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bookmarkIdSeed="34">
  <p:sldMasterIdLst>
    <p:sldMasterId id="2147483681" r:id="rId1"/>
  </p:sldMasterIdLst>
  <p:notesMasterIdLst>
    <p:notesMasterId r:id="rId39"/>
  </p:notesMasterIdLst>
  <p:sldIdLst>
    <p:sldId id="256" r:id="rId2"/>
    <p:sldId id="258" r:id="rId3"/>
    <p:sldId id="259" r:id="rId4"/>
    <p:sldId id="260" r:id="rId5"/>
    <p:sldId id="261" r:id="rId6"/>
    <p:sldId id="353" r:id="rId7"/>
    <p:sldId id="266" r:id="rId8"/>
    <p:sldId id="356" r:id="rId9"/>
    <p:sldId id="334" r:id="rId10"/>
    <p:sldId id="377" r:id="rId11"/>
    <p:sldId id="357" r:id="rId12"/>
    <p:sldId id="358" r:id="rId13"/>
    <p:sldId id="359" r:id="rId14"/>
    <p:sldId id="360" r:id="rId15"/>
    <p:sldId id="321" r:id="rId16"/>
    <p:sldId id="262" r:id="rId17"/>
    <p:sldId id="263" r:id="rId18"/>
    <p:sldId id="389" r:id="rId19"/>
    <p:sldId id="354" r:id="rId20"/>
    <p:sldId id="322" r:id="rId21"/>
    <p:sldId id="323" r:id="rId22"/>
    <p:sldId id="324" r:id="rId23"/>
    <p:sldId id="325" r:id="rId24"/>
    <p:sldId id="326" r:id="rId25"/>
    <p:sldId id="355" r:id="rId26"/>
    <p:sldId id="361" r:id="rId27"/>
    <p:sldId id="379" r:id="rId28"/>
    <p:sldId id="380" r:id="rId29"/>
    <p:sldId id="381" r:id="rId30"/>
    <p:sldId id="382" r:id="rId31"/>
    <p:sldId id="383" r:id="rId32"/>
    <p:sldId id="384" r:id="rId33"/>
    <p:sldId id="385" r:id="rId34"/>
    <p:sldId id="386" r:id="rId35"/>
    <p:sldId id="387" r:id="rId36"/>
    <p:sldId id="388" r:id="rId37"/>
    <p:sldId id="376" r:id="rId38"/>
  </p:sldIdLst>
  <p:sldSz cx="9144000" cy="5143500" type="screen16x9"/>
  <p:notesSz cx="6858000" cy="9144000"/>
  <p:embeddedFontLst>
    <p:embeddedFont>
      <p:font typeface="Bodoni MT Black" panose="02070A03080606020203" pitchFamily="18" charset="0"/>
      <p:bold r:id="rId40"/>
      <p:boldItalic r:id="rId41"/>
    </p:embeddedFont>
    <p:embeddedFont>
      <p:font typeface="Cabin" panose="020B0604020202020204" charset="0"/>
      <p:regular r:id="rId42"/>
      <p:bold r:id="rId43"/>
      <p:italic r:id="rId44"/>
      <p:boldItalic r:id="rId45"/>
    </p:embeddedFont>
    <p:embeddedFont>
      <p:font typeface="Cabin Regular" panose="020B0604020202020204" charset="0"/>
      <p:regular r:id="rId46"/>
      <p:bold r:id="rId47"/>
      <p:italic r:id="rId48"/>
      <p:boldItalic r:id="rId49"/>
    </p:embeddedFont>
    <p:embeddedFont>
      <p:font typeface="Calibri" panose="020F0502020204030204" pitchFamily="34" charset="0"/>
      <p:regular r:id="rId50"/>
      <p:bold r:id="rId51"/>
      <p:italic r:id="rId52"/>
      <p:boldItalic r:id="rId53"/>
    </p:embeddedFont>
    <p:embeddedFont>
      <p:font typeface="Cambria Math" panose="02040503050406030204" pitchFamily="18" charset="0"/>
      <p:regular r:id="rId54"/>
    </p:embeddedFont>
    <p:embeddedFont>
      <p:font typeface="Lora" panose="020B0604020202020204" charset="0"/>
      <p:regular r:id="rId55"/>
      <p:bold r:id="rId56"/>
      <p:italic r:id="rId57"/>
      <p:boldItalic r:id="rId5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340">
          <p15:clr>
            <a:srgbClr val="FF0000"/>
          </p15:clr>
        </p15:guide>
        <p15:guide id="2" pos="5306">
          <p15:clr>
            <a:srgbClr val="FF0000"/>
          </p15:clr>
        </p15:guide>
        <p15:guide id="3" orient="horz" pos="2900">
          <p15:clr>
            <a:srgbClr val="FF0000"/>
          </p15:clr>
        </p15:guide>
        <p15:guide id="4" orient="horz" pos="1247">
          <p15:clr>
            <a:srgbClr val="9AA0A6"/>
          </p15:clr>
        </p15:guide>
        <p15:guide id="5" pos="2880">
          <p15:clr>
            <a:srgbClr val="9AA0A6"/>
          </p15:clr>
        </p15:guide>
        <p15:guide id="6" pos="454">
          <p15:clr>
            <a:srgbClr val="FF0000"/>
          </p15:clr>
        </p15:guide>
        <p15:guide id="7" pos="1587">
          <p15:clr>
            <a:srgbClr val="9AA0A6"/>
          </p15:clr>
        </p15:guide>
        <p15:guide id="8" orient="horz" pos="2541">
          <p15:clr>
            <a:srgbClr val="9AA0A6"/>
          </p15:clr>
        </p15:guide>
        <p15:guide id="9" pos="611">
          <p15:clr>
            <a:srgbClr val="9AA0A6"/>
          </p15:clr>
        </p15:guide>
        <p15:guide id="10" pos="2564">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CBCBCD"/>
    <a:srgbClr val="869FB2"/>
    <a:srgbClr val="BBD2C8"/>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A3E3F8B3-52F1-4AEF-898C-E4061D7F3E24}">
  <a:tblStyle styleId="{A3E3F8B3-52F1-4AEF-898C-E4061D7F3E24}"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17292A2E-F333-43FB-9621-5CBBE7FDCDCB}" styleName="نمط فاتح 2 - تمييز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912C8C85-51F0-491E-9774-3900AFEF0FD7}" styleName="نمط فاتح 2 - تمييز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E8B1032C-EA38-4F05-BA0D-38AFFFC7BED3}" styleName="نمط فاتح 3 - تمييز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ED083AE6-46FA-4A59-8FB0-9F97EB10719F}" styleName="نمط فاتح 3 - تمييز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BDBED569-4797-4DF1-A0F4-6AAB3CD982D8}" styleName="نمط فاتح 3 - تمييز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442" autoAdjust="0"/>
  </p:normalViewPr>
  <p:slideViewPr>
    <p:cSldViewPr snapToGrid="0">
      <p:cViewPr varScale="1">
        <p:scale>
          <a:sx n="88" d="100"/>
          <a:sy n="88" d="100"/>
        </p:scale>
        <p:origin x="876" y="96"/>
      </p:cViewPr>
      <p:guideLst>
        <p:guide orient="horz" pos="340"/>
        <p:guide pos="5306"/>
        <p:guide orient="horz" pos="2900"/>
        <p:guide orient="horz" pos="1247"/>
        <p:guide pos="2880"/>
        <p:guide pos="454"/>
        <p:guide pos="1587"/>
        <p:guide orient="horz" pos="2541"/>
        <p:guide pos="611"/>
        <p:guide pos="256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3.fntdata"/><Relationship Id="rId47" Type="http://schemas.openxmlformats.org/officeDocument/2006/relationships/font" Target="fonts/font8.fntdata"/><Relationship Id="rId50" Type="http://schemas.openxmlformats.org/officeDocument/2006/relationships/font" Target="fonts/font11.fntdata"/><Relationship Id="rId55" Type="http://schemas.openxmlformats.org/officeDocument/2006/relationships/font" Target="fonts/font16.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font" Target="fonts/font2.fntdata"/><Relationship Id="rId54" Type="http://schemas.openxmlformats.org/officeDocument/2006/relationships/font" Target="fonts/font15.fntdata"/><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font" Target="fonts/font1.fntdata"/><Relationship Id="rId45" Type="http://schemas.openxmlformats.org/officeDocument/2006/relationships/font" Target="fonts/font6.fntdata"/><Relationship Id="rId53" Type="http://schemas.openxmlformats.org/officeDocument/2006/relationships/font" Target="fonts/font14.fntdata"/><Relationship Id="rId58" Type="http://schemas.openxmlformats.org/officeDocument/2006/relationships/font" Target="fonts/font19.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10.fntdata"/><Relationship Id="rId57" Type="http://schemas.openxmlformats.org/officeDocument/2006/relationships/font" Target="fonts/font18.fntdata"/><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5.fntdata"/><Relationship Id="rId52" Type="http://schemas.openxmlformats.org/officeDocument/2006/relationships/font" Target="fonts/font13.fntdata"/><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4.fntdata"/><Relationship Id="rId48" Type="http://schemas.openxmlformats.org/officeDocument/2006/relationships/font" Target="fonts/font9.fntdata"/><Relationship Id="rId56" Type="http://schemas.openxmlformats.org/officeDocument/2006/relationships/font" Target="fonts/font17.fntdata"/><Relationship Id="rId8" Type="http://schemas.openxmlformats.org/officeDocument/2006/relationships/slide" Target="slides/slide7.xml"/><Relationship Id="rId51" Type="http://schemas.openxmlformats.org/officeDocument/2006/relationships/font" Target="fonts/font12.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7.fntdata"/><Relationship Id="rId5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6" name="Google Shape;18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g822536d44f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1" name="Google Shape;201;g822536d44f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g8c0867fcbd_0_2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3" name="Google Shape;263;g8c0867fcbd_0_2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8c0867fcbd_0_2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8c0867fcbd_0_2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g822536d44f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2" name="Google Shape;282;g822536d44f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5"/>
        <p:cNvGrpSpPr/>
        <p:nvPr/>
      </p:nvGrpSpPr>
      <p:grpSpPr>
        <a:xfrm>
          <a:off x="0" y="0"/>
          <a:ext cx="0" cy="0"/>
          <a:chOff x="0" y="0"/>
          <a:chExt cx="0" cy="0"/>
        </a:xfrm>
      </p:grpSpPr>
      <p:sp>
        <p:nvSpPr>
          <p:cNvPr id="396" name="Google Shape;396;g8d855ee12c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7" name="Google Shape;397;g8d855ee12c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Google Shape;315;g8c0867fcbd_0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6" name="Google Shape;316;g8c0867fcbd_0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g8c0867fcbd_1_19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0" name="Google Shape;350;g8c0867fcbd_1_1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a:xfrm>
            <a:off x="381000" y="685800"/>
            <a:ext cx="6096000" cy="3429000"/>
          </a:xfrm>
        </p:spPr>
      </p:sp>
      <p:sp>
        <p:nvSpPr>
          <p:cNvPr id="3" name="عنصر نائب للملاحظات 2"/>
          <p:cNvSpPr>
            <a:spLocks noGrp="1"/>
          </p:cNvSpPr>
          <p:nvPr>
            <p:ph type="body" idx="1"/>
          </p:nvPr>
        </p:nvSpPr>
        <p:spPr/>
        <p:txBody>
          <a:bodyPr/>
          <a:lstStyle/>
          <a:p>
            <a:endParaRPr lang="ar-JO" dirty="0"/>
          </a:p>
        </p:txBody>
      </p:sp>
    </p:spTree>
    <p:extLst>
      <p:ext uri="{BB962C8B-B14F-4D97-AF65-F5344CB8AC3E}">
        <p14:creationId xmlns:p14="http://schemas.microsoft.com/office/powerpoint/2010/main" val="329138641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blipFill>
          <a:blip r:embed="rId2">
            <a:alphaModFix/>
          </a:blip>
          <a:stretch>
            <a:fillRect/>
          </a:stretch>
        </a:blipFill>
        <a:effectLst/>
      </p:bgPr>
    </p:bg>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1">
  <p:cSld name="CUSTOM_4">
    <p:bg>
      <p:bgPr>
        <a:blipFill>
          <a:blip r:embed="rId2">
            <a:alphaModFix/>
          </a:blip>
          <a:stretch>
            <a:fillRect/>
          </a:stretch>
        </a:blipFill>
        <a:effectLst/>
      </p:bgPr>
    </p:bg>
    <p:spTree>
      <p:nvGrpSpPr>
        <p:cNvPr id="1" name="Shape 102"/>
        <p:cNvGrpSpPr/>
        <p:nvPr/>
      </p:nvGrpSpPr>
      <p:grpSpPr>
        <a:xfrm>
          <a:off x="0" y="0"/>
          <a:ext cx="0" cy="0"/>
          <a:chOff x="0" y="0"/>
          <a:chExt cx="0" cy="0"/>
        </a:xfrm>
      </p:grpSpPr>
      <p:sp>
        <p:nvSpPr>
          <p:cNvPr id="103" name="Google Shape;103;p17"/>
          <p:cNvSpPr txBox="1">
            <a:spLocks noGrp="1"/>
          </p:cNvSpPr>
          <p:nvPr>
            <p:ph type="title"/>
          </p:nvPr>
        </p:nvSpPr>
        <p:spPr>
          <a:xfrm>
            <a:off x="2684100" y="542400"/>
            <a:ext cx="3770400" cy="831600"/>
          </a:xfrm>
          <a:prstGeom prst="rect">
            <a:avLst/>
          </a:prstGeom>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lvl1pPr lvl="0" algn="ctr">
              <a:spcBef>
                <a:spcPts val="0"/>
              </a:spcBef>
              <a:spcAft>
                <a:spcPts val="0"/>
              </a:spcAft>
              <a:buSzPts val="3200"/>
              <a:buNone/>
              <a:defRPr/>
            </a:lvl1pPr>
            <a:lvl2pPr lvl="1">
              <a:spcBef>
                <a:spcPts val="0"/>
              </a:spcBef>
              <a:spcAft>
                <a:spcPts val="0"/>
              </a:spcAft>
              <a:buSzPts val="2800"/>
              <a:buNone/>
              <a:defRPr>
                <a:latin typeface="Cabin"/>
                <a:ea typeface="Cabin"/>
                <a:cs typeface="Cabin"/>
                <a:sym typeface="Cabin"/>
              </a:defRPr>
            </a:lvl2pPr>
            <a:lvl3pPr lvl="2">
              <a:spcBef>
                <a:spcPts val="0"/>
              </a:spcBef>
              <a:spcAft>
                <a:spcPts val="0"/>
              </a:spcAft>
              <a:buSzPts val="2800"/>
              <a:buNone/>
              <a:defRPr>
                <a:latin typeface="Cabin"/>
                <a:ea typeface="Cabin"/>
                <a:cs typeface="Cabin"/>
                <a:sym typeface="Cabin"/>
              </a:defRPr>
            </a:lvl3pPr>
            <a:lvl4pPr lvl="3">
              <a:spcBef>
                <a:spcPts val="0"/>
              </a:spcBef>
              <a:spcAft>
                <a:spcPts val="0"/>
              </a:spcAft>
              <a:buSzPts val="2800"/>
              <a:buNone/>
              <a:defRPr>
                <a:latin typeface="Cabin"/>
                <a:ea typeface="Cabin"/>
                <a:cs typeface="Cabin"/>
                <a:sym typeface="Cabin"/>
              </a:defRPr>
            </a:lvl4pPr>
            <a:lvl5pPr lvl="4">
              <a:spcBef>
                <a:spcPts val="0"/>
              </a:spcBef>
              <a:spcAft>
                <a:spcPts val="0"/>
              </a:spcAft>
              <a:buSzPts val="2800"/>
              <a:buNone/>
              <a:defRPr>
                <a:latin typeface="Cabin"/>
                <a:ea typeface="Cabin"/>
                <a:cs typeface="Cabin"/>
                <a:sym typeface="Cabin"/>
              </a:defRPr>
            </a:lvl5pPr>
            <a:lvl6pPr lvl="5">
              <a:spcBef>
                <a:spcPts val="0"/>
              </a:spcBef>
              <a:spcAft>
                <a:spcPts val="0"/>
              </a:spcAft>
              <a:buSzPts val="2800"/>
              <a:buNone/>
              <a:defRPr>
                <a:latin typeface="Cabin"/>
                <a:ea typeface="Cabin"/>
                <a:cs typeface="Cabin"/>
                <a:sym typeface="Cabin"/>
              </a:defRPr>
            </a:lvl6pPr>
            <a:lvl7pPr lvl="6">
              <a:spcBef>
                <a:spcPts val="0"/>
              </a:spcBef>
              <a:spcAft>
                <a:spcPts val="0"/>
              </a:spcAft>
              <a:buSzPts val="2800"/>
              <a:buNone/>
              <a:defRPr>
                <a:latin typeface="Cabin"/>
                <a:ea typeface="Cabin"/>
                <a:cs typeface="Cabin"/>
                <a:sym typeface="Cabin"/>
              </a:defRPr>
            </a:lvl7pPr>
            <a:lvl8pPr lvl="7">
              <a:spcBef>
                <a:spcPts val="0"/>
              </a:spcBef>
              <a:spcAft>
                <a:spcPts val="0"/>
              </a:spcAft>
              <a:buSzPts val="2800"/>
              <a:buNone/>
              <a:defRPr>
                <a:latin typeface="Cabin"/>
                <a:ea typeface="Cabin"/>
                <a:cs typeface="Cabin"/>
                <a:sym typeface="Cabin"/>
              </a:defRPr>
            </a:lvl8pPr>
            <a:lvl9pPr lvl="8">
              <a:spcBef>
                <a:spcPts val="0"/>
              </a:spcBef>
              <a:spcAft>
                <a:spcPts val="0"/>
              </a:spcAft>
              <a:buSzPts val="2800"/>
              <a:buNone/>
              <a:defRPr>
                <a:latin typeface="Cabin"/>
                <a:ea typeface="Cabin"/>
                <a:cs typeface="Cabin"/>
                <a:sym typeface="Cabin"/>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2">
  <p:cSld name="CUSTOM_8">
    <p:bg>
      <p:bgPr>
        <a:blipFill>
          <a:blip r:embed="rId2">
            <a:alphaModFix/>
          </a:blip>
          <a:stretch>
            <a:fillRect/>
          </a:stretch>
        </a:blipFill>
        <a:effectLst/>
      </p:bgPr>
    </p:bg>
    <p:spTree>
      <p:nvGrpSpPr>
        <p:cNvPr id="1" name="Shape 104"/>
        <p:cNvGrpSpPr/>
        <p:nvPr/>
      </p:nvGrpSpPr>
      <p:grpSpPr>
        <a:xfrm>
          <a:off x="0" y="0"/>
          <a:ext cx="0" cy="0"/>
          <a:chOff x="0" y="0"/>
          <a:chExt cx="0" cy="0"/>
        </a:xfrm>
      </p:grpSpPr>
      <p:sp>
        <p:nvSpPr>
          <p:cNvPr id="105" name="Google Shape;105;p18"/>
          <p:cNvSpPr txBox="1">
            <a:spLocks noGrp="1"/>
          </p:cNvSpPr>
          <p:nvPr>
            <p:ph type="title"/>
          </p:nvPr>
        </p:nvSpPr>
        <p:spPr>
          <a:xfrm>
            <a:off x="1686450" y="542525"/>
            <a:ext cx="5774100" cy="831600"/>
          </a:xfrm>
          <a:prstGeom prst="rect">
            <a:avLst/>
          </a:prstGeom>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lvl1pPr lvl="0" algn="ctr">
              <a:spcBef>
                <a:spcPts val="0"/>
              </a:spcBef>
              <a:spcAft>
                <a:spcPts val="0"/>
              </a:spcAft>
              <a:buSzPts val="3200"/>
              <a:buNone/>
              <a:defRPr/>
            </a:lvl1pPr>
            <a:lvl2pPr lvl="1">
              <a:spcBef>
                <a:spcPts val="0"/>
              </a:spcBef>
              <a:spcAft>
                <a:spcPts val="0"/>
              </a:spcAft>
              <a:buSzPts val="2800"/>
              <a:buNone/>
              <a:defRPr>
                <a:latin typeface="Cabin"/>
                <a:ea typeface="Cabin"/>
                <a:cs typeface="Cabin"/>
                <a:sym typeface="Cabin"/>
              </a:defRPr>
            </a:lvl2pPr>
            <a:lvl3pPr lvl="2">
              <a:spcBef>
                <a:spcPts val="0"/>
              </a:spcBef>
              <a:spcAft>
                <a:spcPts val="0"/>
              </a:spcAft>
              <a:buSzPts val="2800"/>
              <a:buNone/>
              <a:defRPr>
                <a:latin typeface="Cabin"/>
                <a:ea typeface="Cabin"/>
                <a:cs typeface="Cabin"/>
                <a:sym typeface="Cabin"/>
              </a:defRPr>
            </a:lvl3pPr>
            <a:lvl4pPr lvl="3">
              <a:spcBef>
                <a:spcPts val="0"/>
              </a:spcBef>
              <a:spcAft>
                <a:spcPts val="0"/>
              </a:spcAft>
              <a:buSzPts val="2800"/>
              <a:buNone/>
              <a:defRPr>
                <a:latin typeface="Cabin"/>
                <a:ea typeface="Cabin"/>
                <a:cs typeface="Cabin"/>
                <a:sym typeface="Cabin"/>
              </a:defRPr>
            </a:lvl4pPr>
            <a:lvl5pPr lvl="4">
              <a:spcBef>
                <a:spcPts val="0"/>
              </a:spcBef>
              <a:spcAft>
                <a:spcPts val="0"/>
              </a:spcAft>
              <a:buSzPts val="2800"/>
              <a:buNone/>
              <a:defRPr>
                <a:latin typeface="Cabin"/>
                <a:ea typeface="Cabin"/>
                <a:cs typeface="Cabin"/>
                <a:sym typeface="Cabin"/>
              </a:defRPr>
            </a:lvl5pPr>
            <a:lvl6pPr lvl="5">
              <a:spcBef>
                <a:spcPts val="0"/>
              </a:spcBef>
              <a:spcAft>
                <a:spcPts val="0"/>
              </a:spcAft>
              <a:buSzPts val="2800"/>
              <a:buNone/>
              <a:defRPr>
                <a:latin typeface="Cabin"/>
                <a:ea typeface="Cabin"/>
                <a:cs typeface="Cabin"/>
                <a:sym typeface="Cabin"/>
              </a:defRPr>
            </a:lvl6pPr>
            <a:lvl7pPr lvl="6">
              <a:spcBef>
                <a:spcPts val="0"/>
              </a:spcBef>
              <a:spcAft>
                <a:spcPts val="0"/>
              </a:spcAft>
              <a:buSzPts val="2800"/>
              <a:buNone/>
              <a:defRPr>
                <a:latin typeface="Cabin"/>
                <a:ea typeface="Cabin"/>
                <a:cs typeface="Cabin"/>
                <a:sym typeface="Cabin"/>
              </a:defRPr>
            </a:lvl7pPr>
            <a:lvl8pPr lvl="7">
              <a:spcBef>
                <a:spcPts val="0"/>
              </a:spcBef>
              <a:spcAft>
                <a:spcPts val="0"/>
              </a:spcAft>
              <a:buSzPts val="2800"/>
              <a:buNone/>
              <a:defRPr>
                <a:latin typeface="Cabin"/>
                <a:ea typeface="Cabin"/>
                <a:cs typeface="Cabin"/>
                <a:sym typeface="Cabin"/>
              </a:defRPr>
            </a:lvl8pPr>
            <a:lvl9pPr lvl="8">
              <a:spcBef>
                <a:spcPts val="0"/>
              </a:spcBef>
              <a:spcAft>
                <a:spcPts val="0"/>
              </a:spcAft>
              <a:buSzPts val="2800"/>
              <a:buNone/>
              <a:defRPr>
                <a:latin typeface="Cabin"/>
                <a:ea typeface="Cabin"/>
                <a:cs typeface="Cabin"/>
                <a:sym typeface="Cabin"/>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one column 2">
  <p:cSld name="CUSTOM_20">
    <p:bg>
      <p:bgPr>
        <a:blipFill>
          <a:blip r:embed="rId2">
            <a:alphaModFix/>
          </a:blip>
          <a:stretch>
            <a:fillRect/>
          </a:stretch>
        </a:blipFill>
        <a:effectLst/>
      </p:bgPr>
    </p:bg>
    <p:spTree>
      <p:nvGrpSpPr>
        <p:cNvPr id="1" name="Shape 169"/>
        <p:cNvGrpSpPr/>
        <p:nvPr/>
      </p:nvGrpSpPr>
      <p:grpSpPr>
        <a:xfrm>
          <a:off x="0" y="0"/>
          <a:ext cx="0" cy="0"/>
          <a:chOff x="0" y="0"/>
          <a:chExt cx="0" cy="0"/>
        </a:xfrm>
      </p:grpSpPr>
      <p:sp>
        <p:nvSpPr>
          <p:cNvPr id="170" name="Google Shape;170;p31"/>
          <p:cNvSpPr txBox="1">
            <a:spLocks noGrp="1"/>
          </p:cNvSpPr>
          <p:nvPr>
            <p:ph type="title"/>
          </p:nvPr>
        </p:nvSpPr>
        <p:spPr>
          <a:xfrm>
            <a:off x="3410200" y="542525"/>
            <a:ext cx="2322600" cy="831600"/>
          </a:xfrm>
          <a:prstGeom prst="rect">
            <a:avLst/>
          </a:prstGeom>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3200"/>
              <a:buNone/>
              <a:defRPr/>
            </a:lvl1pPr>
            <a:lvl2pPr lvl="1" rtl="0">
              <a:spcBef>
                <a:spcPts val="0"/>
              </a:spcBef>
              <a:spcAft>
                <a:spcPts val="0"/>
              </a:spcAft>
              <a:buSzPts val="2800"/>
              <a:buNone/>
              <a:defRPr>
                <a:latin typeface="Cabin"/>
                <a:ea typeface="Cabin"/>
                <a:cs typeface="Cabin"/>
                <a:sym typeface="Cabin"/>
              </a:defRPr>
            </a:lvl2pPr>
            <a:lvl3pPr lvl="2" rtl="0">
              <a:spcBef>
                <a:spcPts val="0"/>
              </a:spcBef>
              <a:spcAft>
                <a:spcPts val="0"/>
              </a:spcAft>
              <a:buSzPts val="2800"/>
              <a:buNone/>
              <a:defRPr>
                <a:latin typeface="Cabin"/>
                <a:ea typeface="Cabin"/>
                <a:cs typeface="Cabin"/>
                <a:sym typeface="Cabin"/>
              </a:defRPr>
            </a:lvl3pPr>
            <a:lvl4pPr lvl="3" rtl="0">
              <a:spcBef>
                <a:spcPts val="0"/>
              </a:spcBef>
              <a:spcAft>
                <a:spcPts val="0"/>
              </a:spcAft>
              <a:buSzPts val="2800"/>
              <a:buNone/>
              <a:defRPr>
                <a:latin typeface="Cabin"/>
                <a:ea typeface="Cabin"/>
                <a:cs typeface="Cabin"/>
                <a:sym typeface="Cabin"/>
              </a:defRPr>
            </a:lvl4pPr>
            <a:lvl5pPr lvl="4" rtl="0">
              <a:spcBef>
                <a:spcPts val="0"/>
              </a:spcBef>
              <a:spcAft>
                <a:spcPts val="0"/>
              </a:spcAft>
              <a:buSzPts val="2800"/>
              <a:buNone/>
              <a:defRPr>
                <a:latin typeface="Cabin"/>
                <a:ea typeface="Cabin"/>
                <a:cs typeface="Cabin"/>
                <a:sym typeface="Cabin"/>
              </a:defRPr>
            </a:lvl5pPr>
            <a:lvl6pPr lvl="5" rtl="0">
              <a:spcBef>
                <a:spcPts val="0"/>
              </a:spcBef>
              <a:spcAft>
                <a:spcPts val="0"/>
              </a:spcAft>
              <a:buSzPts val="2800"/>
              <a:buNone/>
              <a:defRPr>
                <a:latin typeface="Cabin"/>
                <a:ea typeface="Cabin"/>
                <a:cs typeface="Cabin"/>
                <a:sym typeface="Cabin"/>
              </a:defRPr>
            </a:lvl6pPr>
            <a:lvl7pPr lvl="6" rtl="0">
              <a:spcBef>
                <a:spcPts val="0"/>
              </a:spcBef>
              <a:spcAft>
                <a:spcPts val="0"/>
              </a:spcAft>
              <a:buSzPts val="2800"/>
              <a:buNone/>
              <a:defRPr>
                <a:latin typeface="Cabin"/>
                <a:ea typeface="Cabin"/>
                <a:cs typeface="Cabin"/>
                <a:sym typeface="Cabin"/>
              </a:defRPr>
            </a:lvl7pPr>
            <a:lvl8pPr lvl="7" rtl="0">
              <a:spcBef>
                <a:spcPts val="0"/>
              </a:spcBef>
              <a:spcAft>
                <a:spcPts val="0"/>
              </a:spcAft>
              <a:buSzPts val="2800"/>
              <a:buNone/>
              <a:defRPr>
                <a:latin typeface="Cabin"/>
                <a:ea typeface="Cabin"/>
                <a:cs typeface="Cabin"/>
                <a:sym typeface="Cabin"/>
              </a:defRPr>
            </a:lvl8pPr>
            <a:lvl9pPr lvl="8" rtl="0">
              <a:spcBef>
                <a:spcPts val="0"/>
              </a:spcBef>
              <a:spcAft>
                <a:spcPts val="0"/>
              </a:spcAft>
              <a:buSzPts val="2800"/>
              <a:buNone/>
              <a:defRPr>
                <a:latin typeface="Cabin"/>
                <a:ea typeface="Cabin"/>
                <a:cs typeface="Cabin"/>
                <a:sym typeface="Cabin"/>
              </a:defRPr>
            </a:lvl9pPr>
          </a:lstStyle>
          <a:p>
            <a:endParaRPr/>
          </a:p>
        </p:txBody>
      </p:sp>
      <p:sp>
        <p:nvSpPr>
          <p:cNvPr id="171" name="Google Shape;171;p31"/>
          <p:cNvSpPr txBox="1">
            <a:spLocks noGrp="1"/>
          </p:cNvSpPr>
          <p:nvPr>
            <p:ph type="subTitle" idx="1"/>
          </p:nvPr>
        </p:nvSpPr>
        <p:spPr>
          <a:xfrm>
            <a:off x="1587650" y="1806700"/>
            <a:ext cx="6160800" cy="2153700"/>
          </a:xfrm>
          <a:prstGeom prst="rect">
            <a:avLst/>
          </a:prstGeom>
        </p:spPr>
        <p:txBody>
          <a:bodyPr spcFirstLastPara="1" wrap="square" lIns="91425" tIns="91425" rIns="91425" bIns="91425" anchor="t" anchorCtr="0">
            <a:noAutofit/>
          </a:bodyPr>
          <a:lstStyle>
            <a:lvl1pPr lvl="0">
              <a:spcBef>
                <a:spcPts val="300"/>
              </a:spcBef>
              <a:spcAft>
                <a:spcPts val="0"/>
              </a:spcAft>
              <a:buSzPts val="1800"/>
              <a:buChar char="●"/>
              <a:defRPr sz="1400">
                <a:latin typeface="Cabin Regular"/>
                <a:ea typeface="Cabin Regular"/>
                <a:cs typeface="Cabin Regular"/>
                <a:sym typeface="Cabin Regular"/>
              </a:defRPr>
            </a:lvl1pPr>
            <a:lvl2pPr lvl="1">
              <a:spcBef>
                <a:spcPts val="1600"/>
              </a:spcBef>
              <a:spcAft>
                <a:spcPts val="0"/>
              </a:spcAft>
              <a:buSzPts val="1400"/>
              <a:buChar char="○"/>
              <a:defRPr/>
            </a:lvl2pPr>
            <a:lvl3pPr lvl="2">
              <a:spcBef>
                <a:spcPts val="1600"/>
              </a:spcBef>
              <a:spcAft>
                <a:spcPts val="0"/>
              </a:spcAft>
              <a:buSzPts val="1400"/>
              <a:buChar char="■"/>
              <a:defRPr/>
            </a:lvl3pPr>
            <a:lvl4pPr lvl="3">
              <a:spcBef>
                <a:spcPts val="1600"/>
              </a:spcBef>
              <a:spcAft>
                <a:spcPts val="0"/>
              </a:spcAft>
              <a:buSzPts val="1400"/>
              <a:buChar char="●"/>
              <a:defRPr/>
            </a:lvl4pPr>
            <a:lvl5pPr lvl="4">
              <a:spcBef>
                <a:spcPts val="1600"/>
              </a:spcBef>
              <a:spcAft>
                <a:spcPts val="0"/>
              </a:spcAft>
              <a:buSzPts val="1400"/>
              <a:buChar char="○"/>
              <a:defRPr/>
            </a:lvl5pPr>
            <a:lvl6pPr lvl="5">
              <a:spcBef>
                <a:spcPts val="1600"/>
              </a:spcBef>
              <a:spcAft>
                <a:spcPts val="0"/>
              </a:spcAft>
              <a:buSzPts val="1400"/>
              <a:buChar char="■"/>
              <a:defRPr/>
            </a:lvl6pPr>
            <a:lvl7pPr lvl="6">
              <a:spcBef>
                <a:spcPts val="1600"/>
              </a:spcBef>
              <a:spcAft>
                <a:spcPts val="0"/>
              </a:spcAft>
              <a:buSzPts val="1400"/>
              <a:buChar char="●"/>
              <a:defRPr/>
            </a:lvl7pPr>
            <a:lvl8pPr lvl="7">
              <a:spcBef>
                <a:spcPts val="1600"/>
              </a:spcBef>
              <a:spcAft>
                <a:spcPts val="0"/>
              </a:spcAft>
              <a:buSzPts val="1400"/>
              <a:buChar char="○"/>
              <a:defRPr/>
            </a:lvl8pPr>
            <a:lvl9pPr lvl="8">
              <a:spcBef>
                <a:spcPts val="1600"/>
              </a:spcBef>
              <a:spcAft>
                <a:spcPts val="1600"/>
              </a:spcAft>
              <a:buSzPts val="1400"/>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325550" y="1696200"/>
            <a:ext cx="4028400" cy="2129400"/>
          </a:xfrm>
          <a:prstGeom prst="rect">
            <a:avLst/>
          </a:prstGeom>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lvl1pPr lvl="0">
              <a:spcBef>
                <a:spcPts val="0"/>
              </a:spcBef>
              <a:spcAft>
                <a:spcPts val="0"/>
              </a:spcAft>
              <a:buSzPts val="3600"/>
              <a:buNone/>
              <a:defRPr sz="40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
        <p:nvSpPr>
          <p:cNvPr id="16" name="Google Shape;16;p3"/>
          <p:cNvSpPr txBox="1">
            <a:spLocks noGrp="1"/>
          </p:cNvSpPr>
          <p:nvPr>
            <p:ph type="title" idx="2" hasCustomPrompt="1"/>
          </p:nvPr>
        </p:nvSpPr>
        <p:spPr>
          <a:xfrm>
            <a:off x="743474" y="1749250"/>
            <a:ext cx="2358600" cy="1963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2000"/>
              <a:buNone/>
              <a:defRPr sz="108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grpSp>
        <p:nvGrpSpPr>
          <p:cNvPr id="17" name="Google Shape;17;p3"/>
          <p:cNvGrpSpPr/>
          <p:nvPr/>
        </p:nvGrpSpPr>
        <p:grpSpPr>
          <a:xfrm flipH="1">
            <a:off x="288702" y="2376878"/>
            <a:ext cx="1926456" cy="1603892"/>
            <a:chOff x="1573150" y="3305631"/>
            <a:chExt cx="1659450" cy="1381594"/>
          </a:xfrm>
        </p:grpSpPr>
        <p:sp>
          <p:nvSpPr>
            <p:cNvPr id="18" name="Google Shape;18;p3"/>
            <p:cNvSpPr/>
            <p:nvPr/>
          </p:nvSpPr>
          <p:spPr>
            <a:xfrm>
              <a:off x="1573150" y="3535100"/>
              <a:ext cx="1011575" cy="937700"/>
            </a:xfrm>
            <a:custGeom>
              <a:avLst/>
              <a:gdLst/>
              <a:ahLst/>
              <a:cxnLst/>
              <a:rect l="l" t="t" r="r" b="b"/>
              <a:pathLst>
                <a:path w="40463" h="37508" extrusionOk="0">
                  <a:moveTo>
                    <a:pt x="21302" y="1"/>
                  </a:moveTo>
                  <a:cubicBezTo>
                    <a:pt x="10329" y="1"/>
                    <a:pt x="1155" y="8346"/>
                    <a:pt x="601" y="18850"/>
                  </a:cubicBezTo>
                  <a:cubicBezTo>
                    <a:pt x="1" y="30278"/>
                    <a:pt x="7052" y="37057"/>
                    <a:pt x="19993" y="37494"/>
                  </a:cubicBezTo>
                  <a:cubicBezTo>
                    <a:pt x="20257" y="37503"/>
                    <a:pt x="20519" y="37508"/>
                    <a:pt x="20779" y="37508"/>
                  </a:cubicBezTo>
                  <a:cubicBezTo>
                    <a:pt x="32063" y="37508"/>
                    <a:pt x="39834" y="29182"/>
                    <a:pt x="40197" y="16559"/>
                  </a:cubicBezTo>
                  <a:cubicBezTo>
                    <a:pt x="40463" y="7363"/>
                    <a:pt x="32138" y="40"/>
                    <a:pt x="21376" y="1"/>
                  </a:cubicBezTo>
                  <a:cubicBezTo>
                    <a:pt x="21351" y="1"/>
                    <a:pt x="21327" y="1"/>
                    <a:pt x="2130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3"/>
            <p:cNvSpPr/>
            <p:nvPr/>
          </p:nvSpPr>
          <p:spPr>
            <a:xfrm>
              <a:off x="2857925" y="4398450"/>
              <a:ext cx="275775" cy="288775"/>
            </a:xfrm>
            <a:custGeom>
              <a:avLst/>
              <a:gdLst/>
              <a:ahLst/>
              <a:cxnLst/>
              <a:rect l="l" t="t" r="r" b="b"/>
              <a:pathLst>
                <a:path w="11031" h="11551" extrusionOk="0">
                  <a:moveTo>
                    <a:pt x="6931" y="0"/>
                  </a:moveTo>
                  <a:cubicBezTo>
                    <a:pt x="6831" y="0"/>
                    <a:pt x="6728" y="3"/>
                    <a:pt x="6624" y="8"/>
                  </a:cubicBezTo>
                  <a:cubicBezTo>
                    <a:pt x="4088" y="126"/>
                    <a:pt x="0" y="4265"/>
                    <a:pt x="452" y="6735"/>
                  </a:cubicBezTo>
                  <a:cubicBezTo>
                    <a:pt x="951" y="9462"/>
                    <a:pt x="2766" y="11413"/>
                    <a:pt x="5761" y="11548"/>
                  </a:cubicBezTo>
                  <a:cubicBezTo>
                    <a:pt x="5802" y="11550"/>
                    <a:pt x="5844" y="11551"/>
                    <a:pt x="5885" y="11551"/>
                  </a:cubicBezTo>
                  <a:cubicBezTo>
                    <a:pt x="8342" y="11551"/>
                    <a:pt x="11030" y="8303"/>
                    <a:pt x="10970" y="5620"/>
                  </a:cubicBezTo>
                  <a:cubicBezTo>
                    <a:pt x="10883" y="1763"/>
                    <a:pt x="9622" y="0"/>
                    <a:pt x="693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3"/>
            <p:cNvSpPr/>
            <p:nvPr/>
          </p:nvSpPr>
          <p:spPr>
            <a:xfrm>
              <a:off x="2468053" y="3305631"/>
              <a:ext cx="169066" cy="172742"/>
            </a:xfrm>
            <a:custGeom>
              <a:avLst/>
              <a:gdLst/>
              <a:ahLst/>
              <a:cxnLst/>
              <a:rect l="l" t="t" r="r" b="b"/>
              <a:pathLst>
                <a:path w="16090" h="16436" extrusionOk="0">
                  <a:moveTo>
                    <a:pt x="7471" y="0"/>
                  </a:moveTo>
                  <a:cubicBezTo>
                    <a:pt x="2479" y="0"/>
                    <a:pt x="247" y="4164"/>
                    <a:pt x="135" y="7652"/>
                  </a:cubicBezTo>
                  <a:cubicBezTo>
                    <a:pt x="0" y="11844"/>
                    <a:pt x="2663" y="16435"/>
                    <a:pt x="7784" y="16435"/>
                  </a:cubicBezTo>
                  <a:cubicBezTo>
                    <a:pt x="7881" y="16435"/>
                    <a:pt x="7979" y="16434"/>
                    <a:pt x="8078" y="16430"/>
                  </a:cubicBezTo>
                  <a:cubicBezTo>
                    <a:pt x="13074" y="16262"/>
                    <a:pt x="15682" y="12575"/>
                    <a:pt x="16090" y="7336"/>
                  </a:cubicBezTo>
                  <a:cubicBezTo>
                    <a:pt x="15410" y="2803"/>
                    <a:pt x="12726" y="265"/>
                    <a:pt x="7962" y="13"/>
                  </a:cubicBezTo>
                  <a:cubicBezTo>
                    <a:pt x="7796" y="4"/>
                    <a:pt x="7632" y="0"/>
                    <a:pt x="747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3"/>
            <p:cNvSpPr/>
            <p:nvPr/>
          </p:nvSpPr>
          <p:spPr>
            <a:xfrm>
              <a:off x="2996725" y="3427550"/>
              <a:ext cx="235875" cy="213350"/>
            </a:xfrm>
            <a:custGeom>
              <a:avLst/>
              <a:gdLst/>
              <a:ahLst/>
              <a:cxnLst/>
              <a:rect l="l" t="t" r="r" b="b"/>
              <a:pathLst>
                <a:path w="9435" h="8534" extrusionOk="0">
                  <a:moveTo>
                    <a:pt x="3787" y="0"/>
                  </a:moveTo>
                  <a:cubicBezTo>
                    <a:pt x="1296" y="0"/>
                    <a:pt x="360" y="2121"/>
                    <a:pt x="164" y="4563"/>
                  </a:cubicBezTo>
                  <a:cubicBezTo>
                    <a:pt x="0" y="6610"/>
                    <a:pt x="746" y="8220"/>
                    <a:pt x="3796" y="8534"/>
                  </a:cubicBezTo>
                  <a:cubicBezTo>
                    <a:pt x="5751" y="8036"/>
                    <a:pt x="7927" y="6665"/>
                    <a:pt x="8619" y="4154"/>
                  </a:cubicBezTo>
                  <a:cubicBezTo>
                    <a:pt x="9434" y="1196"/>
                    <a:pt x="6682" y="443"/>
                    <a:pt x="4720" y="89"/>
                  </a:cubicBezTo>
                  <a:cubicBezTo>
                    <a:pt x="4387" y="29"/>
                    <a:pt x="4076" y="0"/>
                    <a:pt x="378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3"/>
            <p:cNvSpPr/>
            <p:nvPr/>
          </p:nvSpPr>
          <p:spPr>
            <a:xfrm>
              <a:off x="2803075" y="3849475"/>
              <a:ext cx="170400" cy="155475"/>
            </a:xfrm>
            <a:custGeom>
              <a:avLst/>
              <a:gdLst/>
              <a:ahLst/>
              <a:cxnLst/>
              <a:rect l="l" t="t" r="r" b="b"/>
              <a:pathLst>
                <a:path w="6816" h="6219" extrusionOk="0">
                  <a:moveTo>
                    <a:pt x="3927" y="0"/>
                  </a:moveTo>
                  <a:cubicBezTo>
                    <a:pt x="3818" y="0"/>
                    <a:pt x="3704" y="4"/>
                    <a:pt x="3587" y="13"/>
                  </a:cubicBezTo>
                  <a:cubicBezTo>
                    <a:pt x="2018" y="128"/>
                    <a:pt x="347" y="874"/>
                    <a:pt x="194" y="2609"/>
                  </a:cubicBezTo>
                  <a:cubicBezTo>
                    <a:pt x="1" y="4812"/>
                    <a:pt x="1594" y="5924"/>
                    <a:pt x="3638" y="6185"/>
                  </a:cubicBezTo>
                  <a:cubicBezTo>
                    <a:pt x="3816" y="6208"/>
                    <a:pt x="3986" y="6219"/>
                    <a:pt x="4148" y="6219"/>
                  </a:cubicBezTo>
                  <a:cubicBezTo>
                    <a:pt x="5677" y="6219"/>
                    <a:pt x="6538" y="5230"/>
                    <a:pt x="6815" y="3489"/>
                  </a:cubicBezTo>
                  <a:cubicBezTo>
                    <a:pt x="6649" y="1687"/>
                    <a:pt x="6098" y="0"/>
                    <a:pt x="392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3" name="Google Shape;23;p3"/>
          <p:cNvSpPr txBox="1">
            <a:spLocks noGrp="1"/>
          </p:cNvSpPr>
          <p:nvPr>
            <p:ph type="subTitle" idx="1"/>
          </p:nvPr>
        </p:nvSpPr>
        <p:spPr>
          <a:xfrm>
            <a:off x="5820394" y="3263178"/>
            <a:ext cx="2059200" cy="5871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solidFill>
                  <a:schemeClr val="lt1"/>
                </a:solidFill>
                <a:latin typeface="Cabin Regular"/>
                <a:ea typeface="Cabin Regular"/>
                <a:cs typeface="Cabin Regular"/>
                <a:sym typeface="Cabin Regular"/>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bg>
      <p:bgPr>
        <a:blipFill>
          <a:blip r:embed="rId2">
            <a:alphaModFix/>
          </a:blip>
          <a:stretch>
            <a:fillRect/>
          </a:stretch>
        </a:blipFill>
        <a:effectLst/>
      </p:bgPr>
    </p:bg>
    <p:spTree>
      <p:nvGrpSpPr>
        <p:cNvPr id="1" name="Shape 34"/>
        <p:cNvGrpSpPr/>
        <p:nvPr/>
      </p:nvGrpSpPr>
      <p:grpSpPr>
        <a:xfrm>
          <a:off x="0" y="0"/>
          <a:ext cx="0" cy="0"/>
          <a:chOff x="0" y="0"/>
          <a:chExt cx="0" cy="0"/>
        </a:xfrm>
      </p:grpSpPr>
      <p:sp>
        <p:nvSpPr>
          <p:cNvPr id="35" name="Google Shape;35;p6"/>
          <p:cNvSpPr txBox="1">
            <a:spLocks noGrp="1"/>
          </p:cNvSpPr>
          <p:nvPr>
            <p:ph type="title"/>
          </p:nvPr>
        </p:nvSpPr>
        <p:spPr>
          <a:xfrm>
            <a:off x="2585150" y="542475"/>
            <a:ext cx="3982800" cy="831600"/>
          </a:xfrm>
          <a:prstGeom prst="rect">
            <a:avLst/>
          </a:prstGeom>
          <a:ln w="28575" cap="flat" cmpd="sng">
            <a:solidFill>
              <a:schemeClr val="lt1"/>
            </a:solidFill>
            <a:prstDash val="solid"/>
            <a:round/>
            <a:headEnd type="none" w="sm" len="sm"/>
            <a:tailEnd type="none" w="sm" len="sm"/>
          </a:ln>
        </p:spPr>
        <p:txBody>
          <a:bodyPr spcFirstLastPara="1" wrap="square" lIns="91425" tIns="91425" rIns="91425" bIns="91425" anchor="t" anchorCtr="0">
            <a:noAutofit/>
          </a:bodyPr>
          <a:lstStyle>
            <a:lvl1pPr lvl="0" algn="ctr">
              <a:spcBef>
                <a:spcPts val="0"/>
              </a:spcBef>
              <a:spcAft>
                <a:spcPts val="0"/>
              </a:spcAft>
              <a:buSzPts val="32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36" name="Google Shape;36;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p:cSld name="ONE_COLUMN_TEXT">
    <p:bg>
      <p:bgPr>
        <a:blipFill>
          <a:blip r:embed="rId2">
            <a:alphaModFix/>
          </a:blip>
          <a:stretch>
            <a:fillRect/>
          </a:stretch>
        </a:blipFill>
        <a:effectLst/>
      </p:bgPr>
    </p:bg>
    <p:spTree>
      <p:nvGrpSpPr>
        <p:cNvPr id="1" name="Shape 37"/>
        <p:cNvGrpSpPr/>
        <p:nvPr/>
      </p:nvGrpSpPr>
      <p:grpSpPr>
        <a:xfrm>
          <a:off x="0" y="0"/>
          <a:ext cx="0" cy="0"/>
          <a:chOff x="0" y="0"/>
          <a:chExt cx="0" cy="0"/>
        </a:xfrm>
      </p:grpSpPr>
      <p:sp>
        <p:nvSpPr>
          <p:cNvPr id="38" name="Google Shape;38;p7"/>
          <p:cNvSpPr txBox="1">
            <a:spLocks noGrp="1"/>
          </p:cNvSpPr>
          <p:nvPr>
            <p:ph type="title"/>
          </p:nvPr>
        </p:nvSpPr>
        <p:spPr>
          <a:xfrm>
            <a:off x="889125" y="1252475"/>
            <a:ext cx="3647400" cy="831600"/>
          </a:xfrm>
          <a:prstGeom prst="rect">
            <a:avLst/>
          </a:prstGeom>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lvl1pPr lvl="0" algn="ctr">
              <a:spcBef>
                <a:spcPts val="0"/>
              </a:spcBef>
              <a:spcAft>
                <a:spcPts val="0"/>
              </a:spcAft>
              <a:buSzPts val="2400"/>
              <a:buNone/>
              <a:defRPr/>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9" name="Google Shape;39;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
        <p:nvSpPr>
          <p:cNvPr id="40" name="Google Shape;40;p7"/>
          <p:cNvSpPr txBox="1">
            <a:spLocks noGrp="1"/>
          </p:cNvSpPr>
          <p:nvPr>
            <p:ph type="subTitle" idx="1"/>
          </p:nvPr>
        </p:nvSpPr>
        <p:spPr>
          <a:xfrm>
            <a:off x="1119175" y="2371975"/>
            <a:ext cx="3205500" cy="1418100"/>
          </a:xfrm>
          <a:prstGeom prst="rect">
            <a:avLst/>
          </a:prstGeom>
        </p:spPr>
        <p:txBody>
          <a:bodyPr spcFirstLastPara="1" wrap="square" lIns="91425" tIns="91425" rIns="91425" bIns="91425" anchor="t" anchorCtr="0">
            <a:noAutofit/>
          </a:bodyPr>
          <a:lstStyle>
            <a:lvl1pPr lvl="0">
              <a:spcBef>
                <a:spcPts val="0"/>
              </a:spcBef>
              <a:spcAft>
                <a:spcPts val="0"/>
              </a:spcAft>
              <a:buSzPts val="1800"/>
              <a:buNone/>
              <a:defRPr/>
            </a:lvl1pPr>
            <a:lvl2pPr lvl="1">
              <a:spcBef>
                <a:spcPts val="1600"/>
              </a:spcBef>
              <a:spcAft>
                <a:spcPts val="0"/>
              </a:spcAft>
              <a:buSzPts val="1400"/>
              <a:buNone/>
              <a:defRPr/>
            </a:lvl2pPr>
            <a:lvl3pPr lvl="2">
              <a:spcBef>
                <a:spcPts val="1600"/>
              </a:spcBef>
              <a:spcAft>
                <a:spcPts val="0"/>
              </a:spcAft>
              <a:buSzPts val="1400"/>
              <a:buNone/>
              <a:defRPr/>
            </a:lvl3pPr>
            <a:lvl4pPr lvl="3">
              <a:spcBef>
                <a:spcPts val="1600"/>
              </a:spcBef>
              <a:spcAft>
                <a:spcPts val="0"/>
              </a:spcAft>
              <a:buSzPts val="1400"/>
              <a:buNone/>
              <a:defRPr/>
            </a:lvl4pPr>
            <a:lvl5pPr lvl="4">
              <a:spcBef>
                <a:spcPts val="1600"/>
              </a:spcBef>
              <a:spcAft>
                <a:spcPts val="0"/>
              </a:spcAft>
              <a:buSzPts val="1400"/>
              <a:buNone/>
              <a:defRPr/>
            </a:lvl5pPr>
            <a:lvl6pPr lvl="5">
              <a:spcBef>
                <a:spcPts val="1600"/>
              </a:spcBef>
              <a:spcAft>
                <a:spcPts val="0"/>
              </a:spcAft>
              <a:buSzPts val="1400"/>
              <a:buNone/>
              <a:defRPr/>
            </a:lvl6pPr>
            <a:lvl7pPr lvl="6">
              <a:spcBef>
                <a:spcPts val="1600"/>
              </a:spcBef>
              <a:spcAft>
                <a:spcPts val="0"/>
              </a:spcAft>
              <a:buSzPts val="1400"/>
              <a:buNone/>
              <a:defRPr/>
            </a:lvl7pPr>
            <a:lvl8pPr lvl="7">
              <a:spcBef>
                <a:spcPts val="1600"/>
              </a:spcBef>
              <a:spcAft>
                <a:spcPts val="0"/>
              </a:spcAft>
              <a:buSzPts val="1400"/>
              <a:buNone/>
              <a:defRPr/>
            </a:lvl8pPr>
            <a:lvl9pPr lvl="8">
              <a:spcBef>
                <a:spcPts val="1600"/>
              </a:spcBef>
              <a:spcAft>
                <a:spcPts val="1600"/>
              </a:spcAft>
              <a:buSzPts val="14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bg>
      <p:bgPr>
        <a:blipFill>
          <a:blip r:embed="rId2">
            <a:alphaModFix/>
          </a:blip>
          <a:stretch>
            <a:fillRect/>
          </a:stretch>
        </a:blipFill>
        <a:effectLst/>
      </p:bgPr>
    </p:bg>
    <p:spTree>
      <p:nvGrpSpPr>
        <p:cNvPr id="1" name="Shape 44"/>
        <p:cNvGrpSpPr/>
        <p:nvPr/>
      </p:nvGrpSpPr>
      <p:grpSpPr>
        <a:xfrm>
          <a:off x="0" y="0"/>
          <a:ext cx="0" cy="0"/>
          <a:chOff x="0" y="0"/>
          <a:chExt cx="0" cy="0"/>
        </a:xfrm>
      </p:grpSpPr>
      <p:grpSp>
        <p:nvGrpSpPr>
          <p:cNvPr id="45" name="Google Shape;45;p9"/>
          <p:cNvGrpSpPr/>
          <p:nvPr/>
        </p:nvGrpSpPr>
        <p:grpSpPr>
          <a:xfrm>
            <a:off x="6902191" y="2376878"/>
            <a:ext cx="1926456" cy="1603892"/>
            <a:chOff x="1573150" y="3305631"/>
            <a:chExt cx="1659450" cy="1381594"/>
          </a:xfrm>
        </p:grpSpPr>
        <p:sp>
          <p:nvSpPr>
            <p:cNvPr id="46" name="Google Shape;46;p9"/>
            <p:cNvSpPr/>
            <p:nvPr/>
          </p:nvSpPr>
          <p:spPr>
            <a:xfrm>
              <a:off x="1573150" y="3535100"/>
              <a:ext cx="1011575" cy="937700"/>
            </a:xfrm>
            <a:custGeom>
              <a:avLst/>
              <a:gdLst/>
              <a:ahLst/>
              <a:cxnLst/>
              <a:rect l="l" t="t" r="r" b="b"/>
              <a:pathLst>
                <a:path w="40463" h="37508" extrusionOk="0">
                  <a:moveTo>
                    <a:pt x="21302" y="1"/>
                  </a:moveTo>
                  <a:cubicBezTo>
                    <a:pt x="10329" y="1"/>
                    <a:pt x="1155" y="8346"/>
                    <a:pt x="601" y="18850"/>
                  </a:cubicBezTo>
                  <a:cubicBezTo>
                    <a:pt x="1" y="30278"/>
                    <a:pt x="7052" y="37057"/>
                    <a:pt x="19993" y="37494"/>
                  </a:cubicBezTo>
                  <a:cubicBezTo>
                    <a:pt x="20257" y="37503"/>
                    <a:pt x="20519" y="37508"/>
                    <a:pt x="20779" y="37508"/>
                  </a:cubicBezTo>
                  <a:cubicBezTo>
                    <a:pt x="32063" y="37508"/>
                    <a:pt x="39834" y="29182"/>
                    <a:pt x="40197" y="16559"/>
                  </a:cubicBezTo>
                  <a:cubicBezTo>
                    <a:pt x="40463" y="7363"/>
                    <a:pt x="32138" y="40"/>
                    <a:pt x="21376" y="1"/>
                  </a:cubicBezTo>
                  <a:cubicBezTo>
                    <a:pt x="21351" y="1"/>
                    <a:pt x="21327" y="1"/>
                    <a:pt x="2130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9"/>
            <p:cNvSpPr/>
            <p:nvPr/>
          </p:nvSpPr>
          <p:spPr>
            <a:xfrm>
              <a:off x="2857925" y="4398450"/>
              <a:ext cx="275775" cy="288775"/>
            </a:xfrm>
            <a:custGeom>
              <a:avLst/>
              <a:gdLst/>
              <a:ahLst/>
              <a:cxnLst/>
              <a:rect l="l" t="t" r="r" b="b"/>
              <a:pathLst>
                <a:path w="11031" h="11551" extrusionOk="0">
                  <a:moveTo>
                    <a:pt x="6931" y="0"/>
                  </a:moveTo>
                  <a:cubicBezTo>
                    <a:pt x="6831" y="0"/>
                    <a:pt x="6728" y="3"/>
                    <a:pt x="6624" y="8"/>
                  </a:cubicBezTo>
                  <a:cubicBezTo>
                    <a:pt x="4088" y="126"/>
                    <a:pt x="0" y="4265"/>
                    <a:pt x="452" y="6735"/>
                  </a:cubicBezTo>
                  <a:cubicBezTo>
                    <a:pt x="951" y="9462"/>
                    <a:pt x="2766" y="11413"/>
                    <a:pt x="5761" y="11548"/>
                  </a:cubicBezTo>
                  <a:cubicBezTo>
                    <a:pt x="5802" y="11550"/>
                    <a:pt x="5844" y="11551"/>
                    <a:pt x="5885" y="11551"/>
                  </a:cubicBezTo>
                  <a:cubicBezTo>
                    <a:pt x="8342" y="11551"/>
                    <a:pt x="11030" y="8303"/>
                    <a:pt x="10970" y="5620"/>
                  </a:cubicBezTo>
                  <a:cubicBezTo>
                    <a:pt x="10883" y="1763"/>
                    <a:pt x="9622" y="0"/>
                    <a:pt x="69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9"/>
            <p:cNvSpPr/>
            <p:nvPr/>
          </p:nvSpPr>
          <p:spPr>
            <a:xfrm>
              <a:off x="2468053" y="3305631"/>
              <a:ext cx="169066" cy="172742"/>
            </a:xfrm>
            <a:custGeom>
              <a:avLst/>
              <a:gdLst/>
              <a:ahLst/>
              <a:cxnLst/>
              <a:rect l="l" t="t" r="r" b="b"/>
              <a:pathLst>
                <a:path w="16090" h="16436" extrusionOk="0">
                  <a:moveTo>
                    <a:pt x="7471" y="0"/>
                  </a:moveTo>
                  <a:cubicBezTo>
                    <a:pt x="2479" y="0"/>
                    <a:pt x="247" y="4164"/>
                    <a:pt x="135" y="7652"/>
                  </a:cubicBezTo>
                  <a:cubicBezTo>
                    <a:pt x="0" y="11844"/>
                    <a:pt x="2663" y="16435"/>
                    <a:pt x="7784" y="16435"/>
                  </a:cubicBezTo>
                  <a:cubicBezTo>
                    <a:pt x="7881" y="16435"/>
                    <a:pt x="7979" y="16434"/>
                    <a:pt x="8078" y="16430"/>
                  </a:cubicBezTo>
                  <a:cubicBezTo>
                    <a:pt x="13074" y="16262"/>
                    <a:pt x="15682" y="12575"/>
                    <a:pt x="16090" y="7336"/>
                  </a:cubicBezTo>
                  <a:cubicBezTo>
                    <a:pt x="15410" y="2803"/>
                    <a:pt x="12726" y="265"/>
                    <a:pt x="7962" y="13"/>
                  </a:cubicBezTo>
                  <a:cubicBezTo>
                    <a:pt x="7796" y="4"/>
                    <a:pt x="7632" y="0"/>
                    <a:pt x="747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9"/>
            <p:cNvSpPr/>
            <p:nvPr/>
          </p:nvSpPr>
          <p:spPr>
            <a:xfrm>
              <a:off x="2996725" y="3427550"/>
              <a:ext cx="235875" cy="213350"/>
            </a:xfrm>
            <a:custGeom>
              <a:avLst/>
              <a:gdLst/>
              <a:ahLst/>
              <a:cxnLst/>
              <a:rect l="l" t="t" r="r" b="b"/>
              <a:pathLst>
                <a:path w="9435" h="8534" extrusionOk="0">
                  <a:moveTo>
                    <a:pt x="3787" y="0"/>
                  </a:moveTo>
                  <a:cubicBezTo>
                    <a:pt x="1296" y="0"/>
                    <a:pt x="360" y="2121"/>
                    <a:pt x="164" y="4563"/>
                  </a:cubicBezTo>
                  <a:cubicBezTo>
                    <a:pt x="0" y="6610"/>
                    <a:pt x="746" y="8220"/>
                    <a:pt x="3796" y="8534"/>
                  </a:cubicBezTo>
                  <a:cubicBezTo>
                    <a:pt x="5751" y="8036"/>
                    <a:pt x="7927" y="6665"/>
                    <a:pt x="8619" y="4154"/>
                  </a:cubicBezTo>
                  <a:cubicBezTo>
                    <a:pt x="9434" y="1196"/>
                    <a:pt x="6682" y="443"/>
                    <a:pt x="4720" y="89"/>
                  </a:cubicBezTo>
                  <a:cubicBezTo>
                    <a:pt x="4387" y="29"/>
                    <a:pt x="4076" y="0"/>
                    <a:pt x="378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9"/>
            <p:cNvSpPr/>
            <p:nvPr/>
          </p:nvSpPr>
          <p:spPr>
            <a:xfrm>
              <a:off x="2803075" y="3849475"/>
              <a:ext cx="170400" cy="155475"/>
            </a:xfrm>
            <a:custGeom>
              <a:avLst/>
              <a:gdLst/>
              <a:ahLst/>
              <a:cxnLst/>
              <a:rect l="l" t="t" r="r" b="b"/>
              <a:pathLst>
                <a:path w="6816" h="6219" extrusionOk="0">
                  <a:moveTo>
                    <a:pt x="3927" y="0"/>
                  </a:moveTo>
                  <a:cubicBezTo>
                    <a:pt x="3818" y="0"/>
                    <a:pt x="3704" y="4"/>
                    <a:pt x="3587" y="13"/>
                  </a:cubicBezTo>
                  <a:cubicBezTo>
                    <a:pt x="2018" y="128"/>
                    <a:pt x="347" y="874"/>
                    <a:pt x="194" y="2609"/>
                  </a:cubicBezTo>
                  <a:cubicBezTo>
                    <a:pt x="1" y="4812"/>
                    <a:pt x="1594" y="5924"/>
                    <a:pt x="3638" y="6185"/>
                  </a:cubicBezTo>
                  <a:cubicBezTo>
                    <a:pt x="3816" y="6208"/>
                    <a:pt x="3986" y="6219"/>
                    <a:pt x="4148" y="6219"/>
                  </a:cubicBezTo>
                  <a:cubicBezTo>
                    <a:pt x="5677" y="6219"/>
                    <a:pt x="6538" y="5230"/>
                    <a:pt x="6815" y="3489"/>
                  </a:cubicBezTo>
                  <a:cubicBezTo>
                    <a:pt x="6649" y="1687"/>
                    <a:pt x="6098" y="0"/>
                    <a:pt x="392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1" name="Google Shape;51;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
        <p:nvSpPr>
          <p:cNvPr id="52" name="Google Shape;52;p9"/>
          <p:cNvSpPr txBox="1">
            <a:spLocks noGrp="1"/>
          </p:cNvSpPr>
          <p:nvPr>
            <p:ph type="title"/>
          </p:nvPr>
        </p:nvSpPr>
        <p:spPr>
          <a:xfrm flipH="1">
            <a:off x="3227573" y="2376750"/>
            <a:ext cx="2358600" cy="841800"/>
          </a:xfrm>
          <a:prstGeom prst="rect">
            <a:avLst/>
          </a:prstGeom>
        </p:spPr>
        <p:txBody>
          <a:bodyPr spcFirstLastPara="1" wrap="square" lIns="91425" tIns="91425" rIns="91425" bIns="91425" anchor="ctr" anchorCtr="0">
            <a:noAutofit/>
          </a:bodyPr>
          <a:lstStyle>
            <a:lvl1pPr lvl="0" rtl="0">
              <a:spcBef>
                <a:spcPts val="0"/>
              </a:spcBef>
              <a:spcAft>
                <a:spcPts val="0"/>
              </a:spcAft>
              <a:buSzPts val="3600"/>
              <a:buNone/>
              <a:defRPr sz="40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53" name="Google Shape;53;p9"/>
          <p:cNvSpPr txBox="1">
            <a:spLocks noGrp="1"/>
          </p:cNvSpPr>
          <p:nvPr>
            <p:ph type="title" idx="2" hasCustomPrompt="1"/>
          </p:nvPr>
        </p:nvSpPr>
        <p:spPr>
          <a:xfrm flipH="1">
            <a:off x="6015274" y="1749250"/>
            <a:ext cx="2358600" cy="1963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2000"/>
              <a:buNone/>
              <a:defRPr sz="108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2"/>
        <p:cNvGrpSpPr/>
        <p:nvPr/>
      </p:nvGrpSpPr>
      <p:grpSpPr>
        <a:xfrm>
          <a:off x="0" y="0"/>
          <a:ext cx="0" cy="0"/>
          <a:chOff x="0" y="0"/>
          <a:chExt cx="0" cy="0"/>
        </a:xfrm>
      </p:grpSpPr>
      <p:sp>
        <p:nvSpPr>
          <p:cNvPr id="63" name="Google Shape;63;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six columns">
  <p:cSld name="CUSTOM">
    <p:bg>
      <p:bgPr>
        <a:blipFill>
          <a:blip r:embed="rId2">
            <a:alphaModFix/>
          </a:blip>
          <a:stretch>
            <a:fillRect/>
          </a:stretch>
        </a:blipFill>
        <a:effectLst/>
      </p:bgPr>
    </p:bg>
    <p:spTree>
      <p:nvGrpSpPr>
        <p:cNvPr id="1" name="Shape 64"/>
        <p:cNvGrpSpPr/>
        <p:nvPr/>
      </p:nvGrpSpPr>
      <p:grpSpPr>
        <a:xfrm>
          <a:off x="0" y="0"/>
          <a:ext cx="0" cy="0"/>
          <a:chOff x="0" y="0"/>
          <a:chExt cx="0" cy="0"/>
        </a:xfrm>
      </p:grpSpPr>
      <p:sp>
        <p:nvSpPr>
          <p:cNvPr id="65" name="Google Shape;65;p13"/>
          <p:cNvSpPr txBox="1">
            <a:spLocks noGrp="1"/>
          </p:cNvSpPr>
          <p:nvPr>
            <p:ph type="title"/>
          </p:nvPr>
        </p:nvSpPr>
        <p:spPr>
          <a:xfrm>
            <a:off x="2152925" y="542475"/>
            <a:ext cx="4827000" cy="831600"/>
          </a:xfrm>
          <a:prstGeom prst="rect">
            <a:avLst/>
          </a:prstGeom>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lvl1pPr lvl="0" algn="ctr">
              <a:spcBef>
                <a:spcPts val="0"/>
              </a:spcBef>
              <a:spcAft>
                <a:spcPts val="0"/>
              </a:spcAft>
              <a:buSzPts val="3200"/>
              <a:buNone/>
              <a:defRPr sz="3200" b="1">
                <a:latin typeface="Lora"/>
                <a:ea typeface="Lora"/>
                <a:cs typeface="Lora"/>
                <a:sym typeface="Lora"/>
              </a:defRPr>
            </a:lvl1pPr>
            <a:lvl2pPr lvl="1">
              <a:spcBef>
                <a:spcPts val="0"/>
              </a:spcBef>
              <a:spcAft>
                <a:spcPts val="0"/>
              </a:spcAft>
              <a:buSzPts val="2800"/>
              <a:buNone/>
              <a:defRPr>
                <a:latin typeface="Cabin"/>
                <a:ea typeface="Cabin"/>
                <a:cs typeface="Cabin"/>
                <a:sym typeface="Cabin"/>
              </a:defRPr>
            </a:lvl2pPr>
            <a:lvl3pPr lvl="2">
              <a:spcBef>
                <a:spcPts val="0"/>
              </a:spcBef>
              <a:spcAft>
                <a:spcPts val="0"/>
              </a:spcAft>
              <a:buSzPts val="2800"/>
              <a:buNone/>
              <a:defRPr>
                <a:latin typeface="Cabin"/>
                <a:ea typeface="Cabin"/>
                <a:cs typeface="Cabin"/>
                <a:sym typeface="Cabin"/>
              </a:defRPr>
            </a:lvl3pPr>
            <a:lvl4pPr lvl="3">
              <a:spcBef>
                <a:spcPts val="0"/>
              </a:spcBef>
              <a:spcAft>
                <a:spcPts val="0"/>
              </a:spcAft>
              <a:buSzPts val="2800"/>
              <a:buNone/>
              <a:defRPr>
                <a:latin typeface="Cabin"/>
                <a:ea typeface="Cabin"/>
                <a:cs typeface="Cabin"/>
                <a:sym typeface="Cabin"/>
              </a:defRPr>
            </a:lvl4pPr>
            <a:lvl5pPr lvl="4">
              <a:spcBef>
                <a:spcPts val="0"/>
              </a:spcBef>
              <a:spcAft>
                <a:spcPts val="0"/>
              </a:spcAft>
              <a:buSzPts val="2800"/>
              <a:buNone/>
              <a:defRPr>
                <a:latin typeface="Cabin"/>
                <a:ea typeface="Cabin"/>
                <a:cs typeface="Cabin"/>
                <a:sym typeface="Cabin"/>
              </a:defRPr>
            </a:lvl5pPr>
            <a:lvl6pPr lvl="5">
              <a:spcBef>
                <a:spcPts val="0"/>
              </a:spcBef>
              <a:spcAft>
                <a:spcPts val="0"/>
              </a:spcAft>
              <a:buSzPts val="2800"/>
              <a:buNone/>
              <a:defRPr>
                <a:latin typeface="Cabin"/>
                <a:ea typeface="Cabin"/>
                <a:cs typeface="Cabin"/>
                <a:sym typeface="Cabin"/>
              </a:defRPr>
            </a:lvl6pPr>
            <a:lvl7pPr lvl="6">
              <a:spcBef>
                <a:spcPts val="0"/>
              </a:spcBef>
              <a:spcAft>
                <a:spcPts val="0"/>
              </a:spcAft>
              <a:buSzPts val="2800"/>
              <a:buNone/>
              <a:defRPr>
                <a:latin typeface="Cabin"/>
                <a:ea typeface="Cabin"/>
                <a:cs typeface="Cabin"/>
                <a:sym typeface="Cabin"/>
              </a:defRPr>
            </a:lvl7pPr>
            <a:lvl8pPr lvl="7">
              <a:spcBef>
                <a:spcPts val="0"/>
              </a:spcBef>
              <a:spcAft>
                <a:spcPts val="0"/>
              </a:spcAft>
              <a:buSzPts val="2800"/>
              <a:buNone/>
              <a:defRPr>
                <a:latin typeface="Cabin"/>
                <a:ea typeface="Cabin"/>
                <a:cs typeface="Cabin"/>
                <a:sym typeface="Cabin"/>
              </a:defRPr>
            </a:lvl8pPr>
            <a:lvl9pPr lvl="8">
              <a:spcBef>
                <a:spcPts val="0"/>
              </a:spcBef>
              <a:spcAft>
                <a:spcPts val="0"/>
              </a:spcAft>
              <a:buSzPts val="2800"/>
              <a:buNone/>
              <a:defRPr>
                <a:latin typeface="Cabin"/>
                <a:ea typeface="Cabin"/>
                <a:cs typeface="Cabin"/>
                <a:sym typeface="Cabin"/>
              </a:defRPr>
            </a:lvl9pPr>
          </a:lstStyle>
          <a:p>
            <a:endParaRPr/>
          </a:p>
        </p:txBody>
      </p:sp>
      <p:sp>
        <p:nvSpPr>
          <p:cNvPr id="66" name="Google Shape;66;p13"/>
          <p:cNvSpPr txBox="1">
            <a:spLocks noGrp="1"/>
          </p:cNvSpPr>
          <p:nvPr>
            <p:ph type="title" idx="2"/>
          </p:nvPr>
        </p:nvSpPr>
        <p:spPr>
          <a:xfrm>
            <a:off x="1090125" y="2188783"/>
            <a:ext cx="2059200" cy="4422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2200"/>
              <a:buNone/>
              <a:defRPr sz="1600" b="1">
                <a:solidFill>
                  <a:schemeClr val="lt1"/>
                </a:solidFill>
                <a:latin typeface="Lora"/>
                <a:ea typeface="Lora"/>
                <a:cs typeface="Lora"/>
                <a:sym typeface="Lora"/>
              </a:defRPr>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67" name="Google Shape;67;p13"/>
          <p:cNvSpPr txBox="1">
            <a:spLocks noGrp="1"/>
          </p:cNvSpPr>
          <p:nvPr>
            <p:ph type="subTitle" idx="1"/>
          </p:nvPr>
        </p:nvSpPr>
        <p:spPr>
          <a:xfrm>
            <a:off x="1090125" y="2498983"/>
            <a:ext cx="2059200" cy="587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latin typeface="Cabin Regular"/>
                <a:ea typeface="Cabin Regular"/>
                <a:cs typeface="Cabin Regular"/>
                <a:sym typeface="Cabin Regular"/>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68" name="Google Shape;68;p13"/>
          <p:cNvSpPr txBox="1">
            <a:spLocks noGrp="1"/>
          </p:cNvSpPr>
          <p:nvPr>
            <p:ph type="title" idx="3" hasCustomPrompt="1"/>
          </p:nvPr>
        </p:nvSpPr>
        <p:spPr>
          <a:xfrm>
            <a:off x="1473525" y="1827669"/>
            <a:ext cx="1292400" cy="3915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3000"/>
              <a:buNone/>
              <a:defRPr sz="3000">
                <a:solidFill>
                  <a:schemeClr val="dk2"/>
                </a:solidFill>
              </a:defRPr>
            </a:lvl1pPr>
            <a:lvl2pPr lvl="1" algn="ctr" rtl="0">
              <a:spcBef>
                <a:spcPts val="0"/>
              </a:spcBef>
              <a:spcAft>
                <a:spcPts val="0"/>
              </a:spcAft>
              <a:buClr>
                <a:schemeClr val="dk2"/>
              </a:buClr>
              <a:buSzPts val="3000"/>
              <a:buNone/>
              <a:defRPr sz="3000">
                <a:solidFill>
                  <a:schemeClr val="dk2"/>
                </a:solidFill>
              </a:defRPr>
            </a:lvl2pPr>
            <a:lvl3pPr lvl="2" algn="ctr" rtl="0">
              <a:spcBef>
                <a:spcPts val="0"/>
              </a:spcBef>
              <a:spcAft>
                <a:spcPts val="0"/>
              </a:spcAft>
              <a:buClr>
                <a:schemeClr val="dk2"/>
              </a:buClr>
              <a:buSzPts val="3000"/>
              <a:buNone/>
              <a:defRPr sz="3000">
                <a:solidFill>
                  <a:schemeClr val="dk2"/>
                </a:solidFill>
              </a:defRPr>
            </a:lvl3pPr>
            <a:lvl4pPr lvl="3" algn="ctr" rtl="0">
              <a:spcBef>
                <a:spcPts val="0"/>
              </a:spcBef>
              <a:spcAft>
                <a:spcPts val="0"/>
              </a:spcAft>
              <a:buClr>
                <a:schemeClr val="dk2"/>
              </a:buClr>
              <a:buSzPts val="3000"/>
              <a:buNone/>
              <a:defRPr sz="3000">
                <a:solidFill>
                  <a:schemeClr val="dk2"/>
                </a:solidFill>
              </a:defRPr>
            </a:lvl4pPr>
            <a:lvl5pPr lvl="4" algn="ctr" rtl="0">
              <a:spcBef>
                <a:spcPts val="0"/>
              </a:spcBef>
              <a:spcAft>
                <a:spcPts val="0"/>
              </a:spcAft>
              <a:buClr>
                <a:schemeClr val="dk2"/>
              </a:buClr>
              <a:buSzPts val="3000"/>
              <a:buNone/>
              <a:defRPr sz="3000">
                <a:solidFill>
                  <a:schemeClr val="dk2"/>
                </a:solidFill>
              </a:defRPr>
            </a:lvl5pPr>
            <a:lvl6pPr lvl="5" algn="ctr" rtl="0">
              <a:spcBef>
                <a:spcPts val="0"/>
              </a:spcBef>
              <a:spcAft>
                <a:spcPts val="0"/>
              </a:spcAft>
              <a:buClr>
                <a:schemeClr val="dk2"/>
              </a:buClr>
              <a:buSzPts val="3000"/>
              <a:buNone/>
              <a:defRPr sz="3000">
                <a:solidFill>
                  <a:schemeClr val="dk2"/>
                </a:solidFill>
              </a:defRPr>
            </a:lvl6pPr>
            <a:lvl7pPr lvl="6" algn="ctr" rtl="0">
              <a:spcBef>
                <a:spcPts val="0"/>
              </a:spcBef>
              <a:spcAft>
                <a:spcPts val="0"/>
              </a:spcAft>
              <a:buClr>
                <a:schemeClr val="dk2"/>
              </a:buClr>
              <a:buSzPts val="3000"/>
              <a:buNone/>
              <a:defRPr sz="3000">
                <a:solidFill>
                  <a:schemeClr val="dk2"/>
                </a:solidFill>
              </a:defRPr>
            </a:lvl7pPr>
            <a:lvl8pPr lvl="7" algn="ctr" rtl="0">
              <a:spcBef>
                <a:spcPts val="0"/>
              </a:spcBef>
              <a:spcAft>
                <a:spcPts val="0"/>
              </a:spcAft>
              <a:buClr>
                <a:schemeClr val="dk2"/>
              </a:buClr>
              <a:buSzPts val="3000"/>
              <a:buNone/>
              <a:defRPr sz="3000">
                <a:solidFill>
                  <a:schemeClr val="dk2"/>
                </a:solidFill>
              </a:defRPr>
            </a:lvl8pPr>
            <a:lvl9pPr lvl="8" algn="ctr" rtl="0">
              <a:spcBef>
                <a:spcPts val="0"/>
              </a:spcBef>
              <a:spcAft>
                <a:spcPts val="0"/>
              </a:spcAft>
              <a:buClr>
                <a:schemeClr val="dk2"/>
              </a:buClr>
              <a:buSzPts val="3000"/>
              <a:buNone/>
              <a:defRPr sz="3000">
                <a:solidFill>
                  <a:schemeClr val="dk2"/>
                </a:solidFill>
              </a:defRPr>
            </a:lvl9pPr>
          </a:lstStyle>
          <a:p>
            <a:r>
              <a:t>xx%</a:t>
            </a:r>
          </a:p>
        </p:txBody>
      </p:sp>
      <p:sp>
        <p:nvSpPr>
          <p:cNvPr id="69" name="Google Shape;69;p13"/>
          <p:cNvSpPr txBox="1">
            <a:spLocks noGrp="1"/>
          </p:cNvSpPr>
          <p:nvPr>
            <p:ph type="title" idx="4"/>
          </p:nvPr>
        </p:nvSpPr>
        <p:spPr>
          <a:xfrm>
            <a:off x="3566975" y="2188775"/>
            <a:ext cx="2187000" cy="4422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2200"/>
              <a:buNone/>
              <a:defRPr sz="1600" b="1">
                <a:solidFill>
                  <a:schemeClr val="lt1"/>
                </a:solidFill>
                <a:latin typeface="Lora"/>
                <a:ea typeface="Lora"/>
                <a:cs typeface="Lora"/>
                <a:sym typeface="Lora"/>
              </a:defRPr>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70" name="Google Shape;70;p13"/>
          <p:cNvSpPr txBox="1">
            <a:spLocks noGrp="1"/>
          </p:cNvSpPr>
          <p:nvPr>
            <p:ph type="subTitle" idx="5"/>
          </p:nvPr>
        </p:nvSpPr>
        <p:spPr>
          <a:xfrm>
            <a:off x="3630875" y="2498983"/>
            <a:ext cx="2059200" cy="587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latin typeface="Cabin Regular"/>
                <a:ea typeface="Cabin Regular"/>
                <a:cs typeface="Cabin Regular"/>
                <a:sym typeface="Cabin Regular"/>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71" name="Google Shape;71;p13"/>
          <p:cNvSpPr txBox="1">
            <a:spLocks noGrp="1"/>
          </p:cNvSpPr>
          <p:nvPr>
            <p:ph type="title" idx="6" hasCustomPrompt="1"/>
          </p:nvPr>
        </p:nvSpPr>
        <p:spPr>
          <a:xfrm>
            <a:off x="4014275" y="1827669"/>
            <a:ext cx="1292400" cy="3915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3000"/>
              <a:buNone/>
              <a:defRPr sz="3000">
                <a:solidFill>
                  <a:schemeClr val="lt1"/>
                </a:solidFill>
              </a:defRPr>
            </a:lvl1pPr>
            <a:lvl2pPr lvl="1" algn="ctr" rtl="0">
              <a:spcBef>
                <a:spcPts val="0"/>
              </a:spcBef>
              <a:spcAft>
                <a:spcPts val="0"/>
              </a:spcAft>
              <a:buClr>
                <a:schemeClr val="dk2"/>
              </a:buClr>
              <a:buSzPts val="3000"/>
              <a:buNone/>
              <a:defRPr sz="3000">
                <a:solidFill>
                  <a:schemeClr val="dk2"/>
                </a:solidFill>
              </a:defRPr>
            </a:lvl2pPr>
            <a:lvl3pPr lvl="2" algn="ctr" rtl="0">
              <a:spcBef>
                <a:spcPts val="0"/>
              </a:spcBef>
              <a:spcAft>
                <a:spcPts val="0"/>
              </a:spcAft>
              <a:buClr>
                <a:schemeClr val="dk2"/>
              </a:buClr>
              <a:buSzPts val="3000"/>
              <a:buNone/>
              <a:defRPr sz="3000">
                <a:solidFill>
                  <a:schemeClr val="dk2"/>
                </a:solidFill>
              </a:defRPr>
            </a:lvl3pPr>
            <a:lvl4pPr lvl="3" algn="ctr" rtl="0">
              <a:spcBef>
                <a:spcPts val="0"/>
              </a:spcBef>
              <a:spcAft>
                <a:spcPts val="0"/>
              </a:spcAft>
              <a:buClr>
                <a:schemeClr val="dk2"/>
              </a:buClr>
              <a:buSzPts val="3000"/>
              <a:buNone/>
              <a:defRPr sz="3000">
                <a:solidFill>
                  <a:schemeClr val="dk2"/>
                </a:solidFill>
              </a:defRPr>
            </a:lvl4pPr>
            <a:lvl5pPr lvl="4" algn="ctr" rtl="0">
              <a:spcBef>
                <a:spcPts val="0"/>
              </a:spcBef>
              <a:spcAft>
                <a:spcPts val="0"/>
              </a:spcAft>
              <a:buClr>
                <a:schemeClr val="dk2"/>
              </a:buClr>
              <a:buSzPts val="3000"/>
              <a:buNone/>
              <a:defRPr sz="3000">
                <a:solidFill>
                  <a:schemeClr val="dk2"/>
                </a:solidFill>
              </a:defRPr>
            </a:lvl5pPr>
            <a:lvl6pPr lvl="5" algn="ctr" rtl="0">
              <a:spcBef>
                <a:spcPts val="0"/>
              </a:spcBef>
              <a:spcAft>
                <a:spcPts val="0"/>
              </a:spcAft>
              <a:buClr>
                <a:schemeClr val="dk2"/>
              </a:buClr>
              <a:buSzPts val="3000"/>
              <a:buNone/>
              <a:defRPr sz="3000">
                <a:solidFill>
                  <a:schemeClr val="dk2"/>
                </a:solidFill>
              </a:defRPr>
            </a:lvl6pPr>
            <a:lvl7pPr lvl="6" algn="ctr" rtl="0">
              <a:spcBef>
                <a:spcPts val="0"/>
              </a:spcBef>
              <a:spcAft>
                <a:spcPts val="0"/>
              </a:spcAft>
              <a:buClr>
                <a:schemeClr val="dk2"/>
              </a:buClr>
              <a:buSzPts val="3000"/>
              <a:buNone/>
              <a:defRPr sz="3000">
                <a:solidFill>
                  <a:schemeClr val="dk2"/>
                </a:solidFill>
              </a:defRPr>
            </a:lvl7pPr>
            <a:lvl8pPr lvl="7" algn="ctr" rtl="0">
              <a:spcBef>
                <a:spcPts val="0"/>
              </a:spcBef>
              <a:spcAft>
                <a:spcPts val="0"/>
              </a:spcAft>
              <a:buClr>
                <a:schemeClr val="dk2"/>
              </a:buClr>
              <a:buSzPts val="3000"/>
              <a:buNone/>
              <a:defRPr sz="3000">
                <a:solidFill>
                  <a:schemeClr val="dk2"/>
                </a:solidFill>
              </a:defRPr>
            </a:lvl8pPr>
            <a:lvl9pPr lvl="8" algn="ctr" rtl="0">
              <a:spcBef>
                <a:spcPts val="0"/>
              </a:spcBef>
              <a:spcAft>
                <a:spcPts val="0"/>
              </a:spcAft>
              <a:buClr>
                <a:schemeClr val="dk2"/>
              </a:buClr>
              <a:buSzPts val="3000"/>
              <a:buNone/>
              <a:defRPr sz="3000">
                <a:solidFill>
                  <a:schemeClr val="dk2"/>
                </a:solidFill>
              </a:defRPr>
            </a:lvl9pPr>
          </a:lstStyle>
          <a:p>
            <a:r>
              <a:t>xx%</a:t>
            </a:r>
          </a:p>
        </p:txBody>
      </p:sp>
      <p:sp>
        <p:nvSpPr>
          <p:cNvPr id="72" name="Google Shape;72;p13"/>
          <p:cNvSpPr txBox="1">
            <a:spLocks noGrp="1"/>
          </p:cNvSpPr>
          <p:nvPr>
            <p:ph type="title" idx="7"/>
          </p:nvPr>
        </p:nvSpPr>
        <p:spPr>
          <a:xfrm>
            <a:off x="5994875" y="2188775"/>
            <a:ext cx="2668800" cy="4422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2200"/>
              <a:buNone/>
              <a:defRPr sz="1600" b="1">
                <a:solidFill>
                  <a:schemeClr val="lt1"/>
                </a:solidFill>
                <a:latin typeface="Lora"/>
                <a:ea typeface="Lora"/>
                <a:cs typeface="Lora"/>
                <a:sym typeface="Lora"/>
              </a:defRPr>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73" name="Google Shape;73;p13"/>
          <p:cNvSpPr txBox="1">
            <a:spLocks noGrp="1"/>
          </p:cNvSpPr>
          <p:nvPr>
            <p:ph type="subTitle" idx="8"/>
          </p:nvPr>
        </p:nvSpPr>
        <p:spPr>
          <a:xfrm>
            <a:off x="6299675" y="2498983"/>
            <a:ext cx="2059200" cy="587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latin typeface="Cabin Regular"/>
                <a:ea typeface="Cabin Regular"/>
                <a:cs typeface="Cabin Regular"/>
                <a:sym typeface="Cabin Regular"/>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74" name="Google Shape;74;p13"/>
          <p:cNvSpPr txBox="1">
            <a:spLocks noGrp="1"/>
          </p:cNvSpPr>
          <p:nvPr>
            <p:ph type="title" idx="9" hasCustomPrompt="1"/>
          </p:nvPr>
        </p:nvSpPr>
        <p:spPr>
          <a:xfrm>
            <a:off x="6683075" y="1827669"/>
            <a:ext cx="1292400" cy="3915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3000"/>
              <a:buNone/>
              <a:defRPr sz="3000">
                <a:solidFill>
                  <a:schemeClr val="lt1"/>
                </a:solidFill>
              </a:defRPr>
            </a:lvl1pPr>
            <a:lvl2pPr lvl="1" algn="ctr" rtl="0">
              <a:spcBef>
                <a:spcPts val="0"/>
              </a:spcBef>
              <a:spcAft>
                <a:spcPts val="0"/>
              </a:spcAft>
              <a:buClr>
                <a:schemeClr val="dk2"/>
              </a:buClr>
              <a:buSzPts val="3000"/>
              <a:buNone/>
              <a:defRPr sz="3000">
                <a:solidFill>
                  <a:schemeClr val="dk2"/>
                </a:solidFill>
              </a:defRPr>
            </a:lvl2pPr>
            <a:lvl3pPr lvl="2" algn="ctr" rtl="0">
              <a:spcBef>
                <a:spcPts val="0"/>
              </a:spcBef>
              <a:spcAft>
                <a:spcPts val="0"/>
              </a:spcAft>
              <a:buClr>
                <a:schemeClr val="dk2"/>
              </a:buClr>
              <a:buSzPts val="3000"/>
              <a:buNone/>
              <a:defRPr sz="3000">
                <a:solidFill>
                  <a:schemeClr val="dk2"/>
                </a:solidFill>
              </a:defRPr>
            </a:lvl3pPr>
            <a:lvl4pPr lvl="3" algn="ctr" rtl="0">
              <a:spcBef>
                <a:spcPts val="0"/>
              </a:spcBef>
              <a:spcAft>
                <a:spcPts val="0"/>
              </a:spcAft>
              <a:buClr>
                <a:schemeClr val="dk2"/>
              </a:buClr>
              <a:buSzPts val="3000"/>
              <a:buNone/>
              <a:defRPr sz="3000">
                <a:solidFill>
                  <a:schemeClr val="dk2"/>
                </a:solidFill>
              </a:defRPr>
            </a:lvl4pPr>
            <a:lvl5pPr lvl="4" algn="ctr" rtl="0">
              <a:spcBef>
                <a:spcPts val="0"/>
              </a:spcBef>
              <a:spcAft>
                <a:spcPts val="0"/>
              </a:spcAft>
              <a:buClr>
                <a:schemeClr val="dk2"/>
              </a:buClr>
              <a:buSzPts val="3000"/>
              <a:buNone/>
              <a:defRPr sz="3000">
                <a:solidFill>
                  <a:schemeClr val="dk2"/>
                </a:solidFill>
              </a:defRPr>
            </a:lvl5pPr>
            <a:lvl6pPr lvl="5" algn="ctr" rtl="0">
              <a:spcBef>
                <a:spcPts val="0"/>
              </a:spcBef>
              <a:spcAft>
                <a:spcPts val="0"/>
              </a:spcAft>
              <a:buClr>
                <a:schemeClr val="dk2"/>
              </a:buClr>
              <a:buSzPts val="3000"/>
              <a:buNone/>
              <a:defRPr sz="3000">
                <a:solidFill>
                  <a:schemeClr val="dk2"/>
                </a:solidFill>
              </a:defRPr>
            </a:lvl6pPr>
            <a:lvl7pPr lvl="6" algn="ctr" rtl="0">
              <a:spcBef>
                <a:spcPts val="0"/>
              </a:spcBef>
              <a:spcAft>
                <a:spcPts val="0"/>
              </a:spcAft>
              <a:buClr>
                <a:schemeClr val="dk2"/>
              </a:buClr>
              <a:buSzPts val="3000"/>
              <a:buNone/>
              <a:defRPr sz="3000">
                <a:solidFill>
                  <a:schemeClr val="dk2"/>
                </a:solidFill>
              </a:defRPr>
            </a:lvl7pPr>
            <a:lvl8pPr lvl="7" algn="ctr" rtl="0">
              <a:spcBef>
                <a:spcPts val="0"/>
              </a:spcBef>
              <a:spcAft>
                <a:spcPts val="0"/>
              </a:spcAft>
              <a:buClr>
                <a:schemeClr val="dk2"/>
              </a:buClr>
              <a:buSzPts val="3000"/>
              <a:buNone/>
              <a:defRPr sz="3000">
                <a:solidFill>
                  <a:schemeClr val="dk2"/>
                </a:solidFill>
              </a:defRPr>
            </a:lvl8pPr>
            <a:lvl9pPr lvl="8" algn="ctr" rtl="0">
              <a:spcBef>
                <a:spcPts val="0"/>
              </a:spcBef>
              <a:spcAft>
                <a:spcPts val="0"/>
              </a:spcAft>
              <a:buClr>
                <a:schemeClr val="dk2"/>
              </a:buClr>
              <a:buSzPts val="3000"/>
              <a:buNone/>
              <a:defRPr sz="3000">
                <a:solidFill>
                  <a:schemeClr val="dk2"/>
                </a:solidFill>
              </a:defRPr>
            </a:lvl9pPr>
          </a:lstStyle>
          <a:p>
            <a:r>
              <a:t>xx%</a:t>
            </a:r>
          </a:p>
        </p:txBody>
      </p:sp>
      <p:sp>
        <p:nvSpPr>
          <p:cNvPr id="75" name="Google Shape;75;p13"/>
          <p:cNvSpPr txBox="1">
            <a:spLocks noGrp="1"/>
          </p:cNvSpPr>
          <p:nvPr>
            <p:ph type="title" idx="13"/>
          </p:nvPr>
        </p:nvSpPr>
        <p:spPr>
          <a:xfrm>
            <a:off x="1042854" y="3667094"/>
            <a:ext cx="2059200" cy="4422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2200"/>
              <a:buNone/>
              <a:defRPr sz="1600" b="1">
                <a:solidFill>
                  <a:schemeClr val="lt1"/>
                </a:solidFill>
                <a:latin typeface="Lora"/>
                <a:ea typeface="Lora"/>
                <a:cs typeface="Lora"/>
                <a:sym typeface="Lora"/>
              </a:defRPr>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76" name="Google Shape;76;p13"/>
          <p:cNvSpPr txBox="1">
            <a:spLocks noGrp="1"/>
          </p:cNvSpPr>
          <p:nvPr>
            <p:ph type="subTitle" idx="14"/>
          </p:nvPr>
        </p:nvSpPr>
        <p:spPr>
          <a:xfrm>
            <a:off x="1042854" y="3975387"/>
            <a:ext cx="2059200" cy="587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latin typeface="Cabin Regular"/>
                <a:ea typeface="Cabin Regular"/>
                <a:cs typeface="Cabin Regular"/>
                <a:sym typeface="Cabin Regular"/>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77" name="Google Shape;77;p13"/>
          <p:cNvSpPr txBox="1">
            <a:spLocks noGrp="1"/>
          </p:cNvSpPr>
          <p:nvPr>
            <p:ph type="title" idx="15" hasCustomPrompt="1"/>
          </p:nvPr>
        </p:nvSpPr>
        <p:spPr>
          <a:xfrm>
            <a:off x="1426254" y="3276877"/>
            <a:ext cx="1292400" cy="4422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3000"/>
              <a:buNone/>
              <a:defRPr sz="3000">
                <a:solidFill>
                  <a:schemeClr val="lt1"/>
                </a:solidFill>
              </a:defRPr>
            </a:lvl1pPr>
            <a:lvl2pPr lvl="1" algn="ctr" rtl="0">
              <a:spcBef>
                <a:spcPts val="0"/>
              </a:spcBef>
              <a:spcAft>
                <a:spcPts val="0"/>
              </a:spcAft>
              <a:buClr>
                <a:schemeClr val="dk2"/>
              </a:buClr>
              <a:buSzPts val="3000"/>
              <a:buNone/>
              <a:defRPr sz="3000">
                <a:solidFill>
                  <a:schemeClr val="dk2"/>
                </a:solidFill>
              </a:defRPr>
            </a:lvl2pPr>
            <a:lvl3pPr lvl="2" algn="ctr" rtl="0">
              <a:spcBef>
                <a:spcPts val="0"/>
              </a:spcBef>
              <a:spcAft>
                <a:spcPts val="0"/>
              </a:spcAft>
              <a:buClr>
                <a:schemeClr val="dk2"/>
              </a:buClr>
              <a:buSzPts val="3000"/>
              <a:buNone/>
              <a:defRPr sz="3000">
                <a:solidFill>
                  <a:schemeClr val="dk2"/>
                </a:solidFill>
              </a:defRPr>
            </a:lvl3pPr>
            <a:lvl4pPr lvl="3" algn="ctr" rtl="0">
              <a:spcBef>
                <a:spcPts val="0"/>
              </a:spcBef>
              <a:spcAft>
                <a:spcPts val="0"/>
              </a:spcAft>
              <a:buClr>
                <a:schemeClr val="dk2"/>
              </a:buClr>
              <a:buSzPts val="3000"/>
              <a:buNone/>
              <a:defRPr sz="3000">
                <a:solidFill>
                  <a:schemeClr val="dk2"/>
                </a:solidFill>
              </a:defRPr>
            </a:lvl4pPr>
            <a:lvl5pPr lvl="4" algn="ctr" rtl="0">
              <a:spcBef>
                <a:spcPts val="0"/>
              </a:spcBef>
              <a:spcAft>
                <a:spcPts val="0"/>
              </a:spcAft>
              <a:buClr>
                <a:schemeClr val="dk2"/>
              </a:buClr>
              <a:buSzPts val="3000"/>
              <a:buNone/>
              <a:defRPr sz="3000">
                <a:solidFill>
                  <a:schemeClr val="dk2"/>
                </a:solidFill>
              </a:defRPr>
            </a:lvl5pPr>
            <a:lvl6pPr lvl="5" algn="ctr" rtl="0">
              <a:spcBef>
                <a:spcPts val="0"/>
              </a:spcBef>
              <a:spcAft>
                <a:spcPts val="0"/>
              </a:spcAft>
              <a:buClr>
                <a:schemeClr val="dk2"/>
              </a:buClr>
              <a:buSzPts val="3000"/>
              <a:buNone/>
              <a:defRPr sz="3000">
                <a:solidFill>
                  <a:schemeClr val="dk2"/>
                </a:solidFill>
              </a:defRPr>
            </a:lvl6pPr>
            <a:lvl7pPr lvl="6" algn="ctr" rtl="0">
              <a:spcBef>
                <a:spcPts val="0"/>
              </a:spcBef>
              <a:spcAft>
                <a:spcPts val="0"/>
              </a:spcAft>
              <a:buClr>
                <a:schemeClr val="dk2"/>
              </a:buClr>
              <a:buSzPts val="3000"/>
              <a:buNone/>
              <a:defRPr sz="3000">
                <a:solidFill>
                  <a:schemeClr val="dk2"/>
                </a:solidFill>
              </a:defRPr>
            </a:lvl7pPr>
            <a:lvl8pPr lvl="7" algn="ctr" rtl="0">
              <a:spcBef>
                <a:spcPts val="0"/>
              </a:spcBef>
              <a:spcAft>
                <a:spcPts val="0"/>
              </a:spcAft>
              <a:buClr>
                <a:schemeClr val="dk2"/>
              </a:buClr>
              <a:buSzPts val="3000"/>
              <a:buNone/>
              <a:defRPr sz="3000">
                <a:solidFill>
                  <a:schemeClr val="dk2"/>
                </a:solidFill>
              </a:defRPr>
            </a:lvl8pPr>
            <a:lvl9pPr lvl="8" algn="ctr" rtl="0">
              <a:spcBef>
                <a:spcPts val="0"/>
              </a:spcBef>
              <a:spcAft>
                <a:spcPts val="0"/>
              </a:spcAft>
              <a:buClr>
                <a:schemeClr val="dk2"/>
              </a:buClr>
              <a:buSzPts val="3000"/>
              <a:buNone/>
              <a:defRPr sz="3000">
                <a:solidFill>
                  <a:schemeClr val="dk2"/>
                </a:solidFill>
              </a:defRPr>
            </a:lvl9pPr>
          </a:lstStyle>
          <a:p>
            <a:r>
              <a:t>xx%</a:t>
            </a:r>
          </a:p>
        </p:txBody>
      </p:sp>
      <p:sp>
        <p:nvSpPr>
          <p:cNvPr id="78" name="Google Shape;78;p13"/>
          <p:cNvSpPr txBox="1">
            <a:spLocks noGrp="1"/>
          </p:cNvSpPr>
          <p:nvPr>
            <p:ph type="title" idx="16"/>
          </p:nvPr>
        </p:nvSpPr>
        <p:spPr>
          <a:xfrm>
            <a:off x="3694800" y="3667094"/>
            <a:ext cx="2059200" cy="4422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2200"/>
              <a:buNone/>
              <a:defRPr sz="1600" b="1">
                <a:solidFill>
                  <a:schemeClr val="lt1"/>
                </a:solidFill>
                <a:latin typeface="Lora"/>
                <a:ea typeface="Lora"/>
                <a:cs typeface="Lora"/>
                <a:sym typeface="Lora"/>
              </a:defRPr>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79" name="Google Shape;79;p13"/>
          <p:cNvSpPr txBox="1">
            <a:spLocks noGrp="1"/>
          </p:cNvSpPr>
          <p:nvPr>
            <p:ph type="subTitle" idx="17"/>
          </p:nvPr>
        </p:nvSpPr>
        <p:spPr>
          <a:xfrm>
            <a:off x="3694800" y="3975387"/>
            <a:ext cx="2059200" cy="587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latin typeface="Cabin Regular"/>
                <a:ea typeface="Cabin Regular"/>
                <a:cs typeface="Cabin Regular"/>
                <a:sym typeface="Cabin Regular"/>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80" name="Google Shape;80;p13"/>
          <p:cNvSpPr txBox="1">
            <a:spLocks noGrp="1"/>
          </p:cNvSpPr>
          <p:nvPr>
            <p:ph type="title" idx="18" hasCustomPrompt="1"/>
          </p:nvPr>
        </p:nvSpPr>
        <p:spPr>
          <a:xfrm>
            <a:off x="4078200" y="3276877"/>
            <a:ext cx="1292400" cy="4422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3000"/>
              <a:buNone/>
              <a:defRPr sz="3000">
                <a:solidFill>
                  <a:schemeClr val="lt1"/>
                </a:solidFill>
              </a:defRPr>
            </a:lvl1pPr>
            <a:lvl2pPr lvl="1" algn="ctr" rtl="0">
              <a:spcBef>
                <a:spcPts val="0"/>
              </a:spcBef>
              <a:spcAft>
                <a:spcPts val="0"/>
              </a:spcAft>
              <a:buClr>
                <a:schemeClr val="dk2"/>
              </a:buClr>
              <a:buSzPts val="3000"/>
              <a:buNone/>
              <a:defRPr sz="3000">
                <a:solidFill>
                  <a:schemeClr val="dk2"/>
                </a:solidFill>
              </a:defRPr>
            </a:lvl2pPr>
            <a:lvl3pPr lvl="2" algn="ctr" rtl="0">
              <a:spcBef>
                <a:spcPts val="0"/>
              </a:spcBef>
              <a:spcAft>
                <a:spcPts val="0"/>
              </a:spcAft>
              <a:buClr>
                <a:schemeClr val="dk2"/>
              </a:buClr>
              <a:buSzPts val="3000"/>
              <a:buNone/>
              <a:defRPr sz="3000">
                <a:solidFill>
                  <a:schemeClr val="dk2"/>
                </a:solidFill>
              </a:defRPr>
            </a:lvl3pPr>
            <a:lvl4pPr lvl="3" algn="ctr" rtl="0">
              <a:spcBef>
                <a:spcPts val="0"/>
              </a:spcBef>
              <a:spcAft>
                <a:spcPts val="0"/>
              </a:spcAft>
              <a:buClr>
                <a:schemeClr val="dk2"/>
              </a:buClr>
              <a:buSzPts val="3000"/>
              <a:buNone/>
              <a:defRPr sz="3000">
                <a:solidFill>
                  <a:schemeClr val="dk2"/>
                </a:solidFill>
              </a:defRPr>
            </a:lvl4pPr>
            <a:lvl5pPr lvl="4" algn="ctr" rtl="0">
              <a:spcBef>
                <a:spcPts val="0"/>
              </a:spcBef>
              <a:spcAft>
                <a:spcPts val="0"/>
              </a:spcAft>
              <a:buClr>
                <a:schemeClr val="dk2"/>
              </a:buClr>
              <a:buSzPts val="3000"/>
              <a:buNone/>
              <a:defRPr sz="3000">
                <a:solidFill>
                  <a:schemeClr val="dk2"/>
                </a:solidFill>
              </a:defRPr>
            </a:lvl5pPr>
            <a:lvl6pPr lvl="5" algn="ctr" rtl="0">
              <a:spcBef>
                <a:spcPts val="0"/>
              </a:spcBef>
              <a:spcAft>
                <a:spcPts val="0"/>
              </a:spcAft>
              <a:buClr>
                <a:schemeClr val="dk2"/>
              </a:buClr>
              <a:buSzPts val="3000"/>
              <a:buNone/>
              <a:defRPr sz="3000">
                <a:solidFill>
                  <a:schemeClr val="dk2"/>
                </a:solidFill>
              </a:defRPr>
            </a:lvl6pPr>
            <a:lvl7pPr lvl="6" algn="ctr" rtl="0">
              <a:spcBef>
                <a:spcPts val="0"/>
              </a:spcBef>
              <a:spcAft>
                <a:spcPts val="0"/>
              </a:spcAft>
              <a:buClr>
                <a:schemeClr val="dk2"/>
              </a:buClr>
              <a:buSzPts val="3000"/>
              <a:buNone/>
              <a:defRPr sz="3000">
                <a:solidFill>
                  <a:schemeClr val="dk2"/>
                </a:solidFill>
              </a:defRPr>
            </a:lvl7pPr>
            <a:lvl8pPr lvl="7" algn="ctr" rtl="0">
              <a:spcBef>
                <a:spcPts val="0"/>
              </a:spcBef>
              <a:spcAft>
                <a:spcPts val="0"/>
              </a:spcAft>
              <a:buClr>
                <a:schemeClr val="dk2"/>
              </a:buClr>
              <a:buSzPts val="3000"/>
              <a:buNone/>
              <a:defRPr sz="3000">
                <a:solidFill>
                  <a:schemeClr val="dk2"/>
                </a:solidFill>
              </a:defRPr>
            </a:lvl8pPr>
            <a:lvl9pPr lvl="8" algn="ctr" rtl="0">
              <a:spcBef>
                <a:spcPts val="0"/>
              </a:spcBef>
              <a:spcAft>
                <a:spcPts val="0"/>
              </a:spcAft>
              <a:buClr>
                <a:schemeClr val="dk2"/>
              </a:buClr>
              <a:buSzPts val="3000"/>
              <a:buNone/>
              <a:defRPr sz="3000">
                <a:solidFill>
                  <a:schemeClr val="dk2"/>
                </a:solidFill>
              </a:defRPr>
            </a:lvl9pPr>
          </a:lstStyle>
          <a:p>
            <a:r>
              <a:t>xx%</a:t>
            </a:r>
          </a:p>
        </p:txBody>
      </p:sp>
      <p:sp>
        <p:nvSpPr>
          <p:cNvPr id="81" name="Google Shape;81;p13"/>
          <p:cNvSpPr txBox="1">
            <a:spLocks noGrp="1"/>
          </p:cNvSpPr>
          <p:nvPr>
            <p:ph type="title" idx="19"/>
          </p:nvPr>
        </p:nvSpPr>
        <p:spPr>
          <a:xfrm>
            <a:off x="6299475" y="3667094"/>
            <a:ext cx="2059200" cy="4422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2200"/>
              <a:buNone/>
              <a:defRPr sz="1600" b="1">
                <a:solidFill>
                  <a:schemeClr val="lt1"/>
                </a:solidFill>
                <a:latin typeface="Lora"/>
                <a:ea typeface="Lora"/>
                <a:cs typeface="Lora"/>
                <a:sym typeface="Lora"/>
              </a:defRPr>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82" name="Google Shape;82;p13"/>
          <p:cNvSpPr txBox="1">
            <a:spLocks noGrp="1"/>
          </p:cNvSpPr>
          <p:nvPr>
            <p:ph type="subTitle" idx="20"/>
          </p:nvPr>
        </p:nvSpPr>
        <p:spPr>
          <a:xfrm>
            <a:off x="6299475" y="3975387"/>
            <a:ext cx="2059200" cy="587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latin typeface="Cabin Regular"/>
                <a:ea typeface="Cabin Regular"/>
                <a:cs typeface="Cabin Regular"/>
                <a:sym typeface="Cabin Regular"/>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83" name="Google Shape;83;p13"/>
          <p:cNvSpPr txBox="1">
            <a:spLocks noGrp="1"/>
          </p:cNvSpPr>
          <p:nvPr>
            <p:ph type="title" idx="21" hasCustomPrompt="1"/>
          </p:nvPr>
        </p:nvSpPr>
        <p:spPr>
          <a:xfrm>
            <a:off x="6682875" y="3276877"/>
            <a:ext cx="1292400" cy="4422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3000"/>
              <a:buNone/>
              <a:defRPr sz="3000">
                <a:solidFill>
                  <a:schemeClr val="lt1"/>
                </a:solidFill>
              </a:defRPr>
            </a:lvl1pPr>
            <a:lvl2pPr lvl="1" algn="ctr" rtl="0">
              <a:spcBef>
                <a:spcPts val="0"/>
              </a:spcBef>
              <a:spcAft>
                <a:spcPts val="0"/>
              </a:spcAft>
              <a:buClr>
                <a:schemeClr val="dk2"/>
              </a:buClr>
              <a:buSzPts val="3000"/>
              <a:buNone/>
              <a:defRPr sz="3000">
                <a:solidFill>
                  <a:schemeClr val="dk2"/>
                </a:solidFill>
              </a:defRPr>
            </a:lvl2pPr>
            <a:lvl3pPr lvl="2" algn="ctr" rtl="0">
              <a:spcBef>
                <a:spcPts val="0"/>
              </a:spcBef>
              <a:spcAft>
                <a:spcPts val="0"/>
              </a:spcAft>
              <a:buClr>
                <a:schemeClr val="dk2"/>
              </a:buClr>
              <a:buSzPts val="3000"/>
              <a:buNone/>
              <a:defRPr sz="3000">
                <a:solidFill>
                  <a:schemeClr val="dk2"/>
                </a:solidFill>
              </a:defRPr>
            </a:lvl3pPr>
            <a:lvl4pPr lvl="3" algn="ctr" rtl="0">
              <a:spcBef>
                <a:spcPts val="0"/>
              </a:spcBef>
              <a:spcAft>
                <a:spcPts val="0"/>
              </a:spcAft>
              <a:buClr>
                <a:schemeClr val="dk2"/>
              </a:buClr>
              <a:buSzPts val="3000"/>
              <a:buNone/>
              <a:defRPr sz="3000">
                <a:solidFill>
                  <a:schemeClr val="dk2"/>
                </a:solidFill>
              </a:defRPr>
            </a:lvl4pPr>
            <a:lvl5pPr lvl="4" algn="ctr" rtl="0">
              <a:spcBef>
                <a:spcPts val="0"/>
              </a:spcBef>
              <a:spcAft>
                <a:spcPts val="0"/>
              </a:spcAft>
              <a:buClr>
                <a:schemeClr val="dk2"/>
              </a:buClr>
              <a:buSzPts val="3000"/>
              <a:buNone/>
              <a:defRPr sz="3000">
                <a:solidFill>
                  <a:schemeClr val="dk2"/>
                </a:solidFill>
              </a:defRPr>
            </a:lvl5pPr>
            <a:lvl6pPr lvl="5" algn="ctr" rtl="0">
              <a:spcBef>
                <a:spcPts val="0"/>
              </a:spcBef>
              <a:spcAft>
                <a:spcPts val="0"/>
              </a:spcAft>
              <a:buClr>
                <a:schemeClr val="dk2"/>
              </a:buClr>
              <a:buSzPts val="3000"/>
              <a:buNone/>
              <a:defRPr sz="3000">
                <a:solidFill>
                  <a:schemeClr val="dk2"/>
                </a:solidFill>
              </a:defRPr>
            </a:lvl6pPr>
            <a:lvl7pPr lvl="6" algn="ctr" rtl="0">
              <a:spcBef>
                <a:spcPts val="0"/>
              </a:spcBef>
              <a:spcAft>
                <a:spcPts val="0"/>
              </a:spcAft>
              <a:buClr>
                <a:schemeClr val="dk2"/>
              </a:buClr>
              <a:buSzPts val="3000"/>
              <a:buNone/>
              <a:defRPr sz="3000">
                <a:solidFill>
                  <a:schemeClr val="dk2"/>
                </a:solidFill>
              </a:defRPr>
            </a:lvl7pPr>
            <a:lvl8pPr lvl="7" algn="ctr" rtl="0">
              <a:spcBef>
                <a:spcPts val="0"/>
              </a:spcBef>
              <a:spcAft>
                <a:spcPts val="0"/>
              </a:spcAft>
              <a:buClr>
                <a:schemeClr val="dk2"/>
              </a:buClr>
              <a:buSzPts val="3000"/>
              <a:buNone/>
              <a:defRPr sz="3000">
                <a:solidFill>
                  <a:schemeClr val="dk2"/>
                </a:solidFill>
              </a:defRPr>
            </a:lvl8pPr>
            <a:lvl9pPr lvl="8" algn="ctr" rtl="0">
              <a:spcBef>
                <a:spcPts val="0"/>
              </a:spcBef>
              <a:spcAft>
                <a:spcPts val="0"/>
              </a:spcAft>
              <a:buClr>
                <a:schemeClr val="dk2"/>
              </a:buClr>
              <a:buSzPts val="3000"/>
              <a:buNone/>
              <a:defRPr sz="3000">
                <a:solidFill>
                  <a:schemeClr val="dk2"/>
                </a:solidFill>
              </a:defRPr>
            </a:lvl9pPr>
          </a:lstStyle>
          <a:p>
            <a:r>
              <a:t>xx%</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one column">
  <p:cSld name="CUSTOM_2">
    <p:bg>
      <p:bgPr>
        <a:blipFill>
          <a:blip r:embed="rId2">
            <a:alphaModFix/>
          </a:blip>
          <a:stretch>
            <a:fillRect/>
          </a:stretch>
        </a:blipFill>
        <a:effectLst/>
      </p:bgPr>
    </p:bg>
    <p:spTree>
      <p:nvGrpSpPr>
        <p:cNvPr id="1" name="Shape 96"/>
        <p:cNvGrpSpPr/>
        <p:nvPr/>
      </p:nvGrpSpPr>
      <p:grpSpPr>
        <a:xfrm>
          <a:off x="0" y="0"/>
          <a:ext cx="0" cy="0"/>
          <a:chOff x="0" y="0"/>
          <a:chExt cx="0" cy="0"/>
        </a:xfrm>
      </p:grpSpPr>
      <p:sp>
        <p:nvSpPr>
          <p:cNvPr id="97" name="Google Shape;97;p15"/>
          <p:cNvSpPr txBox="1">
            <a:spLocks noGrp="1"/>
          </p:cNvSpPr>
          <p:nvPr>
            <p:ph type="title"/>
          </p:nvPr>
        </p:nvSpPr>
        <p:spPr>
          <a:xfrm>
            <a:off x="669557" y="597425"/>
            <a:ext cx="4810800" cy="630600"/>
          </a:xfrm>
          <a:prstGeom prst="rect">
            <a:avLst/>
          </a:prstGeom>
        </p:spPr>
        <p:txBody>
          <a:bodyPr spcFirstLastPara="1" wrap="square" lIns="91425" tIns="91425" rIns="91425" bIns="91425" anchor="t" anchorCtr="0">
            <a:noAutofit/>
          </a:bodyPr>
          <a:lstStyle>
            <a:lvl1pPr lvl="0" algn="ctr">
              <a:spcBef>
                <a:spcPts val="0"/>
              </a:spcBef>
              <a:spcAft>
                <a:spcPts val="0"/>
              </a:spcAft>
              <a:buSzPts val="3200"/>
              <a:buNone/>
              <a:defRPr/>
            </a:lvl1pPr>
            <a:lvl2pPr lvl="1">
              <a:spcBef>
                <a:spcPts val="0"/>
              </a:spcBef>
              <a:spcAft>
                <a:spcPts val="0"/>
              </a:spcAft>
              <a:buSzPts val="2800"/>
              <a:buNone/>
              <a:defRPr>
                <a:latin typeface="Cabin"/>
                <a:ea typeface="Cabin"/>
                <a:cs typeface="Cabin"/>
                <a:sym typeface="Cabin"/>
              </a:defRPr>
            </a:lvl2pPr>
            <a:lvl3pPr lvl="2">
              <a:spcBef>
                <a:spcPts val="0"/>
              </a:spcBef>
              <a:spcAft>
                <a:spcPts val="0"/>
              </a:spcAft>
              <a:buSzPts val="2800"/>
              <a:buNone/>
              <a:defRPr>
                <a:latin typeface="Cabin"/>
                <a:ea typeface="Cabin"/>
                <a:cs typeface="Cabin"/>
                <a:sym typeface="Cabin"/>
              </a:defRPr>
            </a:lvl3pPr>
            <a:lvl4pPr lvl="3">
              <a:spcBef>
                <a:spcPts val="0"/>
              </a:spcBef>
              <a:spcAft>
                <a:spcPts val="0"/>
              </a:spcAft>
              <a:buSzPts val="2800"/>
              <a:buNone/>
              <a:defRPr>
                <a:latin typeface="Cabin"/>
                <a:ea typeface="Cabin"/>
                <a:cs typeface="Cabin"/>
                <a:sym typeface="Cabin"/>
              </a:defRPr>
            </a:lvl4pPr>
            <a:lvl5pPr lvl="4">
              <a:spcBef>
                <a:spcPts val="0"/>
              </a:spcBef>
              <a:spcAft>
                <a:spcPts val="0"/>
              </a:spcAft>
              <a:buSzPts val="2800"/>
              <a:buNone/>
              <a:defRPr>
                <a:latin typeface="Cabin"/>
                <a:ea typeface="Cabin"/>
                <a:cs typeface="Cabin"/>
                <a:sym typeface="Cabin"/>
              </a:defRPr>
            </a:lvl5pPr>
            <a:lvl6pPr lvl="5">
              <a:spcBef>
                <a:spcPts val="0"/>
              </a:spcBef>
              <a:spcAft>
                <a:spcPts val="0"/>
              </a:spcAft>
              <a:buSzPts val="2800"/>
              <a:buNone/>
              <a:defRPr>
                <a:latin typeface="Cabin"/>
                <a:ea typeface="Cabin"/>
                <a:cs typeface="Cabin"/>
                <a:sym typeface="Cabin"/>
              </a:defRPr>
            </a:lvl6pPr>
            <a:lvl7pPr lvl="6">
              <a:spcBef>
                <a:spcPts val="0"/>
              </a:spcBef>
              <a:spcAft>
                <a:spcPts val="0"/>
              </a:spcAft>
              <a:buSzPts val="2800"/>
              <a:buNone/>
              <a:defRPr>
                <a:latin typeface="Cabin"/>
                <a:ea typeface="Cabin"/>
                <a:cs typeface="Cabin"/>
                <a:sym typeface="Cabin"/>
              </a:defRPr>
            </a:lvl7pPr>
            <a:lvl8pPr lvl="7">
              <a:spcBef>
                <a:spcPts val="0"/>
              </a:spcBef>
              <a:spcAft>
                <a:spcPts val="0"/>
              </a:spcAft>
              <a:buSzPts val="2800"/>
              <a:buNone/>
              <a:defRPr>
                <a:latin typeface="Cabin"/>
                <a:ea typeface="Cabin"/>
                <a:cs typeface="Cabin"/>
                <a:sym typeface="Cabin"/>
              </a:defRPr>
            </a:lvl8pPr>
            <a:lvl9pPr lvl="8">
              <a:spcBef>
                <a:spcPts val="0"/>
              </a:spcBef>
              <a:spcAft>
                <a:spcPts val="0"/>
              </a:spcAft>
              <a:buSzPts val="2800"/>
              <a:buNone/>
              <a:defRPr>
                <a:latin typeface="Cabin"/>
                <a:ea typeface="Cabin"/>
                <a:cs typeface="Cabin"/>
                <a:sym typeface="Cabin"/>
              </a:defRPr>
            </a:lvl9pPr>
          </a:lstStyle>
          <a:p>
            <a:endParaRPr/>
          </a:p>
        </p:txBody>
      </p:sp>
      <p:sp>
        <p:nvSpPr>
          <p:cNvPr id="98" name="Google Shape;98;p15"/>
          <p:cNvSpPr txBox="1">
            <a:spLocks noGrp="1"/>
          </p:cNvSpPr>
          <p:nvPr>
            <p:ph type="subTitle" idx="1"/>
          </p:nvPr>
        </p:nvSpPr>
        <p:spPr>
          <a:xfrm>
            <a:off x="720000" y="1575025"/>
            <a:ext cx="4176300" cy="2978400"/>
          </a:xfrm>
          <a:prstGeom prst="rect">
            <a:avLst/>
          </a:prstGeom>
        </p:spPr>
        <p:txBody>
          <a:bodyPr spcFirstLastPara="1" wrap="square" lIns="91425" tIns="91425" rIns="91425" bIns="91425" anchor="t" anchorCtr="0">
            <a:noAutofit/>
          </a:bodyPr>
          <a:lstStyle>
            <a:lvl1pPr lvl="0">
              <a:spcBef>
                <a:spcPts val="0"/>
              </a:spcBef>
              <a:spcAft>
                <a:spcPts val="0"/>
              </a:spcAft>
              <a:buSzPts val="1800"/>
              <a:buChar char="●"/>
              <a:defRPr>
                <a:latin typeface="Cabin Regular"/>
                <a:ea typeface="Cabin Regular"/>
                <a:cs typeface="Cabin Regular"/>
                <a:sym typeface="Cabin Regular"/>
              </a:defRPr>
            </a:lvl1pPr>
            <a:lvl2pPr lvl="1">
              <a:spcBef>
                <a:spcPts val="1600"/>
              </a:spcBef>
              <a:spcAft>
                <a:spcPts val="0"/>
              </a:spcAft>
              <a:buSzPts val="1400"/>
              <a:buChar char="○"/>
              <a:defRPr/>
            </a:lvl2pPr>
            <a:lvl3pPr lvl="2">
              <a:spcBef>
                <a:spcPts val="1600"/>
              </a:spcBef>
              <a:spcAft>
                <a:spcPts val="0"/>
              </a:spcAft>
              <a:buSzPts val="1400"/>
              <a:buChar char="■"/>
              <a:defRPr/>
            </a:lvl3pPr>
            <a:lvl4pPr lvl="3">
              <a:spcBef>
                <a:spcPts val="1600"/>
              </a:spcBef>
              <a:spcAft>
                <a:spcPts val="0"/>
              </a:spcAft>
              <a:buSzPts val="1400"/>
              <a:buChar char="●"/>
              <a:defRPr/>
            </a:lvl4pPr>
            <a:lvl5pPr lvl="4">
              <a:spcBef>
                <a:spcPts val="1600"/>
              </a:spcBef>
              <a:spcAft>
                <a:spcPts val="0"/>
              </a:spcAft>
              <a:buSzPts val="1400"/>
              <a:buChar char="○"/>
              <a:defRPr/>
            </a:lvl5pPr>
            <a:lvl6pPr lvl="5">
              <a:spcBef>
                <a:spcPts val="1600"/>
              </a:spcBef>
              <a:spcAft>
                <a:spcPts val="0"/>
              </a:spcAft>
              <a:buSzPts val="1400"/>
              <a:buChar char="■"/>
              <a:defRPr/>
            </a:lvl6pPr>
            <a:lvl7pPr lvl="6">
              <a:spcBef>
                <a:spcPts val="1600"/>
              </a:spcBef>
              <a:spcAft>
                <a:spcPts val="0"/>
              </a:spcAft>
              <a:buSzPts val="1400"/>
              <a:buChar char="●"/>
              <a:defRPr/>
            </a:lvl7pPr>
            <a:lvl8pPr lvl="7">
              <a:spcBef>
                <a:spcPts val="1600"/>
              </a:spcBef>
              <a:spcAft>
                <a:spcPts val="0"/>
              </a:spcAft>
              <a:buSzPts val="1400"/>
              <a:buChar char="○"/>
              <a:defRPr/>
            </a:lvl8pPr>
            <a:lvl9pPr lvl="8">
              <a:spcBef>
                <a:spcPts val="1600"/>
              </a:spcBef>
              <a:spcAft>
                <a:spcPts val="1600"/>
              </a:spcAft>
              <a:buSzPts val="1400"/>
              <a:buChar char="■"/>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Quote">
  <p:cSld name="CUSTOM_3">
    <p:bg>
      <p:bgPr>
        <a:blipFill>
          <a:blip r:embed="rId2">
            <a:alphaModFix/>
          </a:blip>
          <a:stretch>
            <a:fillRect/>
          </a:stretch>
        </a:blipFill>
        <a:effectLst/>
      </p:bgPr>
    </p:bg>
    <p:spTree>
      <p:nvGrpSpPr>
        <p:cNvPr id="1" name="Shape 99"/>
        <p:cNvGrpSpPr/>
        <p:nvPr/>
      </p:nvGrpSpPr>
      <p:grpSpPr>
        <a:xfrm>
          <a:off x="0" y="0"/>
          <a:ext cx="0" cy="0"/>
          <a:chOff x="0" y="0"/>
          <a:chExt cx="0" cy="0"/>
        </a:xfrm>
      </p:grpSpPr>
      <p:sp>
        <p:nvSpPr>
          <p:cNvPr id="100" name="Google Shape;100;p16"/>
          <p:cNvSpPr txBox="1">
            <a:spLocks noGrp="1"/>
          </p:cNvSpPr>
          <p:nvPr>
            <p:ph type="title"/>
          </p:nvPr>
        </p:nvSpPr>
        <p:spPr>
          <a:xfrm>
            <a:off x="3275700" y="3349125"/>
            <a:ext cx="2592600" cy="388200"/>
          </a:xfrm>
          <a:prstGeom prst="rect">
            <a:avLst/>
          </a:prstGeom>
        </p:spPr>
        <p:txBody>
          <a:bodyPr spcFirstLastPara="1" wrap="square" lIns="91425" tIns="91425" rIns="91425" bIns="91425" anchor="t" anchorCtr="0">
            <a:noAutofit/>
          </a:bodyPr>
          <a:lstStyle>
            <a:lvl1pPr lvl="0" algn="ctr">
              <a:spcBef>
                <a:spcPts val="0"/>
              </a:spcBef>
              <a:spcAft>
                <a:spcPts val="0"/>
              </a:spcAft>
              <a:buSzPts val="3200"/>
              <a:buNone/>
              <a:defRPr sz="1800"/>
            </a:lvl1pPr>
            <a:lvl2pPr lvl="1">
              <a:spcBef>
                <a:spcPts val="0"/>
              </a:spcBef>
              <a:spcAft>
                <a:spcPts val="0"/>
              </a:spcAft>
              <a:buSzPts val="2800"/>
              <a:buNone/>
              <a:defRPr>
                <a:latin typeface="Cabin"/>
                <a:ea typeface="Cabin"/>
                <a:cs typeface="Cabin"/>
                <a:sym typeface="Cabin"/>
              </a:defRPr>
            </a:lvl2pPr>
            <a:lvl3pPr lvl="2">
              <a:spcBef>
                <a:spcPts val="0"/>
              </a:spcBef>
              <a:spcAft>
                <a:spcPts val="0"/>
              </a:spcAft>
              <a:buSzPts val="2800"/>
              <a:buNone/>
              <a:defRPr>
                <a:latin typeface="Cabin"/>
                <a:ea typeface="Cabin"/>
                <a:cs typeface="Cabin"/>
                <a:sym typeface="Cabin"/>
              </a:defRPr>
            </a:lvl3pPr>
            <a:lvl4pPr lvl="3">
              <a:spcBef>
                <a:spcPts val="0"/>
              </a:spcBef>
              <a:spcAft>
                <a:spcPts val="0"/>
              </a:spcAft>
              <a:buSzPts val="2800"/>
              <a:buNone/>
              <a:defRPr>
                <a:latin typeface="Cabin"/>
                <a:ea typeface="Cabin"/>
                <a:cs typeface="Cabin"/>
                <a:sym typeface="Cabin"/>
              </a:defRPr>
            </a:lvl4pPr>
            <a:lvl5pPr lvl="4">
              <a:spcBef>
                <a:spcPts val="0"/>
              </a:spcBef>
              <a:spcAft>
                <a:spcPts val="0"/>
              </a:spcAft>
              <a:buSzPts val="2800"/>
              <a:buNone/>
              <a:defRPr>
                <a:latin typeface="Cabin"/>
                <a:ea typeface="Cabin"/>
                <a:cs typeface="Cabin"/>
                <a:sym typeface="Cabin"/>
              </a:defRPr>
            </a:lvl5pPr>
            <a:lvl6pPr lvl="5">
              <a:spcBef>
                <a:spcPts val="0"/>
              </a:spcBef>
              <a:spcAft>
                <a:spcPts val="0"/>
              </a:spcAft>
              <a:buSzPts val="2800"/>
              <a:buNone/>
              <a:defRPr>
                <a:latin typeface="Cabin"/>
                <a:ea typeface="Cabin"/>
                <a:cs typeface="Cabin"/>
                <a:sym typeface="Cabin"/>
              </a:defRPr>
            </a:lvl6pPr>
            <a:lvl7pPr lvl="6">
              <a:spcBef>
                <a:spcPts val="0"/>
              </a:spcBef>
              <a:spcAft>
                <a:spcPts val="0"/>
              </a:spcAft>
              <a:buSzPts val="2800"/>
              <a:buNone/>
              <a:defRPr>
                <a:latin typeface="Cabin"/>
                <a:ea typeface="Cabin"/>
                <a:cs typeface="Cabin"/>
                <a:sym typeface="Cabin"/>
              </a:defRPr>
            </a:lvl7pPr>
            <a:lvl8pPr lvl="7">
              <a:spcBef>
                <a:spcPts val="0"/>
              </a:spcBef>
              <a:spcAft>
                <a:spcPts val="0"/>
              </a:spcAft>
              <a:buSzPts val="2800"/>
              <a:buNone/>
              <a:defRPr>
                <a:latin typeface="Cabin"/>
                <a:ea typeface="Cabin"/>
                <a:cs typeface="Cabin"/>
                <a:sym typeface="Cabin"/>
              </a:defRPr>
            </a:lvl8pPr>
            <a:lvl9pPr lvl="8">
              <a:spcBef>
                <a:spcPts val="0"/>
              </a:spcBef>
              <a:spcAft>
                <a:spcPts val="0"/>
              </a:spcAft>
              <a:buSzPts val="2800"/>
              <a:buNone/>
              <a:defRPr>
                <a:latin typeface="Cabin"/>
                <a:ea typeface="Cabin"/>
                <a:cs typeface="Cabin"/>
                <a:sym typeface="Cabin"/>
              </a:defRPr>
            </a:lvl9pPr>
          </a:lstStyle>
          <a:p>
            <a:endParaRPr/>
          </a:p>
        </p:txBody>
      </p:sp>
      <p:sp>
        <p:nvSpPr>
          <p:cNvPr id="101" name="Google Shape;101;p16"/>
          <p:cNvSpPr txBox="1">
            <a:spLocks noGrp="1"/>
          </p:cNvSpPr>
          <p:nvPr>
            <p:ph type="subTitle" idx="1"/>
          </p:nvPr>
        </p:nvSpPr>
        <p:spPr>
          <a:xfrm>
            <a:off x="2701311" y="1984379"/>
            <a:ext cx="3779700" cy="1212300"/>
          </a:xfrm>
          <a:prstGeom prst="rect">
            <a:avLst/>
          </a:prstGeom>
        </p:spPr>
        <p:txBody>
          <a:bodyPr spcFirstLastPara="1" wrap="square" lIns="91425" tIns="91425" rIns="91425" bIns="91425" anchor="t" anchorCtr="0">
            <a:noAutofit/>
          </a:bodyPr>
          <a:lstStyle>
            <a:lvl1pPr lvl="0">
              <a:spcBef>
                <a:spcPts val="0"/>
              </a:spcBef>
              <a:spcAft>
                <a:spcPts val="0"/>
              </a:spcAft>
              <a:buSzPts val="1800"/>
              <a:buNone/>
              <a:defRPr/>
            </a:lvl1pPr>
            <a:lvl2pPr lvl="1">
              <a:spcBef>
                <a:spcPts val="1600"/>
              </a:spcBef>
              <a:spcAft>
                <a:spcPts val="0"/>
              </a:spcAft>
              <a:buSzPts val="1400"/>
              <a:buNone/>
              <a:defRPr/>
            </a:lvl2pPr>
            <a:lvl3pPr lvl="2">
              <a:spcBef>
                <a:spcPts val="1600"/>
              </a:spcBef>
              <a:spcAft>
                <a:spcPts val="0"/>
              </a:spcAft>
              <a:buSzPts val="1400"/>
              <a:buNone/>
              <a:defRPr/>
            </a:lvl3pPr>
            <a:lvl4pPr lvl="3">
              <a:spcBef>
                <a:spcPts val="1600"/>
              </a:spcBef>
              <a:spcAft>
                <a:spcPts val="0"/>
              </a:spcAft>
              <a:buSzPts val="1400"/>
              <a:buNone/>
              <a:defRPr/>
            </a:lvl4pPr>
            <a:lvl5pPr lvl="4">
              <a:spcBef>
                <a:spcPts val="1600"/>
              </a:spcBef>
              <a:spcAft>
                <a:spcPts val="0"/>
              </a:spcAft>
              <a:buSzPts val="1400"/>
              <a:buNone/>
              <a:defRPr/>
            </a:lvl5pPr>
            <a:lvl6pPr lvl="5">
              <a:spcBef>
                <a:spcPts val="1600"/>
              </a:spcBef>
              <a:spcAft>
                <a:spcPts val="0"/>
              </a:spcAft>
              <a:buSzPts val="1400"/>
              <a:buNone/>
              <a:defRPr/>
            </a:lvl6pPr>
            <a:lvl7pPr lvl="6">
              <a:spcBef>
                <a:spcPts val="1600"/>
              </a:spcBef>
              <a:spcAft>
                <a:spcPts val="0"/>
              </a:spcAft>
              <a:buSzPts val="1400"/>
              <a:buNone/>
              <a:defRPr/>
            </a:lvl7pPr>
            <a:lvl8pPr lvl="7">
              <a:spcBef>
                <a:spcPts val="1600"/>
              </a:spcBef>
              <a:spcAft>
                <a:spcPts val="0"/>
              </a:spcAft>
              <a:buSzPts val="1400"/>
              <a:buNone/>
              <a:defRPr/>
            </a:lvl8pPr>
            <a:lvl9pPr lvl="8">
              <a:spcBef>
                <a:spcPts val="1600"/>
              </a:spcBef>
              <a:spcAft>
                <a:spcPts val="1600"/>
              </a:spcAft>
              <a:buSzPts val="14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FFFFFF"/>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2"/>
              </a:buClr>
              <a:buSzPts val="3200"/>
              <a:buFont typeface="Lora"/>
              <a:buNone/>
              <a:defRPr sz="3200" b="1">
                <a:solidFill>
                  <a:schemeClr val="dk2"/>
                </a:solidFill>
                <a:latin typeface="Lora"/>
                <a:ea typeface="Lora"/>
                <a:cs typeface="Lora"/>
                <a:sym typeface="Lora"/>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Font typeface="Cabin"/>
              <a:buChar char="●"/>
              <a:defRPr sz="1800">
                <a:solidFill>
                  <a:schemeClr val="dk2"/>
                </a:solidFill>
                <a:latin typeface="Cabin"/>
                <a:ea typeface="Cabin"/>
                <a:cs typeface="Cabin"/>
                <a:sym typeface="Cabin"/>
              </a:defRPr>
            </a:lvl1pPr>
            <a:lvl2pPr marL="914400" lvl="1" indent="-317500">
              <a:lnSpc>
                <a:spcPct val="115000"/>
              </a:lnSpc>
              <a:spcBef>
                <a:spcPts val="1600"/>
              </a:spcBef>
              <a:spcAft>
                <a:spcPts val="0"/>
              </a:spcAft>
              <a:buClr>
                <a:schemeClr val="dk2"/>
              </a:buClr>
              <a:buSzPts val="1400"/>
              <a:buFont typeface="Cabin"/>
              <a:buChar char="○"/>
              <a:defRPr>
                <a:solidFill>
                  <a:schemeClr val="dk2"/>
                </a:solidFill>
                <a:latin typeface="Cabin"/>
                <a:ea typeface="Cabin"/>
                <a:cs typeface="Cabin"/>
                <a:sym typeface="Cabin"/>
              </a:defRPr>
            </a:lvl2pPr>
            <a:lvl3pPr marL="1371600" lvl="2" indent="-317500">
              <a:lnSpc>
                <a:spcPct val="115000"/>
              </a:lnSpc>
              <a:spcBef>
                <a:spcPts val="1600"/>
              </a:spcBef>
              <a:spcAft>
                <a:spcPts val="0"/>
              </a:spcAft>
              <a:buClr>
                <a:schemeClr val="dk2"/>
              </a:buClr>
              <a:buSzPts val="1400"/>
              <a:buFont typeface="Cabin"/>
              <a:buChar char="■"/>
              <a:defRPr>
                <a:solidFill>
                  <a:schemeClr val="dk2"/>
                </a:solidFill>
                <a:latin typeface="Cabin"/>
                <a:ea typeface="Cabin"/>
                <a:cs typeface="Cabin"/>
                <a:sym typeface="Cabin"/>
              </a:defRPr>
            </a:lvl3pPr>
            <a:lvl4pPr marL="1828800" lvl="3" indent="-317500">
              <a:lnSpc>
                <a:spcPct val="115000"/>
              </a:lnSpc>
              <a:spcBef>
                <a:spcPts val="1600"/>
              </a:spcBef>
              <a:spcAft>
                <a:spcPts val="0"/>
              </a:spcAft>
              <a:buClr>
                <a:schemeClr val="dk2"/>
              </a:buClr>
              <a:buSzPts val="1400"/>
              <a:buFont typeface="Cabin"/>
              <a:buChar char="●"/>
              <a:defRPr>
                <a:solidFill>
                  <a:schemeClr val="dk2"/>
                </a:solidFill>
                <a:latin typeface="Cabin"/>
                <a:ea typeface="Cabin"/>
                <a:cs typeface="Cabin"/>
                <a:sym typeface="Cabin"/>
              </a:defRPr>
            </a:lvl4pPr>
            <a:lvl5pPr marL="2286000" lvl="4" indent="-317500">
              <a:lnSpc>
                <a:spcPct val="115000"/>
              </a:lnSpc>
              <a:spcBef>
                <a:spcPts val="1600"/>
              </a:spcBef>
              <a:spcAft>
                <a:spcPts val="0"/>
              </a:spcAft>
              <a:buClr>
                <a:schemeClr val="dk2"/>
              </a:buClr>
              <a:buSzPts val="1400"/>
              <a:buFont typeface="Cabin"/>
              <a:buChar char="○"/>
              <a:defRPr>
                <a:solidFill>
                  <a:schemeClr val="dk2"/>
                </a:solidFill>
                <a:latin typeface="Cabin"/>
                <a:ea typeface="Cabin"/>
                <a:cs typeface="Cabin"/>
                <a:sym typeface="Cabin"/>
              </a:defRPr>
            </a:lvl5pPr>
            <a:lvl6pPr marL="2743200" lvl="5" indent="-317500">
              <a:lnSpc>
                <a:spcPct val="115000"/>
              </a:lnSpc>
              <a:spcBef>
                <a:spcPts val="1600"/>
              </a:spcBef>
              <a:spcAft>
                <a:spcPts val="0"/>
              </a:spcAft>
              <a:buClr>
                <a:schemeClr val="dk2"/>
              </a:buClr>
              <a:buSzPts val="1400"/>
              <a:buFont typeface="Cabin"/>
              <a:buChar char="■"/>
              <a:defRPr>
                <a:solidFill>
                  <a:schemeClr val="dk2"/>
                </a:solidFill>
                <a:latin typeface="Cabin"/>
                <a:ea typeface="Cabin"/>
                <a:cs typeface="Cabin"/>
                <a:sym typeface="Cabin"/>
              </a:defRPr>
            </a:lvl6pPr>
            <a:lvl7pPr marL="3200400" lvl="6" indent="-317500">
              <a:lnSpc>
                <a:spcPct val="115000"/>
              </a:lnSpc>
              <a:spcBef>
                <a:spcPts val="1600"/>
              </a:spcBef>
              <a:spcAft>
                <a:spcPts val="0"/>
              </a:spcAft>
              <a:buClr>
                <a:schemeClr val="dk2"/>
              </a:buClr>
              <a:buSzPts val="1400"/>
              <a:buFont typeface="Cabin"/>
              <a:buChar char="●"/>
              <a:defRPr>
                <a:solidFill>
                  <a:schemeClr val="dk2"/>
                </a:solidFill>
                <a:latin typeface="Cabin"/>
                <a:ea typeface="Cabin"/>
                <a:cs typeface="Cabin"/>
                <a:sym typeface="Cabin"/>
              </a:defRPr>
            </a:lvl7pPr>
            <a:lvl8pPr marL="3657600" lvl="7" indent="-317500">
              <a:lnSpc>
                <a:spcPct val="115000"/>
              </a:lnSpc>
              <a:spcBef>
                <a:spcPts val="1600"/>
              </a:spcBef>
              <a:spcAft>
                <a:spcPts val="0"/>
              </a:spcAft>
              <a:buClr>
                <a:schemeClr val="dk2"/>
              </a:buClr>
              <a:buSzPts val="1400"/>
              <a:buFont typeface="Cabin"/>
              <a:buChar char="○"/>
              <a:defRPr>
                <a:solidFill>
                  <a:schemeClr val="dk2"/>
                </a:solidFill>
                <a:latin typeface="Cabin"/>
                <a:ea typeface="Cabin"/>
                <a:cs typeface="Cabin"/>
                <a:sym typeface="Cabin"/>
              </a:defRPr>
            </a:lvl8pPr>
            <a:lvl9pPr marL="4114800" lvl="8" indent="-317500">
              <a:lnSpc>
                <a:spcPct val="115000"/>
              </a:lnSpc>
              <a:spcBef>
                <a:spcPts val="1600"/>
              </a:spcBef>
              <a:spcAft>
                <a:spcPts val="1600"/>
              </a:spcAft>
              <a:buClr>
                <a:schemeClr val="dk2"/>
              </a:buClr>
              <a:buSzPts val="1400"/>
              <a:buFont typeface="Cabin"/>
              <a:buChar char="■"/>
              <a:defRPr>
                <a:solidFill>
                  <a:schemeClr val="dk2"/>
                </a:solidFill>
                <a:latin typeface="Cabin"/>
                <a:ea typeface="Cabin"/>
                <a:cs typeface="Cabin"/>
                <a:sym typeface="Cabin"/>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2" r:id="rId3"/>
    <p:sldLayoutId id="2147483653" r:id="rId4"/>
    <p:sldLayoutId id="2147483655" r:id="rId5"/>
    <p:sldLayoutId id="2147483658" r:id="rId6"/>
    <p:sldLayoutId id="2147483659" r:id="rId7"/>
    <p:sldLayoutId id="2147483661" r:id="rId8"/>
    <p:sldLayoutId id="2147483662" r:id="rId9"/>
    <p:sldLayoutId id="2147483663" r:id="rId10"/>
    <p:sldLayoutId id="2147483664" r:id="rId11"/>
    <p:sldLayoutId id="2147483677"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4.png"/><Relationship Id="rId1" Type="http://schemas.openxmlformats.org/officeDocument/2006/relationships/slideLayout" Target="../slideLayouts/slideLayout4.xml"/><Relationship Id="rId4" Type="http://schemas.openxmlformats.org/officeDocument/2006/relationships/image" Target="../media/image24.png"/></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10.xml"/><Relationship Id="rId4" Type="http://schemas.openxmlformats.org/officeDocument/2006/relationships/image" Target="../media/image26.jpeg"/></Relationships>
</file>

<file path=ppt/slides/_rels/slide2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png"/><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jpeg"/><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34.svg"/><Relationship Id="rId2" Type="http://schemas.openxmlformats.org/officeDocument/2006/relationships/image" Target="../media/image33.png"/><Relationship Id="rId1" Type="http://schemas.openxmlformats.org/officeDocument/2006/relationships/slideLayout" Target="../slideLayouts/slideLayout3.xml"/><Relationship Id="rId4" Type="http://schemas.openxmlformats.org/officeDocument/2006/relationships/hyperlink" Target="https://svgsilh.com/ar/image/1266204.html"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87"/>
        <p:cNvGrpSpPr/>
        <p:nvPr/>
      </p:nvGrpSpPr>
      <p:grpSpPr>
        <a:xfrm>
          <a:off x="0" y="0"/>
          <a:ext cx="0" cy="0"/>
          <a:chOff x="0" y="0"/>
          <a:chExt cx="0" cy="0"/>
        </a:xfrm>
      </p:grpSpPr>
      <p:sp>
        <p:nvSpPr>
          <p:cNvPr id="188" name="Google Shape;188;p36"/>
          <p:cNvSpPr/>
          <p:nvPr/>
        </p:nvSpPr>
        <p:spPr>
          <a:xfrm>
            <a:off x="866283" y="1084477"/>
            <a:ext cx="7918681" cy="3393531"/>
          </a:xfrm>
          <a:prstGeom prst="rect">
            <a:avLst/>
          </a:prstGeom>
          <a:noFill/>
          <a:ln w="3810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89" name="Google Shape;189;p36"/>
          <p:cNvPicPr preferRelativeResize="0"/>
          <p:nvPr/>
        </p:nvPicPr>
        <p:blipFill rotWithShape="1">
          <a:blip r:embed="rId4">
            <a:alphaModFix/>
          </a:blip>
          <a:srcRect l="50428"/>
          <a:stretch/>
        </p:blipFill>
        <p:spPr>
          <a:xfrm>
            <a:off x="4611750" y="-2"/>
            <a:ext cx="4532250" cy="5143502"/>
          </a:xfrm>
          <a:prstGeom prst="rect">
            <a:avLst/>
          </a:prstGeom>
          <a:noFill/>
          <a:ln>
            <a:noFill/>
          </a:ln>
        </p:spPr>
      </p:pic>
      <p:sp>
        <p:nvSpPr>
          <p:cNvPr id="190" name="Google Shape;190;p36"/>
          <p:cNvSpPr txBox="1">
            <a:spLocks noGrp="1"/>
          </p:cNvSpPr>
          <p:nvPr>
            <p:ph type="ctrTitle"/>
          </p:nvPr>
        </p:nvSpPr>
        <p:spPr>
          <a:xfrm>
            <a:off x="975613" y="1258957"/>
            <a:ext cx="7646640" cy="4777177"/>
          </a:xfrm>
          <a:prstGeom prst="rect">
            <a:avLst/>
          </a:prstGeom>
        </p:spPr>
        <p:txBody>
          <a:bodyPr spcFirstLastPara="1" wrap="square" lIns="91425" tIns="91425" rIns="91425" bIns="91425" anchor="b" anchorCtr="0">
            <a:noAutofit/>
          </a:bodyPr>
          <a:lstStyle/>
          <a:p>
            <a:br>
              <a:rPr lang="en-US" sz="2000" b="1" dirty="0">
                <a:solidFill>
                  <a:schemeClr val="accent1">
                    <a:lumMod val="50000"/>
                  </a:schemeClr>
                </a:solidFill>
                <a:effectLst>
                  <a:outerShdw blurRad="38100" dist="38100" dir="2700000" algn="tl">
                    <a:srgbClr val="000000">
                      <a:alpha val="43137"/>
                    </a:srgbClr>
                  </a:outerShdw>
                </a:effectLst>
                <a:latin typeface="Arial" pitchFamily="34" charset="0"/>
                <a:cs typeface="Arial" pitchFamily="34" charset="0"/>
              </a:rPr>
            </a:br>
            <a:br>
              <a:rPr lang="en-US" sz="2000" b="1" dirty="0">
                <a:solidFill>
                  <a:schemeClr val="accent1">
                    <a:lumMod val="50000"/>
                  </a:schemeClr>
                </a:solidFill>
                <a:effectLst>
                  <a:outerShdw blurRad="38100" dist="38100" dir="2700000" algn="tl">
                    <a:srgbClr val="000000">
                      <a:alpha val="43137"/>
                    </a:srgbClr>
                  </a:outerShdw>
                </a:effectLst>
                <a:latin typeface="Arial" pitchFamily="34" charset="0"/>
                <a:cs typeface="Arial" pitchFamily="34" charset="0"/>
              </a:rPr>
            </a:br>
            <a:r>
              <a:rPr lang="en-US" sz="2000" b="1" dirty="0">
                <a:solidFill>
                  <a:schemeClr val="tx1"/>
                </a:solidFill>
                <a:latin typeface="Arial" pitchFamily="34" charset="0"/>
                <a:cs typeface="Arial" pitchFamily="34" charset="0"/>
              </a:rPr>
              <a:t>Establishing an Environmentally Friendly Waste Incinerator and Generating Electrical Energy in Nablus City</a:t>
            </a:r>
            <a:br>
              <a:rPr lang="en-AU" sz="2000" dirty="0">
                <a:solidFill>
                  <a:schemeClr val="tx1"/>
                </a:solidFill>
                <a:latin typeface="Arial" pitchFamily="34" charset="0"/>
                <a:cs typeface="Arial" pitchFamily="34" charset="0"/>
              </a:rPr>
            </a:br>
            <a:br>
              <a:rPr lang="en-US" sz="2000" b="1" dirty="0">
                <a:solidFill>
                  <a:srgbClr val="000000"/>
                </a:solidFill>
                <a:effectLst/>
                <a:ea typeface="Calibri" panose="020F0502020204030204" pitchFamily="34" charset="0"/>
              </a:rPr>
            </a:br>
            <a:r>
              <a:rPr lang="en-US" sz="1400" dirty="0">
                <a:solidFill>
                  <a:schemeClr val="tx1">
                    <a:lumMod val="65000"/>
                    <a:lumOff val="35000"/>
                  </a:schemeClr>
                </a:solidFill>
                <a:effectLst/>
                <a:latin typeface="Cabin" panose="020B0604020202020204" charset="0"/>
                <a:ea typeface="Calibri" panose="020F0502020204030204" pitchFamily="34" charset="0"/>
                <a:cs typeface="Arial" panose="020B0604020202020204" pitchFamily="34" charset="0"/>
              </a:rPr>
              <a:t>By </a:t>
            </a:r>
            <a:br>
              <a:rPr lang="en-US" sz="1400" dirty="0">
                <a:solidFill>
                  <a:schemeClr val="tx1">
                    <a:lumMod val="65000"/>
                    <a:lumOff val="35000"/>
                  </a:schemeClr>
                </a:solidFill>
                <a:effectLst/>
                <a:latin typeface="Cabin" panose="020B0604020202020204" charset="0"/>
                <a:ea typeface="Calibri" panose="020F0502020204030204" pitchFamily="34" charset="0"/>
                <a:cs typeface="Arial" panose="020B0604020202020204" pitchFamily="34" charset="0"/>
              </a:rPr>
            </a:br>
            <a:r>
              <a:rPr lang="en-US" sz="1400" dirty="0">
                <a:solidFill>
                  <a:schemeClr val="tx1">
                    <a:lumMod val="65000"/>
                    <a:lumOff val="35000"/>
                  </a:schemeClr>
                </a:solidFill>
                <a:latin typeface="Cabin" panose="020B0604020202020204" charset="0"/>
                <a:cs typeface="Arial" panose="020B0604020202020204" pitchFamily="34" charset="0"/>
              </a:rPr>
              <a:t> Sarah Shobash</a:t>
            </a:r>
            <a:br>
              <a:rPr lang="en-US" sz="1400" dirty="0">
                <a:solidFill>
                  <a:schemeClr val="tx1">
                    <a:lumMod val="65000"/>
                    <a:lumOff val="35000"/>
                  </a:schemeClr>
                </a:solidFill>
                <a:latin typeface="Cabin" panose="020B0604020202020204" charset="0"/>
                <a:cs typeface="Arial" panose="020B0604020202020204" pitchFamily="34" charset="0"/>
              </a:rPr>
            </a:br>
            <a:r>
              <a:rPr lang="en-US" sz="1400" dirty="0">
                <a:solidFill>
                  <a:schemeClr val="tx1">
                    <a:lumMod val="65000"/>
                    <a:lumOff val="35000"/>
                  </a:schemeClr>
                </a:solidFill>
                <a:latin typeface="Cabin" panose="020B0604020202020204" charset="0"/>
                <a:cs typeface="Arial" panose="020B0604020202020204" pitchFamily="34" charset="0"/>
              </a:rPr>
              <a:t>Dalya Abadi</a:t>
            </a:r>
            <a:br>
              <a:rPr lang="en-US" sz="1400" dirty="0">
                <a:solidFill>
                  <a:schemeClr val="tx1">
                    <a:lumMod val="65000"/>
                    <a:lumOff val="35000"/>
                  </a:schemeClr>
                </a:solidFill>
                <a:latin typeface="Cabin" panose="020B0604020202020204" charset="0"/>
                <a:cs typeface="Arial" panose="020B0604020202020204" pitchFamily="34" charset="0"/>
              </a:rPr>
            </a:br>
            <a:r>
              <a:rPr lang="en-US" sz="1400" dirty="0">
                <a:solidFill>
                  <a:schemeClr val="tx1">
                    <a:lumMod val="65000"/>
                    <a:lumOff val="35000"/>
                  </a:schemeClr>
                </a:solidFill>
                <a:latin typeface="Cabin" panose="020B0604020202020204" charset="0"/>
                <a:cs typeface="Arial" panose="020B0604020202020204" pitchFamily="34" charset="0"/>
              </a:rPr>
              <a:t>Rayan Tayeh</a:t>
            </a:r>
            <a:br>
              <a:rPr lang="en-US" sz="1400" dirty="0">
                <a:solidFill>
                  <a:schemeClr val="tx1">
                    <a:lumMod val="65000"/>
                    <a:lumOff val="35000"/>
                  </a:schemeClr>
                </a:solidFill>
                <a:latin typeface="Cabin" panose="020B0604020202020204" charset="0"/>
                <a:cs typeface="Arial" panose="020B0604020202020204" pitchFamily="34" charset="0"/>
              </a:rPr>
            </a:br>
            <a:r>
              <a:rPr lang="en-US" sz="1400" dirty="0">
                <a:solidFill>
                  <a:schemeClr val="tx1">
                    <a:lumMod val="65000"/>
                    <a:lumOff val="35000"/>
                  </a:schemeClr>
                </a:solidFill>
                <a:latin typeface="Cabin" panose="020B0604020202020204" charset="0"/>
                <a:cs typeface="Arial" panose="020B0604020202020204" pitchFamily="34" charset="0"/>
              </a:rPr>
              <a:t>Reem  Alawneh</a:t>
            </a:r>
            <a:br>
              <a:rPr lang="en-US" sz="1400" dirty="0">
                <a:solidFill>
                  <a:schemeClr val="tx1">
                    <a:lumMod val="65000"/>
                    <a:lumOff val="35000"/>
                  </a:schemeClr>
                </a:solidFill>
                <a:latin typeface="Cabin" panose="020B0604020202020204" charset="0"/>
                <a:cs typeface="Arial" panose="020B0604020202020204" pitchFamily="34" charset="0"/>
              </a:rPr>
            </a:br>
            <a:br>
              <a:rPr lang="en-US" sz="1400" dirty="0">
                <a:solidFill>
                  <a:schemeClr val="tx1">
                    <a:lumMod val="65000"/>
                    <a:lumOff val="35000"/>
                  </a:schemeClr>
                </a:solidFill>
                <a:latin typeface="Cabin" panose="020B0604020202020204" charset="0"/>
                <a:cs typeface="Arial" panose="020B0604020202020204" pitchFamily="34" charset="0"/>
              </a:rPr>
            </a:br>
            <a:br>
              <a:rPr lang="en-US" sz="1400" dirty="0">
                <a:solidFill>
                  <a:schemeClr val="tx1">
                    <a:lumMod val="65000"/>
                    <a:lumOff val="35000"/>
                  </a:schemeClr>
                </a:solidFill>
                <a:effectLst/>
                <a:latin typeface="Cabin" panose="020B0604020202020204" charset="0"/>
                <a:ea typeface="Calibri" panose="020F0502020204030204" pitchFamily="34" charset="0"/>
                <a:cs typeface="Arial" panose="020B0604020202020204" pitchFamily="34" charset="0"/>
              </a:rPr>
            </a:br>
            <a:r>
              <a:rPr lang="en-US" sz="1400" b="1" dirty="0">
                <a:solidFill>
                  <a:schemeClr val="tx1">
                    <a:lumMod val="65000"/>
                    <a:lumOff val="35000"/>
                  </a:schemeClr>
                </a:solidFill>
                <a:effectLst/>
                <a:latin typeface="Cabin" panose="020B0604020202020204" charset="0"/>
                <a:ea typeface="Calibri" panose="020F0502020204030204" pitchFamily="34" charset="0"/>
                <a:cs typeface="Arial" panose="020B0604020202020204" pitchFamily="34" charset="0"/>
              </a:rPr>
              <a:t>Under Supervision of:</a:t>
            </a:r>
            <a:r>
              <a:rPr lang="en-US" sz="1800" dirty="0">
                <a:solidFill>
                  <a:schemeClr val="bg1"/>
                </a:solidFill>
                <a:latin typeface="Times New Roman" pitchFamily="18" charset="0"/>
                <a:cs typeface="Times New Roman" pitchFamily="18" charset="0"/>
              </a:rPr>
              <a:t> </a:t>
            </a:r>
            <a:r>
              <a:rPr lang="en-US" sz="1400" dirty="0">
                <a:solidFill>
                  <a:schemeClr val="tx1">
                    <a:lumMod val="65000"/>
                    <a:lumOff val="35000"/>
                  </a:schemeClr>
                </a:solidFill>
                <a:latin typeface="Cabin" panose="020B0604020202020204" charset="0"/>
                <a:cs typeface="Arial" panose="020B0604020202020204" pitchFamily="34" charset="0"/>
              </a:rPr>
              <a:t>Dr. Abdelhaleem Khader</a:t>
            </a:r>
            <a:br>
              <a:rPr lang="en-US" sz="1800" dirty="0">
                <a:effectLst/>
                <a:latin typeface="Cabin" panose="020B0604020202020204" charset="0"/>
                <a:ea typeface="Calibri" panose="020F0502020204030204" pitchFamily="34" charset="0"/>
                <a:cs typeface="Arial" panose="020B0604020202020204" pitchFamily="34" charset="0"/>
              </a:rPr>
            </a:br>
            <a:br>
              <a:rPr lang="ar-SA" sz="800" b="1" dirty="0">
                <a:latin typeface="Cabin" panose="020B0604020202020204" charset="0"/>
              </a:rPr>
            </a:br>
            <a:br>
              <a:rPr lang="ar-SA" sz="1400" b="1" dirty="0">
                <a:latin typeface="Cabin" panose="020B0604020202020204" charset="0"/>
              </a:rPr>
            </a:br>
            <a:br>
              <a:rPr lang="en-US" sz="3600" dirty="0">
                <a:effectLst/>
                <a:latin typeface="Calibri" panose="020F0502020204030204" pitchFamily="34" charset="0"/>
                <a:ea typeface="Calibri" panose="020F0502020204030204" pitchFamily="34" charset="0"/>
                <a:cs typeface="Arial" panose="020B0604020202020204" pitchFamily="34" charset="0"/>
              </a:rPr>
            </a:br>
            <a:endParaRPr lang="en-US" b="1" dirty="0">
              <a:solidFill>
                <a:schemeClr val="dk2"/>
              </a:solidFill>
              <a:latin typeface="Lora"/>
              <a:ea typeface="Lora"/>
              <a:cs typeface="Lora"/>
              <a:sym typeface="Lor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oogle Shape;762;p52"/>
          <p:cNvPicPr preferRelativeResize="0"/>
          <p:nvPr/>
        </p:nvPicPr>
        <p:blipFill rotWithShape="1">
          <a:blip r:embed="rId2">
            <a:alphaModFix/>
          </a:blip>
          <a:srcRect l="56485"/>
          <a:stretch/>
        </p:blipFill>
        <p:spPr>
          <a:xfrm>
            <a:off x="5166827" y="-77894"/>
            <a:ext cx="3977173" cy="5143497"/>
          </a:xfrm>
          <a:prstGeom prst="rect">
            <a:avLst/>
          </a:prstGeom>
          <a:noFill/>
          <a:ln>
            <a:noFill/>
          </a:ln>
        </p:spPr>
      </p:pic>
      <p:grpSp>
        <p:nvGrpSpPr>
          <p:cNvPr id="2" name="Google Shape;636;p52"/>
          <p:cNvGrpSpPr/>
          <p:nvPr/>
        </p:nvGrpSpPr>
        <p:grpSpPr>
          <a:xfrm rot="10800000">
            <a:off x="-771175" y="3369287"/>
            <a:ext cx="5200956" cy="3241561"/>
            <a:chOff x="1826700" y="1872750"/>
            <a:chExt cx="3972925" cy="2476175"/>
          </a:xfrm>
        </p:grpSpPr>
        <p:sp>
          <p:nvSpPr>
            <p:cNvPr id="7" name="Google Shape;637;p52"/>
            <p:cNvSpPr/>
            <p:nvPr/>
          </p:nvSpPr>
          <p:spPr>
            <a:xfrm>
              <a:off x="1826700" y="4330050"/>
              <a:ext cx="23575" cy="18875"/>
            </a:xfrm>
            <a:custGeom>
              <a:avLst/>
              <a:gdLst/>
              <a:ahLst/>
              <a:cxnLst/>
              <a:rect l="l" t="t" r="r" b="b"/>
              <a:pathLst>
                <a:path w="943" h="755" extrusionOk="0">
                  <a:moveTo>
                    <a:pt x="942" y="124"/>
                  </a:moveTo>
                  <a:cubicBezTo>
                    <a:pt x="717" y="568"/>
                    <a:pt x="482" y="754"/>
                    <a:pt x="110" y="626"/>
                  </a:cubicBezTo>
                  <a:cubicBezTo>
                    <a:pt x="59" y="609"/>
                    <a:pt x="1" y="432"/>
                    <a:pt x="30" y="379"/>
                  </a:cubicBezTo>
                  <a:cubicBezTo>
                    <a:pt x="234" y="0"/>
                    <a:pt x="604" y="203"/>
                    <a:pt x="942" y="124"/>
                  </a:cubicBezTo>
                  <a:close/>
                </a:path>
              </a:pathLst>
            </a:custGeom>
            <a:solidFill>
              <a:srgbClr val="F9FC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638;p52"/>
            <p:cNvSpPr/>
            <p:nvPr/>
          </p:nvSpPr>
          <p:spPr>
            <a:xfrm>
              <a:off x="1841850" y="4314825"/>
              <a:ext cx="18200" cy="18500"/>
            </a:xfrm>
            <a:custGeom>
              <a:avLst/>
              <a:gdLst/>
              <a:ahLst/>
              <a:cxnLst/>
              <a:rect l="l" t="t" r="r" b="b"/>
              <a:pathLst>
                <a:path w="728" h="740" extrusionOk="0">
                  <a:moveTo>
                    <a:pt x="13" y="269"/>
                  </a:moveTo>
                  <a:cubicBezTo>
                    <a:pt x="0" y="110"/>
                    <a:pt x="67" y="1"/>
                    <a:pt x="212" y="10"/>
                  </a:cubicBezTo>
                  <a:cubicBezTo>
                    <a:pt x="482" y="29"/>
                    <a:pt x="700" y="166"/>
                    <a:pt x="718" y="463"/>
                  </a:cubicBezTo>
                  <a:cubicBezTo>
                    <a:pt x="728" y="651"/>
                    <a:pt x="535" y="739"/>
                    <a:pt x="387" y="725"/>
                  </a:cubicBezTo>
                  <a:cubicBezTo>
                    <a:pt x="141" y="701"/>
                    <a:pt x="121" y="430"/>
                    <a:pt x="13" y="269"/>
                  </a:cubicBezTo>
                  <a:close/>
                </a:path>
              </a:pathLst>
            </a:custGeom>
            <a:solidFill>
              <a:srgbClr val="F9FC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639;p52"/>
            <p:cNvSpPr/>
            <p:nvPr/>
          </p:nvSpPr>
          <p:spPr>
            <a:xfrm>
              <a:off x="1865425" y="4278400"/>
              <a:ext cx="14200" cy="21550"/>
            </a:xfrm>
            <a:custGeom>
              <a:avLst/>
              <a:gdLst/>
              <a:ahLst/>
              <a:cxnLst/>
              <a:rect l="l" t="t" r="r" b="b"/>
              <a:pathLst>
                <a:path w="568" h="862" extrusionOk="0">
                  <a:moveTo>
                    <a:pt x="567" y="1"/>
                  </a:moveTo>
                  <a:cubicBezTo>
                    <a:pt x="446" y="289"/>
                    <a:pt x="568" y="660"/>
                    <a:pt x="268" y="842"/>
                  </a:cubicBezTo>
                  <a:cubicBezTo>
                    <a:pt x="236" y="861"/>
                    <a:pt x="67" y="753"/>
                    <a:pt x="57" y="690"/>
                  </a:cubicBezTo>
                  <a:cubicBezTo>
                    <a:pt x="1" y="315"/>
                    <a:pt x="239" y="120"/>
                    <a:pt x="567" y="1"/>
                  </a:cubicBezTo>
                  <a:close/>
                </a:path>
              </a:pathLst>
            </a:custGeom>
            <a:solidFill>
              <a:srgbClr val="F9FC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640;p52"/>
            <p:cNvSpPr/>
            <p:nvPr/>
          </p:nvSpPr>
          <p:spPr>
            <a:xfrm>
              <a:off x="4647175" y="4074675"/>
              <a:ext cx="40175" cy="41575"/>
            </a:xfrm>
            <a:custGeom>
              <a:avLst/>
              <a:gdLst/>
              <a:ahLst/>
              <a:cxnLst/>
              <a:rect l="l" t="t" r="r" b="b"/>
              <a:pathLst>
                <a:path w="1607" h="1663" extrusionOk="0">
                  <a:moveTo>
                    <a:pt x="23" y="583"/>
                  </a:moveTo>
                  <a:cubicBezTo>
                    <a:pt x="233" y="322"/>
                    <a:pt x="466" y="92"/>
                    <a:pt x="796" y="1"/>
                  </a:cubicBezTo>
                  <a:cubicBezTo>
                    <a:pt x="1136" y="334"/>
                    <a:pt x="1607" y="712"/>
                    <a:pt x="1119" y="1184"/>
                  </a:cubicBezTo>
                  <a:cubicBezTo>
                    <a:pt x="626" y="1663"/>
                    <a:pt x="290" y="1172"/>
                    <a:pt x="0" y="784"/>
                  </a:cubicBezTo>
                  <a:cubicBezTo>
                    <a:pt x="8" y="717"/>
                    <a:pt x="16" y="650"/>
                    <a:pt x="23" y="583"/>
                  </a:cubicBezTo>
                  <a:close/>
                </a:path>
              </a:pathLst>
            </a:custGeom>
            <a:solidFill>
              <a:srgbClr val="B2DA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641;p52"/>
            <p:cNvSpPr/>
            <p:nvPr/>
          </p:nvSpPr>
          <p:spPr>
            <a:xfrm>
              <a:off x="4706600" y="4035250"/>
              <a:ext cx="23850" cy="19800"/>
            </a:xfrm>
            <a:custGeom>
              <a:avLst/>
              <a:gdLst/>
              <a:ahLst/>
              <a:cxnLst/>
              <a:rect l="l" t="t" r="r" b="b"/>
              <a:pathLst>
                <a:path w="954" h="792" extrusionOk="0">
                  <a:moveTo>
                    <a:pt x="13" y="401"/>
                  </a:moveTo>
                  <a:cubicBezTo>
                    <a:pt x="89" y="142"/>
                    <a:pt x="245" y="0"/>
                    <a:pt x="511" y="89"/>
                  </a:cubicBezTo>
                  <a:cubicBezTo>
                    <a:pt x="678" y="144"/>
                    <a:pt x="954" y="131"/>
                    <a:pt x="941" y="386"/>
                  </a:cubicBezTo>
                  <a:cubicBezTo>
                    <a:pt x="924" y="719"/>
                    <a:pt x="665" y="791"/>
                    <a:pt x="381" y="754"/>
                  </a:cubicBezTo>
                  <a:cubicBezTo>
                    <a:pt x="177" y="730"/>
                    <a:pt x="0" y="665"/>
                    <a:pt x="13" y="40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642;p52"/>
            <p:cNvSpPr/>
            <p:nvPr/>
          </p:nvSpPr>
          <p:spPr>
            <a:xfrm>
              <a:off x="4768825" y="3904400"/>
              <a:ext cx="28350" cy="22125"/>
            </a:xfrm>
            <a:custGeom>
              <a:avLst/>
              <a:gdLst/>
              <a:ahLst/>
              <a:cxnLst/>
              <a:rect l="l" t="t" r="r" b="b"/>
              <a:pathLst>
                <a:path w="1134" h="885" extrusionOk="0">
                  <a:moveTo>
                    <a:pt x="1" y="641"/>
                  </a:moveTo>
                  <a:cubicBezTo>
                    <a:pt x="100" y="226"/>
                    <a:pt x="409" y="1"/>
                    <a:pt x="760" y="146"/>
                  </a:cubicBezTo>
                  <a:cubicBezTo>
                    <a:pt x="1133" y="300"/>
                    <a:pt x="851" y="632"/>
                    <a:pt x="765" y="885"/>
                  </a:cubicBezTo>
                  <a:cubicBezTo>
                    <a:pt x="509" y="804"/>
                    <a:pt x="255" y="722"/>
                    <a:pt x="1" y="641"/>
                  </a:cubicBezTo>
                  <a:close/>
                </a:path>
              </a:pathLst>
            </a:custGeom>
            <a:solidFill>
              <a:srgbClr val="B0D9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643;p52"/>
            <p:cNvSpPr/>
            <p:nvPr/>
          </p:nvSpPr>
          <p:spPr>
            <a:xfrm>
              <a:off x="4585475" y="4020275"/>
              <a:ext cx="61425" cy="55325"/>
            </a:xfrm>
            <a:custGeom>
              <a:avLst/>
              <a:gdLst/>
              <a:ahLst/>
              <a:cxnLst/>
              <a:rect l="l" t="t" r="r" b="b"/>
              <a:pathLst>
                <a:path w="2457" h="2213" extrusionOk="0">
                  <a:moveTo>
                    <a:pt x="0" y="1004"/>
                  </a:moveTo>
                  <a:cubicBezTo>
                    <a:pt x="197" y="630"/>
                    <a:pt x="290" y="178"/>
                    <a:pt x="741" y="1"/>
                  </a:cubicBezTo>
                  <a:cubicBezTo>
                    <a:pt x="1084" y="246"/>
                    <a:pt x="1452" y="229"/>
                    <a:pt x="1834" y="120"/>
                  </a:cubicBezTo>
                  <a:cubicBezTo>
                    <a:pt x="1924" y="119"/>
                    <a:pt x="2001" y="152"/>
                    <a:pt x="2061" y="223"/>
                  </a:cubicBezTo>
                  <a:cubicBezTo>
                    <a:pt x="2316" y="792"/>
                    <a:pt x="2456" y="1363"/>
                    <a:pt x="2096" y="1947"/>
                  </a:cubicBezTo>
                  <a:cubicBezTo>
                    <a:pt x="1750" y="2211"/>
                    <a:pt x="1340" y="2182"/>
                    <a:pt x="942" y="2213"/>
                  </a:cubicBezTo>
                  <a:cubicBezTo>
                    <a:pt x="345" y="2040"/>
                    <a:pt x="38" y="1633"/>
                    <a:pt x="0" y="1004"/>
                  </a:cubicBezTo>
                  <a:close/>
                </a:path>
              </a:pathLst>
            </a:custGeom>
            <a:solidFill>
              <a:srgbClr val="AED8A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644;p52"/>
            <p:cNvSpPr/>
            <p:nvPr/>
          </p:nvSpPr>
          <p:spPr>
            <a:xfrm>
              <a:off x="5744650" y="2991350"/>
              <a:ext cx="54975" cy="56850"/>
            </a:xfrm>
            <a:custGeom>
              <a:avLst/>
              <a:gdLst/>
              <a:ahLst/>
              <a:cxnLst/>
              <a:rect l="l" t="t" r="r" b="b"/>
              <a:pathLst>
                <a:path w="2199" h="2274" extrusionOk="0">
                  <a:moveTo>
                    <a:pt x="1923" y="1694"/>
                  </a:moveTo>
                  <a:cubicBezTo>
                    <a:pt x="1804" y="1888"/>
                    <a:pt x="1683" y="2080"/>
                    <a:pt x="1565" y="2273"/>
                  </a:cubicBezTo>
                  <a:cubicBezTo>
                    <a:pt x="1459" y="2129"/>
                    <a:pt x="1316" y="2115"/>
                    <a:pt x="1160" y="2157"/>
                  </a:cubicBezTo>
                  <a:cubicBezTo>
                    <a:pt x="412" y="2093"/>
                    <a:pt x="0" y="1558"/>
                    <a:pt x="117" y="919"/>
                  </a:cubicBezTo>
                  <a:cubicBezTo>
                    <a:pt x="265" y="102"/>
                    <a:pt x="990" y="1"/>
                    <a:pt x="1714" y="139"/>
                  </a:cubicBezTo>
                  <a:cubicBezTo>
                    <a:pt x="1932" y="637"/>
                    <a:pt x="2198" y="1127"/>
                    <a:pt x="1923" y="1694"/>
                  </a:cubicBezTo>
                  <a:close/>
                </a:path>
              </a:pathLst>
            </a:custGeom>
            <a:solidFill>
              <a:srgbClr val="B2DA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645;p52"/>
            <p:cNvSpPr/>
            <p:nvPr/>
          </p:nvSpPr>
          <p:spPr>
            <a:xfrm>
              <a:off x="4962600" y="3688625"/>
              <a:ext cx="47450" cy="44575"/>
            </a:xfrm>
            <a:custGeom>
              <a:avLst/>
              <a:gdLst/>
              <a:ahLst/>
              <a:cxnLst/>
              <a:rect l="l" t="t" r="r" b="b"/>
              <a:pathLst>
                <a:path w="1898" h="1783" extrusionOk="0">
                  <a:moveTo>
                    <a:pt x="921" y="135"/>
                  </a:moveTo>
                  <a:cubicBezTo>
                    <a:pt x="1050" y="90"/>
                    <a:pt x="1181" y="45"/>
                    <a:pt x="1310" y="1"/>
                  </a:cubicBezTo>
                  <a:cubicBezTo>
                    <a:pt x="1348" y="125"/>
                    <a:pt x="1376" y="255"/>
                    <a:pt x="1427" y="374"/>
                  </a:cubicBezTo>
                  <a:cubicBezTo>
                    <a:pt x="1897" y="1476"/>
                    <a:pt x="1767" y="1686"/>
                    <a:pt x="544" y="1782"/>
                  </a:cubicBezTo>
                  <a:cubicBezTo>
                    <a:pt x="0" y="1072"/>
                    <a:pt x="160" y="533"/>
                    <a:pt x="921" y="135"/>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646;p52"/>
            <p:cNvSpPr/>
            <p:nvPr/>
          </p:nvSpPr>
          <p:spPr>
            <a:xfrm>
              <a:off x="4890125" y="4054850"/>
              <a:ext cx="21975" cy="26850"/>
            </a:xfrm>
            <a:custGeom>
              <a:avLst/>
              <a:gdLst/>
              <a:ahLst/>
              <a:cxnLst/>
              <a:rect l="l" t="t" r="r" b="b"/>
              <a:pathLst>
                <a:path w="879" h="1074" extrusionOk="0">
                  <a:moveTo>
                    <a:pt x="19" y="753"/>
                  </a:moveTo>
                  <a:cubicBezTo>
                    <a:pt x="1" y="427"/>
                    <a:pt x="241" y="235"/>
                    <a:pt x="399" y="1"/>
                  </a:cubicBezTo>
                  <a:cubicBezTo>
                    <a:pt x="711" y="181"/>
                    <a:pt x="879" y="459"/>
                    <a:pt x="678" y="783"/>
                  </a:cubicBezTo>
                  <a:cubicBezTo>
                    <a:pt x="497" y="1073"/>
                    <a:pt x="238" y="851"/>
                    <a:pt x="19" y="753"/>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647;p52"/>
            <p:cNvSpPr/>
            <p:nvPr/>
          </p:nvSpPr>
          <p:spPr>
            <a:xfrm>
              <a:off x="5284275" y="3422900"/>
              <a:ext cx="41200" cy="33200"/>
            </a:xfrm>
            <a:custGeom>
              <a:avLst/>
              <a:gdLst/>
              <a:ahLst/>
              <a:cxnLst/>
              <a:rect l="l" t="t" r="r" b="b"/>
              <a:pathLst>
                <a:path w="1648" h="1328" extrusionOk="0">
                  <a:moveTo>
                    <a:pt x="1647" y="687"/>
                  </a:moveTo>
                  <a:cubicBezTo>
                    <a:pt x="1521" y="1258"/>
                    <a:pt x="1100" y="1327"/>
                    <a:pt x="629" y="1316"/>
                  </a:cubicBezTo>
                  <a:cubicBezTo>
                    <a:pt x="307" y="1061"/>
                    <a:pt x="1" y="695"/>
                    <a:pt x="419" y="395"/>
                  </a:cubicBezTo>
                  <a:cubicBezTo>
                    <a:pt x="812" y="114"/>
                    <a:pt x="1373" y="0"/>
                    <a:pt x="1647" y="687"/>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648;p52"/>
            <p:cNvSpPr/>
            <p:nvPr/>
          </p:nvSpPr>
          <p:spPr>
            <a:xfrm>
              <a:off x="5319450" y="3357275"/>
              <a:ext cx="32250" cy="28850"/>
            </a:xfrm>
            <a:custGeom>
              <a:avLst/>
              <a:gdLst/>
              <a:ahLst/>
              <a:cxnLst/>
              <a:rect l="l" t="t" r="r" b="b"/>
              <a:pathLst>
                <a:path w="1290" h="1154" extrusionOk="0">
                  <a:moveTo>
                    <a:pt x="574" y="1154"/>
                  </a:moveTo>
                  <a:cubicBezTo>
                    <a:pt x="199" y="1016"/>
                    <a:pt x="190" y="609"/>
                    <a:pt x="1" y="335"/>
                  </a:cubicBezTo>
                  <a:cubicBezTo>
                    <a:pt x="390" y="1"/>
                    <a:pt x="788" y="25"/>
                    <a:pt x="1035" y="457"/>
                  </a:cubicBezTo>
                  <a:cubicBezTo>
                    <a:pt x="1289" y="900"/>
                    <a:pt x="971" y="1086"/>
                    <a:pt x="574" y="1154"/>
                  </a:cubicBezTo>
                  <a:close/>
                </a:path>
              </a:pathLst>
            </a:custGeom>
            <a:solidFill>
              <a:srgbClr val="AED8A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649;p52"/>
            <p:cNvSpPr/>
            <p:nvPr/>
          </p:nvSpPr>
          <p:spPr>
            <a:xfrm>
              <a:off x="5679125" y="2965275"/>
              <a:ext cx="58500" cy="61400"/>
            </a:xfrm>
            <a:custGeom>
              <a:avLst/>
              <a:gdLst/>
              <a:ahLst/>
              <a:cxnLst/>
              <a:rect l="l" t="t" r="r" b="b"/>
              <a:pathLst>
                <a:path w="2340" h="2456" extrusionOk="0">
                  <a:moveTo>
                    <a:pt x="919" y="2309"/>
                  </a:moveTo>
                  <a:cubicBezTo>
                    <a:pt x="710" y="2064"/>
                    <a:pt x="454" y="1929"/>
                    <a:pt x="131" y="1943"/>
                  </a:cubicBezTo>
                  <a:cubicBezTo>
                    <a:pt x="168" y="1820"/>
                    <a:pt x="266" y="1673"/>
                    <a:pt x="230" y="1578"/>
                  </a:cubicBezTo>
                  <a:cubicBezTo>
                    <a:pt x="1" y="969"/>
                    <a:pt x="288" y="570"/>
                    <a:pt x="752" y="293"/>
                  </a:cubicBezTo>
                  <a:cubicBezTo>
                    <a:pt x="1238" y="0"/>
                    <a:pt x="1659" y="215"/>
                    <a:pt x="2011" y="608"/>
                  </a:cubicBezTo>
                  <a:cubicBezTo>
                    <a:pt x="1913" y="1075"/>
                    <a:pt x="2340" y="1457"/>
                    <a:pt x="2217" y="1926"/>
                  </a:cubicBezTo>
                  <a:cubicBezTo>
                    <a:pt x="2000" y="1926"/>
                    <a:pt x="1785" y="1928"/>
                    <a:pt x="1608" y="2083"/>
                  </a:cubicBezTo>
                  <a:cubicBezTo>
                    <a:pt x="1466" y="2436"/>
                    <a:pt x="1218" y="2456"/>
                    <a:pt x="919" y="2309"/>
                  </a:cubicBezTo>
                  <a:close/>
                </a:path>
              </a:pathLst>
            </a:custGeom>
            <a:solidFill>
              <a:srgbClr val="AED8A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650;p52"/>
            <p:cNvSpPr/>
            <p:nvPr/>
          </p:nvSpPr>
          <p:spPr>
            <a:xfrm>
              <a:off x="5708800" y="2920150"/>
              <a:ext cx="40575" cy="25625"/>
            </a:xfrm>
            <a:custGeom>
              <a:avLst/>
              <a:gdLst/>
              <a:ahLst/>
              <a:cxnLst/>
              <a:rect l="l" t="t" r="r" b="b"/>
              <a:pathLst>
                <a:path w="1623" h="1025" extrusionOk="0">
                  <a:moveTo>
                    <a:pt x="643" y="0"/>
                  </a:moveTo>
                  <a:cubicBezTo>
                    <a:pt x="833" y="12"/>
                    <a:pt x="1022" y="22"/>
                    <a:pt x="1211" y="32"/>
                  </a:cubicBezTo>
                  <a:cubicBezTo>
                    <a:pt x="1623" y="571"/>
                    <a:pt x="1257" y="808"/>
                    <a:pt x="842" y="1025"/>
                  </a:cubicBezTo>
                  <a:cubicBezTo>
                    <a:pt x="1" y="839"/>
                    <a:pt x="485" y="388"/>
                    <a:pt x="643" y="0"/>
                  </a:cubicBezTo>
                  <a:close/>
                </a:path>
              </a:pathLst>
            </a:custGeom>
            <a:solidFill>
              <a:srgbClr val="B0D8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651;p52"/>
            <p:cNvSpPr/>
            <p:nvPr/>
          </p:nvSpPr>
          <p:spPr>
            <a:xfrm>
              <a:off x="5582300" y="2650250"/>
              <a:ext cx="37575" cy="31525"/>
            </a:xfrm>
            <a:custGeom>
              <a:avLst/>
              <a:gdLst/>
              <a:ahLst/>
              <a:cxnLst/>
              <a:rect l="l" t="t" r="r" b="b"/>
              <a:pathLst>
                <a:path w="1503" h="1261" extrusionOk="0">
                  <a:moveTo>
                    <a:pt x="1423" y="522"/>
                  </a:moveTo>
                  <a:cubicBezTo>
                    <a:pt x="1243" y="1260"/>
                    <a:pt x="750" y="1136"/>
                    <a:pt x="241" y="968"/>
                  </a:cubicBezTo>
                  <a:cubicBezTo>
                    <a:pt x="83" y="885"/>
                    <a:pt x="0" y="773"/>
                    <a:pt x="96" y="589"/>
                  </a:cubicBezTo>
                  <a:cubicBezTo>
                    <a:pt x="374" y="354"/>
                    <a:pt x="607" y="44"/>
                    <a:pt x="1003" y="1"/>
                  </a:cubicBezTo>
                  <a:cubicBezTo>
                    <a:pt x="1062" y="53"/>
                    <a:pt x="1121" y="105"/>
                    <a:pt x="1182" y="158"/>
                  </a:cubicBezTo>
                  <a:cubicBezTo>
                    <a:pt x="1365" y="207"/>
                    <a:pt x="1502" y="291"/>
                    <a:pt x="1423" y="522"/>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652;p52"/>
            <p:cNvSpPr/>
            <p:nvPr/>
          </p:nvSpPr>
          <p:spPr>
            <a:xfrm>
              <a:off x="4741975" y="3800300"/>
              <a:ext cx="31925" cy="40175"/>
            </a:xfrm>
            <a:custGeom>
              <a:avLst/>
              <a:gdLst/>
              <a:ahLst/>
              <a:cxnLst/>
              <a:rect l="l" t="t" r="r" b="b"/>
              <a:pathLst>
                <a:path w="1277" h="1607" extrusionOk="0">
                  <a:moveTo>
                    <a:pt x="1223" y="315"/>
                  </a:moveTo>
                  <a:cubicBezTo>
                    <a:pt x="1276" y="657"/>
                    <a:pt x="1242" y="979"/>
                    <a:pt x="1035" y="1267"/>
                  </a:cubicBezTo>
                  <a:cubicBezTo>
                    <a:pt x="717" y="1429"/>
                    <a:pt x="375" y="1607"/>
                    <a:pt x="141" y="1169"/>
                  </a:cubicBezTo>
                  <a:cubicBezTo>
                    <a:pt x="0" y="905"/>
                    <a:pt x="15" y="572"/>
                    <a:pt x="217" y="355"/>
                  </a:cubicBezTo>
                  <a:cubicBezTo>
                    <a:pt x="512" y="42"/>
                    <a:pt x="875" y="0"/>
                    <a:pt x="1223" y="315"/>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653;p52"/>
            <p:cNvSpPr/>
            <p:nvPr/>
          </p:nvSpPr>
          <p:spPr>
            <a:xfrm>
              <a:off x="5039625" y="3634425"/>
              <a:ext cx="74275" cy="78950"/>
            </a:xfrm>
            <a:custGeom>
              <a:avLst/>
              <a:gdLst/>
              <a:ahLst/>
              <a:cxnLst/>
              <a:rect l="l" t="t" r="r" b="b"/>
              <a:pathLst>
                <a:path w="2971" h="3158" extrusionOk="0">
                  <a:moveTo>
                    <a:pt x="2303" y="747"/>
                  </a:moveTo>
                  <a:cubicBezTo>
                    <a:pt x="2970" y="2249"/>
                    <a:pt x="2600" y="3015"/>
                    <a:pt x="1141" y="3157"/>
                  </a:cubicBezTo>
                  <a:cubicBezTo>
                    <a:pt x="654" y="3018"/>
                    <a:pt x="370" y="2599"/>
                    <a:pt x="0" y="2297"/>
                  </a:cubicBezTo>
                  <a:cubicBezTo>
                    <a:pt x="123" y="1790"/>
                    <a:pt x="246" y="1282"/>
                    <a:pt x="369" y="775"/>
                  </a:cubicBezTo>
                  <a:cubicBezTo>
                    <a:pt x="1315" y="5"/>
                    <a:pt x="1587" y="1"/>
                    <a:pt x="2303" y="747"/>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654;p52"/>
            <p:cNvSpPr/>
            <p:nvPr/>
          </p:nvSpPr>
          <p:spPr>
            <a:xfrm>
              <a:off x="5282325" y="2779575"/>
              <a:ext cx="51225" cy="52050"/>
            </a:xfrm>
            <a:custGeom>
              <a:avLst/>
              <a:gdLst/>
              <a:ahLst/>
              <a:cxnLst/>
              <a:rect l="l" t="t" r="r" b="b"/>
              <a:pathLst>
                <a:path w="2049" h="2082" extrusionOk="0">
                  <a:moveTo>
                    <a:pt x="845" y="2081"/>
                  </a:moveTo>
                  <a:cubicBezTo>
                    <a:pt x="825" y="2056"/>
                    <a:pt x="806" y="2028"/>
                    <a:pt x="781" y="2007"/>
                  </a:cubicBezTo>
                  <a:cubicBezTo>
                    <a:pt x="284" y="1601"/>
                    <a:pt x="0" y="983"/>
                    <a:pt x="313" y="480"/>
                  </a:cubicBezTo>
                  <a:cubicBezTo>
                    <a:pt x="611" y="1"/>
                    <a:pt x="1271" y="133"/>
                    <a:pt x="1796" y="343"/>
                  </a:cubicBezTo>
                  <a:cubicBezTo>
                    <a:pt x="2049" y="1509"/>
                    <a:pt x="1811" y="1946"/>
                    <a:pt x="845" y="208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655;p52"/>
            <p:cNvSpPr/>
            <p:nvPr/>
          </p:nvSpPr>
          <p:spPr>
            <a:xfrm>
              <a:off x="5460775" y="2915700"/>
              <a:ext cx="33050" cy="30100"/>
            </a:xfrm>
            <a:custGeom>
              <a:avLst/>
              <a:gdLst/>
              <a:ahLst/>
              <a:cxnLst/>
              <a:rect l="l" t="t" r="r" b="b"/>
              <a:pathLst>
                <a:path w="1322" h="1204" extrusionOk="0">
                  <a:moveTo>
                    <a:pt x="490" y="3"/>
                  </a:moveTo>
                  <a:cubicBezTo>
                    <a:pt x="828" y="0"/>
                    <a:pt x="1162" y="35"/>
                    <a:pt x="1230" y="455"/>
                  </a:cubicBezTo>
                  <a:cubicBezTo>
                    <a:pt x="1322" y="1028"/>
                    <a:pt x="752" y="966"/>
                    <a:pt x="492" y="1204"/>
                  </a:cubicBezTo>
                  <a:lnTo>
                    <a:pt x="270" y="997"/>
                  </a:lnTo>
                  <a:cubicBezTo>
                    <a:pt x="1" y="587"/>
                    <a:pt x="275" y="302"/>
                    <a:pt x="490" y="3"/>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656;p52"/>
            <p:cNvSpPr/>
            <p:nvPr/>
          </p:nvSpPr>
          <p:spPr>
            <a:xfrm>
              <a:off x="5371000" y="2952675"/>
              <a:ext cx="24350" cy="20775"/>
            </a:xfrm>
            <a:custGeom>
              <a:avLst/>
              <a:gdLst/>
              <a:ahLst/>
              <a:cxnLst/>
              <a:rect l="l" t="t" r="r" b="b"/>
              <a:pathLst>
                <a:path w="974" h="831" extrusionOk="0">
                  <a:moveTo>
                    <a:pt x="32" y="679"/>
                  </a:moveTo>
                  <a:cubicBezTo>
                    <a:pt x="1" y="409"/>
                    <a:pt x="29" y="146"/>
                    <a:pt x="331" y="78"/>
                  </a:cubicBezTo>
                  <a:cubicBezTo>
                    <a:pt x="675" y="1"/>
                    <a:pt x="726" y="426"/>
                    <a:pt x="974" y="531"/>
                  </a:cubicBezTo>
                  <a:cubicBezTo>
                    <a:pt x="696" y="831"/>
                    <a:pt x="355" y="695"/>
                    <a:pt x="32" y="679"/>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657;p52"/>
            <p:cNvSpPr/>
            <p:nvPr/>
          </p:nvSpPr>
          <p:spPr>
            <a:xfrm>
              <a:off x="5096350" y="3729975"/>
              <a:ext cx="40650" cy="34450"/>
            </a:xfrm>
            <a:custGeom>
              <a:avLst/>
              <a:gdLst/>
              <a:ahLst/>
              <a:cxnLst/>
              <a:rect l="l" t="t" r="r" b="b"/>
              <a:pathLst>
                <a:path w="1626" h="1378" extrusionOk="0">
                  <a:moveTo>
                    <a:pt x="427" y="1102"/>
                  </a:moveTo>
                  <a:cubicBezTo>
                    <a:pt x="1" y="532"/>
                    <a:pt x="420" y="272"/>
                    <a:pt x="814" y="0"/>
                  </a:cubicBezTo>
                  <a:cubicBezTo>
                    <a:pt x="1198" y="187"/>
                    <a:pt x="1625" y="493"/>
                    <a:pt x="1492" y="902"/>
                  </a:cubicBezTo>
                  <a:cubicBezTo>
                    <a:pt x="1338" y="1378"/>
                    <a:pt x="832" y="1275"/>
                    <a:pt x="427" y="1102"/>
                  </a:cubicBezTo>
                  <a:close/>
                </a:path>
              </a:pathLst>
            </a:custGeom>
            <a:solidFill>
              <a:srgbClr val="AFD8A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658;p52"/>
            <p:cNvSpPr/>
            <p:nvPr/>
          </p:nvSpPr>
          <p:spPr>
            <a:xfrm>
              <a:off x="5022625" y="3426075"/>
              <a:ext cx="33425" cy="38950"/>
            </a:xfrm>
            <a:custGeom>
              <a:avLst/>
              <a:gdLst/>
              <a:ahLst/>
              <a:cxnLst/>
              <a:rect l="l" t="t" r="r" b="b"/>
              <a:pathLst>
                <a:path w="1337" h="1558" extrusionOk="0">
                  <a:moveTo>
                    <a:pt x="45" y="1193"/>
                  </a:moveTo>
                  <a:cubicBezTo>
                    <a:pt x="30" y="1060"/>
                    <a:pt x="16" y="927"/>
                    <a:pt x="1" y="793"/>
                  </a:cubicBezTo>
                  <a:cubicBezTo>
                    <a:pt x="21" y="605"/>
                    <a:pt x="42" y="415"/>
                    <a:pt x="64" y="227"/>
                  </a:cubicBezTo>
                  <a:cubicBezTo>
                    <a:pt x="485" y="105"/>
                    <a:pt x="929" y="1"/>
                    <a:pt x="1140" y="529"/>
                  </a:cubicBezTo>
                  <a:cubicBezTo>
                    <a:pt x="1336" y="1021"/>
                    <a:pt x="1043" y="1335"/>
                    <a:pt x="637" y="1557"/>
                  </a:cubicBezTo>
                  <a:cubicBezTo>
                    <a:pt x="506" y="1503"/>
                    <a:pt x="377" y="1451"/>
                    <a:pt x="249" y="1398"/>
                  </a:cubicBezTo>
                  <a:cubicBezTo>
                    <a:pt x="180" y="1330"/>
                    <a:pt x="112" y="1260"/>
                    <a:pt x="45" y="1193"/>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659;p52"/>
            <p:cNvSpPr/>
            <p:nvPr/>
          </p:nvSpPr>
          <p:spPr>
            <a:xfrm>
              <a:off x="4570125" y="3649900"/>
              <a:ext cx="61300" cy="50200"/>
            </a:xfrm>
            <a:custGeom>
              <a:avLst/>
              <a:gdLst/>
              <a:ahLst/>
              <a:cxnLst/>
              <a:rect l="l" t="t" r="r" b="b"/>
              <a:pathLst>
                <a:path w="2452" h="2008" extrusionOk="0">
                  <a:moveTo>
                    <a:pt x="747" y="1567"/>
                  </a:moveTo>
                  <a:cubicBezTo>
                    <a:pt x="596" y="1169"/>
                    <a:pt x="1" y="774"/>
                    <a:pt x="739" y="369"/>
                  </a:cubicBezTo>
                  <a:cubicBezTo>
                    <a:pt x="960" y="342"/>
                    <a:pt x="1104" y="222"/>
                    <a:pt x="1161" y="1"/>
                  </a:cubicBezTo>
                  <a:cubicBezTo>
                    <a:pt x="1781" y="128"/>
                    <a:pt x="2451" y="268"/>
                    <a:pt x="2118" y="1152"/>
                  </a:cubicBezTo>
                  <a:cubicBezTo>
                    <a:pt x="1872" y="1803"/>
                    <a:pt x="1375" y="2007"/>
                    <a:pt x="747" y="1567"/>
                  </a:cubicBezTo>
                  <a:close/>
                </a:path>
              </a:pathLst>
            </a:custGeom>
            <a:solidFill>
              <a:srgbClr val="AFD8A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660;p52"/>
            <p:cNvSpPr/>
            <p:nvPr/>
          </p:nvSpPr>
          <p:spPr>
            <a:xfrm>
              <a:off x="4683900" y="3752250"/>
              <a:ext cx="34175" cy="30100"/>
            </a:xfrm>
            <a:custGeom>
              <a:avLst/>
              <a:gdLst/>
              <a:ahLst/>
              <a:cxnLst/>
              <a:rect l="l" t="t" r="r" b="b"/>
              <a:pathLst>
                <a:path w="1367" h="1204" extrusionOk="0">
                  <a:moveTo>
                    <a:pt x="33" y="431"/>
                  </a:moveTo>
                  <a:cubicBezTo>
                    <a:pt x="240" y="288"/>
                    <a:pt x="443" y="145"/>
                    <a:pt x="647" y="1"/>
                  </a:cubicBezTo>
                  <a:cubicBezTo>
                    <a:pt x="1367" y="399"/>
                    <a:pt x="1080" y="802"/>
                    <a:pt x="652" y="1204"/>
                  </a:cubicBezTo>
                  <a:cubicBezTo>
                    <a:pt x="401" y="1053"/>
                    <a:pt x="39" y="1030"/>
                    <a:pt x="1" y="629"/>
                  </a:cubicBezTo>
                  <a:cubicBezTo>
                    <a:pt x="11" y="563"/>
                    <a:pt x="22" y="498"/>
                    <a:pt x="33" y="431"/>
                  </a:cubicBezTo>
                  <a:close/>
                </a:path>
              </a:pathLst>
            </a:custGeom>
            <a:solidFill>
              <a:srgbClr val="ADD7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661;p52"/>
            <p:cNvSpPr/>
            <p:nvPr/>
          </p:nvSpPr>
          <p:spPr>
            <a:xfrm>
              <a:off x="4618075" y="3697275"/>
              <a:ext cx="22900" cy="21975"/>
            </a:xfrm>
            <a:custGeom>
              <a:avLst/>
              <a:gdLst/>
              <a:ahLst/>
              <a:cxnLst/>
              <a:rect l="l" t="t" r="r" b="b"/>
              <a:pathLst>
                <a:path w="916" h="879" extrusionOk="0">
                  <a:moveTo>
                    <a:pt x="571" y="1"/>
                  </a:moveTo>
                  <a:cubicBezTo>
                    <a:pt x="916" y="291"/>
                    <a:pt x="871" y="584"/>
                    <a:pt x="574" y="879"/>
                  </a:cubicBezTo>
                  <a:cubicBezTo>
                    <a:pt x="315" y="878"/>
                    <a:pt x="52" y="864"/>
                    <a:pt x="29" y="512"/>
                  </a:cubicBezTo>
                  <a:cubicBezTo>
                    <a:pt x="0" y="123"/>
                    <a:pt x="275" y="45"/>
                    <a:pt x="571" y="1"/>
                  </a:cubicBezTo>
                  <a:close/>
                </a:path>
              </a:pathLst>
            </a:custGeom>
            <a:solidFill>
              <a:srgbClr val="B4DB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662;p52"/>
            <p:cNvSpPr/>
            <p:nvPr/>
          </p:nvSpPr>
          <p:spPr>
            <a:xfrm>
              <a:off x="4592725" y="3721900"/>
              <a:ext cx="19950" cy="20900"/>
            </a:xfrm>
            <a:custGeom>
              <a:avLst/>
              <a:gdLst/>
              <a:ahLst/>
              <a:cxnLst/>
              <a:rect l="l" t="t" r="r" b="b"/>
              <a:pathLst>
                <a:path w="798" h="836" extrusionOk="0">
                  <a:moveTo>
                    <a:pt x="352" y="835"/>
                  </a:moveTo>
                  <a:cubicBezTo>
                    <a:pt x="123" y="781"/>
                    <a:pt x="0" y="640"/>
                    <a:pt x="63" y="410"/>
                  </a:cubicBezTo>
                  <a:cubicBezTo>
                    <a:pt x="129" y="174"/>
                    <a:pt x="287" y="0"/>
                    <a:pt x="553" y="31"/>
                  </a:cubicBezTo>
                  <a:cubicBezTo>
                    <a:pt x="751" y="53"/>
                    <a:pt x="797" y="231"/>
                    <a:pt x="783" y="401"/>
                  </a:cubicBezTo>
                  <a:cubicBezTo>
                    <a:pt x="759" y="662"/>
                    <a:pt x="606" y="810"/>
                    <a:pt x="352" y="835"/>
                  </a:cubicBezTo>
                  <a:close/>
                </a:path>
              </a:pathLst>
            </a:custGeom>
            <a:solidFill>
              <a:srgbClr val="AED8A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663;p52"/>
            <p:cNvSpPr/>
            <p:nvPr/>
          </p:nvSpPr>
          <p:spPr>
            <a:xfrm>
              <a:off x="4521350" y="3988925"/>
              <a:ext cx="18975" cy="24925"/>
            </a:xfrm>
            <a:custGeom>
              <a:avLst/>
              <a:gdLst/>
              <a:ahLst/>
              <a:cxnLst/>
              <a:rect l="l" t="t" r="r" b="b"/>
              <a:pathLst>
                <a:path w="759" h="997" extrusionOk="0">
                  <a:moveTo>
                    <a:pt x="0" y="472"/>
                  </a:moveTo>
                  <a:cubicBezTo>
                    <a:pt x="15" y="416"/>
                    <a:pt x="23" y="356"/>
                    <a:pt x="25" y="298"/>
                  </a:cubicBezTo>
                  <a:cubicBezTo>
                    <a:pt x="284" y="107"/>
                    <a:pt x="544" y="0"/>
                    <a:pt x="718" y="384"/>
                  </a:cubicBezTo>
                  <a:cubicBezTo>
                    <a:pt x="759" y="477"/>
                    <a:pt x="734" y="675"/>
                    <a:pt x="666" y="730"/>
                  </a:cubicBezTo>
                  <a:cubicBezTo>
                    <a:pt x="330" y="997"/>
                    <a:pt x="168" y="709"/>
                    <a:pt x="0" y="472"/>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664;p52"/>
            <p:cNvSpPr/>
            <p:nvPr/>
          </p:nvSpPr>
          <p:spPr>
            <a:xfrm>
              <a:off x="4518500" y="3648900"/>
              <a:ext cx="48650" cy="47975"/>
            </a:xfrm>
            <a:custGeom>
              <a:avLst/>
              <a:gdLst/>
              <a:ahLst/>
              <a:cxnLst/>
              <a:rect l="l" t="t" r="r" b="b"/>
              <a:pathLst>
                <a:path w="1946" h="1919" extrusionOk="0">
                  <a:moveTo>
                    <a:pt x="1065" y="1"/>
                  </a:moveTo>
                  <a:cubicBezTo>
                    <a:pt x="1626" y="171"/>
                    <a:pt x="1946" y="553"/>
                    <a:pt x="1809" y="1148"/>
                  </a:cubicBezTo>
                  <a:cubicBezTo>
                    <a:pt x="1682" y="1694"/>
                    <a:pt x="1276" y="1918"/>
                    <a:pt x="717" y="1784"/>
                  </a:cubicBezTo>
                  <a:cubicBezTo>
                    <a:pt x="1" y="867"/>
                    <a:pt x="81" y="450"/>
                    <a:pt x="1065" y="1"/>
                  </a:cubicBezTo>
                  <a:close/>
                </a:path>
              </a:pathLst>
            </a:custGeom>
            <a:solidFill>
              <a:srgbClr val="B0D9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665;p52"/>
            <p:cNvSpPr/>
            <p:nvPr/>
          </p:nvSpPr>
          <p:spPr>
            <a:xfrm>
              <a:off x="4453575" y="3841925"/>
              <a:ext cx="39650" cy="46550"/>
            </a:xfrm>
            <a:custGeom>
              <a:avLst/>
              <a:gdLst/>
              <a:ahLst/>
              <a:cxnLst/>
              <a:rect l="l" t="t" r="r" b="b"/>
              <a:pathLst>
                <a:path w="1586" h="1862" extrusionOk="0">
                  <a:moveTo>
                    <a:pt x="1146" y="1802"/>
                  </a:moveTo>
                  <a:cubicBezTo>
                    <a:pt x="1025" y="1821"/>
                    <a:pt x="905" y="1842"/>
                    <a:pt x="785" y="1861"/>
                  </a:cubicBezTo>
                  <a:cubicBezTo>
                    <a:pt x="429" y="1816"/>
                    <a:pt x="1" y="1744"/>
                    <a:pt x="48" y="1292"/>
                  </a:cubicBezTo>
                  <a:cubicBezTo>
                    <a:pt x="107" y="725"/>
                    <a:pt x="246" y="119"/>
                    <a:pt x="968" y="1"/>
                  </a:cubicBezTo>
                  <a:cubicBezTo>
                    <a:pt x="1586" y="545"/>
                    <a:pt x="1268" y="1183"/>
                    <a:pt x="1146" y="1802"/>
                  </a:cubicBezTo>
                  <a:close/>
                </a:path>
              </a:pathLst>
            </a:custGeom>
            <a:solidFill>
              <a:srgbClr val="AED8A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666;p52"/>
            <p:cNvSpPr/>
            <p:nvPr/>
          </p:nvSpPr>
          <p:spPr>
            <a:xfrm>
              <a:off x="5575000" y="2758375"/>
              <a:ext cx="41700" cy="41150"/>
            </a:xfrm>
            <a:custGeom>
              <a:avLst/>
              <a:gdLst/>
              <a:ahLst/>
              <a:cxnLst/>
              <a:rect l="l" t="t" r="r" b="b"/>
              <a:pathLst>
                <a:path w="1668" h="1646" extrusionOk="0">
                  <a:moveTo>
                    <a:pt x="1513" y="1113"/>
                  </a:moveTo>
                  <a:cubicBezTo>
                    <a:pt x="1249" y="1607"/>
                    <a:pt x="822" y="1646"/>
                    <a:pt x="360" y="1514"/>
                  </a:cubicBezTo>
                  <a:cubicBezTo>
                    <a:pt x="124" y="1447"/>
                    <a:pt x="0" y="1231"/>
                    <a:pt x="5" y="983"/>
                  </a:cubicBezTo>
                  <a:cubicBezTo>
                    <a:pt x="14" y="368"/>
                    <a:pt x="484" y="190"/>
                    <a:pt x="936" y="1"/>
                  </a:cubicBezTo>
                  <a:cubicBezTo>
                    <a:pt x="1427" y="209"/>
                    <a:pt x="1667" y="552"/>
                    <a:pt x="1513" y="1113"/>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667;p52"/>
            <p:cNvSpPr/>
            <p:nvPr/>
          </p:nvSpPr>
          <p:spPr>
            <a:xfrm>
              <a:off x="5614525" y="2839975"/>
              <a:ext cx="45300" cy="32475"/>
            </a:xfrm>
            <a:custGeom>
              <a:avLst/>
              <a:gdLst/>
              <a:ahLst/>
              <a:cxnLst/>
              <a:rect l="l" t="t" r="r" b="b"/>
              <a:pathLst>
                <a:path w="1812" h="1299" extrusionOk="0">
                  <a:moveTo>
                    <a:pt x="341" y="451"/>
                  </a:moveTo>
                  <a:cubicBezTo>
                    <a:pt x="625" y="253"/>
                    <a:pt x="894" y="1"/>
                    <a:pt x="1285" y="118"/>
                  </a:cubicBezTo>
                  <a:cubicBezTo>
                    <a:pt x="1811" y="501"/>
                    <a:pt x="1775" y="894"/>
                    <a:pt x="1313" y="1298"/>
                  </a:cubicBezTo>
                  <a:cubicBezTo>
                    <a:pt x="1055" y="1294"/>
                    <a:pt x="799" y="1289"/>
                    <a:pt x="543" y="1284"/>
                  </a:cubicBezTo>
                  <a:cubicBezTo>
                    <a:pt x="0" y="1126"/>
                    <a:pt x="124" y="800"/>
                    <a:pt x="341" y="451"/>
                  </a:cubicBezTo>
                  <a:close/>
                </a:path>
              </a:pathLst>
            </a:custGeom>
            <a:solidFill>
              <a:srgbClr val="ADD7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668;p52"/>
            <p:cNvSpPr/>
            <p:nvPr/>
          </p:nvSpPr>
          <p:spPr>
            <a:xfrm>
              <a:off x="5681500" y="2929600"/>
              <a:ext cx="25675" cy="32225"/>
            </a:xfrm>
            <a:custGeom>
              <a:avLst/>
              <a:gdLst/>
              <a:ahLst/>
              <a:cxnLst/>
              <a:rect l="l" t="t" r="r" b="b"/>
              <a:pathLst>
                <a:path w="1027" h="1289" extrusionOk="0">
                  <a:moveTo>
                    <a:pt x="16" y="429"/>
                  </a:moveTo>
                  <a:cubicBezTo>
                    <a:pt x="75" y="420"/>
                    <a:pt x="133" y="408"/>
                    <a:pt x="187" y="389"/>
                  </a:cubicBezTo>
                  <a:cubicBezTo>
                    <a:pt x="468" y="304"/>
                    <a:pt x="822" y="1"/>
                    <a:pt x="948" y="524"/>
                  </a:cubicBezTo>
                  <a:cubicBezTo>
                    <a:pt x="1026" y="839"/>
                    <a:pt x="906" y="1288"/>
                    <a:pt x="553" y="1288"/>
                  </a:cubicBezTo>
                  <a:cubicBezTo>
                    <a:pt x="95" y="1288"/>
                    <a:pt x="0" y="847"/>
                    <a:pt x="16" y="429"/>
                  </a:cubicBezTo>
                  <a:close/>
                </a:path>
              </a:pathLst>
            </a:custGeom>
            <a:solidFill>
              <a:srgbClr val="B4DB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669;p52"/>
            <p:cNvSpPr/>
            <p:nvPr/>
          </p:nvSpPr>
          <p:spPr>
            <a:xfrm>
              <a:off x="5031425" y="3344525"/>
              <a:ext cx="52150" cy="66550"/>
            </a:xfrm>
            <a:custGeom>
              <a:avLst/>
              <a:gdLst/>
              <a:ahLst/>
              <a:cxnLst/>
              <a:rect l="l" t="t" r="r" b="b"/>
              <a:pathLst>
                <a:path w="2086" h="2662" extrusionOk="0">
                  <a:moveTo>
                    <a:pt x="139" y="1303"/>
                  </a:moveTo>
                  <a:cubicBezTo>
                    <a:pt x="190" y="1173"/>
                    <a:pt x="240" y="1043"/>
                    <a:pt x="291" y="911"/>
                  </a:cubicBezTo>
                  <a:cubicBezTo>
                    <a:pt x="828" y="36"/>
                    <a:pt x="1459" y="0"/>
                    <a:pt x="2086" y="812"/>
                  </a:cubicBezTo>
                  <a:cubicBezTo>
                    <a:pt x="2074" y="1701"/>
                    <a:pt x="1949" y="2512"/>
                    <a:pt x="863" y="2661"/>
                  </a:cubicBezTo>
                  <a:cubicBezTo>
                    <a:pt x="219" y="2433"/>
                    <a:pt x="1" y="1966"/>
                    <a:pt x="139" y="1303"/>
                  </a:cubicBezTo>
                  <a:close/>
                </a:path>
              </a:pathLst>
            </a:custGeom>
            <a:solidFill>
              <a:srgbClr val="B0D9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670;p52"/>
            <p:cNvSpPr/>
            <p:nvPr/>
          </p:nvSpPr>
          <p:spPr>
            <a:xfrm>
              <a:off x="5159650" y="2704250"/>
              <a:ext cx="36550" cy="36250"/>
            </a:xfrm>
            <a:custGeom>
              <a:avLst/>
              <a:gdLst/>
              <a:ahLst/>
              <a:cxnLst/>
              <a:rect l="l" t="t" r="r" b="b"/>
              <a:pathLst>
                <a:path w="1462" h="1450" extrusionOk="0">
                  <a:moveTo>
                    <a:pt x="669" y="1449"/>
                  </a:moveTo>
                  <a:cubicBezTo>
                    <a:pt x="149" y="1318"/>
                    <a:pt x="54" y="817"/>
                    <a:pt x="23" y="396"/>
                  </a:cubicBezTo>
                  <a:cubicBezTo>
                    <a:pt x="1" y="63"/>
                    <a:pt x="405" y="1"/>
                    <a:pt x="683" y="17"/>
                  </a:cubicBezTo>
                  <a:cubicBezTo>
                    <a:pt x="1168" y="46"/>
                    <a:pt x="1461" y="365"/>
                    <a:pt x="1460" y="843"/>
                  </a:cubicBezTo>
                  <a:cubicBezTo>
                    <a:pt x="1460" y="1299"/>
                    <a:pt x="1057" y="1372"/>
                    <a:pt x="669" y="1449"/>
                  </a:cubicBezTo>
                  <a:close/>
                </a:path>
              </a:pathLst>
            </a:custGeom>
            <a:solidFill>
              <a:srgbClr val="B0D8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671;p52"/>
            <p:cNvSpPr/>
            <p:nvPr/>
          </p:nvSpPr>
          <p:spPr>
            <a:xfrm>
              <a:off x="5420575" y="2799400"/>
              <a:ext cx="12100" cy="12250"/>
            </a:xfrm>
            <a:custGeom>
              <a:avLst/>
              <a:gdLst/>
              <a:ahLst/>
              <a:cxnLst/>
              <a:rect l="l" t="t" r="r" b="b"/>
              <a:pathLst>
                <a:path w="484" h="490" extrusionOk="0">
                  <a:moveTo>
                    <a:pt x="0" y="332"/>
                  </a:moveTo>
                  <a:cubicBezTo>
                    <a:pt x="9" y="150"/>
                    <a:pt x="104" y="74"/>
                    <a:pt x="233" y="40"/>
                  </a:cubicBezTo>
                  <a:cubicBezTo>
                    <a:pt x="374" y="1"/>
                    <a:pt x="483" y="41"/>
                    <a:pt x="483" y="216"/>
                  </a:cubicBezTo>
                  <a:cubicBezTo>
                    <a:pt x="483" y="358"/>
                    <a:pt x="423" y="464"/>
                    <a:pt x="272" y="478"/>
                  </a:cubicBezTo>
                  <a:cubicBezTo>
                    <a:pt x="142" y="490"/>
                    <a:pt x="17" y="478"/>
                    <a:pt x="0" y="332"/>
                  </a:cubicBezTo>
                  <a:close/>
                </a:path>
              </a:pathLst>
            </a:custGeom>
            <a:solidFill>
              <a:srgbClr val="AED8A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672;p52"/>
            <p:cNvSpPr/>
            <p:nvPr/>
          </p:nvSpPr>
          <p:spPr>
            <a:xfrm>
              <a:off x="5494825" y="3652000"/>
              <a:ext cx="75025" cy="65300"/>
            </a:xfrm>
            <a:custGeom>
              <a:avLst/>
              <a:gdLst/>
              <a:ahLst/>
              <a:cxnLst/>
              <a:rect l="l" t="t" r="r" b="b"/>
              <a:pathLst>
                <a:path w="3001" h="2612" extrusionOk="0">
                  <a:moveTo>
                    <a:pt x="2102" y="214"/>
                  </a:moveTo>
                  <a:cubicBezTo>
                    <a:pt x="2187" y="342"/>
                    <a:pt x="2271" y="470"/>
                    <a:pt x="2356" y="598"/>
                  </a:cubicBezTo>
                  <a:cubicBezTo>
                    <a:pt x="3001" y="1652"/>
                    <a:pt x="2628" y="2379"/>
                    <a:pt x="1329" y="2612"/>
                  </a:cubicBezTo>
                  <a:cubicBezTo>
                    <a:pt x="248" y="2501"/>
                    <a:pt x="349" y="1483"/>
                    <a:pt x="1" y="811"/>
                  </a:cubicBezTo>
                  <a:cubicBezTo>
                    <a:pt x="630" y="347"/>
                    <a:pt x="1290" y="1"/>
                    <a:pt x="2102" y="214"/>
                  </a:cubicBezTo>
                  <a:close/>
                </a:path>
              </a:pathLst>
            </a:custGeom>
            <a:solidFill>
              <a:srgbClr val="ACD7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673;p52"/>
            <p:cNvSpPr/>
            <p:nvPr/>
          </p:nvSpPr>
          <p:spPr>
            <a:xfrm>
              <a:off x="5472325" y="3730500"/>
              <a:ext cx="31925" cy="39200"/>
            </a:xfrm>
            <a:custGeom>
              <a:avLst/>
              <a:gdLst/>
              <a:ahLst/>
              <a:cxnLst/>
              <a:rect l="l" t="t" r="r" b="b"/>
              <a:pathLst>
                <a:path w="1277" h="1568" extrusionOk="0">
                  <a:moveTo>
                    <a:pt x="883" y="1194"/>
                  </a:moveTo>
                  <a:cubicBezTo>
                    <a:pt x="524" y="1567"/>
                    <a:pt x="312" y="1201"/>
                    <a:pt x="62" y="1025"/>
                  </a:cubicBezTo>
                  <a:cubicBezTo>
                    <a:pt x="98" y="685"/>
                    <a:pt x="0" y="288"/>
                    <a:pt x="399" y="94"/>
                  </a:cubicBezTo>
                  <a:cubicBezTo>
                    <a:pt x="593" y="1"/>
                    <a:pt x="768" y="101"/>
                    <a:pt x="915" y="235"/>
                  </a:cubicBezTo>
                  <a:cubicBezTo>
                    <a:pt x="1276" y="564"/>
                    <a:pt x="996" y="877"/>
                    <a:pt x="883" y="1194"/>
                  </a:cubicBezTo>
                  <a:close/>
                </a:path>
              </a:pathLst>
            </a:custGeom>
            <a:solidFill>
              <a:srgbClr val="B3DA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674;p52"/>
            <p:cNvSpPr/>
            <p:nvPr/>
          </p:nvSpPr>
          <p:spPr>
            <a:xfrm>
              <a:off x="5451075" y="3596850"/>
              <a:ext cx="43825" cy="42100"/>
            </a:xfrm>
            <a:custGeom>
              <a:avLst/>
              <a:gdLst/>
              <a:ahLst/>
              <a:cxnLst/>
              <a:rect l="l" t="t" r="r" b="b"/>
              <a:pathLst>
                <a:path w="1753" h="1684" extrusionOk="0">
                  <a:moveTo>
                    <a:pt x="771" y="1684"/>
                  </a:moveTo>
                  <a:cubicBezTo>
                    <a:pt x="702" y="1606"/>
                    <a:pt x="635" y="1528"/>
                    <a:pt x="568" y="1450"/>
                  </a:cubicBezTo>
                  <a:cubicBezTo>
                    <a:pt x="569" y="1148"/>
                    <a:pt x="344" y="1005"/>
                    <a:pt x="153" y="840"/>
                  </a:cubicBezTo>
                  <a:cubicBezTo>
                    <a:pt x="102" y="824"/>
                    <a:pt x="51" y="810"/>
                    <a:pt x="0" y="797"/>
                  </a:cubicBezTo>
                  <a:cubicBezTo>
                    <a:pt x="226" y="308"/>
                    <a:pt x="564" y="1"/>
                    <a:pt x="1132" y="62"/>
                  </a:cubicBezTo>
                  <a:cubicBezTo>
                    <a:pt x="1753" y="757"/>
                    <a:pt x="1689" y="1039"/>
                    <a:pt x="771" y="1684"/>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675;p52"/>
            <p:cNvSpPr/>
            <p:nvPr/>
          </p:nvSpPr>
          <p:spPr>
            <a:xfrm>
              <a:off x="5444525" y="3429975"/>
              <a:ext cx="33425" cy="24150"/>
            </a:xfrm>
            <a:custGeom>
              <a:avLst/>
              <a:gdLst/>
              <a:ahLst/>
              <a:cxnLst/>
              <a:rect l="l" t="t" r="r" b="b"/>
              <a:pathLst>
                <a:path w="1337" h="966" extrusionOk="0">
                  <a:moveTo>
                    <a:pt x="1192" y="199"/>
                  </a:moveTo>
                  <a:cubicBezTo>
                    <a:pt x="1336" y="870"/>
                    <a:pt x="759" y="792"/>
                    <a:pt x="425" y="965"/>
                  </a:cubicBezTo>
                  <a:cubicBezTo>
                    <a:pt x="0" y="0"/>
                    <a:pt x="588" y="91"/>
                    <a:pt x="1192" y="199"/>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676;p52"/>
            <p:cNvSpPr/>
            <p:nvPr/>
          </p:nvSpPr>
          <p:spPr>
            <a:xfrm>
              <a:off x="4886025" y="2028950"/>
              <a:ext cx="16450" cy="19175"/>
            </a:xfrm>
            <a:custGeom>
              <a:avLst/>
              <a:gdLst/>
              <a:ahLst/>
              <a:cxnLst/>
              <a:rect l="l" t="t" r="r" b="b"/>
              <a:pathLst>
                <a:path w="658" h="767" extrusionOk="0">
                  <a:moveTo>
                    <a:pt x="656" y="0"/>
                  </a:moveTo>
                  <a:lnTo>
                    <a:pt x="656" y="0"/>
                  </a:lnTo>
                  <a:cubicBezTo>
                    <a:pt x="270" y="257"/>
                    <a:pt x="1" y="513"/>
                    <a:pt x="658" y="767"/>
                  </a:cubicBezTo>
                  <a:cubicBezTo>
                    <a:pt x="658" y="511"/>
                    <a:pt x="656" y="256"/>
                    <a:pt x="656" y="0"/>
                  </a:cubicBezTo>
                  <a:close/>
                </a:path>
              </a:pathLst>
            </a:custGeom>
            <a:solidFill>
              <a:srgbClr val="BDE2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677;p52"/>
            <p:cNvSpPr/>
            <p:nvPr/>
          </p:nvSpPr>
          <p:spPr>
            <a:xfrm>
              <a:off x="2261050" y="3534725"/>
              <a:ext cx="125200" cy="121875"/>
            </a:xfrm>
            <a:custGeom>
              <a:avLst/>
              <a:gdLst/>
              <a:ahLst/>
              <a:cxnLst/>
              <a:rect l="l" t="t" r="r" b="b"/>
              <a:pathLst>
                <a:path w="5008" h="4875" extrusionOk="0">
                  <a:moveTo>
                    <a:pt x="2705" y="1"/>
                  </a:moveTo>
                  <a:cubicBezTo>
                    <a:pt x="1640" y="1"/>
                    <a:pt x="373" y="573"/>
                    <a:pt x="0" y="1366"/>
                  </a:cubicBezTo>
                  <a:cubicBezTo>
                    <a:pt x="570" y="1641"/>
                    <a:pt x="338" y="2226"/>
                    <a:pt x="368" y="2614"/>
                  </a:cubicBezTo>
                  <a:cubicBezTo>
                    <a:pt x="456" y="3766"/>
                    <a:pt x="1016" y="4378"/>
                    <a:pt x="2075" y="4730"/>
                  </a:cubicBezTo>
                  <a:cubicBezTo>
                    <a:pt x="2371" y="4827"/>
                    <a:pt x="2653" y="4875"/>
                    <a:pt x="2914" y="4875"/>
                  </a:cubicBezTo>
                  <a:cubicBezTo>
                    <a:pt x="3852" y="4875"/>
                    <a:pt x="4536" y="4266"/>
                    <a:pt x="4716" y="3183"/>
                  </a:cubicBezTo>
                  <a:cubicBezTo>
                    <a:pt x="4844" y="2410"/>
                    <a:pt x="5008" y="1717"/>
                    <a:pt x="4159" y="1201"/>
                  </a:cubicBezTo>
                  <a:cubicBezTo>
                    <a:pt x="3872" y="1026"/>
                    <a:pt x="3790" y="556"/>
                    <a:pt x="3655" y="201"/>
                  </a:cubicBezTo>
                  <a:cubicBezTo>
                    <a:pt x="3387" y="63"/>
                    <a:pt x="3057" y="1"/>
                    <a:pt x="270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678;p52"/>
            <p:cNvSpPr/>
            <p:nvPr/>
          </p:nvSpPr>
          <p:spPr>
            <a:xfrm>
              <a:off x="4449700" y="3353050"/>
              <a:ext cx="102925" cy="95275"/>
            </a:xfrm>
            <a:custGeom>
              <a:avLst/>
              <a:gdLst/>
              <a:ahLst/>
              <a:cxnLst/>
              <a:rect l="l" t="t" r="r" b="b"/>
              <a:pathLst>
                <a:path w="4117" h="3811" extrusionOk="0">
                  <a:moveTo>
                    <a:pt x="1953" y="1"/>
                  </a:moveTo>
                  <a:cubicBezTo>
                    <a:pt x="1948" y="1"/>
                    <a:pt x="1943" y="1"/>
                    <a:pt x="1937" y="1"/>
                  </a:cubicBezTo>
                  <a:cubicBezTo>
                    <a:pt x="845" y="7"/>
                    <a:pt x="0" y="754"/>
                    <a:pt x="29" y="1688"/>
                  </a:cubicBezTo>
                  <a:cubicBezTo>
                    <a:pt x="69" y="2967"/>
                    <a:pt x="858" y="3811"/>
                    <a:pt x="2002" y="3811"/>
                  </a:cubicBezTo>
                  <a:cubicBezTo>
                    <a:pt x="2031" y="3811"/>
                    <a:pt x="2059" y="3810"/>
                    <a:pt x="2088" y="3809"/>
                  </a:cubicBezTo>
                  <a:cubicBezTo>
                    <a:pt x="3403" y="3762"/>
                    <a:pt x="4117" y="3071"/>
                    <a:pt x="4053" y="1910"/>
                  </a:cubicBezTo>
                  <a:cubicBezTo>
                    <a:pt x="3994" y="846"/>
                    <a:pt x="3065" y="1"/>
                    <a:pt x="1953" y="1"/>
                  </a:cubicBezTo>
                  <a:close/>
                </a:path>
              </a:pathLst>
            </a:custGeom>
            <a:solidFill>
              <a:srgbClr val="CBE3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679;p52"/>
            <p:cNvSpPr/>
            <p:nvPr/>
          </p:nvSpPr>
          <p:spPr>
            <a:xfrm>
              <a:off x="3955450" y="2865150"/>
              <a:ext cx="95425" cy="100250"/>
            </a:xfrm>
            <a:custGeom>
              <a:avLst/>
              <a:gdLst/>
              <a:ahLst/>
              <a:cxnLst/>
              <a:rect l="l" t="t" r="r" b="b"/>
              <a:pathLst>
                <a:path w="3817" h="4010" extrusionOk="0">
                  <a:moveTo>
                    <a:pt x="1834" y="0"/>
                  </a:moveTo>
                  <a:cubicBezTo>
                    <a:pt x="1029" y="0"/>
                    <a:pt x="30" y="1038"/>
                    <a:pt x="16" y="1894"/>
                  </a:cubicBezTo>
                  <a:cubicBezTo>
                    <a:pt x="0" y="2869"/>
                    <a:pt x="1114" y="4000"/>
                    <a:pt x="2097" y="4009"/>
                  </a:cubicBezTo>
                  <a:cubicBezTo>
                    <a:pt x="2099" y="4009"/>
                    <a:pt x="2101" y="4009"/>
                    <a:pt x="2104" y="4009"/>
                  </a:cubicBezTo>
                  <a:cubicBezTo>
                    <a:pt x="2864" y="4009"/>
                    <a:pt x="3817" y="2980"/>
                    <a:pt x="3816" y="2157"/>
                  </a:cubicBezTo>
                  <a:cubicBezTo>
                    <a:pt x="3815" y="1245"/>
                    <a:pt x="2696" y="17"/>
                    <a:pt x="1851" y="0"/>
                  </a:cubicBezTo>
                  <a:cubicBezTo>
                    <a:pt x="1845" y="0"/>
                    <a:pt x="1840" y="0"/>
                    <a:pt x="18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680;p52"/>
            <p:cNvSpPr/>
            <p:nvPr/>
          </p:nvSpPr>
          <p:spPr>
            <a:xfrm>
              <a:off x="2254825" y="3539725"/>
              <a:ext cx="152550" cy="128425"/>
            </a:xfrm>
            <a:custGeom>
              <a:avLst/>
              <a:gdLst/>
              <a:ahLst/>
              <a:cxnLst/>
              <a:rect l="l" t="t" r="r" b="b"/>
              <a:pathLst>
                <a:path w="6102" h="5137" extrusionOk="0">
                  <a:moveTo>
                    <a:pt x="3904" y="1"/>
                  </a:moveTo>
                  <a:lnTo>
                    <a:pt x="3904" y="1"/>
                  </a:lnTo>
                  <a:cubicBezTo>
                    <a:pt x="3762" y="244"/>
                    <a:pt x="4049" y="1060"/>
                    <a:pt x="4341" y="1329"/>
                  </a:cubicBezTo>
                  <a:cubicBezTo>
                    <a:pt x="4549" y="1518"/>
                    <a:pt x="5053" y="1646"/>
                    <a:pt x="4950" y="1855"/>
                  </a:cubicBezTo>
                  <a:cubicBezTo>
                    <a:pt x="4642" y="2474"/>
                    <a:pt x="4943" y="3253"/>
                    <a:pt x="4551" y="3735"/>
                  </a:cubicBezTo>
                  <a:cubicBezTo>
                    <a:pt x="4200" y="4168"/>
                    <a:pt x="3705" y="4485"/>
                    <a:pt x="3124" y="4485"/>
                  </a:cubicBezTo>
                  <a:cubicBezTo>
                    <a:pt x="2945" y="4485"/>
                    <a:pt x="2758" y="4455"/>
                    <a:pt x="2565" y="4389"/>
                  </a:cubicBezTo>
                  <a:cubicBezTo>
                    <a:pt x="1225" y="3933"/>
                    <a:pt x="546" y="2875"/>
                    <a:pt x="654" y="1476"/>
                  </a:cubicBezTo>
                  <a:cubicBezTo>
                    <a:pt x="677" y="1174"/>
                    <a:pt x="1053" y="1170"/>
                    <a:pt x="1065" y="874"/>
                  </a:cubicBezTo>
                  <a:cubicBezTo>
                    <a:pt x="989" y="830"/>
                    <a:pt x="923" y="813"/>
                    <a:pt x="862" y="813"/>
                  </a:cubicBezTo>
                  <a:cubicBezTo>
                    <a:pt x="614" y="813"/>
                    <a:pt x="474" y="1114"/>
                    <a:pt x="249" y="1169"/>
                  </a:cubicBezTo>
                  <a:cubicBezTo>
                    <a:pt x="1" y="1658"/>
                    <a:pt x="319" y="2213"/>
                    <a:pt x="67" y="2701"/>
                  </a:cubicBezTo>
                  <a:cubicBezTo>
                    <a:pt x="484" y="4228"/>
                    <a:pt x="1676" y="5136"/>
                    <a:pt x="2963" y="5136"/>
                  </a:cubicBezTo>
                  <a:cubicBezTo>
                    <a:pt x="3593" y="5136"/>
                    <a:pt x="4247" y="4918"/>
                    <a:pt x="4843" y="4448"/>
                  </a:cubicBezTo>
                  <a:cubicBezTo>
                    <a:pt x="5468" y="3954"/>
                    <a:pt x="6101" y="3227"/>
                    <a:pt x="5720" y="2227"/>
                  </a:cubicBezTo>
                  <a:cubicBezTo>
                    <a:pt x="5362" y="1286"/>
                    <a:pt x="5104" y="256"/>
                    <a:pt x="3904" y="1"/>
                  </a:cubicBezTo>
                  <a:close/>
                </a:path>
              </a:pathLst>
            </a:custGeom>
            <a:solidFill>
              <a:srgbClr val="C7E1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681;p52"/>
            <p:cNvSpPr/>
            <p:nvPr/>
          </p:nvSpPr>
          <p:spPr>
            <a:xfrm>
              <a:off x="2735900" y="3251625"/>
              <a:ext cx="90225" cy="95300"/>
            </a:xfrm>
            <a:custGeom>
              <a:avLst/>
              <a:gdLst/>
              <a:ahLst/>
              <a:cxnLst/>
              <a:rect l="l" t="t" r="r" b="b"/>
              <a:pathLst>
                <a:path w="3609" h="3812" extrusionOk="0">
                  <a:moveTo>
                    <a:pt x="1867" y="1"/>
                  </a:moveTo>
                  <a:cubicBezTo>
                    <a:pt x="893" y="1"/>
                    <a:pt x="44" y="849"/>
                    <a:pt x="19" y="1864"/>
                  </a:cubicBezTo>
                  <a:cubicBezTo>
                    <a:pt x="1" y="2592"/>
                    <a:pt x="1148" y="3811"/>
                    <a:pt x="1853" y="3811"/>
                  </a:cubicBezTo>
                  <a:cubicBezTo>
                    <a:pt x="1853" y="3811"/>
                    <a:pt x="1854" y="3811"/>
                    <a:pt x="1854" y="3811"/>
                  </a:cubicBezTo>
                  <a:cubicBezTo>
                    <a:pt x="2808" y="3811"/>
                    <a:pt x="3575" y="2912"/>
                    <a:pt x="3595" y="1768"/>
                  </a:cubicBezTo>
                  <a:cubicBezTo>
                    <a:pt x="3609" y="961"/>
                    <a:pt x="2727" y="28"/>
                    <a:pt x="1923" y="2"/>
                  </a:cubicBezTo>
                  <a:cubicBezTo>
                    <a:pt x="1904" y="1"/>
                    <a:pt x="1886" y="1"/>
                    <a:pt x="1867" y="1"/>
                  </a:cubicBezTo>
                  <a:close/>
                </a:path>
              </a:pathLst>
            </a:custGeom>
            <a:solidFill>
              <a:srgbClr val="C7E1A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682;p52"/>
            <p:cNvSpPr/>
            <p:nvPr/>
          </p:nvSpPr>
          <p:spPr>
            <a:xfrm>
              <a:off x="4350250" y="2020400"/>
              <a:ext cx="95775" cy="89650"/>
            </a:xfrm>
            <a:custGeom>
              <a:avLst/>
              <a:gdLst/>
              <a:ahLst/>
              <a:cxnLst/>
              <a:rect l="l" t="t" r="r" b="b"/>
              <a:pathLst>
                <a:path w="3831" h="3586" extrusionOk="0">
                  <a:moveTo>
                    <a:pt x="1771" y="1"/>
                  </a:moveTo>
                  <a:cubicBezTo>
                    <a:pt x="1111" y="161"/>
                    <a:pt x="768" y="735"/>
                    <a:pt x="303" y="1144"/>
                  </a:cubicBezTo>
                  <a:cubicBezTo>
                    <a:pt x="49" y="1367"/>
                    <a:pt x="0" y="1704"/>
                    <a:pt x="235" y="1999"/>
                  </a:cubicBezTo>
                  <a:cubicBezTo>
                    <a:pt x="345" y="2139"/>
                    <a:pt x="468" y="2208"/>
                    <a:pt x="601" y="2208"/>
                  </a:cubicBezTo>
                  <a:cubicBezTo>
                    <a:pt x="741" y="2208"/>
                    <a:pt x="893" y="2131"/>
                    <a:pt x="1055" y="1982"/>
                  </a:cubicBezTo>
                  <a:lnTo>
                    <a:pt x="1055" y="1982"/>
                  </a:lnTo>
                  <a:cubicBezTo>
                    <a:pt x="895" y="2511"/>
                    <a:pt x="373" y="2653"/>
                    <a:pt x="227" y="3088"/>
                  </a:cubicBezTo>
                  <a:cubicBezTo>
                    <a:pt x="835" y="3271"/>
                    <a:pt x="1438" y="3586"/>
                    <a:pt x="2045" y="3586"/>
                  </a:cubicBezTo>
                  <a:cubicBezTo>
                    <a:pt x="2437" y="3586"/>
                    <a:pt x="2831" y="3454"/>
                    <a:pt x="3227" y="3068"/>
                  </a:cubicBezTo>
                  <a:cubicBezTo>
                    <a:pt x="3684" y="2624"/>
                    <a:pt x="3830" y="2187"/>
                    <a:pt x="3450" y="1638"/>
                  </a:cubicBezTo>
                  <a:cubicBezTo>
                    <a:pt x="2999" y="982"/>
                    <a:pt x="2756" y="112"/>
                    <a:pt x="1771" y="1"/>
                  </a:cubicBezTo>
                  <a:close/>
                </a:path>
              </a:pathLst>
            </a:custGeom>
            <a:solidFill>
              <a:srgbClr val="8DCFB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683;p52"/>
            <p:cNvSpPr/>
            <p:nvPr/>
          </p:nvSpPr>
          <p:spPr>
            <a:xfrm>
              <a:off x="4739575" y="1948400"/>
              <a:ext cx="107425" cy="95975"/>
            </a:xfrm>
            <a:custGeom>
              <a:avLst/>
              <a:gdLst/>
              <a:ahLst/>
              <a:cxnLst/>
              <a:rect l="l" t="t" r="r" b="b"/>
              <a:pathLst>
                <a:path w="4297" h="3839" extrusionOk="0">
                  <a:moveTo>
                    <a:pt x="2183" y="1"/>
                  </a:moveTo>
                  <a:cubicBezTo>
                    <a:pt x="2058" y="1"/>
                    <a:pt x="1929" y="30"/>
                    <a:pt x="1795" y="97"/>
                  </a:cubicBezTo>
                  <a:cubicBezTo>
                    <a:pt x="1330" y="327"/>
                    <a:pt x="1439" y="792"/>
                    <a:pt x="1475" y="1206"/>
                  </a:cubicBezTo>
                  <a:cubicBezTo>
                    <a:pt x="1489" y="1364"/>
                    <a:pt x="1499" y="1524"/>
                    <a:pt x="1523" y="1681"/>
                  </a:cubicBezTo>
                  <a:cubicBezTo>
                    <a:pt x="1588" y="2037"/>
                    <a:pt x="1480" y="2211"/>
                    <a:pt x="1207" y="2211"/>
                  </a:cubicBezTo>
                  <a:cubicBezTo>
                    <a:pt x="1146" y="2211"/>
                    <a:pt x="1077" y="2202"/>
                    <a:pt x="999" y="2185"/>
                  </a:cubicBezTo>
                  <a:cubicBezTo>
                    <a:pt x="791" y="2072"/>
                    <a:pt x="814" y="1901"/>
                    <a:pt x="880" y="1718"/>
                  </a:cubicBezTo>
                  <a:cubicBezTo>
                    <a:pt x="929" y="1651"/>
                    <a:pt x="972" y="1584"/>
                    <a:pt x="1022" y="1519"/>
                  </a:cubicBezTo>
                  <a:cubicBezTo>
                    <a:pt x="1393" y="904"/>
                    <a:pt x="802" y="680"/>
                    <a:pt x="542" y="322"/>
                  </a:cubicBezTo>
                  <a:lnTo>
                    <a:pt x="542" y="322"/>
                  </a:lnTo>
                  <a:cubicBezTo>
                    <a:pt x="351" y="1396"/>
                    <a:pt x="0" y="2507"/>
                    <a:pt x="1009" y="3385"/>
                  </a:cubicBezTo>
                  <a:cubicBezTo>
                    <a:pt x="1324" y="3659"/>
                    <a:pt x="1650" y="3839"/>
                    <a:pt x="1981" y="3839"/>
                  </a:cubicBezTo>
                  <a:cubicBezTo>
                    <a:pt x="2264" y="3839"/>
                    <a:pt x="2550" y="3708"/>
                    <a:pt x="2834" y="3391"/>
                  </a:cubicBezTo>
                  <a:cubicBezTo>
                    <a:pt x="3427" y="2734"/>
                    <a:pt x="4297" y="2228"/>
                    <a:pt x="4022" y="1120"/>
                  </a:cubicBezTo>
                  <a:cubicBezTo>
                    <a:pt x="3703" y="854"/>
                    <a:pt x="3308" y="694"/>
                    <a:pt x="3006" y="407"/>
                  </a:cubicBezTo>
                  <a:cubicBezTo>
                    <a:pt x="2758" y="172"/>
                    <a:pt x="2484" y="1"/>
                    <a:pt x="2183" y="1"/>
                  </a:cubicBezTo>
                  <a:close/>
                </a:path>
              </a:pathLst>
            </a:custGeom>
            <a:solidFill>
              <a:srgbClr val="89CEB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684;p52"/>
            <p:cNvSpPr/>
            <p:nvPr/>
          </p:nvSpPr>
          <p:spPr>
            <a:xfrm>
              <a:off x="2830675" y="3471675"/>
              <a:ext cx="78650" cy="81700"/>
            </a:xfrm>
            <a:custGeom>
              <a:avLst/>
              <a:gdLst/>
              <a:ahLst/>
              <a:cxnLst/>
              <a:rect l="l" t="t" r="r" b="b"/>
              <a:pathLst>
                <a:path w="3146" h="3268" extrusionOk="0">
                  <a:moveTo>
                    <a:pt x="1467" y="0"/>
                  </a:moveTo>
                  <a:cubicBezTo>
                    <a:pt x="1461" y="0"/>
                    <a:pt x="1455" y="0"/>
                    <a:pt x="1449" y="0"/>
                  </a:cubicBezTo>
                  <a:cubicBezTo>
                    <a:pt x="839" y="8"/>
                    <a:pt x="1" y="921"/>
                    <a:pt x="31" y="1545"/>
                  </a:cubicBezTo>
                  <a:cubicBezTo>
                    <a:pt x="61" y="2145"/>
                    <a:pt x="1405" y="3262"/>
                    <a:pt x="2071" y="3267"/>
                  </a:cubicBezTo>
                  <a:cubicBezTo>
                    <a:pt x="2076" y="3267"/>
                    <a:pt x="2080" y="3267"/>
                    <a:pt x="2085" y="3267"/>
                  </a:cubicBezTo>
                  <a:cubicBezTo>
                    <a:pt x="3024" y="3267"/>
                    <a:pt x="3146" y="2671"/>
                    <a:pt x="3091" y="2007"/>
                  </a:cubicBezTo>
                  <a:cubicBezTo>
                    <a:pt x="3085" y="877"/>
                    <a:pt x="2344" y="0"/>
                    <a:pt x="146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685;p52"/>
            <p:cNvSpPr/>
            <p:nvPr/>
          </p:nvSpPr>
          <p:spPr>
            <a:xfrm>
              <a:off x="4442825" y="2633875"/>
              <a:ext cx="117350" cy="97675"/>
            </a:xfrm>
            <a:custGeom>
              <a:avLst/>
              <a:gdLst/>
              <a:ahLst/>
              <a:cxnLst/>
              <a:rect l="l" t="t" r="r" b="b"/>
              <a:pathLst>
                <a:path w="4694" h="3907" extrusionOk="0">
                  <a:moveTo>
                    <a:pt x="2621" y="0"/>
                  </a:moveTo>
                  <a:cubicBezTo>
                    <a:pt x="2082" y="0"/>
                    <a:pt x="1574" y="34"/>
                    <a:pt x="1082" y="425"/>
                  </a:cubicBezTo>
                  <a:cubicBezTo>
                    <a:pt x="188" y="1133"/>
                    <a:pt x="0" y="2008"/>
                    <a:pt x="661" y="3095"/>
                  </a:cubicBezTo>
                  <a:cubicBezTo>
                    <a:pt x="979" y="3617"/>
                    <a:pt x="1573" y="3907"/>
                    <a:pt x="2198" y="3907"/>
                  </a:cubicBezTo>
                  <a:cubicBezTo>
                    <a:pt x="2517" y="3907"/>
                    <a:pt x="2844" y="3831"/>
                    <a:pt x="3146" y="3673"/>
                  </a:cubicBezTo>
                  <a:cubicBezTo>
                    <a:pt x="3194" y="3231"/>
                    <a:pt x="2834" y="3249"/>
                    <a:pt x="2581" y="3219"/>
                  </a:cubicBezTo>
                  <a:cubicBezTo>
                    <a:pt x="2246" y="3179"/>
                    <a:pt x="1971" y="3066"/>
                    <a:pt x="1754" y="2814"/>
                  </a:cubicBezTo>
                  <a:cubicBezTo>
                    <a:pt x="1393" y="2523"/>
                    <a:pt x="1073" y="2187"/>
                    <a:pt x="1366" y="1703"/>
                  </a:cubicBezTo>
                  <a:cubicBezTo>
                    <a:pt x="1509" y="1467"/>
                    <a:pt x="1700" y="1387"/>
                    <a:pt x="1908" y="1387"/>
                  </a:cubicBezTo>
                  <a:cubicBezTo>
                    <a:pt x="2084" y="1387"/>
                    <a:pt x="2272" y="1444"/>
                    <a:pt x="2456" y="1511"/>
                  </a:cubicBezTo>
                  <a:cubicBezTo>
                    <a:pt x="3024" y="1647"/>
                    <a:pt x="3591" y="1750"/>
                    <a:pt x="3603" y="2544"/>
                  </a:cubicBezTo>
                  <a:cubicBezTo>
                    <a:pt x="3605" y="2686"/>
                    <a:pt x="3721" y="2775"/>
                    <a:pt x="3866" y="2775"/>
                  </a:cubicBezTo>
                  <a:cubicBezTo>
                    <a:pt x="3945" y="2775"/>
                    <a:pt x="4032" y="2749"/>
                    <a:pt x="4114" y="2692"/>
                  </a:cubicBezTo>
                  <a:cubicBezTo>
                    <a:pt x="4694" y="2239"/>
                    <a:pt x="4540" y="1735"/>
                    <a:pt x="4276" y="1169"/>
                  </a:cubicBezTo>
                  <a:cubicBezTo>
                    <a:pt x="3998" y="578"/>
                    <a:pt x="3783" y="2"/>
                    <a:pt x="2966" y="2"/>
                  </a:cubicBezTo>
                  <a:cubicBezTo>
                    <a:pt x="2850" y="2"/>
                    <a:pt x="2734" y="0"/>
                    <a:pt x="262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686;p52"/>
            <p:cNvSpPr/>
            <p:nvPr/>
          </p:nvSpPr>
          <p:spPr>
            <a:xfrm>
              <a:off x="4407875" y="3462650"/>
              <a:ext cx="64025" cy="67100"/>
            </a:xfrm>
            <a:custGeom>
              <a:avLst/>
              <a:gdLst/>
              <a:ahLst/>
              <a:cxnLst/>
              <a:rect l="l" t="t" r="r" b="b"/>
              <a:pathLst>
                <a:path w="2561" h="2684" extrusionOk="0">
                  <a:moveTo>
                    <a:pt x="950" y="1"/>
                  </a:moveTo>
                  <a:cubicBezTo>
                    <a:pt x="323" y="1"/>
                    <a:pt x="31" y="411"/>
                    <a:pt x="13" y="1308"/>
                  </a:cubicBezTo>
                  <a:cubicBezTo>
                    <a:pt x="1" y="1931"/>
                    <a:pt x="626" y="2684"/>
                    <a:pt x="1197" y="2684"/>
                  </a:cubicBezTo>
                  <a:cubicBezTo>
                    <a:pt x="1207" y="2684"/>
                    <a:pt x="1216" y="2683"/>
                    <a:pt x="1226" y="2683"/>
                  </a:cubicBezTo>
                  <a:cubicBezTo>
                    <a:pt x="1922" y="2649"/>
                    <a:pt x="2344" y="2196"/>
                    <a:pt x="2457" y="1561"/>
                  </a:cubicBezTo>
                  <a:cubicBezTo>
                    <a:pt x="2561" y="986"/>
                    <a:pt x="1608" y="28"/>
                    <a:pt x="1020" y="2"/>
                  </a:cubicBezTo>
                  <a:cubicBezTo>
                    <a:pt x="996" y="1"/>
                    <a:pt x="973" y="1"/>
                    <a:pt x="95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687;p52"/>
            <p:cNvSpPr/>
            <p:nvPr/>
          </p:nvSpPr>
          <p:spPr>
            <a:xfrm>
              <a:off x="4753150" y="1927625"/>
              <a:ext cx="87050" cy="65200"/>
            </a:xfrm>
            <a:custGeom>
              <a:avLst/>
              <a:gdLst/>
              <a:ahLst/>
              <a:cxnLst/>
              <a:rect l="l" t="t" r="r" b="b"/>
              <a:pathLst>
                <a:path w="3482" h="2608" extrusionOk="0">
                  <a:moveTo>
                    <a:pt x="1703" y="0"/>
                  </a:moveTo>
                  <a:cubicBezTo>
                    <a:pt x="825" y="0"/>
                    <a:pt x="207" y="412"/>
                    <a:pt x="0" y="1154"/>
                  </a:cubicBezTo>
                  <a:cubicBezTo>
                    <a:pt x="33" y="1392"/>
                    <a:pt x="0" y="1650"/>
                    <a:pt x="277" y="1793"/>
                  </a:cubicBezTo>
                  <a:cubicBezTo>
                    <a:pt x="704" y="2016"/>
                    <a:pt x="301" y="2167"/>
                    <a:pt x="218" y="2344"/>
                  </a:cubicBezTo>
                  <a:cubicBezTo>
                    <a:pt x="402" y="2516"/>
                    <a:pt x="602" y="2608"/>
                    <a:pt x="820" y="2608"/>
                  </a:cubicBezTo>
                  <a:cubicBezTo>
                    <a:pt x="933" y="2608"/>
                    <a:pt x="1052" y="2583"/>
                    <a:pt x="1175" y="2532"/>
                  </a:cubicBezTo>
                  <a:cubicBezTo>
                    <a:pt x="1319" y="2053"/>
                    <a:pt x="785" y="1423"/>
                    <a:pt x="1309" y="1100"/>
                  </a:cubicBezTo>
                  <a:cubicBezTo>
                    <a:pt x="1420" y="1032"/>
                    <a:pt x="1521" y="1004"/>
                    <a:pt x="1614" y="1004"/>
                  </a:cubicBezTo>
                  <a:cubicBezTo>
                    <a:pt x="2017" y="1004"/>
                    <a:pt x="2278" y="1538"/>
                    <a:pt x="2647" y="1689"/>
                  </a:cubicBezTo>
                  <a:cubicBezTo>
                    <a:pt x="2846" y="1770"/>
                    <a:pt x="3015" y="2026"/>
                    <a:pt x="3253" y="2026"/>
                  </a:cubicBezTo>
                  <a:cubicBezTo>
                    <a:pt x="3323" y="2026"/>
                    <a:pt x="3398" y="2004"/>
                    <a:pt x="3481" y="1951"/>
                  </a:cubicBezTo>
                  <a:cubicBezTo>
                    <a:pt x="3479" y="844"/>
                    <a:pt x="2960" y="129"/>
                    <a:pt x="2074" y="23"/>
                  </a:cubicBezTo>
                  <a:cubicBezTo>
                    <a:pt x="1946" y="8"/>
                    <a:pt x="1822" y="0"/>
                    <a:pt x="1703" y="0"/>
                  </a:cubicBezTo>
                  <a:close/>
                </a:path>
              </a:pathLst>
            </a:custGeom>
            <a:solidFill>
              <a:srgbClr val="7FCA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688;p52"/>
            <p:cNvSpPr/>
            <p:nvPr/>
          </p:nvSpPr>
          <p:spPr>
            <a:xfrm>
              <a:off x="4318975" y="3017350"/>
              <a:ext cx="63625" cy="62275"/>
            </a:xfrm>
            <a:custGeom>
              <a:avLst/>
              <a:gdLst/>
              <a:ahLst/>
              <a:cxnLst/>
              <a:rect l="l" t="t" r="r" b="b"/>
              <a:pathLst>
                <a:path w="2545" h="2491" extrusionOk="0">
                  <a:moveTo>
                    <a:pt x="1360" y="0"/>
                  </a:moveTo>
                  <a:cubicBezTo>
                    <a:pt x="506" y="22"/>
                    <a:pt x="1" y="619"/>
                    <a:pt x="54" y="1432"/>
                  </a:cubicBezTo>
                  <a:cubicBezTo>
                    <a:pt x="100" y="2117"/>
                    <a:pt x="514" y="2472"/>
                    <a:pt x="1167" y="2490"/>
                  </a:cubicBezTo>
                  <a:cubicBezTo>
                    <a:pt x="1175" y="2490"/>
                    <a:pt x="1183" y="2490"/>
                    <a:pt x="1191" y="2490"/>
                  </a:cubicBezTo>
                  <a:cubicBezTo>
                    <a:pt x="1877" y="2490"/>
                    <a:pt x="2545" y="1776"/>
                    <a:pt x="2469" y="1109"/>
                  </a:cubicBezTo>
                  <a:cubicBezTo>
                    <a:pt x="2390" y="418"/>
                    <a:pt x="1932" y="68"/>
                    <a:pt x="1360" y="0"/>
                  </a:cubicBezTo>
                  <a:close/>
                </a:path>
              </a:pathLst>
            </a:custGeom>
            <a:solidFill>
              <a:srgbClr val="C9E1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689;p52"/>
            <p:cNvSpPr/>
            <p:nvPr/>
          </p:nvSpPr>
          <p:spPr>
            <a:xfrm>
              <a:off x="2343850" y="3736050"/>
              <a:ext cx="56000" cy="57250"/>
            </a:xfrm>
            <a:custGeom>
              <a:avLst/>
              <a:gdLst/>
              <a:ahLst/>
              <a:cxnLst/>
              <a:rect l="l" t="t" r="r" b="b"/>
              <a:pathLst>
                <a:path w="2240" h="2290" extrusionOk="0">
                  <a:moveTo>
                    <a:pt x="994" y="0"/>
                  </a:moveTo>
                  <a:cubicBezTo>
                    <a:pt x="180" y="0"/>
                    <a:pt x="1" y="628"/>
                    <a:pt x="7" y="1188"/>
                  </a:cubicBezTo>
                  <a:cubicBezTo>
                    <a:pt x="12" y="1709"/>
                    <a:pt x="402" y="2196"/>
                    <a:pt x="981" y="2284"/>
                  </a:cubicBezTo>
                  <a:cubicBezTo>
                    <a:pt x="1007" y="2287"/>
                    <a:pt x="1033" y="2289"/>
                    <a:pt x="1059" y="2289"/>
                  </a:cubicBezTo>
                  <a:cubicBezTo>
                    <a:pt x="1582" y="2289"/>
                    <a:pt x="2239" y="1577"/>
                    <a:pt x="2238" y="1071"/>
                  </a:cubicBezTo>
                  <a:cubicBezTo>
                    <a:pt x="2236" y="479"/>
                    <a:pt x="1705" y="2"/>
                    <a:pt x="1086" y="2"/>
                  </a:cubicBezTo>
                  <a:cubicBezTo>
                    <a:pt x="1080" y="2"/>
                    <a:pt x="1075" y="2"/>
                    <a:pt x="1070" y="2"/>
                  </a:cubicBezTo>
                  <a:cubicBezTo>
                    <a:pt x="1044" y="1"/>
                    <a:pt x="1019" y="0"/>
                    <a:pt x="994" y="0"/>
                  </a:cubicBezTo>
                  <a:close/>
                </a:path>
              </a:pathLst>
            </a:custGeom>
            <a:solidFill>
              <a:srgbClr val="C7E1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90;p52"/>
            <p:cNvSpPr/>
            <p:nvPr/>
          </p:nvSpPr>
          <p:spPr>
            <a:xfrm>
              <a:off x="4102025" y="3506375"/>
              <a:ext cx="92750" cy="67350"/>
            </a:xfrm>
            <a:custGeom>
              <a:avLst/>
              <a:gdLst/>
              <a:ahLst/>
              <a:cxnLst/>
              <a:rect l="l" t="t" r="r" b="b"/>
              <a:pathLst>
                <a:path w="3710" h="2694" extrusionOk="0">
                  <a:moveTo>
                    <a:pt x="2060" y="0"/>
                  </a:moveTo>
                  <a:cubicBezTo>
                    <a:pt x="1480" y="0"/>
                    <a:pt x="898" y="113"/>
                    <a:pt x="690" y="340"/>
                  </a:cubicBezTo>
                  <a:cubicBezTo>
                    <a:pt x="0" y="1094"/>
                    <a:pt x="152" y="1905"/>
                    <a:pt x="1128" y="2690"/>
                  </a:cubicBezTo>
                  <a:lnTo>
                    <a:pt x="1221" y="2694"/>
                  </a:lnTo>
                  <a:lnTo>
                    <a:pt x="1314" y="2691"/>
                  </a:lnTo>
                  <a:cubicBezTo>
                    <a:pt x="1507" y="2504"/>
                    <a:pt x="1549" y="2252"/>
                    <a:pt x="1624" y="2009"/>
                  </a:cubicBezTo>
                  <a:cubicBezTo>
                    <a:pt x="1857" y="1253"/>
                    <a:pt x="1976" y="975"/>
                    <a:pt x="2363" y="975"/>
                  </a:cubicBezTo>
                  <a:cubicBezTo>
                    <a:pt x="2564" y="975"/>
                    <a:pt x="2836" y="1049"/>
                    <a:pt x="3232" y="1170"/>
                  </a:cubicBezTo>
                  <a:cubicBezTo>
                    <a:pt x="3293" y="1167"/>
                    <a:pt x="3352" y="1163"/>
                    <a:pt x="3415" y="1160"/>
                  </a:cubicBezTo>
                  <a:cubicBezTo>
                    <a:pt x="3554" y="870"/>
                    <a:pt x="3709" y="594"/>
                    <a:pt x="3382" y="303"/>
                  </a:cubicBezTo>
                  <a:cubicBezTo>
                    <a:pt x="3156" y="101"/>
                    <a:pt x="2609" y="0"/>
                    <a:pt x="2060" y="0"/>
                  </a:cubicBezTo>
                  <a:close/>
                </a:path>
              </a:pathLst>
            </a:custGeom>
            <a:solidFill>
              <a:srgbClr val="C6E0A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91;p52"/>
            <p:cNvSpPr/>
            <p:nvPr/>
          </p:nvSpPr>
          <p:spPr>
            <a:xfrm>
              <a:off x="4575450" y="2394000"/>
              <a:ext cx="52750" cy="60675"/>
            </a:xfrm>
            <a:custGeom>
              <a:avLst/>
              <a:gdLst/>
              <a:ahLst/>
              <a:cxnLst/>
              <a:rect l="l" t="t" r="r" b="b"/>
              <a:pathLst>
                <a:path w="2110" h="2427" extrusionOk="0">
                  <a:moveTo>
                    <a:pt x="778" y="1"/>
                  </a:moveTo>
                  <a:cubicBezTo>
                    <a:pt x="748" y="1"/>
                    <a:pt x="718" y="2"/>
                    <a:pt x="687" y="4"/>
                  </a:cubicBezTo>
                  <a:cubicBezTo>
                    <a:pt x="0" y="62"/>
                    <a:pt x="57" y="580"/>
                    <a:pt x="22" y="828"/>
                  </a:cubicBezTo>
                  <a:cubicBezTo>
                    <a:pt x="90" y="1724"/>
                    <a:pt x="221" y="2426"/>
                    <a:pt x="1052" y="2426"/>
                  </a:cubicBezTo>
                  <a:cubicBezTo>
                    <a:pt x="1069" y="2426"/>
                    <a:pt x="1085" y="2426"/>
                    <a:pt x="1102" y="2425"/>
                  </a:cubicBezTo>
                  <a:cubicBezTo>
                    <a:pt x="1664" y="2408"/>
                    <a:pt x="2109" y="2083"/>
                    <a:pt x="2006" y="1355"/>
                  </a:cubicBezTo>
                  <a:cubicBezTo>
                    <a:pt x="1890" y="553"/>
                    <a:pt x="1407" y="1"/>
                    <a:pt x="778" y="1"/>
                  </a:cubicBezTo>
                  <a:close/>
                </a:path>
              </a:pathLst>
            </a:custGeom>
            <a:solidFill>
              <a:srgbClr val="9CD5C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92;p52"/>
            <p:cNvSpPr/>
            <p:nvPr/>
          </p:nvSpPr>
          <p:spPr>
            <a:xfrm>
              <a:off x="3279500" y="2675800"/>
              <a:ext cx="53725" cy="56000"/>
            </a:xfrm>
            <a:custGeom>
              <a:avLst/>
              <a:gdLst/>
              <a:ahLst/>
              <a:cxnLst/>
              <a:rect l="l" t="t" r="r" b="b"/>
              <a:pathLst>
                <a:path w="2149" h="2240" extrusionOk="0">
                  <a:moveTo>
                    <a:pt x="1172" y="1"/>
                  </a:moveTo>
                  <a:cubicBezTo>
                    <a:pt x="1150" y="1"/>
                    <a:pt x="1127" y="1"/>
                    <a:pt x="1105" y="2"/>
                  </a:cubicBezTo>
                  <a:cubicBezTo>
                    <a:pt x="395" y="28"/>
                    <a:pt x="69" y="528"/>
                    <a:pt x="1" y="1259"/>
                  </a:cubicBezTo>
                  <a:cubicBezTo>
                    <a:pt x="87" y="1782"/>
                    <a:pt x="356" y="2240"/>
                    <a:pt x="934" y="2240"/>
                  </a:cubicBezTo>
                  <a:cubicBezTo>
                    <a:pt x="963" y="2240"/>
                    <a:pt x="992" y="2239"/>
                    <a:pt x="1022" y="2236"/>
                  </a:cubicBezTo>
                  <a:cubicBezTo>
                    <a:pt x="1730" y="2182"/>
                    <a:pt x="2148" y="1769"/>
                    <a:pt x="2131" y="966"/>
                  </a:cubicBezTo>
                  <a:cubicBezTo>
                    <a:pt x="2116" y="271"/>
                    <a:pt x="1723" y="1"/>
                    <a:pt x="117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93;p52"/>
            <p:cNvSpPr/>
            <p:nvPr/>
          </p:nvSpPr>
          <p:spPr>
            <a:xfrm>
              <a:off x="3721125" y="3222675"/>
              <a:ext cx="72950" cy="61875"/>
            </a:xfrm>
            <a:custGeom>
              <a:avLst/>
              <a:gdLst/>
              <a:ahLst/>
              <a:cxnLst/>
              <a:rect l="l" t="t" r="r" b="b"/>
              <a:pathLst>
                <a:path w="2918" h="2475" extrusionOk="0">
                  <a:moveTo>
                    <a:pt x="1556" y="0"/>
                  </a:moveTo>
                  <a:cubicBezTo>
                    <a:pt x="1458" y="0"/>
                    <a:pt x="1361" y="3"/>
                    <a:pt x="1268" y="3"/>
                  </a:cubicBezTo>
                  <a:cubicBezTo>
                    <a:pt x="1235" y="3"/>
                    <a:pt x="1204" y="2"/>
                    <a:pt x="1173" y="2"/>
                  </a:cubicBezTo>
                  <a:cubicBezTo>
                    <a:pt x="1163" y="1"/>
                    <a:pt x="1154" y="1"/>
                    <a:pt x="1145" y="1"/>
                  </a:cubicBezTo>
                  <a:cubicBezTo>
                    <a:pt x="536" y="1"/>
                    <a:pt x="143" y="509"/>
                    <a:pt x="69" y="1120"/>
                  </a:cubicBezTo>
                  <a:cubicBezTo>
                    <a:pt x="1" y="1672"/>
                    <a:pt x="244" y="2075"/>
                    <a:pt x="847" y="2253"/>
                  </a:cubicBezTo>
                  <a:cubicBezTo>
                    <a:pt x="1211" y="2360"/>
                    <a:pt x="1568" y="2475"/>
                    <a:pt x="1900" y="2475"/>
                  </a:cubicBezTo>
                  <a:cubicBezTo>
                    <a:pt x="2284" y="2475"/>
                    <a:pt x="2634" y="2320"/>
                    <a:pt x="2917" y="1819"/>
                  </a:cubicBezTo>
                  <a:cubicBezTo>
                    <a:pt x="2877" y="1768"/>
                    <a:pt x="2831" y="1723"/>
                    <a:pt x="2772" y="1705"/>
                  </a:cubicBezTo>
                  <a:cubicBezTo>
                    <a:pt x="2347" y="1579"/>
                    <a:pt x="1728" y="1716"/>
                    <a:pt x="1643" y="1089"/>
                  </a:cubicBezTo>
                  <a:cubicBezTo>
                    <a:pt x="1563" y="494"/>
                    <a:pt x="2283" y="601"/>
                    <a:pt x="2532" y="268"/>
                  </a:cubicBezTo>
                  <a:cubicBezTo>
                    <a:pt x="2245" y="27"/>
                    <a:pt x="1893" y="0"/>
                    <a:pt x="155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94;p52"/>
            <p:cNvSpPr/>
            <p:nvPr/>
          </p:nvSpPr>
          <p:spPr>
            <a:xfrm>
              <a:off x="4327450" y="2015550"/>
              <a:ext cx="67175" cy="82000"/>
            </a:xfrm>
            <a:custGeom>
              <a:avLst/>
              <a:gdLst/>
              <a:ahLst/>
              <a:cxnLst/>
              <a:rect l="l" t="t" r="r" b="b"/>
              <a:pathLst>
                <a:path w="2687" h="3280" extrusionOk="0">
                  <a:moveTo>
                    <a:pt x="2169" y="0"/>
                  </a:moveTo>
                  <a:cubicBezTo>
                    <a:pt x="2086" y="0"/>
                    <a:pt x="2000" y="8"/>
                    <a:pt x="1915" y="15"/>
                  </a:cubicBezTo>
                  <a:cubicBezTo>
                    <a:pt x="1662" y="755"/>
                    <a:pt x="985" y="913"/>
                    <a:pt x="366" y="1146"/>
                  </a:cubicBezTo>
                  <a:cubicBezTo>
                    <a:pt x="1" y="1733"/>
                    <a:pt x="260" y="2312"/>
                    <a:pt x="382" y="2893"/>
                  </a:cubicBezTo>
                  <a:cubicBezTo>
                    <a:pt x="585" y="3119"/>
                    <a:pt x="842" y="3241"/>
                    <a:pt x="1139" y="3280"/>
                  </a:cubicBezTo>
                  <a:cubicBezTo>
                    <a:pt x="2167" y="2686"/>
                    <a:pt x="2167" y="2686"/>
                    <a:pt x="2139" y="1840"/>
                  </a:cubicBezTo>
                  <a:cubicBezTo>
                    <a:pt x="2137" y="1840"/>
                    <a:pt x="2135" y="1840"/>
                    <a:pt x="2132" y="1840"/>
                  </a:cubicBezTo>
                  <a:cubicBezTo>
                    <a:pt x="1897" y="1840"/>
                    <a:pt x="1751" y="2270"/>
                    <a:pt x="1530" y="2270"/>
                  </a:cubicBezTo>
                  <a:cubicBezTo>
                    <a:pt x="1453" y="2270"/>
                    <a:pt x="1366" y="2217"/>
                    <a:pt x="1263" y="2074"/>
                  </a:cubicBezTo>
                  <a:cubicBezTo>
                    <a:pt x="984" y="1688"/>
                    <a:pt x="1352" y="1460"/>
                    <a:pt x="1611" y="1225"/>
                  </a:cubicBezTo>
                  <a:cubicBezTo>
                    <a:pt x="1977" y="890"/>
                    <a:pt x="2328" y="539"/>
                    <a:pt x="2686" y="194"/>
                  </a:cubicBezTo>
                  <a:cubicBezTo>
                    <a:pt x="2535" y="37"/>
                    <a:pt x="2356" y="0"/>
                    <a:pt x="2169" y="0"/>
                  </a:cubicBezTo>
                  <a:close/>
                </a:path>
              </a:pathLst>
            </a:custGeom>
            <a:solidFill>
              <a:srgbClr val="80CB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95;p52"/>
            <p:cNvSpPr/>
            <p:nvPr/>
          </p:nvSpPr>
          <p:spPr>
            <a:xfrm>
              <a:off x="2980875" y="3370650"/>
              <a:ext cx="53825" cy="43575"/>
            </a:xfrm>
            <a:custGeom>
              <a:avLst/>
              <a:gdLst/>
              <a:ahLst/>
              <a:cxnLst/>
              <a:rect l="l" t="t" r="r" b="b"/>
              <a:pathLst>
                <a:path w="2153" h="1743" extrusionOk="0">
                  <a:moveTo>
                    <a:pt x="1417" y="0"/>
                  </a:moveTo>
                  <a:cubicBezTo>
                    <a:pt x="1350" y="0"/>
                    <a:pt x="1281" y="4"/>
                    <a:pt x="1212" y="10"/>
                  </a:cubicBezTo>
                  <a:cubicBezTo>
                    <a:pt x="627" y="60"/>
                    <a:pt x="4" y="224"/>
                    <a:pt x="2" y="935"/>
                  </a:cubicBezTo>
                  <a:cubicBezTo>
                    <a:pt x="0" y="1370"/>
                    <a:pt x="259" y="1742"/>
                    <a:pt x="769" y="1742"/>
                  </a:cubicBezTo>
                  <a:cubicBezTo>
                    <a:pt x="833" y="1742"/>
                    <a:pt x="902" y="1736"/>
                    <a:pt x="975" y="1724"/>
                  </a:cubicBezTo>
                  <a:cubicBezTo>
                    <a:pt x="1583" y="1630"/>
                    <a:pt x="2153" y="1476"/>
                    <a:pt x="2135" y="664"/>
                  </a:cubicBezTo>
                  <a:cubicBezTo>
                    <a:pt x="2123" y="121"/>
                    <a:pt x="1797" y="0"/>
                    <a:pt x="14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96;p52"/>
            <p:cNvSpPr/>
            <p:nvPr/>
          </p:nvSpPr>
          <p:spPr>
            <a:xfrm>
              <a:off x="4417800" y="2959950"/>
              <a:ext cx="50375" cy="48025"/>
            </a:xfrm>
            <a:custGeom>
              <a:avLst/>
              <a:gdLst/>
              <a:ahLst/>
              <a:cxnLst/>
              <a:rect l="l" t="t" r="r" b="b"/>
              <a:pathLst>
                <a:path w="2015" h="1921" extrusionOk="0">
                  <a:moveTo>
                    <a:pt x="1202" y="0"/>
                  </a:moveTo>
                  <a:cubicBezTo>
                    <a:pt x="501" y="0"/>
                    <a:pt x="109" y="404"/>
                    <a:pt x="56" y="1029"/>
                  </a:cubicBezTo>
                  <a:cubicBezTo>
                    <a:pt x="0" y="1646"/>
                    <a:pt x="433" y="1919"/>
                    <a:pt x="1032" y="1919"/>
                  </a:cubicBezTo>
                  <a:cubicBezTo>
                    <a:pt x="1054" y="1920"/>
                    <a:pt x="1076" y="1920"/>
                    <a:pt x="1097" y="1920"/>
                  </a:cubicBezTo>
                  <a:cubicBezTo>
                    <a:pt x="1697" y="1920"/>
                    <a:pt x="2015" y="1548"/>
                    <a:pt x="1976" y="997"/>
                  </a:cubicBezTo>
                  <a:cubicBezTo>
                    <a:pt x="1948" y="572"/>
                    <a:pt x="1895" y="0"/>
                    <a:pt x="1202" y="0"/>
                  </a:cubicBezTo>
                  <a:close/>
                </a:path>
              </a:pathLst>
            </a:custGeom>
            <a:solidFill>
              <a:srgbClr val="CAE2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97;p52"/>
            <p:cNvSpPr/>
            <p:nvPr/>
          </p:nvSpPr>
          <p:spPr>
            <a:xfrm>
              <a:off x="4339225" y="3097250"/>
              <a:ext cx="45725" cy="48425"/>
            </a:xfrm>
            <a:custGeom>
              <a:avLst/>
              <a:gdLst/>
              <a:ahLst/>
              <a:cxnLst/>
              <a:rect l="l" t="t" r="r" b="b"/>
              <a:pathLst>
                <a:path w="1829" h="1937" extrusionOk="0">
                  <a:moveTo>
                    <a:pt x="858" y="0"/>
                  </a:moveTo>
                  <a:cubicBezTo>
                    <a:pt x="367" y="0"/>
                    <a:pt x="103" y="385"/>
                    <a:pt x="0" y="825"/>
                  </a:cubicBezTo>
                  <a:cubicBezTo>
                    <a:pt x="52" y="1449"/>
                    <a:pt x="334" y="1905"/>
                    <a:pt x="890" y="1935"/>
                  </a:cubicBezTo>
                  <a:cubicBezTo>
                    <a:pt x="909" y="1936"/>
                    <a:pt x="927" y="1936"/>
                    <a:pt x="945" y="1936"/>
                  </a:cubicBezTo>
                  <a:cubicBezTo>
                    <a:pt x="1410" y="1936"/>
                    <a:pt x="1828" y="1621"/>
                    <a:pt x="1813" y="1067"/>
                  </a:cubicBezTo>
                  <a:cubicBezTo>
                    <a:pt x="1800" y="525"/>
                    <a:pt x="1516" y="46"/>
                    <a:pt x="932" y="3"/>
                  </a:cubicBezTo>
                  <a:cubicBezTo>
                    <a:pt x="907" y="1"/>
                    <a:pt x="882" y="0"/>
                    <a:pt x="85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98;p52"/>
            <p:cNvSpPr/>
            <p:nvPr/>
          </p:nvSpPr>
          <p:spPr>
            <a:xfrm>
              <a:off x="3166500" y="3390575"/>
              <a:ext cx="44900" cy="46825"/>
            </a:xfrm>
            <a:custGeom>
              <a:avLst/>
              <a:gdLst/>
              <a:ahLst/>
              <a:cxnLst/>
              <a:rect l="l" t="t" r="r" b="b"/>
              <a:pathLst>
                <a:path w="1796" h="1873" extrusionOk="0">
                  <a:moveTo>
                    <a:pt x="923" y="0"/>
                  </a:moveTo>
                  <a:cubicBezTo>
                    <a:pt x="895" y="0"/>
                    <a:pt x="866" y="1"/>
                    <a:pt x="837" y="4"/>
                  </a:cubicBezTo>
                  <a:cubicBezTo>
                    <a:pt x="341" y="44"/>
                    <a:pt x="0" y="439"/>
                    <a:pt x="0" y="991"/>
                  </a:cubicBezTo>
                  <a:cubicBezTo>
                    <a:pt x="0" y="1571"/>
                    <a:pt x="339" y="1839"/>
                    <a:pt x="909" y="1872"/>
                  </a:cubicBezTo>
                  <a:cubicBezTo>
                    <a:pt x="1468" y="1829"/>
                    <a:pt x="1783" y="1478"/>
                    <a:pt x="1789" y="955"/>
                  </a:cubicBezTo>
                  <a:cubicBezTo>
                    <a:pt x="1796" y="403"/>
                    <a:pt x="1450" y="0"/>
                    <a:pt x="923" y="0"/>
                  </a:cubicBezTo>
                  <a:close/>
                </a:path>
              </a:pathLst>
            </a:custGeom>
            <a:solidFill>
              <a:srgbClr val="CFE5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9;p52"/>
            <p:cNvSpPr/>
            <p:nvPr/>
          </p:nvSpPr>
          <p:spPr>
            <a:xfrm>
              <a:off x="2736575" y="3152375"/>
              <a:ext cx="45625" cy="45000"/>
            </a:xfrm>
            <a:custGeom>
              <a:avLst/>
              <a:gdLst/>
              <a:ahLst/>
              <a:cxnLst/>
              <a:rect l="l" t="t" r="r" b="b"/>
              <a:pathLst>
                <a:path w="1825" h="1800" extrusionOk="0">
                  <a:moveTo>
                    <a:pt x="714" y="1"/>
                  </a:moveTo>
                  <a:cubicBezTo>
                    <a:pt x="282" y="88"/>
                    <a:pt x="0" y="437"/>
                    <a:pt x="52" y="856"/>
                  </a:cubicBezTo>
                  <a:cubicBezTo>
                    <a:pt x="111" y="1342"/>
                    <a:pt x="475" y="1798"/>
                    <a:pt x="985" y="1800"/>
                  </a:cubicBezTo>
                  <a:cubicBezTo>
                    <a:pt x="987" y="1800"/>
                    <a:pt x="988" y="1800"/>
                    <a:pt x="990" y="1800"/>
                  </a:cubicBezTo>
                  <a:cubicBezTo>
                    <a:pt x="1446" y="1800"/>
                    <a:pt x="1801" y="1399"/>
                    <a:pt x="1811" y="907"/>
                  </a:cubicBezTo>
                  <a:cubicBezTo>
                    <a:pt x="1825" y="241"/>
                    <a:pt x="1262" y="138"/>
                    <a:pt x="714" y="1"/>
                  </a:cubicBezTo>
                  <a:close/>
                </a:path>
              </a:pathLst>
            </a:custGeom>
            <a:solidFill>
              <a:srgbClr val="CAE2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0;p52"/>
            <p:cNvSpPr/>
            <p:nvPr/>
          </p:nvSpPr>
          <p:spPr>
            <a:xfrm>
              <a:off x="3750075" y="3229350"/>
              <a:ext cx="57725" cy="40675"/>
            </a:xfrm>
            <a:custGeom>
              <a:avLst/>
              <a:gdLst/>
              <a:ahLst/>
              <a:cxnLst/>
              <a:rect l="l" t="t" r="r" b="b"/>
              <a:pathLst>
                <a:path w="2309" h="1627" extrusionOk="0">
                  <a:moveTo>
                    <a:pt x="1374" y="1"/>
                  </a:moveTo>
                  <a:cubicBezTo>
                    <a:pt x="1321" y="11"/>
                    <a:pt x="1266" y="14"/>
                    <a:pt x="1209" y="14"/>
                  </a:cubicBezTo>
                  <a:cubicBezTo>
                    <a:pt x="1106" y="14"/>
                    <a:pt x="1000" y="3"/>
                    <a:pt x="897" y="3"/>
                  </a:cubicBezTo>
                  <a:cubicBezTo>
                    <a:pt x="741" y="3"/>
                    <a:pt x="593" y="29"/>
                    <a:pt x="475" y="161"/>
                  </a:cubicBezTo>
                  <a:cubicBezTo>
                    <a:pt x="270" y="391"/>
                    <a:pt x="0" y="718"/>
                    <a:pt x="121" y="991"/>
                  </a:cubicBezTo>
                  <a:cubicBezTo>
                    <a:pt x="264" y="1321"/>
                    <a:pt x="639" y="1547"/>
                    <a:pt x="1016" y="1614"/>
                  </a:cubicBezTo>
                  <a:cubicBezTo>
                    <a:pt x="1064" y="1623"/>
                    <a:pt x="1112" y="1626"/>
                    <a:pt x="1161" y="1626"/>
                  </a:cubicBezTo>
                  <a:cubicBezTo>
                    <a:pt x="1356" y="1626"/>
                    <a:pt x="1560" y="1571"/>
                    <a:pt x="1758" y="1551"/>
                  </a:cubicBezTo>
                  <a:cubicBezTo>
                    <a:pt x="1991" y="1257"/>
                    <a:pt x="2309" y="983"/>
                    <a:pt x="1963" y="568"/>
                  </a:cubicBezTo>
                  <a:cubicBezTo>
                    <a:pt x="1738" y="408"/>
                    <a:pt x="1485" y="279"/>
                    <a:pt x="1375" y="1"/>
                  </a:cubicBezTo>
                  <a:close/>
                </a:path>
              </a:pathLst>
            </a:custGeom>
            <a:solidFill>
              <a:srgbClr val="C2DE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01;p52"/>
            <p:cNvSpPr/>
            <p:nvPr/>
          </p:nvSpPr>
          <p:spPr>
            <a:xfrm>
              <a:off x="4474400" y="3261500"/>
              <a:ext cx="40900" cy="41775"/>
            </a:xfrm>
            <a:custGeom>
              <a:avLst/>
              <a:gdLst/>
              <a:ahLst/>
              <a:cxnLst/>
              <a:rect l="l" t="t" r="r" b="b"/>
              <a:pathLst>
                <a:path w="1636" h="1671" extrusionOk="0">
                  <a:moveTo>
                    <a:pt x="878" y="0"/>
                  </a:moveTo>
                  <a:cubicBezTo>
                    <a:pt x="860" y="0"/>
                    <a:pt x="843" y="1"/>
                    <a:pt x="824" y="2"/>
                  </a:cubicBezTo>
                  <a:cubicBezTo>
                    <a:pt x="341" y="27"/>
                    <a:pt x="68" y="287"/>
                    <a:pt x="1" y="748"/>
                  </a:cubicBezTo>
                  <a:cubicBezTo>
                    <a:pt x="43" y="1280"/>
                    <a:pt x="309" y="1654"/>
                    <a:pt x="816" y="1670"/>
                  </a:cubicBezTo>
                  <a:cubicBezTo>
                    <a:pt x="826" y="1670"/>
                    <a:pt x="835" y="1670"/>
                    <a:pt x="845" y="1670"/>
                  </a:cubicBezTo>
                  <a:cubicBezTo>
                    <a:pt x="1366" y="1670"/>
                    <a:pt x="1636" y="1201"/>
                    <a:pt x="1621" y="776"/>
                  </a:cubicBezTo>
                  <a:cubicBezTo>
                    <a:pt x="1609" y="422"/>
                    <a:pt x="1383" y="0"/>
                    <a:pt x="878" y="0"/>
                  </a:cubicBezTo>
                  <a:close/>
                </a:path>
              </a:pathLst>
            </a:custGeom>
            <a:solidFill>
              <a:srgbClr val="CBE3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02;p52"/>
            <p:cNvSpPr/>
            <p:nvPr/>
          </p:nvSpPr>
          <p:spPr>
            <a:xfrm>
              <a:off x="2563025" y="3789775"/>
              <a:ext cx="43675" cy="40800"/>
            </a:xfrm>
            <a:custGeom>
              <a:avLst/>
              <a:gdLst/>
              <a:ahLst/>
              <a:cxnLst/>
              <a:rect l="l" t="t" r="r" b="b"/>
              <a:pathLst>
                <a:path w="1747" h="1632" extrusionOk="0">
                  <a:moveTo>
                    <a:pt x="883" y="1"/>
                  </a:moveTo>
                  <a:cubicBezTo>
                    <a:pt x="459" y="1"/>
                    <a:pt x="86" y="268"/>
                    <a:pt x="44" y="728"/>
                  </a:cubicBezTo>
                  <a:cubicBezTo>
                    <a:pt x="0" y="1219"/>
                    <a:pt x="317" y="1584"/>
                    <a:pt x="828" y="1626"/>
                  </a:cubicBezTo>
                  <a:cubicBezTo>
                    <a:pt x="863" y="1630"/>
                    <a:pt x="897" y="1631"/>
                    <a:pt x="930" y="1631"/>
                  </a:cubicBezTo>
                  <a:cubicBezTo>
                    <a:pt x="1475" y="1631"/>
                    <a:pt x="1626" y="1212"/>
                    <a:pt x="1639" y="688"/>
                  </a:cubicBezTo>
                  <a:cubicBezTo>
                    <a:pt x="1747" y="176"/>
                    <a:pt x="1310" y="35"/>
                    <a:pt x="975" y="5"/>
                  </a:cubicBezTo>
                  <a:cubicBezTo>
                    <a:pt x="944" y="2"/>
                    <a:pt x="913" y="1"/>
                    <a:pt x="883" y="1"/>
                  </a:cubicBezTo>
                  <a:close/>
                </a:path>
              </a:pathLst>
            </a:custGeom>
            <a:solidFill>
              <a:srgbClr val="CAE2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03;p52"/>
            <p:cNvSpPr/>
            <p:nvPr/>
          </p:nvSpPr>
          <p:spPr>
            <a:xfrm>
              <a:off x="4482325" y="2667275"/>
              <a:ext cx="63375" cy="58450"/>
            </a:xfrm>
            <a:custGeom>
              <a:avLst/>
              <a:gdLst/>
              <a:ahLst/>
              <a:cxnLst/>
              <a:rect l="l" t="t" r="r" b="b"/>
              <a:pathLst>
                <a:path w="2535" h="2338" extrusionOk="0">
                  <a:moveTo>
                    <a:pt x="958" y="0"/>
                  </a:moveTo>
                  <a:cubicBezTo>
                    <a:pt x="932" y="36"/>
                    <a:pt x="904" y="72"/>
                    <a:pt x="879" y="106"/>
                  </a:cubicBezTo>
                  <a:cubicBezTo>
                    <a:pt x="857" y="202"/>
                    <a:pt x="866" y="296"/>
                    <a:pt x="900" y="386"/>
                  </a:cubicBezTo>
                  <a:cubicBezTo>
                    <a:pt x="1030" y="720"/>
                    <a:pt x="1541" y="959"/>
                    <a:pt x="1256" y="1388"/>
                  </a:cubicBezTo>
                  <a:cubicBezTo>
                    <a:pt x="1154" y="1543"/>
                    <a:pt x="1037" y="1592"/>
                    <a:pt x="913" y="1592"/>
                  </a:cubicBezTo>
                  <a:cubicBezTo>
                    <a:pt x="694" y="1592"/>
                    <a:pt x="452" y="1439"/>
                    <a:pt x="225" y="1439"/>
                  </a:cubicBezTo>
                  <a:cubicBezTo>
                    <a:pt x="184" y="1439"/>
                    <a:pt x="145" y="1444"/>
                    <a:pt x="105" y="1455"/>
                  </a:cubicBezTo>
                  <a:cubicBezTo>
                    <a:pt x="71" y="1483"/>
                    <a:pt x="35" y="1509"/>
                    <a:pt x="1" y="1536"/>
                  </a:cubicBezTo>
                  <a:cubicBezTo>
                    <a:pt x="134" y="1921"/>
                    <a:pt x="374" y="2123"/>
                    <a:pt x="758" y="2123"/>
                  </a:cubicBezTo>
                  <a:cubicBezTo>
                    <a:pt x="806" y="2123"/>
                    <a:pt x="856" y="2120"/>
                    <a:pt x="909" y="2114"/>
                  </a:cubicBezTo>
                  <a:cubicBezTo>
                    <a:pt x="968" y="2107"/>
                    <a:pt x="1029" y="2101"/>
                    <a:pt x="1089" y="2101"/>
                  </a:cubicBezTo>
                  <a:cubicBezTo>
                    <a:pt x="1270" y="2101"/>
                    <a:pt x="1444" y="2150"/>
                    <a:pt x="1564" y="2337"/>
                  </a:cubicBezTo>
                  <a:cubicBezTo>
                    <a:pt x="2055" y="2174"/>
                    <a:pt x="2370" y="1838"/>
                    <a:pt x="2534" y="1356"/>
                  </a:cubicBezTo>
                  <a:cubicBezTo>
                    <a:pt x="2384" y="1322"/>
                    <a:pt x="2134" y="1284"/>
                    <a:pt x="2169" y="1136"/>
                  </a:cubicBezTo>
                  <a:cubicBezTo>
                    <a:pt x="2427" y="30"/>
                    <a:pt x="1623" y="96"/>
                    <a:pt x="958" y="0"/>
                  </a:cubicBezTo>
                  <a:close/>
                </a:path>
              </a:pathLst>
            </a:custGeom>
            <a:solidFill>
              <a:srgbClr val="6BC4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04;p52"/>
            <p:cNvSpPr/>
            <p:nvPr/>
          </p:nvSpPr>
          <p:spPr>
            <a:xfrm>
              <a:off x="3912475" y="2985500"/>
              <a:ext cx="38800" cy="38150"/>
            </a:xfrm>
            <a:custGeom>
              <a:avLst/>
              <a:gdLst/>
              <a:ahLst/>
              <a:cxnLst/>
              <a:rect l="l" t="t" r="r" b="b"/>
              <a:pathLst>
                <a:path w="1552" h="1526" extrusionOk="0">
                  <a:moveTo>
                    <a:pt x="811" y="1"/>
                  </a:moveTo>
                  <a:cubicBezTo>
                    <a:pt x="799" y="1"/>
                    <a:pt x="787" y="1"/>
                    <a:pt x="775" y="2"/>
                  </a:cubicBezTo>
                  <a:cubicBezTo>
                    <a:pt x="317" y="19"/>
                    <a:pt x="11" y="221"/>
                    <a:pt x="6" y="761"/>
                  </a:cubicBezTo>
                  <a:cubicBezTo>
                    <a:pt x="0" y="1321"/>
                    <a:pt x="367" y="1429"/>
                    <a:pt x="742" y="1525"/>
                  </a:cubicBezTo>
                  <a:cubicBezTo>
                    <a:pt x="1272" y="1453"/>
                    <a:pt x="1552" y="1172"/>
                    <a:pt x="1523" y="696"/>
                  </a:cubicBezTo>
                  <a:cubicBezTo>
                    <a:pt x="1498" y="284"/>
                    <a:pt x="1238" y="1"/>
                    <a:pt x="811" y="1"/>
                  </a:cubicBezTo>
                  <a:close/>
                </a:path>
              </a:pathLst>
            </a:custGeom>
            <a:solidFill>
              <a:srgbClr val="CAE2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05;p52"/>
            <p:cNvSpPr/>
            <p:nvPr/>
          </p:nvSpPr>
          <p:spPr>
            <a:xfrm>
              <a:off x="3927000" y="3027775"/>
              <a:ext cx="38525" cy="38275"/>
            </a:xfrm>
            <a:custGeom>
              <a:avLst/>
              <a:gdLst/>
              <a:ahLst/>
              <a:cxnLst/>
              <a:rect l="l" t="t" r="r" b="b"/>
              <a:pathLst>
                <a:path w="1541" h="1531" extrusionOk="0">
                  <a:moveTo>
                    <a:pt x="654" y="1"/>
                  </a:moveTo>
                  <a:cubicBezTo>
                    <a:pt x="253" y="1"/>
                    <a:pt x="16" y="204"/>
                    <a:pt x="8" y="651"/>
                  </a:cubicBezTo>
                  <a:cubicBezTo>
                    <a:pt x="1" y="1126"/>
                    <a:pt x="231" y="1419"/>
                    <a:pt x="702" y="1531"/>
                  </a:cubicBezTo>
                  <a:cubicBezTo>
                    <a:pt x="1092" y="1404"/>
                    <a:pt x="1540" y="1316"/>
                    <a:pt x="1529" y="780"/>
                  </a:cubicBezTo>
                  <a:cubicBezTo>
                    <a:pt x="1519" y="300"/>
                    <a:pt x="1222" y="38"/>
                    <a:pt x="744" y="4"/>
                  </a:cubicBezTo>
                  <a:cubicBezTo>
                    <a:pt x="713" y="2"/>
                    <a:pt x="683" y="1"/>
                    <a:pt x="65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06;p52"/>
            <p:cNvSpPr/>
            <p:nvPr/>
          </p:nvSpPr>
          <p:spPr>
            <a:xfrm>
              <a:off x="4748975" y="2081850"/>
              <a:ext cx="37625" cy="38325"/>
            </a:xfrm>
            <a:custGeom>
              <a:avLst/>
              <a:gdLst/>
              <a:ahLst/>
              <a:cxnLst/>
              <a:rect l="l" t="t" r="r" b="b"/>
              <a:pathLst>
                <a:path w="1505" h="1533" extrusionOk="0">
                  <a:moveTo>
                    <a:pt x="712" y="1"/>
                  </a:moveTo>
                  <a:cubicBezTo>
                    <a:pt x="700" y="1"/>
                    <a:pt x="689" y="1"/>
                    <a:pt x="677" y="1"/>
                  </a:cubicBezTo>
                  <a:cubicBezTo>
                    <a:pt x="166" y="16"/>
                    <a:pt x="4" y="284"/>
                    <a:pt x="3" y="726"/>
                  </a:cubicBezTo>
                  <a:cubicBezTo>
                    <a:pt x="1" y="1244"/>
                    <a:pt x="335" y="1440"/>
                    <a:pt x="770" y="1532"/>
                  </a:cubicBezTo>
                  <a:cubicBezTo>
                    <a:pt x="1185" y="1500"/>
                    <a:pt x="1505" y="1292"/>
                    <a:pt x="1454" y="892"/>
                  </a:cubicBezTo>
                  <a:cubicBezTo>
                    <a:pt x="1401" y="486"/>
                    <a:pt x="1330" y="1"/>
                    <a:pt x="712" y="1"/>
                  </a:cubicBezTo>
                  <a:close/>
                </a:path>
              </a:pathLst>
            </a:custGeom>
            <a:solidFill>
              <a:srgbClr val="76C8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07;p52"/>
            <p:cNvSpPr/>
            <p:nvPr/>
          </p:nvSpPr>
          <p:spPr>
            <a:xfrm>
              <a:off x="3142100" y="3084875"/>
              <a:ext cx="39825" cy="40525"/>
            </a:xfrm>
            <a:custGeom>
              <a:avLst/>
              <a:gdLst/>
              <a:ahLst/>
              <a:cxnLst/>
              <a:rect l="l" t="t" r="r" b="b"/>
              <a:pathLst>
                <a:path w="1593" h="1621" extrusionOk="0">
                  <a:moveTo>
                    <a:pt x="1044" y="1"/>
                  </a:moveTo>
                  <a:cubicBezTo>
                    <a:pt x="519" y="169"/>
                    <a:pt x="55" y="368"/>
                    <a:pt x="23" y="936"/>
                  </a:cubicBezTo>
                  <a:cubicBezTo>
                    <a:pt x="0" y="1337"/>
                    <a:pt x="302" y="1579"/>
                    <a:pt x="688" y="1616"/>
                  </a:cubicBezTo>
                  <a:cubicBezTo>
                    <a:pt x="721" y="1619"/>
                    <a:pt x="752" y="1621"/>
                    <a:pt x="782" y="1621"/>
                  </a:cubicBezTo>
                  <a:cubicBezTo>
                    <a:pt x="1338" y="1621"/>
                    <a:pt x="1342" y="1085"/>
                    <a:pt x="1465" y="713"/>
                  </a:cubicBezTo>
                  <a:cubicBezTo>
                    <a:pt x="1592" y="336"/>
                    <a:pt x="1296" y="154"/>
                    <a:pt x="104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08;p52"/>
            <p:cNvSpPr/>
            <p:nvPr/>
          </p:nvSpPr>
          <p:spPr>
            <a:xfrm>
              <a:off x="4717575" y="2320425"/>
              <a:ext cx="56125" cy="35900"/>
            </a:xfrm>
            <a:custGeom>
              <a:avLst/>
              <a:gdLst/>
              <a:ahLst/>
              <a:cxnLst/>
              <a:rect l="l" t="t" r="r" b="b"/>
              <a:pathLst>
                <a:path w="2245" h="1436" extrusionOk="0">
                  <a:moveTo>
                    <a:pt x="1361" y="0"/>
                  </a:moveTo>
                  <a:cubicBezTo>
                    <a:pt x="1029" y="0"/>
                    <a:pt x="706" y="112"/>
                    <a:pt x="404" y="339"/>
                  </a:cubicBezTo>
                  <a:cubicBezTo>
                    <a:pt x="46" y="609"/>
                    <a:pt x="0" y="1020"/>
                    <a:pt x="313" y="1405"/>
                  </a:cubicBezTo>
                  <a:cubicBezTo>
                    <a:pt x="398" y="1426"/>
                    <a:pt x="487" y="1436"/>
                    <a:pt x="579" y="1436"/>
                  </a:cubicBezTo>
                  <a:cubicBezTo>
                    <a:pt x="1275" y="1436"/>
                    <a:pt x="2114" y="874"/>
                    <a:pt x="2244" y="254"/>
                  </a:cubicBezTo>
                  <a:cubicBezTo>
                    <a:pt x="1949" y="86"/>
                    <a:pt x="1652" y="0"/>
                    <a:pt x="1361" y="0"/>
                  </a:cubicBezTo>
                  <a:close/>
                </a:path>
              </a:pathLst>
            </a:custGeom>
            <a:solidFill>
              <a:srgbClr val="94D2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09;p52"/>
            <p:cNvSpPr/>
            <p:nvPr/>
          </p:nvSpPr>
          <p:spPr>
            <a:xfrm>
              <a:off x="4468775" y="2097450"/>
              <a:ext cx="38925" cy="33725"/>
            </a:xfrm>
            <a:custGeom>
              <a:avLst/>
              <a:gdLst/>
              <a:ahLst/>
              <a:cxnLst/>
              <a:rect l="l" t="t" r="r" b="b"/>
              <a:pathLst>
                <a:path w="1557" h="1349" extrusionOk="0">
                  <a:moveTo>
                    <a:pt x="749" y="1"/>
                  </a:moveTo>
                  <a:cubicBezTo>
                    <a:pt x="266" y="1"/>
                    <a:pt x="58" y="298"/>
                    <a:pt x="30" y="742"/>
                  </a:cubicBezTo>
                  <a:cubicBezTo>
                    <a:pt x="1" y="1210"/>
                    <a:pt x="386" y="1269"/>
                    <a:pt x="620" y="1348"/>
                  </a:cubicBezTo>
                  <a:cubicBezTo>
                    <a:pt x="637" y="1349"/>
                    <a:pt x="653" y="1349"/>
                    <a:pt x="670" y="1349"/>
                  </a:cubicBezTo>
                  <a:cubicBezTo>
                    <a:pt x="1262" y="1349"/>
                    <a:pt x="1512" y="1012"/>
                    <a:pt x="1535" y="595"/>
                  </a:cubicBezTo>
                  <a:cubicBezTo>
                    <a:pt x="1557" y="198"/>
                    <a:pt x="1219" y="24"/>
                    <a:pt x="819" y="3"/>
                  </a:cubicBezTo>
                  <a:cubicBezTo>
                    <a:pt x="795" y="1"/>
                    <a:pt x="772" y="1"/>
                    <a:pt x="749" y="1"/>
                  </a:cubicBezTo>
                  <a:close/>
                </a:path>
              </a:pathLst>
            </a:custGeom>
            <a:solidFill>
              <a:srgbClr val="74C7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710;p52"/>
            <p:cNvSpPr/>
            <p:nvPr/>
          </p:nvSpPr>
          <p:spPr>
            <a:xfrm>
              <a:off x="3333525" y="2900075"/>
              <a:ext cx="38000" cy="33675"/>
            </a:xfrm>
            <a:custGeom>
              <a:avLst/>
              <a:gdLst/>
              <a:ahLst/>
              <a:cxnLst/>
              <a:rect l="l" t="t" r="r" b="b"/>
              <a:pathLst>
                <a:path w="1520" h="1347" extrusionOk="0">
                  <a:moveTo>
                    <a:pt x="869" y="1"/>
                  </a:moveTo>
                  <a:cubicBezTo>
                    <a:pt x="833" y="1"/>
                    <a:pt x="797" y="2"/>
                    <a:pt x="759" y="5"/>
                  </a:cubicBezTo>
                  <a:cubicBezTo>
                    <a:pt x="330" y="41"/>
                    <a:pt x="63" y="267"/>
                    <a:pt x="1" y="712"/>
                  </a:cubicBezTo>
                  <a:cubicBezTo>
                    <a:pt x="131" y="1141"/>
                    <a:pt x="407" y="1346"/>
                    <a:pt x="825" y="1346"/>
                  </a:cubicBezTo>
                  <a:cubicBezTo>
                    <a:pt x="858" y="1346"/>
                    <a:pt x="892" y="1345"/>
                    <a:pt x="927" y="1343"/>
                  </a:cubicBezTo>
                  <a:cubicBezTo>
                    <a:pt x="1366" y="1311"/>
                    <a:pt x="1519" y="1044"/>
                    <a:pt x="1508" y="637"/>
                  </a:cubicBezTo>
                  <a:cubicBezTo>
                    <a:pt x="1495" y="187"/>
                    <a:pt x="1253" y="1"/>
                    <a:pt x="86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711;p52"/>
            <p:cNvSpPr/>
            <p:nvPr/>
          </p:nvSpPr>
          <p:spPr>
            <a:xfrm>
              <a:off x="3509550" y="3039725"/>
              <a:ext cx="40050" cy="35525"/>
            </a:xfrm>
            <a:custGeom>
              <a:avLst/>
              <a:gdLst/>
              <a:ahLst/>
              <a:cxnLst/>
              <a:rect l="l" t="t" r="r" b="b"/>
              <a:pathLst>
                <a:path w="1602" h="1421" extrusionOk="0">
                  <a:moveTo>
                    <a:pt x="890" y="0"/>
                  </a:moveTo>
                  <a:cubicBezTo>
                    <a:pt x="882" y="0"/>
                    <a:pt x="873" y="0"/>
                    <a:pt x="865" y="1"/>
                  </a:cubicBezTo>
                  <a:cubicBezTo>
                    <a:pt x="493" y="11"/>
                    <a:pt x="99" y="179"/>
                    <a:pt x="55" y="661"/>
                  </a:cubicBezTo>
                  <a:cubicBezTo>
                    <a:pt x="0" y="1254"/>
                    <a:pt x="488" y="1277"/>
                    <a:pt x="908" y="1419"/>
                  </a:cubicBezTo>
                  <a:cubicBezTo>
                    <a:pt x="926" y="1420"/>
                    <a:pt x="944" y="1421"/>
                    <a:pt x="961" y="1421"/>
                  </a:cubicBezTo>
                  <a:cubicBezTo>
                    <a:pt x="1361" y="1421"/>
                    <a:pt x="1467" y="1051"/>
                    <a:pt x="1522" y="744"/>
                  </a:cubicBezTo>
                  <a:cubicBezTo>
                    <a:pt x="1602" y="295"/>
                    <a:pt x="1302" y="0"/>
                    <a:pt x="890" y="0"/>
                  </a:cubicBezTo>
                  <a:close/>
                </a:path>
              </a:pathLst>
            </a:custGeom>
            <a:solidFill>
              <a:srgbClr val="CBE3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712;p52"/>
            <p:cNvSpPr/>
            <p:nvPr/>
          </p:nvSpPr>
          <p:spPr>
            <a:xfrm>
              <a:off x="4725400" y="2326775"/>
              <a:ext cx="57800" cy="39475"/>
            </a:xfrm>
            <a:custGeom>
              <a:avLst/>
              <a:gdLst/>
              <a:ahLst/>
              <a:cxnLst/>
              <a:rect l="l" t="t" r="r" b="b"/>
              <a:pathLst>
                <a:path w="2312" h="1579" extrusionOk="0">
                  <a:moveTo>
                    <a:pt x="1931" y="0"/>
                  </a:moveTo>
                  <a:lnTo>
                    <a:pt x="1931" y="0"/>
                  </a:lnTo>
                  <a:cubicBezTo>
                    <a:pt x="1909" y="177"/>
                    <a:pt x="1844" y="347"/>
                    <a:pt x="1677" y="347"/>
                  </a:cubicBezTo>
                  <a:cubicBezTo>
                    <a:pt x="1648" y="347"/>
                    <a:pt x="1616" y="342"/>
                    <a:pt x="1581" y="331"/>
                  </a:cubicBezTo>
                  <a:cubicBezTo>
                    <a:pt x="1454" y="291"/>
                    <a:pt x="1354" y="263"/>
                    <a:pt x="1276" y="263"/>
                  </a:cubicBezTo>
                  <a:cubicBezTo>
                    <a:pt x="1127" y="263"/>
                    <a:pt x="1056" y="367"/>
                    <a:pt x="1020" y="698"/>
                  </a:cubicBezTo>
                  <a:cubicBezTo>
                    <a:pt x="966" y="1182"/>
                    <a:pt x="412" y="1141"/>
                    <a:pt x="0" y="1150"/>
                  </a:cubicBezTo>
                  <a:cubicBezTo>
                    <a:pt x="274" y="1459"/>
                    <a:pt x="572" y="1579"/>
                    <a:pt x="874" y="1579"/>
                  </a:cubicBezTo>
                  <a:cubicBezTo>
                    <a:pt x="1179" y="1579"/>
                    <a:pt x="1487" y="1457"/>
                    <a:pt x="1780" y="1286"/>
                  </a:cubicBezTo>
                  <a:cubicBezTo>
                    <a:pt x="2312" y="973"/>
                    <a:pt x="2244" y="473"/>
                    <a:pt x="1931" y="0"/>
                  </a:cubicBezTo>
                  <a:close/>
                </a:path>
              </a:pathLst>
            </a:custGeom>
            <a:solidFill>
              <a:srgbClr val="A4D8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713;p52"/>
            <p:cNvSpPr/>
            <p:nvPr/>
          </p:nvSpPr>
          <p:spPr>
            <a:xfrm>
              <a:off x="3976500" y="3425700"/>
              <a:ext cx="38425" cy="28700"/>
            </a:xfrm>
            <a:custGeom>
              <a:avLst/>
              <a:gdLst/>
              <a:ahLst/>
              <a:cxnLst/>
              <a:rect l="l" t="t" r="r" b="b"/>
              <a:pathLst>
                <a:path w="1537" h="1148" extrusionOk="0">
                  <a:moveTo>
                    <a:pt x="870" y="0"/>
                  </a:moveTo>
                  <a:cubicBezTo>
                    <a:pt x="864" y="0"/>
                    <a:pt x="858" y="1"/>
                    <a:pt x="852" y="1"/>
                  </a:cubicBezTo>
                  <a:cubicBezTo>
                    <a:pt x="421" y="7"/>
                    <a:pt x="77" y="200"/>
                    <a:pt x="41" y="636"/>
                  </a:cubicBezTo>
                  <a:cubicBezTo>
                    <a:pt x="0" y="1128"/>
                    <a:pt x="418" y="1131"/>
                    <a:pt x="636" y="1148"/>
                  </a:cubicBezTo>
                  <a:cubicBezTo>
                    <a:pt x="654" y="1148"/>
                    <a:pt x="671" y="1148"/>
                    <a:pt x="688" y="1148"/>
                  </a:cubicBezTo>
                  <a:cubicBezTo>
                    <a:pt x="1178" y="1148"/>
                    <a:pt x="1490" y="1059"/>
                    <a:pt x="1514" y="610"/>
                  </a:cubicBezTo>
                  <a:cubicBezTo>
                    <a:pt x="1537" y="167"/>
                    <a:pt x="1272" y="0"/>
                    <a:pt x="8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714;p52"/>
            <p:cNvSpPr/>
            <p:nvPr/>
          </p:nvSpPr>
          <p:spPr>
            <a:xfrm>
              <a:off x="4359125" y="3194475"/>
              <a:ext cx="49075" cy="31050"/>
            </a:xfrm>
            <a:custGeom>
              <a:avLst/>
              <a:gdLst/>
              <a:ahLst/>
              <a:cxnLst/>
              <a:rect l="l" t="t" r="r" b="b"/>
              <a:pathLst>
                <a:path w="1963" h="1242" extrusionOk="0">
                  <a:moveTo>
                    <a:pt x="964" y="0"/>
                  </a:moveTo>
                  <a:cubicBezTo>
                    <a:pt x="785" y="0"/>
                    <a:pt x="602" y="85"/>
                    <a:pt x="419" y="251"/>
                  </a:cubicBezTo>
                  <a:cubicBezTo>
                    <a:pt x="349" y="313"/>
                    <a:pt x="260" y="356"/>
                    <a:pt x="181" y="409"/>
                  </a:cubicBezTo>
                  <a:cubicBezTo>
                    <a:pt x="0" y="695"/>
                    <a:pt x="132" y="860"/>
                    <a:pt x="393" y="979"/>
                  </a:cubicBezTo>
                  <a:cubicBezTo>
                    <a:pt x="486" y="995"/>
                    <a:pt x="593" y="987"/>
                    <a:pt x="673" y="1029"/>
                  </a:cubicBezTo>
                  <a:cubicBezTo>
                    <a:pt x="873" y="1137"/>
                    <a:pt x="1079" y="1241"/>
                    <a:pt x="1278" y="1241"/>
                  </a:cubicBezTo>
                  <a:cubicBezTo>
                    <a:pt x="1427" y="1241"/>
                    <a:pt x="1572" y="1183"/>
                    <a:pt x="1708" y="1024"/>
                  </a:cubicBezTo>
                  <a:cubicBezTo>
                    <a:pt x="1963" y="727"/>
                    <a:pt x="1687" y="487"/>
                    <a:pt x="1505" y="285"/>
                  </a:cubicBezTo>
                  <a:cubicBezTo>
                    <a:pt x="1333" y="93"/>
                    <a:pt x="1151" y="0"/>
                    <a:pt x="96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715;p52"/>
            <p:cNvSpPr/>
            <p:nvPr/>
          </p:nvSpPr>
          <p:spPr>
            <a:xfrm>
              <a:off x="4232675" y="2759875"/>
              <a:ext cx="29750" cy="36650"/>
            </a:xfrm>
            <a:custGeom>
              <a:avLst/>
              <a:gdLst/>
              <a:ahLst/>
              <a:cxnLst/>
              <a:rect l="l" t="t" r="r" b="b"/>
              <a:pathLst>
                <a:path w="1190" h="1466" extrusionOk="0">
                  <a:moveTo>
                    <a:pt x="747" y="0"/>
                  </a:moveTo>
                  <a:cubicBezTo>
                    <a:pt x="722" y="0"/>
                    <a:pt x="695" y="2"/>
                    <a:pt x="668" y="6"/>
                  </a:cubicBezTo>
                  <a:cubicBezTo>
                    <a:pt x="305" y="57"/>
                    <a:pt x="1" y="270"/>
                    <a:pt x="129" y="712"/>
                  </a:cubicBezTo>
                  <a:cubicBezTo>
                    <a:pt x="220" y="1023"/>
                    <a:pt x="228" y="1433"/>
                    <a:pt x="732" y="1465"/>
                  </a:cubicBezTo>
                  <a:cubicBezTo>
                    <a:pt x="1130" y="1294"/>
                    <a:pt x="1190" y="932"/>
                    <a:pt x="1177" y="542"/>
                  </a:cubicBezTo>
                  <a:cubicBezTo>
                    <a:pt x="1168" y="247"/>
                    <a:pt x="1037" y="0"/>
                    <a:pt x="74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716;p52"/>
            <p:cNvSpPr/>
            <p:nvPr/>
          </p:nvSpPr>
          <p:spPr>
            <a:xfrm>
              <a:off x="4336575" y="2015925"/>
              <a:ext cx="50500" cy="31400"/>
            </a:xfrm>
            <a:custGeom>
              <a:avLst/>
              <a:gdLst/>
              <a:ahLst/>
              <a:cxnLst/>
              <a:rect l="l" t="t" r="r" b="b"/>
              <a:pathLst>
                <a:path w="2020" h="1256" extrusionOk="0">
                  <a:moveTo>
                    <a:pt x="1549" y="1"/>
                  </a:moveTo>
                  <a:cubicBezTo>
                    <a:pt x="1422" y="54"/>
                    <a:pt x="1295" y="107"/>
                    <a:pt x="1167" y="159"/>
                  </a:cubicBezTo>
                  <a:cubicBezTo>
                    <a:pt x="526" y="180"/>
                    <a:pt x="97" y="456"/>
                    <a:pt x="1" y="1131"/>
                  </a:cubicBezTo>
                  <a:cubicBezTo>
                    <a:pt x="163" y="1219"/>
                    <a:pt x="304" y="1255"/>
                    <a:pt x="429" y="1255"/>
                  </a:cubicBezTo>
                  <a:cubicBezTo>
                    <a:pt x="931" y="1255"/>
                    <a:pt x="1187" y="672"/>
                    <a:pt x="1601" y="460"/>
                  </a:cubicBezTo>
                  <a:cubicBezTo>
                    <a:pt x="2020" y="246"/>
                    <a:pt x="1570" y="153"/>
                    <a:pt x="1549" y="1"/>
                  </a:cubicBezTo>
                  <a:close/>
                </a:path>
              </a:pathLst>
            </a:custGeom>
            <a:solidFill>
              <a:srgbClr val="6EC5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717;p52"/>
            <p:cNvSpPr/>
            <p:nvPr/>
          </p:nvSpPr>
          <p:spPr>
            <a:xfrm>
              <a:off x="4205300" y="2989175"/>
              <a:ext cx="28650" cy="28350"/>
            </a:xfrm>
            <a:custGeom>
              <a:avLst/>
              <a:gdLst/>
              <a:ahLst/>
              <a:cxnLst/>
              <a:rect l="l" t="t" r="r" b="b"/>
              <a:pathLst>
                <a:path w="1146" h="1134" extrusionOk="0">
                  <a:moveTo>
                    <a:pt x="580" y="0"/>
                  </a:moveTo>
                  <a:cubicBezTo>
                    <a:pt x="253" y="0"/>
                    <a:pt x="43" y="171"/>
                    <a:pt x="1" y="532"/>
                  </a:cubicBezTo>
                  <a:cubicBezTo>
                    <a:pt x="7" y="894"/>
                    <a:pt x="170" y="1127"/>
                    <a:pt x="554" y="1134"/>
                  </a:cubicBezTo>
                  <a:cubicBezTo>
                    <a:pt x="561" y="1134"/>
                    <a:pt x="567" y="1134"/>
                    <a:pt x="573" y="1134"/>
                  </a:cubicBezTo>
                  <a:cubicBezTo>
                    <a:pt x="939" y="1134"/>
                    <a:pt x="1133" y="926"/>
                    <a:pt x="1139" y="559"/>
                  </a:cubicBezTo>
                  <a:cubicBezTo>
                    <a:pt x="1146" y="228"/>
                    <a:pt x="970" y="23"/>
                    <a:pt x="639" y="2"/>
                  </a:cubicBezTo>
                  <a:cubicBezTo>
                    <a:pt x="619" y="1"/>
                    <a:pt x="599" y="0"/>
                    <a:pt x="58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718;p52"/>
            <p:cNvSpPr/>
            <p:nvPr/>
          </p:nvSpPr>
          <p:spPr>
            <a:xfrm>
              <a:off x="4338450" y="3202625"/>
              <a:ext cx="30525" cy="28800"/>
            </a:xfrm>
            <a:custGeom>
              <a:avLst/>
              <a:gdLst/>
              <a:ahLst/>
              <a:cxnLst/>
              <a:rect l="l" t="t" r="r" b="b"/>
              <a:pathLst>
                <a:path w="1221" h="1152" extrusionOk="0">
                  <a:moveTo>
                    <a:pt x="601" y="1"/>
                  </a:moveTo>
                  <a:cubicBezTo>
                    <a:pt x="387" y="1"/>
                    <a:pt x="209" y="100"/>
                    <a:pt x="105" y="401"/>
                  </a:cubicBezTo>
                  <a:cubicBezTo>
                    <a:pt x="1" y="705"/>
                    <a:pt x="70" y="968"/>
                    <a:pt x="389" y="1087"/>
                  </a:cubicBezTo>
                  <a:cubicBezTo>
                    <a:pt x="504" y="1130"/>
                    <a:pt x="609" y="1152"/>
                    <a:pt x="704" y="1152"/>
                  </a:cubicBezTo>
                  <a:cubicBezTo>
                    <a:pt x="959" y="1152"/>
                    <a:pt x="1141" y="994"/>
                    <a:pt x="1220" y="653"/>
                  </a:cubicBezTo>
                  <a:cubicBezTo>
                    <a:pt x="1151" y="464"/>
                    <a:pt x="1080" y="274"/>
                    <a:pt x="1009" y="84"/>
                  </a:cubicBezTo>
                  <a:cubicBezTo>
                    <a:pt x="866" y="36"/>
                    <a:pt x="727" y="1"/>
                    <a:pt x="601" y="1"/>
                  </a:cubicBezTo>
                  <a:close/>
                </a:path>
              </a:pathLst>
            </a:custGeom>
            <a:solidFill>
              <a:srgbClr val="CEE4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719;p52"/>
            <p:cNvSpPr/>
            <p:nvPr/>
          </p:nvSpPr>
          <p:spPr>
            <a:xfrm>
              <a:off x="3975825" y="3126875"/>
              <a:ext cx="29125" cy="29300"/>
            </a:xfrm>
            <a:custGeom>
              <a:avLst/>
              <a:gdLst/>
              <a:ahLst/>
              <a:cxnLst/>
              <a:rect l="l" t="t" r="r" b="b"/>
              <a:pathLst>
                <a:path w="1165" h="1172" extrusionOk="0">
                  <a:moveTo>
                    <a:pt x="475" y="0"/>
                  </a:moveTo>
                  <a:cubicBezTo>
                    <a:pt x="174" y="0"/>
                    <a:pt x="26" y="263"/>
                    <a:pt x="13" y="545"/>
                  </a:cubicBezTo>
                  <a:cubicBezTo>
                    <a:pt x="1" y="867"/>
                    <a:pt x="257" y="1031"/>
                    <a:pt x="493" y="1171"/>
                  </a:cubicBezTo>
                  <a:cubicBezTo>
                    <a:pt x="829" y="1105"/>
                    <a:pt x="1055" y="929"/>
                    <a:pt x="1102" y="623"/>
                  </a:cubicBezTo>
                  <a:cubicBezTo>
                    <a:pt x="1164" y="218"/>
                    <a:pt x="860" y="40"/>
                    <a:pt x="536" y="4"/>
                  </a:cubicBezTo>
                  <a:cubicBezTo>
                    <a:pt x="515" y="1"/>
                    <a:pt x="495" y="0"/>
                    <a:pt x="475" y="0"/>
                  </a:cubicBezTo>
                  <a:close/>
                </a:path>
              </a:pathLst>
            </a:custGeom>
            <a:solidFill>
              <a:srgbClr val="CEE4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720;p52"/>
            <p:cNvSpPr/>
            <p:nvPr/>
          </p:nvSpPr>
          <p:spPr>
            <a:xfrm>
              <a:off x="3056800" y="2685675"/>
              <a:ext cx="26850" cy="27550"/>
            </a:xfrm>
            <a:custGeom>
              <a:avLst/>
              <a:gdLst/>
              <a:ahLst/>
              <a:cxnLst/>
              <a:rect l="l" t="t" r="r" b="b"/>
              <a:pathLst>
                <a:path w="1074" h="1102" extrusionOk="0">
                  <a:moveTo>
                    <a:pt x="466" y="1"/>
                  </a:moveTo>
                  <a:cubicBezTo>
                    <a:pt x="62" y="1"/>
                    <a:pt x="107" y="353"/>
                    <a:pt x="1" y="576"/>
                  </a:cubicBezTo>
                  <a:cubicBezTo>
                    <a:pt x="74" y="901"/>
                    <a:pt x="260" y="1101"/>
                    <a:pt x="561" y="1101"/>
                  </a:cubicBezTo>
                  <a:cubicBezTo>
                    <a:pt x="571" y="1101"/>
                    <a:pt x="582" y="1101"/>
                    <a:pt x="592" y="1101"/>
                  </a:cubicBezTo>
                  <a:cubicBezTo>
                    <a:pt x="938" y="1084"/>
                    <a:pt x="1073" y="829"/>
                    <a:pt x="1045" y="506"/>
                  </a:cubicBezTo>
                  <a:cubicBezTo>
                    <a:pt x="1018" y="171"/>
                    <a:pt x="813" y="6"/>
                    <a:pt x="480" y="1"/>
                  </a:cubicBezTo>
                  <a:cubicBezTo>
                    <a:pt x="475" y="1"/>
                    <a:pt x="470" y="1"/>
                    <a:pt x="466" y="1"/>
                  </a:cubicBezTo>
                  <a:close/>
                </a:path>
              </a:pathLst>
            </a:custGeom>
            <a:solidFill>
              <a:srgbClr val="CEE4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721;p52"/>
            <p:cNvSpPr/>
            <p:nvPr/>
          </p:nvSpPr>
          <p:spPr>
            <a:xfrm>
              <a:off x="2906400" y="3576975"/>
              <a:ext cx="30175" cy="23850"/>
            </a:xfrm>
            <a:custGeom>
              <a:avLst/>
              <a:gdLst/>
              <a:ahLst/>
              <a:cxnLst/>
              <a:rect l="l" t="t" r="r" b="b"/>
              <a:pathLst>
                <a:path w="1207" h="954" extrusionOk="0">
                  <a:moveTo>
                    <a:pt x="646" y="1"/>
                  </a:moveTo>
                  <a:cubicBezTo>
                    <a:pt x="274" y="26"/>
                    <a:pt x="0" y="177"/>
                    <a:pt x="7" y="497"/>
                  </a:cubicBezTo>
                  <a:cubicBezTo>
                    <a:pt x="12" y="755"/>
                    <a:pt x="265" y="925"/>
                    <a:pt x="544" y="949"/>
                  </a:cubicBezTo>
                  <a:cubicBezTo>
                    <a:pt x="576" y="952"/>
                    <a:pt x="609" y="953"/>
                    <a:pt x="641" y="953"/>
                  </a:cubicBezTo>
                  <a:cubicBezTo>
                    <a:pt x="914" y="953"/>
                    <a:pt x="1143" y="845"/>
                    <a:pt x="1172" y="525"/>
                  </a:cubicBezTo>
                  <a:cubicBezTo>
                    <a:pt x="1207" y="134"/>
                    <a:pt x="823" y="142"/>
                    <a:pt x="64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722;p52"/>
            <p:cNvSpPr/>
            <p:nvPr/>
          </p:nvSpPr>
          <p:spPr>
            <a:xfrm>
              <a:off x="3813525" y="3277825"/>
              <a:ext cx="23325" cy="22900"/>
            </a:xfrm>
            <a:custGeom>
              <a:avLst/>
              <a:gdLst/>
              <a:ahLst/>
              <a:cxnLst/>
              <a:rect l="l" t="t" r="r" b="b"/>
              <a:pathLst>
                <a:path w="933" h="916" extrusionOk="0">
                  <a:moveTo>
                    <a:pt x="550" y="1"/>
                  </a:moveTo>
                  <a:cubicBezTo>
                    <a:pt x="529" y="1"/>
                    <a:pt x="508" y="2"/>
                    <a:pt x="487" y="4"/>
                  </a:cubicBezTo>
                  <a:cubicBezTo>
                    <a:pt x="201" y="27"/>
                    <a:pt x="24" y="182"/>
                    <a:pt x="1" y="492"/>
                  </a:cubicBezTo>
                  <a:cubicBezTo>
                    <a:pt x="47" y="747"/>
                    <a:pt x="186" y="915"/>
                    <a:pt x="437" y="915"/>
                  </a:cubicBezTo>
                  <a:cubicBezTo>
                    <a:pt x="462" y="915"/>
                    <a:pt x="488" y="914"/>
                    <a:pt x="515" y="910"/>
                  </a:cubicBezTo>
                  <a:cubicBezTo>
                    <a:pt x="815" y="873"/>
                    <a:pt x="933" y="653"/>
                    <a:pt x="928" y="369"/>
                  </a:cubicBezTo>
                  <a:cubicBezTo>
                    <a:pt x="923" y="109"/>
                    <a:pt x="770" y="1"/>
                    <a:pt x="55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723;p52"/>
            <p:cNvSpPr/>
            <p:nvPr/>
          </p:nvSpPr>
          <p:spPr>
            <a:xfrm>
              <a:off x="4511875" y="2988700"/>
              <a:ext cx="23625" cy="22800"/>
            </a:xfrm>
            <a:custGeom>
              <a:avLst/>
              <a:gdLst/>
              <a:ahLst/>
              <a:cxnLst/>
              <a:rect l="l" t="t" r="r" b="b"/>
              <a:pathLst>
                <a:path w="945" h="912" extrusionOk="0">
                  <a:moveTo>
                    <a:pt x="470" y="0"/>
                  </a:moveTo>
                  <a:cubicBezTo>
                    <a:pt x="218" y="34"/>
                    <a:pt x="39" y="154"/>
                    <a:pt x="21" y="416"/>
                  </a:cubicBezTo>
                  <a:cubicBezTo>
                    <a:pt x="1" y="726"/>
                    <a:pt x="180" y="906"/>
                    <a:pt x="476" y="911"/>
                  </a:cubicBezTo>
                  <a:cubicBezTo>
                    <a:pt x="480" y="911"/>
                    <a:pt x="483" y="911"/>
                    <a:pt x="487" y="911"/>
                  </a:cubicBezTo>
                  <a:cubicBezTo>
                    <a:pt x="728" y="911"/>
                    <a:pt x="907" y="759"/>
                    <a:pt x="924" y="505"/>
                  </a:cubicBezTo>
                  <a:cubicBezTo>
                    <a:pt x="944" y="197"/>
                    <a:pt x="755" y="46"/>
                    <a:pt x="47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724;p52"/>
            <p:cNvSpPr/>
            <p:nvPr/>
          </p:nvSpPr>
          <p:spPr>
            <a:xfrm>
              <a:off x="3227525" y="2685600"/>
              <a:ext cx="23025" cy="22750"/>
            </a:xfrm>
            <a:custGeom>
              <a:avLst/>
              <a:gdLst/>
              <a:ahLst/>
              <a:cxnLst/>
              <a:rect l="l" t="t" r="r" b="b"/>
              <a:pathLst>
                <a:path w="921" h="910" extrusionOk="0">
                  <a:moveTo>
                    <a:pt x="477" y="1"/>
                  </a:moveTo>
                  <a:cubicBezTo>
                    <a:pt x="456" y="1"/>
                    <a:pt x="435" y="2"/>
                    <a:pt x="414" y="4"/>
                  </a:cubicBezTo>
                  <a:cubicBezTo>
                    <a:pt x="160" y="26"/>
                    <a:pt x="1" y="195"/>
                    <a:pt x="8" y="448"/>
                  </a:cubicBezTo>
                  <a:cubicBezTo>
                    <a:pt x="18" y="747"/>
                    <a:pt x="217" y="886"/>
                    <a:pt x="466" y="909"/>
                  </a:cubicBezTo>
                  <a:cubicBezTo>
                    <a:pt x="764" y="855"/>
                    <a:pt x="920" y="694"/>
                    <a:pt x="911" y="448"/>
                  </a:cubicBezTo>
                  <a:cubicBezTo>
                    <a:pt x="902" y="175"/>
                    <a:pt x="745" y="1"/>
                    <a:pt x="47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725;p52"/>
            <p:cNvSpPr/>
            <p:nvPr/>
          </p:nvSpPr>
          <p:spPr>
            <a:xfrm>
              <a:off x="4398175" y="3416800"/>
              <a:ext cx="24000" cy="21725"/>
            </a:xfrm>
            <a:custGeom>
              <a:avLst/>
              <a:gdLst/>
              <a:ahLst/>
              <a:cxnLst/>
              <a:rect l="l" t="t" r="r" b="b"/>
              <a:pathLst>
                <a:path w="960" h="869" extrusionOk="0">
                  <a:moveTo>
                    <a:pt x="574" y="1"/>
                  </a:moveTo>
                  <a:cubicBezTo>
                    <a:pt x="544" y="1"/>
                    <a:pt x="512" y="4"/>
                    <a:pt x="479" y="10"/>
                  </a:cubicBezTo>
                  <a:cubicBezTo>
                    <a:pt x="279" y="47"/>
                    <a:pt x="1" y="123"/>
                    <a:pt x="84" y="424"/>
                  </a:cubicBezTo>
                  <a:cubicBezTo>
                    <a:pt x="155" y="679"/>
                    <a:pt x="376" y="818"/>
                    <a:pt x="575" y="868"/>
                  </a:cubicBezTo>
                  <a:cubicBezTo>
                    <a:pt x="885" y="834"/>
                    <a:pt x="959" y="671"/>
                    <a:pt x="943" y="464"/>
                  </a:cubicBezTo>
                  <a:cubicBezTo>
                    <a:pt x="922" y="215"/>
                    <a:pt x="827" y="1"/>
                    <a:pt x="57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726;p52"/>
            <p:cNvSpPr/>
            <p:nvPr/>
          </p:nvSpPr>
          <p:spPr>
            <a:xfrm>
              <a:off x="3050550" y="2973225"/>
              <a:ext cx="23050" cy="18525"/>
            </a:xfrm>
            <a:custGeom>
              <a:avLst/>
              <a:gdLst/>
              <a:ahLst/>
              <a:cxnLst/>
              <a:rect l="l" t="t" r="r" b="b"/>
              <a:pathLst>
                <a:path w="922" h="741" extrusionOk="0">
                  <a:moveTo>
                    <a:pt x="452" y="1"/>
                  </a:moveTo>
                  <a:cubicBezTo>
                    <a:pt x="224" y="1"/>
                    <a:pt x="84" y="141"/>
                    <a:pt x="22" y="369"/>
                  </a:cubicBezTo>
                  <a:cubicBezTo>
                    <a:pt x="0" y="603"/>
                    <a:pt x="117" y="719"/>
                    <a:pt x="340" y="737"/>
                  </a:cubicBezTo>
                  <a:cubicBezTo>
                    <a:pt x="364" y="739"/>
                    <a:pt x="389" y="740"/>
                    <a:pt x="413" y="740"/>
                  </a:cubicBezTo>
                  <a:cubicBezTo>
                    <a:pt x="626" y="740"/>
                    <a:pt x="810" y="656"/>
                    <a:pt x="863" y="437"/>
                  </a:cubicBezTo>
                  <a:cubicBezTo>
                    <a:pt x="922" y="179"/>
                    <a:pt x="749" y="23"/>
                    <a:pt x="495" y="2"/>
                  </a:cubicBezTo>
                  <a:cubicBezTo>
                    <a:pt x="481" y="1"/>
                    <a:pt x="466" y="1"/>
                    <a:pt x="45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727;p52"/>
            <p:cNvSpPr/>
            <p:nvPr/>
          </p:nvSpPr>
          <p:spPr>
            <a:xfrm>
              <a:off x="3276950" y="2977625"/>
              <a:ext cx="17750" cy="21200"/>
            </a:xfrm>
            <a:custGeom>
              <a:avLst/>
              <a:gdLst/>
              <a:ahLst/>
              <a:cxnLst/>
              <a:rect l="l" t="t" r="r" b="b"/>
              <a:pathLst>
                <a:path w="710" h="848" extrusionOk="0">
                  <a:moveTo>
                    <a:pt x="383" y="0"/>
                  </a:moveTo>
                  <a:cubicBezTo>
                    <a:pt x="189" y="19"/>
                    <a:pt x="23" y="121"/>
                    <a:pt x="13" y="337"/>
                  </a:cubicBezTo>
                  <a:cubicBezTo>
                    <a:pt x="0" y="562"/>
                    <a:pt x="85" y="814"/>
                    <a:pt x="331" y="845"/>
                  </a:cubicBezTo>
                  <a:cubicBezTo>
                    <a:pt x="348" y="847"/>
                    <a:pt x="365" y="848"/>
                    <a:pt x="381" y="848"/>
                  </a:cubicBezTo>
                  <a:cubicBezTo>
                    <a:pt x="619" y="848"/>
                    <a:pt x="685" y="614"/>
                    <a:pt x="697" y="397"/>
                  </a:cubicBezTo>
                  <a:cubicBezTo>
                    <a:pt x="709" y="193"/>
                    <a:pt x="653" y="18"/>
                    <a:pt x="383" y="0"/>
                  </a:cubicBezTo>
                  <a:close/>
                </a:path>
              </a:pathLst>
            </a:custGeom>
            <a:solidFill>
              <a:srgbClr val="E4F0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728;p52"/>
            <p:cNvSpPr/>
            <p:nvPr/>
          </p:nvSpPr>
          <p:spPr>
            <a:xfrm>
              <a:off x="3022000" y="3204075"/>
              <a:ext cx="19225" cy="21025"/>
            </a:xfrm>
            <a:custGeom>
              <a:avLst/>
              <a:gdLst/>
              <a:ahLst/>
              <a:cxnLst/>
              <a:rect l="l" t="t" r="r" b="b"/>
              <a:pathLst>
                <a:path w="769" h="841" extrusionOk="0">
                  <a:moveTo>
                    <a:pt x="429" y="1"/>
                  </a:moveTo>
                  <a:cubicBezTo>
                    <a:pt x="124" y="67"/>
                    <a:pt x="0" y="232"/>
                    <a:pt x="30" y="486"/>
                  </a:cubicBezTo>
                  <a:cubicBezTo>
                    <a:pt x="51" y="683"/>
                    <a:pt x="166" y="841"/>
                    <a:pt x="370" y="841"/>
                  </a:cubicBezTo>
                  <a:cubicBezTo>
                    <a:pt x="378" y="841"/>
                    <a:pt x="387" y="840"/>
                    <a:pt x="396" y="840"/>
                  </a:cubicBezTo>
                  <a:cubicBezTo>
                    <a:pt x="663" y="822"/>
                    <a:pt x="769" y="628"/>
                    <a:pt x="749" y="375"/>
                  </a:cubicBezTo>
                  <a:cubicBezTo>
                    <a:pt x="734" y="155"/>
                    <a:pt x="574" y="63"/>
                    <a:pt x="42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729;p52"/>
            <p:cNvSpPr/>
            <p:nvPr/>
          </p:nvSpPr>
          <p:spPr>
            <a:xfrm>
              <a:off x="4372525" y="2797775"/>
              <a:ext cx="17475" cy="17575"/>
            </a:xfrm>
            <a:custGeom>
              <a:avLst/>
              <a:gdLst/>
              <a:ahLst/>
              <a:cxnLst/>
              <a:rect l="l" t="t" r="r" b="b"/>
              <a:pathLst>
                <a:path w="699" h="703" extrusionOk="0">
                  <a:moveTo>
                    <a:pt x="313" y="0"/>
                  </a:moveTo>
                  <a:cubicBezTo>
                    <a:pt x="312" y="0"/>
                    <a:pt x="311" y="0"/>
                    <a:pt x="310" y="0"/>
                  </a:cubicBezTo>
                  <a:cubicBezTo>
                    <a:pt x="70" y="3"/>
                    <a:pt x="0" y="168"/>
                    <a:pt x="9" y="376"/>
                  </a:cubicBezTo>
                  <a:cubicBezTo>
                    <a:pt x="15" y="573"/>
                    <a:pt x="107" y="703"/>
                    <a:pt x="294" y="703"/>
                  </a:cubicBezTo>
                  <a:cubicBezTo>
                    <a:pt x="314" y="703"/>
                    <a:pt x="335" y="701"/>
                    <a:pt x="358" y="698"/>
                  </a:cubicBezTo>
                  <a:cubicBezTo>
                    <a:pt x="562" y="671"/>
                    <a:pt x="688" y="547"/>
                    <a:pt x="698" y="333"/>
                  </a:cubicBezTo>
                  <a:cubicBezTo>
                    <a:pt x="650" y="121"/>
                    <a:pt x="523" y="0"/>
                    <a:pt x="31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730;p52"/>
            <p:cNvSpPr/>
            <p:nvPr/>
          </p:nvSpPr>
          <p:spPr>
            <a:xfrm>
              <a:off x="3545375" y="3421075"/>
              <a:ext cx="22575" cy="16125"/>
            </a:xfrm>
            <a:custGeom>
              <a:avLst/>
              <a:gdLst/>
              <a:ahLst/>
              <a:cxnLst/>
              <a:rect l="l" t="t" r="r" b="b"/>
              <a:pathLst>
                <a:path w="903" h="645" extrusionOk="0">
                  <a:moveTo>
                    <a:pt x="400" y="0"/>
                  </a:moveTo>
                  <a:cubicBezTo>
                    <a:pt x="386" y="0"/>
                    <a:pt x="371" y="1"/>
                    <a:pt x="357" y="1"/>
                  </a:cubicBezTo>
                  <a:cubicBezTo>
                    <a:pt x="183" y="11"/>
                    <a:pt x="47" y="106"/>
                    <a:pt x="30" y="284"/>
                  </a:cubicBezTo>
                  <a:cubicBezTo>
                    <a:pt x="1" y="612"/>
                    <a:pt x="271" y="595"/>
                    <a:pt x="426" y="645"/>
                  </a:cubicBezTo>
                  <a:cubicBezTo>
                    <a:pt x="677" y="621"/>
                    <a:pt x="902" y="573"/>
                    <a:pt x="865" y="331"/>
                  </a:cubicBezTo>
                  <a:cubicBezTo>
                    <a:pt x="831" y="100"/>
                    <a:pt x="629" y="0"/>
                    <a:pt x="400" y="0"/>
                  </a:cubicBezTo>
                  <a:close/>
                </a:path>
              </a:pathLst>
            </a:custGeom>
            <a:solidFill>
              <a:srgbClr val="7097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731;p52"/>
            <p:cNvSpPr/>
            <p:nvPr/>
          </p:nvSpPr>
          <p:spPr>
            <a:xfrm>
              <a:off x="4219675" y="2913025"/>
              <a:ext cx="18500" cy="16825"/>
            </a:xfrm>
            <a:custGeom>
              <a:avLst/>
              <a:gdLst/>
              <a:ahLst/>
              <a:cxnLst/>
              <a:rect l="l" t="t" r="r" b="b"/>
              <a:pathLst>
                <a:path w="740" h="673" extrusionOk="0">
                  <a:moveTo>
                    <a:pt x="312" y="0"/>
                  </a:moveTo>
                  <a:cubicBezTo>
                    <a:pt x="288" y="0"/>
                    <a:pt x="264" y="2"/>
                    <a:pt x="239" y="6"/>
                  </a:cubicBezTo>
                  <a:cubicBezTo>
                    <a:pt x="55" y="35"/>
                    <a:pt x="1" y="172"/>
                    <a:pt x="20" y="346"/>
                  </a:cubicBezTo>
                  <a:cubicBezTo>
                    <a:pt x="73" y="524"/>
                    <a:pt x="170" y="673"/>
                    <a:pt x="353" y="673"/>
                  </a:cubicBezTo>
                  <a:cubicBezTo>
                    <a:pt x="370" y="673"/>
                    <a:pt x="386" y="671"/>
                    <a:pt x="404" y="669"/>
                  </a:cubicBezTo>
                  <a:cubicBezTo>
                    <a:pt x="610" y="640"/>
                    <a:pt x="740" y="481"/>
                    <a:pt x="673" y="271"/>
                  </a:cubicBezTo>
                  <a:cubicBezTo>
                    <a:pt x="621" y="105"/>
                    <a:pt x="487" y="0"/>
                    <a:pt x="31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732;p52"/>
            <p:cNvSpPr/>
            <p:nvPr/>
          </p:nvSpPr>
          <p:spPr>
            <a:xfrm>
              <a:off x="4807325" y="1872750"/>
              <a:ext cx="18350" cy="16975"/>
            </a:xfrm>
            <a:custGeom>
              <a:avLst/>
              <a:gdLst/>
              <a:ahLst/>
              <a:cxnLst/>
              <a:rect l="l" t="t" r="r" b="b"/>
              <a:pathLst>
                <a:path w="734" h="679" extrusionOk="0">
                  <a:moveTo>
                    <a:pt x="322" y="0"/>
                  </a:moveTo>
                  <a:cubicBezTo>
                    <a:pt x="157" y="0"/>
                    <a:pt x="38" y="119"/>
                    <a:pt x="21" y="300"/>
                  </a:cubicBezTo>
                  <a:cubicBezTo>
                    <a:pt x="1" y="518"/>
                    <a:pt x="151" y="635"/>
                    <a:pt x="358" y="677"/>
                  </a:cubicBezTo>
                  <a:cubicBezTo>
                    <a:pt x="369" y="678"/>
                    <a:pt x="381" y="678"/>
                    <a:pt x="392" y="678"/>
                  </a:cubicBezTo>
                  <a:cubicBezTo>
                    <a:pt x="553" y="678"/>
                    <a:pt x="670" y="602"/>
                    <a:pt x="697" y="436"/>
                  </a:cubicBezTo>
                  <a:cubicBezTo>
                    <a:pt x="733" y="220"/>
                    <a:pt x="610" y="61"/>
                    <a:pt x="415" y="12"/>
                  </a:cubicBezTo>
                  <a:cubicBezTo>
                    <a:pt x="383" y="4"/>
                    <a:pt x="352" y="0"/>
                    <a:pt x="322" y="0"/>
                  </a:cubicBezTo>
                  <a:close/>
                </a:path>
              </a:pathLst>
            </a:custGeom>
            <a:solidFill>
              <a:srgbClr val="9CD5C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733;p52"/>
            <p:cNvSpPr/>
            <p:nvPr/>
          </p:nvSpPr>
          <p:spPr>
            <a:xfrm>
              <a:off x="3871150" y="3446800"/>
              <a:ext cx="18375" cy="16975"/>
            </a:xfrm>
            <a:custGeom>
              <a:avLst/>
              <a:gdLst/>
              <a:ahLst/>
              <a:cxnLst/>
              <a:rect l="l" t="t" r="r" b="b"/>
              <a:pathLst>
                <a:path w="735" h="679" extrusionOk="0">
                  <a:moveTo>
                    <a:pt x="353" y="1"/>
                  </a:moveTo>
                  <a:cubicBezTo>
                    <a:pt x="150" y="1"/>
                    <a:pt x="51" y="153"/>
                    <a:pt x="14" y="348"/>
                  </a:cubicBezTo>
                  <a:cubicBezTo>
                    <a:pt x="1" y="533"/>
                    <a:pt x="92" y="657"/>
                    <a:pt x="269" y="676"/>
                  </a:cubicBezTo>
                  <a:cubicBezTo>
                    <a:pt x="286" y="678"/>
                    <a:pt x="303" y="679"/>
                    <a:pt x="319" y="679"/>
                  </a:cubicBezTo>
                  <a:cubicBezTo>
                    <a:pt x="506" y="679"/>
                    <a:pt x="647" y="564"/>
                    <a:pt x="687" y="380"/>
                  </a:cubicBezTo>
                  <a:cubicBezTo>
                    <a:pt x="735" y="161"/>
                    <a:pt x="596" y="16"/>
                    <a:pt x="383" y="2"/>
                  </a:cubicBezTo>
                  <a:cubicBezTo>
                    <a:pt x="373" y="1"/>
                    <a:pt x="363" y="1"/>
                    <a:pt x="35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734;p52"/>
            <p:cNvSpPr/>
            <p:nvPr/>
          </p:nvSpPr>
          <p:spPr>
            <a:xfrm>
              <a:off x="4635275" y="1944025"/>
              <a:ext cx="17225" cy="16500"/>
            </a:xfrm>
            <a:custGeom>
              <a:avLst/>
              <a:gdLst/>
              <a:ahLst/>
              <a:cxnLst/>
              <a:rect l="l" t="t" r="r" b="b"/>
              <a:pathLst>
                <a:path w="689" h="660" extrusionOk="0">
                  <a:moveTo>
                    <a:pt x="395" y="0"/>
                  </a:moveTo>
                  <a:cubicBezTo>
                    <a:pt x="186" y="0"/>
                    <a:pt x="54" y="114"/>
                    <a:pt x="8" y="323"/>
                  </a:cubicBezTo>
                  <a:cubicBezTo>
                    <a:pt x="1" y="508"/>
                    <a:pt x="116" y="630"/>
                    <a:pt x="268" y="653"/>
                  </a:cubicBezTo>
                  <a:cubicBezTo>
                    <a:pt x="295" y="657"/>
                    <a:pt x="320" y="659"/>
                    <a:pt x="345" y="659"/>
                  </a:cubicBezTo>
                  <a:cubicBezTo>
                    <a:pt x="555" y="659"/>
                    <a:pt x="678" y="514"/>
                    <a:pt x="683" y="285"/>
                  </a:cubicBezTo>
                  <a:cubicBezTo>
                    <a:pt x="688" y="108"/>
                    <a:pt x="574" y="0"/>
                    <a:pt x="395" y="0"/>
                  </a:cubicBezTo>
                  <a:close/>
                </a:path>
              </a:pathLst>
            </a:custGeom>
            <a:solidFill>
              <a:srgbClr val="94D2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735;p52"/>
            <p:cNvSpPr/>
            <p:nvPr/>
          </p:nvSpPr>
          <p:spPr>
            <a:xfrm>
              <a:off x="4210450" y="2888450"/>
              <a:ext cx="18125" cy="14025"/>
            </a:xfrm>
            <a:custGeom>
              <a:avLst/>
              <a:gdLst/>
              <a:ahLst/>
              <a:cxnLst/>
              <a:rect l="l" t="t" r="r" b="b"/>
              <a:pathLst>
                <a:path w="725" h="561" extrusionOk="0">
                  <a:moveTo>
                    <a:pt x="363" y="0"/>
                  </a:moveTo>
                  <a:cubicBezTo>
                    <a:pt x="336" y="0"/>
                    <a:pt x="309" y="2"/>
                    <a:pt x="281" y="5"/>
                  </a:cubicBezTo>
                  <a:cubicBezTo>
                    <a:pt x="115" y="23"/>
                    <a:pt x="1" y="117"/>
                    <a:pt x="11" y="310"/>
                  </a:cubicBezTo>
                  <a:cubicBezTo>
                    <a:pt x="50" y="513"/>
                    <a:pt x="189" y="561"/>
                    <a:pt x="348" y="561"/>
                  </a:cubicBezTo>
                  <a:cubicBezTo>
                    <a:pt x="375" y="561"/>
                    <a:pt x="403" y="559"/>
                    <a:pt x="430" y="557"/>
                  </a:cubicBezTo>
                  <a:cubicBezTo>
                    <a:pt x="601" y="543"/>
                    <a:pt x="725" y="446"/>
                    <a:pt x="696" y="259"/>
                  </a:cubicBezTo>
                  <a:cubicBezTo>
                    <a:pt x="667" y="59"/>
                    <a:pt x="524" y="0"/>
                    <a:pt x="363" y="0"/>
                  </a:cubicBezTo>
                  <a:close/>
                </a:path>
              </a:pathLst>
            </a:custGeom>
            <a:solidFill>
              <a:srgbClr val="CBE3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736;p52"/>
            <p:cNvSpPr/>
            <p:nvPr/>
          </p:nvSpPr>
          <p:spPr>
            <a:xfrm>
              <a:off x="4402375" y="3082525"/>
              <a:ext cx="17350" cy="15850"/>
            </a:xfrm>
            <a:custGeom>
              <a:avLst/>
              <a:gdLst/>
              <a:ahLst/>
              <a:cxnLst/>
              <a:rect l="l" t="t" r="r" b="b"/>
              <a:pathLst>
                <a:path w="694" h="634" extrusionOk="0">
                  <a:moveTo>
                    <a:pt x="293" y="0"/>
                  </a:moveTo>
                  <a:cubicBezTo>
                    <a:pt x="73" y="0"/>
                    <a:pt x="17" y="171"/>
                    <a:pt x="1" y="356"/>
                  </a:cubicBezTo>
                  <a:cubicBezTo>
                    <a:pt x="29" y="532"/>
                    <a:pt x="117" y="633"/>
                    <a:pt x="273" y="633"/>
                  </a:cubicBezTo>
                  <a:cubicBezTo>
                    <a:pt x="289" y="633"/>
                    <a:pt x="306" y="632"/>
                    <a:pt x="324" y="630"/>
                  </a:cubicBezTo>
                  <a:cubicBezTo>
                    <a:pt x="531" y="602"/>
                    <a:pt x="693" y="489"/>
                    <a:pt x="673" y="264"/>
                  </a:cubicBezTo>
                  <a:cubicBezTo>
                    <a:pt x="657" y="88"/>
                    <a:pt x="488" y="13"/>
                    <a:pt x="327" y="2"/>
                  </a:cubicBezTo>
                  <a:cubicBezTo>
                    <a:pt x="315" y="1"/>
                    <a:pt x="304" y="0"/>
                    <a:pt x="2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737;p52"/>
            <p:cNvSpPr/>
            <p:nvPr/>
          </p:nvSpPr>
          <p:spPr>
            <a:xfrm>
              <a:off x="3184275" y="2762275"/>
              <a:ext cx="14150" cy="15300"/>
            </a:xfrm>
            <a:custGeom>
              <a:avLst/>
              <a:gdLst/>
              <a:ahLst/>
              <a:cxnLst/>
              <a:rect l="l" t="t" r="r" b="b"/>
              <a:pathLst>
                <a:path w="566" h="612" extrusionOk="0">
                  <a:moveTo>
                    <a:pt x="270" y="0"/>
                  </a:moveTo>
                  <a:cubicBezTo>
                    <a:pt x="117" y="0"/>
                    <a:pt x="27" y="99"/>
                    <a:pt x="14" y="258"/>
                  </a:cubicBezTo>
                  <a:cubicBezTo>
                    <a:pt x="0" y="423"/>
                    <a:pt x="75" y="551"/>
                    <a:pt x="241" y="611"/>
                  </a:cubicBezTo>
                  <a:cubicBezTo>
                    <a:pt x="244" y="611"/>
                    <a:pt x="247" y="611"/>
                    <a:pt x="250" y="611"/>
                  </a:cubicBezTo>
                  <a:cubicBezTo>
                    <a:pt x="431" y="611"/>
                    <a:pt x="514" y="492"/>
                    <a:pt x="540" y="336"/>
                  </a:cubicBezTo>
                  <a:cubicBezTo>
                    <a:pt x="565" y="170"/>
                    <a:pt x="508" y="28"/>
                    <a:pt x="319" y="3"/>
                  </a:cubicBezTo>
                  <a:cubicBezTo>
                    <a:pt x="302" y="1"/>
                    <a:pt x="286" y="0"/>
                    <a:pt x="27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738;p52"/>
            <p:cNvSpPr/>
            <p:nvPr/>
          </p:nvSpPr>
          <p:spPr>
            <a:xfrm>
              <a:off x="4271875" y="2627950"/>
              <a:ext cx="13700" cy="15350"/>
            </a:xfrm>
            <a:custGeom>
              <a:avLst/>
              <a:gdLst/>
              <a:ahLst/>
              <a:cxnLst/>
              <a:rect l="l" t="t" r="r" b="b"/>
              <a:pathLst>
                <a:path w="548" h="614" extrusionOk="0">
                  <a:moveTo>
                    <a:pt x="278" y="1"/>
                  </a:moveTo>
                  <a:cubicBezTo>
                    <a:pt x="272" y="1"/>
                    <a:pt x="265" y="1"/>
                    <a:pt x="258" y="1"/>
                  </a:cubicBezTo>
                  <a:cubicBezTo>
                    <a:pt x="95" y="12"/>
                    <a:pt x="3" y="156"/>
                    <a:pt x="2" y="329"/>
                  </a:cubicBezTo>
                  <a:cubicBezTo>
                    <a:pt x="0" y="513"/>
                    <a:pt x="105" y="602"/>
                    <a:pt x="284" y="613"/>
                  </a:cubicBezTo>
                  <a:cubicBezTo>
                    <a:pt x="460" y="585"/>
                    <a:pt x="548" y="479"/>
                    <a:pt x="534" y="300"/>
                  </a:cubicBezTo>
                  <a:cubicBezTo>
                    <a:pt x="522" y="136"/>
                    <a:pt x="433" y="1"/>
                    <a:pt x="278" y="1"/>
                  </a:cubicBezTo>
                  <a:close/>
                </a:path>
              </a:pathLst>
            </a:custGeom>
            <a:solidFill>
              <a:srgbClr val="CEE4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739;p52"/>
            <p:cNvSpPr/>
            <p:nvPr/>
          </p:nvSpPr>
          <p:spPr>
            <a:xfrm>
              <a:off x="4214800" y="2819650"/>
              <a:ext cx="13300" cy="14325"/>
            </a:xfrm>
            <a:custGeom>
              <a:avLst/>
              <a:gdLst/>
              <a:ahLst/>
              <a:cxnLst/>
              <a:rect l="l" t="t" r="r" b="b"/>
              <a:pathLst>
                <a:path w="532" h="573" extrusionOk="0">
                  <a:moveTo>
                    <a:pt x="256" y="0"/>
                  </a:moveTo>
                  <a:cubicBezTo>
                    <a:pt x="254" y="0"/>
                    <a:pt x="253" y="0"/>
                    <a:pt x="251" y="0"/>
                  </a:cubicBezTo>
                  <a:cubicBezTo>
                    <a:pt x="81" y="12"/>
                    <a:pt x="5" y="167"/>
                    <a:pt x="0" y="342"/>
                  </a:cubicBezTo>
                  <a:cubicBezTo>
                    <a:pt x="18" y="466"/>
                    <a:pt x="76" y="573"/>
                    <a:pt x="192" y="573"/>
                  </a:cubicBezTo>
                  <a:cubicBezTo>
                    <a:pt x="206" y="573"/>
                    <a:pt x="220" y="571"/>
                    <a:pt x="236" y="568"/>
                  </a:cubicBezTo>
                  <a:cubicBezTo>
                    <a:pt x="400" y="536"/>
                    <a:pt x="532" y="407"/>
                    <a:pt x="491" y="231"/>
                  </a:cubicBezTo>
                  <a:cubicBezTo>
                    <a:pt x="469" y="138"/>
                    <a:pt x="335" y="0"/>
                    <a:pt x="256" y="0"/>
                  </a:cubicBezTo>
                  <a:close/>
                </a:path>
              </a:pathLst>
            </a:custGeom>
            <a:solidFill>
              <a:srgbClr val="DEEC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740;p52"/>
            <p:cNvSpPr/>
            <p:nvPr/>
          </p:nvSpPr>
          <p:spPr>
            <a:xfrm>
              <a:off x="4306125" y="2877150"/>
              <a:ext cx="13275" cy="13975"/>
            </a:xfrm>
            <a:custGeom>
              <a:avLst/>
              <a:gdLst/>
              <a:ahLst/>
              <a:cxnLst/>
              <a:rect l="l" t="t" r="r" b="b"/>
              <a:pathLst>
                <a:path w="531" h="559" extrusionOk="0">
                  <a:moveTo>
                    <a:pt x="145" y="0"/>
                  </a:moveTo>
                  <a:cubicBezTo>
                    <a:pt x="55" y="0"/>
                    <a:pt x="5" y="66"/>
                    <a:pt x="0" y="190"/>
                  </a:cubicBezTo>
                  <a:cubicBezTo>
                    <a:pt x="29" y="355"/>
                    <a:pt x="103" y="500"/>
                    <a:pt x="270" y="548"/>
                  </a:cubicBezTo>
                  <a:cubicBezTo>
                    <a:pt x="295" y="555"/>
                    <a:pt x="319" y="558"/>
                    <a:pt x="341" y="558"/>
                  </a:cubicBezTo>
                  <a:cubicBezTo>
                    <a:pt x="447" y="558"/>
                    <a:pt x="519" y="481"/>
                    <a:pt x="523" y="355"/>
                  </a:cubicBezTo>
                  <a:cubicBezTo>
                    <a:pt x="530" y="169"/>
                    <a:pt x="398" y="76"/>
                    <a:pt x="242" y="20"/>
                  </a:cubicBezTo>
                  <a:cubicBezTo>
                    <a:pt x="206" y="7"/>
                    <a:pt x="173" y="0"/>
                    <a:pt x="14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741;p52"/>
            <p:cNvSpPr/>
            <p:nvPr/>
          </p:nvSpPr>
          <p:spPr>
            <a:xfrm>
              <a:off x="3109350" y="3416725"/>
              <a:ext cx="13375" cy="14075"/>
            </a:xfrm>
            <a:custGeom>
              <a:avLst/>
              <a:gdLst/>
              <a:ahLst/>
              <a:cxnLst/>
              <a:rect l="l" t="t" r="r" b="b"/>
              <a:pathLst>
                <a:path w="535" h="563" extrusionOk="0">
                  <a:moveTo>
                    <a:pt x="251" y="0"/>
                  </a:moveTo>
                  <a:cubicBezTo>
                    <a:pt x="249" y="0"/>
                    <a:pt x="247" y="0"/>
                    <a:pt x="245" y="0"/>
                  </a:cubicBezTo>
                  <a:cubicBezTo>
                    <a:pt x="68" y="17"/>
                    <a:pt x="12" y="183"/>
                    <a:pt x="0" y="349"/>
                  </a:cubicBezTo>
                  <a:cubicBezTo>
                    <a:pt x="22" y="471"/>
                    <a:pt x="85" y="563"/>
                    <a:pt x="195" y="563"/>
                  </a:cubicBezTo>
                  <a:cubicBezTo>
                    <a:pt x="211" y="563"/>
                    <a:pt x="229" y="561"/>
                    <a:pt x="248" y="556"/>
                  </a:cubicBezTo>
                  <a:cubicBezTo>
                    <a:pt x="414" y="518"/>
                    <a:pt x="535" y="385"/>
                    <a:pt x="494" y="214"/>
                  </a:cubicBezTo>
                  <a:cubicBezTo>
                    <a:pt x="473" y="127"/>
                    <a:pt x="331" y="0"/>
                    <a:pt x="251" y="0"/>
                  </a:cubicBezTo>
                  <a:close/>
                </a:path>
              </a:pathLst>
            </a:custGeom>
            <a:solidFill>
              <a:srgbClr val="DFEDD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742;p52"/>
            <p:cNvSpPr/>
            <p:nvPr/>
          </p:nvSpPr>
          <p:spPr>
            <a:xfrm>
              <a:off x="3779075" y="3229400"/>
              <a:ext cx="20050" cy="14300"/>
            </a:xfrm>
            <a:custGeom>
              <a:avLst/>
              <a:gdLst/>
              <a:ahLst/>
              <a:cxnLst/>
              <a:rect l="l" t="t" r="r" b="b"/>
              <a:pathLst>
                <a:path w="802" h="572" extrusionOk="0">
                  <a:moveTo>
                    <a:pt x="214" y="1"/>
                  </a:moveTo>
                  <a:lnTo>
                    <a:pt x="214" y="1"/>
                  </a:lnTo>
                  <a:cubicBezTo>
                    <a:pt x="1" y="518"/>
                    <a:pt x="235" y="571"/>
                    <a:pt x="522" y="571"/>
                  </a:cubicBezTo>
                  <a:cubicBezTo>
                    <a:pt x="596" y="571"/>
                    <a:pt x="673" y="568"/>
                    <a:pt x="747" y="568"/>
                  </a:cubicBezTo>
                  <a:cubicBezTo>
                    <a:pt x="766" y="568"/>
                    <a:pt x="784" y="568"/>
                    <a:pt x="802" y="569"/>
                  </a:cubicBezTo>
                  <a:cubicBezTo>
                    <a:pt x="753" y="229"/>
                    <a:pt x="577" y="19"/>
                    <a:pt x="21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743;p52"/>
            <p:cNvSpPr/>
            <p:nvPr/>
          </p:nvSpPr>
          <p:spPr>
            <a:xfrm>
              <a:off x="3180750" y="3064350"/>
              <a:ext cx="13000" cy="12575"/>
            </a:xfrm>
            <a:custGeom>
              <a:avLst/>
              <a:gdLst/>
              <a:ahLst/>
              <a:cxnLst/>
              <a:rect l="l" t="t" r="r" b="b"/>
              <a:pathLst>
                <a:path w="520" h="503" extrusionOk="0">
                  <a:moveTo>
                    <a:pt x="239" y="1"/>
                  </a:moveTo>
                  <a:cubicBezTo>
                    <a:pt x="235" y="1"/>
                    <a:pt x="232" y="1"/>
                    <a:pt x="228" y="1"/>
                  </a:cubicBezTo>
                  <a:cubicBezTo>
                    <a:pt x="78" y="3"/>
                    <a:pt x="0" y="116"/>
                    <a:pt x="1" y="252"/>
                  </a:cubicBezTo>
                  <a:cubicBezTo>
                    <a:pt x="3" y="385"/>
                    <a:pt x="82" y="485"/>
                    <a:pt x="231" y="502"/>
                  </a:cubicBezTo>
                  <a:cubicBezTo>
                    <a:pt x="366" y="492"/>
                    <a:pt x="481" y="448"/>
                    <a:pt x="497" y="295"/>
                  </a:cubicBezTo>
                  <a:cubicBezTo>
                    <a:pt x="519" y="103"/>
                    <a:pt x="419" y="1"/>
                    <a:pt x="23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744;p52"/>
            <p:cNvSpPr/>
            <p:nvPr/>
          </p:nvSpPr>
          <p:spPr>
            <a:xfrm>
              <a:off x="4397750" y="3010825"/>
              <a:ext cx="13325" cy="13250"/>
            </a:xfrm>
            <a:custGeom>
              <a:avLst/>
              <a:gdLst/>
              <a:ahLst/>
              <a:cxnLst/>
              <a:rect l="l" t="t" r="r" b="b"/>
              <a:pathLst>
                <a:path w="533" h="530" extrusionOk="0">
                  <a:moveTo>
                    <a:pt x="268" y="0"/>
                  </a:moveTo>
                  <a:cubicBezTo>
                    <a:pt x="180" y="0"/>
                    <a:pt x="83" y="114"/>
                    <a:pt x="23" y="153"/>
                  </a:cubicBezTo>
                  <a:cubicBezTo>
                    <a:pt x="0" y="363"/>
                    <a:pt x="69" y="469"/>
                    <a:pt x="195" y="514"/>
                  </a:cubicBezTo>
                  <a:cubicBezTo>
                    <a:pt x="224" y="525"/>
                    <a:pt x="252" y="530"/>
                    <a:pt x="277" y="530"/>
                  </a:cubicBezTo>
                  <a:cubicBezTo>
                    <a:pt x="379" y="530"/>
                    <a:pt x="450" y="450"/>
                    <a:pt x="480" y="347"/>
                  </a:cubicBezTo>
                  <a:cubicBezTo>
                    <a:pt x="532" y="170"/>
                    <a:pt x="461" y="15"/>
                    <a:pt x="276" y="1"/>
                  </a:cubicBezTo>
                  <a:cubicBezTo>
                    <a:pt x="273" y="0"/>
                    <a:pt x="270" y="0"/>
                    <a:pt x="268"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745;p52"/>
            <p:cNvSpPr/>
            <p:nvPr/>
          </p:nvSpPr>
          <p:spPr>
            <a:xfrm>
              <a:off x="2251850" y="3568925"/>
              <a:ext cx="14025" cy="38325"/>
            </a:xfrm>
            <a:custGeom>
              <a:avLst/>
              <a:gdLst/>
              <a:ahLst/>
              <a:cxnLst/>
              <a:rect l="l" t="t" r="r" b="b"/>
              <a:pathLst>
                <a:path w="561" h="1533" extrusionOk="0">
                  <a:moveTo>
                    <a:pt x="370" y="0"/>
                  </a:moveTo>
                  <a:lnTo>
                    <a:pt x="370" y="0"/>
                  </a:lnTo>
                  <a:cubicBezTo>
                    <a:pt x="0" y="473"/>
                    <a:pt x="254" y="1022"/>
                    <a:pt x="187" y="1532"/>
                  </a:cubicBezTo>
                  <a:cubicBezTo>
                    <a:pt x="561" y="1059"/>
                    <a:pt x="291" y="509"/>
                    <a:pt x="37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746;p52"/>
            <p:cNvSpPr/>
            <p:nvPr/>
          </p:nvSpPr>
          <p:spPr>
            <a:xfrm>
              <a:off x="4245775" y="2808375"/>
              <a:ext cx="11500" cy="11150"/>
            </a:xfrm>
            <a:custGeom>
              <a:avLst/>
              <a:gdLst/>
              <a:ahLst/>
              <a:cxnLst/>
              <a:rect l="l" t="t" r="r" b="b"/>
              <a:pathLst>
                <a:path w="460" h="446" extrusionOk="0">
                  <a:moveTo>
                    <a:pt x="251" y="1"/>
                  </a:moveTo>
                  <a:cubicBezTo>
                    <a:pt x="112" y="16"/>
                    <a:pt x="1" y="96"/>
                    <a:pt x="3" y="229"/>
                  </a:cubicBezTo>
                  <a:cubicBezTo>
                    <a:pt x="5" y="353"/>
                    <a:pt x="106" y="446"/>
                    <a:pt x="228" y="446"/>
                  </a:cubicBezTo>
                  <a:cubicBezTo>
                    <a:pt x="237" y="446"/>
                    <a:pt x="246" y="445"/>
                    <a:pt x="255" y="444"/>
                  </a:cubicBezTo>
                  <a:cubicBezTo>
                    <a:pt x="322" y="436"/>
                    <a:pt x="413" y="341"/>
                    <a:pt x="429" y="270"/>
                  </a:cubicBezTo>
                  <a:cubicBezTo>
                    <a:pt x="460" y="142"/>
                    <a:pt x="414" y="21"/>
                    <a:pt x="251" y="1"/>
                  </a:cubicBezTo>
                  <a:close/>
                </a:path>
              </a:pathLst>
            </a:custGeom>
            <a:solidFill>
              <a:srgbClr val="DEED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747;p52"/>
            <p:cNvSpPr/>
            <p:nvPr/>
          </p:nvSpPr>
          <p:spPr>
            <a:xfrm>
              <a:off x="2998050" y="2812225"/>
              <a:ext cx="8125" cy="11400"/>
            </a:xfrm>
            <a:custGeom>
              <a:avLst/>
              <a:gdLst/>
              <a:ahLst/>
              <a:cxnLst/>
              <a:rect l="l" t="t" r="r" b="b"/>
              <a:pathLst>
                <a:path w="325" h="456" extrusionOk="0">
                  <a:moveTo>
                    <a:pt x="168" y="1"/>
                  </a:moveTo>
                  <a:cubicBezTo>
                    <a:pt x="150" y="1"/>
                    <a:pt x="131" y="4"/>
                    <a:pt x="109" y="10"/>
                  </a:cubicBezTo>
                  <a:cubicBezTo>
                    <a:pt x="54" y="25"/>
                    <a:pt x="1" y="153"/>
                    <a:pt x="3" y="226"/>
                  </a:cubicBezTo>
                  <a:cubicBezTo>
                    <a:pt x="6" y="291"/>
                    <a:pt x="87" y="353"/>
                    <a:pt x="160" y="456"/>
                  </a:cubicBezTo>
                  <a:cubicBezTo>
                    <a:pt x="232" y="350"/>
                    <a:pt x="308" y="286"/>
                    <a:pt x="315" y="217"/>
                  </a:cubicBezTo>
                  <a:cubicBezTo>
                    <a:pt x="324" y="106"/>
                    <a:pt x="279" y="1"/>
                    <a:pt x="168" y="1"/>
                  </a:cubicBezTo>
                  <a:close/>
                </a:path>
              </a:pathLst>
            </a:custGeom>
            <a:solidFill>
              <a:srgbClr val="DEED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748;p52"/>
            <p:cNvSpPr/>
            <p:nvPr/>
          </p:nvSpPr>
          <p:spPr>
            <a:xfrm>
              <a:off x="4501775" y="2880600"/>
              <a:ext cx="9625" cy="9425"/>
            </a:xfrm>
            <a:custGeom>
              <a:avLst/>
              <a:gdLst/>
              <a:ahLst/>
              <a:cxnLst/>
              <a:rect l="l" t="t" r="r" b="b"/>
              <a:pathLst>
                <a:path w="385" h="377" extrusionOk="0">
                  <a:moveTo>
                    <a:pt x="180" y="0"/>
                  </a:moveTo>
                  <a:cubicBezTo>
                    <a:pt x="176" y="0"/>
                    <a:pt x="173" y="1"/>
                    <a:pt x="169" y="1"/>
                  </a:cubicBezTo>
                  <a:cubicBezTo>
                    <a:pt x="107" y="17"/>
                    <a:pt x="66" y="119"/>
                    <a:pt x="1" y="204"/>
                  </a:cubicBezTo>
                  <a:cubicBezTo>
                    <a:pt x="74" y="274"/>
                    <a:pt x="130" y="371"/>
                    <a:pt x="192" y="376"/>
                  </a:cubicBezTo>
                  <a:cubicBezTo>
                    <a:pt x="200" y="377"/>
                    <a:pt x="208" y="377"/>
                    <a:pt x="215" y="377"/>
                  </a:cubicBezTo>
                  <a:cubicBezTo>
                    <a:pt x="361" y="377"/>
                    <a:pt x="385" y="247"/>
                    <a:pt x="350" y="133"/>
                  </a:cubicBezTo>
                  <a:cubicBezTo>
                    <a:pt x="331" y="76"/>
                    <a:pt x="232" y="0"/>
                    <a:pt x="180" y="0"/>
                  </a:cubicBezTo>
                  <a:close/>
                </a:path>
              </a:pathLst>
            </a:custGeom>
            <a:solidFill>
              <a:srgbClr val="E4F0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749;p52"/>
            <p:cNvSpPr/>
            <p:nvPr/>
          </p:nvSpPr>
          <p:spPr>
            <a:xfrm>
              <a:off x="2495625" y="4123775"/>
              <a:ext cx="70850" cy="71750"/>
            </a:xfrm>
            <a:custGeom>
              <a:avLst/>
              <a:gdLst/>
              <a:ahLst/>
              <a:cxnLst/>
              <a:rect l="l" t="t" r="r" b="b"/>
              <a:pathLst>
                <a:path w="2834" h="2870" extrusionOk="0">
                  <a:moveTo>
                    <a:pt x="1603" y="1"/>
                  </a:moveTo>
                  <a:cubicBezTo>
                    <a:pt x="1028" y="1"/>
                    <a:pt x="506" y="116"/>
                    <a:pt x="200" y="854"/>
                  </a:cubicBezTo>
                  <a:cubicBezTo>
                    <a:pt x="0" y="1335"/>
                    <a:pt x="207" y="1703"/>
                    <a:pt x="274" y="2120"/>
                  </a:cubicBezTo>
                  <a:cubicBezTo>
                    <a:pt x="466" y="2370"/>
                    <a:pt x="657" y="2620"/>
                    <a:pt x="847" y="2869"/>
                  </a:cubicBezTo>
                  <a:lnTo>
                    <a:pt x="1791" y="2692"/>
                  </a:lnTo>
                  <a:cubicBezTo>
                    <a:pt x="2833" y="2318"/>
                    <a:pt x="2817" y="1465"/>
                    <a:pt x="2741" y="586"/>
                  </a:cubicBezTo>
                  <a:cubicBezTo>
                    <a:pt x="2735" y="215"/>
                    <a:pt x="2538" y="33"/>
                    <a:pt x="2174" y="20"/>
                  </a:cubicBezTo>
                  <a:cubicBezTo>
                    <a:pt x="1982" y="13"/>
                    <a:pt x="1790" y="1"/>
                    <a:pt x="160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750;p52"/>
            <p:cNvSpPr/>
            <p:nvPr/>
          </p:nvSpPr>
          <p:spPr>
            <a:xfrm>
              <a:off x="2854700" y="4198525"/>
              <a:ext cx="27300" cy="25575"/>
            </a:xfrm>
            <a:custGeom>
              <a:avLst/>
              <a:gdLst/>
              <a:ahLst/>
              <a:cxnLst/>
              <a:rect l="l" t="t" r="r" b="b"/>
              <a:pathLst>
                <a:path w="1092" h="1023" extrusionOk="0">
                  <a:moveTo>
                    <a:pt x="658" y="0"/>
                  </a:moveTo>
                  <a:cubicBezTo>
                    <a:pt x="627" y="0"/>
                    <a:pt x="594" y="3"/>
                    <a:pt x="558" y="8"/>
                  </a:cubicBezTo>
                  <a:cubicBezTo>
                    <a:pt x="242" y="55"/>
                    <a:pt x="34" y="214"/>
                    <a:pt x="1" y="551"/>
                  </a:cubicBezTo>
                  <a:cubicBezTo>
                    <a:pt x="59" y="863"/>
                    <a:pt x="234" y="1022"/>
                    <a:pt x="547" y="1022"/>
                  </a:cubicBezTo>
                  <a:cubicBezTo>
                    <a:pt x="562" y="1022"/>
                    <a:pt x="578" y="1022"/>
                    <a:pt x="594" y="1021"/>
                  </a:cubicBezTo>
                  <a:cubicBezTo>
                    <a:pt x="902" y="1007"/>
                    <a:pt x="1091" y="865"/>
                    <a:pt x="1033" y="552"/>
                  </a:cubicBezTo>
                  <a:cubicBezTo>
                    <a:pt x="989" y="322"/>
                    <a:pt x="996" y="0"/>
                    <a:pt x="65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751;p52"/>
            <p:cNvSpPr/>
            <p:nvPr/>
          </p:nvSpPr>
          <p:spPr>
            <a:xfrm>
              <a:off x="3917000" y="4241125"/>
              <a:ext cx="14550" cy="8175"/>
            </a:xfrm>
            <a:custGeom>
              <a:avLst/>
              <a:gdLst/>
              <a:ahLst/>
              <a:cxnLst/>
              <a:rect l="l" t="t" r="r" b="b"/>
              <a:pathLst>
                <a:path w="582" h="327" extrusionOk="0">
                  <a:moveTo>
                    <a:pt x="272" y="0"/>
                  </a:moveTo>
                  <a:cubicBezTo>
                    <a:pt x="221" y="0"/>
                    <a:pt x="138" y="69"/>
                    <a:pt x="1" y="136"/>
                  </a:cubicBezTo>
                  <a:cubicBezTo>
                    <a:pt x="183" y="229"/>
                    <a:pt x="284" y="305"/>
                    <a:pt x="393" y="326"/>
                  </a:cubicBezTo>
                  <a:cubicBezTo>
                    <a:pt x="396" y="327"/>
                    <a:pt x="399" y="327"/>
                    <a:pt x="402" y="327"/>
                  </a:cubicBezTo>
                  <a:cubicBezTo>
                    <a:pt x="454" y="327"/>
                    <a:pt x="522" y="242"/>
                    <a:pt x="582" y="198"/>
                  </a:cubicBezTo>
                  <a:cubicBezTo>
                    <a:pt x="484" y="131"/>
                    <a:pt x="395" y="41"/>
                    <a:pt x="288" y="3"/>
                  </a:cubicBezTo>
                  <a:cubicBezTo>
                    <a:pt x="283" y="1"/>
                    <a:pt x="278" y="0"/>
                    <a:pt x="272" y="0"/>
                  </a:cubicBezTo>
                  <a:close/>
                </a:path>
              </a:pathLst>
            </a:custGeom>
            <a:solidFill>
              <a:srgbClr val="BAD2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752;p52"/>
            <p:cNvSpPr/>
            <p:nvPr/>
          </p:nvSpPr>
          <p:spPr>
            <a:xfrm>
              <a:off x="3743400" y="3756500"/>
              <a:ext cx="56475" cy="48300"/>
            </a:xfrm>
            <a:custGeom>
              <a:avLst/>
              <a:gdLst/>
              <a:ahLst/>
              <a:cxnLst/>
              <a:rect l="l" t="t" r="r" b="b"/>
              <a:pathLst>
                <a:path w="2259" h="1932" extrusionOk="0">
                  <a:moveTo>
                    <a:pt x="634" y="1"/>
                  </a:moveTo>
                  <a:cubicBezTo>
                    <a:pt x="539" y="1"/>
                    <a:pt x="443" y="8"/>
                    <a:pt x="345" y="25"/>
                  </a:cubicBezTo>
                  <a:cubicBezTo>
                    <a:pt x="254" y="59"/>
                    <a:pt x="188" y="120"/>
                    <a:pt x="149" y="209"/>
                  </a:cubicBezTo>
                  <a:cubicBezTo>
                    <a:pt x="145" y="304"/>
                    <a:pt x="154" y="402"/>
                    <a:pt x="136" y="494"/>
                  </a:cubicBezTo>
                  <a:cubicBezTo>
                    <a:pt x="0" y="1189"/>
                    <a:pt x="90" y="1781"/>
                    <a:pt x="919" y="1919"/>
                  </a:cubicBezTo>
                  <a:cubicBezTo>
                    <a:pt x="971" y="1928"/>
                    <a:pt x="1022" y="1932"/>
                    <a:pt x="1073" y="1932"/>
                  </a:cubicBezTo>
                  <a:cubicBezTo>
                    <a:pt x="1678" y="1932"/>
                    <a:pt x="2195" y="1339"/>
                    <a:pt x="2258" y="587"/>
                  </a:cubicBezTo>
                  <a:cubicBezTo>
                    <a:pt x="2198" y="514"/>
                    <a:pt x="2138" y="442"/>
                    <a:pt x="2077" y="371"/>
                  </a:cubicBezTo>
                  <a:cubicBezTo>
                    <a:pt x="1602" y="217"/>
                    <a:pt x="1140" y="1"/>
                    <a:pt x="634" y="1"/>
                  </a:cubicBezTo>
                  <a:close/>
                </a:path>
              </a:pathLst>
            </a:custGeom>
            <a:solidFill>
              <a:srgbClr val="97C68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753;p52"/>
            <p:cNvSpPr/>
            <p:nvPr/>
          </p:nvSpPr>
          <p:spPr>
            <a:xfrm>
              <a:off x="2753700" y="3272025"/>
              <a:ext cx="39350" cy="46325"/>
            </a:xfrm>
            <a:custGeom>
              <a:avLst/>
              <a:gdLst/>
              <a:ahLst/>
              <a:cxnLst/>
              <a:rect l="l" t="t" r="r" b="b"/>
              <a:pathLst>
                <a:path w="1574" h="1853" extrusionOk="0">
                  <a:moveTo>
                    <a:pt x="1156" y="1"/>
                  </a:moveTo>
                  <a:cubicBezTo>
                    <a:pt x="1124" y="1"/>
                    <a:pt x="1088" y="7"/>
                    <a:pt x="1049" y="21"/>
                  </a:cubicBezTo>
                  <a:cubicBezTo>
                    <a:pt x="557" y="190"/>
                    <a:pt x="59" y="592"/>
                    <a:pt x="24" y="1238"/>
                  </a:cubicBezTo>
                  <a:cubicBezTo>
                    <a:pt x="1" y="1648"/>
                    <a:pt x="232" y="1852"/>
                    <a:pt x="605" y="1852"/>
                  </a:cubicBezTo>
                  <a:cubicBezTo>
                    <a:pt x="631" y="1852"/>
                    <a:pt x="658" y="1851"/>
                    <a:pt x="686" y="1849"/>
                  </a:cubicBezTo>
                  <a:cubicBezTo>
                    <a:pt x="1344" y="1801"/>
                    <a:pt x="1400" y="1249"/>
                    <a:pt x="1574" y="869"/>
                  </a:cubicBezTo>
                  <a:cubicBezTo>
                    <a:pt x="1486" y="488"/>
                    <a:pt x="1442" y="1"/>
                    <a:pt x="1156" y="1"/>
                  </a:cubicBezTo>
                  <a:close/>
                </a:path>
              </a:pathLst>
            </a:custGeom>
            <a:solidFill>
              <a:srgbClr val="CFE4B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754;p52"/>
            <p:cNvSpPr/>
            <p:nvPr/>
          </p:nvSpPr>
          <p:spPr>
            <a:xfrm>
              <a:off x="4754950" y="1986025"/>
              <a:ext cx="34000" cy="24550"/>
            </a:xfrm>
            <a:custGeom>
              <a:avLst/>
              <a:gdLst/>
              <a:ahLst/>
              <a:cxnLst/>
              <a:rect l="l" t="t" r="r" b="b"/>
              <a:pathLst>
                <a:path w="1360" h="982" extrusionOk="0">
                  <a:moveTo>
                    <a:pt x="332" y="1"/>
                  </a:moveTo>
                  <a:cubicBezTo>
                    <a:pt x="270" y="1"/>
                    <a:pt x="208" y="3"/>
                    <a:pt x="145" y="8"/>
                  </a:cubicBezTo>
                  <a:lnTo>
                    <a:pt x="145" y="7"/>
                  </a:lnTo>
                  <a:lnTo>
                    <a:pt x="145" y="7"/>
                  </a:lnTo>
                  <a:cubicBezTo>
                    <a:pt x="0" y="326"/>
                    <a:pt x="3" y="646"/>
                    <a:pt x="146" y="964"/>
                  </a:cubicBezTo>
                  <a:cubicBezTo>
                    <a:pt x="199" y="936"/>
                    <a:pt x="266" y="926"/>
                    <a:pt x="341" y="926"/>
                  </a:cubicBezTo>
                  <a:cubicBezTo>
                    <a:pt x="520" y="926"/>
                    <a:pt x="743" y="982"/>
                    <a:pt x="921" y="982"/>
                  </a:cubicBezTo>
                  <a:cubicBezTo>
                    <a:pt x="1192" y="982"/>
                    <a:pt x="1359" y="852"/>
                    <a:pt x="1103" y="196"/>
                  </a:cubicBezTo>
                  <a:cubicBezTo>
                    <a:pt x="862" y="49"/>
                    <a:pt x="602" y="1"/>
                    <a:pt x="332"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755;p52"/>
            <p:cNvSpPr/>
            <p:nvPr/>
          </p:nvSpPr>
          <p:spPr>
            <a:xfrm>
              <a:off x="4751425" y="1986175"/>
              <a:ext cx="7200" cy="23975"/>
            </a:xfrm>
            <a:custGeom>
              <a:avLst/>
              <a:gdLst/>
              <a:ahLst/>
              <a:cxnLst/>
              <a:rect l="l" t="t" r="r" b="b"/>
              <a:pathLst>
                <a:path w="288" h="959" extrusionOk="0">
                  <a:moveTo>
                    <a:pt x="286" y="1"/>
                  </a:moveTo>
                  <a:lnTo>
                    <a:pt x="286" y="1"/>
                  </a:lnTo>
                  <a:cubicBezTo>
                    <a:pt x="1" y="320"/>
                    <a:pt x="3" y="640"/>
                    <a:pt x="287" y="958"/>
                  </a:cubicBezTo>
                  <a:cubicBezTo>
                    <a:pt x="287" y="638"/>
                    <a:pt x="286" y="320"/>
                    <a:pt x="286" y="1"/>
                  </a:cubicBezTo>
                  <a:close/>
                </a:path>
              </a:pathLst>
            </a:custGeom>
            <a:solidFill>
              <a:srgbClr val="7FCA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756;p52"/>
            <p:cNvSpPr/>
            <p:nvPr/>
          </p:nvSpPr>
          <p:spPr>
            <a:xfrm>
              <a:off x="4463900" y="2661500"/>
              <a:ext cx="42375" cy="44200"/>
            </a:xfrm>
            <a:custGeom>
              <a:avLst/>
              <a:gdLst/>
              <a:ahLst/>
              <a:cxnLst/>
              <a:rect l="l" t="t" r="r" b="b"/>
              <a:pathLst>
                <a:path w="1695" h="1768" extrusionOk="0">
                  <a:moveTo>
                    <a:pt x="1013" y="1"/>
                  </a:moveTo>
                  <a:cubicBezTo>
                    <a:pt x="715" y="1"/>
                    <a:pt x="453" y="156"/>
                    <a:pt x="269" y="499"/>
                  </a:cubicBezTo>
                  <a:cubicBezTo>
                    <a:pt x="0" y="1005"/>
                    <a:pt x="68" y="1537"/>
                    <a:pt x="739" y="1768"/>
                  </a:cubicBezTo>
                  <a:lnTo>
                    <a:pt x="740" y="1767"/>
                  </a:lnTo>
                  <a:cubicBezTo>
                    <a:pt x="765" y="717"/>
                    <a:pt x="765" y="717"/>
                    <a:pt x="1692" y="233"/>
                  </a:cubicBezTo>
                  <a:lnTo>
                    <a:pt x="1695" y="231"/>
                  </a:lnTo>
                  <a:cubicBezTo>
                    <a:pt x="1460" y="81"/>
                    <a:pt x="1227" y="1"/>
                    <a:pt x="1013" y="1"/>
                  </a:cubicBezTo>
                  <a:close/>
                </a:path>
              </a:pathLst>
            </a:custGeom>
            <a:solidFill>
              <a:srgbClr val="6BC4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757;p52"/>
            <p:cNvSpPr/>
            <p:nvPr/>
          </p:nvSpPr>
          <p:spPr>
            <a:xfrm>
              <a:off x="4466650" y="2667300"/>
              <a:ext cx="62300" cy="47450"/>
            </a:xfrm>
            <a:custGeom>
              <a:avLst/>
              <a:gdLst/>
              <a:ahLst/>
              <a:cxnLst/>
              <a:rect l="l" t="t" r="r" b="b"/>
              <a:pathLst>
                <a:path w="2492" h="1898" extrusionOk="0">
                  <a:moveTo>
                    <a:pt x="1583" y="0"/>
                  </a:moveTo>
                  <a:cubicBezTo>
                    <a:pt x="218" y="29"/>
                    <a:pt x="1" y="378"/>
                    <a:pt x="632" y="1534"/>
                  </a:cubicBezTo>
                  <a:cubicBezTo>
                    <a:pt x="802" y="1605"/>
                    <a:pt x="992" y="1646"/>
                    <a:pt x="1135" y="1753"/>
                  </a:cubicBezTo>
                  <a:cubicBezTo>
                    <a:pt x="1275" y="1856"/>
                    <a:pt x="1406" y="1897"/>
                    <a:pt x="1528" y="1897"/>
                  </a:cubicBezTo>
                  <a:cubicBezTo>
                    <a:pt x="1763" y="1897"/>
                    <a:pt x="1968" y="1746"/>
                    <a:pt x="2147" y="1586"/>
                  </a:cubicBezTo>
                  <a:cubicBezTo>
                    <a:pt x="2491" y="1278"/>
                    <a:pt x="2209" y="926"/>
                    <a:pt x="2035" y="668"/>
                  </a:cubicBezTo>
                  <a:cubicBezTo>
                    <a:pt x="1885" y="446"/>
                    <a:pt x="1579" y="334"/>
                    <a:pt x="1583" y="0"/>
                  </a:cubicBezTo>
                  <a:close/>
                </a:path>
              </a:pathLst>
            </a:custGeom>
            <a:solidFill>
              <a:srgbClr val="7ECA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758;p52"/>
            <p:cNvSpPr/>
            <p:nvPr/>
          </p:nvSpPr>
          <p:spPr>
            <a:xfrm>
              <a:off x="3575975" y="3963075"/>
              <a:ext cx="55125" cy="46575"/>
            </a:xfrm>
            <a:custGeom>
              <a:avLst/>
              <a:gdLst/>
              <a:ahLst/>
              <a:cxnLst/>
              <a:rect l="l" t="t" r="r" b="b"/>
              <a:pathLst>
                <a:path w="2205" h="1863" extrusionOk="0">
                  <a:moveTo>
                    <a:pt x="1176" y="0"/>
                  </a:moveTo>
                  <a:cubicBezTo>
                    <a:pt x="895" y="0"/>
                    <a:pt x="620" y="37"/>
                    <a:pt x="364" y="209"/>
                  </a:cubicBezTo>
                  <a:cubicBezTo>
                    <a:pt x="231" y="685"/>
                    <a:pt x="0" y="1127"/>
                    <a:pt x="470" y="1605"/>
                  </a:cubicBezTo>
                  <a:cubicBezTo>
                    <a:pt x="662" y="1801"/>
                    <a:pt x="846" y="1862"/>
                    <a:pt x="1029" y="1862"/>
                  </a:cubicBezTo>
                  <a:cubicBezTo>
                    <a:pt x="1244" y="1862"/>
                    <a:pt x="1458" y="1777"/>
                    <a:pt x="1681" y="1726"/>
                  </a:cubicBezTo>
                  <a:cubicBezTo>
                    <a:pt x="2106" y="1263"/>
                    <a:pt x="2204" y="759"/>
                    <a:pt x="1886" y="197"/>
                  </a:cubicBezTo>
                  <a:cubicBezTo>
                    <a:pt x="1814" y="137"/>
                    <a:pt x="1743" y="76"/>
                    <a:pt x="1671" y="18"/>
                  </a:cubicBezTo>
                  <a:cubicBezTo>
                    <a:pt x="1506" y="13"/>
                    <a:pt x="1340" y="0"/>
                    <a:pt x="1176" y="0"/>
                  </a:cubicBezTo>
                  <a:close/>
                </a:path>
              </a:pathLst>
            </a:custGeom>
            <a:solidFill>
              <a:srgbClr val="A2CE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759;p52"/>
            <p:cNvSpPr/>
            <p:nvPr/>
          </p:nvSpPr>
          <p:spPr>
            <a:xfrm>
              <a:off x="3482800" y="3816175"/>
              <a:ext cx="34975" cy="36850"/>
            </a:xfrm>
            <a:custGeom>
              <a:avLst/>
              <a:gdLst/>
              <a:ahLst/>
              <a:cxnLst/>
              <a:rect l="l" t="t" r="r" b="b"/>
              <a:pathLst>
                <a:path w="1399" h="1474" extrusionOk="0">
                  <a:moveTo>
                    <a:pt x="724" y="0"/>
                  </a:moveTo>
                  <a:cubicBezTo>
                    <a:pt x="708" y="0"/>
                    <a:pt x="692" y="1"/>
                    <a:pt x="676" y="2"/>
                  </a:cubicBezTo>
                  <a:cubicBezTo>
                    <a:pt x="263" y="28"/>
                    <a:pt x="1" y="361"/>
                    <a:pt x="52" y="800"/>
                  </a:cubicBezTo>
                  <a:cubicBezTo>
                    <a:pt x="100" y="1232"/>
                    <a:pt x="401" y="1445"/>
                    <a:pt x="810" y="1474"/>
                  </a:cubicBezTo>
                  <a:cubicBezTo>
                    <a:pt x="1295" y="1433"/>
                    <a:pt x="1399" y="1120"/>
                    <a:pt x="1373" y="738"/>
                  </a:cubicBezTo>
                  <a:cubicBezTo>
                    <a:pt x="1346" y="326"/>
                    <a:pt x="1124" y="0"/>
                    <a:pt x="724" y="0"/>
                  </a:cubicBezTo>
                  <a:close/>
                </a:path>
              </a:pathLst>
            </a:custGeom>
            <a:solidFill>
              <a:srgbClr val="BADB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760;p52"/>
            <p:cNvSpPr/>
            <p:nvPr/>
          </p:nvSpPr>
          <p:spPr>
            <a:xfrm>
              <a:off x="4767150" y="2804450"/>
              <a:ext cx="125175" cy="121850"/>
            </a:xfrm>
            <a:custGeom>
              <a:avLst/>
              <a:gdLst/>
              <a:ahLst/>
              <a:cxnLst/>
              <a:rect l="l" t="t" r="r" b="b"/>
              <a:pathLst>
                <a:path w="5007" h="4874" extrusionOk="0">
                  <a:moveTo>
                    <a:pt x="2703" y="0"/>
                  </a:moveTo>
                  <a:cubicBezTo>
                    <a:pt x="1638" y="0"/>
                    <a:pt x="373" y="572"/>
                    <a:pt x="0" y="1365"/>
                  </a:cubicBezTo>
                  <a:cubicBezTo>
                    <a:pt x="569" y="1640"/>
                    <a:pt x="338" y="2225"/>
                    <a:pt x="366" y="2613"/>
                  </a:cubicBezTo>
                  <a:cubicBezTo>
                    <a:pt x="455" y="3765"/>
                    <a:pt x="1015" y="4377"/>
                    <a:pt x="2074" y="4729"/>
                  </a:cubicBezTo>
                  <a:cubicBezTo>
                    <a:pt x="2370" y="4826"/>
                    <a:pt x="2651" y="4874"/>
                    <a:pt x="2913" y="4874"/>
                  </a:cubicBezTo>
                  <a:cubicBezTo>
                    <a:pt x="3851" y="4874"/>
                    <a:pt x="4535" y="4265"/>
                    <a:pt x="4715" y="3182"/>
                  </a:cubicBezTo>
                  <a:cubicBezTo>
                    <a:pt x="4843" y="2409"/>
                    <a:pt x="5007" y="1716"/>
                    <a:pt x="4157" y="1200"/>
                  </a:cubicBezTo>
                  <a:cubicBezTo>
                    <a:pt x="3870" y="1025"/>
                    <a:pt x="3789" y="555"/>
                    <a:pt x="3654" y="201"/>
                  </a:cubicBezTo>
                  <a:cubicBezTo>
                    <a:pt x="3385" y="63"/>
                    <a:pt x="3055" y="0"/>
                    <a:pt x="2703" y="0"/>
                  </a:cubicBezTo>
                  <a:close/>
                </a:path>
              </a:pathLst>
            </a:custGeom>
            <a:solidFill>
              <a:srgbClr val="7ECA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761;p52"/>
            <p:cNvSpPr/>
            <p:nvPr/>
          </p:nvSpPr>
          <p:spPr>
            <a:xfrm>
              <a:off x="4760900" y="2809450"/>
              <a:ext cx="152525" cy="128400"/>
            </a:xfrm>
            <a:custGeom>
              <a:avLst/>
              <a:gdLst/>
              <a:ahLst/>
              <a:cxnLst/>
              <a:rect l="l" t="t" r="r" b="b"/>
              <a:pathLst>
                <a:path w="6101" h="5136" extrusionOk="0">
                  <a:moveTo>
                    <a:pt x="3904" y="1"/>
                  </a:moveTo>
                  <a:lnTo>
                    <a:pt x="3904" y="1"/>
                  </a:lnTo>
                  <a:cubicBezTo>
                    <a:pt x="3762" y="243"/>
                    <a:pt x="4048" y="1060"/>
                    <a:pt x="4341" y="1328"/>
                  </a:cubicBezTo>
                  <a:cubicBezTo>
                    <a:pt x="4549" y="1517"/>
                    <a:pt x="5054" y="1645"/>
                    <a:pt x="4950" y="1854"/>
                  </a:cubicBezTo>
                  <a:cubicBezTo>
                    <a:pt x="4642" y="2473"/>
                    <a:pt x="4943" y="3252"/>
                    <a:pt x="4551" y="3734"/>
                  </a:cubicBezTo>
                  <a:cubicBezTo>
                    <a:pt x="4200" y="4167"/>
                    <a:pt x="3705" y="4484"/>
                    <a:pt x="3124" y="4484"/>
                  </a:cubicBezTo>
                  <a:cubicBezTo>
                    <a:pt x="2945" y="4484"/>
                    <a:pt x="2758" y="4454"/>
                    <a:pt x="2565" y="4388"/>
                  </a:cubicBezTo>
                  <a:cubicBezTo>
                    <a:pt x="1224" y="3932"/>
                    <a:pt x="545" y="2874"/>
                    <a:pt x="654" y="1475"/>
                  </a:cubicBezTo>
                  <a:cubicBezTo>
                    <a:pt x="677" y="1173"/>
                    <a:pt x="1053" y="1169"/>
                    <a:pt x="1065" y="873"/>
                  </a:cubicBezTo>
                  <a:cubicBezTo>
                    <a:pt x="989" y="829"/>
                    <a:pt x="923" y="812"/>
                    <a:pt x="862" y="812"/>
                  </a:cubicBezTo>
                  <a:cubicBezTo>
                    <a:pt x="614" y="812"/>
                    <a:pt x="474" y="1114"/>
                    <a:pt x="250" y="1168"/>
                  </a:cubicBezTo>
                  <a:cubicBezTo>
                    <a:pt x="1" y="1656"/>
                    <a:pt x="319" y="2212"/>
                    <a:pt x="67" y="2700"/>
                  </a:cubicBezTo>
                  <a:cubicBezTo>
                    <a:pt x="484" y="4227"/>
                    <a:pt x="1676" y="5135"/>
                    <a:pt x="2963" y="5135"/>
                  </a:cubicBezTo>
                  <a:cubicBezTo>
                    <a:pt x="3593" y="5135"/>
                    <a:pt x="4246" y="4917"/>
                    <a:pt x="4842" y="4447"/>
                  </a:cubicBezTo>
                  <a:cubicBezTo>
                    <a:pt x="5468" y="3953"/>
                    <a:pt x="6101" y="3226"/>
                    <a:pt x="5720" y="2226"/>
                  </a:cubicBezTo>
                  <a:cubicBezTo>
                    <a:pt x="5361" y="1285"/>
                    <a:pt x="5105" y="255"/>
                    <a:pt x="390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2" name="Rectangle 131"/>
          <p:cNvSpPr/>
          <p:nvPr/>
        </p:nvSpPr>
        <p:spPr>
          <a:xfrm>
            <a:off x="393682" y="251303"/>
            <a:ext cx="2666114" cy="523220"/>
          </a:xfrm>
          <a:prstGeom prst="rect">
            <a:avLst/>
          </a:prstGeom>
          <a:ln w="28575">
            <a:solidFill>
              <a:schemeClr val="bg2"/>
            </a:solidFill>
          </a:ln>
        </p:spPr>
        <p:txBody>
          <a:bodyPr wrap="none">
            <a:spAutoFit/>
          </a:bodyPr>
          <a:lstStyle/>
          <a:p>
            <a:pPr algn="ctr">
              <a:buClr>
                <a:schemeClr val="dk2"/>
              </a:buClr>
              <a:buSzPts val="2400"/>
            </a:pPr>
            <a:r>
              <a:rPr lang="en-US" sz="2800" b="1" dirty="0">
                <a:solidFill>
                  <a:schemeClr val="bg2"/>
                </a:solidFill>
                <a:effectLst>
                  <a:outerShdw blurRad="38100" dist="38100" dir="2700000" algn="tl">
                    <a:srgbClr val="000000">
                      <a:alpha val="43137"/>
                    </a:srgbClr>
                  </a:outerShdw>
                </a:effectLst>
                <a:latin typeface="Lora" panose="020B0604020202020204" charset="0"/>
                <a:cs typeface="Arial" panose="020B0604020202020204" pitchFamily="34" charset="0"/>
                <a:sym typeface="Lora"/>
              </a:rPr>
              <a:t>Gas treatment</a:t>
            </a:r>
            <a:endParaRPr lang="ar-SA" sz="2800" b="1" dirty="0">
              <a:solidFill>
                <a:schemeClr val="bg2"/>
              </a:solidFill>
              <a:effectLst>
                <a:outerShdw blurRad="38100" dist="38100" dir="2700000" algn="tl">
                  <a:srgbClr val="000000">
                    <a:alpha val="43137"/>
                  </a:srgbClr>
                </a:outerShdw>
              </a:effectLst>
              <a:latin typeface="Lora" panose="020B0604020202020204" charset="0"/>
              <a:cs typeface="Arial" panose="020B0604020202020204" pitchFamily="34" charset="0"/>
              <a:sym typeface="Lora"/>
            </a:endParaRPr>
          </a:p>
        </p:txBody>
      </p:sp>
      <p:sp>
        <p:nvSpPr>
          <p:cNvPr id="138" name="Rectangle 2">
            <a:extLst>
              <a:ext uri="{FF2B5EF4-FFF2-40B4-BE49-F238E27FC236}">
                <a16:creationId xmlns:a16="http://schemas.microsoft.com/office/drawing/2014/main" id="{67AF86A9-C7C8-4240-B406-8F12FDE37020}"/>
              </a:ext>
            </a:extLst>
          </p:cNvPr>
          <p:cNvSpPr>
            <a:spLocks noChangeArrowheads="1"/>
          </p:cNvSpPr>
          <p:nvPr/>
        </p:nvSpPr>
        <p:spPr bwMode="auto">
          <a:xfrm>
            <a:off x="1977455" y="916354"/>
            <a:ext cx="4849404" cy="61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ar-JO" sz="1600" b="1" i="0" u="none" strike="noStrike" cap="none" normalizeH="0" baseline="0" dirty="0" bmk="_Toc73912906">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Environmental Emissions from Incineration of MSW</a:t>
            </a:r>
            <a:endParaRPr kumimoji="0" lang="en-US" altLang="ar-JO" sz="1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ar-JO" sz="1800" b="0" i="0" u="none" strike="noStrike" cap="none" normalizeH="0" baseline="0" dirty="0">
              <a:ln>
                <a:noFill/>
              </a:ln>
              <a:solidFill>
                <a:schemeClr val="tx1"/>
              </a:solidFill>
              <a:effectLst/>
              <a:latin typeface="Arial" panose="020B0604020202020204" pitchFamily="34" charset="0"/>
            </a:endParaRPr>
          </a:p>
        </p:txBody>
      </p:sp>
      <p:graphicFrame>
        <p:nvGraphicFramePr>
          <p:cNvPr id="134" name="جدول 133">
            <a:extLst>
              <a:ext uri="{FF2B5EF4-FFF2-40B4-BE49-F238E27FC236}">
                <a16:creationId xmlns:a16="http://schemas.microsoft.com/office/drawing/2014/main" id="{1B9DFB35-9A08-4B16-BC64-2FF77BB78EBA}"/>
              </a:ext>
            </a:extLst>
          </p:cNvPr>
          <p:cNvGraphicFramePr>
            <a:graphicFrameLocks noGrp="1"/>
          </p:cNvGraphicFramePr>
          <p:nvPr>
            <p:extLst>
              <p:ext uri="{D42A27DB-BD31-4B8C-83A1-F6EECF244321}">
                <p14:modId xmlns:p14="http://schemas.microsoft.com/office/powerpoint/2010/main" val="4272260500"/>
              </p:ext>
            </p:extLst>
          </p:nvPr>
        </p:nvGraphicFramePr>
        <p:xfrm>
          <a:off x="1610200" y="1852704"/>
          <a:ext cx="5412105" cy="2632456"/>
        </p:xfrm>
        <a:graphic>
          <a:graphicData uri="http://schemas.openxmlformats.org/drawingml/2006/table">
            <a:tbl>
              <a:tblPr firstRow="1" firstCol="1" bandRow="1">
                <a:tableStyleId>{912C8C85-51F0-491E-9774-3900AFEF0FD7}</a:tableStyleId>
              </a:tblPr>
              <a:tblGrid>
                <a:gridCol w="1797029">
                  <a:extLst>
                    <a:ext uri="{9D8B030D-6E8A-4147-A177-3AD203B41FA5}">
                      <a16:colId xmlns:a16="http://schemas.microsoft.com/office/drawing/2014/main" val="737373327"/>
                    </a:ext>
                  </a:extLst>
                </a:gridCol>
                <a:gridCol w="1811041">
                  <a:extLst>
                    <a:ext uri="{9D8B030D-6E8A-4147-A177-3AD203B41FA5}">
                      <a16:colId xmlns:a16="http://schemas.microsoft.com/office/drawing/2014/main" val="2792586956"/>
                    </a:ext>
                  </a:extLst>
                </a:gridCol>
                <a:gridCol w="1804035">
                  <a:extLst>
                    <a:ext uri="{9D8B030D-6E8A-4147-A177-3AD203B41FA5}">
                      <a16:colId xmlns:a16="http://schemas.microsoft.com/office/drawing/2014/main" val="1707895020"/>
                    </a:ext>
                  </a:extLst>
                </a:gridCol>
              </a:tblGrid>
              <a:tr h="336550">
                <a:tc>
                  <a:txBody>
                    <a:bodyPr/>
                    <a:lstStyle/>
                    <a:p>
                      <a:pPr algn="ctr">
                        <a:lnSpc>
                          <a:spcPct val="150000"/>
                        </a:lnSpc>
                        <a:spcAft>
                          <a:spcPts val="600"/>
                        </a:spcAft>
                      </a:pPr>
                      <a:r>
                        <a:rPr lang="en-US" sz="1600" b="1" i="0" u="none" strike="noStrike" cap="none" dirty="0">
                          <a:solidFill>
                            <a:schemeClr val="bg1"/>
                          </a:solidFill>
                          <a:effectLst/>
                          <a:latin typeface="+mn-lt"/>
                          <a:ea typeface="+mn-ea"/>
                          <a:cs typeface="+mn-cs"/>
                          <a:sym typeface="Arial"/>
                        </a:rPr>
                        <a:t>WTE process</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600"/>
                        </a:spcAft>
                      </a:pPr>
                      <a:r>
                        <a:rPr lang="en-US" sz="1600">
                          <a:effectLst/>
                        </a:rPr>
                        <a:t>Gaseous effluent</a:t>
                      </a:r>
                      <a:endParaRPr lang="en-US" sz="16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600"/>
                        </a:spcAft>
                      </a:pPr>
                      <a:r>
                        <a:rPr lang="en-US" sz="1600">
                          <a:effectLst/>
                        </a:rPr>
                        <a:t>Mass percentage</a:t>
                      </a:r>
                      <a:endParaRPr lang="en-US" sz="16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91476752"/>
                  </a:ext>
                </a:extLst>
              </a:tr>
              <a:tr h="0">
                <a:tc rowSpan="6">
                  <a:txBody>
                    <a:bodyPr/>
                    <a:lstStyle/>
                    <a:p>
                      <a:pPr algn="ctr">
                        <a:lnSpc>
                          <a:spcPct val="150000"/>
                        </a:lnSpc>
                        <a:spcAft>
                          <a:spcPts val="600"/>
                        </a:spcAft>
                      </a:pPr>
                      <a:r>
                        <a:rPr lang="en-US" sz="1600" dirty="0">
                          <a:effectLst/>
                        </a:rPr>
                        <a:t>Incineration</a:t>
                      </a:r>
                      <a:endParaRPr lang="en-US" sz="16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600"/>
                        </a:spcAft>
                      </a:pPr>
                      <a:r>
                        <a:rPr lang="en-US" sz="1600">
                          <a:effectLst/>
                        </a:rPr>
                        <a:t>CO</a:t>
                      </a:r>
                      <a:r>
                        <a:rPr lang="en-US" sz="1600" baseline="-25000">
                          <a:effectLst/>
                        </a:rPr>
                        <a:t>2</a:t>
                      </a:r>
                      <a:endParaRPr lang="en-US" sz="16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600"/>
                        </a:spcAft>
                      </a:pPr>
                      <a:r>
                        <a:rPr lang="en-US" sz="1600">
                          <a:effectLst/>
                        </a:rPr>
                        <a:t>7.31 wt%</a:t>
                      </a:r>
                      <a:endParaRPr lang="en-US" sz="16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46722207"/>
                  </a:ext>
                </a:extLst>
              </a:tr>
              <a:tr h="0">
                <a:tc vMerge="1">
                  <a:txBody>
                    <a:bodyPr/>
                    <a:lstStyle/>
                    <a:p>
                      <a:pPr rtl="1"/>
                      <a:endParaRPr lang="ar-JO"/>
                    </a:p>
                  </a:txBody>
                  <a:tcPr/>
                </a:tc>
                <a:tc>
                  <a:txBody>
                    <a:bodyPr/>
                    <a:lstStyle/>
                    <a:p>
                      <a:pPr algn="ctr">
                        <a:lnSpc>
                          <a:spcPct val="150000"/>
                        </a:lnSpc>
                        <a:spcAft>
                          <a:spcPts val="600"/>
                        </a:spcAft>
                      </a:pPr>
                      <a:r>
                        <a:rPr lang="en-US" sz="1600" dirty="0" err="1">
                          <a:effectLst/>
                        </a:rPr>
                        <a:t>NO</a:t>
                      </a:r>
                      <a:r>
                        <a:rPr lang="en-US" sz="1600" baseline="-25000" dirty="0" err="1">
                          <a:effectLst/>
                        </a:rPr>
                        <a:t>x</a:t>
                      </a:r>
                      <a:endParaRPr lang="en-US" sz="16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600"/>
                        </a:spcAft>
                      </a:pPr>
                      <a:r>
                        <a:rPr lang="en-US" sz="1600">
                          <a:effectLst/>
                        </a:rPr>
                        <a:t>0.134wt%</a:t>
                      </a:r>
                      <a:endParaRPr lang="en-US" sz="16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12399676"/>
                  </a:ext>
                </a:extLst>
              </a:tr>
              <a:tr h="0">
                <a:tc vMerge="1">
                  <a:txBody>
                    <a:bodyPr/>
                    <a:lstStyle/>
                    <a:p>
                      <a:pPr rtl="1"/>
                      <a:endParaRPr lang="ar-JO"/>
                    </a:p>
                  </a:txBody>
                  <a:tcPr/>
                </a:tc>
                <a:tc>
                  <a:txBody>
                    <a:bodyPr/>
                    <a:lstStyle/>
                    <a:p>
                      <a:pPr algn="ctr">
                        <a:lnSpc>
                          <a:spcPct val="150000"/>
                        </a:lnSpc>
                        <a:spcAft>
                          <a:spcPts val="600"/>
                        </a:spcAft>
                      </a:pPr>
                      <a:r>
                        <a:rPr lang="en-US" sz="1600" dirty="0">
                          <a:effectLst/>
                        </a:rPr>
                        <a:t>SO</a:t>
                      </a:r>
                      <a:r>
                        <a:rPr lang="en-US" sz="1600" baseline="-25000" dirty="0">
                          <a:effectLst/>
                        </a:rPr>
                        <a:t>2</a:t>
                      </a:r>
                      <a:endParaRPr lang="en-US" sz="16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600"/>
                        </a:spcAft>
                      </a:pPr>
                      <a:r>
                        <a:rPr lang="en-US" sz="1600">
                          <a:effectLst/>
                        </a:rPr>
                        <a:t>0.0335 wt%</a:t>
                      </a:r>
                      <a:endParaRPr lang="en-US" sz="16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22242008"/>
                  </a:ext>
                </a:extLst>
              </a:tr>
              <a:tr h="0">
                <a:tc vMerge="1">
                  <a:txBody>
                    <a:bodyPr/>
                    <a:lstStyle/>
                    <a:p>
                      <a:pPr rtl="1"/>
                      <a:endParaRPr lang="ar-JO"/>
                    </a:p>
                  </a:txBody>
                  <a:tcPr/>
                </a:tc>
                <a:tc>
                  <a:txBody>
                    <a:bodyPr/>
                    <a:lstStyle/>
                    <a:p>
                      <a:pPr algn="ctr">
                        <a:lnSpc>
                          <a:spcPct val="150000"/>
                        </a:lnSpc>
                        <a:spcAft>
                          <a:spcPts val="600"/>
                        </a:spcAft>
                      </a:pPr>
                      <a:r>
                        <a:rPr lang="en-US" sz="1600" dirty="0">
                          <a:effectLst/>
                        </a:rPr>
                        <a:t>HCL</a:t>
                      </a:r>
                      <a:endParaRPr lang="en-US" sz="16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600"/>
                        </a:spcAft>
                      </a:pPr>
                      <a:r>
                        <a:rPr lang="en-US" sz="1600" dirty="0">
                          <a:effectLst/>
                        </a:rPr>
                        <a:t>0.00672 wt%</a:t>
                      </a:r>
                      <a:endParaRPr lang="en-US" sz="16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00346951"/>
                  </a:ext>
                </a:extLst>
              </a:tr>
              <a:tr h="0">
                <a:tc vMerge="1">
                  <a:txBody>
                    <a:bodyPr/>
                    <a:lstStyle/>
                    <a:p>
                      <a:pPr rtl="1"/>
                      <a:endParaRPr lang="ar-JO"/>
                    </a:p>
                  </a:txBody>
                  <a:tcPr/>
                </a:tc>
                <a:tc>
                  <a:txBody>
                    <a:bodyPr/>
                    <a:lstStyle/>
                    <a:p>
                      <a:pPr algn="ctr">
                        <a:lnSpc>
                          <a:spcPct val="150000"/>
                        </a:lnSpc>
                        <a:spcAft>
                          <a:spcPts val="600"/>
                        </a:spcAft>
                      </a:pPr>
                      <a:r>
                        <a:rPr lang="en-US" sz="1600">
                          <a:effectLst/>
                        </a:rPr>
                        <a:t>CO</a:t>
                      </a:r>
                      <a:endParaRPr lang="en-US" sz="16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600"/>
                        </a:spcAft>
                      </a:pPr>
                      <a:r>
                        <a:rPr lang="en-US" sz="1600" dirty="0">
                          <a:effectLst/>
                        </a:rPr>
                        <a:t>0.0336 wt%</a:t>
                      </a:r>
                      <a:endParaRPr lang="en-US" sz="16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69170568"/>
                  </a:ext>
                </a:extLst>
              </a:tr>
              <a:tr h="0">
                <a:tc vMerge="1">
                  <a:txBody>
                    <a:bodyPr/>
                    <a:lstStyle/>
                    <a:p>
                      <a:pPr rtl="1"/>
                      <a:endParaRPr lang="ar-JO"/>
                    </a:p>
                  </a:txBody>
                  <a:tcPr/>
                </a:tc>
                <a:tc>
                  <a:txBody>
                    <a:bodyPr/>
                    <a:lstStyle/>
                    <a:p>
                      <a:pPr algn="ctr">
                        <a:lnSpc>
                          <a:spcPct val="150000"/>
                        </a:lnSpc>
                        <a:spcAft>
                          <a:spcPts val="600"/>
                        </a:spcAft>
                      </a:pPr>
                      <a:r>
                        <a:rPr lang="en-US" sz="1600">
                          <a:effectLst/>
                        </a:rPr>
                        <a:t>Dioxins and furans</a:t>
                      </a:r>
                      <a:endParaRPr lang="en-US" sz="16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600"/>
                        </a:spcAft>
                      </a:pPr>
                      <a:r>
                        <a:rPr lang="en-US" sz="1600" dirty="0">
                          <a:effectLst/>
                        </a:rPr>
                        <a:t>0.0672 </a:t>
                      </a:r>
                      <a:r>
                        <a:rPr lang="en-US" sz="1600" dirty="0" err="1">
                          <a:effectLst/>
                        </a:rPr>
                        <a:t>wt</a:t>
                      </a:r>
                      <a:r>
                        <a:rPr lang="en-US" sz="1600" dirty="0">
                          <a:effectLst/>
                        </a:rPr>
                        <a:t>%</a:t>
                      </a:r>
                      <a:endParaRPr lang="en-US" sz="16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59918400"/>
                  </a:ext>
                </a:extLst>
              </a:tr>
            </a:tbl>
          </a:graphicData>
        </a:graphic>
      </p:graphicFrame>
    </p:spTree>
    <p:extLst>
      <p:ext uri="{BB962C8B-B14F-4D97-AF65-F5344CB8AC3E}">
        <p14:creationId xmlns:p14="http://schemas.microsoft.com/office/powerpoint/2010/main" val="31287505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oogle Shape;762;p52">
            <a:extLst>
              <a:ext uri="{FF2B5EF4-FFF2-40B4-BE49-F238E27FC236}">
                <a16:creationId xmlns:a16="http://schemas.microsoft.com/office/drawing/2014/main" id="{7B2E47A0-DCE5-46B3-B0B8-5078F2F53CB5}"/>
              </a:ext>
            </a:extLst>
          </p:cNvPr>
          <p:cNvPicPr preferRelativeResize="0"/>
          <p:nvPr/>
        </p:nvPicPr>
        <p:blipFill rotWithShape="1">
          <a:blip r:embed="rId2">
            <a:alphaModFix/>
          </a:blip>
          <a:srcRect l="56485"/>
          <a:stretch/>
        </p:blipFill>
        <p:spPr>
          <a:xfrm>
            <a:off x="5166827" y="-77894"/>
            <a:ext cx="3977173" cy="5221394"/>
          </a:xfrm>
          <a:prstGeom prst="rect">
            <a:avLst/>
          </a:prstGeom>
          <a:noFill/>
          <a:ln>
            <a:noFill/>
          </a:ln>
        </p:spPr>
      </p:pic>
      <p:sp>
        <p:nvSpPr>
          <p:cNvPr id="3" name="عنوان 2">
            <a:extLst>
              <a:ext uri="{FF2B5EF4-FFF2-40B4-BE49-F238E27FC236}">
                <a16:creationId xmlns:a16="http://schemas.microsoft.com/office/drawing/2014/main" id="{4F8AF138-9CFC-44EA-B4D6-3882A9048140}"/>
              </a:ext>
            </a:extLst>
          </p:cNvPr>
          <p:cNvSpPr>
            <a:spLocks noGrp="1"/>
          </p:cNvSpPr>
          <p:nvPr>
            <p:ph type="title" idx="2"/>
          </p:nvPr>
        </p:nvSpPr>
        <p:spPr>
          <a:xfrm>
            <a:off x="735497" y="1152940"/>
            <a:ext cx="6758608" cy="2355574"/>
          </a:xfrm>
          <a:ln w="9525"/>
        </p:spPr>
        <p:txBody>
          <a:bodyPr/>
          <a:lstStyle/>
          <a:p>
            <a:pPr algn="l">
              <a:lnSpc>
                <a:spcPct val="150000"/>
              </a:lnSpc>
              <a:spcAft>
                <a:spcPts val="600"/>
              </a:spcAft>
            </a:pPr>
            <a:r>
              <a:rPr lang="en-US" sz="1800" b="0" u="none" strike="noStrike" dirty="0">
                <a:solidFill>
                  <a:srgbClr val="002060"/>
                </a:solidFill>
                <a:effectLst/>
                <a:uFill>
                  <a:solidFill>
                    <a:srgbClr val="000000"/>
                  </a:solidFill>
                </a:uFill>
                <a:latin typeface="Times New Roman" panose="02020603050405020304" pitchFamily="18" charset="0"/>
                <a:ea typeface="Arial" panose="020B0604020202020204" pitchFamily="34" charset="0"/>
                <a:cs typeface="Times New Roman" panose="02020603050405020304" pitchFamily="18" charset="0"/>
              </a:rPr>
              <a:t>-</a:t>
            </a:r>
            <a:r>
              <a:rPr lang="en-US" sz="1800" b="1" u="none" strike="noStrike" dirty="0">
                <a:solidFill>
                  <a:srgbClr val="002060"/>
                </a:solidFill>
                <a:effectLst/>
                <a:uFill>
                  <a:solidFill>
                    <a:srgbClr val="000000"/>
                  </a:solidFill>
                </a:uFill>
                <a:latin typeface="Times New Roman" panose="02020603050405020304" pitchFamily="18" charset="0"/>
                <a:ea typeface="Arial" panose="020B0604020202020204" pitchFamily="34" charset="0"/>
                <a:cs typeface="Times New Roman" panose="02020603050405020304" pitchFamily="18" charset="0"/>
              </a:rPr>
              <a:t> Dust removal techniques (fine suspended particles)</a:t>
            </a:r>
            <a:br>
              <a:rPr lang="en-US" sz="1800" u="none" strike="noStrike" dirty="0">
                <a:solidFill>
                  <a:srgbClr val="000000"/>
                </a:solidFill>
                <a:effectLst/>
                <a:uFill>
                  <a:solidFill>
                    <a:srgbClr val="000000"/>
                  </a:solidFill>
                </a:uFill>
                <a:latin typeface="Calibri" panose="020F0502020204030204" pitchFamily="34" charset="0"/>
                <a:ea typeface="Arial" panose="020B0604020202020204" pitchFamily="34" charset="0"/>
                <a:cs typeface="Times New Roman" panose="02020603050405020304" pitchFamily="18" charset="0"/>
              </a:rPr>
            </a:br>
            <a:r>
              <a:rPr lang="en-US" sz="1400" b="0" dirty="0">
                <a:solidFill>
                  <a:srgbClr val="000000"/>
                </a:solidFill>
                <a:effectLst/>
                <a:latin typeface="Cabin" panose="020B0604020202020204" charset="0"/>
                <a:ea typeface="Calibri" panose="020F0502020204030204" pitchFamily="34" charset="0"/>
                <a:cs typeface="Times New Roman" panose="02020603050405020304" pitchFamily="18" charset="0"/>
              </a:rPr>
              <a:t>Dust removal from flue gases is necessary for all processes in a waste incineration furnace. Electrostatic precipitators and fabric filters have been shown to be effective as trapping techniques for fine particulate matter in incinerator flue gases.</a:t>
            </a:r>
            <a:br>
              <a:rPr lang="en-US" sz="1400" b="0" dirty="0">
                <a:solidFill>
                  <a:srgbClr val="000000"/>
                </a:solidFill>
                <a:effectLst/>
                <a:latin typeface="Cabin" panose="020B0604020202020204" charset="0"/>
                <a:ea typeface="Calibri" panose="020F0502020204030204" pitchFamily="34" charset="0"/>
                <a:cs typeface="Arial" panose="020B0604020202020204" pitchFamily="34" charset="0"/>
              </a:rPr>
            </a:br>
            <a:r>
              <a:rPr lang="en-US" sz="1400" b="0" dirty="0">
                <a:solidFill>
                  <a:srgbClr val="000000"/>
                </a:solidFill>
                <a:effectLst/>
                <a:latin typeface="Cabin" panose="020B0604020202020204" charset="0"/>
                <a:ea typeface="Calibri" panose="020F0502020204030204" pitchFamily="34" charset="0"/>
              </a:rPr>
              <a:t>In order to more efficiently remove mercury from the flue gas, electrostatic precipitators and fabric filters are used in combination with other technologies.</a:t>
            </a:r>
            <a:endParaRPr lang="ar-JO" sz="1400" b="0" dirty="0">
              <a:latin typeface="Cabin" panose="020B0604020202020204" charset="0"/>
            </a:endParaRPr>
          </a:p>
        </p:txBody>
      </p:sp>
    </p:spTree>
    <p:extLst>
      <p:ext uri="{BB962C8B-B14F-4D97-AF65-F5344CB8AC3E}">
        <p14:creationId xmlns:p14="http://schemas.microsoft.com/office/powerpoint/2010/main" val="24013728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oogle Shape;762;p52">
            <a:extLst>
              <a:ext uri="{FF2B5EF4-FFF2-40B4-BE49-F238E27FC236}">
                <a16:creationId xmlns:a16="http://schemas.microsoft.com/office/drawing/2014/main" id="{CDCA3C61-4F19-4E70-9817-370C00D991C6}"/>
              </a:ext>
            </a:extLst>
          </p:cNvPr>
          <p:cNvPicPr preferRelativeResize="0"/>
          <p:nvPr/>
        </p:nvPicPr>
        <p:blipFill rotWithShape="1">
          <a:blip r:embed="rId2">
            <a:alphaModFix/>
          </a:blip>
          <a:srcRect l="56485"/>
          <a:stretch/>
        </p:blipFill>
        <p:spPr>
          <a:xfrm>
            <a:off x="5166827" y="-77894"/>
            <a:ext cx="3977173" cy="5221394"/>
          </a:xfrm>
          <a:prstGeom prst="rect">
            <a:avLst/>
          </a:prstGeom>
          <a:noFill/>
          <a:ln>
            <a:noFill/>
          </a:ln>
        </p:spPr>
      </p:pic>
      <p:pic>
        <p:nvPicPr>
          <p:cNvPr id="6" name="صورة 5">
            <a:extLst>
              <a:ext uri="{FF2B5EF4-FFF2-40B4-BE49-F238E27FC236}">
                <a16:creationId xmlns:a16="http://schemas.microsoft.com/office/drawing/2014/main" id="{D88647AE-9910-4E9E-AAF7-BEA3902D3181}"/>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5301342" y="666718"/>
            <a:ext cx="3597865" cy="2895600"/>
          </a:xfrm>
          <a:prstGeom prst="rect">
            <a:avLst/>
          </a:prstGeom>
          <a:noFill/>
          <a:ln>
            <a:noFill/>
          </a:ln>
        </p:spPr>
      </p:pic>
      <p:sp>
        <p:nvSpPr>
          <p:cNvPr id="8" name="مربع نص 7">
            <a:extLst>
              <a:ext uri="{FF2B5EF4-FFF2-40B4-BE49-F238E27FC236}">
                <a16:creationId xmlns:a16="http://schemas.microsoft.com/office/drawing/2014/main" id="{728DE05E-F93A-4AF8-AEF7-AF70592A3CFC}"/>
              </a:ext>
            </a:extLst>
          </p:cNvPr>
          <p:cNvSpPr txBox="1"/>
          <p:nvPr/>
        </p:nvSpPr>
        <p:spPr>
          <a:xfrm>
            <a:off x="729342" y="337487"/>
            <a:ext cx="1427449" cy="419987"/>
          </a:xfrm>
          <a:prstGeom prst="rect">
            <a:avLst/>
          </a:prstGeom>
          <a:noFill/>
        </p:spPr>
        <p:txBody>
          <a:bodyPr wrap="square">
            <a:spAutoFit/>
          </a:bodyPr>
          <a:lstStyle/>
          <a:p>
            <a:pPr lvl="0" algn="l" rtl="0">
              <a:lnSpc>
                <a:spcPct val="150000"/>
              </a:lnSpc>
              <a:spcAft>
                <a:spcPts val="1000"/>
              </a:spcAft>
            </a:pPr>
            <a:r>
              <a:rPr lang="en-US" sz="1600" b="1" dirty="0">
                <a:solidFill>
                  <a:schemeClr val="accent6">
                    <a:lumMod val="75000"/>
                  </a:schemeClr>
                </a:solidFill>
                <a:effectLst/>
                <a:latin typeface="Cabin" panose="020B0604020202020204" charset="0"/>
                <a:ea typeface="Calibri" panose="020F0502020204030204" pitchFamily="34" charset="0"/>
                <a:cs typeface="Arial" panose="020B0604020202020204" pitchFamily="34" charset="0"/>
              </a:rPr>
              <a:t>Fabric Filters</a:t>
            </a:r>
            <a:endParaRPr lang="en-US" sz="1600" dirty="0">
              <a:solidFill>
                <a:schemeClr val="accent6">
                  <a:lumMod val="75000"/>
                </a:schemeClr>
              </a:solidFill>
              <a:effectLst/>
              <a:latin typeface="Cabin" panose="020B0604020202020204" charset="0"/>
              <a:ea typeface="Calibri" panose="020F0502020204030204" pitchFamily="34" charset="0"/>
              <a:cs typeface="Arial" panose="020B0604020202020204" pitchFamily="34" charset="0"/>
            </a:endParaRPr>
          </a:p>
        </p:txBody>
      </p:sp>
      <p:sp>
        <p:nvSpPr>
          <p:cNvPr id="10" name="مربع نص 9">
            <a:extLst>
              <a:ext uri="{FF2B5EF4-FFF2-40B4-BE49-F238E27FC236}">
                <a16:creationId xmlns:a16="http://schemas.microsoft.com/office/drawing/2014/main" id="{808F20C9-0833-4D3C-9EF2-54BB38156433}"/>
              </a:ext>
            </a:extLst>
          </p:cNvPr>
          <p:cNvSpPr txBox="1"/>
          <p:nvPr/>
        </p:nvSpPr>
        <p:spPr>
          <a:xfrm>
            <a:off x="5301342" y="3721085"/>
            <a:ext cx="3977173" cy="246221"/>
          </a:xfrm>
          <a:prstGeom prst="rect">
            <a:avLst/>
          </a:prstGeom>
          <a:noFill/>
        </p:spPr>
        <p:txBody>
          <a:bodyPr wrap="square">
            <a:spAutoFit/>
          </a:bodyPr>
          <a:lstStyle/>
          <a:p>
            <a:pPr algn="ctr">
              <a:spcAft>
                <a:spcPts val="1000"/>
              </a:spcAft>
            </a:pPr>
            <a:r>
              <a:rPr lang="en-US" sz="1000" b="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Figure 9 Fabric Filters</a:t>
            </a:r>
            <a:endParaRPr lang="en-US" sz="1000" b="1" dirty="0">
              <a:solidFill>
                <a:srgbClr val="94B6D2"/>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12" name="مربع نص 11">
            <a:extLst>
              <a:ext uri="{FF2B5EF4-FFF2-40B4-BE49-F238E27FC236}">
                <a16:creationId xmlns:a16="http://schemas.microsoft.com/office/drawing/2014/main" id="{238FAA9C-A9AA-4896-B1D3-72C17A06D413}"/>
              </a:ext>
            </a:extLst>
          </p:cNvPr>
          <p:cNvSpPr txBox="1"/>
          <p:nvPr/>
        </p:nvSpPr>
        <p:spPr>
          <a:xfrm>
            <a:off x="384112" y="767410"/>
            <a:ext cx="4648200" cy="3616375"/>
          </a:xfrm>
          <a:prstGeom prst="rect">
            <a:avLst/>
          </a:prstGeom>
          <a:noFill/>
        </p:spPr>
        <p:txBody>
          <a:bodyPr wrap="square">
            <a:spAutoFit/>
          </a:bodyPr>
          <a:lstStyle/>
          <a:p>
            <a:pPr marL="342900" lvl="0" indent="-342900" algn="l" rtl="0">
              <a:spcAft>
                <a:spcPts val="1000"/>
              </a:spcAft>
              <a:buClr>
                <a:srgbClr val="7BA79D"/>
              </a:buClr>
              <a:buSzPts val="1200"/>
              <a:buFont typeface="Symbol" panose="05050102010706020507" pitchFamily="18" charset="2"/>
              <a:buChar char=""/>
            </a:pPr>
            <a:endParaRPr lang="en-US" sz="1400" b="1" dirty="0">
              <a:solidFill>
                <a:srgbClr val="000000"/>
              </a:solidFill>
              <a:effectLst/>
              <a:latin typeface="Cabin" panose="020B0604020202020204" charset="0"/>
              <a:ea typeface="Calibri" panose="020F0502020204030204" pitchFamily="34" charset="0"/>
              <a:cs typeface="Arial" panose="020B0604020202020204" pitchFamily="34" charset="0"/>
            </a:endParaRPr>
          </a:p>
          <a:p>
            <a:pPr marL="342900" lvl="0" indent="-342900" algn="l" rtl="0">
              <a:spcAft>
                <a:spcPts val="1000"/>
              </a:spcAft>
              <a:buClr>
                <a:srgbClr val="7BA79D"/>
              </a:buClr>
              <a:buSzPts val="1200"/>
              <a:buFont typeface="Symbol" panose="05050102010706020507" pitchFamily="18" charset="2"/>
              <a:buChar char=""/>
            </a:pPr>
            <a:r>
              <a:rPr lang="en-US" sz="1400" b="1" dirty="0">
                <a:solidFill>
                  <a:srgbClr val="000000"/>
                </a:solidFill>
                <a:effectLst/>
                <a:latin typeface="Cabin" panose="020B0604020202020204" charset="0"/>
                <a:ea typeface="Calibri" panose="020F0502020204030204" pitchFamily="34" charset="0"/>
                <a:cs typeface="Arial" panose="020B0604020202020204" pitchFamily="34" charset="0"/>
              </a:rPr>
              <a:t>The advantages of this type of filters</a:t>
            </a:r>
          </a:p>
          <a:p>
            <a:pPr marL="342900" lvl="0" indent="-342900" algn="l" rtl="0">
              <a:spcAft>
                <a:spcPts val="1000"/>
              </a:spcAft>
              <a:buFont typeface="+mj-lt"/>
              <a:buAutoNum type="arabicPeriod"/>
            </a:pPr>
            <a:r>
              <a:rPr lang="en-US" sz="1400" dirty="0">
                <a:solidFill>
                  <a:srgbClr val="000000"/>
                </a:solidFill>
                <a:effectLst/>
                <a:latin typeface="Cabin" panose="020B0604020202020204" charset="0"/>
                <a:ea typeface="Calibri" panose="020F0502020204030204" pitchFamily="34" charset="0"/>
                <a:cs typeface="Arial" panose="020B0604020202020204" pitchFamily="34" charset="0"/>
              </a:rPr>
              <a:t>High efficiencies – even for very small particles.</a:t>
            </a:r>
          </a:p>
          <a:p>
            <a:pPr marL="342900" lvl="0" indent="-342900" algn="l" rtl="0">
              <a:spcAft>
                <a:spcPts val="1000"/>
              </a:spcAft>
              <a:buFont typeface="+mj-lt"/>
              <a:buAutoNum type="arabicPeriod"/>
            </a:pPr>
            <a:r>
              <a:rPr lang="en-US" sz="1400" dirty="0">
                <a:solidFill>
                  <a:srgbClr val="000000"/>
                </a:solidFill>
                <a:effectLst/>
                <a:latin typeface="Cabin" panose="020B0604020202020204" charset="0"/>
                <a:ea typeface="Calibri" panose="020F0502020204030204" pitchFamily="34" charset="0"/>
                <a:cs typeface="Arial" panose="020B0604020202020204" pitchFamily="34" charset="0"/>
              </a:rPr>
              <a:t>Operate over a wide range of flow rates.</a:t>
            </a:r>
          </a:p>
          <a:p>
            <a:pPr marL="342900" lvl="0" indent="-342900" algn="l" rtl="0">
              <a:spcAft>
                <a:spcPts val="1000"/>
              </a:spcAft>
              <a:buFont typeface="+mj-lt"/>
              <a:buAutoNum type="arabicPeriod"/>
            </a:pPr>
            <a:r>
              <a:rPr lang="en-US" sz="1400" dirty="0">
                <a:solidFill>
                  <a:srgbClr val="000000"/>
                </a:solidFill>
                <a:effectLst/>
                <a:latin typeface="Cabin" panose="020B0604020202020204" charset="0"/>
                <a:ea typeface="Calibri" panose="020F0502020204030204" pitchFamily="34" charset="0"/>
                <a:cs typeface="Arial" panose="020B0604020202020204" pitchFamily="34" charset="0"/>
              </a:rPr>
              <a:t> Low costs. </a:t>
            </a:r>
          </a:p>
          <a:p>
            <a:pPr marL="342900" lvl="0" indent="-342900" algn="l" rtl="0">
              <a:spcAft>
                <a:spcPts val="1000"/>
              </a:spcAft>
              <a:buFont typeface="+mj-lt"/>
              <a:buAutoNum type="arabicPeriod"/>
            </a:pPr>
            <a:endParaRPr lang="en-US" sz="1400" dirty="0">
              <a:solidFill>
                <a:srgbClr val="000000"/>
              </a:solidFill>
              <a:effectLst/>
              <a:latin typeface="Cabin" panose="020B0604020202020204" charset="0"/>
              <a:ea typeface="Calibri" panose="020F0502020204030204" pitchFamily="34" charset="0"/>
              <a:cs typeface="Arial" panose="020B0604020202020204" pitchFamily="34" charset="0"/>
            </a:endParaRPr>
          </a:p>
          <a:p>
            <a:pPr marL="342900" lvl="0" indent="-342900" algn="l" rtl="0">
              <a:spcAft>
                <a:spcPts val="1000"/>
              </a:spcAft>
              <a:buClr>
                <a:srgbClr val="7BA79D"/>
              </a:buClr>
              <a:buSzPts val="1200"/>
              <a:buFont typeface="Symbol" panose="05050102010706020507" pitchFamily="18" charset="2"/>
              <a:buChar char=""/>
            </a:pPr>
            <a:r>
              <a:rPr lang="en-US" sz="1400" b="1" dirty="0">
                <a:solidFill>
                  <a:srgbClr val="000000"/>
                </a:solidFill>
                <a:effectLst/>
                <a:latin typeface="Cabin" panose="020B0604020202020204" charset="0"/>
                <a:ea typeface="Calibri" panose="020F0502020204030204" pitchFamily="34" charset="0"/>
                <a:cs typeface="Arial" panose="020B0604020202020204" pitchFamily="34" charset="0"/>
              </a:rPr>
              <a:t>The disadvantages of this type of filters</a:t>
            </a:r>
          </a:p>
          <a:p>
            <a:pPr marL="342900" lvl="0" indent="-342900" algn="l" rtl="0">
              <a:spcAft>
                <a:spcPts val="1000"/>
              </a:spcAft>
              <a:buFont typeface="+mj-lt"/>
              <a:buAutoNum type="arabicPeriod"/>
            </a:pPr>
            <a:r>
              <a:rPr lang="en-US" sz="1400" dirty="0">
                <a:solidFill>
                  <a:srgbClr val="000000"/>
                </a:solidFill>
                <a:effectLst/>
                <a:latin typeface="Cabin" panose="020B0604020202020204" charset="0"/>
                <a:ea typeface="Calibri" panose="020F0502020204030204" pitchFamily="34" charset="0"/>
                <a:cs typeface="Arial" panose="020B0604020202020204" pitchFamily="34" charset="0"/>
              </a:rPr>
              <a:t>Fabrics can be harmed by excessive temperatures.</a:t>
            </a:r>
          </a:p>
          <a:p>
            <a:pPr marL="342900" lvl="0" indent="-342900" algn="l" rtl="0">
              <a:spcAft>
                <a:spcPts val="1000"/>
              </a:spcAft>
              <a:buFont typeface="+mj-lt"/>
              <a:buAutoNum type="arabicPeriod"/>
            </a:pPr>
            <a:r>
              <a:rPr lang="en-US" sz="1400" dirty="0">
                <a:solidFill>
                  <a:srgbClr val="000000"/>
                </a:solidFill>
                <a:effectLst/>
                <a:latin typeface="Cabin" panose="020B0604020202020204" charset="0"/>
                <a:ea typeface="Calibri" panose="020F0502020204030204" pitchFamily="34" charset="0"/>
                <a:cs typeface="Arial" panose="020B0604020202020204" pitchFamily="34" charset="0"/>
              </a:rPr>
              <a:t>The particles must be dry.</a:t>
            </a:r>
          </a:p>
          <a:p>
            <a:r>
              <a:rPr lang="en-US" sz="1400" dirty="0">
                <a:solidFill>
                  <a:srgbClr val="000000"/>
                </a:solidFill>
                <a:effectLst/>
                <a:latin typeface="Cabin" panose="020B0604020202020204" charset="0"/>
                <a:ea typeface="Calibri" panose="020F0502020204030204" pitchFamily="34" charset="0"/>
              </a:rPr>
              <a:t> The possibility of a fire. Therefore, suitable materials must be chosen according to the expected conditions</a:t>
            </a:r>
            <a:endParaRPr lang="ar-JO" dirty="0">
              <a:latin typeface="Cabin" panose="020B0604020202020204" charset="0"/>
            </a:endParaRPr>
          </a:p>
        </p:txBody>
      </p:sp>
    </p:spTree>
    <p:extLst>
      <p:ext uri="{BB962C8B-B14F-4D97-AF65-F5344CB8AC3E}">
        <p14:creationId xmlns:p14="http://schemas.microsoft.com/office/powerpoint/2010/main" val="30136384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ربع نص 5">
            <a:extLst>
              <a:ext uri="{FF2B5EF4-FFF2-40B4-BE49-F238E27FC236}">
                <a16:creationId xmlns:a16="http://schemas.microsoft.com/office/drawing/2014/main" id="{76C7E7DB-E29F-40BC-ACDA-FCADC87D16EE}"/>
              </a:ext>
            </a:extLst>
          </p:cNvPr>
          <p:cNvSpPr txBox="1"/>
          <p:nvPr/>
        </p:nvSpPr>
        <p:spPr>
          <a:xfrm>
            <a:off x="261257" y="81673"/>
            <a:ext cx="4572000" cy="833498"/>
          </a:xfrm>
          <a:prstGeom prst="rect">
            <a:avLst/>
          </a:prstGeom>
          <a:noFill/>
        </p:spPr>
        <p:txBody>
          <a:bodyPr wrap="square">
            <a:spAutoFit/>
          </a:bodyPr>
          <a:lstStyle/>
          <a:p>
            <a:pPr lvl="0" algn="l" rtl="0">
              <a:lnSpc>
                <a:spcPct val="150000"/>
              </a:lnSpc>
              <a:spcAft>
                <a:spcPts val="1000"/>
              </a:spcAft>
            </a:pPr>
            <a:r>
              <a:rPr lang="en-US" b="1" dirty="0">
                <a:solidFill>
                  <a:schemeClr val="accent6">
                    <a:lumMod val="75000"/>
                  </a:schemeClr>
                </a:solidFill>
                <a:effectLst/>
                <a:latin typeface="Times New Roman" panose="02020603050405020304" pitchFamily="18" charset="0"/>
                <a:ea typeface="Calibri" panose="020F0502020204030204" pitchFamily="34" charset="0"/>
                <a:cs typeface="Arial" panose="020B0604020202020204" pitchFamily="34" charset="0"/>
              </a:rPr>
              <a:t>Electrostatic Precipitators</a:t>
            </a:r>
          </a:p>
          <a:p>
            <a:pPr lvl="0" algn="l" rtl="0">
              <a:lnSpc>
                <a:spcPct val="150000"/>
              </a:lnSpc>
              <a:spcAft>
                <a:spcPts val="1000"/>
              </a:spcAft>
            </a:pPr>
            <a:endParaRPr lang="en-US" dirty="0">
              <a:solidFill>
                <a:schemeClr val="accent6">
                  <a:lumMod val="75000"/>
                </a:schemeClr>
              </a:solidFill>
              <a:effectLst/>
              <a:latin typeface="Calibri" panose="020F0502020204030204" pitchFamily="34" charset="0"/>
              <a:ea typeface="Calibri" panose="020F0502020204030204" pitchFamily="34" charset="0"/>
              <a:cs typeface="Arial" panose="020B0604020202020204" pitchFamily="34" charset="0"/>
            </a:endParaRPr>
          </a:p>
        </p:txBody>
      </p:sp>
      <p:pic>
        <p:nvPicPr>
          <p:cNvPr id="7" name="Google Shape;762;p52">
            <a:extLst>
              <a:ext uri="{FF2B5EF4-FFF2-40B4-BE49-F238E27FC236}">
                <a16:creationId xmlns:a16="http://schemas.microsoft.com/office/drawing/2014/main" id="{89026E53-E47B-4C29-B0D3-274E084E50E7}"/>
              </a:ext>
            </a:extLst>
          </p:cNvPr>
          <p:cNvPicPr preferRelativeResize="0"/>
          <p:nvPr/>
        </p:nvPicPr>
        <p:blipFill rotWithShape="1">
          <a:blip r:embed="rId2">
            <a:alphaModFix/>
          </a:blip>
          <a:srcRect l="56485"/>
          <a:stretch/>
        </p:blipFill>
        <p:spPr>
          <a:xfrm>
            <a:off x="5166827" y="-77894"/>
            <a:ext cx="3977173" cy="5221394"/>
          </a:xfrm>
          <a:prstGeom prst="rect">
            <a:avLst/>
          </a:prstGeom>
          <a:noFill/>
          <a:ln>
            <a:noFill/>
          </a:ln>
        </p:spPr>
      </p:pic>
      <p:pic>
        <p:nvPicPr>
          <p:cNvPr id="8" name="صورة 7">
            <a:extLst>
              <a:ext uri="{FF2B5EF4-FFF2-40B4-BE49-F238E27FC236}">
                <a16:creationId xmlns:a16="http://schemas.microsoft.com/office/drawing/2014/main" id="{548994A4-579F-48A0-8762-D1F97AB67D30}"/>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4713515" y="1239610"/>
            <a:ext cx="4267154" cy="2722790"/>
          </a:xfrm>
          <a:prstGeom prst="rect">
            <a:avLst/>
          </a:prstGeom>
          <a:noFill/>
          <a:ln>
            <a:noFill/>
          </a:ln>
        </p:spPr>
      </p:pic>
      <p:sp>
        <p:nvSpPr>
          <p:cNvPr id="10" name="مربع نص 9">
            <a:extLst>
              <a:ext uri="{FF2B5EF4-FFF2-40B4-BE49-F238E27FC236}">
                <a16:creationId xmlns:a16="http://schemas.microsoft.com/office/drawing/2014/main" id="{DBAA1A7D-5D40-43AC-A7F2-CD39D04981FA}"/>
              </a:ext>
            </a:extLst>
          </p:cNvPr>
          <p:cNvSpPr txBox="1"/>
          <p:nvPr/>
        </p:nvSpPr>
        <p:spPr>
          <a:xfrm>
            <a:off x="5166827" y="4029730"/>
            <a:ext cx="4293636" cy="246221"/>
          </a:xfrm>
          <a:prstGeom prst="rect">
            <a:avLst/>
          </a:prstGeom>
          <a:noFill/>
        </p:spPr>
        <p:txBody>
          <a:bodyPr wrap="square">
            <a:spAutoFit/>
          </a:bodyPr>
          <a:lstStyle/>
          <a:p>
            <a:pPr algn="ctr">
              <a:spcAft>
                <a:spcPts val="1000"/>
              </a:spcAft>
            </a:pPr>
            <a:r>
              <a:rPr lang="en-US" sz="1000" b="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Figure 10 How the Electrostatic Precipitators work</a:t>
            </a:r>
            <a:endParaRPr lang="en-US" sz="1000" b="1" dirty="0">
              <a:solidFill>
                <a:srgbClr val="94B6D2"/>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12" name="مربع نص 11">
            <a:extLst>
              <a:ext uri="{FF2B5EF4-FFF2-40B4-BE49-F238E27FC236}">
                <a16:creationId xmlns:a16="http://schemas.microsoft.com/office/drawing/2014/main" id="{776A6D5F-36DC-46F9-92BB-536E284C78B6}"/>
              </a:ext>
            </a:extLst>
          </p:cNvPr>
          <p:cNvSpPr txBox="1"/>
          <p:nvPr/>
        </p:nvSpPr>
        <p:spPr>
          <a:xfrm>
            <a:off x="270200" y="423313"/>
            <a:ext cx="4729842" cy="3960058"/>
          </a:xfrm>
          <a:prstGeom prst="rect">
            <a:avLst/>
          </a:prstGeom>
          <a:noFill/>
        </p:spPr>
        <p:txBody>
          <a:bodyPr wrap="square">
            <a:spAutoFit/>
          </a:bodyPr>
          <a:lstStyle/>
          <a:p>
            <a:pPr marL="342900" lvl="0" indent="-342900" algn="l" rtl="0">
              <a:spcAft>
                <a:spcPts val="1000"/>
              </a:spcAft>
              <a:buClr>
                <a:srgbClr val="94B6D2"/>
              </a:buClr>
              <a:buFont typeface="Symbol" panose="05050102010706020507" pitchFamily="18" charset="2"/>
              <a:buChar char=""/>
            </a:pPr>
            <a:endParaRPr lang="en-US" sz="1400" b="1" dirty="0">
              <a:solidFill>
                <a:srgbClr val="000000"/>
              </a:solidFill>
              <a:effectLst/>
              <a:latin typeface="Cabin" panose="020B0604020202020204" charset="0"/>
              <a:ea typeface="Calibri" panose="020F0502020204030204" pitchFamily="34" charset="0"/>
              <a:cs typeface="Arial" panose="020B0604020202020204" pitchFamily="34" charset="0"/>
            </a:endParaRPr>
          </a:p>
          <a:p>
            <a:pPr marL="342900" lvl="0" indent="-342900" algn="l" rtl="0">
              <a:spcAft>
                <a:spcPts val="1000"/>
              </a:spcAft>
              <a:buClr>
                <a:srgbClr val="94B6D2"/>
              </a:buClr>
              <a:buFont typeface="Symbol" panose="05050102010706020507" pitchFamily="18" charset="2"/>
              <a:buChar char=""/>
            </a:pPr>
            <a:r>
              <a:rPr lang="en-US" sz="1400" b="1" dirty="0">
                <a:solidFill>
                  <a:srgbClr val="000000"/>
                </a:solidFill>
                <a:effectLst/>
                <a:latin typeface="Cabin" panose="020B0604020202020204" charset="0"/>
                <a:ea typeface="Calibri" panose="020F0502020204030204" pitchFamily="34" charset="0"/>
                <a:cs typeface="Arial" panose="020B0604020202020204" pitchFamily="34" charset="0"/>
              </a:rPr>
              <a:t>Advantages</a:t>
            </a:r>
          </a:p>
          <a:p>
            <a:pPr marL="342900" lvl="0" indent="-342900" algn="l" rtl="0">
              <a:spcAft>
                <a:spcPts val="1000"/>
              </a:spcAft>
              <a:buFont typeface="+mj-lt"/>
              <a:buAutoNum type="arabicPeriod"/>
            </a:pPr>
            <a:r>
              <a:rPr lang="en-US" sz="1400" dirty="0">
                <a:solidFill>
                  <a:srgbClr val="000000"/>
                </a:solidFill>
                <a:effectLst/>
                <a:latin typeface="Cabin" panose="020B0604020202020204" charset="0"/>
                <a:ea typeface="Calibri" panose="020F0502020204030204" pitchFamily="34" charset="0"/>
                <a:cs typeface="Arial" panose="020B0604020202020204" pitchFamily="34" charset="0"/>
              </a:rPr>
              <a:t> Able to achieve very high efficiency.</a:t>
            </a:r>
          </a:p>
          <a:p>
            <a:pPr marL="342900" lvl="0" indent="-342900" algn="l" rtl="0">
              <a:spcAft>
                <a:spcPts val="1000"/>
              </a:spcAft>
              <a:buFont typeface="+mj-lt"/>
              <a:buAutoNum type="arabicPeriod"/>
            </a:pPr>
            <a:r>
              <a:rPr lang="en-US" sz="1400" dirty="0">
                <a:solidFill>
                  <a:srgbClr val="000000"/>
                </a:solidFill>
                <a:effectLst/>
                <a:latin typeface="Cabin" panose="020B0604020202020204" charset="0"/>
                <a:ea typeface="Calibri" panose="020F0502020204030204" pitchFamily="34" charset="0"/>
                <a:cs typeface="Arial" panose="020B0604020202020204" pitchFamily="34" charset="0"/>
              </a:rPr>
              <a:t>Low  operating  costs.</a:t>
            </a:r>
          </a:p>
          <a:p>
            <a:pPr marL="342900" lvl="0" indent="-342900" algn="l" rtl="0">
              <a:spcAft>
                <a:spcPts val="1000"/>
              </a:spcAft>
              <a:buFont typeface="+mj-lt"/>
              <a:buAutoNum type="arabicPeriod"/>
            </a:pPr>
            <a:r>
              <a:rPr lang="en-US" sz="1400" dirty="0">
                <a:solidFill>
                  <a:srgbClr val="000000"/>
                </a:solidFill>
                <a:effectLst/>
                <a:latin typeface="Cabin" panose="020B0604020202020204" charset="0"/>
                <a:ea typeface="Calibri" panose="020F0502020204030204" pitchFamily="34" charset="0"/>
                <a:cs typeface="Arial" panose="020B0604020202020204" pitchFamily="34" charset="0"/>
              </a:rPr>
              <a:t>durable, long service life.</a:t>
            </a:r>
          </a:p>
          <a:p>
            <a:pPr marL="342900" lvl="0" indent="-342900" algn="l" rtl="0">
              <a:spcAft>
                <a:spcPts val="1000"/>
              </a:spcAft>
              <a:buFont typeface="+mj-lt"/>
              <a:buAutoNum type="arabicPeriod"/>
            </a:pPr>
            <a:r>
              <a:rPr lang="en-US" sz="1400" dirty="0">
                <a:solidFill>
                  <a:srgbClr val="000000"/>
                </a:solidFill>
                <a:effectLst/>
                <a:latin typeface="Cabin" panose="020B0604020202020204" charset="0"/>
                <a:ea typeface="Calibri" panose="020F0502020204030204" pitchFamily="34" charset="0"/>
                <a:cs typeface="Arial" panose="020B0604020202020204" pitchFamily="34" charset="0"/>
              </a:rPr>
              <a:t>Low maintenance costs.</a:t>
            </a:r>
          </a:p>
          <a:p>
            <a:pPr lvl="0" algn="l" rtl="0">
              <a:spcAft>
                <a:spcPts val="1000"/>
              </a:spcAft>
            </a:pPr>
            <a:endParaRPr lang="en-US" sz="1400" dirty="0">
              <a:solidFill>
                <a:srgbClr val="000000"/>
              </a:solidFill>
              <a:effectLst/>
              <a:latin typeface="Cabin" panose="020B0604020202020204" charset="0"/>
              <a:ea typeface="Calibri" panose="020F0502020204030204" pitchFamily="34" charset="0"/>
              <a:cs typeface="Arial" panose="020B0604020202020204" pitchFamily="34" charset="0"/>
            </a:endParaRPr>
          </a:p>
          <a:p>
            <a:pPr marL="342900" lvl="0" indent="-342900" algn="l" rtl="0">
              <a:spcAft>
                <a:spcPts val="1000"/>
              </a:spcAft>
              <a:buClr>
                <a:srgbClr val="94B6D2"/>
              </a:buClr>
              <a:buFont typeface="Symbol" panose="05050102010706020507" pitchFamily="18" charset="2"/>
              <a:buChar char=""/>
            </a:pPr>
            <a:r>
              <a:rPr lang="en-US" sz="1400" b="1" dirty="0">
                <a:solidFill>
                  <a:srgbClr val="000000"/>
                </a:solidFill>
                <a:effectLst/>
                <a:latin typeface="Cabin" panose="020B0604020202020204" charset="0"/>
                <a:ea typeface="Calibri" panose="020F0502020204030204" pitchFamily="34" charset="0"/>
                <a:cs typeface="Arial" panose="020B0604020202020204" pitchFamily="34" charset="0"/>
              </a:rPr>
              <a:t>Disadvantages</a:t>
            </a:r>
          </a:p>
          <a:p>
            <a:pPr marL="342900" lvl="0" indent="-342900" algn="l" rtl="0">
              <a:spcAft>
                <a:spcPts val="1000"/>
              </a:spcAft>
              <a:buFont typeface="+mj-lt"/>
              <a:buAutoNum type="arabicPeriod"/>
            </a:pPr>
            <a:r>
              <a:rPr lang="en-US" sz="1400" dirty="0">
                <a:solidFill>
                  <a:srgbClr val="000000"/>
                </a:solidFill>
                <a:effectLst/>
                <a:latin typeface="Cabin" panose="020B0604020202020204" charset="0"/>
                <a:ea typeface="Calibri" panose="020F0502020204030204" pitchFamily="34" charset="0"/>
                <a:cs typeface="Arial" panose="020B0604020202020204" pitchFamily="34" charset="0"/>
              </a:rPr>
              <a:t>Sensitive to dust resistivity</a:t>
            </a:r>
          </a:p>
          <a:p>
            <a:pPr marL="342900" lvl="0" indent="-342900" algn="l" rtl="0">
              <a:spcAft>
                <a:spcPts val="1000"/>
              </a:spcAft>
              <a:buFont typeface="+mj-lt"/>
              <a:buAutoNum type="arabicPeriod"/>
            </a:pPr>
            <a:r>
              <a:rPr lang="en-US" sz="1400" dirty="0">
                <a:solidFill>
                  <a:srgbClr val="000000"/>
                </a:solidFill>
                <a:effectLst/>
                <a:latin typeface="Cabin" panose="020B0604020202020204" charset="0"/>
                <a:ea typeface="Calibri" panose="020F0502020204030204" pitchFamily="34" charset="0"/>
                <a:cs typeface="Arial" panose="020B0604020202020204" pitchFamily="34" charset="0"/>
              </a:rPr>
              <a:t>changes in dust conditions can drastically affect performance.</a:t>
            </a:r>
          </a:p>
          <a:p>
            <a:pPr marL="342900" lvl="0" indent="-342900" algn="l" rtl="0">
              <a:spcAft>
                <a:spcPts val="1000"/>
              </a:spcAft>
              <a:buFont typeface="+mj-lt"/>
              <a:buAutoNum type="arabicPeriod"/>
            </a:pPr>
            <a:r>
              <a:rPr lang="en-US" sz="1400" dirty="0">
                <a:solidFill>
                  <a:srgbClr val="000000"/>
                </a:solidFill>
                <a:effectLst/>
                <a:latin typeface="Cabin" panose="020B0604020202020204" charset="0"/>
                <a:ea typeface="Calibri" panose="020F0502020204030204" pitchFamily="34" charset="0"/>
                <a:cs typeface="Arial" panose="020B0604020202020204" pitchFamily="34" charset="0"/>
              </a:rPr>
              <a:t>Difficulty anchoring it.</a:t>
            </a:r>
          </a:p>
        </p:txBody>
      </p:sp>
    </p:spTree>
    <p:extLst>
      <p:ext uri="{BB962C8B-B14F-4D97-AF65-F5344CB8AC3E}">
        <p14:creationId xmlns:p14="http://schemas.microsoft.com/office/powerpoint/2010/main" val="31265305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a:extLst>
              <a:ext uri="{FF2B5EF4-FFF2-40B4-BE49-F238E27FC236}">
                <a16:creationId xmlns:a16="http://schemas.microsoft.com/office/drawing/2014/main" id="{071C3E4B-C3FD-4A28-8705-E75959CE54DF}"/>
              </a:ext>
            </a:extLst>
          </p:cNvPr>
          <p:cNvSpPr>
            <a:spLocks noGrp="1"/>
          </p:cNvSpPr>
          <p:nvPr>
            <p:ph type="title" idx="2"/>
          </p:nvPr>
        </p:nvSpPr>
        <p:spPr>
          <a:xfrm>
            <a:off x="196416" y="1083365"/>
            <a:ext cx="6226628" cy="2560508"/>
          </a:xfrm>
        </p:spPr>
        <p:txBody>
          <a:bodyPr/>
          <a:lstStyle/>
          <a:p>
            <a:pPr algn="l"/>
            <a:r>
              <a:rPr lang="en-US" sz="1400" b="0" dirty="0">
                <a:latin typeface="Cabin" panose="020B0604020202020204" charset="0"/>
                <a:cs typeface="+mj-cs"/>
              </a:rPr>
              <a:t>This ash can be reused in construction and road construction materials after pretreatment.</a:t>
            </a:r>
            <a:br>
              <a:rPr lang="en-US" sz="1400" b="0" dirty="0">
                <a:latin typeface="Cabin" panose="020B0604020202020204" charset="0"/>
                <a:cs typeface="+mj-cs"/>
              </a:rPr>
            </a:br>
            <a:r>
              <a:rPr lang="en-US" sz="1400" b="0" dirty="0">
                <a:latin typeface="Cabin" panose="020B0604020202020204" charset="0"/>
                <a:cs typeface="+mj-cs"/>
              </a:rPr>
              <a:t>The use of ash and mixed waste incineration residues for construction purposes poses potential environmental risks due to heavy metal contamination .</a:t>
            </a:r>
            <a:br>
              <a:rPr lang="en-US" sz="1400" b="0" dirty="0">
                <a:latin typeface="Cabin" panose="020B0604020202020204" charset="0"/>
                <a:cs typeface="+mj-cs"/>
              </a:rPr>
            </a:br>
            <a:r>
              <a:rPr lang="en-US" sz="1400" b="0" dirty="0">
                <a:latin typeface="Cabin" panose="020B0604020202020204" charset="0"/>
                <a:cs typeface="+mj-cs"/>
              </a:rPr>
              <a:t>Bottom ash or fly ash from waste incinerators should never be used as a soil conditioner in agricultural or similar applications if the mercury concentration in the ash exceeds levels of concern because adding ash to the soil may harm it.</a:t>
            </a:r>
            <a:br>
              <a:rPr lang="en-US" sz="1400" b="0" dirty="0">
                <a:latin typeface="Cabin" panose="020B0604020202020204" charset="0"/>
                <a:cs typeface="+mj-cs"/>
              </a:rPr>
            </a:br>
            <a:r>
              <a:rPr lang="en-US" sz="1400" b="0" dirty="0">
                <a:latin typeface="Cabin" panose="020B0604020202020204" charset="0"/>
                <a:cs typeface="+mj-cs"/>
              </a:rPr>
              <a:t>On the other hand, there are advantages to using this ash in construction work, as the price of ash is 30% less than the price of sand used in construction, and the use of this ash in the brick industry has several advantages, including that it reduces the weight of the bricks and that these bricks are fire-resistant.</a:t>
            </a:r>
            <a:endParaRPr lang="ar-JO" sz="1400" b="0" dirty="0">
              <a:latin typeface="Cabin" panose="020B0604020202020204" charset="0"/>
              <a:cs typeface="+mj-cs"/>
            </a:endParaRPr>
          </a:p>
        </p:txBody>
      </p:sp>
      <p:pic>
        <p:nvPicPr>
          <p:cNvPr id="5" name="Google Shape;762;p52">
            <a:extLst>
              <a:ext uri="{FF2B5EF4-FFF2-40B4-BE49-F238E27FC236}">
                <a16:creationId xmlns:a16="http://schemas.microsoft.com/office/drawing/2014/main" id="{7ABBEC02-7333-4C61-89B5-AFBF44486E7C}"/>
              </a:ext>
            </a:extLst>
          </p:cNvPr>
          <p:cNvPicPr preferRelativeResize="0"/>
          <p:nvPr/>
        </p:nvPicPr>
        <p:blipFill rotWithShape="1">
          <a:blip r:embed="rId2">
            <a:alphaModFix/>
          </a:blip>
          <a:srcRect l="56485"/>
          <a:stretch/>
        </p:blipFill>
        <p:spPr>
          <a:xfrm>
            <a:off x="5166827" y="-77894"/>
            <a:ext cx="3977173" cy="5221394"/>
          </a:xfrm>
          <a:prstGeom prst="rect">
            <a:avLst/>
          </a:prstGeom>
          <a:noFill/>
          <a:ln>
            <a:noFill/>
          </a:ln>
        </p:spPr>
      </p:pic>
      <p:sp>
        <p:nvSpPr>
          <p:cNvPr id="7" name="مربع نص 6">
            <a:extLst>
              <a:ext uri="{FF2B5EF4-FFF2-40B4-BE49-F238E27FC236}">
                <a16:creationId xmlns:a16="http://schemas.microsoft.com/office/drawing/2014/main" id="{F072818A-8DFF-43CD-9508-AB176AEDD2C3}"/>
              </a:ext>
            </a:extLst>
          </p:cNvPr>
          <p:cNvSpPr txBox="1"/>
          <p:nvPr/>
        </p:nvSpPr>
        <p:spPr>
          <a:xfrm>
            <a:off x="406271" y="454740"/>
            <a:ext cx="3479929" cy="422167"/>
          </a:xfrm>
          <a:prstGeom prst="rect">
            <a:avLst/>
          </a:prstGeom>
          <a:noFill/>
        </p:spPr>
        <p:txBody>
          <a:bodyPr wrap="square">
            <a:spAutoFit/>
          </a:bodyPr>
          <a:lstStyle/>
          <a:p>
            <a:pPr lvl="0" algn="l" rtl="0">
              <a:lnSpc>
                <a:spcPct val="150000"/>
              </a:lnSpc>
              <a:spcAft>
                <a:spcPts val="1000"/>
              </a:spcAft>
            </a:pPr>
            <a:r>
              <a:rPr lang="en-US" sz="1600" b="1" dirty="0">
                <a:solidFill>
                  <a:srgbClr val="548AB7"/>
                </a:solidFill>
                <a:effectLst/>
                <a:latin typeface="Times New Roman" panose="02020603050405020304" pitchFamily="18" charset="0"/>
                <a:ea typeface="Calibri" panose="020F0502020204030204" pitchFamily="34" charset="0"/>
                <a:cs typeface="Arial" panose="020B0604020202020204" pitchFamily="34" charset="0"/>
              </a:rPr>
              <a:t>Use of ash from waste incineration:</a:t>
            </a:r>
            <a:endParaRPr lang="en-US" sz="16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7083203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oogle Shape;277;p40"/>
          <p:cNvPicPr preferRelativeResize="0"/>
          <p:nvPr/>
        </p:nvPicPr>
        <p:blipFill rotWithShape="1">
          <a:blip r:embed="rId2">
            <a:alphaModFix/>
          </a:blip>
          <a:srcRect r="77789" b="26324"/>
          <a:stretch/>
        </p:blipFill>
        <p:spPr>
          <a:xfrm>
            <a:off x="0" y="0"/>
            <a:ext cx="2030906" cy="3790075"/>
          </a:xfrm>
          <a:prstGeom prst="rect">
            <a:avLst/>
          </a:prstGeom>
          <a:noFill/>
          <a:ln>
            <a:noFill/>
          </a:ln>
        </p:spPr>
      </p:pic>
      <p:pic>
        <p:nvPicPr>
          <p:cNvPr id="4" name="Google Shape;278;p40"/>
          <p:cNvPicPr preferRelativeResize="0"/>
          <p:nvPr/>
        </p:nvPicPr>
        <p:blipFill rotWithShape="1">
          <a:blip r:embed="rId3">
            <a:alphaModFix/>
          </a:blip>
          <a:srcRect l="58520" r="-338" b="65612"/>
          <a:stretch/>
        </p:blipFill>
        <p:spPr>
          <a:xfrm>
            <a:off x="5284601" y="-4892"/>
            <a:ext cx="3899624" cy="1804123"/>
          </a:xfrm>
          <a:prstGeom prst="rect">
            <a:avLst/>
          </a:prstGeom>
          <a:noFill/>
          <a:ln>
            <a:noFill/>
          </a:ln>
        </p:spPr>
      </p:pic>
      <p:sp>
        <p:nvSpPr>
          <p:cNvPr id="5" name="Title 4"/>
          <p:cNvSpPr>
            <a:spLocks noGrp="1"/>
          </p:cNvSpPr>
          <p:nvPr>
            <p:ph type="title"/>
          </p:nvPr>
        </p:nvSpPr>
        <p:spPr>
          <a:xfrm>
            <a:off x="1266811" y="788649"/>
            <a:ext cx="2450423" cy="546756"/>
          </a:xfrm>
        </p:spPr>
        <p:txBody>
          <a:bodyPr/>
          <a:lstStyle/>
          <a:p>
            <a:r>
              <a:rPr lang="en-US" sz="2800" dirty="0">
                <a:solidFill>
                  <a:schemeClr val="bg2"/>
                </a:solidFill>
                <a:effectLst>
                  <a:outerShdw blurRad="38100" dist="38100" dir="2700000" algn="tl">
                    <a:srgbClr val="000000">
                      <a:alpha val="43137"/>
                    </a:srgbClr>
                  </a:outerShdw>
                </a:effectLst>
                <a:latin typeface="Lora" panose="020B0604020202020204" charset="0"/>
                <a:cs typeface="Arial" panose="020B0604020202020204" pitchFamily="34" charset="0"/>
              </a:rPr>
              <a:t>Location</a:t>
            </a:r>
            <a:endParaRPr lang="ar-SA" sz="2800" dirty="0">
              <a:solidFill>
                <a:schemeClr val="bg2"/>
              </a:solidFill>
              <a:effectLst>
                <a:outerShdw blurRad="38100" dist="38100" dir="2700000" algn="tl">
                  <a:srgbClr val="000000">
                    <a:alpha val="43137"/>
                  </a:srgbClr>
                </a:outerShdw>
              </a:effectLst>
              <a:latin typeface="Lora" panose="020B0604020202020204" charset="0"/>
              <a:cs typeface="Arial" panose="020B0604020202020204" pitchFamily="34" charset="0"/>
            </a:endParaRPr>
          </a:p>
        </p:txBody>
      </p:sp>
      <p:sp>
        <p:nvSpPr>
          <p:cNvPr id="92" name="Text Box 24"/>
          <p:cNvSpPr txBox="1">
            <a:spLocks/>
          </p:cNvSpPr>
          <p:nvPr/>
        </p:nvSpPr>
        <p:spPr>
          <a:xfrm>
            <a:off x="835334" y="2464476"/>
            <a:ext cx="1244600" cy="573405"/>
          </a:xfrm>
          <a:prstGeom prst="rect">
            <a:avLst/>
          </a:prstGeom>
          <a:noFill/>
          <a:ln>
            <a:noFill/>
          </a:ln>
        </p:spPr>
        <p:style>
          <a:lnRef idx="0">
            <a:scrgbClr r="0" g="0" b="0"/>
          </a:lnRef>
          <a:fillRef idx="0">
            <a:scrgbClr r="0" g="0" b="0"/>
          </a:fillRef>
          <a:effectRef idx="0">
            <a:scrgbClr r="0" g="0" b="0"/>
          </a:effectRef>
          <a:fontRef idx="minor">
            <a:schemeClr val="dk1"/>
          </a:fontRef>
        </p:style>
        <p:txBody>
          <a:bodyPr rot="0" spcFirstLastPara="0" vert="horz" wrap="square" lIns="91440" tIns="45720" rIns="91440" bIns="45720" numCol="1" spcCol="0" rtlCol="1" fromWordArt="0" anchor="t" anchorCtr="0" forceAA="0" compatLnSpc="1">
            <a:prstTxWarp prst="textNoShape">
              <a:avLst/>
            </a:prstTxWarp>
            <a:noAutofit/>
          </a:bodyPr>
          <a:lstStyle/>
          <a:p>
            <a:pPr algn="ctr">
              <a:lnSpc>
                <a:spcPct val="115000"/>
              </a:lnSpc>
              <a:spcAft>
                <a:spcPts val="1000"/>
              </a:spcAft>
            </a:pPr>
            <a:endParaRPr lang="en-US" sz="1100" dirty="0">
              <a:solidFill>
                <a:schemeClr val="bg2">
                  <a:lumMod val="75000"/>
                </a:schemeClr>
              </a:solidFill>
              <a:effectLst/>
              <a:latin typeface="Cabin" panose="020B0604020202020204" charset="0"/>
              <a:ea typeface="Calibri" panose="020F0502020204030204" pitchFamily="34" charset="0"/>
              <a:cs typeface="Arial" panose="020B0604020202020204" pitchFamily="34" charset="0"/>
            </a:endParaRPr>
          </a:p>
        </p:txBody>
      </p:sp>
      <p:sp>
        <p:nvSpPr>
          <p:cNvPr id="94" name="Text Box 1"/>
          <p:cNvSpPr txBox="1">
            <a:spLocks/>
          </p:cNvSpPr>
          <p:nvPr/>
        </p:nvSpPr>
        <p:spPr>
          <a:xfrm>
            <a:off x="2647558" y="2460666"/>
            <a:ext cx="1303020" cy="543560"/>
          </a:xfrm>
          <a:prstGeom prst="rect">
            <a:avLst/>
          </a:prstGeom>
          <a:noFill/>
          <a:ln>
            <a:noFill/>
          </a:ln>
        </p:spPr>
        <p:style>
          <a:lnRef idx="0">
            <a:scrgbClr r="0" g="0" b="0"/>
          </a:lnRef>
          <a:fillRef idx="0">
            <a:scrgbClr r="0" g="0" b="0"/>
          </a:fillRef>
          <a:effectRef idx="0">
            <a:scrgbClr r="0" g="0" b="0"/>
          </a:effectRef>
          <a:fontRef idx="minor">
            <a:schemeClr val="dk1"/>
          </a:fontRef>
        </p:style>
        <p:txBody>
          <a:bodyPr rot="0" spcFirstLastPara="0" vert="horz" wrap="square" lIns="91440" tIns="45720" rIns="91440" bIns="45720" numCol="1" spcCol="0" rtlCol="1" fromWordArt="0" anchor="t" anchorCtr="0" forceAA="0" compatLnSpc="1">
            <a:prstTxWarp prst="textNoShape">
              <a:avLst/>
            </a:prstTxWarp>
            <a:noAutofit/>
          </a:bodyPr>
          <a:lstStyle/>
          <a:p>
            <a:pPr>
              <a:lnSpc>
                <a:spcPct val="115000"/>
              </a:lnSpc>
              <a:spcAft>
                <a:spcPts val="1000"/>
              </a:spcAft>
            </a:pPr>
            <a:r>
              <a:rPr lang="en-US" sz="1100" dirty="0">
                <a:effectLst/>
                <a:ea typeface="Calibri" panose="020F0502020204030204" pitchFamily="34" charset="0"/>
                <a:cs typeface="Arial" panose="020B0604020202020204" pitchFamily="34" charset="0"/>
              </a:rPr>
              <a:t> </a:t>
            </a:r>
          </a:p>
        </p:txBody>
      </p:sp>
      <p:sp>
        <p:nvSpPr>
          <p:cNvPr id="97" name="Text Box 25"/>
          <p:cNvSpPr txBox="1">
            <a:spLocks/>
          </p:cNvSpPr>
          <p:nvPr/>
        </p:nvSpPr>
        <p:spPr>
          <a:xfrm>
            <a:off x="4738510" y="2494321"/>
            <a:ext cx="1304744" cy="309880"/>
          </a:xfrm>
          <a:prstGeom prst="rect">
            <a:avLst/>
          </a:prstGeom>
          <a:noFill/>
          <a:ln>
            <a:noFill/>
          </a:ln>
        </p:spPr>
        <p:style>
          <a:lnRef idx="0">
            <a:scrgbClr r="0" g="0" b="0"/>
          </a:lnRef>
          <a:fillRef idx="0">
            <a:scrgbClr r="0" g="0" b="0"/>
          </a:fillRef>
          <a:effectRef idx="0">
            <a:scrgbClr r="0" g="0" b="0"/>
          </a:effectRef>
          <a:fontRef idx="minor">
            <a:schemeClr val="dk1"/>
          </a:fontRef>
        </p:style>
        <p:txBody>
          <a:bodyPr rot="0" spcFirstLastPara="0" vert="horz" wrap="square" lIns="91440" tIns="45720" rIns="91440" bIns="45720" numCol="1" spcCol="0" rtlCol="1" fromWordArt="0" anchor="t" anchorCtr="0" forceAA="0" compatLnSpc="1">
            <a:prstTxWarp prst="textNoShape">
              <a:avLst/>
            </a:prstTxWarp>
            <a:noAutofit/>
          </a:bodyPr>
          <a:lstStyle/>
          <a:p>
            <a:pPr algn="ctr">
              <a:lnSpc>
                <a:spcPct val="115000"/>
              </a:lnSpc>
              <a:spcAft>
                <a:spcPts val="1000"/>
              </a:spcAft>
            </a:pPr>
            <a:endParaRPr lang="en-US" sz="1100" dirty="0">
              <a:solidFill>
                <a:schemeClr val="bg2">
                  <a:lumMod val="75000"/>
                </a:schemeClr>
              </a:solidFill>
              <a:effectLst/>
              <a:latin typeface="Cabin" panose="020B0604020202020204" charset="0"/>
              <a:ea typeface="Calibri" panose="020F0502020204030204" pitchFamily="34" charset="0"/>
              <a:cs typeface="Arial" panose="020B0604020202020204" pitchFamily="34" charset="0"/>
            </a:endParaRPr>
          </a:p>
        </p:txBody>
      </p:sp>
      <p:sp>
        <p:nvSpPr>
          <p:cNvPr id="105" name="Text Box 27"/>
          <p:cNvSpPr txBox="1">
            <a:spLocks/>
          </p:cNvSpPr>
          <p:nvPr/>
        </p:nvSpPr>
        <p:spPr>
          <a:xfrm>
            <a:off x="6630404" y="4179185"/>
            <a:ext cx="1695492" cy="671195"/>
          </a:xfrm>
          <a:prstGeom prst="rect">
            <a:avLst/>
          </a:prstGeom>
          <a:noFill/>
          <a:ln>
            <a:noFill/>
          </a:ln>
        </p:spPr>
        <p:style>
          <a:lnRef idx="0">
            <a:scrgbClr r="0" g="0" b="0"/>
          </a:lnRef>
          <a:fillRef idx="0">
            <a:scrgbClr r="0" g="0" b="0"/>
          </a:fillRef>
          <a:effectRef idx="0">
            <a:scrgbClr r="0" g="0" b="0"/>
          </a:effectRef>
          <a:fontRef idx="minor">
            <a:schemeClr val="dk1"/>
          </a:fontRef>
        </p:style>
        <p:txBody>
          <a:bodyPr rot="0" spcFirstLastPara="0" vert="horz" wrap="square" lIns="91440" tIns="45720" rIns="91440" bIns="45720" numCol="1" spcCol="0" rtlCol="1" fromWordArt="0" anchor="t" anchorCtr="0" forceAA="0" compatLnSpc="1">
            <a:prstTxWarp prst="textNoShape">
              <a:avLst/>
            </a:prstTxWarp>
            <a:noAutofit/>
          </a:bodyPr>
          <a:lstStyle/>
          <a:p>
            <a:pPr algn="ctr">
              <a:lnSpc>
                <a:spcPct val="115000"/>
              </a:lnSpc>
              <a:spcAft>
                <a:spcPts val="1000"/>
              </a:spcAft>
            </a:pPr>
            <a:endParaRPr lang="en-US" sz="1100" dirty="0">
              <a:solidFill>
                <a:schemeClr val="bg2">
                  <a:lumMod val="75000"/>
                </a:schemeClr>
              </a:solidFill>
              <a:effectLst/>
              <a:latin typeface="Cabin" panose="020B0604020202020204" charset="0"/>
              <a:ea typeface="Calibri" panose="020F0502020204030204" pitchFamily="34" charset="0"/>
              <a:cs typeface="Arial" panose="020B0604020202020204" pitchFamily="34" charset="0"/>
            </a:endParaRPr>
          </a:p>
        </p:txBody>
      </p:sp>
      <p:sp>
        <p:nvSpPr>
          <p:cNvPr id="106" name="Text Box 28"/>
          <p:cNvSpPr txBox="1">
            <a:spLocks/>
          </p:cNvSpPr>
          <p:nvPr/>
        </p:nvSpPr>
        <p:spPr>
          <a:xfrm>
            <a:off x="4528853" y="4183630"/>
            <a:ext cx="1724058" cy="666750"/>
          </a:xfrm>
          <a:prstGeom prst="rect">
            <a:avLst/>
          </a:prstGeom>
          <a:noFill/>
          <a:ln>
            <a:noFill/>
          </a:ln>
        </p:spPr>
        <p:style>
          <a:lnRef idx="0">
            <a:scrgbClr r="0" g="0" b="0"/>
          </a:lnRef>
          <a:fillRef idx="0">
            <a:scrgbClr r="0" g="0" b="0"/>
          </a:fillRef>
          <a:effectRef idx="0">
            <a:scrgbClr r="0" g="0" b="0"/>
          </a:effectRef>
          <a:fontRef idx="minor">
            <a:schemeClr val="dk1"/>
          </a:fontRef>
        </p:style>
        <p:txBody>
          <a:bodyPr rot="0" spcFirstLastPara="0" vert="horz" wrap="square" lIns="91440" tIns="45720" rIns="91440" bIns="45720" numCol="1" spcCol="0" rtlCol="1" fromWordArt="0" anchor="t" anchorCtr="0" forceAA="0" compatLnSpc="1">
            <a:prstTxWarp prst="textNoShape">
              <a:avLst/>
            </a:prstTxWarp>
            <a:noAutofit/>
          </a:bodyPr>
          <a:lstStyle/>
          <a:p>
            <a:pPr algn="ctr">
              <a:lnSpc>
                <a:spcPct val="115000"/>
              </a:lnSpc>
              <a:spcAft>
                <a:spcPts val="1000"/>
              </a:spcAft>
            </a:pPr>
            <a:endParaRPr lang="en-US" sz="1100" dirty="0">
              <a:solidFill>
                <a:schemeClr val="bg2">
                  <a:lumMod val="75000"/>
                </a:schemeClr>
              </a:solidFill>
              <a:effectLst/>
              <a:latin typeface="Cabin" panose="020B0604020202020204" charset="0"/>
              <a:ea typeface="Calibri" panose="020F0502020204030204" pitchFamily="34" charset="0"/>
              <a:cs typeface="Arial" panose="020B0604020202020204" pitchFamily="34" charset="0"/>
            </a:endParaRPr>
          </a:p>
        </p:txBody>
      </p:sp>
      <p:sp>
        <p:nvSpPr>
          <p:cNvPr id="108" name="Text Box 29"/>
          <p:cNvSpPr txBox="1">
            <a:spLocks/>
          </p:cNvSpPr>
          <p:nvPr/>
        </p:nvSpPr>
        <p:spPr>
          <a:xfrm>
            <a:off x="2549603" y="4197170"/>
            <a:ext cx="1534795" cy="514350"/>
          </a:xfrm>
          <a:prstGeom prst="rect">
            <a:avLst/>
          </a:prstGeom>
          <a:noFill/>
          <a:ln>
            <a:noFill/>
          </a:ln>
        </p:spPr>
        <p:style>
          <a:lnRef idx="0">
            <a:scrgbClr r="0" g="0" b="0"/>
          </a:lnRef>
          <a:fillRef idx="0">
            <a:scrgbClr r="0" g="0" b="0"/>
          </a:fillRef>
          <a:effectRef idx="0">
            <a:scrgbClr r="0" g="0" b="0"/>
          </a:effectRef>
          <a:fontRef idx="minor">
            <a:schemeClr val="dk1"/>
          </a:fontRef>
        </p:style>
        <p:txBody>
          <a:bodyPr rot="0" spcFirstLastPara="0" vert="horz" wrap="square" lIns="91440" tIns="45720" rIns="91440" bIns="45720" numCol="1" spcCol="0" rtlCol="1" fromWordArt="0" anchor="t" anchorCtr="0" forceAA="0" compatLnSpc="1">
            <a:prstTxWarp prst="textNoShape">
              <a:avLst/>
            </a:prstTxWarp>
            <a:noAutofit/>
          </a:bodyPr>
          <a:lstStyle/>
          <a:p>
            <a:pPr algn="ctr">
              <a:lnSpc>
                <a:spcPct val="115000"/>
              </a:lnSpc>
              <a:spcAft>
                <a:spcPts val="1000"/>
              </a:spcAft>
            </a:pPr>
            <a:endParaRPr lang="en-US" sz="1100" dirty="0">
              <a:solidFill>
                <a:schemeClr val="bg2">
                  <a:lumMod val="75000"/>
                </a:schemeClr>
              </a:solidFill>
              <a:effectLst/>
              <a:latin typeface="Cabin" panose="020B0604020202020204" charset="0"/>
              <a:ea typeface="Calibri" panose="020F0502020204030204" pitchFamily="34" charset="0"/>
              <a:cs typeface="Arial" panose="020B0604020202020204" pitchFamily="34" charset="0"/>
            </a:endParaRPr>
          </a:p>
        </p:txBody>
      </p:sp>
      <p:sp>
        <p:nvSpPr>
          <p:cNvPr id="111" name="Text Box 30"/>
          <p:cNvSpPr txBox="1">
            <a:spLocks/>
          </p:cNvSpPr>
          <p:nvPr/>
        </p:nvSpPr>
        <p:spPr>
          <a:xfrm>
            <a:off x="687447" y="4166952"/>
            <a:ext cx="992505" cy="330835"/>
          </a:xfrm>
          <a:prstGeom prst="rect">
            <a:avLst/>
          </a:prstGeom>
          <a:noFill/>
          <a:ln>
            <a:noFill/>
          </a:ln>
        </p:spPr>
        <p:style>
          <a:lnRef idx="0">
            <a:scrgbClr r="0" g="0" b="0"/>
          </a:lnRef>
          <a:fillRef idx="0">
            <a:scrgbClr r="0" g="0" b="0"/>
          </a:fillRef>
          <a:effectRef idx="0">
            <a:scrgbClr r="0" g="0" b="0"/>
          </a:effectRef>
          <a:fontRef idx="minor">
            <a:schemeClr val="dk1"/>
          </a:fontRef>
        </p:style>
        <p:txBody>
          <a:bodyPr rot="0" spcFirstLastPara="0" vert="horz" wrap="square" lIns="91440" tIns="45720" rIns="91440" bIns="45720" numCol="1" spcCol="0" rtlCol="1" fromWordArt="0" anchor="t" anchorCtr="0" forceAA="0" compatLnSpc="1">
            <a:prstTxWarp prst="textNoShape">
              <a:avLst/>
            </a:prstTxWarp>
            <a:noAutofit/>
          </a:bodyPr>
          <a:lstStyle/>
          <a:p>
            <a:pPr algn="ctr">
              <a:lnSpc>
                <a:spcPct val="115000"/>
              </a:lnSpc>
              <a:spcAft>
                <a:spcPts val="1000"/>
              </a:spcAft>
            </a:pPr>
            <a:endParaRPr lang="en-US" sz="1100" dirty="0">
              <a:solidFill>
                <a:schemeClr val="bg2">
                  <a:lumMod val="75000"/>
                </a:schemeClr>
              </a:solidFill>
              <a:effectLst/>
              <a:latin typeface="Cabin" panose="020B0604020202020204" charset="0"/>
              <a:ea typeface="Calibri" panose="020F0502020204030204" pitchFamily="34" charset="0"/>
              <a:cs typeface="Arial" panose="020B0604020202020204" pitchFamily="34" charset="0"/>
            </a:endParaRPr>
          </a:p>
        </p:txBody>
      </p:sp>
      <p:sp>
        <p:nvSpPr>
          <p:cNvPr id="2" name="مربع نص 1">
            <a:extLst>
              <a:ext uri="{FF2B5EF4-FFF2-40B4-BE49-F238E27FC236}">
                <a16:creationId xmlns:a16="http://schemas.microsoft.com/office/drawing/2014/main" id="{88AF8332-5A90-40A2-8AB1-ABDFAD0FDE1B}"/>
              </a:ext>
            </a:extLst>
          </p:cNvPr>
          <p:cNvSpPr txBox="1"/>
          <p:nvPr/>
        </p:nvSpPr>
        <p:spPr>
          <a:xfrm>
            <a:off x="1183699" y="1607944"/>
            <a:ext cx="7142197" cy="2392514"/>
          </a:xfrm>
          <a:prstGeom prst="rect">
            <a:avLst/>
          </a:prstGeom>
          <a:noFill/>
        </p:spPr>
        <p:txBody>
          <a:bodyPr wrap="square" rtlCol="1">
            <a:spAutoFit/>
          </a:bodyPr>
          <a:lstStyle/>
          <a:p>
            <a:pPr>
              <a:lnSpc>
                <a:spcPct val="150000"/>
              </a:lnSpc>
              <a:spcAft>
                <a:spcPts val="600"/>
              </a:spcAft>
            </a:pPr>
            <a:r>
              <a:rPr lang="en-US" dirty="0">
                <a:solidFill>
                  <a:srgbClr val="000000"/>
                </a:solidFill>
                <a:effectLst/>
                <a:latin typeface="Cabin" panose="020B0604020202020204" charset="0"/>
                <a:ea typeface="Calibri" panose="020F0502020204030204" pitchFamily="34" charset="0"/>
                <a:cs typeface="Times New Roman" panose="02020603050405020304" pitchFamily="18" charset="0"/>
              </a:rPr>
              <a:t>One of the important measures to ensuring the proper establishment of such a plant is the site selection of municipal solid waste incineration power plants. Site selection for a particular activity typically involves a suitability review that requires a variety of criteria depending on the type of activity.</a:t>
            </a:r>
            <a:endParaRPr lang="en-US" dirty="0">
              <a:latin typeface="Cabin" panose="020B0604020202020204" charset="0"/>
              <a:ea typeface="Calibri" panose="020F0502020204030204" pitchFamily="34" charset="0"/>
              <a:cs typeface="Arial" panose="020B0604020202020204" pitchFamily="34" charset="0"/>
            </a:endParaRPr>
          </a:p>
          <a:p>
            <a:pPr>
              <a:lnSpc>
                <a:spcPct val="150000"/>
              </a:lnSpc>
              <a:spcAft>
                <a:spcPts val="600"/>
              </a:spcAft>
            </a:pPr>
            <a:r>
              <a:rPr lang="en-US" dirty="0">
                <a:solidFill>
                  <a:srgbClr val="000000"/>
                </a:solidFill>
                <a:effectLst/>
                <a:latin typeface="Cabin" panose="020B0604020202020204" charset="0"/>
                <a:ea typeface="Calibri" panose="020F0502020204030204" pitchFamily="34" charset="0"/>
              </a:rPr>
              <a:t>In general, the key purpose of the suitability evaluation is to define the best location for suitable land use by classifying different parts of the area under evaluation according to their suitability for a given criteria</a:t>
            </a:r>
            <a:endParaRPr lang="ar-JO" dirty="0">
              <a:latin typeface="Cabin" panose="020B0604020202020204" charset="0"/>
            </a:endParaRPr>
          </a:p>
        </p:txBody>
      </p:sp>
    </p:spTree>
    <p:extLst>
      <p:ext uri="{BB962C8B-B14F-4D97-AF65-F5344CB8AC3E}">
        <p14:creationId xmlns:p14="http://schemas.microsoft.com/office/powerpoint/2010/main" val="1967044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sp>
        <p:nvSpPr>
          <p:cNvPr id="38" name="عنوان 1">
            <a:extLst>
              <a:ext uri="{FF2B5EF4-FFF2-40B4-BE49-F238E27FC236}">
                <a16:creationId xmlns:a16="http://schemas.microsoft.com/office/drawing/2014/main" id="{5C571E64-181E-4A6E-9E71-6515B3EBEE8F}"/>
              </a:ext>
            </a:extLst>
          </p:cNvPr>
          <p:cNvSpPr>
            <a:spLocks noGrp="1"/>
          </p:cNvSpPr>
          <p:nvPr>
            <p:ph type="title"/>
          </p:nvPr>
        </p:nvSpPr>
        <p:spPr>
          <a:xfrm>
            <a:off x="3104598" y="1675341"/>
            <a:ext cx="3620880" cy="2154537"/>
          </a:xfrm>
        </p:spPr>
        <p:txBody>
          <a:bodyPr/>
          <a:lstStyle/>
          <a:p>
            <a:br>
              <a:rPr lang="en-US" dirty="0">
                <a:solidFill>
                  <a:schemeClr val="bg2"/>
                </a:solidFill>
                <a:effectLst>
                  <a:outerShdw blurRad="38100" dist="38100" dir="2700000" algn="tl">
                    <a:srgbClr val="000000">
                      <a:alpha val="43137"/>
                    </a:srgbClr>
                  </a:outerShdw>
                </a:effectLst>
              </a:rPr>
            </a:br>
            <a:endParaRPr lang="ar-JO" dirty="0">
              <a:solidFill>
                <a:schemeClr val="bg2"/>
              </a:solidFill>
              <a:effectLst>
                <a:outerShdw blurRad="38100" dist="38100" dir="2700000" algn="tl">
                  <a:srgbClr val="000000">
                    <a:alpha val="43137"/>
                  </a:srgbClr>
                </a:outerShdw>
              </a:effectLst>
            </a:endParaRPr>
          </a:p>
        </p:txBody>
      </p:sp>
      <p:cxnSp>
        <p:nvCxnSpPr>
          <p:cNvPr id="342" name="Google Shape;342;p42"/>
          <p:cNvCxnSpPr/>
          <p:nvPr/>
        </p:nvCxnSpPr>
        <p:spPr>
          <a:xfrm>
            <a:off x="1851349" y="2687613"/>
            <a:ext cx="0" cy="495300"/>
          </a:xfrm>
          <a:prstGeom prst="straightConnector1">
            <a:avLst/>
          </a:prstGeom>
          <a:noFill/>
          <a:ln w="38100" cap="flat" cmpd="sng">
            <a:solidFill>
              <a:schemeClr val="lt2"/>
            </a:solidFill>
            <a:prstDash val="dot"/>
            <a:round/>
            <a:headEnd type="none" w="med" len="med"/>
            <a:tailEnd type="none" w="med" len="med"/>
          </a:ln>
        </p:spPr>
      </p:cxnSp>
      <p:pic>
        <p:nvPicPr>
          <p:cNvPr id="347" name="Google Shape;347;p42"/>
          <p:cNvPicPr preferRelativeResize="0"/>
          <p:nvPr/>
        </p:nvPicPr>
        <p:blipFill rotWithShape="1">
          <a:blip r:embed="rId3">
            <a:alphaModFix/>
          </a:blip>
          <a:srcRect t="24638" b="24643"/>
          <a:stretch/>
        </p:blipFill>
        <p:spPr>
          <a:xfrm>
            <a:off x="3600000" y="0"/>
            <a:ext cx="5537446" cy="1579648"/>
          </a:xfrm>
          <a:prstGeom prst="rect">
            <a:avLst/>
          </a:prstGeom>
          <a:noFill/>
          <a:ln>
            <a:noFill/>
          </a:ln>
        </p:spPr>
      </p:pic>
      <p:sp>
        <p:nvSpPr>
          <p:cNvPr id="2" name="مربع نص 1">
            <a:extLst>
              <a:ext uri="{FF2B5EF4-FFF2-40B4-BE49-F238E27FC236}">
                <a16:creationId xmlns:a16="http://schemas.microsoft.com/office/drawing/2014/main" id="{8A9FAA8E-3579-4D30-81E3-28538BE9BA87}"/>
              </a:ext>
            </a:extLst>
          </p:cNvPr>
          <p:cNvSpPr txBox="1"/>
          <p:nvPr/>
        </p:nvSpPr>
        <p:spPr>
          <a:xfrm>
            <a:off x="1057940" y="1779670"/>
            <a:ext cx="1913860" cy="1754326"/>
          </a:xfrm>
          <a:prstGeom prst="rect">
            <a:avLst/>
          </a:prstGeom>
          <a:noFill/>
        </p:spPr>
        <p:txBody>
          <a:bodyPr wrap="square" rtlCol="1">
            <a:spAutoFit/>
          </a:bodyPr>
          <a:lstStyle/>
          <a:p>
            <a:r>
              <a:rPr lang="en" sz="10800" b="1" dirty="0">
                <a:solidFill>
                  <a:schemeClr val="tx1">
                    <a:lumMod val="75000"/>
                    <a:lumOff val="25000"/>
                  </a:schemeClr>
                </a:solidFill>
                <a:effectLst>
                  <a:outerShdw blurRad="38100" dist="38100" dir="2700000" algn="tl">
                    <a:srgbClr val="000000">
                      <a:alpha val="43137"/>
                    </a:srgbClr>
                  </a:outerShdw>
                </a:effectLst>
                <a:latin typeface="Lora" panose="020B0604020202020204" charset="0"/>
              </a:rPr>
              <a:t>03</a:t>
            </a:r>
            <a:endParaRPr lang="ar-JO" sz="10800" dirty="0">
              <a:effectLst>
                <a:outerShdw blurRad="38100" dist="38100" dir="2700000" algn="tl">
                  <a:srgbClr val="000000">
                    <a:alpha val="43137"/>
                  </a:srgbClr>
                </a:outerShdw>
              </a:effectLst>
            </a:endParaRPr>
          </a:p>
        </p:txBody>
      </p:sp>
      <p:pic>
        <p:nvPicPr>
          <p:cNvPr id="33" name="Google Shape;266;p39">
            <a:extLst>
              <a:ext uri="{FF2B5EF4-FFF2-40B4-BE49-F238E27FC236}">
                <a16:creationId xmlns:a16="http://schemas.microsoft.com/office/drawing/2014/main" id="{8F6E6D29-12CB-4BDE-BA24-489952F1D03F}"/>
              </a:ext>
            </a:extLst>
          </p:cNvPr>
          <p:cNvPicPr preferRelativeResize="0"/>
          <p:nvPr/>
        </p:nvPicPr>
        <p:blipFill rotWithShape="1">
          <a:blip r:embed="rId4">
            <a:alphaModFix/>
          </a:blip>
          <a:srcRect l="43946" r="14873"/>
          <a:stretch/>
        </p:blipFill>
        <p:spPr>
          <a:xfrm>
            <a:off x="5635256" y="-95693"/>
            <a:ext cx="3508744" cy="5143502"/>
          </a:xfrm>
          <a:prstGeom prst="rect">
            <a:avLst/>
          </a:prstGeom>
          <a:noFill/>
          <a:ln>
            <a:noFill/>
          </a:ln>
        </p:spPr>
      </p:pic>
      <p:sp>
        <p:nvSpPr>
          <p:cNvPr id="6" name="TextBox 5"/>
          <p:cNvSpPr txBox="1"/>
          <p:nvPr/>
        </p:nvSpPr>
        <p:spPr>
          <a:xfrm>
            <a:off x="3359490" y="2432223"/>
            <a:ext cx="3933161" cy="1231106"/>
          </a:xfrm>
          <a:prstGeom prst="rect">
            <a:avLst/>
          </a:prstGeom>
          <a:noFill/>
        </p:spPr>
        <p:txBody>
          <a:bodyPr wrap="square" rtlCol="1">
            <a:spAutoFit/>
          </a:bodyPr>
          <a:lstStyle/>
          <a:p>
            <a:r>
              <a:rPr lang="en-US" b="1" dirty="0">
                <a:solidFill>
                  <a:schemeClr val="bg2"/>
                </a:solidFill>
                <a:latin typeface="Cabin Regular" panose="020B0604020202020204" charset="0"/>
                <a:ea typeface="Calibri" panose="020F0502020204030204" pitchFamily="34" charset="0"/>
                <a:cs typeface="Arial" panose="020B0604020202020204" pitchFamily="34" charset="0"/>
              </a:rPr>
              <a:t>1.</a:t>
            </a:r>
            <a:r>
              <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t>
            </a:r>
            <a:r>
              <a:rPr lang="en-US" b="1" dirty="0">
                <a:solidFill>
                  <a:schemeClr val="bg2"/>
                </a:solidFill>
                <a:latin typeface="Cabin Regular" panose="020B0604020202020204" charset="0"/>
                <a:cs typeface="Arial" panose="020B0604020202020204" pitchFamily="34" charset="0"/>
              </a:rPr>
              <a:t>Identifying sitting criteria </a:t>
            </a:r>
          </a:p>
          <a:p>
            <a:r>
              <a:rPr lang="en-US" b="1" dirty="0">
                <a:solidFill>
                  <a:schemeClr val="bg2"/>
                </a:solidFill>
                <a:latin typeface="Cabin Regular" panose="020B0604020202020204" charset="0"/>
                <a:cs typeface="Arial" panose="020B0604020202020204" pitchFamily="34" charset="0"/>
              </a:rPr>
              <a:t>2. Data preparation</a:t>
            </a:r>
          </a:p>
          <a:p>
            <a:r>
              <a:rPr lang="en-US" b="1" dirty="0">
                <a:solidFill>
                  <a:schemeClr val="bg2"/>
                </a:solidFill>
                <a:latin typeface="Cabin Regular" panose="020B0604020202020204" charset="0"/>
                <a:cs typeface="Arial" panose="020B0604020202020204" pitchFamily="34" charset="0"/>
              </a:rPr>
              <a:t>3. Giving Weight for each criteria</a:t>
            </a:r>
          </a:p>
          <a:p>
            <a:r>
              <a:rPr lang="en-US" b="1" dirty="0">
                <a:solidFill>
                  <a:schemeClr val="bg2"/>
                </a:solidFill>
                <a:latin typeface="Cabin Regular" panose="020B0604020202020204" charset="0"/>
                <a:cs typeface="Arial" panose="020B0604020202020204" pitchFamily="34" charset="0"/>
              </a:rPr>
              <a:t>4. Determine the suitable site using GIS</a:t>
            </a:r>
          </a:p>
          <a:p>
            <a:r>
              <a:rPr lang="en-US" b="1" dirty="0">
                <a:solidFill>
                  <a:schemeClr val="bg2"/>
                </a:solidFill>
                <a:latin typeface="Cabin Regular" panose="020B0604020202020204" charset="0"/>
                <a:cs typeface="Arial" panose="020B0604020202020204" pitchFamily="34" charset="0"/>
              </a:rPr>
              <a:t>5. select the best site</a:t>
            </a:r>
            <a:endParaRPr lang="ar-SA" b="1" dirty="0">
              <a:solidFill>
                <a:schemeClr val="bg2"/>
              </a:solidFill>
              <a:latin typeface="Cabin Regular" panose="020B0604020202020204" charset="0"/>
              <a:cs typeface="Arial" panose="020B0604020202020204" pitchFamily="34" charset="0"/>
            </a:endParaRPr>
          </a:p>
        </p:txBody>
      </p:sp>
      <p:sp>
        <p:nvSpPr>
          <p:cNvPr id="10" name="مربع نص 9">
            <a:extLst>
              <a:ext uri="{FF2B5EF4-FFF2-40B4-BE49-F238E27FC236}">
                <a16:creationId xmlns:a16="http://schemas.microsoft.com/office/drawing/2014/main" id="{3426C465-1AF0-434C-9BF9-0EA787BD981F}"/>
              </a:ext>
            </a:extLst>
          </p:cNvPr>
          <p:cNvSpPr txBox="1"/>
          <p:nvPr/>
        </p:nvSpPr>
        <p:spPr>
          <a:xfrm>
            <a:off x="3107847" y="1909003"/>
            <a:ext cx="3617631" cy="523220"/>
          </a:xfrm>
          <a:prstGeom prst="rect">
            <a:avLst/>
          </a:prstGeom>
          <a:noFill/>
        </p:spPr>
        <p:txBody>
          <a:bodyPr wrap="square">
            <a:spAutoFit/>
          </a:bodyPr>
          <a:lstStyle/>
          <a:p>
            <a:pPr algn="ctr">
              <a:buClr>
                <a:schemeClr val="dk2"/>
              </a:buClr>
              <a:buSzPts val="2400"/>
            </a:pPr>
            <a:r>
              <a:rPr lang="en-US" sz="2800" b="1" dirty="0">
                <a:solidFill>
                  <a:schemeClr val="bg2"/>
                </a:solidFill>
                <a:effectLst>
                  <a:outerShdw blurRad="38100" dist="38100" dir="2700000" algn="tl">
                    <a:srgbClr val="000000">
                      <a:alpha val="43137"/>
                    </a:srgbClr>
                  </a:outerShdw>
                </a:effectLst>
                <a:latin typeface="Lora" panose="020B0604020202020204" charset="0"/>
                <a:cs typeface="Arial" panose="020B0604020202020204" pitchFamily="34" charset="0"/>
                <a:sym typeface="Lora"/>
              </a:rPr>
              <a:t>SELECT LOCATION</a:t>
            </a:r>
            <a:endParaRPr lang="ar-JO" sz="2800" b="1" dirty="0">
              <a:solidFill>
                <a:schemeClr val="bg2"/>
              </a:solidFill>
              <a:effectLst>
                <a:outerShdw blurRad="38100" dist="38100" dir="2700000" algn="tl">
                  <a:srgbClr val="000000">
                    <a:alpha val="43137"/>
                  </a:srgbClr>
                </a:outerShdw>
              </a:effectLst>
              <a:latin typeface="Lora" panose="020B0604020202020204" charset="0"/>
              <a:cs typeface="Arial" panose="020B0604020202020204" pitchFamily="34" charset="0"/>
              <a:sym typeface="Lora"/>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pic>
        <p:nvPicPr>
          <p:cNvPr id="355" name="Google Shape;355;p43"/>
          <p:cNvPicPr preferRelativeResize="0"/>
          <p:nvPr/>
        </p:nvPicPr>
        <p:blipFill rotWithShape="1">
          <a:blip r:embed="rId3">
            <a:alphaModFix/>
          </a:blip>
          <a:srcRect r="83270" b="40733"/>
          <a:stretch/>
        </p:blipFill>
        <p:spPr>
          <a:xfrm>
            <a:off x="0" y="0"/>
            <a:ext cx="1529750" cy="3048198"/>
          </a:xfrm>
          <a:prstGeom prst="rect">
            <a:avLst/>
          </a:prstGeom>
          <a:noFill/>
          <a:ln>
            <a:noFill/>
          </a:ln>
        </p:spPr>
      </p:pic>
      <p:sp>
        <p:nvSpPr>
          <p:cNvPr id="6" name="Title 4"/>
          <p:cNvSpPr>
            <a:spLocks noGrp="1"/>
          </p:cNvSpPr>
          <p:nvPr>
            <p:ph type="title"/>
          </p:nvPr>
        </p:nvSpPr>
        <p:spPr>
          <a:xfrm>
            <a:off x="1754716" y="142292"/>
            <a:ext cx="2458055" cy="668821"/>
          </a:xfrm>
          <a:ln w="28575">
            <a:solidFill>
              <a:schemeClr val="bg1"/>
            </a:solidFill>
          </a:ln>
        </p:spPr>
        <p:txBody>
          <a:bodyPr/>
          <a:lstStyle/>
          <a:p>
            <a:pPr>
              <a:buSzPts val="2400"/>
            </a:pPr>
            <a:r>
              <a:rPr lang="en-US" sz="2400" dirty="0">
                <a:solidFill>
                  <a:schemeClr val="bg2"/>
                </a:solidFill>
                <a:effectLst>
                  <a:outerShdw blurRad="38100" dist="38100" dir="2700000" algn="tl">
                    <a:srgbClr val="000000">
                      <a:alpha val="43137"/>
                    </a:srgbClr>
                  </a:outerShdw>
                </a:effectLst>
                <a:latin typeface="Lora" panose="020B0604020202020204" charset="0"/>
                <a:cs typeface="Arial" panose="020B0604020202020204" pitchFamily="34" charset="0"/>
              </a:rPr>
              <a:t>Sitting criteria </a:t>
            </a:r>
          </a:p>
        </p:txBody>
      </p:sp>
      <p:graphicFrame>
        <p:nvGraphicFramePr>
          <p:cNvPr id="4" name="جدول 3">
            <a:extLst>
              <a:ext uri="{FF2B5EF4-FFF2-40B4-BE49-F238E27FC236}">
                <a16:creationId xmlns:a16="http://schemas.microsoft.com/office/drawing/2014/main" id="{BA92CD3C-AD99-47D3-BB3D-01A65AE5529C}"/>
              </a:ext>
            </a:extLst>
          </p:cNvPr>
          <p:cNvGraphicFramePr>
            <a:graphicFrameLocks noGrp="1"/>
          </p:cNvGraphicFramePr>
          <p:nvPr>
            <p:extLst>
              <p:ext uri="{D42A27DB-BD31-4B8C-83A1-F6EECF244321}">
                <p14:modId xmlns:p14="http://schemas.microsoft.com/office/powerpoint/2010/main" val="4094794123"/>
              </p:ext>
            </p:extLst>
          </p:nvPr>
        </p:nvGraphicFramePr>
        <p:xfrm>
          <a:off x="1754716" y="1152525"/>
          <a:ext cx="5634568" cy="3692637"/>
        </p:xfrm>
        <a:graphic>
          <a:graphicData uri="http://schemas.openxmlformats.org/drawingml/2006/table">
            <a:tbl>
              <a:tblPr firstRow="1" firstCol="1" bandRow="1">
                <a:tableStyleId>{BDBED569-4797-4DF1-A0F4-6AAB3CD982D8}</a:tableStyleId>
              </a:tblPr>
              <a:tblGrid>
                <a:gridCol w="1325976">
                  <a:extLst>
                    <a:ext uri="{9D8B030D-6E8A-4147-A177-3AD203B41FA5}">
                      <a16:colId xmlns:a16="http://schemas.microsoft.com/office/drawing/2014/main" val="3991507604"/>
                    </a:ext>
                  </a:extLst>
                </a:gridCol>
                <a:gridCol w="4308592">
                  <a:extLst>
                    <a:ext uri="{9D8B030D-6E8A-4147-A177-3AD203B41FA5}">
                      <a16:colId xmlns:a16="http://schemas.microsoft.com/office/drawing/2014/main" val="3599198599"/>
                    </a:ext>
                  </a:extLst>
                </a:gridCol>
              </a:tblGrid>
              <a:tr h="159516">
                <a:tc>
                  <a:txBody>
                    <a:bodyPr/>
                    <a:lstStyle/>
                    <a:p>
                      <a:pPr algn="ctr">
                        <a:spcAft>
                          <a:spcPts val="600"/>
                        </a:spcAft>
                      </a:pPr>
                      <a:r>
                        <a:rPr lang="en-US" sz="1000" dirty="0">
                          <a:solidFill>
                            <a:srgbClr val="000000"/>
                          </a:solidFill>
                          <a:effectLst/>
                        </a:rPr>
                        <a:t>Criteria</a:t>
                      </a:r>
                      <a:endParaRPr lang="en-US" sz="1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59818" marR="59818" marT="0" marB="0" anchor="ctr"/>
                </a:tc>
                <a:tc>
                  <a:txBody>
                    <a:bodyPr/>
                    <a:lstStyle/>
                    <a:p>
                      <a:pPr algn="ctr">
                        <a:spcAft>
                          <a:spcPts val="600"/>
                        </a:spcAft>
                      </a:pPr>
                      <a:r>
                        <a:rPr lang="en-US" sz="1000">
                          <a:solidFill>
                            <a:srgbClr val="000000"/>
                          </a:solidFill>
                          <a:effectLst/>
                        </a:rPr>
                        <a:t>Description</a:t>
                      </a:r>
                      <a:endParaRPr lang="en-US" sz="10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59818" marR="59818" marT="0" marB="0" anchor="ctr"/>
                </a:tc>
                <a:extLst>
                  <a:ext uri="{0D108BD9-81ED-4DB2-BD59-A6C34878D82A}">
                    <a16:rowId xmlns:a16="http://schemas.microsoft.com/office/drawing/2014/main" val="1234581168"/>
                  </a:ext>
                </a:extLst>
              </a:tr>
              <a:tr h="319032">
                <a:tc>
                  <a:txBody>
                    <a:bodyPr/>
                    <a:lstStyle/>
                    <a:p>
                      <a:pPr algn="ctr">
                        <a:spcAft>
                          <a:spcPts val="600"/>
                        </a:spcAft>
                      </a:pPr>
                      <a:r>
                        <a:rPr lang="en-US" sz="1000">
                          <a:solidFill>
                            <a:srgbClr val="000000"/>
                          </a:solidFill>
                          <a:effectLst/>
                        </a:rPr>
                        <a:t>Topography</a:t>
                      </a:r>
                      <a:endParaRPr lang="en-US" sz="10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59818" marR="59818" marT="0" marB="0" anchor="ctr"/>
                </a:tc>
                <a:tc>
                  <a:txBody>
                    <a:bodyPr/>
                    <a:lstStyle/>
                    <a:p>
                      <a:pPr>
                        <a:spcAft>
                          <a:spcPts val="600"/>
                        </a:spcAft>
                      </a:pPr>
                      <a:r>
                        <a:rPr lang="en-US" sz="1000">
                          <a:solidFill>
                            <a:srgbClr val="000000"/>
                          </a:solidFill>
                          <a:effectLst/>
                        </a:rPr>
                        <a:t>The study area has a flat topography (horizontal slope) and the contour surfaces are very less( slope are neglected).</a:t>
                      </a:r>
                      <a:endParaRPr lang="en-US" sz="10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59818" marR="59818" marT="0" marB="0" anchor="ctr"/>
                </a:tc>
                <a:extLst>
                  <a:ext uri="{0D108BD9-81ED-4DB2-BD59-A6C34878D82A}">
                    <a16:rowId xmlns:a16="http://schemas.microsoft.com/office/drawing/2014/main" val="2806068676"/>
                  </a:ext>
                </a:extLst>
              </a:tr>
              <a:tr h="478548">
                <a:tc>
                  <a:txBody>
                    <a:bodyPr/>
                    <a:lstStyle/>
                    <a:p>
                      <a:pPr algn="ctr">
                        <a:spcAft>
                          <a:spcPts val="600"/>
                        </a:spcAft>
                      </a:pPr>
                      <a:r>
                        <a:rPr lang="en-US" sz="1000">
                          <a:solidFill>
                            <a:srgbClr val="000000"/>
                          </a:solidFill>
                          <a:effectLst/>
                        </a:rPr>
                        <a:t>Soil Type</a:t>
                      </a:r>
                      <a:endParaRPr lang="en-US" sz="10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59818" marR="59818" marT="0" marB="0" anchor="ctr"/>
                </a:tc>
                <a:tc>
                  <a:txBody>
                    <a:bodyPr/>
                    <a:lstStyle/>
                    <a:p>
                      <a:pPr>
                        <a:spcAft>
                          <a:spcPts val="600"/>
                        </a:spcAft>
                      </a:pPr>
                      <a:r>
                        <a:rPr lang="en-US" sz="1000" dirty="0">
                          <a:solidFill>
                            <a:srgbClr val="000000"/>
                          </a:solidFill>
                          <a:effectLst/>
                        </a:rPr>
                        <a:t>Site has a clay zone which is one of the best sites for landfill sitting because clay can prevent leach ate problems</a:t>
                      </a:r>
                      <a:endParaRPr lang="en-US" sz="1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59818" marR="59818" marT="0" marB="0" anchor="ctr"/>
                </a:tc>
                <a:extLst>
                  <a:ext uri="{0D108BD9-81ED-4DB2-BD59-A6C34878D82A}">
                    <a16:rowId xmlns:a16="http://schemas.microsoft.com/office/drawing/2014/main" val="803052202"/>
                  </a:ext>
                </a:extLst>
              </a:tr>
              <a:tr h="159516">
                <a:tc>
                  <a:txBody>
                    <a:bodyPr/>
                    <a:lstStyle/>
                    <a:p>
                      <a:pPr algn="ctr">
                        <a:spcAft>
                          <a:spcPts val="600"/>
                        </a:spcAft>
                      </a:pPr>
                      <a:r>
                        <a:rPr lang="en-US" sz="1000">
                          <a:solidFill>
                            <a:srgbClr val="000000"/>
                          </a:solidFill>
                          <a:effectLst/>
                        </a:rPr>
                        <a:t>Land sensitivity</a:t>
                      </a:r>
                      <a:endParaRPr lang="en-US" sz="10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59818" marR="59818" marT="0" marB="0" anchor="ctr"/>
                </a:tc>
                <a:tc>
                  <a:txBody>
                    <a:bodyPr/>
                    <a:lstStyle/>
                    <a:p>
                      <a:pPr>
                        <a:spcAft>
                          <a:spcPts val="600"/>
                        </a:spcAft>
                      </a:pPr>
                      <a:r>
                        <a:rPr lang="en-US" sz="1000" dirty="0">
                          <a:solidFill>
                            <a:srgbClr val="000000"/>
                          </a:solidFill>
                          <a:effectLst/>
                        </a:rPr>
                        <a:t>Not to be located in nature reserves</a:t>
                      </a:r>
                      <a:endParaRPr lang="en-US" sz="1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59818" marR="59818" marT="0" marB="0" anchor="ctr"/>
                </a:tc>
                <a:extLst>
                  <a:ext uri="{0D108BD9-81ED-4DB2-BD59-A6C34878D82A}">
                    <a16:rowId xmlns:a16="http://schemas.microsoft.com/office/drawing/2014/main" val="1550272676"/>
                  </a:ext>
                </a:extLst>
              </a:tr>
              <a:tr h="319032">
                <a:tc>
                  <a:txBody>
                    <a:bodyPr/>
                    <a:lstStyle/>
                    <a:p>
                      <a:pPr algn="ctr">
                        <a:spcAft>
                          <a:spcPts val="600"/>
                        </a:spcAft>
                      </a:pPr>
                      <a:r>
                        <a:rPr lang="en-US" sz="1000">
                          <a:solidFill>
                            <a:srgbClr val="000000"/>
                          </a:solidFill>
                          <a:effectLst/>
                        </a:rPr>
                        <a:t>Archeology and heritage value</a:t>
                      </a:r>
                      <a:endParaRPr lang="en-US" sz="10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59818" marR="59818" marT="0" marB="0" anchor="ctr"/>
                </a:tc>
                <a:tc>
                  <a:txBody>
                    <a:bodyPr/>
                    <a:lstStyle/>
                    <a:p>
                      <a:pPr>
                        <a:spcAft>
                          <a:spcPts val="600"/>
                        </a:spcAft>
                      </a:pPr>
                      <a:r>
                        <a:rPr lang="en-US" sz="1000">
                          <a:solidFill>
                            <a:srgbClr val="000000"/>
                          </a:solidFill>
                          <a:effectLst/>
                        </a:rPr>
                        <a:t>Not to be located in areas identified as archaeological sites.</a:t>
                      </a:r>
                      <a:endParaRPr lang="en-US" sz="10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59818" marR="59818" marT="0" marB="0" anchor="ctr"/>
                </a:tc>
                <a:extLst>
                  <a:ext uri="{0D108BD9-81ED-4DB2-BD59-A6C34878D82A}">
                    <a16:rowId xmlns:a16="http://schemas.microsoft.com/office/drawing/2014/main" val="1077035434"/>
                  </a:ext>
                </a:extLst>
              </a:tr>
              <a:tr h="159516">
                <a:tc>
                  <a:txBody>
                    <a:bodyPr/>
                    <a:lstStyle/>
                    <a:p>
                      <a:pPr algn="ctr">
                        <a:spcAft>
                          <a:spcPts val="600"/>
                        </a:spcAft>
                      </a:pPr>
                      <a:r>
                        <a:rPr lang="en-US" sz="1000">
                          <a:solidFill>
                            <a:srgbClr val="000000"/>
                          </a:solidFill>
                          <a:effectLst/>
                        </a:rPr>
                        <a:t>Ownership</a:t>
                      </a:r>
                      <a:endParaRPr lang="en-US" sz="10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59818" marR="59818" marT="0" marB="0" anchor="ctr"/>
                </a:tc>
                <a:tc>
                  <a:txBody>
                    <a:bodyPr/>
                    <a:lstStyle/>
                    <a:p>
                      <a:pPr>
                        <a:spcAft>
                          <a:spcPts val="600"/>
                        </a:spcAft>
                      </a:pPr>
                      <a:r>
                        <a:rPr lang="en-US" sz="1000">
                          <a:solidFill>
                            <a:srgbClr val="000000"/>
                          </a:solidFill>
                          <a:effectLst/>
                        </a:rPr>
                        <a:t>Preferred to be owned by the LGU or to be governmental land.</a:t>
                      </a:r>
                      <a:endParaRPr lang="en-US" sz="10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59818" marR="59818" marT="0" marB="0" anchor="ctr"/>
                </a:tc>
                <a:extLst>
                  <a:ext uri="{0D108BD9-81ED-4DB2-BD59-A6C34878D82A}">
                    <a16:rowId xmlns:a16="http://schemas.microsoft.com/office/drawing/2014/main" val="4265747442"/>
                  </a:ext>
                </a:extLst>
              </a:tr>
              <a:tr h="704529">
                <a:tc>
                  <a:txBody>
                    <a:bodyPr/>
                    <a:lstStyle/>
                    <a:p>
                      <a:pPr algn="ctr">
                        <a:spcAft>
                          <a:spcPts val="600"/>
                        </a:spcAft>
                      </a:pPr>
                      <a:r>
                        <a:rPr lang="en-US" sz="1000">
                          <a:solidFill>
                            <a:srgbClr val="000000"/>
                          </a:solidFill>
                          <a:effectLst/>
                        </a:rPr>
                        <a:t>Land use</a:t>
                      </a:r>
                      <a:endParaRPr lang="en-US" sz="10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59818" marR="59818" marT="0" marB="0" anchor="ctr"/>
                </a:tc>
                <a:tc>
                  <a:txBody>
                    <a:bodyPr/>
                    <a:lstStyle/>
                    <a:p>
                      <a:pPr>
                        <a:spcAft>
                          <a:spcPts val="600"/>
                        </a:spcAft>
                      </a:pPr>
                      <a:r>
                        <a:rPr lang="en-US" sz="1000" dirty="0">
                          <a:solidFill>
                            <a:srgbClr val="000000"/>
                          </a:solidFill>
                          <a:effectLst/>
                        </a:rPr>
                        <a:t>Land with no or low agricultural and commercial value</a:t>
                      </a:r>
                      <a:br>
                        <a:rPr lang="en-US" sz="1000" dirty="0">
                          <a:solidFill>
                            <a:srgbClr val="000000"/>
                          </a:solidFill>
                          <a:effectLst/>
                        </a:rPr>
                      </a:br>
                      <a:r>
                        <a:rPr lang="en-US" sz="1000" dirty="0">
                          <a:solidFill>
                            <a:srgbClr val="000000"/>
                          </a:solidFill>
                          <a:effectLst/>
                        </a:rPr>
                        <a:t>Distance to sensitive land uses (e.g., residential, educational services, medical services, etc.)The more distant sites are better to avoid noise, odor. And other annoying factors.</a:t>
                      </a:r>
                      <a:endParaRPr lang="en-US" sz="1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59818" marR="59818" marT="0" marB="0" anchor="ctr"/>
                </a:tc>
                <a:extLst>
                  <a:ext uri="{0D108BD9-81ED-4DB2-BD59-A6C34878D82A}">
                    <a16:rowId xmlns:a16="http://schemas.microsoft.com/office/drawing/2014/main" val="3697390238"/>
                  </a:ext>
                </a:extLst>
              </a:tr>
              <a:tr h="159516">
                <a:tc>
                  <a:txBody>
                    <a:bodyPr/>
                    <a:lstStyle/>
                    <a:p>
                      <a:pPr algn="ctr">
                        <a:spcAft>
                          <a:spcPts val="600"/>
                        </a:spcAft>
                      </a:pPr>
                      <a:r>
                        <a:rPr lang="en-US" sz="1000">
                          <a:solidFill>
                            <a:srgbClr val="000000"/>
                          </a:solidFill>
                          <a:effectLst/>
                        </a:rPr>
                        <a:t>Accessibility</a:t>
                      </a:r>
                      <a:endParaRPr lang="en-US" sz="10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59818" marR="59818" marT="0" marB="0" anchor="ctr"/>
                </a:tc>
                <a:tc>
                  <a:txBody>
                    <a:bodyPr/>
                    <a:lstStyle/>
                    <a:p>
                      <a:pPr>
                        <a:spcAft>
                          <a:spcPts val="600"/>
                        </a:spcAft>
                      </a:pPr>
                      <a:r>
                        <a:rPr lang="en-US" sz="1000">
                          <a:solidFill>
                            <a:srgbClr val="000000"/>
                          </a:solidFill>
                          <a:effectLst/>
                        </a:rPr>
                        <a:t>Accessibility to site is available or planned and there be an Electrical network</a:t>
                      </a:r>
                      <a:endParaRPr lang="en-US" sz="10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59818" marR="59818" marT="0" marB="0" anchor="ctr"/>
                </a:tc>
                <a:extLst>
                  <a:ext uri="{0D108BD9-81ED-4DB2-BD59-A6C34878D82A}">
                    <a16:rowId xmlns:a16="http://schemas.microsoft.com/office/drawing/2014/main" val="3283992610"/>
                  </a:ext>
                </a:extLst>
              </a:tr>
              <a:tr h="159516">
                <a:tc>
                  <a:txBody>
                    <a:bodyPr/>
                    <a:lstStyle/>
                    <a:p>
                      <a:pPr algn="ctr">
                        <a:spcAft>
                          <a:spcPts val="600"/>
                        </a:spcAft>
                      </a:pPr>
                      <a:r>
                        <a:rPr lang="en-US" sz="1000">
                          <a:solidFill>
                            <a:srgbClr val="000000"/>
                          </a:solidFill>
                          <a:effectLst/>
                        </a:rPr>
                        <a:t>Future expansion</a:t>
                      </a:r>
                      <a:endParaRPr lang="en-US" sz="10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59818" marR="59818" marT="0" marB="0" anchor="ctr"/>
                </a:tc>
                <a:tc>
                  <a:txBody>
                    <a:bodyPr/>
                    <a:lstStyle/>
                    <a:p>
                      <a:pPr>
                        <a:spcAft>
                          <a:spcPts val="600"/>
                        </a:spcAft>
                      </a:pPr>
                      <a:r>
                        <a:rPr lang="en-US" sz="1000">
                          <a:solidFill>
                            <a:srgbClr val="000000"/>
                          </a:solidFill>
                          <a:effectLst/>
                        </a:rPr>
                        <a:t>Site has extra space to accommodate future expansion of the plant</a:t>
                      </a:r>
                      <a:endParaRPr lang="en-US" sz="10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59818" marR="59818" marT="0" marB="0" anchor="ctr"/>
                </a:tc>
                <a:extLst>
                  <a:ext uri="{0D108BD9-81ED-4DB2-BD59-A6C34878D82A}">
                    <a16:rowId xmlns:a16="http://schemas.microsoft.com/office/drawing/2014/main" val="148487959"/>
                  </a:ext>
                </a:extLst>
              </a:tr>
              <a:tr h="478548">
                <a:tc>
                  <a:txBody>
                    <a:bodyPr/>
                    <a:lstStyle/>
                    <a:p>
                      <a:pPr algn="ctr">
                        <a:spcAft>
                          <a:spcPts val="600"/>
                        </a:spcAft>
                      </a:pPr>
                      <a:r>
                        <a:rPr lang="en-US" sz="1000">
                          <a:solidFill>
                            <a:srgbClr val="000000"/>
                          </a:solidFill>
                          <a:effectLst/>
                        </a:rPr>
                        <a:t>Proximity to surrounding houses and service facilities</a:t>
                      </a:r>
                      <a:endParaRPr lang="en-US" sz="10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59818" marR="59818" marT="0" marB="0" anchor="ctr"/>
                </a:tc>
                <a:tc>
                  <a:txBody>
                    <a:bodyPr/>
                    <a:lstStyle/>
                    <a:p>
                      <a:pPr>
                        <a:spcAft>
                          <a:spcPts val="600"/>
                        </a:spcAft>
                      </a:pPr>
                      <a:br>
                        <a:rPr lang="en-US" sz="1000">
                          <a:solidFill>
                            <a:srgbClr val="000000"/>
                          </a:solidFill>
                          <a:effectLst/>
                        </a:rPr>
                      </a:br>
                      <a:r>
                        <a:rPr lang="en-US" sz="1000">
                          <a:solidFill>
                            <a:srgbClr val="000000"/>
                          </a:solidFill>
                          <a:effectLst/>
                        </a:rPr>
                        <a:t>Site to be away from residential houses by at least 500 m</a:t>
                      </a:r>
                      <a:endParaRPr lang="en-US" sz="10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59818" marR="59818" marT="0" marB="0" anchor="ctr"/>
                </a:tc>
                <a:extLst>
                  <a:ext uri="{0D108BD9-81ED-4DB2-BD59-A6C34878D82A}">
                    <a16:rowId xmlns:a16="http://schemas.microsoft.com/office/drawing/2014/main" val="2197086421"/>
                  </a:ext>
                </a:extLst>
              </a:tr>
              <a:tr h="319032">
                <a:tc>
                  <a:txBody>
                    <a:bodyPr/>
                    <a:lstStyle/>
                    <a:p>
                      <a:pPr algn="ctr">
                        <a:spcAft>
                          <a:spcPts val="600"/>
                        </a:spcAft>
                      </a:pPr>
                      <a:r>
                        <a:rPr lang="en-US" sz="1000">
                          <a:solidFill>
                            <a:srgbClr val="000000"/>
                          </a:solidFill>
                          <a:effectLst/>
                        </a:rPr>
                        <a:t>Social acceptance</a:t>
                      </a:r>
                      <a:endParaRPr lang="en-US" sz="10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59818" marR="59818" marT="0" marB="0" anchor="ctr"/>
                </a:tc>
                <a:tc>
                  <a:txBody>
                    <a:bodyPr/>
                    <a:lstStyle/>
                    <a:p>
                      <a:pPr>
                        <a:spcAft>
                          <a:spcPts val="600"/>
                        </a:spcAft>
                      </a:pPr>
                      <a:r>
                        <a:rPr lang="en-US" sz="1000" dirty="0">
                          <a:solidFill>
                            <a:srgbClr val="000000"/>
                          </a:solidFill>
                          <a:effectLst/>
                        </a:rPr>
                        <a:t>This needs proper measures to reach the citizens; public consultation, awareness raising, and outreach campaigns.</a:t>
                      </a:r>
                      <a:endParaRPr lang="en-US" sz="1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59818" marR="59818" marT="0" marB="0" anchor="ctr"/>
                </a:tc>
                <a:extLst>
                  <a:ext uri="{0D108BD9-81ED-4DB2-BD59-A6C34878D82A}">
                    <a16:rowId xmlns:a16="http://schemas.microsoft.com/office/drawing/2014/main" val="1914050247"/>
                  </a:ext>
                </a:extLst>
              </a:tr>
            </a:tbl>
          </a:graphicData>
        </a:graphic>
      </p:graphicFrame>
      <p:sp>
        <p:nvSpPr>
          <p:cNvPr id="10" name="مربع نص 9">
            <a:extLst>
              <a:ext uri="{FF2B5EF4-FFF2-40B4-BE49-F238E27FC236}">
                <a16:creationId xmlns:a16="http://schemas.microsoft.com/office/drawing/2014/main" id="{AA3D938F-EB69-4C97-B74B-6B61DC893DF9}"/>
              </a:ext>
            </a:extLst>
          </p:cNvPr>
          <p:cNvSpPr txBox="1"/>
          <p:nvPr/>
        </p:nvSpPr>
        <p:spPr>
          <a:xfrm>
            <a:off x="2454966" y="862652"/>
            <a:ext cx="4572000" cy="276999"/>
          </a:xfrm>
          <a:prstGeom prst="rect">
            <a:avLst/>
          </a:prstGeom>
          <a:noFill/>
        </p:spPr>
        <p:txBody>
          <a:bodyPr wrap="square">
            <a:spAutoFit/>
          </a:bodyPr>
          <a:lstStyle/>
          <a:p>
            <a:pPr algn="ctr">
              <a:spcAft>
                <a:spcPts val="1000"/>
              </a:spcAft>
            </a:pPr>
            <a:r>
              <a:rPr lang="en-US" sz="1200" b="1" dirty="0">
                <a:solidFill>
                  <a:schemeClr val="bg2"/>
                </a:solidFill>
                <a:effectLst/>
                <a:latin typeface="Times New Roman" panose="02020603050405020304" pitchFamily="18" charset="0"/>
                <a:ea typeface="Calibri" panose="020F0502020204030204" pitchFamily="34" charset="0"/>
                <a:cs typeface="Arial" panose="020B0604020202020204" pitchFamily="34" charset="0"/>
              </a:rPr>
              <a:t> sitting criteria</a:t>
            </a:r>
            <a:endParaRPr lang="en-US" sz="1200" b="1" dirty="0">
              <a:solidFill>
                <a:schemeClr val="bg2"/>
              </a:solidFill>
              <a:effectLst/>
              <a:latin typeface="Calibri" panose="020F0502020204030204" pitchFamily="34" charset="0"/>
              <a:ea typeface="Calibri" panose="020F0502020204030204" pitchFamily="34" charset="0"/>
              <a:cs typeface="Arial" panose="020B0604020202020204"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Google Shape;278;p40"/>
          <p:cNvPicPr preferRelativeResize="0"/>
          <p:nvPr/>
        </p:nvPicPr>
        <p:blipFill rotWithShape="1">
          <a:blip r:embed="rId2">
            <a:alphaModFix/>
          </a:blip>
          <a:srcRect l="58520" r="-338" b="65612"/>
          <a:stretch/>
        </p:blipFill>
        <p:spPr>
          <a:xfrm>
            <a:off x="5251471" y="8360"/>
            <a:ext cx="3899624" cy="1804123"/>
          </a:xfrm>
          <a:prstGeom prst="rect">
            <a:avLst/>
          </a:prstGeom>
          <a:noFill/>
          <a:ln>
            <a:noFill/>
          </a:ln>
        </p:spPr>
      </p:pic>
      <p:sp>
        <p:nvSpPr>
          <p:cNvPr id="22" name="Title 21"/>
          <p:cNvSpPr>
            <a:spLocks noGrp="1"/>
          </p:cNvSpPr>
          <p:nvPr>
            <p:ph type="title"/>
          </p:nvPr>
        </p:nvSpPr>
        <p:spPr>
          <a:xfrm>
            <a:off x="1174046" y="86343"/>
            <a:ext cx="2156984" cy="463682"/>
          </a:xfrm>
        </p:spPr>
        <p:txBody>
          <a:bodyPr>
            <a:normAutofit/>
          </a:bodyPr>
          <a:lstStyle/>
          <a:p>
            <a:r>
              <a:rPr lang="en-US" sz="1800" dirty="0">
                <a:solidFill>
                  <a:schemeClr val="bg2"/>
                </a:solidFill>
                <a:effectLst>
                  <a:outerShdw blurRad="38100" dist="38100" dir="2700000" algn="tl">
                    <a:srgbClr val="000000">
                      <a:alpha val="43137"/>
                    </a:srgbClr>
                  </a:outerShdw>
                </a:effectLst>
                <a:latin typeface="Lora" panose="020B0604020202020204" charset="0"/>
                <a:cs typeface="Arial" panose="020B0604020202020204" pitchFamily="34" charset="0"/>
              </a:rPr>
              <a:t>Data preparation</a:t>
            </a:r>
            <a:endParaRPr lang="ar-SA" sz="1800" dirty="0">
              <a:solidFill>
                <a:schemeClr val="bg2"/>
              </a:solidFill>
              <a:effectLst>
                <a:outerShdw blurRad="38100" dist="38100" dir="2700000" algn="tl">
                  <a:srgbClr val="000000">
                    <a:alpha val="43137"/>
                  </a:srgbClr>
                </a:outerShdw>
              </a:effectLst>
              <a:latin typeface="Lora" panose="020B0604020202020204" charset="0"/>
              <a:cs typeface="Arial" panose="020B0604020202020204" pitchFamily="34" charset="0"/>
            </a:endParaRPr>
          </a:p>
        </p:txBody>
      </p:sp>
      <p:sp>
        <p:nvSpPr>
          <p:cNvPr id="3" name="عنوان فرعي 2">
            <a:extLst>
              <a:ext uri="{FF2B5EF4-FFF2-40B4-BE49-F238E27FC236}">
                <a16:creationId xmlns:a16="http://schemas.microsoft.com/office/drawing/2014/main" id="{146D0F1F-4F3F-4362-9503-FE386D447080}"/>
              </a:ext>
            </a:extLst>
          </p:cNvPr>
          <p:cNvSpPr>
            <a:spLocks noGrp="1"/>
          </p:cNvSpPr>
          <p:nvPr>
            <p:ph type="subTitle" idx="1"/>
          </p:nvPr>
        </p:nvSpPr>
        <p:spPr>
          <a:xfrm>
            <a:off x="960150" y="550025"/>
            <a:ext cx="7494738" cy="2040930"/>
          </a:xfrm>
        </p:spPr>
        <p:txBody>
          <a:bodyPr/>
          <a:lstStyle/>
          <a:p>
            <a:pPr marL="64008" indent="0"/>
            <a:r>
              <a:rPr lang="en-US" sz="1400" dirty="0">
                <a:solidFill>
                  <a:srgbClr val="000000"/>
                </a:solidFill>
                <a:latin typeface="Cabin" panose="020B0604020202020204" charset="0"/>
                <a:ea typeface="Calibri"/>
                <a:cs typeface="Times New Roman"/>
              </a:rPr>
              <a:t>This step involves representing each assessment criterion spatially in a GIS layer.</a:t>
            </a:r>
            <a:endParaRPr lang="en-US" sz="1400" dirty="0">
              <a:solidFill>
                <a:srgbClr val="000000"/>
              </a:solidFill>
              <a:latin typeface="Cabin" panose="020B0604020202020204" charset="0"/>
              <a:ea typeface="Calibri"/>
              <a:cs typeface="Arial"/>
            </a:endParaRPr>
          </a:p>
          <a:p>
            <a:pPr marL="64008" indent="0" rtl="0">
              <a:buNone/>
            </a:pPr>
            <a:r>
              <a:rPr lang="en-US" sz="1600" dirty="0"/>
              <a:t> </a:t>
            </a:r>
          </a:p>
          <a:p>
            <a:pPr marL="64008" indent="0" algn="l" rtl="0">
              <a:buNone/>
            </a:pPr>
            <a:endParaRPr lang="en-US" dirty="0"/>
          </a:p>
          <a:p>
            <a:endParaRPr lang="ar-JO" dirty="0"/>
          </a:p>
        </p:txBody>
      </p:sp>
      <p:sp>
        <p:nvSpPr>
          <p:cNvPr id="25" name="Title 21"/>
          <p:cNvSpPr txBox="1">
            <a:spLocks/>
          </p:cNvSpPr>
          <p:nvPr/>
        </p:nvSpPr>
        <p:spPr>
          <a:xfrm>
            <a:off x="1174045" y="1091689"/>
            <a:ext cx="3702755" cy="508511"/>
          </a:xfrm>
          <a:prstGeom prst="rect">
            <a:avLst/>
          </a:prstGeom>
          <a:no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2"/>
              </a:buClr>
              <a:buSzPts val="2400"/>
              <a:buFont typeface="Lora"/>
              <a:buNone/>
              <a:defRPr sz="3200" b="1" i="0" u="none" strike="noStrike" cap="none">
                <a:solidFill>
                  <a:schemeClr val="dk2"/>
                </a:solidFill>
                <a:latin typeface="Lora"/>
                <a:ea typeface="Lora"/>
                <a:cs typeface="Lora"/>
                <a:sym typeface="Lora"/>
              </a:defRPr>
            </a:lvl1pPr>
            <a:lvl2pPr marR="0" lvl="1"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9pPr>
          </a:lstStyle>
          <a:p>
            <a:r>
              <a:rPr lang="en-US" sz="1800" dirty="0">
                <a:solidFill>
                  <a:schemeClr val="bg2"/>
                </a:solidFill>
                <a:effectLst>
                  <a:outerShdw blurRad="38100" dist="38100" dir="2700000" algn="tl">
                    <a:srgbClr val="000000">
                      <a:alpha val="43137"/>
                    </a:srgbClr>
                  </a:outerShdw>
                </a:effectLst>
                <a:latin typeface="Lora" panose="020B0604020202020204" charset="0"/>
                <a:cs typeface="Arial" panose="020B0604020202020204" pitchFamily="34" charset="0"/>
              </a:rPr>
              <a:t>Giving Weight for each criteria</a:t>
            </a:r>
            <a:endParaRPr lang="ar-SA" sz="1800" dirty="0">
              <a:solidFill>
                <a:schemeClr val="bg2"/>
              </a:solidFill>
              <a:effectLst>
                <a:outerShdw blurRad="38100" dist="38100" dir="2700000" algn="tl">
                  <a:srgbClr val="000000">
                    <a:alpha val="43137"/>
                  </a:srgbClr>
                </a:outerShdw>
              </a:effectLst>
              <a:latin typeface="Lora" panose="020B0604020202020204" charset="0"/>
              <a:cs typeface="Arial" panose="020B0604020202020204" pitchFamily="34" charset="0"/>
            </a:endParaRPr>
          </a:p>
        </p:txBody>
      </p:sp>
      <p:pic>
        <p:nvPicPr>
          <p:cNvPr id="7" name="Picture 2">
            <a:extLst>
              <a:ext uri="{FF2B5EF4-FFF2-40B4-BE49-F238E27FC236}">
                <a16:creationId xmlns:a16="http://schemas.microsoft.com/office/drawing/2014/main" id="{86067164-6000-40B9-8853-D3DF603F0C5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74045" y="1730829"/>
            <a:ext cx="5366657" cy="3326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328571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a:extLst>
              <a:ext uri="{FF2B5EF4-FFF2-40B4-BE49-F238E27FC236}">
                <a16:creationId xmlns:a16="http://schemas.microsoft.com/office/drawing/2014/main" id="{76288211-7A78-46C1-B779-AD289E202E5E}"/>
              </a:ext>
            </a:extLst>
          </p:cNvPr>
          <p:cNvGraphicFramePr>
            <a:graphicFrameLocks noGrp="1"/>
          </p:cNvGraphicFramePr>
          <p:nvPr>
            <p:ph idx="1"/>
            <p:extLst>
              <p:ext uri="{D42A27DB-BD31-4B8C-83A1-F6EECF244321}">
                <p14:modId xmlns:p14="http://schemas.microsoft.com/office/powerpoint/2010/main" val="232894499"/>
              </p:ext>
            </p:extLst>
          </p:nvPr>
        </p:nvGraphicFramePr>
        <p:xfrm>
          <a:off x="2095545" y="1175658"/>
          <a:ext cx="4735195" cy="3543305"/>
        </p:xfrm>
        <a:graphic>
          <a:graphicData uri="http://schemas.openxmlformats.org/drawingml/2006/table">
            <a:tbl>
              <a:tblPr firstRow="1" firstCol="1" bandRow="1">
                <a:tableStyleId>{ED083AE6-46FA-4A59-8FB0-9F97EB10719F}</a:tableStyleId>
              </a:tblPr>
              <a:tblGrid>
                <a:gridCol w="2234565">
                  <a:extLst>
                    <a:ext uri="{9D8B030D-6E8A-4147-A177-3AD203B41FA5}">
                      <a16:colId xmlns:a16="http://schemas.microsoft.com/office/drawing/2014/main" val="20000"/>
                    </a:ext>
                  </a:extLst>
                </a:gridCol>
                <a:gridCol w="2500630">
                  <a:extLst>
                    <a:ext uri="{9D8B030D-6E8A-4147-A177-3AD203B41FA5}">
                      <a16:colId xmlns:a16="http://schemas.microsoft.com/office/drawing/2014/main" val="20001"/>
                    </a:ext>
                  </a:extLst>
                </a:gridCol>
              </a:tblGrid>
              <a:tr h="287295">
                <a:tc>
                  <a:txBody>
                    <a:bodyPr/>
                    <a:lstStyle/>
                    <a:p>
                      <a:pPr algn="ctr">
                        <a:spcAft>
                          <a:spcPts val="600"/>
                        </a:spcAft>
                      </a:pPr>
                      <a:r>
                        <a:rPr lang="en-US" sz="1200" b="1" dirty="0">
                          <a:solidFill>
                            <a:srgbClr val="000000"/>
                          </a:solidFill>
                          <a:effectLst/>
                        </a:rPr>
                        <a:t>Criteria</a:t>
                      </a:r>
                      <a:endParaRPr lang="en-US" sz="1200" dirty="0">
                        <a:solidFill>
                          <a:srgbClr val="000000"/>
                        </a:solidFill>
                        <a:effectLst/>
                        <a:latin typeface="Times New Roman"/>
                        <a:ea typeface="Calibri"/>
                        <a:cs typeface="Arial"/>
                      </a:endParaRPr>
                    </a:p>
                  </a:txBody>
                  <a:tcPr marL="68580" marR="68580" marT="0" marB="0" anchor="ctr"/>
                </a:tc>
                <a:tc>
                  <a:txBody>
                    <a:bodyPr/>
                    <a:lstStyle/>
                    <a:p>
                      <a:pPr algn="ctr">
                        <a:spcAft>
                          <a:spcPts val="600"/>
                        </a:spcAft>
                      </a:pPr>
                      <a:r>
                        <a:rPr lang="en-US" sz="1200" b="1">
                          <a:solidFill>
                            <a:srgbClr val="000000"/>
                          </a:solidFill>
                          <a:effectLst/>
                        </a:rPr>
                        <a:t>Avg. weighted%</a:t>
                      </a:r>
                      <a:endParaRPr lang="en-US" sz="1200">
                        <a:solidFill>
                          <a:srgbClr val="000000"/>
                        </a:solidFill>
                        <a:effectLst/>
                        <a:latin typeface="Times New Roman"/>
                        <a:ea typeface="Calibri"/>
                        <a:cs typeface="Arial"/>
                      </a:endParaRPr>
                    </a:p>
                  </a:txBody>
                  <a:tcPr marL="68580" marR="68580" marT="0" marB="0" anchor="ctr"/>
                </a:tc>
                <a:extLst>
                  <a:ext uri="{0D108BD9-81ED-4DB2-BD59-A6C34878D82A}">
                    <a16:rowId xmlns:a16="http://schemas.microsoft.com/office/drawing/2014/main" val="10000"/>
                  </a:ext>
                </a:extLst>
              </a:tr>
              <a:tr h="287295">
                <a:tc>
                  <a:txBody>
                    <a:bodyPr/>
                    <a:lstStyle/>
                    <a:p>
                      <a:pPr algn="ctr">
                        <a:spcAft>
                          <a:spcPts val="600"/>
                        </a:spcAft>
                      </a:pPr>
                      <a:r>
                        <a:rPr lang="en-US" sz="1200" b="1">
                          <a:solidFill>
                            <a:srgbClr val="000000"/>
                          </a:solidFill>
                          <a:effectLst/>
                        </a:rPr>
                        <a:t>Topography</a:t>
                      </a:r>
                      <a:endParaRPr lang="en-US" sz="1200">
                        <a:solidFill>
                          <a:srgbClr val="000000"/>
                        </a:solidFill>
                        <a:effectLst/>
                        <a:latin typeface="Times New Roman"/>
                        <a:ea typeface="Calibri"/>
                        <a:cs typeface="Arial"/>
                      </a:endParaRPr>
                    </a:p>
                  </a:txBody>
                  <a:tcPr marL="68580" marR="68580" marT="0" marB="0" anchor="ctr"/>
                </a:tc>
                <a:tc>
                  <a:txBody>
                    <a:bodyPr/>
                    <a:lstStyle/>
                    <a:p>
                      <a:pPr algn="ctr">
                        <a:spcAft>
                          <a:spcPts val="600"/>
                        </a:spcAft>
                      </a:pPr>
                      <a:r>
                        <a:rPr lang="en-US" sz="1200" b="1" dirty="0">
                          <a:solidFill>
                            <a:srgbClr val="000000"/>
                          </a:solidFill>
                          <a:effectLst/>
                        </a:rPr>
                        <a:t>9.3</a:t>
                      </a:r>
                      <a:endParaRPr lang="en-US" sz="1200" dirty="0">
                        <a:solidFill>
                          <a:srgbClr val="000000"/>
                        </a:solidFill>
                        <a:effectLst/>
                        <a:latin typeface="Times New Roman"/>
                        <a:ea typeface="Calibri"/>
                        <a:cs typeface="Arial"/>
                      </a:endParaRPr>
                    </a:p>
                  </a:txBody>
                  <a:tcPr marL="68580" marR="68580" marT="0" marB="0" anchor="ctr"/>
                </a:tc>
                <a:extLst>
                  <a:ext uri="{0D108BD9-81ED-4DB2-BD59-A6C34878D82A}">
                    <a16:rowId xmlns:a16="http://schemas.microsoft.com/office/drawing/2014/main" val="10001"/>
                  </a:ext>
                </a:extLst>
              </a:tr>
              <a:tr h="287295">
                <a:tc>
                  <a:txBody>
                    <a:bodyPr/>
                    <a:lstStyle/>
                    <a:p>
                      <a:pPr algn="ctr">
                        <a:spcAft>
                          <a:spcPts val="600"/>
                        </a:spcAft>
                      </a:pPr>
                      <a:r>
                        <a:rPr lang="en-US" sz="1200" b="1">
                          <a:solidFill>
                            <a:srgbClr val="000000"/>
                          </a:solidFill>
                          <a:effectLst/>
                        </a:rPr>
                        <a:t>Soil type</a:t>
                      </a:r>
                      <a:endParaRPr lang="en-US" sz="1200">
                        <a:solidFill>
                          <a:srgbClr val="000000"/>
                        </a:solidFill>
                        <a:effectLst/>
                        <a:latin typeface="Times New Roman"/>
                        <a:ea typeface="Calibri"/>
                        <a:cs typeface="Arial"/>
                      </a:endParaRPr>
                    </a:p>
                  </a:txBody>
                  <a:tcPr marL="68580" marR="68580" marT="0" marB="0" anchor="ctr"/>
                </a:tc>
                <a:tc>
                  <a:txBody>
                    <a:bodyPr/>
                    <a:lstStyle/>
                    <a:p>
                      <a:pPr algn="ctr">
                        <a:spcAft>
                          <a:spcPts val="600"/>
                        </a:spcAft>
                      </a:pPr>
                      <a:r>
                        <a:rPr lang="en-US" sz="1200" b="1" dirty="0">
                          <a:solidFill>
                            <a:srgbClr val="000000"/>
                          </a:solidFill>
                          <a:effectLst/>
                        </a:rPr>
                        <a:t>10.7</a:t>
                      </a:r>
                      <a:endParaRPr lang="en-US" sz="1200" dirty="0">
                        <a:solidFill>
                          <a:srgbClr val="000000"/>
                        </a:solidFill>
                        <a:effectLst/>
                        <a:latin typeface="Times New Roman"/>
                        <a:ea typeface="Calibri"/>
                        <a:cs typeface="Arial"/>
                      </a:endParaRPr>
                    </a:p>
                  </a:txBody>
                  <a:tcPr marL="68580" marR="68580" marT="0" marB="0" anchor="ctr"/>
                </a:tc>
                <a:extLst>
                  <a:ext uri="{0D108BD9-81ED-4DB2-BD59-A6C34878D82A}">
                    <a16:rowId xmlns:a16="http://schemas.microsoft.com/office/drawing/2014/main" val="10002"/>
                  </a:ext>
                </a:extLst>
              </a:tr>
              <a:tr h="287295">
                <a:tc>
                  <a:txBody>
                    <a:bodyPr/>
                    <a:lstStyle/>
                    <a:p>
                      <a:pPr algn="ctr">
                        <a:spcAft>
                          <a:spcPts val="600"/>
                        </a:spcAft>
                      </a:pPr>
                      <a:r>
                        <a:rPr lang="en-US" sz="1200" b="1">
                          <a:solidFill>
                            <a:srgbClr val="000000"/>
                          </a:solidFill>
                          <a:effectLst/>
                        </a:rPr>
                        <a:t>Land sensitivity</a:t>
                      </a:r>
                      <a:endParaRPr lang="en-US" sz="1200">
                        <a:solidFill>
                          <a:srgbClr val="000000"/>
                        </a:solidFill>
                        <a:effectLst/>
                        <a:latin typeface="Times New Roman"/>
                        <a:ea typeface="Calibri"/>
                        <a:cs typeface="Arial"/>
                      </a:endParaRPr>
                    </a:p>
                  </a:txBody>
                  <a:tcPr marL="68580" marR="68580" marT="0" marB="0" anchor="ctr"/>
                </a:tc>
                <a:tc>
                  <a:txBody>
                    <a:bodyPr/>
                    <a:lstStyle/>
                    <a:p>
                      <a:pPr algn="ctr">
                        <a:spcAft>
                          <a:spcPts val="600"/>
                        </a:spcAft>
                      </a:pPr>
                      <a:r>
                        <a:rPr lang="en-US" sz="1200" b="1">
                          <a:solidFill>
                            <a:srgbClr val="000000"/>
                          </a:solidFill>
                          <a:effectLst/>
                        </a:rPr>
                        <a:t>10</a:t>
                      </a:r>
                      <a:endParaRPr lang="en-US" sz="1200">
                        <a:solidFill>
                          <a:srgbClr val="000000"/>
                        </a:solidFill>
                        <a:effectLst/>
                        <a:latin typeface="Times New Roman"/>
                        <a:ea typeface="Calibri"/>
                        <a:cs typeface="Arial"/>
                      </a:endParaRPr>
                    </a:p>
                  </a:txBody>
                  <a:tcPr marL="68580" marR="68580" marT="0" marB="0" anchor="ctr"/>
                </a:tc>
                <a:extLst>
                  <a:ext uri="{0D108BD9-81ED-4DB2-BD59-A6C34878D82A}">
                    <a16:rowId xmlns:a16="http://schemas.microsoft.com/office/drawing/2014/main" val="10003"/>
                  </a:ext>
                </a:extLst>
              </a:tr>
              <a:tr h="287295">
                <a:tc>
                  <a:txBody>
                    <a:bodyPr/>
                    <a:lstStyle/>
                    <a:p>
                      <a:pPr algn="ctr">
                        <a:spcAft>
                          <a:spcPts val="600"/>
                        </a:spcAft>
                      </a:pPr>
                      <a:r>
                        <a:rPr lang="en-US" sz="1200" b="1" dirty="0">
                          <a:solidFill>
                            <a:srgbClr val="000000"/>
                          </a:solidFill>
                          <a:effectLst/>
                        </a:rPr>
                        <a:t>Dumping site</a:t>
                      </a:r>
                      <a:endParaRPr lang="en-US" sz="1200" dirty="0">
                        <a:solidFill>
                          <a:srgbClr val="000000"/>
                        </a:solidFill>
                        <a:effectLst/>
                        <a:latin typeface="Times New Roman"/>
                        <a:ea typeface="Calibri"/>
                        <a:cs typeface="Arial"/>
                      </a:endParaRPr>
                    </a:p>
                  </a:txBody>
                  <a:tcPr marL="68580" marR="68580" marT="0" marB="0" anchor="ctr"/>
                </a:tc>
                <a:tc>
                  <a:txBody>
                    <a:bodyPr/>
                    <a:lstStyle/>
                    <a:p>
                      <a:pPr algn="ctr">
                        <a:spcAft>
                          <a:spcPts val="600"/>
                        </a:spcAft>
                      </a:pPr>
                      <a:r>
                        <a:rPr lang="en-US" sz="1200" b="1">
                          <a:solidFill>
                            <a:srgbClr val="000000"/>
                          </a:solidFill>
                          <a:effectLst/>
                        </a:rPr>
                        <a:t>13.3</a:t>
                      </a:r>
                      <a:endParaRPr lang="en-US" sz="1200">
                        <a:solidFill>
                          <a:srgbClr val="000000"/>
                        </a:solidFill>
                        <a:effectLst/>
                        <a:latin typeface="Times New Roman"/>
                        <a:ea typeface="Calibri"/>
                        <a:cs typeface="Arial"/>
                      </a:endParaRPr>
                    </a:p>
                  </a:txBody>
                  <a:tcPr marL="68580" marR="68580" marT="0" marB="0" anchor="ctr"/>
                </a:tc>
                <a:extLst>
                  <a:ext uri="{0D108BD9-81ED-4DB2-BD59-A6C34878D82A}">
                    <a16:rowId xmlns:a16="http://schemas.microsoft.com/office/drawing/2014/main" val="10004"/>
                  </a:ext>
                </a:extLst>
              </a:tr>
              <a:tr h="287295">
                <a:tc>
                  <a:txBody>
                    <a:bodyPr/>
                    <a:lstStyle/>
                    <a:p>
                      <a:pPr algn="ctr">
                        <a:spcAft>
                          <a:spcPts val="600"/>
                        </a:spcAft>
                      </a:pPr>
                      <a:r>
                        <a:rPr lang="en-US" sz="1200" b="1">
                          <a:solidFill>
                            <a:srgbClr val="000000"/>
                          </a:solidFill>
                          <a:effectLst/>
                        </a:rPr>
                        <a:t>Ownership</a:t>
                      </a:r>
                      <a:endParaRPr lang="en-US" sz="1200">
                        <a:solidFill>
                          <a:srgbClr val="000000"/>
                        </a:solidFill>
                        <a:effectLst/>
                        <a:latin typeface="Times New Roman"/>
                        <a:ea typeface="Calibri"/>
                        <a:cs typeface="Arial"/>
                      </a:endParaRPr>
                    </a:p>
                  </a:txBody>
                  <a:tcPr marL="68580" marR="68580" marT="0" marB="0" anchor="ctr"/>
                </a:tc>
                <a:tc>
                  <a:txBody>
                    <a:bodyPr/>
                    <a:lstStyle/>
                    <a:p>
                      <a:pPr algn="ctr">
                        <a:spcAft>
                          <a:spcPts val="600"/>
                        </a:spcAft>
                      </a:pPr>
                      <a:r>
                        <a:rPr lang="en-US" sz="1200" b="1">
                          <a:solidFill>
                            <a:srgbClr val="000000"/>
                          </a:solidFill>
                          <a:effectLst/>
                        </a:rPr>
                        <a:t>5.7</a:t>
                      </a:r>
                      <a:endParaRPr lang="en-US" sz="1200">
                        <a:solidFill>
                          <a:srgbClr val="000000"/>
                        </a:solidFill>
                        <a:effectLst/>
                        <a:latin typeface="Times New Roman"/>
                        <a:ea typeface="Calibri"/>
                        <a:cs typeface="Arial"/>
                      </a:endParaRPr>
                    </a:p>
                  </a:txBody>
                  <a:tcPr marL="68580" marR="68580" marT="0" marB="0" anchor="ctr"/>
                </a:tc>
                <a:extLst>
                  <a:ext uri="{0D108BD9-81ED-4DB2-BD59-A6C34878D82A}">
                    <a16:rowId xmlns:a16="http://schemas.microsoft.com/office/drawing/2014/main" val="10005"/>
                  </a:ext>
                </a:extLst>
              </a:tr>
              <a:tr h="287295">
                <a:tc>
                  <a:txBody>
                    <a:bodyPr/>
                    <a:lstStyle/>
                    <a:p>
                      <a:pPr algn="ctr">
                        <a:spcAft>
                          <a:spcPts val="600"/>
                        </a:spcAft>
                      </a:pPr>
                      <a:r>
                        <a:rPr lang="en-US" sz="1200" b="1">
                          <a:solidFill>
                            <a:srgbClr val="000000"/>
                          </a:solidFill>
                          <a:effectLst/>
                        </a:rPr>
                        <a:t>Land use</a:t>
                      </a:r>
                      <a:endParaRPr lang="en-US" sz="1200">
                        <a:solidFill>
                          <a:srgbClr val="000000"/>
                        </a:solidFill>
                        <a:effectLst/>
                        <a:latin typeface="Times New Roman"/>
                        <a:ea typeface="Calibri"/>
                        <a:cs typeface="Arial"/>
                      </a:endParaRPr>
                    </a:p>
                  </a:txBody>
                  <a:tcPr marL="68580" marR="68580" marT="0" marB="0" anchor="ctr"/>
                </a:tc>
                <a:tc>
                  <a:txBody>
                    <a:bodyPr/>
                    <a:lstStyle/>
                    <a:p>
                      <a:pPr algn="ctr">
                        <a:spcAft>
                          <a:spcPts val="600"/>
                        </a:spcAft>
                      </a:pPr>
                      <a:r>
                        <a:rPr lang="en-US" sz="1200" b="1">
                          <a:solidFill>
                            <a:srgbClr val="000000"/>
                          </a:solidFill>
                          <a:effectLst/>
                        </a:rPr>
                        <a:t>11.7</a:t>
                      </a:r>
                      <a:endParaRPr lang="en-US" sz="1200">
                        <a:solidFill>
                          <a:srgbClr val="000000"/>
                        </a:solidFill>
                        <a:effectLst/>
                        <a:latin typeface="Times New Roman"/>
                        <a:ea typeface="Calibri"/>
                        <a:cs typeface="Arial"/>
                      </a:endParaRPr>
                    </a:p>
                  </a:txBody>
                  <a:tcPr marL="68580" marR="68580" marT="0" marB="0" anchor="ctr"/>
                </a:tc>
                <a:extLst>
                  <a:ext uri="{0D108BD9-81ED-4DB2-BD59-A6C34878D82A}">
                    <a16:rowId xmlns:a16="http://schemas.microsoft.com/office/drawing/2014/main" val="10006"/>
                  </a:ext>
                </a:extLst>
              </a:tr>
              <a:tr h="287295">
                <a:tc>
                  <a:txBody>
                    <a:bodyPr/>
                    <a:lstStyle/>
                    <a:p>
                      <a:pPr algn="ctr">
                        <a:spcAft>
                          <a:spcPts val="600"/>
                        </a:spcAft>
                      </a:pPr>
                      <a:r>
                        <a:rPr lang="en-US" sz="1200" b="1">
                          <a:solidFill>
                            <a:srgbClr val="000000"/>
                          </a:solidFill>
                          <a:effectLst/>
                        </a:rPr>
                        <a:t>Accessibility</a:t>
                      </a:r>
                      <a:endParaRPr lang="en-US" sz="1200">
                        <a:solidFill>
                          <a:srgbClr val="000000"/>
                        </a:solidFill>
                        <a:effectLst/>
                        <a:latin typeface="Times New Roman"/>
                        <a:ea typeface="Calibri"/>
                        <a:cs typeface="Arial"/>
                      </a:endParaRPr>
                    </a:p>
                  </a:txBody>
                  <a:tcPr marL="68580" marR="68580" marT="0" marB="0" anchor="ctr"/>
                </a:tc>
                <a:tc>
                  <a:txBody>
                    <a:bodyPr/>
                    <a:lstStyle/>
                    <a:p>
                      <a:pPr algn="ctr">
                        <a:spcAft>
                          <a:spcPts val="600"/>
                        </a:spcAft>
                      </a:pPr>
                      <a:r>
                        <a:rPr lang="en-US" sz="1200" b="1">
                          <a:solidFill>
                            <a:srgbClr val="000000"/>
                          </a:solidFill>
                          <a:effectLst/>
                        </a:rPr>
                        <a:t>7.7</a:t>
                      </a:r>
                      <a:endParaRPr lang="en-US" sz="1200">
                        <a:solidFill>
                          <a:srgbClr val="000000"/>
                        </a:solidFill>
                        <a:effectLst/>
                        <a:latin typeface="Times New Roman"/>
                        <a:ea typeface="Calibri"/>
                        <a:cs typeface="Arial"/>
                      </a:endParaRPr>
                    </a:p>
                  </a:txBody>
                  <a:tcPr marL="68580" marR="68580" marT="0" marB="0" anchor="ctr"/>
                </a:tc>
                <a:extLst>
                  <a:ext uri="{0D108BD9-81ED-4DB2-BD59-A6C34878D82A}">
                    <a16:rowId xmlns:a16="http://schemas.microsoft.com/office/drawing/2014/main" val="10007"/>
                  </a:ext>
                </a:extLst>
              </a:tr>
              <a:tr h="287295">
                <a:tc>
                  <a:txBody>
                    <a:bodyPr/>
                    <a:lstStyle/>
                    <a:p>
                      <a:pPr algn="ctr">
                        <a:spcAft>
                          <a:spcPts val="600"/>
                        </a:spcAft>
                      </a:pPr>
                      <a:r>
                        <a:rPr lang="en-US" sz="1200" b="1">
                          <a:solidFill>
                            <a:srgbClr val="000000"/>
                          </a:solidFill>
                          <a:effectLst/>
                        </a:rPr>
                        <a:t>Future expansion</a:t>
                      </a:r>
                      <a:endParaRPr lang="en-US" sz="1200">
                        <a:solidFill>
                          <a:srgbClr val="000000"/>
                        </a:solidFill>
                        <a:effectLst/>
                        <a:latin typeface="Times New Roman"/>
                        <a:ea typeface="Calibri"/>
                        <a:cs typeface="Arial"/>
                      </a:endParaRPr>
                    </a:p>
                  </a:txBody>
                  <a:tcPr marL="68580" marR="68580" marT="0" marB="0" anchor="ctr"/>
                </a:tc>
                <a:tc>
                  <a:txBody>
                    <a:bodyPr/>
                    <a:lstStyle/>
                    <a:p>
                      <a:pPr algn="ctr">
                        <a:spcAft>
                          <a:spcPts val="600"/>
                        </a:spcAft>
                      </a:pPr>
                      <a:r>
                        <a:rPr lang="en-US" sz="1200" b="1">
                          <a:solidFill>
                            <a:srgbClr val="000000"/>
                          </a:solidFill>
                          <a:effectLst/>
                        </a:rPr>
                        <a:t>5</a:t>
                      </a:r>
                      <a:endParaRPr lang="en-US" sz="1200">
                        <a:solidFill>
                          <a:srgbClr val="000000"/>
                        </a:solidFill>
                        <a:effectLst/>
                        <a:latin typeface="Times New Roman"/>
                        <a:ea typeface="Calibri"/>
                        <a:cs typeface="Arial"/>
                      </a:endParaRPr>
                    </a:p>
                  </a:txBody>
                  <a:tcPr marL="68580" marR="68580" marT="0" marB="0" anchor="ctr"/>
                </a:tc>
                <a:extLst>
                  <a:ext uri="{0D108BD9-81ED-4DB2-BD59-A6C34878D82A}">
                    <a16:rowId xmlns:a16="http://schemas.microsoft.com/office/drawing/2014/main" val="10008"/>
                  </a:ext>
                </a:extLst>
              </a:tr>
              <a:tr h="383060">
                <a:tc>
                  <a:txBody>
                    <a:bodyPr/>
                    <a:lstStyle/>
                    <a:p>
                      <a:pPr algn="ctr">
                        <a:spcAft>
                          <a:spcPts val="600"/>
                        </a:spcAft>
                      </a:pPr>
                      <a:r>
                        <a:rPr lang="en-US" sz="1200" b="1">
                          <a:solidFill>
                            <a:srgbClr val="000000"/>
                          </a:solidFill>
                          <a:effectLst/>
                        </a:rPr>
                        <a:t>Proximity to surrounding houses and service facilities</a:t>
                      </a:r>
                      <a:endParaRPr lang="en-US" sz="1200">
                        <a:solidFill>
                          <a:srgbClr val="000000"/>
                        </a:solidFill>
                        <a:effectLst/>
                        <a:latin typeface="Times New Roman"/>
                        <a:ea typeface="Calibri"/>
                        <a:cs typeface="Arial"/>
                      </a:endParaRPr>
                    </a:p>
                  </a:txBody>
                  <a:tcPr marL="68580" marR="68580" marT="0" marB="0" anchor="ctr"/>
                </a:tc>
                <a:tc>
                  <a:txBody>
                    <a:bodyPr/>
                    <a:lstStyle/>
                    <a:p>
                      <a:pPr algn="ctr">
                        <a:spcAft>
                          <a:spcPts val="600"/>
                        </a:spcAft>
                      </a:pPr>
                      <a:r>
                        <a:rPr lang="en-US" sz="1200" b="1">
                          <a:solidFill>
                            <a:srgbClr val="000000"/>
                          </a:solidFill>
                          <a:effectLst/>
                        </a:rPr>
                        <a:t>10</a:t>
                      </a:r>
                      <a:endParaRPr lang="en-US" sz="1200">
                        <a:solidFill>
                          <a:srgbClr val="000000"/>
                        </a:solidFill>
                        <a:effectLst/>
                        <a:latin typeface="Times New Roman"/>
                        <a:ea typeface="Calibri"/>
                        <a:cs typeface="Arial"/>
                      </a:endParaRPr>
                    </a:p>
                  </a:txBody>
                  <a:tcPr marL="68580" marR="68580" marT="0" marB="0" anchor="ctr"/>
                </a:tc>
                <a:extLst>
                  <a:ext uri="{0D108BD9-81ED-4DB2-BD59-A6C34878D82A}">
                    <a16:rowId xmlns:a16="http://schemas.microsoft.com/office/drawing/2014/main" val="10009"/>
                  </a:ext>
                </a:extLst>
              </a:tr>
              <a:tr h="287295">
                <a:tc>
                  <a:txBody>
                    <a:bodyPr/>
                    <a:lstStyle/>
                    <a:p>
                      <a:pPr algn="ctr">
                        <a:spcAft>
                          <a:spcPts val="600"/>
                        </a:spcAft>
                      </a:pPr>
                      <a:r>
                        <a:rPr lang="en-US" sz="1200" b="1">
                          <a:solidFill>
                            <a:srgbClr val="000000"/>
                          </a:solidFill>
                          <a:effectLst/>
                        </a:rPr>
                        <a:t>Social acceptance</a:t>
                      </a:r>
                      <a:endParaRPr lang="en-US" sz="1200">
                        <a:solidFill>
                          <a:srgbClr val="000000"/>
                        </a:solidFill>
                        <a:effectLst/>
                        <a:latin typeface="Times New Roman"/>
                        <a:ea typeface="Calibri"/>
                        <a:cs typeface="Arial"/>
                      </a:endParaRPr>
                    </a:p>
                  </a:txBody>
                  <a:tcPr marL="68580" marR="68580" marT="0" marB="0" anchor="ctr"/>
                </a:tc>
                <a:tc>
                  <a:txBody>
                    <a:bodyPr/>
                    <a:lstStyle/>
                    <a:p>
                      <a:pPr algn="ctr">
                        <a:spcAft>
                          <a:spcPts val="600"/>
                        </a:spcAft>
                      </a:pPr>
                      <a:r>
                        <a:rPr lang="en-US" sz="1200" b="1">
                          <a:solidFill>
                            <a:srgbClr val="000000"/>
                          </a:solidFill>
                          <a:effectLst/>
                        </a:rPr>
                        <a:t>16.6</a:t>
                      </a:r>
                      <a:endParaRPr lang="en-US" sz="1200">
                        <a:solidFill>
                          <a:srgbClr val="000000"/>
                        </a:solidFill>
                        <a:effectLst/>
                        <a:latin typeface="Times New Roman"/>
                        <a:ea typeface="Calibri"/>
                        <a:cs typeface="Arial"/>
                      </a:endParaRPr>
                    </a:p>
                  </a:txBody>
                  <a:tcPr marL="68580" marR="68580" marT="0" marB="0" anchor="ctr"/>
                </a:tc>
                <a:extLst>
                  <a:ext uri="{0D108BD9-81ED-4DB2-BD59-A6C34878D82A}">
                    <a16:rowId xmlns:a16="http://schemas.microsoft.com/office/drawing/2014/main" val="10010"/>
                  </a:ext>
                </a:extLst>
              </a:tr>
              <a:tr h="287295">
                <a:tc>
                  <a:txBody>
                    <a:bodyPr/>
                    <a:lstStyle/>
                    <a:p>
                      <a:pPr algn="ctr">
                        <a:spcAft>
                          <a:spcPts val="600"/>
                        </a:spcAft>
                      </a:pPr>
                      <a:r>
                        <a:rPr lang="en-US" sz="1200" b="1" dirty="0">
                          <a:solidFill>
                            <a:srgbClr val="000000"/>
                          </a:solidFill>
                          <a:effectLst/>
                        </a:rPr>
                        <a:t>Sum</a:t>
                      </a:r>
                      <a:endParaRPr lang="en-US" sz="1200" dirty="0">
                        <a:solidFill>
                          <a:srgbClr val="000000"/>
                        </a:solidFill>
                        <a:effectLst/>
                        <a:latin typeface="Times New Roman"/>
                        <a:ea typeface="Calibri"/>
                        <a:cs typeface="Arial"/>
                      </a:endParaRPr>
                    </a:p>
                  </a:txBody>
                  <a:tcPr marL="68580" marR="68580" marT="0" marB="0" anchor="ctr"/>
                </a:tc>
                <a:tc>
                  <a:txBody>
                    <a:bodyPr/>
                    <a:lstStyle/>
                    <a:p>
                      <a:pPr algn="ctr">
                        <a:spcAft>
                          <a:spcPts val="600"/>
                        </a:spcAft>
                      </a:pPr>
                      <a:r>
                        <a:rPr lang="en-US" sz="1200" b="1" dirty="0">
                          <a:solidFill>
                            <a:srgbClr val="000000"/>
                          </a:solidFill>
                          <a:effectLst/>
                        </a:rPr>
                        <a:t>100</a:t>
                      </a:r>
                      <a:endParaRPr lang="en-US" sz="1200" dirty="0">
                        <a:solidFill>
                          <a:srgbClr val="000000"/>
                        </a:solidFill>
                        <a:effectLst/>
                        <a:latin typeface="Times New Roman"/>
                        <a:ea typeface="Calibri"/>
                        <a:cs typeface="Arial"/>
                      </a:endParaRPr>
                    </a:p>
                  </a:txBody>
                  <a:tcPr marL="68580" marR="68580" marT="0" marB="0" anchor="ctr"/>
                </a:tc>
                <a:extLst>
                  <a:ext uri="{0D108BD9-81ED-4DB2-BD59-A6C34878D82A}">
                    <a16:rowId xmlns:a16="http://schemas.microsoft.com/office/drawing/2014/main" val="10011"/>
                  </a:ext>
                </a:extLst>
              </a:tr>
            </a:tbl>
          </a:graphicData>
        </a:graphic>
      </p:graphicFrame>
      <p:sp>
        <p:nvSpPr>
          <p:cNvPr id="5" name="مربع نص 4">
            <a:extLst>
              <a:ext uri="{FF2B5EF4-FFF2-40B4-BE49-F238E27FC236}">
                <a16:creationId xmlns:a16="http://schemas.microsoft.com/office/drawing/2014/main" id="{17B09CD5-3BDB-4659-9DE2-DC9D1A445BAA}"/>
              </a:ext>
            </a:extLst>
          </p:cNvPr>
          <p:cNvSpPr txBox="1"/>
          <p:nvPr/>
        </p:nvSpPr>
        <p:spPr>
          <a:xfrm>
            <a:off x="1251857" y="424543"/>
            <a:ext cx="6411686" cy="523220"/>
          </a:xfrm>
          <a:prstGeom prst="rect">
            <a:avLst/>
          </a:prstGeom>
          <a:noFill/>
        </p:spPr>
        <p:txBody>
          <a:bodyPr wrap="square" rtlCol="1">
            <a:spAutoFit/>
          </a:bodyPr>
          <a:lstStyle/>
          <a:p>
            <a:r>
              <a:rPr lang="en-US" b="0" i="0" dirty="0">
                <a:solidFill>
                  <a:schemeClr val="bg1"/>
                </a:solidFill>
                <a:effectLst/>
                <a:latin typeface="Cabin" panose="020B0604020202020204" charset="0"/>
              </a:rPr>
              <a:t>These are the finalized weights for the criteria and the weights overall sum should be equal to one.</a:t>
            </a:r>
            <a:endParaRPr lang="ar-JO" dirty="0">
              <a:solidFill>
                <a:schemeClr val="bg1"/>
              </a:solidFill>
              <a:latin typeface="Cabin" panose="020B0604020202020204" charset="0"/>
            </a:endParaRPr>
          </a:p>
        </p:txBody>
      </p:sp>
      <p:sp>
        <p:nvSpPr>
          <p:cNvPr id="7" name="مربع نص 6">
            <a:extLst>
              <a:ext uri="{FF2B5EF4-FFF2-40B4-BE49-F238E27FC236}">
                <a16:creationId xmlns:a16="http://schemas.microsoft.com/office/drawing/2014/main" id="{1CE36A0D-AF5F-45D6-A3BC-35464263C1E5}"/>
              </a:ext>
            </a:extLst>
          </p:cNvPr>
          <p:cNvSpPr txBox="1"/>
          <p:nvPr/>
        </p:nvSpPr>
        <p:spPr>
          <a:xfrm>
            <a:off x="1967948" y="898659"/>
            <a:ext cx="4979504" cy="276999"/>
          </a:xfrm>
          <a:prstGeom prst="rect">
            <a:avLst/>
          </a:prstGeom>
          <a:noFill/>
        </p:spPr>
        <p:txBody>
          <a:bodyPr wrap="square">
            <a:spAutoFit/>
          </a:bodyPr>
          <a:lstStyle/>
          <a:p>
            <a:pPr algn="ctr">
              <a:spcAft>
                <a:spcPts val="1000"/>
              </a:spcAft>
            </a:pPr>
            <a:r>
              <a:rPr lang="en-US" sz="1200" b="1" dirty="0">
                <a:solidFill>
                  <a:schemeClr val="bg2"/>
                </a:solidFill>
                <a:effectLst/>
                <a:latin typeface="Times New Roman" panose="02020603050405020304" pitchFamily="18" charset="0"/>
                <a:ea typeface="Calibri" panose="020F0502020204030204" pitchFamily="34" charset="0"/>
                <a:cs typeface="Arial" panose="020B0604020202020204" pitchFamily="34" charset="0"/>
              </a:rPr>
              <a:t>The poll criteria weight and final criteria weighted</a:t>
            </a:r>
            <a:endParaRPr lang="en-US" sz="1200" b="1" dirty="0">
              <a:solidFill>
                <a:schemeClr val="bg2"/>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4121850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grpSp>
        <p:nvGrpSpPr>
          <p:cNvPr id="209" name="Google Shape;209;p38"/>
          <p:cNvGrpSpPr/>
          <p:nvPr/>
        </p:nvGrpSpPr>
        <p:grpSpPr>
          <a:xfrm>
            <a:off x="1561011" y="3326805"/>
            <a:ext cx="1022885" cy="851615"/>
            <a:chOff x="1573150" y="3305631"/>
            <a:chExt cx="1659450" cy="1381594"/>
          </a:xfrm>
        </p:grpSpPr>
        <p:sp>
          <p:nvSpPr>
            <p:cNvPr id="210" name="Google Shape;210;p38"/>
            <p:cNvSpPr/>
            <p:nvPr/>
          </p:nvSpPr>
          <p:spPr>
            <a:xfrm>
              <a:off x="1573150" y="3535100"/>
              <a:ext cx="1011575" cy="937700"/>
            </a:xfrm>
            <a:custGeom>
              <a:avLst/>
              <a:gdLst/>
              <a:ahLst/>
              <a:cxnLst/>
              <a:rect l="l" t="t" r="r" b="b"/>
              <a:pathLst>
                <a:path w="40463" h="37508" extrusionOk="0">
                  <a:moveTo>
                    <a:pt x="21302" y="1"/>
                  </a:moveTo>
                  <a:cubicBezTo>
                    <a:pt x="10329" y="1"/>
                    <a:pt x="1155" y="8346"/>
                    <a:pt x="601" y="18850"/>
                  </a:cubicBezTo>
                  <a:cubicBezTo>
                    <a:pt x="1" y="30278"/>
                    <a:pt x="7052" y="37057"/>
                    <a:pt x="19993" y="37494"/>
                  </a:cubicBezTo>
                  <a:cubicBezTo>
                    <a:pt x="20257" y="37503"/>
                    <a:pt x="20519" y="37508"/>
                    <a:pt x="20779" y="37508"/>
                  </a:cubicBezTo>
                  <a:cubicBezTo>
                    <a:pt x="32063" y="37508"/>
                    <a:pt x="39834" y="29182"/>
                    <a:pt x="40197" y="16559"/>
                  </a:cubicBezTo>
                  <a:cubicBezTo>
                    <a:pt x="40463" y="7363"/>
                    <a:pt x="32138" y="40"/>
                    <a:pt x="21376" y="1"/>
                  </a:cubicBezTo>
                  <a:cubicBezTo>
                    <a:pt x="21351" y="1"/>
                    <a:pt x="21327" y="1"/>
                    <a:pt x="2130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38"/>
            <p:cNvSpPr/>
            <p:nvPr/>
          </p:nvSpPr>
          <p:spPr>
            <a:xfrm>
              <a:off x="2857925" y="4398450"/>
              <a:ext cx="275775" cy="288775"/>
            </a:xfrm>
            <a:custGeom>
              <a:avLst/>
              <a:gdLst/>
              <a:ahLst/>
              <a:cxnLst/>
              <a:rect l="l" t="t" r="r" b="b"/>
              <a:pathLst>
                <a:path w="11031" h="11551" extrusionOk="0">
                  <a:moveTo>
                    <a:pt x="6931" y="0"/>
                  </a:moveTo>
                  <a:cubicBezTo>
                    <a:pt x="6831" y="0"/>
                    <a:pt x="6728" y="3"/>
                    <a:pt x="6624" y="8"/>
                  </a:cubicBezTo>
                  <a:cubicBezTo>
                    <a:pt x="4088" y="126"/>
                    <a:pt x="0" y="4265"/>
                    <a:pt x="452" y="6735"/>
                  </a:cubicBezTo>
                  <a:cubicBezTo>
                    <a:pt x="951" y="9462"/>
                    <a:pt x="2766" y="11413"/>
                    <a:pt x="5761" y="11548"/>
                  </a:cubicBezTo>
                  <a:cubicBezTo>
                    <a:pt x="5802" y="11550"/>
                    <a:pt x="5844" y="11551"/>
                    <a:pt x="5885" y="11551"/>
                  </a:cubicBezTo>
                  <a:cubicBezTo>
                    <a:pt x="8342" y="11551"/>
                    <a:pt x="11030" y="8303"/>
                    <a:pt x="10970" y="5620"/>
                  </a:cubicBezTo>
                  <a:cubicBezTo>
                    <a:pt x="10883" y="1763"/>
                    <a:pt x="9622" y="0"/>
                    <a:pt x="693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38"/>
            <p:cNvSpPr/>
            <p:nvPr/>
          </p:nvSpPr>
          <p:spPr>
            <a:xfrm>
              <a:off x="2468053" y="3305631"/>
              <a:ext cx="169066" cy="172742"/>
            </a:xfrm>
            <a:custGeom>
              <a:avLst/>
              <a:gdLst/>
              <a:ahLst/>
              <a:cxnLst/>
              <a:rect l="l" t="t" r="r" b="b"/>
              <a:pathLst>
                <a:path w="16090" h="16436" extrusionOk="0">
                  <a:moveTo>
                    <a:pt x="7471" y="0"/>
                  </a:moveTo>
                  <a:cubicBezTo>
                    <a:pt x="2479" y="0"/>
                    <a:pt x="247" y="4164"/>
                    <a:pt x="135" y="7652"/>
                  </a:cubicBezTo>
                  <a:cubicBezTo>
                    <a:pt x="0" y="11844"/>
                    <a:pt x="2663" y="16435"/>
                    <a:pt x="7784" y="16435"/>
                  </a:cubicBezTo>
                  <a:cubicBezTo>
                    <a:pt x="7881" y="16435"/>
                    <a:pt x="7979" y="16434"/>
                    <a:pt x="8078" y="16430"/>
                  </a:cubicBezTo>
                  <a:cubicBezTo>
                    <a:pt x="13074" y="16262"/>
                    <a:pt x="15682" y="12575"/>
                    <a:pt x="16090" y="7336"/>
                  </a:cubicBezTo>
                  <a:cubicBezTo>
                    <a:pt x="15410" y="2803"/>
                    <a:pt x="12726" y="265"/>
                    <a:pt x="7962" y="13"/>
                  </a:cubicBezTo>
                  <a:cubicBezTo>
                    <a:pt x="7796" y="4"/>
                    <a:pt x="7632" y="0"/>
                    <a:pt x="747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38"/>
            <p:cNvSpPr/>
            <p:nvPr/>
          </p:nvSpPr>
          <p:spPr>
            <a:xfrm>
              <a:off x="2996725" y="3427550"/>
              <a:ext cx="235875" cy="213350"/>
            </a:xfrm>
            <a:custGeom>
              <a:avLst/>
              <a:gdLst/>
              <a:ahLst/>
              <a:cxnLst/>
              <a:rect l="l" t="t" r="r" b="b"/>
              <a:pathLst>
                <a:path w="9435" h="8534" extrusionOk="0">
                  <a:moveTo>
                    <a:pt x="3787" y="0"/>
                  </a:moveTo>
                  <a:cubicBezTo>
                    <a:pt x="1296" y="0"/>
                    <a:pt x="360" y="2121"/>
                    <a:pt x="164" y="4563"/>
                  </a:cubicBezTo>
                  <a:cubicBezTo>
                    <a:pt x="0" y="6610"/>
                    <a:pt x="746" y="8220"/>
                    <a:pt x="3796" y="8534"/>
                  </a:cubicBezTo>
                  <a:cubicBezTo>
                    <a:pt x="5751" y="8036"/>
                    <a:pt x="7927" y="6665"/>
                    <a:pt x="8619" y="4154"/>
                  </a:cubicBezTo>
                  <a:cubicBezTo>
                    <a:pt x="9434" y="1196"/>
                    <a:pt x="6682" y="443"/>
                    <a:pt x="4720" y="89"/>
                  </a:cubicBezTo>
                  <a:cubicBezTo>
                    <a:pt x="4387" y="29"/>
                    <a:pt x="4076" y="0"/>
                    <a:pt x="378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38"/>
            <p:cNvSpPr/>
            <p:nvPr/>
          </p:nvSpPr>
          <p:spPr>
            <a:xfrm>
              <a:off x="2803075" y="3849475"/>
              <a:ext cx="170400" cy="155475"/>
            </a:xfrm>
            <a:custGeom>
              <a:avLst/>
              <a:gdLst/>
              <a:ahLst/>
              <a:cxnLst/>
              <a:rect l="l" t="t" r="r" b="b"/>
              <a:pathLst>
                <a:path w="6816" h="6219" extrusionOk="0">
                  <a:moveTo>
                    <a:pt x="3927" y="0"/>
                  </a:moveTo>
                  <a:cubicBezTo>
                    <a:pt x="3818" y="0"/>
                    <a:pt x="3704" y="4"/>
                    <a:pt x="3587" y="13"/>
                  </a:cubicBezTo>
                  <a:cubicBezTo>
                    <a:pt x="2018" y="128"/>
                    <a:pt x="347" y="874"/>
                    <a:pt x="194" y="2609"/>
                  </a:cubicBezTo>
                  <a:cubicBezTo>
                    <a:pt x="1" y="4812"/>
                    <a:pt x="1594" y="5924"/>
                    <a:pt x="3638" y="6185"/>
                  </a:cubicBezTo>
                  <a:cubicBezTo>
                    <a:pt x="3816" y="6208"/>
                    <a:pt x="3986" y="6219"/>
                    <a:pt x="4148" y="6219"/>
                  </a:cubicBezTo>
                  <a:cubicBezTo>
                    <a:pt x="5677" y="6219"/>
                    <a:pt x="6538" y="5230"/>
                    <a:pt x="6815" y="3489"/>
                  </a:cubicBezTo>
                  <a:cubicBezTo>
                    <a:pt x="6649" y="1687"/>
                    <a:pt x="6098" y="0"/>
                    <a:pt x="392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5" name="Google Shape;215;p38"/>
          <p:cNvGrpSpPr/>
          <p:nvPr/>
        </p:nvGrpSpPr>
        <p:grpSpPr>
          <a:xfrm>
            <a:off x="6817833" y="1802805"/>
            <a:ext cx="1022885" cy="851615"/>
            <a:chOff x="1573150" y="3305631"/>
            <a:chExt cx="1659450" cy="1381594"/>
          </a:xfrm>
        </p:grpSpPr>
        <p:sp>
          <p:nvSpPr>
            <p:cNvPr id="216" name="Google Shape;216;p38"/>
            <p:cNvSpPr/>
            <p:nvPr/>
          </p:nvSpPr>
          <p:spPr>
            <a:xfrm>
              <a:off x="1573150" y="3535100"/>
              <a:ext cx="1011575" cy="937700"/>
            </a:xfrm>
            <a:custGeom>
              <a:avLst/>
              <a:gdLst/>
              <a:ahLst/>
              <a:cxnLst/>
              <a:rect l="l" t="t" r="r" b="b"/>
              <a:pathLst>
                <a:path w="40463" h="37508" extrusionOk="0">
                  <a:moveTo>
                    <a:pt x="21302" y="1"/>
                  </a:moveTo>
                  <a:cubicBezTo>
                    <a:pt x="10329" y="1"/>
                    <a:pt x="1155" y="8346"/>
                    <a:pt x="601" y="18850"/>
                  </a:cubicBezTo>
                  <a:cubicBezTo>
                    <a:pt x="1" y="30278"/>
                    <a:pt x="7052" y="37057"/>
                    <a:pt x="19993" y="37494"/>
                  </a:cubicBezTo>
                  <a:cubicBezTo>
                    <a:pt x="20257" y="37503"/>
                    <a:pt x="20519" y="37508"/>
                    <a:pt x="20779" y="37508"/>
                  </a:cubicBezTo>
                  <a:cubicBezTo>
                    <a:pt x="32063" y="37508"/>
                    <a:pt x="39834" y="29182"/>
                    <a:pt x="40197" y="16559"/>
                  </a:cubicBezTo>
                  <a:cubicBezTo>
                    <a:pt x="40463" y="7363"/>
                    <a:pt x="32138" y="40"/>
                    <a:pt x="21376" y="1"/>
                  </a:cubicBezTo>
                  <a:cubicBezTo>
                    <a:pt x="21351" y="1"/>
                    <a:pt x="21327" y="1"/>
                    <a:pt x="2130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38"/>
            <p:cNvSpPr/>
            <p:nvPr/>
          </p:nvSpPr>
          <p:spPr>
            <a:xfrm>
              <a:off x="2857925" y="4398450"/>
              <a:ext cx="275775" cy="288775"/>
            </a:xfrm>
            <a:custGeom>
              <a:avLst/>
              <a:gdLst/>
              <a:ahLst/>
              <a:cxnLst/>
              <a:rect l="l" t="t" r="r" b="b"/>
              <a:pathLst>
                <a:path w="11031" h="11551" extrusionOk="0">
                  <a:moveTo>
                    <a:pt x="6931" y="0"/>
                  </a:moveTo>
                  <a:cubicBezTo>
                    <a:pt x="6831" y="0"/>
                    <a:pt x="6728" y="3"/>
                    <a:pt x="6624" y="8"/>
                  </a:cubicBezTo>
                  <a:cubicBezTo>
                    <a:pt x="4088" y="126"/>
                    <a:pt x="0" y="4265"/>
                    <a:pt x="452" y="6735"/>
                  </a:cubicBezTo>
                  <a:cubicBezTo>
                    <a:pt x="951" y="9462"/>
                    <a:pt x="2766" y="11413"/>
                    <a:pt x="5761" y="11548"/>
                  </a:cubicBezTo>
                  <a:cubicBezTo>
                    <a:pt x="5802" y="11550"/>
                    <a:pt x="5844" y="11551"/>
                    <a:pt x="5885" y="11551"/>
                  </a:cubicBezTo>
                  <a:cubicBezTo>
                    <a:pt x="8342" y="11551"/>
                    <a:pt x="11030" y="8303"/>
                    <a:pt x="10970" y="5620"/>
                  </a:cubicBezTo>
                  <a:cubicBezTo>
                    <a:pt x="10883" y="1763"/>
                    <a:pt x="9622" y="0"/>
                    <a:pt x="693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38"/>
            <p:cNvSpPr/>
            <p:nvPr/>
          </p:nvSpPr>
          <p:spPr>
            <a:xfrm>
              <a:off x="2468053" y="3305631"/>
              <a:ext cx="169066" cy="172742"/>
            </a:xfrm>
            <a:custGeom>
              <a:avLst/>
              <a:gdLst/>
              <a:ahLst/>
              <a:cxnLst/>
              <a:rect l="l" t="t" r="r" b="b"/>
              <a:pathLst>
                <a:path w="16090" h="16436" extrusionOk="0">
                  <a:moveTo>
                    <a:pt x="7471" y="0"/>
                  </a:moveTo>
                  <a:cubicBezTo>
                    <a:pt x="2479" y="0"/>
                    <a:pt x="247" y="4164"/>
                    <a:pt x="135" y="7652"/>
                  </a:cubicBezTo>
                  <a:cubicBezTo>
                    <a:pt x="0" y="11844"/>
                    <a:pt x="2663" y="16435"/>
                    <a:pt x="7784" y="16435"/>
                  </a:cubicBezTo>
                  <a:cubicBezTo>
                    <a:pt x="7881" y="16435"/>
                    <a:pt x="7979" y="16434"/>
                    <a:pt x="8078" y="16430"/>
                  </a:cubicBezTo>
                  <a:cubicBezTo>
                    <a:pt x="13074" y="16262"/>
                    <a:pt x="15682" y="12575"/>
                    <a:pt x="16090" y="7336"/>
                  </a:cubicBezTo>
                  <a:cubicBezTo>
                    <a:pt x="15410" y="2803"/>
                    <a:pt x="12726" y="265"/>
                    <a:pt x="7962" y="13"/>
                  </a:cubicBezTo>
                  <a:cubicBezTo>
                    <a:pt x="7796" y="4"/>
                    <a:pt x="7632" y="0"/>
                    <a:pt x="747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38"/>
            <p:cNvSpPr/>
            <p:nvPr/>
          </p:nvSpPr>
          <p:spPr>
            <a:xfrm>
              <a:off x="2996725" y="3427550"/>
              <a:ext cx="235875" cy="213350"/>
            </a:xfrm>
            <a:custGeom>
              <a:avLst/>
              <a:gdLst/>
              <a:ahLst/>
              <a:cxnLst/>
              <a:rect l="l" t="t" r="r" b="b"/>
              <a:pathLst>
                <a:path w="9435" h="8534" extrusionOk="0">
                  <a:moveTo>
                    <a:pt x="3787" y="0"/>
                  </a:moveTo>
                  <a:cubicBezTo>
                    <a:pt x="1296" y="0"/>
                    <a:pt x="360" y="2121"/>
                    <a:pt x="164" y="4563"/>
                  </a:cubicBezTo>
                  <a:cubicBezTo>
                    <a:pt x="0" y="6610"/>
                    <a:pt x="746" y="8220"/>
                    <a:pt x="3796" y="8534"/>
                  </a:cubicBezTo>
                  <a:cubicBezTo>
                    <a:pt x="5751" y="8036"/>
                    <a:pt x="7927" y="6665"/>
                    <a:pt x="8619" y="4154"/>
                  </a:cubicBezTo>
                  <a:cubicBezTo>
                    <a:pt x="9434" y="1196"/>
                    <a:pt x="6682" y="443"/>
                    <a:pt x="4720" y="89"/>
                  </a:cubicBezTo>
                  <a:cubicBezTo>
                    <a:pt x="4387" y="29"/>
                    <a:pt x="4076" y="0"/>
                    <a:pt x="378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38"/>
            <p:cNvSpPr/>
            <p:nvPr/>
          </p:nvSpPr>
          <p:spPr>
            <a:xfrm>
              <a:off x="2803075" y="3849475"/>
              <a:ext cx="170400" cy="155475"/>
            </a:xfrm>
            <a:custGeom>
              <a:avLst/>
              <a:gdLst/>
              <a:ahLst/>
              <a:cxnLst/>
              <a:rect l="l" t="t" r="r" b="b"/>
              <a:pathLst>
                <a:path w="6816" h="6219" extrusionOk="0">
                  <a:moveTo>
                    <a:pt x="3927" y="0"/>
                  </a:moveTo>
                  <a:cubicBezTo>
                    <a:pt x="3818" y="0"/>
                    <a:pt x="3704" y="4"/>
                    <a:pt x="3587" y="13"/>
                  </a:cubicBezTo>
                  <a:cubicBezTo>
                    <a:pt x="2018" y="128"/>
                    <a:pt x="347" y="874"/>
                    <a:pt x="194" y="2609"/>
                  </a:cubicBezTo>
                  <a:cubicBezTo>
                    <a:pt x="1" y="4812"/>
                    <a:pt x="1594" y="5924"/>
                    <a:pt x="3638" y="6185"/>
                  </a:cubicBezTo>
                  <a:cubicBezTo>
                    <a:pt x="3816" y="6208"/>
                    <a:pt x="3986" y="6219"/>
                    <a:pt x="4148" y="6219"/>
                  </a:cubicBezTo>
                  <a:cubicBezTo>
                    <a:pt x="5677" y="6219"/>
                    <a:pt x="6538" y="5230"/>
                    <a:pt x="6815" y="3489"/>
                  </a:cubicBezTo>
                  <a:cubicBezTo>
                    <a:pt x="6649" y="1687"/>
                    <a:pt x="6098" y="0"/>
                    <a:pt x="392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1" name="Google Shape;221;p38"/>
          <p:cNvGrpSpPr/>
          <p:nvPr/>
        </p:nvGrpSpPr>
        <p:grpSpPr>
          <a:xfrm>
            <a:off x="1608283" y="1802805"/>
            <a:ext cx="1022885" cy="851615"/>
            <a:chOff x="1573150" y="3305631"/>
            <a:chExt cx="1659450" cy="1381594"/>
          </a:xfrm>
        </p:grpSpPr>
        <p:sp>
          <p:nvSpPr>
            <p:cNvPr id="222" name="Google Shape;222;p38"/>
            <p:cNvSpPr/>
            <p:nvPr/>
          </p:nvSpPr>
          <p:spPr>
            <a:xfrm>
              <a:off x="1573150" y="3535100"/>
              <a:ext cx="1011575" cy="937700"/>
            </a:xfrm>
            <a:custGeom>
              <a:avLst/>
              <a:gdLst/>
              <a:ahLst/>
              <a:cxnLst/>
              <a:rect l="l" t="t" r="r" b="b"/>
              <a:pathLst>
                <a:path w="40463" h="37508" extrusionOk="0">
                  <a:moveTo>
                    <a:pt x="21302" y="1"/>
                  </a:moveTo>
                  <a:cubicBezTo>
                    <a:pt x="10329" y="1"/>
                    <a:pt x="1155" y="8346"/>
                    <a:pt x="601" y="18850"/>
                  </a:cubicBezTo>
                  <a:cubicBezTo>
                    <a:pt x="1" y="30278"/>
                    <a:pt x="7052" y="37057"/>
                    <a:pt x="19993" y="37494"/>
                  </a:cubicBezTo>
                  <a:cubicBezTo>
                    <a:pt x="20257" y="37503"/>
                    <a:pt x="20519" y="37508"/>
                    <a:pt x="20779" y="37508"/>
                  </a:cubicBezTo>
                  <a:cubicBezTo>
                    <a:pt x="32063" y="37508"/>
                    <a:pt x="39834" y="29182"/>
                    <a:pt x="40197" y="16559"/>
                  </a:cubicBezTo>
                  <a:cubicBezTo>
                    <a:pt x="40463" y="7363"/>
                    <a:pt x="32138" y="40"/>
                    <a:pt x="21376" y="1"/>
                  </a:cubicBezTo>
                  <a:cubicBezTo>
                    <a:pt x="21351" y="1"/>
                    <a:pt x="21327" y="1"/>
                    <a:pt x="2130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38"/>
            <p:cNvSpPr/>
            <p:nvPr/>
          </p:nvSpPr>
          <p:spPr>
            <a:xfrm>
              <a:off x="2857925" y="4398450"/>
              <a:ext cx="275775" cy="288775"/>
            </a:xfrm>
            <a:custGeom>
              <a:avLst/>
              <a:gdLst/>
              <a:ahLst/>
              <a:cxnLst/>
              <a:rect l="l" t="t" r="r" b="b"/>
              <a:pathLst>
                <a:path w="11031" h="11551" extrusionOk="0">
                  <a:moveTo>
                    <a:pt x="6931" y="0"/>
                  </a:moveTo>
                  <a:cubicBezTo>
                    <a:pt x="6831" y="0"/>
                    <a:pt x="6728" y="3"/>
                    <a:pt x="6624" y="8"/>
                  </a:cubicBezTo>
                  <a:cubicBezTo>
                    <a:pt x="4088" y="126"/>
                    <a:pt x="0" y="4265"/>
                    <a:pt x="452" y="6735"/>
                  </a:cubicBezTo>
                  <a:cubicBezTo>
                    <a:pt x="951" y="9462"/>
                    <a:pt x="2766" y="11413"/>
                    <a:pt x="5761" y="11548"/>
                  </a:cubicBezTo>
                  <a:cubicBezTo>
                    <a:pt x="5802" y="11550"/>
                    <a:pt x="5844" y="11551"/>
                    <a:pt x="5885" y="11551"/>
                  </a:cubicBezTo>
                  <a:cubicBezTo>
                    <a:pt x="8342" y="11551"/>
                    <a:pt x="11030" y="8303"/>
                    <a:pt x="10970" y="5620"/>
                  </a:cubicBezTo>
                  <a:cubicBezTo>
                    <a:pt x="10883" y="1763"/>
                    <a:pt x="9622" y="0"/>
                    <a:pt x="693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38"/>
            <p:cNvSpPr/>
            <p:nvPr/>
          </p:nvSpPr>
          <p:spPr>
            <a:xfrm>
              <a:off x="2468053" y="3305631"/>
              <a:ext cx="169066" cy="172742"/>
            </a:xfrm>
            <a:custGeom>
              <a:avLst/>
              <a:gdLst/>
              <a:ahLst/>
              <a:cxnLst/>
              <a:rect l="l" t="t" r="r" b="b"/>
              <a:pathLst>
                <a:path w="16090" h="16436" extrusionOk="0">
                  <a:moveTo>
                    <a:pt x="7471" y="0"/>
                  </a:moveTo>
                  <a:cubicBezTo>
                    <a:pt x="2479" y="0"/>
                    <a:pt x="247" y="4164"/>
                    <a:pt x="135" y="7652"/>
                  </a:cubicBezTo>
                  <a:cubicBezTo>
                    <a:pt x="0" y="11844"/>
                    <a:pt x="2663" y="16435"/>
                    <a:pt x="7784" y="16435"/>
                  </a:cubicBezTo>
                  <a:cubicBezTo>
                    <a:pt x="7881" y="16435"/>
                    <a:pt x="7979" y="16434"/>
                    <a:pt x="8078" y="16430"/>
                  </a:cubicBezTo>
                  <a:cubicBezTo>
                    <a:pt x="13074" y="16262"/>
                    <a:pt x="15682" y="12575"/>
                    <a:pt x="16090" y="7336"/>
                  </a:cubicBezTo>
                  <a:cubicBezTo>
                    <a:pt x="15410" y="2803"/>
                    <a:pt x="12726" y="265"/>
                    <a:pt x="7962" y="13"/>
                  </a:cubicBezTo>
                  <a:cubicBezTo>
                    <a:pt x="7796" y="4"/>
                    <a:pt x="7632" y="0"/>
                    <a:pt x="747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38"/>
            <p:cNvSpPr/>
            <p:nvPr/>
          </p:nvSpPr>
          <p:spPr>
            <a:xfrm>
              <a:off x="2996725" y="3427550"/>
              <a:ext cx="235875" cy="213350"/>
            </a:xfrm>
            <a:custGeom>
              <a:avLst/>
              <a:gdLst/>
              <a:ahLst/>
              <a:cxnLst/>
              <a:rect l="l" t="t" r="r" b="b"/>
              <a:pathLst>
                <a:path w="9435" h="8534" extrusionOk="0">
                  <a:moveTo>
                    <a:pt x="3787" y="0"/>
                  </a:moveTo>
                  <a:cubicBezTo>
                    <a:pt x="1296" y="0"/>
                    <a:pt x="360" y="2121"/>
                    <a:pt x="164" y="4563"/>
                  </a:cubicBezTo>
                  <a:cubicBezTo>
                    <a:pt x="0" y="6610"/>
                    <a:pt x="746" y="8220"/>
                    <a:pt x="3796" y="8534"/>
                  </a:cubicBezTo>
                  <a:cubicBezTo>
                    <a:pt x="5751" y="8036"/>
                    <a:pt x="7927" y="6665"/>
                    <a:pt x="8619" y="4154"/>
                  </a:cubicBezTo>
                  <a:cubicBezTo>
                    <a:pt x="9434" y="1196"/>
                    <a:pt x="6682" y="443"/>
                    <a:pt x="4720" y="89"/>
                  </a:cubicBezTo>
                  <a:cubicBezTo>
                    <a:pt x="4387" y="29"/>
                    <a:pt x="4076" y="0"/>
                    <a:pt x="378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38"/>
            <p:cNvSpPr/>
            <p:nvPr/>
          </p:nvSpPr>
          <p:spPr>
            <a:xfrm>
              <a:off x="2803075" y="3849475"/>
              <a:ext cx="170400" cy="155475"/>
            </a:xfrm>
            <a:custGeom>
              <a:avLst/>
              <a:gdLst/>
              <a:ahLst/>
              <a:cxnLst/>
              <a:rect l="l" t="t" r="r" b="b"/>
              <a:pathLst>
                <a:path w="6816" h="6219" extrusionOk="0">
                  <a:moveTo>
                    <a:pt x="3927" y="0"/>
                  </a:moveTo>
                  <a:cubicBezTo>
                    <a:pt x="3818" y="0"/>
                    <a:pt x="3704" y="4"/>
                    <a:pt x="3587" y="13"/>
                  </a:cubicBezTo>
                  <a:cubicBezTo>
                    <a:pt x="2018" y="128"/>
                    <a:pt x="347" y="874"/>
                    <a:pt x="194" y="2609"/>
                  </a:cubicBezTo>
                  <a:cubicBezTo>
                    <a:pt x="1" y="4812"/>
                    <a:pt x="1594" y="5924"/>
                    <a:pt x="3638" y="6185"/>
                  </a:cubicBezTo>
                  <a:cubicBezTo>
                    <a:pt x="3816" y="6208"/>
                    <a:pt x="3986" y="6219"/>
                    <a:pt x="4148" y="6219"/>
                  </a:cubicBezTo>
                  <a:cubicBezTo>
                    <a:pt x="5677" y="6219"/>
                    <a:pt x="6538" y="5230"/>
                    <a:pt x="6815" y="3489"/>
                  </a:cubicBezTo>
                  <a:cubicBezTo>
                    <a:pt x="6649" y="1687"/>
                    <a:pt x="6098" y="0"/>
                    <a:pt x="392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3" name="Google Shape;233;p38"/>
          <p:cNvGrpSpPr/>
          <p:nvPr/>
        </p:nvGrpSpPr>
        <p:grpSpPr>
          <a:xfrm>
            <a:off x="4149033" y="1802805"/>
            <a:ext cx="1022885" cy="851615"/>
            <a:chOff x="1573150" y="3305631"/>
            <a:chExt cx="1659450" cy="1381594"/>
          </a:xfrm>
        </p:grpSpPr>
        <p:sp>
          <p:nvSpPr>
            <p:cNvPr id="234" name="Google Shape;234;p38"/>
            <p:cNvSpPr/>
            <p:nvPr/>
          </p:nvSpPr>
          <p:spPr>
            <a:xfrm>
              <a:off x="1573150" y="3535100"/>
              <a:ext cx="1011575" cy="937700"/>
            </a:xfrm>
            <a:custGeom>
              <a:avLst/>
              <a:gdLst/>
              <a:ahLst/>
              <a:cxnLst/>
              <a:rect l="l" t="t" r="r" b="b"/>
              <a:pathLst>
                <a:path w="40463" h="37508" extrusionOk="0">
                  <a:moveTo>
                    <a:pt x="21302" y="1"/>
                  </a:moveTo>
                  <a:cubicBezTo>
                    <a:pt x="10329" y="1"/>
                    <a:pt x="1155" y="8346"/>
                    <a:pt x="601" y="18850"/>
                  </a:cubicBezTo>
                  <a:cubicBezTo>
                    <a:pt x="1" y="30278"/>
                    <a:pt x="7052" y="37057"/>
                    <a:pt x="19993" y="37494"/>
                  </a:cubicBezTo>
                  <a:cubicBezTo>
                    <a:pt x="20257" y="37503"/>
                    <a:pt x="20519" y="37508"/>
                    <a:pt x="20779" y="37508"/>
                  </a:cubicBezTo>
                  <a:cubicBezTo>
                    <a:pt x="32063" y="37508"/>
                    <a:pt x="39834" y="29182"/>
                    <a:pt x="40197" y="16559"/>
                  </a:cubicBezTo>
                  <a:cubicBezTo>
                    <a:pt x="40463" y="7363"/>
                    <a:pt x="32138" y="40"/>
                    <a:pt x="21376" y="1"/>
                  </a:cubicBezTo>
                  <a:cubicBezTo>
                    <a:pt x="21351" y="1"/>
                    <a:pt x="21327" y="1"/>
                    <a:pt x="2130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38"/>
            <p:cNvSpPr/>
            <p:nvPr/>
          </p:nvSpPr>
          <p:spPr>
            <a:xfrm>
              <a:off x="2857925" y="4398450"/>
              <a:ext cx="275775" cy="288775"/>
            </a:xfrm>
            <a:custGeom>
              <a:avLst/>
              <a:gdLst/>
              <a:ahLst/>
              <a:cxnLst/>
              <a:rect l="l" t="t" r="r" b="b"/>
              <a:pathLst>
                <a:path w="11031" h="11551" extrusionOk="0">
                  <a:moveTo>
                    <a:pt x="6931" y="0"/>
                  </a:moveTo>
                  <a:cubicBezTo>
                    <a:pt x="6831" y="0"/>
                    <a:pt x="6728" y="3"/>
                    <a:pt x="6624" y="8"/>
                  </a:cubicBezTo>
                  <a:cubicBezTo>
                    <a:pt x="4088" y="126"/>
                    <a:pt x="0" y="4265"/>
                    <a:pt x="452" y="6735"/>
                  </a:cubicBezTo>
                  <a:cubicBezTo>
                    <a:pt x="951" y="9462"/>
                    <a:pt x="2766" y="11413"/>
                    <a:pt x="5761" y="11548"/>
                  </a:cubicBezTo>
                  <a:cubicBezTo>
                    <a:pt x="5802" y="11550"/>
                    <a:pt x="5844" y="11551"/>
                    <a:pt x="5885" y="11551"/>
                  </a:cubicBezTo>
                  <a:cubicBezTo>
                    <a:pt x="8342" y="11551"/>
                    <a:pt x="11030" y="8303"/>
                    <a:pt x="10970" y="5620"/>
                  </a:cubicBezTo>
                  <a:cubicBezTo>
                    <a:pt x="10883" y="1763"/>
                    <a:pt x="9622" y="0"/>
                    <a:pt x="693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38"/>
            <p:cNvSpPr/>
            <p:nvPr/>
          </p:nvSpPr>
          <p:spPr>
            <a:xfrm>
              <a:off x="2468053" y="3305631"/>
              <a:ext cx="169066" cy="172742"/>
            </a:xfrm>
            <a:custGeom>
              <a:avLst/>
              <a:gdLst/>
              <a:ahLst/>
              <a:cxnLst/>
              <a:rect l="l" t="t" r="r" b="b"/>
              <a:pathLst>
                <a:path w="16090" h="16436" extrusionOk="0">
                  <a:moveTo>
                    <a:pt x="7471" y="0"/>
                  </a:moveTo>
                  <a:cubicBezTo>
                    <a:pt x="2479" y="0"/>
                    <a:pt x="247" y="4164"/>
                    <a:pt x="135" y="7652"/>
                  </a:cubicBezTo>
                  <a:cubicBezTo>
                    <a:pt x="0" y="11844"/>
                    <a:pt x="2663" y="16435"/>
                    <a:pt x="7784" y="16435"/>
                  </a:cubicBezTo>
                  <a:cubicBezTo>
                    <a:pt x="7881" y="16435"/>
                    <a:pt x="7979" y="16434"/>
                    <a:pt x="8078" y="16430"/>
                  </a:cubicBezTo>
                  <a:cubicBezTo>
                    <a:pt x="13074" y="16262"/>
                    <a:pt x="15682" y="12575"/>
                    <a:pt x="16090" y="7336"/>
                  </a:cubicBezTo>
                  <a:cubicBezTo>
                    <a:pt x="15410" y="2803"/>
                    <a:pt x="12726" y="265"/>
                    <a:pt x="7962" y="13"/>
                  </a:cubicBezTo>
                  <a:cubicBezTo>
                    <a:pt x="7796" y="4"/>
                    <a:pt x="7632" y="0"/>
                    <a:pt x="747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38"/>
            <p:cNvSpPr/>
            <p:nvPr/>
          </p:nvSpPr>
          <p:spPr>
            <a:xfrm>
              <a:off x="2996725" y="3427550"/>
              <a:ext cx="235875" cy="213350"/>
            </a:xfrm>
            <a:custGeom>
              <a:avLst/>
              <a:gdLst/>
              <a:ahLst/>
              <a:cxnLst/>
              <a:rect l="l" t="t" r="r" b="b"/>
              <a:pathLst>
                <a:path w="9435" h="8534" extrusionOk="0">
                  <a:moveTo>
                    <a:pt x="3787" y="0"/>
                  </a:moveTo>
                  <a:cubicBezTo>
                    <a:pt x="1296" y="0"/>
                    <a:pt x="360" y="2121"/>
                    <a:pt x="164" y="4563"/>
                  </a:cubicBezTo>
                  <a:cubicBezTo>
                    <a:pt x="0" y="6610"/>
                    <a:pt x="746" y="8220"/>
                    <a:pt x="3796" y="8534"/>
                  </a:cubicBezTo>
                  <a:cubicBezTo>
                    <a:pt x="5751" y="8036"/>
                    <a:pt x="7927" y="6665"/>
                    <a:pt x="8619" y="4154"/>
                  </a:cubicBezTo>
                  <a:cubicBezTo>
                    <a:pt x="9434" y="1196"/>
                    <a:pt x="6682" y="443"/>
                    <a:pt x="4720" y="89"/>
                  </a:cubicBezTo>
                  <a:cubicBezTo>
                    <a:pt x="4387" y="29"/>
                    <a:pt x="4076" y="0"/>
                    <a:pt x="378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38"/>
            <p:cNvSpPr/>
            <p:nvPr/>
          </p:nvSpPr>
          <p:spPr>
            <a:xfrm>
              <a:off x="2803075" y="3849475"/>
              <a:ext cx="170400" cy="155475"/>
            </a:xfrm>
            <a:custGeom>
              <a:avLst/>
              <a:gdLst/>
              <a:ahLst/>
              <a:cxnLst/>
              <a:rect l="l" t="t" r="r" b="b"/>
              <a:pathLst>
                <a:path w="6816" h="6219" extrusionOk="0">
                  <a:moveTo>
                    <a:pt x="3927" y="0"/>
                  </a:moveTo>
                  <a:cubicBezTo>
                    <a:pt x="3818" y="0"/>
                    <a:pt x="3704" y="4"/>
                    <a:pt x="3587" y="13"/>
                  </a:cubicBezTo>
                  <a:cubicBezTo>
                    <a:pt x="2018" y="128"/>
                    <a:pt x="347" y="874"/>
                    <a:pt x="194" y="2609"/>
                  </a:cubicBezTo>
                  <a:cubicBezTo>
                    <a:pt x="1" y="4812"/>
                    <a:pt x="1594" y="5924"/>
                    <a:pt x="3638" y="6185"/>
                  </a:cubicBezTo>
                  <a:cubicBezTo>
                    <a:pt x="3816" y="6208"/>
                    <a:pt x="3986" y="6219"/>
                    <a:pt x="4148" y="6219"/>
                  </a:cubicBezTo>
                  <a:cubicBezTo>
                    <a:pt x="5677" y="6219"/>
                    <a:pt x="6538" y="5230"/>
                    <a:pt x="6815" y="3489"/>
                  </a:cubicBezTo>
                  <a:cubicBezTo>
                    <a:pt x="6649" y="1687"/>
                    <a:pt x="6098" y="0"/>
                    <a:pt x="392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40" name="Google Shape;240;p38"/>
          <p:cNvSpPr/>
          <p:nvPr/>
        </p:nvSpPr>
        <p:spPr>
          <a:xfrm>
            <a:off x="1446625" y="1228738"/>
            <a:ext cx="123392" cy="145330"/>
          </a:xfrm>
          <a:custGeom>
            <a:avLst/>
            <a:gdLst/>
            <a:ahLst/>
            <a:cxnLst/>
            <a:rect l="l" t="t" r="r" b="b"/>
            <a:pathLst>
              <a:path w="2188" h="2577" extrusionOk="0">
                <a:moveTo>
                  <a:pt x="1572" y="0"/>
                </a:moveTo>
                <a:cubicBezTo>
                  <a:pt x="1554" y="0"/>
                  <a:pt x="1534" y="1"/>
                  <a:pt x="1515" y="2"/>
                </a:cubicBezTo>
                <a:cubicBezTo>
                  <a:pt x="1333" y="11"/>
                  <a:pt x="1149" y="36"/>
                  <a:pt x="966" y="53"/>
                </a:cubicBezTo>
                <a:cubicBezTo>
                  <a:pt x="768" y="274"/>
                  <a:pt x="583" y="511"/>
                  <a:pt x="368" y="714"/>
                </a:cubicBezTo>
                <a:cubicBezTo>
                  <a:pt x="173" y="897"/>
                  <a:pt x="154" y="1122"/>
                  <a:pt x="335" y="1246"/>
                </a:cubicBezTo>
                <a:cubicBezTo>
                  <a:pt x="778" y="1551"/>
                  <a:pt x="602" y="1775"/>
                  <a:pt x="311" y="2039"/>
                </a:cubicBezTo>
                <a:cubicBezTo>
                  <a:pt x="181" y="2157"/>
                  <a:pt x="0" y="2335"/>
                  <a:pt x="137" y="2499"/>
                </a:cubicBezTo>
                <a:cubicBezTo>
                  <a:pt x="184" y="2556"/>
                  <a:pt x="252" y="2577"/>
                  <a:pt x="327" y="2577"/>
                </a:cubicBezTo>
                <a:cubicBezTo>
                  <a:pt x="433" y="2577"/>
                  <a:pt x="556" y="2535"/>
                  <a:pt x="658" y="2496"/>
                </a:cubicBezTo>
                <a:cubicBezTo>
                  <a:pt x="1087" y="2333"/>
                  <a:pt x="1514" y="2165"/>
                  <a:pt x="1941" y="2000"/>
                </a:cubicBezTo>
                <a:cubicBezTo>
                  <a:pt x="1970" y="1543"/>
                  <a:pt x="1888" y="1085"/>
                  <a:pt x="2044" y="629"/>
                </a:cubicBezTo>
                <a:cubicBezTo>
                  <a:pt x="2187" y="202"/>
                  <a:pt x="1978" y="0"/>
                  <a:pt x="157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38"/>
          <p:cNvSpPr txBox="1">
            <a:spLocks noGrp="1"/>
          </p:cNvSpPr>
          <p:nvPr>
            <p:ph type="title"/>
          </p:nvPr>
        </p:nvSpPr>
        <p:spPr>
          <a:xfrm>
            <a:off x="2366409" y="324992"/>
            <a:ext cx="4827000" cy="831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effectLst>
                  <a:outerShdw blurRad="38100" dist="38100" dir="2700000" algn="tl">
                    <a:srgbClr val="000000">
                      <a:alpha val="43137"/>
                    </a:srgbClr>
                  </a:outerShdw>
                </a:effectLst>
              </a:rPr>
              <a:t>OUTLINE</a:t>
            </a:r>
            <a:endParaRPr dirty="0">
              <a:effectLst>
                <a:outerShdw blurRad="38100" dist="38100" dir="2700000" algn="tl">
                  <a:srgbClr val="000000">
                    <a:alpha val="43137"/>
                  </a:srgbClr>
                </a:outerShdw>
              </a:effectLst>
            </a:endParaRPr>
          </a:p>
        </p:txBody>
      </p:sp>
      <p:sp>
        <p:nvSpPr>
          <p:cNvPr id="242" name="Google Shape;242;p38"/>
          <p:cNvSpPr txBox="1">
            <a:spLocks noGrp="1"/>
          </p:cNvSpPr>
          <p:nvPr>
            <p:ph type="title" idx="2"/>
          </p:nvPr>
        </p:nvSpPr>
        <p:spPr>
          <a:xfrm>
            <a:off x="544320" y="1896744"/>
            <a:ext cx="2059200" cy="442200"/>
          </a:xfrm>
          <a:prstGeom prst="rect">
            <a:avLst/>
          </a:prstGeom>
        </p:spPr>
        <p:txBody>
          <a:bodyPr spcFirstLastPara="1" wrap="square" lIns="91425" tIns="91425" rIns="91425" bIns="91425" anchor="b" anchorCtr="0">
            <a:noAutofit/>
          </a:bodyPr>
          <a:lstStyle/>
          <a:p>
            <a:pPr rtl="0"/>
            <a:r>
              <a:rPr lang="en-US" cap="all" dirty="0">
                <a:solidFill>
                  <a:schemeClr val="bg1">
                    <a:lumMod val="75000"/>
                  </a:schemeClr>
                </a:solidFill>
                <a:effectLst/>
                <a:latin typeface="Lora" panose="020B0604020202020204" charset="0"/>
                <a:ea typeface="Times New Roman" panose="02020603050405020304" pitchFamily="18" charset="0"/>
                <a:cs typeface="+mj-cs"/>
              </a:rPr>
              <a:t>Introduction</a:t>
            </a:r>
            <a:endParaRPr lang="en-US" dirty="0">
              <a:solidFill>
                <a:schemeClr val="bg1">
                  <a:lumMod val="75000"/>
                </a:schemeClr>
              </a:solidFill>
              <a:latin typeface="Lora" panose="020B0604020202020204" charset="0"/>
              <a:cs typeface="+mj-cs"/>
            </a:endParaRPr>
          </a:p>
        </p:txBody>
      </p:sp>
      <p:sp>
        <p:nvSpPr>
          <p:cNvPr id="244" name="Google Shape;244;p38"/>
          <p:cNvSpPr txBox="1">
            <a:spLocks noGrp="1"/>
          </p:cNvSpPr>
          <p:nvPr>
            <p:ph type="title" idx="4"/>
          </p:nvPr>
        </p:nvSpPr>
        <p:spPr>
          <a:xfrm>
            <a:off x="3001617" y="1971472"/>
            <a:ext cx="3597966" cy="584775"/>
          </a:xfrm>
          <a:prstGeom prst="rect">
            <a:avLst/>
          </a:prstGeom>
        </p:spPr>
        <p:txBody>
          <a:bodyPr spcFirstLastPara="1" wrap="square" lIns="91425" tIns="91425" rIns="91425" bIns="91425" anchor="b" anchorCtr="0">
            <a:noAutofit/>
          </a:bodyPr>
          <a:lstStyle/>
          <a:p>
            <a:pPr>
              <a:spcAft>
                <a:spcPts val="1500"/>
              </a:spcAft>
            </a:pPr>
            <a:br>
              <a:rPr lang="en-US" sz="1800" b="1" kern="1400" spc="25" dirty="0">
                <a:solidFill>
                  <a:srgbClr val="548AB7"/>
                </a:solidFill>
                <a:effectLst/>
                <a:latin typeface="Times New Roman" panose="02020603050405020304" pitchFamily="18" charset="0"/>
                <a:ea typeface="Times New Roman" panose="02020603050405020304" pitchFamily="18" charset="0"/>
                <a:cs typeface="Times New Roman" panose="02020603050405020304" pitchFamily="18" charset="0"/>
              </a:rPr>
            </a:br>
            <a:br>
              <a:rPr lang="en-US" sz="1800" b="1" kern="1400" spc="25" dirty="0">
                <a:solidFill>
                  <a:srgbClr val="548AB7"/>
                </a:solidFill>
                <a:effectLst/>
                <a:latin typeface="Times New Roman" panose="02020603050405020304" pitchFamily="18" charset="0"/>
                <a:ea typeface="Times New Roman" panose="02020603050405020304" pitchFamily="18" charset="0"/>
                <a:cs typeface="Times New Roman" panose="02020603050405020304" pitchFamily="18" charset="0"/>
              </a:rPr>
            </a:br>
            <a:br>
              <a:rPr lang="en-US" sz="1800" b="1" kern="1400" spc="25" dirty="0">
                <a:solidFill>
                  <a:srgbClr val="548AB7"/>
                </a:solidFill>
                <a:effectLst/>
                <a:latin typeface="Times New Roman" panose="02020603050405020304" pitchFamily="18" charset="0"/>
                <a:ea typeface="Times New Roman" panose="02020603050405020304" pitchFamily="18" charset="0"/>
                <a:cs typeface="Times New Roman" panose="02020603050405020304" pitchFamily="18" charset="0"/>
              </a:rPr>
            </a:br>
            <a:br>
              <a:rPr lang="en-US" sz="1800" b="1" kern="1400" spc="25" dirty="0">
                <a:solidFill>
                  <a:srgbClr val="548AB7"/>
                </a:solidFill>
                <a:effectLst/>
                <a:latin typeface="Times New Roman" panose="02020603050405020304" pitchFamily="18" charset="0"/>
                <a:ea typeface="Times New Roman" panose="02020603050405020304" pitchFamily="18" charset="0"/>
                <a:cs typeface="Times New Roman" panose="02020603050405020304" pitchFamily="18" charset="0"/>
              </a:rPr>
            </a:br>
            <a:br>
              <a:rPr lang="en-US" sz="1800" b="1" kern="1400" spc="25" dirty="0">
                <a:solidFill>
                  <a:srgbClr val="548AB7"/>
                </a:solidFill>
                <a:effectLst/>
                <a:latin typeface="Times New Roman" panose="02020603050405020304" pitchFamily="18" charset="0"/>
                <a:ea typeface="Times New Roman" panose="02020603050405020304" pitchFamily="18" charset="0"/>
                <a:cs typeface="Times New Roman" panose="02020603050405020304" pitchFamily="18" charset="0"/>
              </a:rPr>
            </a:br>
            <a:br>
              <a:rPr lang="en-US" sz="1800" b="1" kern="1400" spc="25" dirty="0">
                <a:solidFill>
                  <a:srgbClr val="548AB7"/>
                </a:solidFill>
                <a:effectLst/>
                <a:latin typeface="Times New Roman" panose="02020603050405020304" pitchFamily="18" charset="0"/>
                <a:ea typeface="Times New Roman" panose="02020603050405020304" pitchFamily="18" charset="0"/>
                <a:cs typeface="Times New Roman" panose="02020603050405020304" pitchFamily="18" charset="0"/>
              </a:rPr>
            </a:br>
            <a:br>
              <a:rPr lang="en-US" sz="1800" b="1" kern="1400" spc="25" dirty="0">
                <a:solidFill>
                  <a:srgbClr val="548AB7"/>
                </a:solidFill>
                <a:effectLst/>
                <a:latin typeface="Times New Roman" panose="02020603050405020304" pitchFamily="18" charset="0"/>
                <a:ea typeface="Times New Roman" panose="02020603050405020304" pitchFamily="18" charset="0"/>
                <a:cs typeface="Times New Roman" panose="02020603050405020304" pitchFamily="18" charset="0"/>
              </a:rPr>
            </a:br>
            <a:br>
              <a:rPr lang="en-US" sz="1800" b="1" kern="1400" spc="25" dirty="0">
                <a:solidFill>
                  <a:srgbClr val="548AB7"/>
                </a:solidFill>
                <a:effectLst/>
                <a:latin typeface="Times New Roman" panose="02020603050405020304" pitchFamily="18" charset="0"/>
                <a:ea typeface="Times New Roman" panose="02020603050405020304" pitchFamily="18" charset="0"/>
                <a:cs typeface="Times New Roman" panose="02020603050405020304" pitchFamily="18" charset="0"/>
              </a:rPr>
            </a:br>
            <a:endParaRPr lang="en-US" dirty="0"/>
          </a:p>
        </p:txBody>
      </p:sp>
      <p:sp>
        <p:nvSpPr>
          <p:cNvPr id="246" name="Google Shape;246;p38"/>
          <p:cNvSpPr txBox="1">
            <a:spLocks noGrp="1"/>
          </p:cNvSpPr>
          <p:nvPr>
            <p:ph type="title" idx="6"/>
          </p:nvPr>
        </p:nvSpPr>
        <p:spPr>
          <a:xfrm>
            <a:off x="4048382" y="1579972"/>
            <a:ext cx="1292400" cy="391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dirty="0"/>
              <a:t>02</a:t>
            </a:r>
            <a:endParaRPr dirty="0"/>
          </a:p>
        </p:txBody>
      </p:sp>
      <p:sp>
        <p:nvSpPr>
          <p:cNvPr id="247" name="Google Shape;247;p38"/>
          <p:cNvSpPr txBox="1">
            <a:spLocks noGrp="1"/>
          </p:cNvSpPr>
          <p:nvPr>
            <p:ph type="title" idx="7"/>
          </p:nvPr>
        </p:nvSpPr>
        <p:spPr>
          <a:xfrm>
            <a:off x="6261954" y="1910441"/>
            <a:ext cx="2991077" cy="685887"/>
          </a:xfrm>
          <a:prstGeom prst="rect">
            <a:avLst/>
          </a:prstGeom>
        </p:spPr>
        <p:txBody>
          <a:bodyPr spcFirstLastPara="1" wrap="square" lIns="91425" tIns="91425" rIns="91425" bIns="91425" anchor="b" anchorCtr="0">
            <a:noAutofit/>
          </a:bodyPr>
          <a:lstStyle/>
          <a:p>
            <a:pPr>
              <a:spcAft>
                <a:spcPts val="1500"/>
              </a:spcAft>
            </a:pPr>
            <a:r>
              <a:rPr lang="en-US" dirty="0"/>
              <a:t>SELECT LOCATION</a:t>
            </a:r>
          </a:p>
        </p:txBody>
      </p:sp>
      <p:sp>
        <p:nvSpPr>
          <p:cNvPr id="249" name="Google Shape;249;p38"/>
          <p:cNvSpPr txBox="1">
            <a:spLocks noGrp="1"/>
          </p:cNvSpPr>
          <p:nvPr>
            <p:ph type="title" idx="9"/>
          </p:nvPr>
        </p:nvSpPr>
        <p:spPr>
          <a:xfrm>
            <a:off x="7034794" y="1506821"/>
            <a:ext cx="1292400" cy="391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dirty="0"/>
              <a:t>03</a:t>
            </a:r>
            <a:endParaRPr dirty="0"/>
          </a:p>
        </p:txBody>
      </p:sp>
      <p:sp>
        <p:nvSpPr>
          <p:cNvPr id="259" name="Google Shape;259;p38"/>
          <p:cNvSpPr txBox="1">
            <a:spLocks noGrp="1"/>
          </p:cNvSpPr>
          <p:nvPr>
            <p:ph type="title" idx="3"/>
          </p:nvPr>
        </p:nvSpPr>
        <p:spPr>
          <a:xfrm>
            <a:off x="1123663" y="1530062"/>
            <a:ext cx="703200" cy="391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01</a:t>
            </a:r>
            <a:endParaRPr dirty="0"/>
          </a:p>
        </p:txBody>
      </p:sp>
      <p:sp>
        <p:nvSpPr>
          <p:cNvPr id="41" name="مربع نص 40">
            <a:extLst>
              <a:ext uri="{FF2B5EF4-FFF2-40B4-BE49-F238E27FC236}">
                <a16:creationId xmlns:a16="http://schemas.microsoft.com/office/drawing/2014/main" id="{20236E0D-70AC-453D-ACAB-9D40157ECB9B}"/>
              </a:ext>
            </a:extLst>
          </p:cNvPr>
          <p:cNvSpPr txBox="1"/>
          <p:nvPr/>
        </p:nvSpPr>
        <p:spPr>
          <a:xfrm>
            <a:off x="2613321" y="2831661"/>
            <a:ext cx="799858" cy="1015663"/>
          </a:xfrm>
          <a:prstGeom prst="rect">
            <a:avLst/>
          </a:prstGeom>
          <a:noFill/>
        </p:spPr>
        <p:txBody>
          <a:bodyPr wrap="square">
            <a:spAutoFit/>
          </a:bodyPr>
          <a:lstStyle/>
          <a:p>
            <a:pPr algn="ctr">
              <a:buClr>
                <a:schemeClr val="dk1"/>
              </a:buClr>
              <a:buSzPts val="1100"/>
            </a:pPr>
            <a:r>
              <a:rPr lang="en" sz="3000" b="1" dirty="0">
                <a:solidFill>
                  <a:schemeClr val="lt1"/>
                </a:solidFill>
                <a:latin typeface="Lora"/>
                <a:sym typeface="Lora"/>
              </a:rPr>
              <a:t>04</a:t>
            </a:r>
          </a:p>
          <a:p>
            <a:pPr algn="ctr">
              <a:buClr>
                <a:schemeClr val="dk1"/>
              </a:buClr>
              <a:buSzPts val="1100"/>
            </a:pPr>
            <a:endParaRPr lang="en" sz="3000" b="1" dirty="0">
              <a:solidFill>
                <a:schemeClr val="lt1"/>
              </a:solidFill>
              <a:latin typeface="Lora"/>
              <a:sym typeface="Lora"/>
            </a:endParaRPr>
          </a:p>
        </p:txBody>
      </p:sp>
      <p:sp>
        <p:nvSpPr>
          <p:cNvPr id="43" name="مربع نص 42">
            <a:extLst>
              <a:ext uri="{FF2B5EF4-FFF2-40B4-BE49-F238E27FC236}">
                <a16:creationId xmlns:a16="http://schemas.microsoft.com/office/drawing/2014/main" id="{F9486CBB-0229-4947-8E4C-6DB997C9F209}"/>
              </a:ext>
            </a:extLst>
          </p:cNvPr>
          <p:cNvSpPr txBox="1"/>
          <p:nvPr/>
        </p:nvSpPr>
        <p:spPr>
          <a:xfrm>
            <a:off x="5951674" y="2889219"/>
            <a:ext cx="641616" cy="553998"/>
          </a:xfrm>
          <a:prstGeom prst="rect">
            <a:avLst/>
          </a:prstGeom>
          <a:noFill/>
        </p:spPr>
        <p:txBody>
          <a:bodyPr wrap="square">
            <a:spAutoFit/>
          </a:bodyPr>
          <a:lstStyle/>
          <a:p>
            <a:pPr algn="ctr">
              <a:buClr>
                <a:schemeClr val="dk1"/>
              </a:buClr>
              <a:buSzPts val="1100"/>
            </a:pPr>
            <a:r>
              <a:rPr lang="en" sz="3000" b="1" dirty="0">
                <a:solidFill>
                  <a:schemeClr val="lt1"/>
                </a:solidFill>
                <a:latin typeface="Lora"/>
                <a:sym typeface="Lora"/>
              </a:rPr>
              <a:t>05</a:t>
            </a:r>
          </a:p>
        </p:txBody>
      </p:sp>
      <p:sp>
        <p:nvSpPr>
          <p:cNvPr id="47" name="مربع نص 46">
            <a:extLst>
              <a:ext uri="{FF2B5EF4-FFF2-40B4-BE49-F238E27FC236}">
                <a16:creationId xmlns:a16="http://schemas.microsoft.com/office/drawing/2014/main" id="{0AB6EB9E-97B5-403C-B116-BCC80DB53C63}"/>
              </a:ext>
            </a:extLst>
          </p:cNvPr>
          <p:cNvSpPr txBox="1"/>
          <p:nvPr/>
        </p:nvSpPr>
        <p:spPr>
          <a:xfrm>
            <a:off x="1890796" y="3386481"/>
            <a:ext cx="2325379" cy="830997"/>
          </a:xfrm>
          <a:prstGeom prst="rect">
            <a:avLst/>
          </a:prstGeom>
          <a:noFill/>
        </p:spPr>
        <p:txBody>
          <a:bodyPr wrap="square">
            <a:spAutoFit/>
          </a:bodyPr>
          <a:lstStyle/>
          <a:p>
            <a:pPr algn="ctr">
              <a:buClr>
                <a:schemeClr val="lt1"/>
              </a:buClr>
              <a:buSzPts val="2200"/>
            </a:pPr>
            <a:r>
              <a:rPr lang="en-US" sz="1600" b="1" dirty="0">
                <a:solidFill>
                  <a:schemeClr val="lt1"/>
                </a:solidFill>
                <a:latin typeface="Lora"/>
                <a:sym typeface="Lora"/>
              </a:rPr>
              <a:t>WASTE MANAGEMENT COST AND REVENUE</a:t>
            </a:r>
            <a:endParaRPr lang="ar-JO" sz="1600" b="1" dirty="0">
              <a:solidFill>
                <a:schemeClr val="lt1"/>
              </a:solidFill>
              <a:latin typeface="Lora"/>
              <a:sym typeface="Lora"/>
            </a:endParaRPr>
          </a:p>
        </p:txBody>
      </p:sp>
      <p:sp>
        <p:nvSpPr>
          <p:cNvPr id="49" name="مربع نص 48">
            <a:extLst>
              <a:ext uri="{FF2B5EF4-FFF2-40B4-BE49-F238E27FC236}">
                <a16:creationId xmlns:a16="http://schemas.microsoft.com/office/drawing/2014/main" id="{1E0EA390-AD92-411E-9662-05D60949D788}"/>
              </a:ext>
            </a:extLst>
          </p:cNvPr>
          <p:cNvSpPr txBox="1"/>
          <p:nvPr/>
        </p:nvSpPr>
        <p:spPr>
          <a:xfrm>
            <a:off x="5216023" y="3446533"/>
            <a:ext cx="2410322" cy="584775"/>
          </a:xfrm>
          <a:prstGeom prst="rect">
            <a:avLst/>
          </a:prstGeom>
          <a:noFill/>
        </p:spPr>
        <p:txBody>
          <a:bodyPr wrap="square">
            <a:spAutoFit/>
          </a:bodyPr>
          <a:lstStyle/>
          <a:p>
            <a:pPr algn="ctr">
              <a:buClr>
                <a:schemeClr val="lt1"/>
              </a:buClr>
              <a:buSzPts val="2200"/>
            </a:pPr>
            <a:r>
              <a:rPr lang="en-US" sz="1600" b="1" dirty="0">
                <a:solidFill>
                  <a:schemeClr val="lt1"/>
                </a:solidFill>
                <a:latin typeface="Lora"/>
              </a:rPr>
              <a:t>RESULTS AND DISCUSSION</a:t>
            </a:r>
            <a:endParaRPr lang="ar-JO" sz="1600" b="1" dirty="0">
              <a:solidFill>
                <a:schemeClr val="lt1"/>
              </a:solidFill>
              <a:latin typeface="Lora"/>
            </a:endParaRPr>
          </a:p>
        </p:txBody>
      </p:sp>
      <p:sp>
        <p:nvSpPr>
          <p:cNvPr id="38" name="شكل بيضاوي 37"/>
          <p:cNvSpPr/>
          <p:nvPr/>
        </p:nvSpPr>
        <p:spPr>
          <a:xfrm>
            <a:off x="407504" y="1411357"/>
            <a:ext cx="2236305" cy="1192695"/>
          </a:xfrm>
          <a:prstGeom prst="ellipse">
            <a:avLst/>
          </a:prstGeom>
          <a:noFill/>
          <a:ln>
            <a:noFill/>
          </a:ln>
          <a:effectLst>
            <a:glow rad="63500">
              <a:schemeClr val="accent5">
                <a:satMod val="175000"/>
                <a:alpha val="40000"/>
              </a:scheme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9" name="مستطيل 38"/>
          <p:cNvSpPr/>
          <p:nvPr/>
        </p:nvSpPr>
        <p:spPr>
          <a:xfrm>
            <a:off x="3329609" y="1934875"/>
            <a:ext cx="2773017" cy="584775"/>
          </a:xfrm>
          <a:prstGeom prst="rect">
            <a:avLst/>
          </a:prstGeom>
        </p:spPr>
        <p:txBody>
          <a:bodyPr wrap="square">
            <a:spAutoFit/>
          </a:bodyPr>
          <a:lstStyle/>
          <a:p>
            <a:pPr algn="ctr"/>
            <a:r>
              <a:rPr lang="en-US" sz="1600" b="1" dirty="0">
                <a:solidFill>
                  <a:srgbClr val="434343"/>
                </a:solidFill>
                <a:latin typeface="Lora" panose="020B0604020202020204" charset="0"/>
                <a:cs typeface="Arial" panose="020B0604020202020204" pitchFamily="34" charset="0"/>
                <a:sym typeface="Lora"/>
              </a:rPr>
              <a:t>INCINERATOR AND GAS </a:t>
            </a:r>
            <a:r>
              <a:rPr lang="en-US" sz="1600" b="1" i="1" dirty="0">
                <a:solidFill>
                  <a:srgbClr val="434343"/>
                </a:solidFill>
                <a:latin typeface="Lora" panose="020B0604020202020204" charset="0"/>
                <a:cs typeface="Arial" panose="020B0604020202020204" pitchFamily="34" charset="0"/>
                <a:sym typeface="Lora"/>
              </a:rPr>
              <a:t>TR</a:t>
            </a:r>
            <a:r>
              <a:rPr lang="en-US" sz="1600" b="1" dirty="0">
                <a:solidFill>
                  <a:srgbClr val="434343"/>
                </a:solidFill>
                <a:latin typeface="Lora" panose="020B0604020202020204" charset="0"/>
                <a:cs typeface="Arial" panose="020B0604020202020204" pitchFamily="34" charset="0"/>
                <a:sym typeface="Lora"/>
              </a:rPr>
              <a:t>EATMENT</a:t>
            </a:r>
            <a:endParaRPr lang="en-A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oogle Shape;278;p40"/>
          <p:cNvPicPr preferRelativeResize="0"/>
          <p:nvPr/>
        </p:nvPicPr>
        <p:blipFill rotWithShape="1">
          <a:blip r:embed="rId2">
            <a:alphaModFix/>
          </a:blip>
          <a:srcRect l="58520" r="-338" b="65612"/>
          <a:stretch/>
        </p:blipFill>
        <p:spPr>
          <a:xfrm>
            <a:off x="5251471" y="8360"/>
            <a:ext cx="3899624" cy="1804123"/>
          </a:xfrm>
          <a:prstGeom prst="rect">
            <a:avLst/>
          </a:prstGeom>
          <a:noFill/>
          <a:ln>
            <a:noFill/>
          </a:ln>
        </p:spPr>
      </p:pic>
      <p:sp>
        <p:nvSpPr>
          <p:cNvPr id="6" name="Title 5"/>
          <p:cNvSpPr>
            <a:spLocks noGrp="1"/>
          </p:cNvSpPr>
          <p:nvPr>
            <p:ph type="title"/>
          </p:nvPr>
        </p:nvSpPr>
        <p:spPr>
          <a:xfrm>
            <a:off x="723472" y="166369"/>
            <a:ext cx="4371041" cy="466473"/>
          </a:xfrm>
        </p:spPr>
        <p:txBody>
          <a:bodyPr/>
          <a:lstStyle/>
          <a:p>
            <a:r>
              <a:rPr lang="en-US" sz="1800">
                <a:solidFill>
                  <a:schemeClr val="bg2"/>
                </a:solidFill>
                <a:effectLst>
                  <a:outerShdw blurRad="38100" dist="38100" dir="2700000" algn="tl">
                    <a:srgbClr val="000000">
                      <a:alpha val="43137"/>
                    </a:srgbClr>
                  </a:outerShdw>
                </a:effectLst>
                <a:latin typeface="Lora" panose="020B0604020202020204" charset="0"/>
                <a:cs typeface="Arial" panose="020B0604020202020204" pitchFamily="34" charset="0"/>
              </a:rPr>
              <a:t>Determine the suitable site using GIS</a:t>
            </a:r>
            <a:endParaRPr lang="ar-SA" sz="1800" dirty="0">
              <a:solidFill>
                <a:schemeClr val="bg2"/>
              </a:solidFill>
              <a:effectLst>
                <a:outerShdw blurRad="38100" dist="38100" dir="2700000" algn="tl">
                  <a:srgbClr val="000000">
                    <a:alpha val="43137"/>
                  </a:srgbClr>
                </a:outerShdw>
              </a:effectLst>
              <a:latin typeface="Lora" panose="020B0604020202020204" charset="0"/>
              <a:cs typeface="Arial" panose="020B0604020202020204" pitchFamily="34" charset="0"/>
            </a:endParaRPr>
          </a:p>
        </p:txBody>
      </p:sp>
      <p:pic>
        <p:nvPicPr>
          <p:cNvPr id="11" name="Picture 2">
            <a:extLst>
              <a:ext uri="{FF2B5EF4-FFF2-40B4-BE49-F238E27FC236}">
                <a16:creationId xmlns:a16="http://schemas.microsoft.com/office/drawing/2014/main" id="{1A65D73C-DE6A-47BD-B9B1-BC7D6534376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3472" y="1064309"/>
            <a:ext cx="3848528" cy="33226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مربع نص 11">
            <a:extLst>
              <a:ext uri="{FF2B5EF4-FFF2-40B4-BE49-F238E27FC236}">
                <a16:creationId xmlns:a16="http://schemas.microsoft.com/office/drawing/2014/main" id="{D06D6B3A-30CA-42BE-9073-3D9BC70635F4}"/>
              </a:ext>
            </a:extLst>
          </p:cNvPr>
          <p:cNvSpPr txBox="1"/>
          <p:nvPr/>
        </p:nvSpPr>
        <p:spPr>
          <a:xfrm>
            <a:off x="1775781" y="756532"/>
            <a:ext cx="1521278" cy="307777"/>
          </a:xfrm>
          <a:prstGeom prst="rect">
            <a:avLst/>
          </a:prstGeom>
          <a:noFill/>
        </p:spPr>
        <p:txBody>
          <a:bodyPr wrap="square">
            <a:spAutoFit/>
          </a:bodyPr>
          <a:lstStyle/>
          <a:p>
            <a:r>
              <a:rPr lang="en-US" b="1" i="0" dirty="0">
                <a:solidFill>
                  <a:schemeClr val="accent6">
                    <a:lumMod val="75000"/>
                  </a:schemeClr>
                </a:solidFill>
                <a:effectLst/>
                <a:latin typeface="Cabin" panose="020B0604020202020204" charset="0"/>
              </a:rPr>
              <a:t>Residential</a:t>
            </a:r>
            <a:r>
              <a:rPr lang="en-US" b="0" i="0" dirty="0">
                <a:solidFill>
                  <a:schemeClr val="accent6">
                    <a:lumMod val="75000"/>
                  </a:schemeClr>
                </a:solidFill>
                <a:effectLst/>
                <a:latin typeface="Cabin" panose="020B0604020202020204" charset="0"/>
              </a:rPr>
              <a:t> </a:t>
            </a:r>
            <a:r>
              <a:rPr lang="en-US" b="1" i="0" dirty="0">
                <a:solidFill>
                  <a:schemeClr val="accent6">
                    <a:lumMod val="75000"/>
                  </a:schemeClr>
                </a:solidFill>
                <a:effectLst/>
                <a:latin typeface="Cabin" panose="020B0604020202020204" charset="0"/>
              </a:rPr>
              <a:t>area</a:t>
            </a:r>
            <a:endParaRPr lang="ar-JO" b="1" dirty="0">
              <a:solidFill>
                <a:schemeClr val="accent6">
                  <a:lumMod val="75000"/>
                </a:schemeClr>
              </a:solidFill>
              <a:latin typeface="Cabin" panose="020B0604020202020204" charset="0"/>
            </a:endParaRPr>
          </a:p>
        </p:txBody>
      </p:sp>
      <p:pic>
        <p:nvPicPr>
          <p:cNvPr id="23" name="Picture 2">
            <a:extLst>
              <a:ext uri="{FF2B5EF4-FFF2-40B4-BE49-F238E27FC236}">
                <a16:creationId xmlns:a16="http://schemas.microsoft.com/office/drawing/2014/main" id="{FFD6D9E7-EFF9-4E0D-8AE3-C7E777B8F10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83578" y="1064309"/>
            <a:ext cx="4064885" cy="33226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5" name="مربع نص 24">
            <a:extLst>
              <a:ext uri="{FF2B5EF4-FFF2-40B4-BE49-F238E27FC236}">
                <a16:creationId xmlns:a16="http://schemas.microsoft.com/office/drawing/2014/main" id="{CB45BEF8-8FB2-4962-8F76-0C10F5E73590}"/>
              </a:ext>
            </a:extLst>
          </p:cNvPr>
          <p:cNvSpPr txBox="1"/>
          <p:nvPr/>
        </p:nvSpPr>
        <p:spPr>
          <a:xfrm>
            <a:off x="5965254" y="694687"/>
            <a:ext cx="1290311" cy="307777"/>
          </a:xfrm>
          <a:prstGeom prst="rect">
            <a:avLst/>
          </a:prstGeom>
          <a:noFill/>
        </p:spPr>
        <p:txBody>
          <a:bodyPr wrap="square">
            <a:spAutoFit/>
          </a:bodyPr>
          <a:lstStyle/>
          <a:p>
            <a:pPr algn="l"/>
            <a:r>
              <a:rPr lang="en-US" b="1" i="0" dirty="0">
                <a:solidFill>
                  <a:schemeClr val="accent6">
                    <a:lumMod val="75000"/>
                  </a:schemeClr>
                </a:solidFill>
                <a:effectLst/>
                <a:latin typeface="Cabin" panose="020B0604020202020204" charset="0"/>
              </a:rPr>
              <a:t>Dumping site</a:t>
            </a:r>
          </a:p>
        </p:txBody>
      </p:sp>
      <p:sp>
        <p:nvSpPr>
          <p:cNvPr id="27" name="مربع نص 26">
            <a:extLst>
              <a:ext uri="{FF2B5EF4-FFF2-40B4-BE49-F238E27FC236}">
                <a16:creationId xmlns:a16="http://schemas.microsoft.com/office/drawing/2014/main" id="{E3CE20C1-575C-4FC4-B0E0-D3D487A33530}"/>
              </a:ext>
            </a:extLst>
          </p:cNvPr>
          <p:cNvSpPr txBox="1"/>
          <p:nvPr/>
        </p:nvSpPr>
        <p:spPr>
          <a:xfrm>
            <a:off x="674503" y="4386968"/>
            <a:ext cx="3848528" cy="246221"/>
          </a:xfrm>
          <a:prstGeom prst="rect">
            <a:avLst/>
          </a:prstGeom>
          <a:noFill/>
        </p:spPr>
        <p:txBody>
          <a:bodyPr wrap="square">
            <a:spAutoFit/>
          </a:bodyPr>
          <a:lstStyle/>
          <a:p>
            <a:pPr algn="ctr">
              <a:spcAft>
                <a:spcPts val="600"/>
              </a:spcAft>
            </a:pPr>
            <a:r>
              <a:rPr lang="en-US" sz="1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Figure 3 Building Area concentration area in Nablus Government.</a:t>
            </a:r>
            <a:endParaRPr lang="en-US" sz="1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p:txBody>
      </p:sp>
      <p:sp>
        <p:nvSpPr>
          <p:cNvPr id="29" name="مربع نص 28">
            <a:extLst>
              <a:ext uri="{FF2B5EF4-FFF2-40B4-BE49-F238E27FC236}">
                <a16:creationId xmlns:a16="http://schemas.microsoft.com/office/drawing/2014/main" id="{62343676-D2F5-4A27-85E5-0699AEBD8746}"/>
              </a:ext>
            </a:extLst>
          </p:cNvPr>
          <p:cNvSpPr txBox="1"/>
          <p:nvPr/>
        </p:nvSpPr>
        <p:spPr>
          <a:xfrm>
            <a:off x="4171495" y="4424728"/>
            <a:ext cx="4576968" cy="246221"/>
          </a:xfrm>
          <a:prstGeom prst="rect">
            <a:avLst/>
          </a:prstGeom>
          <a:noFill/>
        </p:spPr>
        <p:txBody>
          <a:bodyPr wrap="square">
            <a:spAutoFit/>
          </a:bodyPr>
          <a:lstStyle/>
          <a:p>
            <a:pPr algn="ctr">
              <a:spcAft>
                <a:spcPts val="1000"/>
              </a:spcAft>
            </a:pPr>
            <a:r>
              <a:rPr lang="en-US" sz="1000" b="0" dirty="0">
                <a:solidFill>
                  <a:schemeClr val="bg2"/>
                </a:solidFill>
                <a:effectLst/>
                <a:latin typeface="Times New Roman" panose="02020603050405020304" pitchFamily="18" charset="0"/>
                <a:ea typeface="Calibri" panose="020F0502020204030204" pitchFamily="34" charset="0"/>
                <a:cs typeface="Arial" panose="020B0604020202020204" pitchFamily="34" charset="0"/>
              </a:rPr>
              <a:t>Figure 2 Dumping site</a:t>
            </a:r>
            <a:endParaRPr lang="en-US" sz="1000" b="1" dirty="0">
              <a:solidFill>
                <a:schemeClr val="bg2"/>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8699842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ربع نص 6">
            <a:extLst>
              <a:ext uri="{FF2B5EF4-FFF2-40B4-BE49-F238E27FC236}">
                <a16:creationId xmlns:a16="http://schemas.microsoft.com/office/drawing/2014/main" id="{A5AB630D-C34A-42E6-9673-A4CD52E46131}"/>
              </a:ext>
            </a:extLst>
          </p:cNvPr>
          <p:cNvSpPr txBox="1"/>
          <p:nvPr/>
        </p:nvSpPr>
        <p:spPr>
          <a:xfrm>
            <a:off x="816429" y="1833086"/>
            <a:ext cx="4572000" cy="523220"/>
          </a:xfrm>
          <a:prstGeom prst="rect">
            <a:avLst/>
          </a:prstGeom>
          <a:noFill/>
        </p:spPr>
        <p:txBody>
          <a:bodyPr wrap="square">
            <a:spAutoFit/>
          </a:bodyPr>
          <a:lstStyle/>
          <a:p>
            <a:br>
              <a:rPr lang="en-US" dirty="0"/>
            </a:br>
            <a:endParaRPr lang="ar-JO" dirty="0"/>
          </a:p>
        </p:txBody>
      </p:sp>
      <p:pic>
        <p:nvPicPr>
          <p:cNvPr id="8" name="Picture 2">
            <a:extLst>
              <a:ext uri="{FF2B5EF4-FFF2-40B4-BE49-F238E27FC236}">
                <a16:creationId xmlns:a16="http://schemas.microsoft.com/office/drawing/2014/main" id="{C15AA605-8580-47C8-8B5F-B0AA0782DB5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370113"/>
            <a:ext cx="4267200" cy="3973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عنصر نائب للمحتوى 12">
            <a:extLst>
              <a:ext uri="{FF2B5EF4-FFF2-40B4-BE49-F238E27FC236}">
                <a16:creationId xmlns:a16="http://schemas.microsoft.com/office/drawing/2014/main" id="{DF90E784-FFCC-486C-A7B7-D7C8EFA940DA}"/>
              </a:ext>
            </a:extLst>
          </p:cNvPr>
          <p:cNvPicPr>
            <a:picLocks/>
          </p:cNvPicPr>
          <p:nvPr/>
        </p:nvPicPr>
        <p:blipFill>
          <a:blip r:embed="rId4" cstate="print">
            <a:extLst>
              <a:ext uri="{28A0092B-C50C-407E-A947-70E740481C1C}">
                <a14:useLocalDpi xmlns:a14="http://schemas.microsoft.com/office/drawing/2010/main" val="0"/>
              </a:ext>
            </a:extLst>
          </a:blip>
          <a:stretch>
            <a:fillRect/>
          </a:stretch>
        </p:blipFill>
        <p:spPr>
          <a:xfrm>
            <a:off x="4644978" y="370112"/>
            <a:ext cx="4267200" cy="3973287"/>
          </a:xfrm>
          <a:prstGeom prst="rect">
            <a:avLst/>
          </a:prstGeom>
        </p:spPr>
      </p:pic>
      <p:sp>
        <p:nvSpPr>
          <p:cNvPr id="11" name="مربع نص 10">
            <a:extLst>
              <a:ext uri="{FF2B5EF4-FFF2-40B4-BE49-F238E27FC236}">
                <a16:creationId xmlns:a16="http://schemas.microsoft.com/office/drawing/2014/main" id="{3895FF65-BA01-4AF7-BDCB-3F0728854BD9}"/>
              </a:ext>
            </a:extLst>
          </p:cNvPr>
          <p:cNvSpPr txBox="1"/>
          <p:nvPr/>
        </p:nvSpPr>
        <p:spPr>
          <a:xfrm>
            <a:off x="1697698" y="67678"/>
            <a:ext cx="1284042" cy="307777"/>
          </a:xfrm>
          <a:prstGeom prst="rect">
            <a:avLst/>
          </a:prstGeom>
          <a:noFill/>
        </p:spPr>
        <p:txBody>
          <a:bodyPr wrap="square">
            <a:spAutoFit/>
          </a:bodyPr>
          <a:lstStyle/>
          <a:p>
            <a:r>
              <a:rPr lang="en-US" b="1" i="0" dirty="0">
                <a:solidFill>
                  <a:schemeClr val="accent6">
                    <a:lumMod val="75000"/>
                  </a:schemeClr>
                </a:solidFill>
                <a:effectLst/>
                <a:latin typeface="Cabin" panose="020B0604020202020204" charset="0"/>
              </a:rPr>
              <a:t>Accessibility</a:t>
            </a:r>
            <a:endParaRPr lang="ar-JO" b="1" dirty="0">
              <a:solidFill>
                <a:schemeClr val="accent6">
                  <a:lumMod val="75000"/>
                </a:schemeClr>
              </a:solidFill>
              <a:latin typeface="Cabin" panose="020B0604020202020204" charset="0"/>
            </a:endParaRPr>
          </a:p>
        </p:txBody>
      </p:sp>
      <p:sp>
        <p:nvSpPr>
          <p:cNvPr id="13" name="مربع نص 12">
            <a:extLst>
              <a:ext uri="{FF2B5EF4-FFF2-40B4-BE49-F238E27FC236}">
                <a16:creationId xmlns:a16="http://schemas.microsoft.com/office/drawing/2014/main" id="{33EFE536-0642-4189-9CB4-065EF8A5CCDD}"/>
              </a:ext>
            </a:extLst>
          </p:cNvPr>
          <p:cNvSpPr txBox="1"/>
          <p:nvPr/>
        </p:nvSpPr>
        <p:spPr>
          <a:xfrm>
            <a:off x="6280674" y="67678"/>
            <a:ext cx="995807" cy="307777"/>
          </a:xfrm>
          <a:prstGeom prst="rect">
            <a:avLst/>
          </a:prstGeom>
          <a:noFill/>
        </p:spPr>
        <p:txBody>
          <a:bodyPr wrap="square">
            <a:spAutoFit/>
          </a:bodyPr>
          <a:lstStyle/>
          <a:p>
            <a:pPr algn="l"/>
            <a:r>
              <a:rPr lang="en-US" b="1" i="0" dirty="0">
                <a:solidFill>
                  <a:schemeClr val="accent6">
                    <a:lumMod val="75000"/>
                  </a:schemeClr>
                </a:solidFill>
                <a:effectLst/>
                <a:latin typeface="Cabin" panose="020B0604020202020204" charset="0"/>
              </a:rPr>
              <a:t>Soil Type</a:t>
            </a:r>
          </a:p>
        </p:txBody>
      </p:sp>
      <p:sp>
        <p:nvSpPr>
          <p:cNvPr id="16" name="مربع نص 15">
            <a:extLst>
              <a:ext uri="{FF2B5EF4-FFF2-40B4-BE49-F238E27FC236}">
                <a16:creationId xmlns:a16="http://schemas.microsoft.com/office/drawing/2014/main" id="{82D4E308-0EF4-404A-A88A-7FAC1F735C1D}"/>
              </a:ext>
            </a:extLst>
          </p:cNvPr>
          <p:cNvSpPr txBox="1"/>
          <p:nvPr/>
        </p:nvSpPr>
        <p:spPr>
          <a:xfrm>
            <a:off x="477078" y="4343399"/>
            <a:ext cx="3578087" cy="246221"/>
          </a:xfrm>
          <a:prstGeom prst="rect">
            <a:avLst/>
          </a:prstGeom>
          <a:noFill/>
        </p:spPr>
        <p:txBody>
          <a:bodyPr wrap="square">
            <a:spAutoFit/>
          </a:bodyPr>
          <a:lstStyle/>
          <a:p>
            <a:pPr algn="ctr">
              <a:spcAft>
                <a:spcPts val="600"/>
              </a:spcAft>
            </a:pPr>
            <a:r>
              <a:rPr lang="en-US" sz="1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Figure 3 Road Network distribution</a:t>
            </a:r>
            <a:endParaRPr lang="en-US" sz="1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p:txBody>
      </p:sp>
      <p:sp>
        <p:nvSpPr>
          <p:cNvPr id="18" name="مربع نص 17">
            <a:extLst>
              <a:ext uri="{FF2B5EF4-FFF2-40B4-BE49-F238E27FC236}">
                <a16:creationId xmlns:a16="http://schemas.microsoft.com/office/drawing/2014/main" id="{85BE26FD-6F1A-438F-918D-E2C037CCC71C}"/>
              </a:ext>
            </a:extLst>
          </p:cNvPr>
          <p:cNvSpPr txBox="1"/>
          <p:nvPr/>
        </p:nvSpPr>
        <p:spPr>
          <a:xfrm>
            <a:off x="4644978" y="4360398"/>
            <a:ext cx="4572000" cy="246221"/>
          </a:xfrm>
          <a:prstGeom prst="rect">
            <a:avLst/>
          </a:prstGeom>
          <a:noFill/>
        </p:spPr>
        <p:txBody>
          <a:bodyPr wrap="square">
            <a:spAutoFit/>
          </a:bodyPr>
          <a:lstStyle/>
          <a:p>
            <a:pPr algn="ctr">
              <a:spcAft>
                <a:spcPts val="1000"/>
              </a:spcAft>
            </a:pPr>
            <a:r>
              <a:rPr lang="en-US" sz="10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Figure 4  Soil type</a:t>
            </a:r>
            <a:endParaRPr lang="en-US" sz="10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0400873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a:extLst>
              <a:ext uri="{FF2B5EF4-FFF2-40B4-BE49-F238E27FC236}">
                <a16:creationId xmlns:a16="http://schemas.microsoft.com/office/drawing/2014/main" id="{1EC1D85B-1615-4FF1-81BF-0CAEBF363D4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756559"/>
            <a:ext cx="4354286" cy="34126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صورة 8">
            <a:extLst>
              <a:ext uri="{FF2B5EF4-FFF2-40B4-BE49-F238E27FC236}">
                <a16:creationId xmlns:a16="http://schemas.microsoft.com/office/drawing/2014/main" id="{E4DCD555-23DC-4EBA-9FD1-1D6AC458998D}"/>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4928039" y="756559"/>
            <a:ext cx="4215961" cy="3412670"/>
          </a:xfrm>
          <a:prstGeom prst="rect">
            <a:avLst/>
          </a:prstGeom>
        </p:spPr>
      </p:pic>
      <p:sp>
        <p:nvSpPr>
          <p:cNvPr id="10" name="مربع نص 9">
            <a:extLst>
              <a:ext uri="{FF2B5EF4-FFF2-40B4-BE49-F238E27FC236}">
                <a16:creationId xmlns:a16="http://schemas.microsoft.com/office/drawing/2014/main" id="{59A0437C-8309-4E98-9134-5EA4D3525732}"/>
              </a:ext>
            </a:extLst>
          </p:cNvPr>
          <p:cNvSpPr txBox="1"/>
          <p:nvPr/>
        </p:nvSpPr>
        <p:spPr>
          <a:xfrm>
            <a:off x="1601620" y="457704"/>
            <a:ext cx="1499388" cy="307777"/>
          </a:xfrm>
          <a:prstGeom prst="rect">
            <a:avLst/>
          </a:prstGeom>
          <a:noFill/>
        </p:spPr>
        <p:txBody>
          <a:bodyPr wrap="square">
            <a:spAutoFit/>
          </a:bodyPr>
          <a:lstStyle/>
          <a:p>
            <a:r>
              <a:rPr lang="en-US" b="1" i="0" dirty="0">
                <a:solidFill>
                  <a:schemeClr val="accent6">
                    <a:lumMod val="75000"/>
                  </a:schemeClr>
                </a:solidFill>
                <a:effectLst/>
                <a:latin typeface="Cabin" panose="020B0604020202020204" charset="0"/>
              </a:rPr>
              <a:t>Natural Reserve</a:t>
            </a:r>
            <a:endParaRPr lang="ar-JO" b="1" dirty="0">
              <a:solidFill>
                <a:schemeClr val="accent6">
                  <a:lumMod val="75000"/>
                </a:schemeClr>
              </a:solidFill>
              <a:latin typeface="Cabin" panose="020B0604020202020204" charset="0"/>
            </a:endParaRPr>
          </a:p>
        </p:txBody>
      </p:sp>
      <p:sp>
        <p:nvSpPr>
          <p:cNvPr id="12" name="مربع نص 11">
            <a:extLst>
              <a:ext uri="{FF2B5EF4-FFF2-40B4-BE49-F238E27FC236}">
                <a16:creationId xmlns:a16="http://schemas.microsoft.com/office/drawing/2014/main" id="{F389FB45-3974-42D3-9D7F-2C7D427C4D5B}"/>
              </a:ext>
            </a:extLst>
          </p:cNvPr>
          <p:cNvSpPr txBox="1"/>
          <p:nvPr/>
        </p:nvSpPr>
        <p:spPr>
          <a:xfrm>
            <a:off x="6530482" y="448782"/>
            <a:ext cx="774779" cy="307777"/>
          </a:xfrm>
          <a:prstGeom prst="rect">
            <a:avLst/>
          </a:prstGeom>
          <a:noFill/>
        </p:spPr>
        <p:txBody>
          <a:bodyPr wrap="square">
            <a:spAutoFit/>
          </a:bodyPr>
          <a:lstStyle/>
          <a:p>
            <a:r>
              <a:rPr lang="en-US" sz="1400" b="1" dirty="0">
                <a:solidFill>
                  <a:schemeClr val="accent6">
                    <a:lumMod val="75000"/>
                  </a:schemeClr>
                </a:solidFill>
                <a:effectLst/>
                <a:latin typeface="Cabin" panose="020B0604020202020204" charset="0"/>
                <a:ea typeface="Calibri" panose="020F0502020204030204" pitchFamily="34" charset="0"/>
              </a:rPr>
              <a:t>Slope</a:t>
            </a:r>
            <a:endParaRPr lang="ar-JO" b="1" dirty="0">
              <a:solidFill>
                <a:schemeClr val="accent6">
                  <a:lumMod val="75000"/>
                </a:schemeClr>
              </a:solidFill>
              <a:latin typeface="Cabin" panose="020B0604020202020204" charset="0"/>
            </a:endParaRPr>
          </a:p>
        </p:txBody>
      </p:sp>
      <p:sp>
        <p:nvSpPr>
          <p:cNvPr id="14" name="مربع نص 13">
            <a:extLst>
              <a:ext uri="{FF2B5EF4-FFF2-40B4-BE49-F238E27FC236}">
                <a16:creationId xmlns:a16="http://schemas.microsoft.com/office/drawing/2014/main" id="{871F953F-1E28-48CE-8217-DCC2791465D6}"/>
              </a:ext>
            </a:extLst>
          </p:cNvPr>
          <p:cNvSpPr txBox="1"/>
          <p:nvPr/>
        </p:nvSpPr>
        <p:spPr>
          <a:xfrm>
            <a:off x="304800" y="4182908"/>
            <a:ext cx="4572000" cy="246221"/>
          </a:xfrm>
          <a:prstGeom prst="rect">
            <a:avLst/>
          </a:prstGeom>
          <a:noFill/>
        </p:spPr>
        <p:txBody>
          <a:bodyPr wrap="square">
            <a:spAutoFit/>
          </a:bodyPr>
          <a:lstStyle/>
          <a:p>
            <a:pPr algn="ctr">
              <a:spcAft>
                <a:spcPts val="1000"/>
              </a:spcAft>
            </a:pPr>
            <a:r>
              <a:rPr lang="en-US" sz="10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Figure 5 Natural Reserve Location</a:t>
            </a:r>
            <a:endParaRPr lang="en-US" sz="10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16" name="مربع نص 15">
            <a:extLst>
              <a:ext uri="{FF2B5EF4-FFF2-40B4-BE49-F238E27FC236}">
                <a16:creationId xmlns:a16="http://schemas.microsoft.com/office/drawing/2014/main" id="{66740359-276D-496C-8558-95E57512A255}"/>
              </a:ext>
            </a:extLst>
          </p:cNvPr>
          <p:cNvSpPr txBox="1"/>
          <p:nvPr/>
        </p:nvSpPr>
        <p:spPr>
          <a:xfrm>
            <a:off x="4393096" y="4207992"/>
            <a:ext cx="4572000" cy="246221"/>
          </a:xfrm>
          <a:prstGeom prst="rect">
            <a:avLst/>
          </a:prstGeom>
          <a:noFill/>
        </p:spPr>
        <p:txBody>
          <a:bodyPr wrap="square">
            <a:spAutoFit/>
          </a:bodyPr>
          <a:lstStyle/>
          <a:p>
            <a:pPr algn="ctr">
              <a:spcAft>
                <a:spcPts val="1000"/>
              </a:spcAft>
              <a:tabLst>
                <a:tab pos="4600575" algn="l"/>
              </a:tabLst>
            </a:pPr>
            <a:r>
              <a:rPr lang="en-US" sz="10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Figure 6 Slope</a:t>
            </a:r>
            <a:endParaRPr lang="en-US" sz="10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9492658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ربع نص 5">
            <a:extLst>
              <a:ext uri="{FF2B5EF4-FFF2-40B4-BE49-F238E27FC236}">
                <a16:creationId xmlns:a16="http://schemas.microsoft.com/office/drawing/2014/main" id="{4A85ABE4-B61B-4CCA-B118-D086DF423BF1}"/>
              </a:ext>
            </a:extLst>
          </p:cNvPr>
          <p:cNvSpPr txBox="1"/>
          <p:nvPr/>
        </p:nvSpPr>
        <p:spPr>
          <a:xfrm>
            <a:off x="1114174" y="1655410"/>
            <a:ext cx="910569" cy="523220"/>
          </a:xfrm>
          <a:prstGeom prst="rect">
            <a:avLst/>
          </a:prstGeom>
          <a:noFill/>
        </p:spPr>
        <p:txBody>
          <a:bodyPr wrap="square">
            <a:spAutoFit/>
          </a:bodyPr>
          <a:lstStyle/>
          <a:p>
            <a:br>
              <a:rPr lang="en-US" dirty="0"/>
            </a:br>
            <a:endParaRPr lang="ar-JO" dirty="0"/>
          </a:p>
        </p:txBody>
      </p:sp>
      <p:pic>
        <p:nvPicPr>
          <p:cNvPr id="8" name="عنصر نائب للمحتوى 12">
            <a:extLst>
              <a:ext uri="{FF2B5EF4-FFF2-40B4-BE49-F238E27FC236}">
                <a16:creationId xmlns:a16="http://schemas.microsoft.com/office/drawing/2014/main" id="{A990672E-35A1-4BF1-8F55-E6A62BF0F300}"/>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20148" y="370115"/>
            <a:ext cx="4349823" cy="3385457"/>
          </a:xfrm>
          <a:prstGeom prst="rect">
            <a:avLst/>
          </a:prstGeom>
        </p:spPr>
      </p:pic>
      <p:pic>
        <p:nvPicPr>
          <p:cNvPr id="9" name="Picture 2">
            <a:extLst>
              <a:ext uri="{FF2B5EF4-FFF2-40B4-BE49-F238E27FC236}">
                <a16:creationId xmlns:a16="http://schemas.microsoft.com/office/drawing/2014/main" id="{6AD372A0-16FB-43DA-A7D1-42ACD0720CF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33257" y="356507"/>
            <a:ext cx="4234543" cy="33990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مربع نص 9">
            <a:extLst>
              <a:ext uri="{FF2B5EF4-FFF2-40B4-BE49-F238E27FC236}">
                <a16:creationId xmlns:a16="http://schemas.microsoft.com/office/drawing/2014/main" id="{6FF90D23-C925-4FEF-AA67-A5E582D3CE59}"/>
              </a:ext>
            </a:extLst>
          </p:cNvPr>
          <p:cNvSpPr txBox="1"/>
          <p:nvPr/>
        </p:nvSpPr>
        <p:spPr>
          <a:xfrm>
            <a:off x="6532137" y="48730"/>
            <a:ext cx="836781" cy="307777"/>
          </a:xfrm>
          <a:prstGeom prst="rect">
            <a:avLst/>
          </a:prstGeom>
          <a:noFill/>
        </p:spPr>
        <p:txBody>
          <a:bodyPr wrap="square">
            <a:spAutoFit/>
          </a:bodyPr>
          <a:lstStyle/>
          <a:p>
            <a:r>
              <a:rPr lang="en-US" b="1" i="0" dirty="0">
                <a:solidFill>
                  <a:schemeClr val="accent6">
                    <a:lumMod val="75000"/>
                  </a:schemeClr>
                </a:solidFill>
                <a:effectLst/>
                <a:latin typeface="Cabin" panose="020B0604020202020204" charset="0"/>
              </a:rPr>
              <a:t>Streams</a:t>
            </a:r>
            <a:endParaRPr lang="ar-JO" b="1" dirty="0">
              <a:solidFill>
                <a:schemeClr val="accent6">
                  <a:lumMod val="75000"/>
                </a:schemeClr>
              </a:solidFill>
              <a:latin typeface="Cabin" panose="020B0604020202020204" charset="0"/>
            </a:endParaRPr>
          </a:p>
        </p:txBody>
      </p:sp>
      <p:sp>
        <p:nvSpPr>
          <p:cNvPr id="12" name="مربع نص 11">
            <a:extLst>
              <a:ext uri="{FF2B5EF4-FFF2-40B4-BE49-F238E27FC236}">
                <a16:creationId xmlns:a16="http://schemas.microsoft.com/office/drawing/2014/main" id="{3EB00C13-1FF3-453F-A5E2-8348CF171EB6}"/>
              </a:ext>
            </a:extLst>
          </p:cNvPr>
          <p:cNvSpPr txBox="1"/>
          <p:nvPr/>
        </p:nvSpPr>
        <p:spPr>
          <a:xfrm>
            <a:off x="1273200" y="87864"/>
            <a:ext cx="1797991" cy="307777"/>
          </a:xfrm>
          <a:prstGeom prst="rect">
            <a:avLst/>
          </a:prstGeom>
          <a:noFill/>
        </p:spPr>
        <p:txBody>
          <a:bodyPr wrap="square">
            <a:spAutoFit/>
          </a:bodyPr>
          <a:lstStyle/>
          <a:p>
            <a:r>
              <a:rPr lang="en-US" b="1" dirty="0">
                <a:solidFill>
                  <a:schemeClr val="accent6">
                    <a:lumMod val="75000"/>
                  </a:schemeClr>
                </a:solidFill>
                <a:latin typeface="Cabin" panose="020B0604020202020204" charset="0"/>
              </a:rPr>
              <a:t>Land use distribution</a:t>
            </a:r>
            <a:endParaRPr lang="ar-JO" b="1" dirty="0">
              <a:solidFill>
                <a:schemeClr val="accent6">
                  <a:lumMod val="75000"/>
                </a:schemeClr>
              </a:solidFill>
              <a:latin typeface="Cabin" panose="020B0604020202020204" charset="0"/>
            </a:endParaRPr>
          </a:p>
        </p:txBody>
      </p:sp>
      <p:sp>
        <p:nvSpPr>
          <p:cNvPr id="14" name="مربع نص 13">
            <a:extLst>
              <a:ext uri="{FF2B5EF4-FFF2-40B4-BE49-F238E27FC236}">
                <a16:creationId xmlns:a16="http://schemas.microsoft.com/office/drawing/2014/main" id="{C4EBAC11-D968-4596-8E5F-A5EF243CD21B}"/>
              </a:ext>
            </a:extLst>
          </p:cNvPr>
          <p:cNvSpPr txBox="1"/>
          <p:nvPr/>
        </p:nvSpPr>
        <p:spPr>
          <a:xfrm>
            <a:off x="320148" y="3883934"/>
            <a:ext cx="4572000" cy="246221"/>
          </a:xfrm>
          <a:prstGeom prst="rect">
            <a:avLst/>
          </a:prstGeom>
          <a:noFill/>
        </p:spPr>
        <p:txBody>
          <a:bodyPr wrap="square">
            <a:spAutoFit/>
          </a:bodyPr>
          <a:lstStyle/>
          <a:p>
            <a:pPr algn="ctr">
              <a:spcAft>
                <a:spcPts val="600"/>
              </a:spcAft>
            </a:pPr>
            <a:r>
              <a:rPr lang="en-US" sz="1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Figure 7 land use distribution</a:t>
            </a:r>
            <a:endParaRPr lang="en-US" sz="1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p:txBody>
      </p:sp>
      <p:sp>
        <p:nvSpPr>
          <p:cNvPr id="16" name="مربع نص 15">
            <a:extLst>
              <a:ext uri="{FF2B5EF4-FFF2-40B4-BE49-F238E27FC236}">
                <a16:creationId xmlns:a16="http://schemas.microsoft.com/office/drawing/2014/main" id="{4109BAA1-CB99-415D-9D68-B0868240F42C}"/>
              </a:ext>
            </a:extLst>
          </p:cNvPr>
          <p:cNvSpPr txBox="1"/>
          <p:nvPr/>
        </p:nvSpPr>
        <p:spPr>
          <a:xfrm>
            <a:off x="4323522" y="3883934"/>
            <a:ext cx="4572000" cy="246221"/>
          </a:xfrm>
          <a:prstGeom prst="rect">
            <a:avLst/>
          </a:prstGeom>
          <a:noFill/>
        </p:spPr>
        <p:txBody>
          <a:bodyPr wrap="square">
            <a:spAutoFit/>
          </a:bodyPr>
          <a:lstStyle/>
          <a:p>
            <a:pPr algn="ctr">
              <a:spcAft>
                <a:spcPts val="1000"/>
              </a:spcAft>
            </a:pPr>
            <a:r>
              <a:rPr lang="en-US" sz="1000" b="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Figure 8 Streams Network</a:t>
            </a:r>
            <a:endParaRPr lang="en-US" sz="10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6174320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5">
            <a:extLst>
              <a:ext uri="{FF2B5EF4-FFF2-40B4-BE49-F238E27FC236}">
                <a16:creationId xmlns:a16="http://schemas.microsoft.com/office/drawing/2014/main" id="{9C79D6EA-07C5-4AD1-922D-E260B9D021A3}"/>
              </a:ext>
            </a:extLst>
          </p:cNvPr>
          <p:cNvSpPr>
            <a:spLocks noGrp="1"/>
          </p:cNvSpPr>
          <p:nvPr>
            <p:ph type="title"/>
          </p:nvPr>
        </p:nvSpPr>
        <p:spPr>
          <a:xfrm>
            <a:off x="1166313" y="206563"/>
            <a:ext cx="2476927" cy="466473"/>
          </a:xfrm>
        </p:spPr>
        <p:txBody>
          <a:bodyPr/>
          <a:lstStyle/>
          <a:p>
            <a:pPr>
              <a:buSzPts val="2400"/>
            </a:pPr>
            <a:r>
              <a:rPr lang="en-US" sz="1800" dirty="0">
                <a:solidFill>
                  <a:schemeClr val="bg2"/>
                </a:solidFill>
                <a:effectLst>
                  <a:outerShdw blurRad="38100" dist="38100" dir="2700000" algn="tl">
                    <a:srgbClr val="000000">
                      <a:alpha val="43137"/>
                    </a:srgbClr>
                  </a:outerShdw>
                </a:effectLst>
                <a:latin typeface="Lora" panose="020B0604020202020204" charset="0"/>
                <a:cs typeface="Arial" panose="020B0604020202020204" pitchFamily="34" charset="0"/>
              </a:rPr>
              <a:t>select the best site</a:t>
            </a:r>
            <a:endParaRPr lang="ar-SA" sz="1800" dirty="0">
              <a:solidFill>
                <a:schemeClr val="bg2"/>
              </a:solidFill>
              <a:effectLst>
                <a:outerShdw blurRad="38100" dist="38100" dir="2700000" algn="tl">
                  <a:srgbClr val="000000">
                    <a:alpha val="43137"/>
                  </a:srgbClr>
                </a:outerShdw>
              </a:effectLst>
              <a:latin typeface="Lora" panose="020B0604020202020204" charset="0"/>
              <a:cs typeface="Arial" panose="020B0604020202020204" pitchFamily="34" charset="0"/>
            </a:endParaRPr>
          </a:p>
        </p:txBody>
      </p:sp>
      <p:graphicFrame>
        <p:nvGraphicFramePr>
          <p:cNvPr id="8" name="عنصر نائب للمحتوى 5">
            <a:extLst>
              <a:ext uri="{FF2B5EF4-FFF2-40B4-BE49-F238E27FC236}">
                <a16:creationId xmlns:a16="http://schemas.microsoft.com/office/drawing/2014/main" id="{36CD5D60-BF4C-4FCE-B957-6522051CBBC1}"/>
              </a:ext>
            </a:extLst>
          </p:cNvPr>
          <p:cNvGraphicFramePr>
            <a:graphicFrameLocks/>
          </p:cNvGraphicFramePr>
          <p:nvPr>
            <p:extLst>
              <p:ext uri="{D42A27DB-BD31-4B8C-83A1-F6EECF244321}">
                <p14:modId xmlns:p14="http://schemas.microsoft.com/office/powerpoint/2010/main" val="2537061940"/>
              </p:ext>
            </p:extLst>
          </p:nvPr>
        </p:nvGraphicFramePr>
        <p:xfrm>
          <a:off x="1166313" y="1137475"/>
          <a:ext cx="6310630" cy="3570737"/>
        </p:xfrm>
        <a:graphic>
          <a:graphicData uri="http://schemas.openxmlformats.org/drawingml/2006/table">
            <a:tbl>
              <a:tblPr firstRow="1" firstCol="1" bandRow="1">
                <a:tableStyleId>{E8B1032C-EA38-4F05-BA0D-38AFFFC7BED3}</a:tableStyleId>
              </a:tblPr>
              <a:tblGrid>
                <a:gridCol w="1720215">
                  <a:extLst>
                    <a:ext uri="{9D8B030D-6E8A-4147-A177-3AD203B41FA5}">
                      <a16:colId xmlns:a16="http://schemas.microsoft.com/office/drawing/2014/main" val="20000"/>
                    </a:ext>
                  </a:extLst>
                </a:gridCol>
                <a:gridCol w="1529715">
                  <a:extLst>
                    <a:ext uri="{9D8B030D-6E8A-4147-A177-3AD203B41FA5}">
                      <a16:colId xmlns:a16="http://schemas.microsoft.com/office/drawing/2014/main" val="20001"/>
                    </a:ext>
                  </a:extLst>
                </a:gridCol>
                <a:gridCol w="1530350">
                  <a:extLst>
                    <a:ext uri="{9D8B030D-6E8A-4147-A177-3AD203B41FA5}">
                      <a16:colId xmlns:a16="http://schemas.microsoft.com/office/drawing/2014/main" val="20002"/>
                    </a:ext>
                  </a:extLst>
                </a:gridCol>
                <a:gridCol w="1530350">
                  <a:extLst>
                    <a:ext uri="{9D8B030D-6E8A-4147-A177-3AD203B41FA5}">
                      <a16:colId xmlns:a16="http://schemas.microsoft.com/office/drawing/2014/main" val="20003"/>
                    </a:ext>
                  </a:extLst>
                </a:gridCol>
              </a:tblGrid>
              <a:tr h="91440">
                <a:tc>
                  <a:txBody>
                    <a:bodyPr/>
                    <a:lstStyle/>
                    <a:p>
                      <a:pPr algn="ctr">
                        <a:lnSpc>
                          <a:spcPct val="115000"/>
                        </a:lnSpc>
                        <a:spcAft>
                          <a:spcPts val="600"/>
                        </a:spcAft>
                      </a:pPr>
                      <a:r>
                        <a:rPr lang="en-US" sz="1200" dirty="0">
                          <a:effectLst/>
                        </a:rPr>
                        <a:t>Criteria</a:t>
                      </a:r>
                      <a:endParaRPr lang="en-US" sz="1200" dirty="0">
                        <a:solidFill>
                          <a:srgbClr val="000000"/>
                        </a:solidFill>
                        <a:effectLst/>
                        <a:latin typeface="+mj-lt"/>
                        <a:ea typeface="Calibri"/>
                        <a:cs typeface="Arial"/>
                      </a:endParaRPr>
                    </a:p>
                  </a:txBody>
                  <a:tcPr marL="68580" marR="68580" marT="0" marB="0" anchor="ctr"/>
                </a:tc>
                <a:tc>
                  <a:txBody>
                    <a:bodyPr/>
                    <a:lstStyle/>
                    <a:p>
                      <a:pPr algn="ctr">
                        <a:lnSpc>
                          <a:spcPct val="115000"/>
                        </a:lnSpc>
                        <a:spcAft>
                          <a:spcPts val="600"/>
                        </a:spcAft>
                      </a:pPr>
                      <a:r>
                        <a:rPr lang="en-US" sz="1200">
                          <a:effectLst/>
                        </a:rPr>
                        <a:t>Site1</a:t>
                      </a:r>
                      <a:endParaRPr lang="en-US" sz="1200">
                        <a:solidFill>
                          <a:srgbClr val="000000"/>
                        </a:solidFill>
                        <a:effectLst/>
                        <a:latin typeface="+mj-lt"/>
                        <a:ea typeface="Calibri"/>
                        <a:cs typeface="Arial"/>
                      </a:endParaRPr>
                    </a:p>
                  </a:txBody>
                  <a:tcPr marL="68580" marR="68580" marT="0" marB="0" anchor="ctr"/>
                </a:tc>
                <a:tc>
                  <a:txBody>
                    <a:bodyPr/>
                    <a:lstStyle/>
                    <a:p>
                      <a:pPr algn="ctr">
                        <a:lnSpc>
                          <a:spcPct val="115000"/>
                        </a:lnSpc>
                        <a:spcAft>
                          <a:spcPts val="600"/>
                        </a:spcAft>
                      </a:pPr>
                      <a:r>
                        <a:rPr lang="en-US" sz="1200">
                          <a:effectLst/>
                        </a:rPr>
                        <a:t>Site2</a:t>
                      </a:r>
                      <a:endParaRPr lang="en-US" sz="1200">
                        <a:solidFill>
                          <a:srgbClr val="000000"/>
                        </a:solidFill>
                        <a:effectLst/>
                        <a:latin typeface="+mj-lt"/>
                        <a:ea typeface="Calibri"/>
                        <a:cs typeface="Arial"/>
                      </a:endParaRPr>
                    </a:p>
                  </a:txBody>
                  <a:tcPr marL="68580" marR="68580" marT="0" marB="0" anchor="ctr"/>
                </a:tc>
                <a:tc>
                  <a:txBody>
                    <a:bodyPr/>
                    <a:lstStyle/>
                    <a:p>
                      <a:pPr algn="ctr">
                        <a:lnSpc>
                          <a:spcPct val="115000"/>
                        </a:lnSpc>
                        <a:spcAft>
                          <a:spcPts val="600"/>
                        </a:spcAft>
                      </a:pPr>
                      <a:r>
                        <a:rPr lang="en-US" sz="1200">
                          <a:effectLst/>
                        </a:rPr>
                        <a:t>Site3</a:t>
                      </a:r>
                      <a:endParaRPr lang="en-US" sz="1200">
                        <a:solidFill>
                          <a:srgbClr val="000000"/>
                        </a:solidFill>
                        <a:effectLst/>
                        <a:latin typeface="+mj-lt"/>
                        <a:ea typeface="Calibri"/>
                        <a:cs typeface="Arial"/>
                      </a:endParaRPr>
                    </a:p>
                  </a:txBody>
                  <a:tcPr marL="68580" marR="68580" marT="0" marB="0" anchor="ctr"/>
                </a:tc>
                <a:extLst>
                  <a:ext uri="{0D108BD9-81ED-4DB2-BD59-A6C34878D82A}">
                    <a16:rowId xmlns:a16="http://schemas.microsoft.com/office/drawing/2014/main" val="10000"/>
                  </a:ext>
                </a:extLst>
              </a:tr>
              <a:tr h="91440">
                <a:tc>
                  <a:txBody>
                    <a:bodyPr/>
                    <a:lstStyle/>
                    <a:p>
                      <a:pPr algn="ctr">
                        <a:lnSpc>
                          <a:spcPct val="115000"/>
                        </a:lnSpc>
                        <a:spcAft>
                          <a:spcPts val="600"/>
                        </a:spcAft>
                      </a:pPr>
                      <a:r>
                        <a:rPr lang="en-US" sz="1200" dirty="0">
                          <a:effectLst/>
                        </a:rPr>
                        <a:t>Topography(slope %)</a:t>
                      </a:r>
                      <a:endParaRPr lang="en-US" sz="1200" dirty="0">
                        <a:solidFill>
                          <a:srgbClr val="000000"/>
                        </a:solidFill>
                        <a:effectLst/>
                        <a:latin typeface="+mj-lt"/>
                        <a:ea typeface="Calibri"/>
                        <a:cs typeface="Arial"/>
                      </a:endParaRPr>
                    </a:p>
                  </a:txBody>
                  <a:tcPr marL="68580" marR="68580" marT="0" marB="0" anchor="ctr"/>
                </a:tc>
                <a:tc>
                  <a:txBody>
                    <a:bodyPr/>
                    <a:lstStyle/>
                    <a:p>
                      <a:pPr algn="ctr">
                        <a:lnSpc>
                          <a:spcPct val="115000"/>
                        </a:lnSpc>
                        <a:spcAft>
                          <a:spcPts val="600"/>
                        </a:spcAft>
                      </a:pPr>
                      <a:r>
                        <a:rPr lang="en-US" sz="1400" b="1" dirty="0">
                          <a:effectLst/>
                        </a:rPr>
                        <a:t>17</a:t>
                      </a:r>
                      <a:endParaRPr lang="en-US" sz="1400" b="1" dirty="0">
                        <a:solidFill>
                          <a:srgbClr val="000000"/>
                        </a:solidFill>
                        <a:effectLst/>
                        <a:latin typeface="+mj-lt"/>
                        <a:ea typeface="Calibri"/>
                        <a:cs typeface="Arial"/>
                      </a:endParaRPr>
                    </a:p>
                  </a:txBody>
                  <a:tcPr marL="68580" marR="68580" marT="0" marB="0" anchor="ctr"/>
                </a:tc>
                <a:tc>
                  <a:txBody>
                    <a:bodyPr/>
                    <a:lstStyle/>
                    <a:p>
                      <a:pPr algn="ctr">
                        <a:lnSpc>
                          <a:spcPct val="115000"/>
                        </a:lnSpc>
                        <a:spcAft>
                          <a:spcPts val="600"/>
                        </a:spcAft>
                      </a:pPr>
                      <a:r>
                        <a:rPr lang="en-US" sz="1400" b="1">
                          <a:effectLst/>
                        </a:rPr>
                        <a:t>8</a:t>
                      </a:r>
                      <a:endParaRPr lang="en-US" sz="1400" b="1">
                        <a:solidFill>
                          <a:srgbClr val="000000"/>
                        </a:solidFill>
                        <a:effectLst/>
                        <a:latin typeface="+mj-lt"/>
                        <a:ea typeface="Calibri"/>
                        <a:cs typeface="Arial"/>
                      </a:endParaRPr>
                    </a:p>
                  </a:txBody>
                  <a:tcPr marL="68580" marR="68580" marT="0" marB="0" anchor="ctr"/>
                </a:tc>
                <a:tc>
                  <a:txBody>
                    <a:bodyPr/>
                    <a:lstStyle/>
                    <a:p>
                      <a:pPr algn="ctr">
                        <a:lnSpc>
                          <a:spcPct val="115000"/>
                        </a:lnSpc>
                        <a:spcAft>
                          <a:spcPts val="600"/>
                        </a:spcAft>
                      </a:pPr>
                      <a:r>
                        <a:rPr lang="en-US" sz="1400" b="1">
                          <a:effectLst/>
                        </a:rPr>
                        <a:t>10</a:t>
                      </a:r>
                      <a:endParaRPr lang="en-US" sz="1400" b="1">
                        <a:solidFill>
                          <a:srgbClr val="000000"/>
                        </a:solidFill>
                        <a:effectLst/>
                        <a:latin typeface="+mj-lt"/>
                        <a:ea typeface="Calibri"/>
                        <a:cs typeface="Arial"/>
                      </a:endParaRPr>
                    </a:p>
                  </a:txBody>
                  <a:tcPr marL="68580" marR="68580" marT="0" marB="0" anchor="ctr"/>
                </a:tc>
                <a:extLst>
                  <a:ext uri="{0D108BD9-81ED-4DB2-BD59-A6C34878D82A}">
                    <a16:rowId xmlns:a16="http://schemas.microsoft.com/office/drawing/2014/main" val="10001"/>
                  </a:ext>
                </a:extLst>
              </a:tr>
              <a:tr h="91440">
                <a:tc>
                  <a:txBody>
                    <a:bodyPr/>
                    <a:lstStyle/>
                    <a:p>
                      <a:pPr algn="ctr">
                        <a:lnSpc>
                          <a:spcPct val="115000"/>
                        </a:lnSpc>
                        <a:spcAft>
                          <a:spcPts val="600"/>
                        </a:spcAft>
                      </a:pPr>
                      <a:r>
                        <a:rPr lang="en-US" sz="1200" dirty="0">
                          <a:effectLst/>
                        </a:rPr>
                        <a:t>Soil type</a:t>
                      </a:r>
                      <a:endParaRPr lang="en-US" sz="1200" dirty="0">
                        <a:solidFill>
                          <a:srgbClr val="000000"/>
                        </a:solidFill>
                        <a:effectLst/>
                        <a:latin typeface="+mj-lt"/>
                        <a:ea typeface="Calibri"/>
                        <a:cs typeface="Arial"/>
                      </a:endParaRPr>
                    </a:p>
                  </a:txBody>
                  <a:tcPr marL="68580" marR="68580" marT="0" marB="0" anchor="ctr"/>
                </a:tc>
                <a:tc>
                  <a:txBody>
                    <a:bodyPr/>
                    <a:lstStyle/>
                    <a:p>
                      <a:pPr algn="ctr">
                        <a:lnSpc>
                          <a:spcPct val="115000"/>
                        </a:lnSpc>
                        <a:spcAft>
                          <a:spcPts val="600"/>
                        </a:spcAft>
                      </a:pPr>
                      <a:r>
                        <a:rPr lang="en-US" sz="1400" b="1" dirty="0">
                          <a:effectLst/>
                        </a:rPr>
                        <a:t>Clay</a:t>
                      </a:r>
                      <a:endParaRPr lang="en-US" sz="1400" b="1" dirty="0">
                        <a:solidFill>
                          <a:srgbClr val="000000"/>
                        </a:solidFill>
                        <a:effectLst/>
                        <a:latin typeface="+mj-lt"/>
                        <a:ea typeface="Calibri"/>
                        <a:cs typeface="Arial"/>
                      </a:endParaRPr>
                    </a:p>
                  </a:txBody>
                  <a:tcPr marL="68580" marR="68580" marT="0" marB="0" anchor="ctr"/>
                </a:tc>
                <a:tc>
                  <a:txBody>
                    <a:bodyPr/>
                    <a:lstStyle/>
                    <a:p>
                      <a:pPr algn="ctr">
                        <a:lnSpc>
                          <a:spcPct val="115000"/>
                        </a:lnSpc>
                        <a:spcAft>
                          <a:spcPts val="600"/>
                        </a:spcAft>
                      </a:pPr>
                      <a:r>
                        <a:rPr lang="en-US" sz="1400" b="1">
                          <a:effectLst/>
                        </a:rPr>
                        <a:t>Clay</a:t>
                      </a:r>
                      <a:endParaRPr lang="en-US" sz="1400" b="1">
                        <a:solidFill>
                          <a:srgbClr val="000000"/>
                        </a:solidFill>
                        <a:effectLst/>
                        <a:latin typeface="+mj-lt"/>
                        <a:ea typeface="Calibri"/>
                        <a:cs typeface="Arial"/>
                      </a:endParaRPr>
                    </a:p>
                  </a:txBody>
                  <a:tcPr marL="68580" marR="68580" marT="0" marB="0" anchor="ctr"/>
                </a:tc>
                <a:tc>
                  <a:txBody>
                    <a:bodyPr/>
                    <a:lstStyle/>
                    <a:p>
                      <a:pPr algn="ctr">
                        <a:lnSpc>
                          <a:spcPct val="115000"/>
                        </a:lnSpc>
                        <a:spcAft>
                          <a:spcPts val="600"/>
                        </a:spcAft>
                      </a:pPr>
                      <a:r>
                        <a:rPr lang="en-US" sz="1400" b="1">
                          <a:effectLst/>
                        </a:rPr>
                        <a:t>Clay</a:t>
                      </a:r>
                      <a:endParaRPr lang="en-US" sz="1400" b="1">
                        <a:solidFill>
                          <a:srgbClr val="000000"/>
                        </a:solidFill>
                        <a:effectLst/>
                        <a:latin typeface="+mj-lt"/>
                        <a:ea typeface="Calibri"/>
                        <a:cs typeface="Arial"/>
                      </a:endParaRPr>
                    </a:p>
                  </a:txBody>
                  <a:tcPr marL="68580" marR="68580" marT="0" marB="0" anchor="ctr"/>
                </a:tc>
                <a:extLst>
                  <a:ext uri="{0D108BD9-81ED-4DB2-BD59-A6C34878D82A}">
                    <a16:rowId xmlns:a16="http://schemas.microsoft.com/office/drawing/2014/main" val="10002"/>
                  </a:ext>
                </a:extLst>
              </a:tr>
              <a:tr h="513715">
                <a:tc>
                  <a:txBody>
                    <a:bodyPr/>
                    <a:lstStyle/>
                    <a:p>
                      <a:pPr algn="ctr">
                        <a:lnSpc>
                          <a:spcPct val="115000"/>
                        </a:lnSpc>
                        <a:spcAft>
                          <a:spcPts val="600"/>
                        </a:spcAft>
                      </a:pPr>
                      <a:r>
                        <a:rPr lang="en-US" sz="1200" dirty="0">
                          <a:effectLst/>
                        </a:rPr>
                        <a:t>Land sensitivity</a:t>
                      </a:r>
                    </a:p>
                    <a:p>
                      <a:pPr algn="ctr">
                        <a:lnSpc>
                          <a:spcPct val="115000"/>
                        </a:lnSpc>
                        <a:spcAft>
                          <a:spcPts val="600"/>
                        </a:spcAft>
                      </a:pPr>
                      <a:r>
                        <a:rPr lang="en-US" sz="1200" dirty="0">
                          <a:effectLst/>
                        </a:rPr>
                        <a:t>(natural reserves)</a:t>
                      </a:r>
                      <a:endParaRPr lang="en-US" sz="1200" dirty="0">
                        <a:solidFill>
                          <a:srgbClr val="000000"/>
                        </a:solidFill>
                        <a:effectLst/>
                        <a:latin typeface="+mj-lt"/>
                        <a:ea typeface="Calibri"/>
                        <a:cs typeface="Arial"/>
                      </a:endParaRPr>
                    </a:p>
                  </a:txBody>
                  <a:tcPr marL="68580" marR="68580" marT="0" marB="0" anchor="ctr"/>
                </a:tc>
                <a:tc>
                  <a:txBody>
                    <a:bodyPr/>
                    <a:lstStyle/>
                    <a:p>
                      <a:pPr algn="ctr">
                        <a:lnSpc>
                          <a:spcPct val="115000"/>
                        </a:lnSpc>
                        <a:spcAft>
                          <a:spcPts val="600"/>
                        </a:spcAft>
                      </a:pPr>
                      <a:r>
                        <a:rPr lang="en-US" sz="1400" b="1" dirty="0">
                          <a:effectLst/>
                        </a:rPr>
                        <a:t>Ok</a:t>
                      </a:r>
                      <a:endParaRPr lang="en-US" sz="1400" b="1" dirty="0">
                        <a:solidFill>
                          <a:srgbClr val="000000"/>
                        </a:solidFill>
                        <a:effectLst/>
                        <a:latin typeface="+mj-lt"/>
                        <a:ea typeface="Calibri"/>
                        <a:cs typeface="Arial"/>
                      </a:endParaRPr>
                    </a:p>
                  </a:txBody>
                  <a:tcPr marL="68580" marR="68580" marT="0" marB="0" anchor="ctr"/>
                </a:tc>
                <a:tc>
                  <a:txBody>
                    <a:bodyPr/>
                    <a:lstStyle/>
                    <a:p>
                      <a:pPr algn="ctr">
                        <a:lnSpc>
                          <a:spcPct val="115000"/>
                        </a:lnSpc>
                        <a:spcAft>
                          <a:spcPts val="600"/>
                        </a:spcAft>
                      </a:pPr>
                      <a:r>
                        <a:rPr lang="en-US" sz="1400" b="1" dirty="0">
                          <a:effectLst/>
                        </a:rPr>
                        <a:t>Ok</a:t>
                      </a:r>
                      <a:endParaRPr lang="en-US" sz="1400" b="1" dirty="0">
                        <a:solidFill>
                          <a:srgbClr val="000000"/>
                        </a:solidFill>
                        <a:effectLst/>
                        <a:latin typeface="+mj-lt"/>
                        <a:ea typeface="Calibri"/>
                        <a:cs typeface="Arial"/>
                      </a:endParaRPr>
                    </a:p>
                  </a:txBody>
                  <a:tcPr marL="68580" marR="68580" marT="0" marB="0" anchor="ctr"/>
                </a:tc>
                <a:tc>
                  <a:txBody>
                    <a:bodyPr/>
                    <a:lstStyle/>
                    <a:p>
                      <a:pPr algn="ctr">
                        <a:lnSpc>
                          <a:spcPct val="115000"/>
                        </a:lnSpc>
                        <a:spcAft>
                          <a:spcPts val="600"/>
                        </a:spcAft>
                      </a:pPr>
                      <a:r>
                        <a:rPr lang="en-US" sz="1400" b="1">
                          <a:effectLst/>
                        </a:rPr>
                        <a:t>Ok</a:t>
                      </a:r>
                      <a:endParaRPr lang="en-US" sz="1400" b="1">
                        <a:solidFill>
                          <a:srgbClr val="000000"/>
                        </a:solidFill>
                        <a:effectLst/>
                        <a:latin typeface="+mj-lt"/>
                        <a:ea typeface="Calibri"/>
                        <a:cs typeface="Arial"/>
                      </a:endParaRPr>
                    </a:p>
                  </a:txBody>
                  <a:tcPr marL="68580" marR="68580" marT="0" marB="0" anchor="ctr"/>
                </a:tc>
                <a:extLst>
                  <a:ext uri="{0D108BD9-81ED-4DB2-BD59-A6C34878D82A}">
                    <a16:rowId xmlns:a16="http://schemas.microsoft.com/office/drawing/2014/main" val="10003"/>
                  </a:ext>
                </a:extLst>
              </a:tr>
              <a:tr h="91440">
                <a:tc>
                  <a:txBody>
                    <a:bodyPr/>
                    <a:lstStyle/>
                    <a:p>
                      <a:pPr algn="ctr">
                        <a:lnSpc>
                          <a:spcPct val="115000"/>
                        </a:lnSpc>
                        <a:spcAft>
                          <a:spcPts val="600"/>
                        </a:spcAft>
                      </a:pPr>
                      <a:r>
                        <a:rPr lang="en-US" sz="1200">
                          <a:effectLst/>
                        </a:rPr>
                        <a:t>Dumping site (km)</a:t>
                      </a:r>
                      <a:endParaRPr lang="en-US" sz="1200">
                        <a:solidFill>
                          <a:srgbClr val="000000"/>
                        </a:solidFill>
                        <a:effectLst/>
                        <a:latin typeface="+mj-lt"/>
                        <a:ea typeface="Calibri"/>
                        <a:cs typeface="Arial"/>
                      </a:endParaRPr>
                    </a:p>
                  </a:txBody>
                  <a:tcPr marL="68580" marR="68580" marT="0" marB="0" anchor="ctr"/>
                </a:tc>
                <a:tc>
                  <a:txBody>
                    <a:bodyPr/>
                    <a:lstStyle/>
                    <a:p>
                      <a:pPr algn="ctr">
                        <a:lnSpc>
                          <a:spcPct val="115000"/>
                        </a:lnSpc>
                        <a:spcAft>
                          <a:spcPts val="600"/>
                        </a:spcAft>
                      </a:pPr>
                      <a:r>
                        <a:rPr lang="en-US" sz="1400" b="1" dirty="0">
                          <a:effectLst/>
                        </a:rPr>
                        <a:t>1.422</a:t>
                      </a:r>
                      <a:endParaRPr lang="en-US" sz="1400" b="1" dirty="0">
                        <a:solidFill>
                          <a:srgbClr val="000000"/>
                        </a:solidFill>
                        <a:effectLst/>
                        <a:latin typeface="+mj-lt"/>
                        <a:ea typeface="Calibri"/>
                        <a:cs typeface="Arial"/>
                      </a:endParaRPr>
                    </a:p>
                  </a:txBody>
                  <a:tcPr marL="68580" marR="68580" marT="0" marB="0" anchor="ctr"/>
                </a:tc>
                <a:tc>
                  <a:txBody>
                    <a:bodyPr/>
                    <a:lstStyle/>
                    <a:p>
                      <a:pPr algn="ctr">
                        <a:lnSpc>
                          <a:spcPct val="115000"/>
                        </a:lnSpc>
                        <a:spcAft>
                          <a:spcPts val="600"/>
                        </a:spcAft>
                      </a:pPr>
                      <a:r>
                        <a:rPr lang="en-US" sz="1400" b="1" dirty="0">
                          <a:effectLst/>
                        </a:rPr>
                        <a:t>7.68</a:t>
                      </a:r>
                      <a:endParaRPr lang="en-US" sz="1400" b="1" dirty="0">
                        <a:solidFill>
                          <a:srgbClr val="000000"/>
                        </a:solidFill>
                        <a:effectLst/>
                        <a:latin typeface="+mj-lt"/>
                        <a:ea typeface="Calibri"/>
                        <a:cs typeface="Arial"/>
                      </a:endParaRPr>
                    </a:p>
                  </a:txBody>
                  <a:tcPr marL="68580" marR="68580" marT="0" marB="0" anchor="ctr"/>
                </a:tc>
                <a:tc>
                  <a:txBody>
                    <a:bodyPr/>
                    <a:lstStyle/>
                    <a:p>
                      <a:pPr algn="ctr">
                        <a:lnSpc>
                          <a:spcPct val="115000"/>
                        </a:lnSpc>
                        <a:spcAft>
                          <a:spcPts val="600"/>
                        </a:spcAft>
                      </a:pPr>
                      <a:r>
                        <a:rPr lang="en-US" sz="1400" b="1">
                          <a:effectLst/>
                        </a:rPr>
                        <a:t>12.2</a:t>
                      </a:r>
                      <a:endParaRPr lang="en-US" sz="1400" b="1">
                        <a:solidFill>
                          <a:srgbClr val="000000"/>
                        </a:solidFill>
                        <a:effectLst/>
                        <a:latin typeface="+mj-lt"/>
                        <a:ea typeface="Calibri"/>
                        <a:cs typeface="Arial"/>
                      </a:endParaRPr>
                    </a:p>
                  </a:txBody>
                  <a:tcPr marL="68580" marR="68580" marT="0" marB="0" anchor="ctr"/>
                </a:tc>
                <a:extLst>
                  <a:ext uri="{0D108BD9-81ED-4DB2-BD59-A6C34878D82A}">
                    <a16:rowId xmlns:a16="http://schemas.microsoft.com/office/drawing/2014/main" val="10004"/>
                  </a:ext>
                </a:extLst>
              </a:tr>
              <a:tr h="91440">
                <a:tc>
                  <a:txBody>
                    <a:bodyPr/>
                    <a:lstStyle/>
                    <a:p>
                      <a:pPr algn="ctr">
                        <a:lnSpc>
                          <a:spcPct val="115000"/>
                        </a:lnSpc>
                        <a:spcAft>
                          <a:spcPts val="600"/>
                        </a:spcAft>
                      </a:pPr>
                      <a:r>
                        <a:rPr lang="en-US" sz="1200">
                          <a:effectLst/>
                        </a:rPr>
                        <a:t>Ownership</a:t>
                      </a:r>
                      <a:endParaRPr lang="en-US" sz="1200">
                        <a:solidFill>
                          <a:srgbClr val="000000"/>
                        </a:solidFill>
                        <a:effectLst/>
                        <a:latin typeface="+mj-lt"/>
                        <a:ea typeface="Calibri"/>
                        <a:cs typeface="Arial"/>
                      </a:endParaRPr>
                    </a:p>
                  </a:txBody>
                  <a:tcPr marL="68580" marR="68580" marT="0" marB="0" anchor="ctr"/>
                </a:tc>
                <a:tc>
                  <a:txBody>
                    <a:bodyPr/>
                    <a:lstStyle/>
                    <a:p>
                      <a:pPr algn="ctr">
                        <a:lnSpc>
                          <a:spcPct val="115000"/>
                        </a:lnSpc>
                        <a:spcAft>
                          <a:spcPts val="600"/>
                        </a:spcAft>
                      </a:pPr>
                      <a:r>
                        <a:rPr lang="en-US" sz="1400" b="1">
                          <a:effectLst/>
                        </a:rPr>
                        <a:t>Ok</a:t>
                      </a:r>
                      <a:endParaRPr lang="en-US" sz="1400" b="1">
                        <a:solidFill>
                          <a:srgbClr val="000000"/>
                        </a:solidFill>
                        <a:effectLst/>
                        <a:latin typeface="+mj-lt"/>
                        <a:ea typeface="Calibri"/>
                        <a:cs typeface="Arial"/>
                      </a:endParaRPr>
                    </a:p>
                  </a:txBody>
                  <a:tcPr marL="68580" marR="68580" marT="0" marB="0" anchor="ctr"/>
                </a:tc>
                <a:tc>
                  <a:txBody>
                    <a:bodyPr/>
                    <a:lstStyle/>
                    <a:p>
                      <a:pPr algn="ctr">
                        <a:lnSpc>
                          <a:spcPct val="115000"/>
                        </a:lnSpc>
                        <a:spcAft>
                          <a:spcPts val="600"/>
                        </a:spcAft>
                      </a:pPr>
                      <a:r>
                        <a:rPr lang="en-US" sz="1400" b="1" dirty="0">
                          <a:effectLst/>
                        </a:rPr>
                        <a:t>Ok</a:t>
                      </a:r>
                      <a:endParaRPr lang="en-US" sz="1400" b="1" dirty="0">
                        <a:solidFill>
                          <a:srgbClr val="000000"/>
                        </a:solidFill>
                        <a:effectLst/>
                        <a:latin typeface="+mj-lt"/>
                        <a:ea typeface="Calibri"/>
                        <a:cs typeface="Arial"/>
                      </a:endParaRPr>
                    </a:p>
                  </a:txBody>
                  <a:tcPr marL="68580" marR="68580" marT="0" marB="0" anchor="ctr"/>
                </a:tc>
                <a:tc>
                  <a:txBody>
                    <a:bodyPr/>
                    <a:lstStyle/>
                    <a:p>
                      <a:pPr algn="ctr">
                        <a:lnSpc>
                          <a:spcPct val="115000"/>
                        </a:lnSpc>
                        <a:spcAft>
                          <a:spcPts val="600"/>
                        </a:spcAft>
                      </a:pPr>
                      <a:r>
                        <a:rPr lang="en-US" sz="1400" b="1">
                          <a:effectLst/>
                        </a:rPr>
                        <a:t>Ok</a:t>
                      </a:r>
                      <a:endParaRPr lang="en-US" sz="1400" b="1">
                        <a:solidFill>
                          <a:srgbClr val="000000"/>
                        </a:solidFill>
                        <a:effectLst/>
                        <a:latin typeface="+mj-lt"/>
                        <a:ea typeface="Calibri"/>
                        <a:cs typeface="Arial"/>
                      </a:endParaRPr>
                    </a:p>
                  </a:txBody>
                  <a:tcPr marL="68580" marR="68580" marT="0" marB="0" anchor="ctr"/>
                </a:tc>
                <a:extLst>
                  <a:ext uri="{0D108BD9-81ED-4DB2-BD59-A6C34878D82A}">
                    <a16:rowId xmlns:a16="http://schemas.microsoft.com/office/drawing/2014/main" val="10005"/>
                  </a:ext>
                </a:extLst>
              </a:tr>
              <a:tr h="91440">
                <a:tc>
                  <a:txBody>
                    <a:bodyPr/>
                    <a:lstStyle/>
                    <a:p>
                      <a:pPr algn="ctr">
                        <a:lnSpc>
                          <a:spcPct val="115000"/>
                        </a:lnSpc>
                        <a:spcAft>
                          <a:spcPts val="600"/>
                        </a:spcAft>
                      </a:pPr>
                      <a:r>
                        <a:rPr lang="en-US" sz="1200">
                          <a:effectLst/>
                        </a:rPr>
                        <a:t>Land use</a:t>
                      </a:r>
                      <a:endParaRPr lang="en-US" sz="1200">
                        <a:solidFill>
                          <a:srgbClr val="000000"/>
                        </a:solidFill>
                        <a:effectLst/>
                        <a:latin typeface="+mj-lt"/>
                        <a:ea typeface="Calibri"/>
                        <a:cs typeface="Arial"/>
                      </a:endParaRPr>
                    </a:p>
                  </a:txBody>
                  <a:tcPr marL="68580" marR="68580" marT="0" marB="0" anchor="ctr"/>
                </a:tc>
                <a:tc>
                  <a:txBody>
                    <a:bodyPr/>
                    <a:lstStyle/>
                    <a:p>
                      <a:pPr algn="ctr">
                        <a:lnSpc>
                          <a:spcPct val="115000"/>
                        </a:lnSpc>
                        <a:spcAft>
                          <a:spcPts val="600"/>
                        </a:spcAft>
                      </a:pPr>
                      <a:r>
                        <a:rPr lang="en-US" sz="1400" b="1" dirty="0">
                          <a:effectLst/>
                        </a:rPr>
                        <a:t>Natural Grass Land</a:t>
                      </a:r>
                      <a:endParaRPr lang="en-US" sz="1400" b="1" dirty="0">
                        <a:solidFill>
                          <a:srgbClr val="000000"/>
                        </a:solidFill>
                        <a:effectLst/>
                        <a:latin typeface="+mj-lt"/>
                        <a:ea typeface="Calibri"/>
                        <a:cs typeface="Arial"/>
                      </a:endParaRPr>
                    </a:p>
                  </a:txBody>
                  <a:tcPr marL="68580" marR="68580" marT="0" marB="0" anchor="ctr"/>
                </a:tc>
                <a:tc>
                  <a:txBody>
                    <a:bodyPr/>
                    <a:lstStyle/>
                    <a:p>
                      <a:pPr algn="ctr">
                        <a:lnSpc>
                          <a:spcPct val="115000"/>
                        </a:lnSpc>
                        <a:spcAft>
                          <a:spcPts val="600"/>
                        </a:spcAft>
                      </a:pPr>
                      <a:r>
                        <a:rPr lang="en-US" sz="1400" b="1" dirty="0">
                          <a:effectLst/>
                        </a:rPr>
                        <a:t>Natural Grass Land</a:t>
                      </a:r>
                      <a:endParaRPr lang="en-US" sz="1400" b="1" dirty="0">
                        <a:solidFill>
                          <a:srgbClr val="000000"/>
                        </a:solidFill>
                        <a:effectLst/>
                        <a:latin typeface="+mj-lt"/>
                        <a:ea typeface="Calibri"/>
                        <a:cs typeface="Arial"/>
                      </a:endParaRPr>
                    </a:p>
                  </a:txBody>
                  <a:tcPr marL="68580" marR="68580" marT="0" marB="0" anchor="ctr"/>
                </a:tc>
                <a:tc>
                  <a:txBody>
                    <a:bodyPr/>
                    <a:lstStyle/>
                    <a:p>
                      <a:pPr algn="ctr">
                        <a:lnSpc>
                          <a:spcPct val="115000"/>
                        </a:lnSpc>
                        <a:spcAft>
                          <a:spcPts val="600"/>
                        </a:spcAft>
                      </a:pPr>
                      <a:r>
                        <a:rPr lang="en-US" sz="1400" b="1">
                          <a:effectLst/>
                        </a:rPr>
                        <a:t>Natural Grass Land</a:t>
                      </a:r>
                      <a:endParaRPr lang="en-US" sz="1400" b="1">
                        <a:solidFill>
                          <a:srgbClr val="000000"/>
                        </a:solidFill>
                        <a:effectLst/>
                        <a:latin typeface="+mj-lt"/>
                        <a:ea typeface="Calibri"/>
                        <a:cs typeface="Arial"/>
                      </a:endParaRPr>
                    </a:p>
                  </a:txBody>
                  <a:tcPr marL="68580" marR="68580" marT="0" marB="0" anchor="ctr"/>
                </a:tc>
                <a:extLst>
                  <a:ext uri="{0D108BD9-81ED-4DB2-BD59-A6C34878D82A}">
                    <a16:rowId xmlns:a16="http://schemas.microsoft.com/office/drawing/2014/main" val="10006"/>
                  </a:ext>
                </a:extLst>
              </a:tr>
              <a:tr h="91440">
                <a:tc>
                  <a:txBody>
                    <a:bodyPr/>
                    <a:lstStyle/>
                    <a:p>
                      <a:pPr algn="ctr">
                        <a:lnSpc>
                          <a:spcPct val="115000"/>
                        </a:lnSpc>
                        <a:spcAft>
                          <a:spcPts val="600"/>
                        </a:spcAft>
                      </a:pPr>
                      <a:r>
                        <a:rPr lang="en-US" sz="1200">
                          <a:effectLst/>
                        </a:rPr>
                        <a:t>Accessibility (km)</a:t>
                      </a:r>
                      <a:endParaRPr lang="en-US" sz="1200">
                        <a:solidFill>
                          <a:srgbClr val="000000"/>
                        </a:solidFill>
                        <a:effectLst/>
                        <a:latin typeface="+mj-lt"/>
                        <a:ea typeface="Calibri"/>
                        <a:cs typeface="Arial"/>
                      </a:endParaRPr>
                    </a:p>
                  </a:txBody>
                  <a:tcPr marL="68580" marR="68580" marT="0" marB="0" anchor="ctr"/>
                </a:tc>
                <a:tc>
                  <a:txBody>
                    <a:bodyPr/>
                    <a:lstStyle/>
                    <a:p>
                      <a:pPr algn="ctr">
                        <a:lnSpc>
                          <a:spcPct val="115000"/>
                        </a:lnSpc>
                        <a:spcAft>
                          <a:spcPts val="600"/>
                        </a:spcAft>
                      </a:pPr>
                      <a:r>
                        <a:rPr lang="en-US" sz="1400" b="1">
                          <a:effectLst/>
                        </a:rPr>
                        <a:t>0.593</a:t>
                      </a:r>
                      <a:endParaRPr lang="en-US" sz="1400" b="1">
                        <a:solidFill>
                          <a:srgbClr val="000000"/>
                        </a:solidFill>
                        <a:effectLst/>
                        <a:latin typeface="+mj-lt"/>
                        <a:ea typeface="Calibri"/>
                        <a:cs typeface="Arial"/>
                      </a:endParaRPr>
                    </a:p>
                  </a:txBody>
                  <a:tcPr marL="68580" marR="68580" marT="0" marB="0" anchor="ctr"/>
                </a:tc>
                <a:tc>
                  <a:txBody>
                    <a:bodyPr/>
                    <a:lstStyle/>
                    <a:p>
                      <a:pPr algn="ctr">
                        <a:lnSpc>
                          <a:spcPct val="115000"/>
                        </a:lnSpc>
                        <a:spcAft>
                          <a:spcPts val="600"/>
                        </a:spcAft>
                      </a:pPr>
                      <a:r>
                        <a:rPr lang="en-US" sz="1400" b="1" dirty="0">
                          <a:effectLst/>
                        </a:rPr>
                        <a:t>0.381</a:t>
                      </a:r>
                      <a:endParaRPr lang="en-US" sz="1400" b="1" dirty="0">
                        <a:solidFill>
                          <a:srgbClr val="000000"/>
                        </a:solidFill>
                        <a:effectLst/>
                        <a:latin typeface="+mj-lt"/>
                        <a:ea typeface="Calibri"/>
                        <a:cs typeface="Arial"/>
                      </a:endParaRPr>
                    </a:p>
                  </a:txBody>
                  <a:tcPr marL="68580" marR="68580" marT="0" marB="0" anchor="ctr"/>
                </a:tc>
                <a:tc>
                  <a:txBody>
                    <a:bodyPr/>
                    <a:lstStyle/>
                    <a:p>
                      <a:pPr algn="ctr">
                        <a:lnSpc>
                          <a:spcPct val="115000"/>
                        </a:lnSpc>
                        <a:spcAft>
                          <a:spcPts val="600"/>
                        </a:spcAft>
                      </a:pPr>
                      <a:r>
                        <a:rPr lang="en-US" sz="1400" b="1">
                          <a:effectLst/>
                        </a:rPr>
                        <a:t>0.235</a:t>
                      </a:r>
                      <a:endParaRPr lang="en-US" sz="1400" b="1">
                        <a:solidFill>
                          <a:srgbClr val="000000"/>
                        </a:solidFill>
                        <a:effectLst/>
                        <a:latin typeface="+mj-lt"/>
                        <a:ea typeface="Calibri"/>
                        <a:cs typeface="Arial"/>
                      </a:endParaRPr>
                    </a:p>
                  </a:txBody>
                  <a:tcPr marL="68580" marR="68580" marT="0" marB="0" anchor="ctr"/>
                </a:tc>
                <a:extLst>
                  <a:ext uri="{0D108BD9-81ED-4DB2-BD59-A6C34878D82A}">
                    <a16:rowId xmlns:a16="http://schemas.microsoft.com/office/drawing/2014/main" val="10007"/>
                  </a:ext>
                </a:extLst>
              </a:tr>
              <a:tr h="91440">
                <a:tc>
                  <a:txBody>
                    <a:bodyPr/>
                    <a:lstStyle/>
                    <a:p>
                      <a:pPr algn="ctr">
                        <a:lnSpc>
                          <a:spcPct val="115000"/>
                        </a:lnSpc>
                        <a:spcAft>
                          <a:spcPts val="600"/>
                        </a:spcAft>
                      </a:pPr>
                      <a:r>
                        <a:rPr lang="en-US" sz="1200">
                          <a:effectLst/>
                        </a:rPr>
                        <a:t>Future expansion</a:t>
                      </a:r>
                      <a:endParaRPr lang="en-US" sz="1200">
                        <a:solidFill>
                          <a:srgbClr val="000000"/>
                        </a:solidFill>
                        <a:effectLst/>
                        <a:latin typeface="+mj-lt"/>
                        <a:ea typeface="Calibri"/>
                        <a:cs typeface="Arial"/>
                      </a:endParaRPr>
                    </a:p>
                  </a:txBody>
                  <a:tcPr marL="68580" marR="68580" marT="0" marB="0" anchor="ctr"/>
                </a:tc>
                <a:tc>
                  <a:txBody>
                    <a:bodyPr/>
                    <a:lstStyle/>
                    <a:p>
                      <a:pPr algn="ctr">
                        <a:lnSpc>
                          <a:spcPct val="115000"/>
                        </a:lnSpc>
                        <a:spcAft>
                          <a:spcPts val="600"/>
                        </a:spcAft>
                      </a:pPr>
                      <a:r>
                        <a:rPr lang="en-US" sz="1400" b="1">
                          <a:effectLst/>
                        </a:rPr>
                        <a:t>Ok</a:t>
                      </a:r>
                      <a:endParaRPr lang="en-US" sz="1400" b="1">
                        <a:solidFill>
                          <a:srgbClr val="000000"/>
                        </a:solidFill>
                        <a:effectLst/>
                        <a:latin typeface="+mj-lt"/>
                        <a:ea typeface="Calibri"/>
                        <a:cs typeface="Arial"/>
                      </a:endParaRPr>
                    </a:p>
                  </a:txBody>
                  <a:tcPr marL="68580" marR="68580" marT="0" marB="0" anchor="ctr"/>
                </a:tc>
                <a:tc>
                  <a:txBody>
                    <a:bodyPr/>
                    <a:lstStyle/>
                    <a:p>
                      <a:pPr algn="ctr">
                        <a:lnSpc>
                          <a:spcPct val="115000"/>
                        </a:lnSpc>
                        <a:spcAft>
                          <a:spcPts val="600"/>
                        </a:spcAft>
                      </a:pPr>
                      <a:r>
                        <a:rPr lang="en-US" sz="1400" b="1" dirty="0">
                          <a:effectLst/>
                        </a:rPr>
                        <a:t>Ok</a:t>
                      </a:r>
                      <a:endParaRPr lang="en-US" sz="1400" b="1" dirty="0">
                        <a:solidFill>
                          <a:srgbClr val="000000"/>
                        </a:solidFill>
                        <a:effectLst/>
                        <a:latin typeface="+mj-lt"/>
                        <a:ea typeface="Calibri"/>
                        <a:cs typeface="Arial"/>
                      </a:endParaRPr>
                    </a:p>
                  </a:txBody>
                  <a:tcPr marL="68580" marR="68580" marT="0" marB="0" anchor="ctr"/>
                </a:tc>
                <a:tc>
                  <a:txBody>
                    <a:bodyPr/>
                    <a:lstStyle/>
                    <a:p>
                      <a:pPr algn="ctr">
                        <a:lnSpc>
                          <a:spcPct val="115000"/>
                        </a:lnSpc>
                        <a:spcAft>
                          <a:spcPts val="600"/>
                        </a:spcAft>
                      </a:pPr>
                      <a:r>
                        <a:rPr lang="en-US" sz="1400" b="1">
                          <a:effectLst/>
                        </a:rPr>
                        <a:t>Ok</a:t>
                      </a:r>
                      <a:endParaRPr lang="en-US" sz="1400" b="1">
                        <a:solidFill>
                          <a:srgbClr val="000000"/>
                        </a:solidFill>
                        <a:effectLst/>
                        <a:latin typeface="+mj-lt"/>
                        <a:ea typeface="Calibri"/>
                        <a:cs typeface="Arial"/>
                      </a:endParaRPr>
                    </a:p>
                  </a:txBody>
                  <a:tcPr marL="68580" marR="68580" marT="0" marB="0" anchor="ctr"/>
                </a:tc>
                <a:extLst>
                  <a:ext uri="{0D108BD9-81ED-4DB2-BD59-A6C34878D82A}">
                    <a16:rowId xmlns:a16="http://schemas.microsoft.com/office/drawing/2014/main" val="10008"/>
                  </a:ext>
                </a:extLst>
              </a:tr>
              <a:tr h="91440">
                <a:tc>
                  <a:txBody>
                    <a:bodyPr/>
                    <a:lstStyle/>
                    <a:p>
                      <a:pPr algn="ctr">
                        <a:lnSpc>
                          <a:spcPct val="115000"/>
                        </a:lnSpc>
                        <a:spcAft>
                          <a:spcPts val="600"/>
                        </a:spcAft>
                      </a:pPr>
                      <a:r>
                        <a:rPr lang="en-US" sz="1200">
                          <a:effectLst/>
                        </a:rPr>
                        <a:t>Proximity to surrounding houses and service facilities (km)</a:t>
                      </a:r>
                      <a:endParaRPr lang="en-US" sz="1200">
                        <a:solidFill>
                          <a:srgbClr val="000000"/>
                        </a:solidFill>
                        <a:effectLst/>
                        <a:latin typeface="+mj-lt"/>
                        <a:ea typeface="Calibri"/>
                        <a:cs typeface="Arial"/>
                      </a:endParaRPr>
                    </a:p>
                  </a:txBody>
                  <a:tcPr marL="68580" marR="68580" marT="0" marB="0" anchor="ctr"/>
                </a:tc>
                <a:tc>
                  <a:txBody>
                    <a:bodyPr/>
                    <a:lstStyle/>
                    <a:p>
                      <a:pPr algn="ctr">
                        <a:lnSpc>
                          <a:spcPct val="115000"/>
                        </a:lnSpc>
                        <a:spcAft>
                          <a:spcPts val="600"/>
                        </a:spcAft>
                      </a:pPr>
                      <a:r>
                        <a:rPr lang="en-US" sz="1400" b="1">
                          <a:effectLst/>
                        </a:rPr>
                        <a:t>2.3</a:t>
                      </a:r>
                      <a:endParaRPr lang="en-US" sz="1400" b="1">
                        <a:solidFill>
                          <a:srgbClr val="000000"/>
                        </a:solidFill>
                        <a:effectLst/>
                        <a:latin typeface="+mj-lt"/>
                        <a:ea typeface="Calibri"/>
                        <a:cs typeface="Arial"/>
                      </a:endParaRPr>
                    </a:p>
                  </a:txBody>
                  <a:tcPr marL="68580" marR="68580" marT="0" marB="0" anchor="ctr"/>
                </a:tc>
                <a:tc>
                  <a:txBody>
                    <a:bodyPr/>
                    <a:lstStyle/>
                    <a:p>
                      <a:pPr algn="ctr">
                        <a:lnSpc>
                          <a:spcPct val="115000"/>
                        </a:lnSpc>
                        <a:spcAft>
                          <a:spcPts val="600"/>
                        </a:spcAft>
                      </a:pPr>
                      <a:r>
                        <a:rPr lang="en-US" sz="1400" b="1" dirty="0">
                          <a:effectLst/>
                        </a:rPr>
                        <a:t>1</a:t>
                      </a:r>
                      <a:endParaRPr lang="en-US" sz="1400" b="1" dirty="0">
                        <a:solidFill>
                          <a:srgbClr val="000000"/>
                        </a:solidFill>
                        <a:effectLst/>
                        <a:latin typeface="+mj-lt"/>
                        <a:ea typeface="Calibri"/>
                        <a:cs typeface="Arial"/>
                      </a:endParaRPr>
                    </a:p>
                  </a:txBody>
                  <a:tcPr marL="68580" marR="68580" marT="0" marB="0" anchor="ctr"/>
                </a:tc>
                <a:tc>
                  <a:txBody>
                    <a:bodyPr/>
                    <a:lstStyle/>
                    <a:p>
                      <a:pPr algn="ctr">
                        <a:lnSpc>
                          <a:spcPct val="115000"/>
                        </a:lnSpc>
                        <a:spcAft>
                          <a:spcPts val="600"/>
                        </a:spcAft>
                      </a:pPr>
                      <a:r>
                        <a:rPr lang="en-US" sz="1400" b="1" dirty="0">
                          <a:effectLst/>
                        </a:rPr>
                        <a:t>2.4</a:t>
                      </a:r>
                      <a:endParaRPr lang="en-US" sz="1400" b="1" dirty="0">
                        <a:solidFill>
                          <a:srgbClr val="000000"/>
                        </a:solidFill>
                        <a:effectLst/>
                        <a:latin typeface="+mj-lt"/>
                        <a:ea typeface="Calibri"/>
                        <a:cs typeface="Arial"/>
                      </a:endParaRPr>
                    </a:p>
                  </a:txBody>
                  <a:tcPr marL="68580" marR="68580" marT="0" marB="0" anchor="ctr"/>
                </a:tc>
                <a:extLst>
                  <a:ext uri="{0D108BD9-81ED-4DB2-BD59-A6C34878D82A}">
                    <a16:rowId xmlns:a16="http://schemas.microsoft.com/office/drawing/2014/main" val="10009"/>
                  </a:ext>
                </a:extLst>
              </a:tr>
              <a:tr h="91440">
                <a:tc>
                  <a:txBody>
                    <a:bodyPr/>
                    <a:lstStyle/>
                    <a:p>
                      <a:pPr algn="ctr">
                        <a:lnSpc>
                          <a:spcPct val="115000"/>
                        </a:lnSpc>
                        <a:spcAft>
                          <a:spcPts val="600"/>
                        </a:spcAft>
                      </a:pPr>
                      <a:r>
                        <a:rPr lang="en-US" sz="1200">
                          <a:effectLst/>
                        </a:rPr>
                        <a:t>Social acceptance</a:t>
                      </a:r>
                      <a:endParaRPr lang="en-US" sz="1200">
                        <a:solidFill>
                          <a:srgbClr val="000000"/>
                        </a:solidFill>
                        <a:effectLst/>
                        <a:latin typeface="+mj-lt"/>
                        <a:ea typeface="Calibri"/>
                        <a:cs typeface="Arial"/>
                      </a:endParaRPr>
                    </a:p>
                  </a:txBody>
                  <a:tcPr marL="68580" marR="68580" marT="0" marB="0" anchor="ctr"/>
                </a:tc>
                <a:tc>
                  <a:txBody>
                    <a:bodyPr/>
                    <a:lstStyle/>
                    <a:p>
                      <a:pPr algn="ctr">
                        <a:lnSpc>
                          <a:spcPct val="115000"/>
                        </a:lnSpc>
                        <a:spcAft>
                          <a:spcPts val="600"/>
                        </a:spcAft>
                      </a:pPr>
                      <a:r>
                        <a:rPr lang="en-US" sz="1400" b="1">
                          <a:effectLst/>
                        </a:rPr>
                        <a:t>Ok</a:t>
                      </a:r>
                      <a:endParaRPr lang="en-US" sz="1400" b="1">
                        <a:solidFill>
                          <a:srgbClr val="000000"/>
                        </a:solidFill>
                        <a:effectLst/>
                        <a:latin typeface="+mj-lt"/>
                        <a:ea typeface="Calibri"/>
                        <a:cs typeface="Arial"/>
                      </a:endParaRPr>
                    </a:p>
                  </a:txBody>
                  <a:tcPr marL="68580" marR="68580" marT="0" marB="0" anchor="ctr"/>
                </a:tc>
                <a:tc>
                  <a:txBody>
                    <a:bodyPr/>
                    <a:lstStyle/>
                    <a:p>
                      <a:pPr algn="ctr">
                        <a:lnSpc>
                          <a:spcPct val="115000"/>
                        </a:lnSpc>
                        <a:spcAft>
                          <a:spcPts val="600"/>
                        </a:spcAft>
                      </a:pPr>
                      <a:r>
                        <a:rPr lang="en-US" sz="1400" b="1">
                          <a:effectLst/>
                        </a:rPr>
                        <a:t>Ok</a:t>
                      </a:r>
                      <a:endParaRPr lang="en-US" sz="1400" b="1">
                        <a:solidFill>
                          <a:srgbClr val="000000"/>
                        </a:solidFill>
                        <a:effectLst/>
                        <a:latin typeface="+mj-lt"/>
                        <a:ea typeface="Calibri"/>
                        <a:cs typeface="Arial"/>
                      </a:endParaRPr>
                    </a:p>
                  </a:txBody>
                  <a:tcPr marL="68580" marR="68580" marT="0" marB="0" anchor="ctr"/>
                </a:tc>
                <a:tc>
                  <a:txBody>
                    <a:bodyPr/>
                    <a:lstStyle/>
                    <a:p>
                      <a:pPr algn="ctr">
                        <a:lnSpc>
                          <a:spcPct val="115000"/>
                        </a:lnSpc>
                        <a:spcAft>
                          <a:spcPts val="600"/>
                        </a:spcAft>
                      </a:pPr>
                      <a:r>
                        <a:rPr lang="en-US" sz="1400" b="1" dirty="0">
                          <a:effectLst/>
                        </a:rPr>
                        <a:t>Ok</a:t>
                      </a:r>
                      <a:endParaRPr lang="en-US" sz="1400" b="1" dirty="0">
                        <a:solidFill>
                          <a:srgbClr val="000000"/>
                        </a:solidFill>
                        <a:effectLst/>
                        <a:latin typeface="+mj-lt"/>
                        <a:ea typeface="Calibri"/>
                        <a:cs typeface="Arial"/>
                      </a:endParaRPr>
                    </a:p>
                  </a:txBody>
                  <a:tcPr marL="68580" marR="68580" marT="0" marB="0" anchor="ctr"/>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1334638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عنصر نائب للمحتوى 3">
            <a:extLst>
              <a:ext uri="{FF2B5EF4-FFF2-40B4-BE49-F238E27FC236}">
                <a16:creationId xmlns:a16="http://schemas.microsoft.com/office/drawing/2014/main" id="{7CC98277-ED32-4580-B07E-4E727952184A}"/>
              </a:ext>
            </a:extLst>
          </p:cNvPr>
          <p:cNvGraphicFramePr>
            <a:graphicFrameLocks/>
          </p:cNvGraphicFramePr>
          <p:nvPr>
            <p:extLst>
              <p:ext uri="{D42A27DB-BD31-4B8C-83A1-F6EECF244321}">
                <p14:modId xmlns:p14="http://schemas.microsoft.com/office/powerpoint/2010/main" val="3626850112"/>
              </p:ext>
            </p:extLst>
          </p:nvPr>
        </p:nvGraphicFramePr>
        <p:xfrm>
          <a:off x="824947" y="487017"/>
          <a:ext cx="7523925" cy="3427894"/>
        </p:xfrm>
        <a:graphic>
          <a:graphicData uri="http://schemas.openxmlformats.org/drawingml/2006/table">
            <a:tbl>
              <a:tblPr firstRow="1" firstCol="1" bandRow="1">
                <a:tableStyleId>{E8B1032C-EA38-4F05-BA0D-38AFFFC7BED3}</a:tableStyleId>
              </a:tblPr>
              <a:tblGrid>
                <a:gridCol w="1730835">
                  <a:extLst>
                    <a:ext uri="{9D8B030D-6E8A-4147-A177-3AD203B41FA5}">
                      <a16:colId xmlns:a16="http://schemas.microsoft.com/office/drawing/2014/main" val="20000"/>
                    </a:ext>
                  </a:extLst>
                </a:gridCol>
                <a:gridCol w="1626675">
                  <a:extLst>
                    <a:ext uri="{9D8B030D-6E8A-4147-A177-3AD203B41FA5}">
                      <a16:colId xmlns:a16="http://schemas.microsoft.com/office/drawing/2014/main" val="20001"/>
                    </a:ext>
                  </a:extLst>
                </a:gridCol>
                <a:gridCol w="1626675">
                  <a:extLst>
                    <a:ext uri="{9D8B030D-6E8A-4147-A177-3AD203B41FA5}">
                      <a16:colId xmlns:a16="http://schemas.microsoft.com/office/drawing/2014/main" val="20002"/>
                    </a:ext>
                  </a:extLst>
                </a:gridCol>
                <a:gridCol w="1523253">
                  <a:extLst>
                    <a:ext uri="{9D8B030D-6E8A-4147-A177-3AD203B41FA5}">
                      <a16:colId xmlns:a16="http://schemas.microsoft.com/office/drawing/2014/main" val="20003"/>
                    </a:ext>
                  </a:extLst>
                </a:gridCol>
                <a:gridCol w="1016487">
                  <a:extLst>
                    <a:ext uri="{9D8B030D-6E8A-4147-A177-3AD203B41FA5}">
                      <a16:colId xmlns:a16="http://schemas.microsoft.com/office/drawing/2014/main" val="20004"/>
                    </a:ext>
                  </a:extLst>
                </a:gridCol>
              </a:tblGrid>
              <a:tr h="547534">
                <a:tc>
                  <a:txBody>
                    <a:bodyPr/>
                    <a:lstStyle/>
                    <a:p>
                      <a:pPr algn="ctr">
                        <a:spcAft>
                          <a:spcPts val="600"/>
                        </a:spcAft>
                      </a:pPr>
                      <a:r>
                        <a:rPr lang="en-US" sz="1200" dirty="0">
                          <a:effectLst/>
                        </a:rPr>
                        <a:t>Criteria</a:t>
                      </a:r>
                      <a:endParaRPr lang="en-US" sz="1200" dirty="0">
                        <a:solidFill>
                          <a:srgbClr val="000000"/>
                        </a:solidFill>
                        <a:effectLst/>
                        <a:latin typeface="+mj-lt"/>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600"/>
                        </a:spcAft>
                      </a:pPr>
                      <a:r>
                        <a:rPr lang="en-US" sz="1200">
                          <a:effectLst/>
                        </a:rPr>
                        <a:t>Site1</a:t>
                      </a:r>
                      <a:endParaRPr lang="en-US" sz="1200">
                        <a:solidFill>
                          <a:srgbClr val="000000"/>
                        </a:solidFill>
                        <a:effectLst/>
                        <a:latin typeface="+mj-lt"/>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600"/>
                        </a:spcAft>
                      </a:pPr>
                      <a:r>
                        <a:rPr lang="en-US" sz="1200">
                          <a:effectLst/>
                        </a:rPr>
                        <a:t>Site2</a:t>
                      </a:r>
                      <a:endParaRPr lang="en-US" sz="1200">
                        <a:solidFill>
                          <a:srgbClr val="000000"/>
                        </a:solidFill>
                        <a:effectLst/>
                        <a:latin typeface="+mj-lt"/>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600"/>
                        </a:spcAft>
                      </a:pPr>
                      <a:r>
                        <a:rPr lang="en-US" sz="1200">
                          <a:effectLst/>
                        </a:rPr>
                        <a:t>Site3</a:t>
                      </a:r>
                      <a:endParaRPr lang="en-US" sz="1200">
                        <a:solidFill>
                          <a:srgbClr val="000000"/>
                        </a:solidFill>
                        <a:effectLst/>
                        <a:latin typeface="+mj-lt"/>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600"/>
                        </a:spcAft>
                      </a:pPr>
                      <a:r>
                        <a:rPr lang="en-US" sz="1200">
                          <a:effectLst/>
                        </a:rPr>
                        <a:t>Criteria weighted%</a:t>
                      </a:r>
                      <a:endParaRPr lang="en-US" sz="1200">
                        <a:solidFill>
                          <a:srgbClr val="000000"/>
                        </a:solidFill>
                        <a:effectLst/>
                        <a:latin typeface="+mj-lt"/>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a:spcAft>
                          <a:spcPts val="600"/>
                        </a:spcAft>
                      </a:pPr>
                      <a:r>
                        <a:rPr lang="en-US" sz="1200" dirty="0">
                          <a:effectLst/>
                        </a:rPr>
                        <a:t>Topography(slope)</a:t>
                      </a:r>
                      <a:endParaRPr lang="en-US" sz="1200" dirty="0">
                        <a:solidFill>
                          <a:srgbClr val="000000"/>
                        </a:solidFill>
                        <a:effectLst/>
                        <a:latin typeface="+mj-lt"/>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600"/>
                        </a:spcAft>
                      </a:pPr>
                      <a:r>
                        <a:rPr lang="en-US" sz="1400" b="1" dirty="0">
                          <a:effectLst/>
                        </a:rPr>
                        <a:t>8/17=0.47</a:t>
                      </a:r>
                      <a:endParaRPr lang="en-US" sz="1400" b="1" dirty="0">
                        <a:solidFill>
                          <a:srgbClr val="000000"/>
                        </a:solidFill>
                        <a:effectLst/>
                        <a:latin typeface="+mj-lt"/>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600"/>
                        </a:spcAft>
                      </a:pPr>
                      <a:r>
                        <a:rPr lang="en-US" sz="1400" b="1">
                          <a:effectLst/>
                        </a:rPr>
                        <a:t>8/8=1</a:t>
                      </a:r>
                      <a:endParaRPr lang="en-US" sz="1400" b="1">
                        <a:solidFill>
                          <a:srgbClr val="000000"/>
                        </a:solidFill>
                        <a:effectLst/>
                        <a:latin typeface="+mj-lt"/>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600"/>
                        </a:spcAft>
                      </a:pPr>
                      <a:r>
                        <a:rPr lang="en-US" sz="1400" b="1">
                          <a:effectLst/>
                        </a:rPr>
                        <a:t>8/10=0.8</a:t>
                      </a:r>
                      <a:endParaRPr lang="en-US" sz="1400" b="1">
                        <a:solidFill>
                          <a:srgbClr val="000000"/>
                        </a:solidFill>
                        <a:effectLst/>
                        <a:latin typeface="+mj-lt"/>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600"/>
                        </a:spcAft>
                      </a:pPr>
                      <a:r>
                        <a:rPr lang="en-US" sz="1400" b="1">
                          <a:effectLst/>
                        </a:rPr>
                        <a:t>9.3</a:t>
                      </a:r>
                      <a:endParaRPr lang="en-US" sz="1400" b="1">
                        <a:solidFill>
                          <a:srgbClr val="000000"/>
                        </a:solidFill>
                        <a:effectLst/>
                        <a:latin typeface="+mj-lt"/>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a:spcAft>
                          <a:spcPts val="600"/>
                        </a:spcAft>
                      </a:pPr>
                      <a:r>
                        <a:rPr lang="en-US" sz="1200" dirty="0">
                          <a:effectLst/>
                        </a:rPr>
                        <a:t>Soil type</a:t>
                      </a:r>
                      <a:endParaRPr lang="en-US" sz="1200" dirty="0">
                        <a:solidFill>
                          <a:srgbClr val="000000"/>
                        </a:solidFill>
                        <a:effectLst/>
                        <a:latin typeface="+mj-lt"/>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600"/>
                        </a:spcAft>
                      </a:pPr>
                      <a:r>
                        <a:rPr lang="en-US" sz="1400" b="1" dirty="0">
                          <a:effectLst/>
                        </a:rPr>
                        <a:t>1</a:t>
                      </a:r>
                      <a:endParaRPr lang="en-US" sz="1400" b="1" dirty="0">
                        <a:solidFill>
                          <a:srgbClr val="000000"/>
                        </a:solidFill>
                        <a:effectLst/>
                        <a:latin typeface="+mj-lt"/>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600"/>
                        </a:spcAft>
                      </a:pPr>
                      <a:r>
                        <a:rPr lang="en-US" sz="1400" b="1" dirty="0">
                          <a:effectLst/>
                        </a:rPr>
                        <a:t>1</a:t>
                      </a:r>
                      <a:endParaRPr lang="en-US" sz="1400" b="1" dirty="0">
                        <a:solidFill>
                          <a:srgbClr val="000000"/>
                        </a:solidFill>
                        <a:effectLst/>
                        <a:latin typeface="+mj-lt"/>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600"/>
                        </a:spcAft>
                      </a:pPr>
                      <a:r>
                        <a:rPr lang="en-US" sz="1400" b="1">
                          <a:effectLst/>
                        </a:rPr>
                        <a:t>1</a:t>
                      </a:r>
                      <a:endParaRPr lang="en-US" sz="1400" b="1">
                        <a:solidFill>
                          <a:srgbClr val="000000"/>
                        </a:solidFill>
                        <a:effectLst/>
                        <a:latin typeface="+mj-lt"/>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600"/>
                        </a:spcAft>
                      </a:pPr>
                      <a:r>
                        <a:rPr lang="en-US" sz="1400" b="1">
                          <a:effectLst/>
                        </a:rPr>
                        <a:t>10.7</a:t>
                      </a:r>
                      <a:endParaRPr lang="en-US" sz="1400" b="1">
                        <a:solidFill>
                          <a:srgbClr val="000000"/>
                        </a:solidFill>
                        <a:effectLst/>
                        <a:latin typeface="+mj-lt"/>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gn="ctr">
                        <a:spcAft>
                          <a:spcPts val="600"/>
                        </a:spcAft>
                      </a:pPr>
                      <a:r>
                        <a:rPr lang="en-US" sz="1200" dirty="0">
                          <a:effectLst/>
                        </a:rPr>
                        <a:t>Land sensitivity</a:t>
                      </a:r>
                    </a:p>
                    <a:p>
                      <a:pPr algn="ctr">
                        <a:spcAft>
                          <a:spcPts val="600"/>
                        </a:spcAft>
                      </a:pPr>
                      <a:r>
                        <a:rPr lang="en-US" sz="1200" dirty="0">
                          <a:effectLst/>
                        </a:rPr>
                        <a:t>(natural reserves)</a:t>
                      </a:r>
                      <a:endParaRPr lang="en-US" sz="1200" dirty="0">
                        <a:solidFill>
                          <a:srgbClr val="000000"/>
                        </a:solidFill>
                        <a:effectLst/>
                        <a:latin typeface="+mj-lt"/>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600"/>
                        </a:spcAft>
                      </a:pPr>
                      <a:r>
                        <a:rPr lang="en-US" sz="1400" b="1" dirty="0">
                          <a:effectLst/>
                        </a:rPr>
                        <a:t>1</a:t>
                      </a:r>
                      <a:endParaRPr lang="en-US" sz="1400" b="1" dirty="0">
                        <a:solidFill>
                          <a:srgbClr val="000000"/>
                        </a:solidFill>
                        <a:effectLst/>
                        <a:latin typeface="+mj-lt"/>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600"/>
                        </a:spcAft>
                      </a:pPr>
                      <a:r>
                        <a:rPr lang="en-US" sz="1400" b="1" dirty="0">
                          <a:effectLst/>
                        </a:rPr>
                        <a:t>1</a:t>
                      </a:r>
                      <a:endParaRPr lang="en-US" sz="1400" b="1" dirty="0">
                        <a:solidFill>
                          <a:srgbClr val="000000"/>
                        </a:solidFill>
                        <a:effectLst/>
                        <a:latin typeface="+mj-lt"/>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600"/>
                        </a:spcAft>
                      </a:pPr>
                      <a:r>
                        <a:rPr lang="en-US" sz="1400" b="1">
                          <a:effectLst/>
                        </a:rPr>
                        <a:t>1</a:t>
                      </a:r>
                      <a:endParaRPr lang="en-US" sz="1400" b="1">
                        <a:solidFill>
                          <a:srgbClr val="000000"/>
                        </a:solidFill>
                        <a:effectLst/>
                        <a:latin typeface="+mj-lt"/>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600"/>
                        </a:spcAft>
                      </a:pPr>
                      <a:r>
                        <a:rPr lang="en-US" sz="1400" b="1">
                          <a:effectLst/>
                        </a:rPr>
                        <a:t>10</a:t>
                      </a:r>
                      <a:endParaRPr lang="en-US" sz="1400" b="1">
                        <a:solidFill>
                          <a:srgbClr val="000000"/>
                        </a:solidFill>
                        <a:effectLst/>
                        <a:latin typeface="+mj-lt"/>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0">
                <a:tc>
                  <a:txBody>
                    <a:bodyPr/>
                    <a:lstStyle/>
                    <a:p>
                      <a:pPr algn="ctr">
                        <a:spcAft>
                          <a:spcPts val="600"/>
                        </a:spcAft>
                      </a:pPr>
                      <a:r>
                        <a:rPr lang="en-US" sz="1200" dirty="0">
                          <a:effectLst/>
                        </a:rPr>
                        <a:t>Dumping site (km)</a:t>
                      </a:r>
                      <a:endParaRPr lang="en-US" sz="1200" dirty="0">
                        <a:solidFill>
                          <a:srgbClr val="000000"/>
                        </a:solidFill>
                        <a:effectLst/>
                        <a:latin typeface="+mj-lt"/>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600"/>
                        </a:spcAft>
                      </a:pPr>
                      <a:r>
                        <a:rPr lang="en-US" sz="1400" b="1" dirty="0">
                          <a:effectLst/>
                        </a:rPr>
                        <a:t>1.422/1.422=1</a:t>
                      </a:r>
                      <a:endParaRPr lang="en-US" sz="1400" b="1" dirty="0">
                        <a:solidFill>
                          <a:srgbClr val="000000"/>
                        </a:solidFill>
                        <a:effectLst/>
                        <a:latin typeface="+mj-lt"/>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600"/>
                        </a:spcAft>
                      </a:pPr>
                      <a:r>
                        <a:rPr lang="en-US" sz="1400" b="1" dirty="0">
                          <a:effectLst/>
                        </a:rPr>
                        <a:t>1.422/7.68=0.185</a:t>
                      </a:r>
                      <a:endParaRPr lang="en-US" sz="1400" b="1" dirty="0">
                        <a:solidFill>
                          <a:srgbClr val="000000"/>
                        </a:solidFill>
                        <a:effectLst/>
                        <a:latin typeface="+mj-lt"/>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600"/>
                        </a:spcAft>
                      </a:pPr>
                      <a:r>
                        <a:rPr lang="en-US" sz="1400" b="1">
                          <a:effectLst/>
                        </a:rPr>
                        <a:t>1.422/12.2=0.12</a:t>
                      </a:r>
                      <a:endParaRPr lang="en-US" sz="1400" b="1">
                        <a:solidFill>
                          <a:srgbClr val="000000"/>
                        </a:solidFill>
                        <a:effectLst/>
                        <a:latin typeface="+mj-lt"/>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600"/>
                        </a:spcAft>
                      </a:pPr>
                      <a:r>
                        <a:rPr lang="en-US" sz="1400" b="1">
                          <a:effectLst/>
                        </a:rPr>
                        <a:t>13.3</a:t>
                      </a:r>
                      <a:endParaRPr lang="en-US" sz="1400" b="1">
                        <a:solidFill>
                          <a:srgbClr val="000000"/>
                        </a:solidFill>
                        <a:effectLst/>
                        <a:latin typeface="+mj-lt"/>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0">
                <a:tc>
                  <a:txBody>
                    <a:bodyPr/>
                    <a:lstStyle/>
                    <a:p>
                      <a:pPr algn="ctr">
                        <a:spcAft>
                          <a:spcPts val="600"/>
                        </a:spcAft>
                      </a:pPr>
                      <a:r>
                        <a:rPr lang="en-US" sz="1200">
                          <a:effectLst/>
                        </a:rPr>
                        <a:t>Ownership</a:t>
                      </a:r>
                      <a:endParaRPr lang="en-US" sz="1200">
                        <a:solidFill>
                          <a:srgbClr val="000000"/>
                        </a:solidFill>
                        <a:effectLst/>
                        <a:latin typeface="+mj-lt"/>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600"/>
                        </a:spcAft>
                      </a:pPr>
                      <a:r>
                        <a:rPr lang="en-US" sz="1400" b="1" dirty="0">
                          <a:effectLst/>
                        </a:rPr>
                        <a:t>1</a:t>
                      </a:r>
                      <a:endParaRPr lang="en-US" sz="1400" b="1" dirty="0">
                        <a:solidFill>
                          <a:srgbClr val="000000"/>
                        </a:solidFill>
                        <a:effectLst/>
                        <a:latin typeface="+mj-lt"/>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600"/>
                        </a:spcAft>
                      </a:pPr>
                      <a:r>
                        <a:rPr lang="en-US" sz="1400" b="1" dirty="0">
                          <a:effectLst/>
                        </a:rPr>
                        <a:t>1</a:t>
                      </a:r>
                      <a:endParaRPr lang="en-US" sz="1400" b="1" dirty="0">
                        <a:solidFill>
                          <a:srgbClr val="000000"/>
                        </a:solidFill>
                        <a:effectLst/>
                        <a:latin typeface="+mj-lt"/>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600"/>
                        </a:spcAft>
                      </a:pPr>
                      <a:r>
                        <a:rPr lang="en-US" sz="1400" b="1" dirty="0">
                          <a:effectLst/>
                        </a:rPr>
                        <a:t>1</a:t>
                      </a:r>
                      <a:endParaRPr lang="en-US" sz="1400" b="1" dirty="0">
                        <a:solidFill>
                          <a:srgbClr val="000000"/>
                        </a:solidFill>
                        <a:effectLst/>
                        <a:latin typeface="+mj-lt"/>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600"/>
                        </a:spcAft>
                      </a:pPr>
                      <a:r>
                        <a:rPr lang="en-US" sz="1400" b="1">
                          <a:effectLst/>
                        </a:rPr>
                        <a:t>5.7</a:t>
                      </a:r>
                      <a:endParaRPr lang="en-US" sz="1400" b="1">
                        <a:solidFill>
                          <a:srgbClr val="000000"/>
                        </a:solidFill>
                        <a:effectLst/>
                        <a:latin typeface="+mj-lt"/>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0">
                <a:tc>
                  <a:txBody>
                    <a:bodyPr/>
                    <a:lstStyle/>
                    <a:p>
                      <a:pPr algn="ctr">
                        <a:spcAft>
                          <a:spcPts val="600"/>
                        </a:spcAft>
                      </a:pPr>
                      <a:r>
                        <a:rPr lang="en-US" sz="1200">
                          <a:effectLst/>
                        </a:rPr>
                        <a:t>Land use</a:t>
                      </a:r>
                      <a:endParaRPr lang="en-US" sz="1200">
                        <a:solidFill>
                          <a:srgbClr val="000000"/>
                        </a:solidFill>
                        <a:effectLst/>
                        <a:latin typeface="+mj-lt"/>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600"/>
                        </a:spcAft>
                      </a:pPr>
                      <a:r>
                        <a:rPr lang="en-US" sz="1400" b="1" dirty="0">
                          <a:effectLst/>
                        </a:rPr>
                        <a:t>1</a:t>
                      </a:r>
                      <a:endParaRPr lang="en-US" sz="1400" b="1" dirty="0">
                        <a:solidFill>
                          <a:srgbClr val="000000"/>
                        </a:solidFill>
                        <a:effectLst/>
                        <a:latin typeface="+mj-lt"/>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600"/>
                        </a:spcAft>
                      </a:pPr>
                      <a:r>
                        <a:rPr lang="en-US" sz="1400" b="1" dirty="0">
                          <a:effectLst/>
                        </a:rPr>
                        <a:t>1</a:t>
                      </a:r>
                      <a:endParaRPr lang="en-US" sz="1400" b="1" dirty="0">
                        <a:solidFill>
                          <a:srgbClr val="000000"/>
                        </a:solidFill>
                        <a:effectLst/>
                        <a:latin typeface="+mj-lt"/>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600"/>
                        </a:spcAft>
                      </a:pPr>
                      <a:r>
                        <a:rPr lang="en-US" sz="1400" b="1" dirty="0">
                          <a:effectLst/>
                        </a:rPr>
                        <a:t>1</a:t>
                      </a:r>
                      <a:endParaRPr lang="en-US" sz="1400" b="1" dirty="0">
                        <a:solidFill>
                          <a:srgbClr val="000000"/>
                        </a:solidFill>
                        <a:effectLst/>
                        <a:latin typeface="+mj-lt"/>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600"/>
                        </a:spcAft>
                      </a:pPr>
                      <a:r>
                        <a:rPr lang="en-US" sz="1400" b="1">
                          <a:effectLst/>
                        </a:rPr>
                        <a:t>11.7</a:t>
                      </a:r>
                      <a:endParaRPr lang="en-US" sz="1400" b="1">
                        <a:solidFill>
                          <a:srgbClr val="000000"/>
                        </a:solidFill>
                        <a:effectLst/>
                        <a:latin typeface="+mj-lt"/>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r h="0">
                <a:tc>
                  <a:txBody>
                    <a:bodyPr/>
                    <a:lstStyle/>
                    <a:p>
                      <a:pPr algn="ctr">
                        <a:spcAft>
                          <a:spcPts val="600"/>
                        </a:spcAft>
                      </a:pPr>
                      <a:r>
                        <a:rPr lang="en-US" sz="1200">
                          <a:effectLst/>
                        </a:rPr>
                        <a:t>Accessibility (km)</a:t>
                      </a:r>
                      <a:endParaRPr lang="en-US" sz="1200">
                        <a:solidFill>
                          <a:srgbClr val="000000"/>
                        </a:solidFill>
                        <a:effectLst/>
                        <a:latin typeface="+mj-lt"/>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600"/>
                        </a:spcAft>
                      </a:pPr>
                      <a:r>
                        <a:rPr lang="en-US" sz="1400" b="1" dirty="0">
                          <a:effectLst/>
                        </a:rPr>
                        <a:t>0.235/0.593=0.39</a:t>
                      </a:r>
                      <a:endParaRPr lang="en-US" sz="1400" b="1" dirty="0">
                        <a:solidFill>
                          <a:srgbClr val="000000"/>
                        </a:solidFill>
                        <a:effectLst/>
                        <a:latin typeface="+mj-lt"/>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600"/>
                        </a:spcAft>
                      </a:pPr>
                      <a:r>
                        <a:rPr lang="en-US" sz="1400" b="1" dirty="0">
                          <a:effectLst/>
                        </a:rPr>
                        <a:t>0.235/0.381=0.62</a:t>
                      </a:r>
                      <a:endParaRPr lang="en-US" sz="1400" b="1" dirty="0">
                        <a:solidFill>
                          <a:srgbClr val="000000"/>
                        </a:solidFill>
                        <a:effectLst/>
                        <a:latin typeface="+mj-lt"/>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600"/>
                        </a:spcAft>
                      </a:pPr>
                      <a:r>
                        <a:rPr lang="en-US" sz="1400" b="1" dirty="0">
                          <a:effectLst/>
                        </a:rPr>
                        <a:t>0.235/0.235=1</a:t>
                      </a:r>
                      <a:endParaRPr lang="en-US" sz="1400" b="1" dirty="0">
                        <a:solidFill>
                          <a:srgbClr val="000000"/>
                        </a:solidFill>
                        <a:effectLst/>
                        <a:latin typeface="+mj-lt"/>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600"/>
                        </a:spcAft>
                      </a:pPr>
                      <a:r>
                        <a:rPr lang="en-US" sz="1400" b="1">
                          <a:effectLst/>
                        </a:rPr>
                        <a:t>7.7</a:t>
                      </a:r>
                      <a:endParaRPr lang="en-US" sz="1400" b="1">
                        <a:solidFill>
                          <a:srgbClr val="000000"/>
                        </a:solidFill>
                        <a:effectLst/>
                        <a:latin typeface="+mj-lt"/>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7"/>
                  </a:ext>
                </a:extLst>
              </a:tr>
              <a:tr h="0">
                <a:tc>
                  <a:txBody>
                    <a:bodyPr/>
                    <a:lstStyle/>
                    <a:p>
                      <a:pPr algn="ctr">
                        <a:spcAft>
                          <a:spcPts val="600"/>
                        </a:spcAft>
                      </a:pPr>
                      <a:r>
                        <a:rPr lang="en-US" sz="1200">
                          <a:effectLst/>
                        </a:rPr>
                        <a:t>Future expansion</a:t>
                      </a:r>
                      <a:endParaRPr lang="en-US" sz="1200">
                        <a:solidFill>
                          <a:srgbClr val="000000"/>
                        </a:solidFill>
                        <a:effectLst/>
                        <a:latin typeface="+mj-lt"/>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600"/>
                        </a:spcAft>
                      </a:pPr>
                      <a:r>
                        <a:rPr lang="en-US" sz="1400" b="1" dirty="0">
                          <a:effectLst/>
                        </a:rPr>
                        <a:t>1</a:t>
                      </a:r>
                      <a:endParaRPr lang="en-US" sz="1400" b="1" dirty="0">
                        <a:solidFill>
                          <a:srgbClr val="000000"/>
                        </a:solidFill>
                        <a:effectLst/>
                        <a:latin typeface="+mj-lt"/>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600"/>
                        </a:spcAft>
                      </a:pPr>
                      <a:r>
                        <a:rPr lang="en-US" sz="1400" b="1" dirty="0">
                          <a:effectLst/>
                        </a:rPr>
                        <a:t>1</a:t>
                      </a:r>
                      <a:endParaRPr lang="en-US" sz="1400" b="1" dirty="0">
                        <a:solidFill>
                          <a:srgbClr val="000000"/>
                        </a:solidFill>
                        <a:effectLst/>
                        <a:latin typeface="+mj-lt"/>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600"/>
                        </a:spcAft>
                      </a:pPr>
                      <a:r>
                        <a:rPr lang="en-US" sz="1400" b="1" dirty="0">
                          <a:effectLst/>
                        </a:rPr>
                        <a:t>1</a:t>
                      </a:r>
                      <a:endParaRPr lang="en-US" sz="1400" b="1" dirty="0">
                        <a:solidFill>
                          <a:srgbClr val="000000"/>
                        </a:solidFill>
                        <a:effectLst/>
                        <a:latin typeface="+mj-lt"/>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600"/>
                        </a:spcAft>
                      </a:pPr>
                      <a:r>
                        <a:rPr lang="en-US" sz="1400" b="1">
                          <a:effectLst/>
                        </a:rPr>
                        <a:t>5</a:t>
                      </a:r>
                      <a:endParaRPr lang="en-US" sz="1400" b="1">
                        <a:solidFill>
                          <a:srgbClr val="000000"/>
                        </a:solidFill>
                        <a:effectLst/>
                        <a:latin typeface="+mj-lt"/>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8"/>
                  </a:ext>
                </a:extLst>
              </a:tr>
              <a:tr h="0">
                <a:tc>
                  <a:txBody>
                    <a:bodyPr/>
                    <a:lstStyle/>
                    <a:p>
                      <a:pPr algn="ctr">
                        <a:spcAft>
                          <a:spcPts val="600"/>
                        </a:spcAft>
                      </a:pPr>
                      <a:r>
                        <a:rPr lang="en-US" sz="1200">
                          <a:effectLst/>
                        </a:rPr>
                        <a:t>Proximity to surrounding houses and service facilities (km)</a:t>
                      </a:r>
                      <a:endParaRPr lang="en-US" sz="1200">
                        <a:solidFill>
                          <a:srgbClr val="000000"/>
                        </a:solidFill>
                        <a:effectLst/>
                        <a:latin typeface="+mj-lt"/>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600"/>
                        </a:spcAft>
                      </a:pPr>
                      <a:r>
                        <a:rPr lang="en-US" sz="1400" b="1">
                          <a:effectLst/>
                        </a:rPr>
                        <a:t>2.3/2.4=0.96</a:t>
                      </a:r>
                      <a:endParaRPr lang="en-US" sz="1400" b="1">
                        <a:solidFill>
                          <a:srgbClr val="000000"/>
                        </a:solidFill>
                        <a:effectLst/>
                        <a:latin typeface="+mj-lt"/>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600"/>
                        </a:spcAft>
                      </a:pPr>
                      <a:r>
                        <a:rPr lang="en-US" sz="1400" b="1" dirty="0">
                          <a:effectLst/>
                        </a:rPr>
                        <a:t>1/2.4=0.42</a:t>
                      </a:r>
                      <a:endParaRPr lang="en-US" sz="1400" b="1" dirty="0">
                        <a:solidFill>
                          <a:srgbClr val="000000"/>
                        </a:solidFill>
                        <a:effectLst/>
                        <a:latin typeface="+mj-lt"/>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600"/>
                        </a:spcAft>
                      </a:pPr>
                      <a:r>
                        <a:rPr lang="en-US" sz="1400" b="1" dirty="0">
                          <a:effectLst/>
                        </a:rPr>
                        <a:t>2.4/2.4=1</a:t>
                      </a:r>
                      <a:endParaRPr lang="en-US" sz="1400" b="1" dirty="0">
                        <a:solidFill>
                          <a:srgbClr val="000000"/>
                        </a:solidFill>
                        <a:effectLst/>
                        <a:latin typeface="+mj-lt"/>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600"/>
                        </a:spcAft>
                      </a:pPr>
                      <a:r>
                        <a:rPr lang="en-US" sz="1400" b="1" dirty="0">
                          <a:effectLst/>
                        </a:rPr>
                        <a:t>10</a:t>
                      </a:r>
                      <a:endParaRPr lang="en-US" sz="1400" b="1" dirty="0">
                        <a:solidFill>
                          <a:srgbClr val="000000"/>
                        </a:solidFill>
                        <a:effectLst/>
                        <a:latin typeface="+mj-lt"/>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9"/>
                  </a:ext>
                </a:extLst>
              </a:tr>
              <a:tr h="0">
                <a:tc>
                  <a:txBody>
                    <a:bodyPr/>
                    <a:lstStyle/>
                    <a:p>
                      <a:pPr algn="ctr">
                        <a:spcAft>
                          <a:spcPts val="600"/>
                        </a:spcAft>
                      </a:pPr>
                      <a:r>
                        <a:rPr lang="en-US" sz="1200">
                          <a:effectLst/>
                        </a:rPr>
                        <a:t>Social acceptance</a:t>
                      </a:r>
                      <a:endParaRPr lang="en-US" sz="1200">
                        <a:solidFill>
                          <a:srgbClr val="000000"/>
                        </a:solidFill>
                        <a:effectLst/>
                        <a:latin typeface="+mj-lt"/>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600"/>
                        </a:spcAft>
                      </a:pPr>
                      <a:r>
                        <a:rPr lang="en-US" sz="1400" b="1">
                          <a:effectLst/>
                        </a:rPr>
                        <a:t>1</a:t>
                      </a:r>
                      <a:endParaRPr lang="en-US" sz="1400" b="1">
                        <a:solidFill>
                          <a:srgbClr val="000000"/>
                        </a:solidFill>
                        <a:effectLst/>
                        <a:latin typeface="+mj-lt"/>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600"/>
                        </a:spcAft>
                      </a:pPr>
                      <a:r>
                        <a:rPr lang="en-US" sz="1400" b="1" dirty="0">
                          <a:effectLst/>
                        </a:rPr>
                        <a:t>1</a:t>
                      </a:r>
                      <a:endParaRPr lang="en-US" sz="1400" b="1" dirty="0">
                        <a:solidFill>
                          <a:srgbClr val="000000"/>
                        </a:solidFill>
                        <a:effectLst/>
                        <a:latin typeface="+mj-lt"/>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600"/>
                        </a:spcAft>
                      </a:pPr>
                      <a:r>
                        <a:rPr lang="en-US" sz="1400" b="1" dirty="0">
                          <a:effectLst/>
                        </a:rPr>
                        <a:t>1</a:t>
                      </a:r>
                      <a:endParaRPr lang="en-US" sz="1400" b="1" dirty="0">
                        <a:solidFill>
                          <a:srgbClr val="000000"/>
                        </a:solidFill>
                        <a:effectLst/>
                        <a:latin typeface="+mj-lt"/>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600"/>
                        </a:spcAft>
                      </a:pPr>
                      <a:r>
                        <a:rPr lang="en-US" sz="1400" b="1" dirty="0">
                          <a:effectLst/>
                        </a:rPr>
                        <a:t>16.6</a:t>
                      </a:r>
                      <a:endParaRPr lang="en-US" sz="1400" b="1" dirty="0">
                        <a:solidFill>
                          <a:srgbClr val="000000"/>
                        </a:solidFill>
                        <a:effectLst/>
                        <a:latin typeface="+mj-lt"/>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0"/>
                  </a:ext>
                </a:extLst>
              </a:tr>
            </a:tbl>
          </a:graphicData>
        </a:graphic>
      </p:graphicFrame>
      <p:sp>
        <p:nvSpPr>
          <p:cNvPr id="7" name="مربع نص 6">
            <a:extLst>
              <a:ext uri="{FF2B5EF4-FFF2-40B4-BE49-F238E27FC236}">
                <a16:creationId xmlns:a16="http://schemas.microsoft.com/office/drawing/2014/main" id="{EA232244-0B8D-4A55-8FD5-8A84ED3FC362}"/>
              </a:ext>
            </a:extLst>
          </p:cNvPr>
          <p:cNvSpPr txBox="1"/>
          <p:nvPr/>
        </p:nvSpPr>
        <p:spPr>
          <a:xfrm>
            <a:off x="1510748" y="4301328"/>
            <a:ext cx="5169769" cy="307777"/>
          </a:xfrm>
          <a:prstGeom prst="rect">
            <a:avLst/>
          </a:prstGeom>
          <a:noFill/>
        </p:spPr>
        <p:txBody>
          <a:bodyPr wrap="square">
            <a:spAutoFit/>
          </a:bodyPr>
          <a:lstStyle/>
          <a:p>
            <a:r>
              <a:rPr lang="en-US" sz="1400" dirty="0">
                <a:solidFill>
                  <a:schemeClr val="accent6">
                    <a:lumMod val="75000"/>
                  </a:schemeClr>
                </a:solidFill>
                <a:latin typeface="Cabin" panose="020B0604020202020204" charset="0"/>
              </a:rPr>
              <a:t>site 1 is selected as the best alternative. (Based on the high value) </a:t>
            </a:r>
            <a:endParaRPr lang="ar-JO" dirty="0">
              <a:solidFill>
                <a:schemeClr val="accent6">
                  <a:lumMod val="75000"/>
                </a:schemeClr>
              </a:solidFill>
              <a:latin typeface="Cabin" panose="020B0604020202020204" charset="0"/>
            </a:endParaRPr>
          </a:p>
        </p:txBody>
      </p:sp>
      <p:sp>
        <p:nvSpPr>
          <p:cNvPr id="8" name="مستطيل: زوايا مستديرة 7">
            <a:extLst>
              <a:ext uri="{FF2B5EF4-FFF2-40B4-BE49-F238E27FC236}">
                <a16:creationId xmlns:a16="http://schemas.microsoft.com/office/drawing/2014/main" id="{5F7ED8D9-D9ED-40F1-B6A7-189870636D12}"/>
              </a:ext>
            </a:extLst>
          </p:cNvPr>
          <p:cNvSpPr/>
          <p:nvPr/>
        </p:nvSpPr>
        <p:spPr>
          <a:xfrm>
            <a:off x="1610140" y="4226618"/>
            <a:ext cx="4999382" cy="516835"/>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10" name="مربع نص 9">
            <a:extLst>
              <a:ext uri="{FF2B5EF4-FFF2-40B4-BE49-F238E27FC236}">
                <a16:creationId xmlns:a16="http://schemas.microsoft.com/office/drawing/2014/main" id="{161746EF-228B-4317-A5A6-EE99F1DB38FA}"/>
              </a:ext>
            </a:extLst>
          </p:cNvPr>
          <p:cNvSpPr txBox="1"/>
          <p:nvPr/>
        </p:nvSpPr>
        <p:spPr>
          <a:xfrm>
            <a:off x="2196313" y="100600"/>
            <a:ext cx="4572000" cy="335156"/>
          </a:xfrm>
          <a:prstGeom prst="rect">
            <a:avLst/>
          </a:prstGeom>
          <a:noFill/>
        </p:spPr>
        <p:txBody>
          <a:bodyPr wrap="square">
            <a:spAutoFit/>
          </a:bodyPr>
          <a:lstStyle/>
          <a:p>
            <a:pPr algn="ctr">
              <a:lnSpc>
                <a:spcPct val="150000"/>
              </a:lnSpc>
              <a:spcAft>
                <a:spcPts val="600"/>
              </a:spcAft>
            </a:pPr>
            <a:r>
              <a:rPr lang="en-US" sz="1200" b="1" dirty="0">
                <a:solidFill>
                  <a:srgbClr val="000000"/>
                </a:solidFill>
                <a:effectLst/>
                <a:latin typeface="+mj-lt"/>
                <a:ea typeface="Calibri" panose="020F0502020204030204" pitchFamily="34" charset="0"/>
                <a:cs typeface="+mj-cs"/>
              </a:rPr>
              <a:t>The weights </a:t>
            </a:r>
            <a:r>
              <a:rPr lang="en-US" sz="1200" b="1" dirty="0" bmk="_Toc73912909">
                <a:solidFill>
                  <a:schemeClr val="tx1"/>
                </a:solidFill>
                <a:latin typeface="Times New Roman" panose="02020603050405020304" pitchFamily="18" charset="0"/>
                <a:cs typeface="+mj-cs"/>
              </a:rPr>
              <a:t>and</a:t>
            </a:r>
            <a:r>
              <a:rPr lang="en-US" sz="1200" b="1" dirty="0">
                <a:solidFill>
                  <a:srgbClr val="000000"/>
                </a:solidFill>
                <a:effectLst/>
                <a:latin typeface="+mj-lt"/>
                <a:ea typeface="Calibri" panose="020F0502020204030204" pitchFamily="34" charset="0"/>
                <a:cs typeface="+mj-cs"/>
              </a:rPr>
              <a:t> the criteria values</a:t>
            </a:r>
            <a:endParaRPr lang="en-US" sz="1200" dirty="0">
              <a:solidFill>
                <a:srgbClr val="000000"/>
              </a:solidFill>
              <a:effectLst/>
              <a:latin typeface="+mj-lt"/>
              <a:ea typeface="Calibri" panose="020F0502020204030204" pitchFamily="34" charset="0"/>
              <a:cs typeface="+mj-cs"/>
            </a:endParaRPr>
          </a:p>
        </p:txBody>
      </p:sp>
    </p:spTree>
    <p:extLst>
      <p:ext uri="{BB962C8B-B14F-4D97-AF65-F5344CB8AC3E}">
        <p14:creationId xmlns:p14="http://schemas.microsoft.com/office/powerpoint/2010/main" val="19553483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789A9303-D842-4AEB-9CA8-DCA96A675D12}"/>
              </a:ext>
            </a:extLst>
          </p:cNvPr>
          <p:cNvSpPr>
            <a:spLocks noGrp="1"/>
          </p:cNvSpPr>
          <p:nvPr>
            <p:ph type="title"/>
          </p:nvPr>
        </p:nvSpPr>
        <p:spPr>
          <a:xfrm>
            <a:off x="2274283" y="1596577"/>
            <a:ext cx="5878286" cy="2428236"/>
          </a:xfrm>
        </p:spPr>
        <p:txBody>
          <a:bodyPr/>
          <a:lstStyle/>
          <a:p>
            <a:r>
              <a:rPr lang="en-US" sz="2000" dirty="0">
                <a:solidFill>
                  <a:schemeClr val="bg2"/>
                </a:solidFill>
                <a:effectLst>
                  <a:outerShdw blurRad="38100" dist="38100" dir="2700000" algn="tl">
                    <a:srgbClr val="000000">
                      <a:alpha val="43137"/>
                    </a:srgbClr>
                  </a:outerShdw>
                </a:effectLst>
                <a:latin typeface="Lora" panose="020B0604020202020204" charset="0"/>
                <a:cs typeface="Arial" panose="020B0604020202020204" pitchFamily="34" charset="0"/>
              </a:rPr>
              <a:t>WASTE MANAGEMENT COST AND REVENUE</a:t>
            </a:r>
            <a:br>
              <a:rPr lang="ar-JO" sz="2000" dirty="0">
                <a:solidFill>
                  <a:schemeClr val="bg2"/>
                </a:solidFill>
                <a:effectLst>
                  <a:outerShdw blurRad="38100" dist="38100" dir="2700000" algn="tl">
                    <a:srgbClr val="000000">
                      <a:alpha val="43137"/>
                    </a:srgbClr>
                  </a:outerShdw>
                </a:effectLst>
                <a:latin typeface="Lora" panose="020B0604020202020204" charset="0"/>
                <a:cs typeface="Arial" panose="020B0604020202020204" pitchFamily="34" charset="0"/>
              </a:rPr>
            </a:br>
            <a:br>
              <a:rPr lang="ar-JO" sz="4000" b="1" dirty="0">
                <a:solidFill>
                  <a:schemeClr val="lt1"/>
                </a:solidFill>
                <a:latin typeface="Lora"/>
                <a:sym typeface="Lora"/>
              </a:rPr>
            </a:br>
            <a:endParaRPr lang="ar-JO" dirty="0"/>
          </a:p>
        </p:txBody>
      </p:sp>
      <p:sp>
        <p:nvSpPr>
          <p:cNvPr id="3" name="عنوان 2">
            <a:extLst>
              <a:ext uri="{FF2B5EF4-FFF2-40B4-BE49-F238E27FC236}">
                <a16:creationId xmlns:a16="http://schemas.microsoft.com/office/drawing/2014/main" id="{7A7BCECE-E71E-48E9-BF6F-93FACDEA65D7}"/>
              </a:ext>
            </a:extLst>
          </p:cNvPr>
          <p:cNvSpPr>
            <a:spLocks noGrp="1"/>
          </p:cNvSpPr>
          <p:nvPr>
            <p:ph type="title" idx="2"/>
          </p:nvPr>
        </p:nvSpPr>
        <p:spPr>
          <a:xfrm>
            <a:off x="0" y="2830285"/>
            <a:ext cx="2358600" cy="2428236"/>
          </a:xfrm>
        </p:spPr>
        <p:txBody>
          <a:bodyPr/>
          <a:lstStyle/>
          <a:p>
            <a:br>
              <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br>
            <a:r>
              <a:rPr lang="en-US" dirty="0">
                <a:solidFill>
                  <a:schemeClr val="tx1">
                    <a:lumMod val="75000"/>
                    <a:lumOff val="25000"/>
                  </a:schemeClr>
                </a:solidFill>
                <a:effectLst>
                  <a:outerShdw blurRad="38100" dist="38100" dir="2700000" algn="tl">
                    <a:srgbClr val="000000">
                      <a:alpha val="43137"/>
                    </a:srgbClr>
                  </a:outerShdw>
                </a:effectLst>
                <a:latin typeface="Lora" panose="020B0604020202020204" charset="0"/>
                <a:ea typeface="Calibri" panose="020F0502020204030204" pitchFamily="34" charset="0"/>
                <a:cs typeface="Arial" panose="020B0604020202020204" pitchFamily="34" charset="0"/>
              </a:rPr>
              <a:t>04</a:t>
            </a:r>
            <a:br>
              <a:rPr lang="ar-JO" dirty="0">
                <a:effectLst>
                  <a:outerShdw blurRad="38100" dist="38100" dir="2700000" algn="tl">
                    <a:srgbClr val="000000">
                      <a:alpha val="43137"/>
                    </a:srgbClr>
                  </a:outerShdw>
                </a:effectLst>
              </a:rPr>
            </a:br>
            <a:endParaRPr lang="ar-JO" dirty="0"/>
          </a:p>
        </p:txBody>
      </p:sp>
      <p:pic>
        <p:nvPicPr>
          <p:cNvPr id="5" name="Google Shape;762;p52">
            <a:extLst>
              <a:ext uri="{FF2B5EF4-FFF2-40B4-BE49-F238E27FC236}">
                <a16:creationId xmlns:a16="http://schemas.microsoft.com/office/drawing/2014/main" id="{690B1A01-54F9-42E7-9618-C16FF9678615}"/>
              </a:ext>
            </a:extLst>
          </p:cNvPr>
          <p:cNvPicPr preferRelativeResize="0"/>
          <p:nvPr/>
        </p:nvPicPr>
        <p:blipFill rotWithShape="1">
          <a:blip r:embed="rId2">
            <a:alphaModFix/>
          </a:blip>
          <a:srcRect l="56485"/>
          <a:stretch/>
        </p:blipFill>
        <p:spPr>
          <a:xfrm>
            <a:off x="5185987" y="-137270"/>
            <a:ext cx="3977173" cy="5221394"/>
          </a:xfrm>
          <a:prstGeom prst="rect">
            <a:avLst/>
          </a:prstGeom>
          <a:noFill/>
          <a:ln>
            <a:noFill/>
          </a:ln>
        </p:spPr>
      </p:pic>
      <p:sp>
        <p:nvSpPr>
          <p:cNvPr id="6" name="Rectangle 1">
            <a:extLst>
              <a:ext uri="{FF2B5EF4-FFF2-40B4-BE49-F238E27FC236}">
                <a16:creationId xmlns:a16="http://schemas.microsoft.com/office/drawing/2014/main" id="{A4FAA54B-ACF6-46B5-855B-2EFD92023186}"/>
              </a:ext>
            </a:extLst>
          </p:cNvPr>
          <p:cNvSpPr>
            <a:spLocks noChangeArrowheads="1"/>
          </p:cNvSpPr>
          <p:nvPr/>
        </p:nvSpPr>
        <p:spPr bwMode="auto">
          <a:xfrm>
            <a:off x="2449286" y="2473427"/>
            <a:ext cx="4732386"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19100" algn="l"/>
                <a:tab pos="5726113" algn="r"/>
              </a:tabLst>
              <a:defRPr>
                <a:solidFill>
                  <a:schemeClr val="tx1"/>
                </a:solidFill>
                <a:latin typeface="Arial" panose="020B0604020202020204" pitchFamily="34" charset="0"/>
              </a:defRPr>
            </a:lvl1pPr>
            <a:lvl2pPr marL="457200" eaLnBrk="0" fontAlgn="base" hangingPunct="0">
              <a:spcBef>
                <a:spcPct val="0"/>
              </a:spcBef>
              <a:spcAft>
                <a:spcPct val="0"/>
              </a:spcAft>
              <a:tabLst>
                <a:tab pos="419100" algn="l"/>
                <a:tab pos="5726113" algn="r"/>
              </a:tabLst>
              <a:defRPr>
                <a:solidFill>
                  <a:schemeClr val="tx1"/>
                </a:solidFill>
                <a:latin typeface="Arial" panose="020B0604020202020204" pitchFamily="34" charset="0"/>
              </a:defRPr>
            </a:lvl2pPr>
            <a:lvl3pPr marL="914400" eaLnBrk="0" fontAlgn="base" hangingPunct="0">
              <a:spcBef>
                <a:spcPct val="0"/>
              </a:spcBef>
              <a:spcAft>
                <a:spcPct val="0"/>
              </a:spcAft>
              <a:tabLst>
                <a:tab pos="419100" algn="l"/>
                <a:tab pos="5726113" algn="r"/>
              </a:tabLst>
              <a:defRPr>
                <a:solidFill>
                  <a:schemeClr val="tx1"/>
                </a:solidFill>
                <a:latin typeface="Arial" panose="020B0604020202020204" pitchFamily="34" charset="0"/>
              </a:defRPr>
            </a:lvl3pPr>
            <a:lvl4pPr marL="1371600" eaLnBrk="0" fontAlgn="base" hangingPunct="0">
              <a:spcBef>
                <a:spcPct val="0"/>
              </a:spcBef>
              <a:spcAft>
                <a:spcPct val="0"/>
              </a:spcAft>
              <a:tabLst>
                <a:tab pos="419100" algn="l"/>
                <a:tab pos="5726113" algn="r"/>
              </a:tabLst>
              <a:defRPr>
                <a:solidFill>
                  <a:schemeClr val="tx1"/>
                </a:solidFill>
                <a:latin typeface="Arial" panose="020B0604020202020204" pitchFamily="34" charset="0"/>
              </a:defRPr>
            </a:lvl4pPr>
            <a:lvl5pPr marL="1828800" eaLnBrk="0" fontAlgn="base" hangingPunct="0">
              <a:spcBef>
                <a:spcPct val="0"/>
              </a:spcBef>
              <a:spcAft>
                <a:spcPct val="0"/>
              </a:spcAft>
              <a:tabLst>
                <a:tab pos="419100" algn="l"/>
                <a:tab pos="5726113" algn="r"/>
              </a:tabLst>
              <a:defRPr>
                <a:solidFill>
                  <a:schemeClr val="tx1"/>
                </a:solidFill>
                <a:latin typeface="Arial" panose="020B0604020202020204" pitchFamily="34" charset="0"/>
              </a:defRPr>
            </a:lvl5pPr>
            <a:lvl6pPr marL="2286000" eaLnBrk="0" fontAlgn="base" hangingPunct="0">
              <a:spcBef>
                <a:spcPct val="0"/>
              </a:spcBef>
              <a:spcAft>
                <a:spcPct val="0"/>
              </a:spcAft>
              <a:tabLst>
                <a:tab pos="419100" algn="l"/>
                <a:tab pos="5726113" algn="r"/>
              </a:tabLst>
              <a:defRPr>
                <a:solidFill>
                  <a:schemeClr val="tx1"/>
                </a:solidFill>
                <a:latin typeface="Arial" panose="020B0604020202020204" pitchFamily="34" charset="0"/>
              </a:defRPr>
            </a:lvl6pPr>
            <a:lvl7pPr marL="2743200" eaLnBrk="0" fontAlgn="base" hangingPunct="0">
              <a:spcBef>
                <a:spcPct val="0"/>
              </a:spcBef>
              <a:spcAft>
                <a:spcPct val="0"/>
              </a:spcAft>
              <a:tabLst>
                <a:tab pos="419100" algn="l"/>
                <a:tab pos="5726113" algn="r"/>
              </a:tabLst>
              <a:defRPr>
                <a:solidFill>
                  <a:schemeClr val="tx1"/>
                </a:solidFill>
                <a:latin typeface="Arial" panose="020B0604020202020204" pitchFamily="34" charset="0"/>
              </a:defRPr>
            </a:lvl7pPr>
            <a:lvl8pPr marL="3200400" eaLnBrk="0" fontAlgn="base" hangingPunct="0">
              <a:spcBef>
                <a:spcPct val="0"/>
              </a:spcBef>
              <a:spcAft>
                <a:spcPct val="0"/>
              </a:spcAft>
              <a:tabLst>
                <a:tab pos="419100" algn="l"/>
                <a:tab pos="5726113" algn="r"/>
              </a:tabLst>
              <a:defRPr>
                <a:solidFill>
                  <a:schemeClr val="tx1"/>
                </a:solidFill>
                <a:latin typeface="Arial" panose="020B0604020202020204" pitchFamily="34" charset="0"/>
              </a:defRPr>
            </a:lvl8pPr>
            <a:lvl9pPr marL="3657600" eaLnBrk="0" fontAlgn="base" hangingPunct="0">
              <a:spcBef>
                <a:spcPct val="0"/>
              </a:spcBef>
              <a:spcAft>
                <a:spcPct val="0"/>
              </a:spcAft>
              <a:tabLst>
                <a:tab pos="419100" algn="l"/>
                <a:tab pos="5726113" algn="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419100" algn="l"/>
                <a:tab pos="5726113" algn="r"/>
              </a:tabLst>
            </a:pPr>
            <a:r>
              <a:rPr lang="en-US" altLang="ar-JO" b="1" dirty="0">
                <a:solidFill>
                  <a:schemeClr val="dk2"/>
                </a:solidFill>
                <a:latin typeface="Cabin Regular" panose="020B0604020202020204" charset="0"/>
                <a:sym typeface="Lora"/>
              </a:rPr>
              <a:t>1. Calculating the costs of waste disposal in Nablus.</a:t>
            </a:r>
          </a:p>
          <a:p>
            <a:pPr marL="0" marR="0" lvl="0" indent="0" algn="l" defTabSz="914400" rtl="0" eaLnBrk="0" fontAlgn="base" latinLnBrk="0" hangingPunct="0">
              <a:lnSpc>
                <a:spcPct val="100000"/>
              </a:lnSpc>
              <a:spcBef>
                <a:spcPct val="0"/>
              </a:spcBef>
              <a:spcAft>
                <a:spcPct val="0"/>
              </a:spcAft>
              <a:buClrTx/>
              <a:buSzTx/>
              <a:buFontTx/>
              <a:buNone/>
              <a:tabLst>
                <a:tab pos="419100" algn="l"/>
                <a:tab pos="5726113" algn="r"/>
              </a:tabLst>
            </a:pPr>
            <a:r>
              <a:rPr lang="en-US" altLang="ar-JO" b="1" dirty="0">
                <a:solidFill>
                  <a:schemeClr val="dk2"/>
                </a:solidFill>
                <a:latin typeface="Cabin Regular" panose="020B0604020202020204" charset="0"/>
                <a:sym typeface="Lora"/>
              </a:rPr>
              <a:t>2. Calculation of energy generated from waste incineration.</a:t>
            </a:r>
          </a:p>
        </p:txBody>
      </p:sp>
    </p:spTree>
    <p:extLst>
      <p:ext uri="{BB962C8B-B14F-4D97-AF65-F5344CB8AC3E}">
        <p14:creationId xmlns:p14="http://schemas.microsoft.com/office/powerpoint/2010/main" val="29301232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5C0B4355-CF0C-4E60-AD80-F588BCE4575F}"/>
              </a:ext>
            </a:extLst>
          </p:cNvPr>
          <p:cNvSpPr>
            <a:spLocks noGrp="1"/>
          </p:cNvSpPr>
          <p:nvPr>
            <p:ph type="title"/>
          </p:nvPr>
        </p:nvSpPr>
        <p:spPr>
          <a:xfrm>
            <a:off x="103379" y="106886"/>
            <a:ext cx="5482412" cy="491828"/>
          </a:xfrm>
        </p:spPr>
        <p:txBody>
          <a:bodyPr/>
          <a:lstStyle/>
          <a:p>
            <a:pPr algn="ctr">
              <a:buSzPts val="2400"/>
              <a:buFont typeface="Arial"/>
            </a:pPr>
            <a:r>
              <a:rPr lang="en-US" sz="1800" dirty="0">
                <a:solidFill>
                  <a:schemeClr val="bg2"/>
                </a:solidFill>
                <a:effectLst>
                  <a:outerShdw blurRad="38100" dist="38100" dir="2700000" algn="tl">
                    <a:srgbClr val="000000">
                      <a:alpha val="43137"/>
                    </a:srgbClr>
                  </a:outerShdw>
                </a:effectLst>
                <a:latin typeface="Lora" panose="020B0604020202020204" charset="0"/>
                <a:cs typeface="Arial" panose="020B0604020202020204" pitchFamily="34" charset="0"/>
                <a:sym typeface="Arial"/>
              </a:rPr>
              <a:t>Calculating the costs of waste disposal in Nablus</a:t>
            </a:r>
            <a:endParaRPr lang="ar-JO" sz="1800" dirty="0">
              <a:solidFill>
                <a:schemeClr val="bg2"/>
              </a:solidFill>
              <a:effectLst>
                <a:outerShdw blurRad="38100" dist="38100" dir="2700000" algn="tl">
                  <a:srgbClr val="000000">
                    <a:alpha val="43137"/>
                  </a:srgbClr>
                </a:outerShdw>
              </a:effectLst>
              <a:latin typeface="Lora" panose="020B0604020202020204" charset="0"/>
              <a:cs typeface="Arial" panose="020B0604020202020204" pitchFamily="34" charset="0"/>
              <a:sym typeface="Arial"/>
            </a:endParaRPr>
          </a:p>
        </p:txBody>
      </p:sp>
      <p:pic>
        <p:nvPicPr>
          <p:cNvPr id="5" name="Google Shape;762;p52">
            <a:extLst>
              <a:ext uri="{FF2B5EF4-FFF2-40B4-BE49-F238E27FC236}">
                <a16:creationId xmlns:a16="http://schemas.microsoft.com/office/drawing/2014/main" id="{687DB4BC-C09E-448D-9319-CAEF421656DB}"/>
              </a:ext>
            </a:extLst>
          </p:cNvPr>
          <p:cNvPicPr preferRelativeResize="0"/>
          <p:nvPr/>
        </p:nvPicPr>
        <p:blipFill rotWithShape="1">
          <a:blip r:embed="rId2">
            <a:alphaModFix/>
          </a:blip>
          <a:srcRect l="56485"/>
          <a:stretch/>
        </p:blipFill>
        <p:spPr>
          <a:xfrm>
            <a:off x="5166986" y="-184780"/>
            <a:ext cx="3977173" cy="5221394"/>
          </a:xfrm>
          <a:prstGeom prst="rect">
            <a:avLst/>
          </a:prstGeom>
          <a:noFill/>
          <a:ln>
            <a:noFill/>
          </a:ln>
        </p:spPr>
      </p:pic>
      <p:graphicFrame>
        <p:nvGraphicFramePr>
          <p:cNvPr id="8" name="جدول 7">
            <a:extLst>
              <a:ext uri="{FF2B5EF4-FFF2-40B4-BE49-F238E27FC236}">
                <a16:creationId xmlns:a16="http://schemas.microsoft.com/office/drawing/2014/main" id="{8F2AA5E4-5FA5-4940-9E8F-34EA1093198B}"/>
              </a:ext>
            </a:extLst>
          </p:cNvPr>
          <p:cNvGraphicFramePr>
            <a:graphicFrameLocks noGrp="1"/>
          </p:cNvGraphicFramePr>
          <p:nvPr>
            <p:extLst>
              <p:ext uri="{D42A27DB-BD31-4B8C-83A1-F6EECF244321}">
                <p14:modId xmlns:p14="http://schemas.microsoft.com/office/powerpoint/2010/main" val="2107945180"/>
              </p:ext>
            </p:extLst>
          </p:nvPr>
        </p:nvGraphicFramePr>
        <p:xfrm>
          <a:off x="1531620" y="1147827"/>
          <a:ext cx="6080760" cy="1432560"/>
        </p:xfrm>
        <a:graphic>
          <a:graphicData uri="http://schemas.openxmlformats.org/drawingml/2006/table">
            <a:tbl>
              <a:tblPr firstRow="1" firstCol="1" bandRow="1">
                <a:tableStyleId>{ED083AE6-46FA-4A59-8FB0-9F97EB10719F}</a:tableStyleId>
              </a:tblPr>
              <a:tblGrid>
                <a:gridCol w="1216025">
                  <a:extLst>
                    <a:ext uri="{9D8B030D-6E8A-4147-A177-3AD203B41FA5}">
                      <a16:colId xmlns:a16="http://schemas.microsoft.com/office/drawing/2014/main" val="2725098580"/>
                    </a:ext>
                  </a:extLst>
                </a:gridCol>
                <a:gridCol w="1216025">
                  <a:extLst>
                    <a:ext uri="{9D8B030D-6E8A-4147-A177-3AD203B41FA5}">
                      <a16:colId xmlns:a16="http://schemas.microsoft.com/office/drawing/2014/main" val="4134309471"/>
                    </a:ext>
                  </a:extLst>
                </a:gridCol>
                <a:gridCol w="1216025">
                  <a:extLst>
                    <a:ext uri="{9D8B030D-6E8A-4147-A177-3AD203B41FA5}">
                      <a16:colId xmlns:a16="http://schemas.microsoft.com/office/drawing/2014/main" val="1253862326"/>
                    </a:ext>
                  </a:extLst>
                </a:gridCol>
                <a:gridCol w="1216025">
                  <a:extLst>
                    <a:ext uri="{9D8B030D-6E8A-4147-A177-3AD203B41FA5}">
                      <a16:colId xmlns:a16="http://schemas.microsoft.com/office/drawing/2014/main" val="4082568151"/>
                    </a:ext>
                  </a:extLst>
                </a:gridCol>
                <a:gridCol w="1216660">
                  <a:extLst>
                    <a:ext uri="{9D8B030D-6E8A-4147-A177-3AD203B41FA5}">
                      <a16:colId xmlns:a16="http://schemas.microsoft.com/office/drawing/2014/main" val="4165185977"/>
                    </a:ext>
                  </a:extLst>
                </a:gridCol>
              </a:tblGrid>
              <a:tr h="0">
                <a:tc>
                  <a:txBody>
                    <a:bodyPr/>
                    <a:lstStyle/>
                    <a:p>
                      <a:pPr algn="ctr">
                        <a:spcAft>
                          <a:spcPts val="600"/>
                        </a:spcAft>
                      </a:pPr>
                      <a:r>
                        <a:rPr lang="en-US" sz="1200" b="1" dirty="0">
                          <a:solidFill>
                            <a:srgbClr val="000000"/>
                          </a:solidFill>
                          <a:effectLst/>
                        </a:rPr>
                        <a:t> </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600"/>
                        </a:spcAft>
                      </a:pPr>
                      <a:r>
                        <a:rPr lang="en-US" sz="1200" b="1" dirty="0">
                          <a:solidFill>
                            <a:srgbClr val="000000"/>
                          </a:solidFill>
                          <a:effectLst/>
                        </a:rPr>
                        <a:t> </a:t>
                      </a:r>
                      <a:endParaRPr lang="en-US" sz="1200" dirty="0">
                        <a:solidFill>
                          <a:srgbClr val="000000"/>
                        </a:solidFill>
                        <a:effectLst/>
                      </a:endParaRPr>
                    </a:p>
                    <a:p>
                      <a:pPr algn="ctr">
                        <a:spcAft>
                          <a:spcPts val="600"/>
                        </a:spcAft>
                      </a:pPr>
                      <a:r>
                        <a:rPr lang="en-US" sz="1200" b="1" dirty="0">
                          <a:solidFill>
                            <a:srgbClr val="000000"/>
                          </a:solidFill>
                          <a:effectLst/>
                        </a:rPr>
                        <a:t>Population</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600"/>
                        </a:spcAft>
                      </a:pPr>
                      <a:r>
                        <a:rPr lang="en-US" sz="1200" b="1">
                          <a:solidFill>
                            <a:srgbClr val="000000"/>
                          </a:solidFill>
                          <a:effectLst/>
                        </a:rPr>
                        <a:t>Average number of individuals per household</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600"/>
                        </a:spcAft>
                      </a:pPr>
                      <a:r>
                        <a:rPr lang="en-US" sz="1200" b="1">
                          <a:solidFill>
                            <a:srgbClr val="000000"/>
                          </a:solidFill>
                          <a:effectLst/>
                        </a:rPr>
                        <a:t>Average daily household production (Kg)</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600"/>
                        </a:spcAft>
                      </a:pPr>
                      <a:r>
                        <a:rPr lang="en-US" sz="1200" b="1">
                          <a:solidFill>
                            <a:srgbClr val="000000"/>
                          </a:solidFill>
                          <a:effectLst/>
                        </a:rPr>
                        <a:t>The amount of waste (ton\day)</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54582433"/>
                  </a:ext>
                </a:extLst>
              </a:tr>
              <a:tr h="492760">
                <a:tc>
                  <a:txBody>
                    <a:bodyPr/>
                    <a:lstStyle/>
                    <a:p>
                      <a:pPr algn="ctr">
                        <a:spcAft>
                          <a:spcPts val="600"/>
                        </a:spcAft>
                      </a:pPr>
                      <a:r>
                        <a:rPr lang="en-US" sz="1200" dirty="0">
                          <a:solidFill>
                            <a:srgbClr val="000000"/>
                          </a:solidFill>
                          <a:effectLst/>
                        </a:rPr>
                        <a:t> </a:t>
                      </a:r>
                    </a:p>
                    <a:p>
                      <a:pPr>
                        <a:spcAft>
                          <a:spcPts val="600"/>
                        </a:spcAft>
                        <a:tabLst>
                          <a:tab pos="159385" algn="l"/>
                          <a:tab pos="539115" algn="ctr"/>
                        </a:tabLst>
                      </a:pPr>
                      <a:r>
                        <a:rPr lang="en-US" sz="1200" b="1" dirty="0">
                          <a:solidFill>
                            <a:srgbClr val="000000"/>
                          </a:solidFill>
                          <a:effectLst/>
                        </a:rPr>
                        <a:t>		Study Area</a:t>
                      </a:r>
                      <a:endParaRPr lang="en-US" sz="1200" dirty="0">
                        <a:solidFill>
                          <a:srgbClr val="000000"/>
                        </a:solidFill>
                        <a:effectLst/>
                      </a:endParaRPr>
                    </a:p>
                    <a:p>
                      <a:pPr>
                        <a:spcAft>
                          <a:spcPts val="600"/>
                        </a:spcAft>
                        <a:tabLst>
                          <a:tab pos="159385" algn="l"/>
                          <a:tab pos="539115" algn="ctr"/>
                        </a:tabLst>
                      </a:pPr>
                      <a:r>
                        <a:rPr lang="en-US" sz="1200" b="1" dirty="0">
                          <a:solidFill>
                            <a:srgbClr val="000000"/>
                          </a:solidFill>
                          <a:effectLst/>
                        </a:rPr>
                        <a:t> </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600"/>
                        </a:spcAft>
                      </a:pPr>
                      <a:r>
                        <a:rPr lang="en-US" sz="1200">
                          <a:solidFill>
                            <a:srgbClr val="000000"/>
                          </a:solidFill>
                          <a:effectLst/>
                        </a:rPr>
                        <a:t> </a:t>
                      </a:r>
                    </a:p>
                    <a:p>
                      <a:pPr algn="ctr">
                        <a:spcAft>
                          <a:spcPts val="600"/>
                        </a:spcAft>
                      </a:pPr>
                      <a:r>
                        <a:rPr lang="en-US" sz="1200">
                          <a:solidFill>
                            <a:srgbClr val="000000"/>
                          </a:solidFill>
                          <a:effectLst/>
                        </a:rPr>
                        <a:t>264,075</a:t>
                      </a:r>
                    </a:p>
                    <a:p>
                      <a:pPr algn="ctr">
                        <a:spcAft>
                          <a:spcPts val="600"/>
                        </a:spcAft>
                      </a:pPr>
                      <a:r>
                        <a:rPr lang="en-US" sz="1200">
                          <a:solidFill>
                            <a:srgbClr val="000000"/>
                          </a:solidFill>
                          <a:effectLst/>
                        </a:rPr>
                        <a:t> </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600"/>
                        </a:spcAft>
                      </a:pPr>
                      <a:r>
                        <a:rPr lang="en-US" sz="1200" dirty="0">
                          <a:solidFill>
                            <a:srgbClr val="000000"/>
                          </a:solidFill>
                          <a:effectLst/>
                        </a:rPr>
                        <a:t> </a:t>
                      </a:r>
                    </a:p>
                    <a:p>
                      <a:pPr algn="ctr">
                        <a:spcAft>
                          <a:spcPts val="600"/>
                        </a:spcAft>
                      </a:pPr>
                      <a:r>
                        <a:rPr lang="en-US" sz="1200" dirty="0">
                          <a:solidFill>
                            <a:srgbClr val="000000"/>
                          </a:solidFill>
                          <a:effectLst/>
                        </a:rPr>
                        <a:t>4.9</a:t>
                      </a:r>
                    </a:p>
                    <a:p>
                      <a:pPr algn="ctr">
                        <a:spcAft>
                          <a:spcPts val="600"/>
                        </a:spcAft>
                      </a:pPr>
                      <a:r>
                        <a:rPr lang="en-US" sz="1200" dirty="0">
                          <a:solidFill>
                            <a:srgbClr val="000000"/>
                          </a:solidFill>
                          <a:effectLst/>
                        </a:rPr>
                        <a:t> </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600"/>
                        </a:spcAft>
                      </a:pPr>
                      <a:r>
                        <a:rPr lang="en-US" sz="1200">
                          <a:solidFill>
                            <a:srgbClr val="000000"/>
                          </a:solidFill>
                          <a:effectLst/>
                        </a:rPr>
                        <a:t> </a:t>
                      </a:r>
                    </a:p>
                    <a:p>
                      <a:pPr algn="ctr">
                        <a:spcAft>
                          <a:spcPts val="600"/>
                        </a:spcAft>
                      </a:pPr>
                      <a:r>
                        <a:rPr lang="en-US" sz="1200">
                          <a:solidFill>
                            <a:srgbClr val="000000"/>
                          </a:solidFill>
                          <a:effectLst/>
                        </a:rPr>
                        <a:t>3.2</a:t>
                      </a:r>
                    </a:p>
                    <a:p>
                      <a:pPr algn="ctr">
                        <a:spcAft>
                          <a:spcPts val="600"/>
                        </a:spcAft>
                      </a:pPr>
                      <a:r>
                        <a:rPr lang="en-US" sz="1200">
                          <a:solidFill>
                            <a:srgbClr val="000000"/>
                          </a:solidFill>
                          <a:effectLst/>
                        </a:rPr>
                        <a:t> </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600"/>
                        </a:spcAft>
                      </a:pPr>
                      <a:r>
                        <a:rPr lang="en-US" sz="1200" dirty="0">
                          <a:solidFill>
                            <a:srgbClr val="000000"/>
                          </a:solidFill>
                          <a:effectLst/>
                        </a:rPr>
                        <a:t> </a:t>
                      </a:r>
                    </a:p>
                    <a:p>
                      <a:pPr algn="ctr">
                        <a:spcAft>
                          <a:spcPts val="600"/>
                        </a:spcAft>
                      </a:pPr>
                      <a:r>
                        <a:rPr lang="en-US" sz="1200" dirty="0">
                          <a:solidFill>
                            <a:srgbClr val="000000"/>
                          </a:solidFill>
                          <a:effectLst/>
                        </a:rPr>
                        <a:t>172.457</a:t>
                      </a:r>
                    </a:p>
                    <a:p>
                      <a:pPr algn="ctr">
                        <a:spcAft>
                          <a:spcPts val="600"/>
                        </a:spcAft>
                      </a:pPr>
                      <a:r>
                        <a:rPr lang="en-US" sz="1200" dirty="0">
                          <a:solidFill>
                            <a:srgbClr val="000000"/>
                          </a:solidFill>
                          <a:effectLst/>
                        </a:rPr>
                        <a:t> </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552072483"/>
                  </a:ext>
                </a:extLst>
              </a:tr>
            </a:tbl>
          </a:graphicData>
        </a:graphic>
      </p:graphicFrame>
      <p:sp>
        <p:nvSpPr>
          <p:cNvPr id="9" name="Rectangle 2">
            <a:extLst>
              <a:ext uri="{FF2B5EF4-FFF2-40B4-BE49-F238E27FC236}">
                <a16:creationId xmlns:a16="http://schemas.microsoft.com/office/drawing/2014/main" id="{136F72F7-3000-45CA-BC41-815B285C48C9}"/>
              </a:ext>
            </a:extLst>
          </p:cNvPr>
          <p:cNvSpPr>
            <a:spLocks noChangeArrowheads="1"/>
          </p:cNvSpPr>
          <p:nvPr/>
        </p:nvSpPr>
        <p:spPr bwMode="auto">
          <a:xfrm>
            <a:off x="3212718" y="834648"/>
            <a:ext cx="3235181"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1pPr>
            <a:lvl2pPr marL="457200"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2pPr>
            <a:lvl3pPr marL="914400"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3pPr>
            <a:lvl4pPr marL="1371600"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4pPr>
            <a:lvl5pPr marL="1828800"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5pPr>
            <a:lvl6pPr marL="2286000"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6pPr>
            <a:lvl7pPr marL="2743200"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7pPr>
            <a:lvl8pPr marL="3200400"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8pPr>
            <a:lvl9pPr marL="3657600"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tab pos="158750" algn="l"/>
                <a:tab pos="539750" algn="ctr"/>
              </a:tabLst>
            </a:pPr>
            <a:r>
              <a:rPr kumimoji="0" lang="en-US" altLang="ar-JO" sz="1200" b="1" i="0" u="none" strike="noStrike" cap="none" normalizeH="0" baseline="0" dirty="0" bmk="_Toc74001415">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Calculating the amount of waste in study area</a:t>
            </a:r>
            <a:endParaRPr kumimoji="0" lang="en-US" altLang="ar-JO" sz="1200" b="0" i="0" u="none" strike="noStrike" cap="none" normalizeH="0" baseline="0" dirty="0">
              <a:ln>
                <a:noFill/>
              </a:ln>
              <a:solidFill>
                <a:schemeClr val="tx1"/>
              </a:solidFill>
              <a:effectLst/>
              <a:latin typeface="Arial" panose="020B0604020202020204" pitchFamily="34" charset="0"/>
            </a:endParaRPr>
          </a:p>
        </p:txBody>
      </p:sp>
      <p:sp>
        <p:nvSpPr>
          <p:cNvPr id="10" name="Rectangle 3">
            <a:extLst>
              <a:ext uri="{FF2B5EF4-FFF2-40B4-BE49-F238E27FC236}">
                <a16:creationId xmlns:a16="http://schemas.microsoft.com/office/drawing/2014/main" id="{F13863DB-ADA7-42FD-96E7-F55C126402EC}"/>
              </a:ext>
            </a:extLst>
          </p:cNvPr>
          <p:cNvSpPr>
            <a:spLocks noChangeArrowheads="1"/>
          </p:cNvSpPr>
          <p:nvPr/>
        </p:nvSpPr>
        <p:spPr bwMode="auto">
          <a:xfrm>
            <a:off x="1236191" y="2814362"/>
            <a:ext cx="7739742"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ar-JO" sz="1200" b="0" i="0" u="none" strike="noStrike" cap="none" normalizeH="0" baseline="0" dirty="0">
              <a:ln>
                <a:noFill/>
              </a:ln>
              <a:solidFill>
                <a:srgbClr val="000000"/>
              </a:solidFill>
              <a:effectLst/>
              <a:latin typeface="Cabin" panose="020B060402020202020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ar-JO" sz="1200" b="0" i="0" u="none" strike="noStrike" cap="none" normalizeH="0" baseline="0" dirty="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ar-JO" sz="1200" b="0" i="0" u="none" strike="noStrike" cap="none" normalizeH="0" baseline="0" dirty="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ar-JO" sz="1200" b="1" i="0" u="none" strike="noStrike" cap="none" normalizeH="0" baseline="0" dirty="0">
                <a:ln>
                  <a:noFill/>
                </a:ln>
                <a:solidFill>
                  <a:schemeClr val="accent6">
                    <a:lumMod val="75000"/>
                  </a:schemeClr>
                </a:solidFill>
                <a:effectLst/>
                <a:latin typeface="Cabin" panose="020B0604020202020204" charset="0"/>
                <a:ea typeface="Times New Roman" panose="02020603050405020304" pitchFamily="18" charset="0"/>
                <a:cs typeface="Times New Roman" panose="02020603050405020304" pitchFamily="18" charset="0"/>
              </a:rPr>
              <a:t>As a result of saving in transportation cost, the cost of MSW management will be 32dollar/ton.</a:t>
            </a:r>
            <a:r>
              <a:rPr kumimoji="0" lang="en-US" altLang="ar-JO" sz="800" b="1" i="0" u="none" strike="noStrike" cap="none" normalizeH="0" baseline="0" dirty="0">
                <a:ln>
                  <a:noFill/>
                </a:ln>
                <a:solidFill>
                  <a:schemeClr val="accent6">
                    <a:lumMod val="75000"/>
                  </a:schemeClr>
                </a:solidFill>
                <a:effectLst/>
                <a:latin typeface="Cabin" panose="020B0604020202020204" charset="0"/>
              </a:rPr>
              <a:t> </a:t>
            </a:r>
            <a:endParaRPr kumimoji="0" lang="en-US" altLang="ar-JO" sz="1800" b="1" i="0" u="none" strike="noStrike" cap="none" normalizeH="0" baseline="0" dirty="0">
              <a:ln>
                <a:noFill/>
              </a:ln>
              <a:solidFill>
                <a:schemeClr val="accent6">
                  <a:lumMod val="75000"/>
                </a:schemeClr>
              </a:solidFill>
              <a:effectLst/>
              <a:latin typeface="Cabin" panose="020B0604020202020204" charset="0"/>
            </a:endParaRPr>
          </a:p>
        </p:txBody>
      </p:sp>
      <p:sp>
        <p:nvSpPr>
          <p:cNvPr id="11" name="مستطيل: زوايا مستديرة 10">
            <a:extLst>
              <a:ext uri="{FF2B5EF4-FFF2-40B4-BE49-F238E27FC236}">
                <a16:creationId xmlns:a16="http://schemas.microsoft.com/office/drawing/2014/main" id="{4CE84C4F-0B5F-44C4-B838-7C6A878C5CF4}"/>
              </a:ext>
            </a:extLst>
          </p:cNvPr>
          <p:cNvSpPr/>
          <p:nvPr/>
        </p:nvSpPr>
        <p:spPr>
          <a:xfrm>
            <a:off x="1236191" y="3226567"/>
            <a:ext cx="6376189" cy="543670"/>
          </a:xfrm>
          <a:prstGeom prst="round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Tree>
    <p:extLst>
      <p:ext uri="{BB962C8B-B14F-4D97-AF65-F5344CB8AC3E}">
        <p14:creationId xmlns:p14="http://schemas.microsoft.com/office/powerpoint/2010/main" val="23122724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Google Shape;762;p52">
            <a:extLst>
              <a:ext uri="{FF2B5EF4-FFF2-40B4-BE49-F238E27FC236}">
                <a16:creationId xmlns:a16="http://schemas.microsoft.com/office/drawing/2014/main" id="{058BAA50-D1D7-4CE3-8FFC-C62C184A47EB}"/>
              </a:ext>
            </a:extLst>
          </p:cNvPr>
          <p:cNvPicPr preferRelativeResize="0"/>
          <p:nvPr/>
        </p:nvPicPr>
        <p:blipFill rotWithShape="1">
          <a:blip r:embed="rId2">
            <a:alphaModFix/>
          </a:blip>
          <a:srcRect l="56485"/>
          <a:stretch/>
        </p:blipFill>
        <p:spPr>
          <a:xfrm>
            <a:off x="5166827" y="-77894"/>
            <a:ext cx="3977173" cy="5221394"/>
          </a:xfrm>
          <a:prstGeom prst="rect">
            <a:avLst/>
          </a:prstGeom>
          <a:noFill/>
          <a:ln>
            <a:noFill/>
          </a:ln>
        </p:spPr>
      </p:pic>
      <p:graphicFrame>
        <p:nvGraphicFramePr>
          <p:cNvPr id="11" name="جدول 10">
            <a:extLst>
              <a:ext uri="{FF2B5EF4-FFF2-40B4-BE49-F238E27FC236}">
                <a16:creationId xmlns:a16="http://schemas.microsoft.com/office/drawing/2014/main" id="{B69B8B96-79C9-4F8E-8282-7A427B51DC98}"/>
              </a:ext>
            </a:extLst>
          </p:cNvPr>
          <p:cNvGraphicFramePr>
            <a:graphicFrameLocks noGrp="1"/>
          </p:cNvGraphicFramePr>
          <p:nvPr>
            <p:extLst>
              <p:ext uri="{D42A27DB-BD31-4B8C-83A1-F6EECF244321}">
                <p14:modId xmlns:p14="http://schemas.microsoft.com/office/powerpoint/2010/main" val="879726656"/>
              </p:ext>
            </p:extLst>
          </p:nvPr>
        </p:nvGraphicFramePr>
        <p:xfrm>
          <a:off x="2168664" y="1585745"/>
          <a:ext cx="3810663" cy="1894115"/>
        </p:xfrm>
        <a:graphic>
          <a:graphicData uri="http://schemas.openxmlformats.org/drawingml/2006/table">
            <a:tbl>
              <a:tblPr firstRow="1" firstCol="1" bandRow="1">
                <a:tableStyleId>{BDBED569-4797-4DF1-A0F4-6AAB3CD982D8}</a:tableStyleId>
              </a:tblPr>
              <a:tblGrid>
                <a:gridCol w="1270221">
                  <a:extLst>
                    <a:ext uri="{9D8B030D-6E8A-4147-A177-3AD203B41FA5}">
                      <a16:colId xmlns:a16="http://schemas.microsoft.com/office/drawing/2014/main" val="902141351"/>
                    </a:ext>
                  </a:extLst>
                </a:gridCol>
                <a:gridCol w="1270221">
                  <a:extLst>
                    <a:ext uri="{9D8B030D-6E8A-4147-A177-3AD203B41FA5}">
                      <a16:colId xmlns:a16="http://schemas.microsoft.com/office/drawing/2014/main" val="746951904"/>
                    </a:ext>
                  </a:extLst>
                </a:gridCol>
                <a:gridCol w="1270221">
                  <a:extLst>
                    <a:ext uri="{9D8B030D-6E8A-4147-A177-3AD203B41FA5}">
                      <a16:colId xmlns:a16="http://schemas.microsoft.com/office/drawing/2014/main" val="1839248233"/>
                    </a:ext>
                  </a:extLst>
                </a:gridCol>
              </a:tblGrid>
              <a:tr h="1142309">
                <a:tc>
                  <a:txBody>
                    <a:bodyPr/>
                    <a:lstStyle/>
                    <a:p>
                      <a:pPr algn="ctr">
                        <a:spcAft>
                          <a:spcPts val="600"/>
                        </a:spcAft>
                      </a:pPr>
                      <a:r>
                        <a:rPr lang="en-US" sz="1200" b="1">
                          <a:solidFill>
                            <a:srgbClr val="000000"/>
                          </a:solidFill>
                          <a:effectLst/>
                        </a:rPr>
                        <a:t>Cost of MSW ($/ton)</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600"/>
                        </a:spcAft>
                      </a:pPr>
                      <a:r>
                        <a:rPr lang="en-US" sz="1200" b="1">
                          <a:solidFill>
                            <a:srgbClr val="000000"/>
                          </a:solidFill>
                          <a:effectLst/>
                        </a:rPr>
                        <a:t>The amount of waste (ton/year)</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600"/>
                        </a:spcAft>
                      </a:pPr>
                      <a:r>
                        <a:rPr lang="en-US" sz="1200" b="1" dirty="0">
                          <a:solidFill>
                            <a:srgbClr val="000000"/>
                          </a:solidFill>
                          <a:effectLst/>
                        </a:rPr>
                        <a:t>Total cost of MSW management ($/year)</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152543729"/>
                  </a:ext>
                </a:extLst>
              </a:tr>
              <a:tr h="751806">
                <a:tc>
                  <a:txBody>
                    <a:bodyPr/>
                    <a:lstStyle/>
                    <a:p>
                      <a:pPr algn="ctr">
                        <a:spcAft>
                          <a:spcPts val="600"/>
                        </a:spcAft>
                        <a:tabLst>
                          <a:tab pos="159385" algn="l"/>
                          <a:tab pos="539115" algn="ctr"/>
                        </a:tabLst>
                      </a:pPr>
                      <a:r>
                        <a:rPr lang="en-US" sz="1200" dirty="0">
                          <a:solidFill>
                            <a:srgbClr val="000000"/>
                          </a:solidFill>
                          <a:effectLst/>
                        </a:rPr>
                        <a:t>23.6</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600"/>
                        </a:spcAft>
                      </a:pPr>
                      <a:r>
                        <a:rPr lang="en-US" sz="1200" dirty="0">
                          <a:solidFill>
                            <a:srgbClr val="000000"/>
                          </a:solidFill>
                          <a:effectLst/>
                        </a:rPr>
                        <a:t>63000</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600"/>
                        </a:spcAft>
                      </a:pPr>
                      <a:r>
                        <a:rPr lang="en-US" sz="1200" dirty="0">
                          <a:solidFill>
                            <a:srgbClr val="000000"/>
                          </a:solidFill>
                          <a:effectLst/>
                        </a:rPr>
                        <a:t>1,486,800</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4012616295"/>
                  </a:ext>
                </a:extLst>
              </a:tr>
            </a:tbl>
          </a:graphicData>
        </a:graphic>
      </p:graphicFrame>
      <p:sp>
        <p:nvSpPr>
          <p:cNvPr id="12" name="Rectangle 3">
            <a:extLst>
              <a:ext uri="{FF2B5EF4-FFF2-40B4-BE49-F238E27FC236}">
                <a16:creationId xmlns:a16="http://schemas.microsoft.com/office/drawing/2014/main" id="{978090FE-4554-460B-8D79-B9165CED4B8F}"/>
              </a:ext>
            </a:extLst>
          </p:cNvPr>
          <p:cNvSpPr>
            <a:spLocks noChangeArrowheads="1"/>
          </p:cNvSpPr>
          <p:nvPr/>
        </p:nvSpPr>
        <p:spPr bwMode="auto">
          <a:xfrm>
            <a:off x="228599" y="159849"/>
            <a:ext cx="9551534"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0" numCol="1" anchor="ctr" anchorCtr="0" compatLnSpc="1">
            <a:prstTxWarp prst="textNoShape">
              <a:avLst/>
            </a:prstTxWarp>
            <a:spAutoFit/>
          </a:bodyPr>
          <a:lstStyle>
            <a:lvl1pPr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1pPr>
            <a:lvl2pPr marL="457200"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2pPr>
            <a:lvl3pPr marL="914400"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3pPr>
            <a:lvl4pPr marL="1371600"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4pPr>
            <a:lvl5pPr marL="1828800"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5pPr>
            <a:lvl6pPr marL="2286000"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6pPr>
            <a:lvl7pPr marL="2743200"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7pPr>
            <a:lvl8pPr marL="3200400"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8pPr>
            <a:lvl9pPr marL="3657600"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158750" algn="l"/>
                <a:tab pos="539750" algn="ctr"/>
              </a:tabLst>
            </a:pPr>
            <a:r>
              <a:rPr kumimoji="0" lang="en-US" altLang="ar-JO" b="0" i="0" u="none" strike="noStrike" cap="none" normalizeH="0" baseline="0" dirty="0">
                <a:ln>
                  <a:noFill/>
                </a:ln>
                <a:solidFill>
                  <a:srgbClr val="000000"/>
                </a:solidFill>
                <a:effectLst/>
                <a:latin typeface="Cabin" panose="020B0604020202020204" charset="0"/>
                <a:ea typeface="Times New Roman" panose="02020603050405020304" pitchFamily="18" charset="0"/>
                <a:cs typeface="Times New Roman" panose="02020603050405020304" pitchFamily="18" charset="0"/>
              </a:rPr>
              <a:t>The table shows the calculation of the total cost of MSW management</a:t>
            </a:r>
            <a:r>
              <a:rPr kumimoji="0" lang="en-US" altLang="ar-JO" sz="1200" b="0" i="0" u="none" strike="noStrike" cap="none" normalizeH="0" baseline="0" dirty="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kumimoji="0" lang="en-US" altLang="ar-JO"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158750" algn="l"/>
                <a:tab pos="539750" algn="ctr"/>
              </a:tabLst>
            </a:pPr>
            <a:r>
              <a:rPr kumimoji="0" lang="en-US" altLang="ar-JO" sz="1100" b="1" i="0" u="none" strike="noStrike" cap="none" normalizeH="0" baseline="0" dirty="0" bmk="_Toc73912909">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endParaRPr kumimoji="0" lang="en-US" altLang="ar-JO" sz="1100" b="0" i="0" u="none" strike="noStrike" cap="none" normalizeH="0" baseline="0" dirty="0">
              <a:ln>
                <a:noFill/>
              </a:ln>
              <a:solidFill>
                <a:schemeClr val="tx1"/>
              </a:solidFill>
              <a:effectLst/>
              <a:latin typeface="Arial" panose="020B0604020202020204" pitchFamily="34" charset="0"/>
            </a:endParaRPr>
          </a:p>
        </p:txBody>
      </p:sp>
      <p:sp>
        <p:nvSpPr>
          <p:cNvPr id="14" name="مربع نص 13">
            <a:extLst>
              <a:ext uri="{FF2B5EF4-FFF2-40B4-BE49-F238E27FC236}">
                <a16:creationId xmlns:a16="http://schemas.microsoft.com/office/drawing/2014/main" id="{0D88B722-134B-45B2-A8F4-E916760FED32}"/>
              </a:ext>
            </a:extLst>
          </p:cNvPr>
          <p:cNvSpPr txBox="1"/>
          <p:nvPr/>
        </p:nvSpPr>
        <p:spPr>
          <a:xfrm>
            <a:off x="2913430" y="1284056"/>
            <a:ext cx="4887684" cy="276999"/>
          </a:xfrm>
          <a:prstGeom prst="rect">
            <a:avLst/>
          </a:prstGeom>
          <a:noFill/>
        </p:spPr>
        <p:txBody>
          <a:bodyPr wrap="square">
            <a:spAutoFit/>
          </a:bodyPr>
          <a:lstStyle/>
          <a:p>
            <a:r>
              <a:rPr kumimoji="0" lang="en-US" altLang="ar-JO" sz="1200" b="1" i="0" u="none" strike="noStrike" cap="none" normalizeH="0" baseline="0" dirty="0" bmk="_Toc73912909">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Total cost of MSW management</a:t>
            </a:r>
            <a:endParaRPr lang="ar-JO" sz="1200" dirty="0"/>
          </a:p>
        </p:txBody>
      </p:sp>
    </p:spTree>
    <p:extLst>
      <p:ext uri="{BB962C8B-B14F-4D97-AF65-F5344CB8AC3E}">
        <p14:creationId xmlns:p14="http://schemas.microsoft.com/office/powerpoint/2010/main" val="249787684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ربع نص 6">
            <a:extLst>
              <a:ext uri="{FF2B5EF4-FFF2-40B4-BE49-F238E27FC236}">
                <a16:creationId xmlns:a16="http://schemas.microsoft.com/office/drawing/2014/main" id="{2784B5B3-D395-45B8-8AD6-A3C889F4FACA}"/>
              </a:ext>
            </a:extLst>
          </p:cNvPr>
          <p:cNvSpPr txBox="1"/>
          <p:nvPr/>
        </p:nvSpPr>
        <p:spPr>
          <a:xfrm>
            <a:off x="163285" y="-84611"/>
            <a:ext cx="8867826" cy="2556918"/>
          </a:xfrm>
          <a:prstGeom prst="rect">
            <a:avLst/>
          </a:prstGeom>
          <a:noFill/>
        </p:spPr>
        <p:txBody>
          <a:bodyPr wrap="square">
            <a:spAutoFit/>
          </a:bodyPr>
          <a:lstStyle/>
          <a:p>
            <a:pPr algn="ctr">
              <a:spcAft>
                <a:spcPts val="600"/>
              </a:spcAft>
            </a:pPr>
            <a:r>
              <a:rPr lang="en-US" sz="1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t>
            </a:r>
          </a:p>
          <a:p>
            <a:pPr>
              <a:lnSpc>
                <a:spcPct val="150000"/>
              </a:lnSpc>
              <a:spcAft>
                <a:spcPts val="600"/>
              </a:spcAft>
            </a:pPr>
            <a:r>
              <a:rPr lang="en-US" sz="1200" dirty="0">
                <a:solidFill>
                  <a:srgbClr val="000000"/>
                </a:solidFill>
                <a:effectLst/>
                <a:latin typeface="Cabin" panose="020B0604020202020204" charset="0"/>
                <a:ea typeface="Calibri" panose="020F0502020204030204" pitchFamily="34" charset="0"/>
                <a:cs typeface="Times New Roman" panose="02020603050405020304" pitchFamily="18" charset="0"/>
              </a:rPr>
              <a:t>The costs of operating solid waste incineration plant are divided into two sections:</a:t>
            </a:r>
          </a:p>
          <a:p>
            <a:pPr>
              <a:lnSpc>
                <a:spcPct val="150000"/>
              </a:lnSpc>
              <a:spcAft>
                <a:spcPts val="600"/>
              </a:spcAft>
            </a:pPr>
            <a:r>
              <a:rPr lang="en-US" sz="1200" dirty="0">
                <a:solidFill>
                  <a:srgbClr val="1A1A1A"/>
                </a:solidFill>
                <a:effectLst/>
                <a:latin typeface="Cabin" panose="020B0604020202020204" charset="0"/>
                <a:ea typeface="Calibri" panose="020F0502020204030204" pitchFamily="34" charset="0"/>
              </a:rPr>
              <a:t>Filters operating costs, </a:t>
            </a:r>
            <a:r>
              <a:rPr lang="en-US" sz="1200" dirty="0">
                <a:solidFill>
                  <a:srgbClr val="000000"/>
                </a:solidFill>
                <a:effectLst/>
                <a:latin typeface="Cabin" panose="020B0604020202020204" charset="0"/>
                <a:ea typeface="Calibri" panose="020F0502020204030204" pitchFamily="34" charset="0"/>
              </a:rPr>
              <a:t>two type of filters were used in project</a:t>
            </a:r>
            <a:r>
              <a:rPr lang="en-US" sz="1200" dirty="0">
                <a:solidFill>
                  <a:srgbClr val="1A1A1A"/>
                </a:solidFill>
                <a:effectLst/>
                <a:latin typeface="Cabin" panose="020B0604020202020204" charset="0"/>
                <a:ea typeface="Calibri" panose="020F0502020204030204" pitchFamily="34" charset="0"/>
              </a:rPr>
              <a:t>. </a:t>
            </a:r>
          </a:p>
          <a:p>
            <a:pPr marL="342900" lvl="0" indent="-342900" algn="l" rtl="0">
              <a:lnSpc>
                <a:spcPct val="150000"/>
              </a:lnSpc>
              <a:spcAft>
                <a:spcPts val="1000"/>
              </a:spcAft>
              <a:buFont typeface="Times New Roman" panose="02020603050405020304" pitchFamily="18" charset="0"/>
              <a:buChar char="-"/>
            </a:pPr>
            <a:r>
              <a:rPr lang="en-US" sz="1200" dirty="0">
                <a:solidFill>
                  <a:srgbClr val="1A1A1A"/>
                </a:solidFill>
                <a:effectLst/>
                <a:latin typeface="Cabin" panose="020B0604020202020204" charset="0"/>
                <a:ea typeface="Calibri" panose="020F0502020204030204" pitchFamily="34" charset="0"/>
                <a:cs typeface="Arial" panose="020B0604020202020204" pitchFamily="34" charset="0"/>
              </a:rPr>
              <a:t>Operating costs of Electrostatic Precipitators equal to 1.6 (Million Euro\Year).</a:t>
            </a:r>
            <a:endParaRPr lang="en-US" sz="1200" dirty="0">
              <a:solidFill>
                <a:srgbClr val="000000"/>
              </a:solidFill>
              <a:effectLst/>
              <a:latin typeface="Cabin" panose="020B0604020202020204" charset="0"/>
              <a:ea typeface="Calibri" panose="020F0502020204030204" pitchFamily="34" charset="0"/>
              <a:cs typeface="Arial" panose="020B0604020202020204" pitchFamily="34" charset="0"/>
            </a:endParaRPr>
          </a:p>
          <a:p>
            <a:pPr marL="342900" lvl="0" indent="-342900" algn="l" rtl="0">
              <a:lnSpc>
                <a:spcPct val="150000"/>
              </a:lnSpc>
              <a:spcAft>
                <a:spcPts val="1000"/>
              </a:spcAft>
              <a:buFont typeface="Times New Roman" panose="02020603050405020304" pitchFamily="18" charset="0"/>
              <a:buChar char="-"/>
            </a:pPr>
            <a:r>
              <a:rPr lang="en-US" sz="1200" dirty="0">
                <a:solidFill>
                  <a:srgbClr val="1A1A1A"/>
                </a:solidFill>
                <a:effectLst/>
                <a:latin typeface="Cabin" panose="020B0604020202020204" charset="0"/>
                <a:ea typeface="Calibri" panose="020F0502020204030204" pitchFamily="34" charset="0"/>
                <a:cs typeface="Arial" panose="020B0604020202020204" pitchFamily="34" charset="0"/>
              </a:rPr>
              <a:t>Operating costs of fabric filters equal to 2.2 (Million Euro\Year).</a:t>
            </a:r>
            <a:endParaRPr lang="en-US" sz="1200" dirty="0">
              <a:solidFill>
                <a:srgbClr val="000000"/>
              </a:solidFill>
              <a:effectLst/>
              <a:latin typeface="Cabin" panose="020B0604020202020204" charset="0"/>
              <a:ea typeface="Calibri" panose="020F0502020204030204" pitchFamily="34" charset="0"/>
              <a:cs typeface="Arial" panose="020B0604020202020204" pitchFamily="34" charset="0"/>
            </a:endParaRPr>
          </a:p>
          <a:p>
            <a:r>
              <a:rPr lang="en-US" sz="1200" b="1" dirty="0">
                <a:solidFill>
                  <a:schemeClr val="accent6">
                    <a:lumMod val="75000"/>
                  </a:schemeClr>
                </a:solidFill>
                <a:effectLst/>
                <a:latin typeface="Cabin" panose="020B0604020202020204" charset="0"/>
                <a:ea typeface="Calibri" panose="020F0502020204030204" pitchFamily="34" charset="0"/>
              </a:rPr>
              <a:t>As a result, the total of Filters operating costs in the incantation plant will be according to amount of solid waste calculated</a:t>
            </a:r>
          </a:p>
          <a:p>
            <a:r>
              <a:rPr lang="en-US" sz="1200" b="1" dirty="0">
                <a:solidFill>
                  <a:schemeClr val="accent6">
                    <a:lumMod val="75000"/>
                  </a:schemeClr>
                </a:solidFill>
                <a:effectLst/>
                <a:latin typeface="Cabin" panose="020B0604020202020204" charset="0"/>
                <a:ea typeface="Calibri" panose="020F0502020204030204" pitchFamily="34" charset="0"/>
              </a:rPr>
              <a:t> ( 63000ton\year ) is shown in table below.</a:t>
            </a:r>
            <a:endParaRPr lang="en-US" sz="1200" b="1" dirty="0">
              <a:solidFill>
                <a:schemeClr val="accent6">
                  <a:lumMod val="75000"/>
                </a:schemeClr>
              </a:solidFill>
              <a:latin typeface="Cabin" panose="020B0604020202020204" charset="0"/>
              <a:ea typeface="Calibri" panose="020F0502020204030204" pitchFamily="34" charset="0"/>
              <a:cs typeface="Times New Roman" panose="02020603050405020304" pitchFamily="18" charset="0"/>
            </a:endParaRPr>
          </a:p>
          <a:p>
            <a:pPr>
              <a:lnSpc>
                <a:spcPct val="150000"/>
              </a:lnSpc>
              <a:spcAft>
                <a:spcPts val="600"/>
              </a:spcAft>
            </a:pPr>
            <a:endParaRPr lang="en-US" sz="1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p:txBody>
      </p:sp>
      <p:graphicFrame>
        <p:nvGraphicFramePr>
          <p:cNvPr id="10" name="جدول 9">
            <a:extLst>
              <a:ext uri="{FF2B5EF4-FFF2-40B4-BE49-F238E27FC236}">
                <a16:creationId xmlns:a16="http://schemas.microsoft.com/office/drawing/2014/main" id="{FDF8BF89-365C-41E4-95E0-1E85E94CF798}"/>
              </a:ext>
            </a:extLst>
          </p:cNvPr>
          <p:cNvGraphicFramePr>
            <a:graphicFrameLocks noGrp="1"/>
          </p:cNvGraphicFramePr>
          <p:nvPr>
            <p:extLst>
              <p:ext uri="{D42A27DB-BD31-4B8C-83A1-F6EECF244321}">
                <p14:modId xmlns:p14="http://schemas.microsoft.com/office/powerpoint/2010/main" val="66775410"/>
              </p:ext>
            </p:extLst>
          </p:nvPr>
        </p:nvGraphicFramePr>
        <p:xfrm>
          <a:off x="1915886" y="2821574"/>
          <a:ext cx="4690699" cy="1663079"/>
        </p:xfrm>
        <a:graphic>
          <a:graphicData uri="http://schemas.openxmlformats.org/drawingml/2006/table">
            <a:tbl>
              <a:tblPr firstRow="1" firstCol="1" bandRow="1">
                <a:tableStyleId>{BDBED569-4797-4DF1-A0F4-6AAB3CD982D8}</a:tableStyleId>
              </a:tblPr>
              <a:tblGrid>
                <a:gridCol w="1556387">
                  <a:extLst>
                    <a:ext uri="{9D8B030D-6E8A-4147-A177-3AD203B41FA5}">
                      <a16:colId xmlns:a16="http://schemas.microsoft.com/office/drawing/2014/main" val="914238998"/>
                    </a:ext>
                  </a:extLst>
                </a:gridCol>
                <a:gridCol w="1572367">
                  <a:extLst>
                    <a:ext uri="{9D8B030D-6E8A-4147-A177-3AD203B41FA5}">
                      <a16:colId xmlns:a16="http://schemas.microsoft.com/office/drawing/2014/main" val="2258485008"/>
                    </a:ext>
                  </a:extLst>
                </a:gridCol>
                <a:gridCol w="1561945">
                  <a:extLst>
                    <a:ext uri="{9D8B030D-6E8A-4147-A177-3AD203B41FA5}">
                      <a16:colId xmlns:a16="http://schemas.microsoft.com/office/drawing/2014/main" val="827538014"/>
                    </a:ext>
                  </a:extLst>
                </a:gridCol>
              </a:tblGrid>
              <a:tr h="907310">
                <a:tc>
                  <a:txBody>
                    <a:bodyPr/>
                    <a:lstStyle/>
                    <a:p>
                      <a:pPr algn="ctr">
                        <a:spcAft>
                          <a:spcPts val="600"/>
                        </a:spcAft>
                      </a:pPr>
                      <a:r>
                        <a:rPr lang="en-US" sz="1200" b="1">
                          <a:solidFill>
                            <a:srgbClr val="1A1A1A"/>
                          </a:solidFill>
                          <a:effectLst/>
                        </a:rPr>
                        <a:t> </a:t>
                      </a:r>
                      <a:endParaRPr lang="en-US" sz="1200">
                        <a:solidFill>
                          <a:srgbClr val="000000"/>
                        </a:solidFill>
                        <a:effectLst/>
                      </a:endParaRPr>
                    </a:p>
                    <a:p>
                      <a:pPr algn="ctr">
                        <a:spcAft>
                          <a:spcPts val="600"/>
                        </a:spcAft>
                      </a:pPr>
                      <a:r>
                        <a:rPr lang="en-US" sz="1200" b="1">
                          <a:solidFill>
                            <a:srgbClr val="1A1A1A"/>
                          </a:solidFill>
                          <a:effectLst/>
                        </a:rPr>
                        <a:t>Electrostatic Precipitators Operating costs  </a:t>
                      </a:r>
                      <a:endParaRPr lang="en-US" sz="1200">
                        <a:solidFill>
                          <a:srgbClr val="000000"/>
                        </a:solidFill>
                        <a:effectLst/>
                      </a:endParaRPr>
                    </a:p>
                    <a:p>
                      <a:pPr algn="ctr">
                        <a:spcAft>
                          <a:spcPts val="600"/>
                        </a:spcAft>
                      </a:pPr>
                      <a:r>
                        <a:rPr lang="en-US" sz="1200" b="1">
                          <a:solidFill>
                            <a:srgbClr val="1A1A1A"/>
                          </a:solidFill>
                          <a:effectLst/>
                        </a:rPr>
                        <a:t>(million $\year)</a:t>
                      </a:r>
                      <a:endParaRPr lang="en-US" sz="1200">
                        <a:solidFill>
                          <a:srgbClr val="000000"/>
                        </a:solidFill>
                        <a:effectLst/>
                      </a:endParaRPr>
                    </a:p>
                    <a:p>
                      <a:pPr algn="ctr">
                        <a:spcAft>
                          <a:spcPts val="600"/>
                        </a:spcAft>
                      </a:pPr>
                      <a:r>
                        <a:rPr lang="en-US" sz="1200" b="1">
                          <a:solidFill>
                            <a:srgbClr val="000000"/>
                          </a:solidFill>
                          <a:effectLst/>
                        </a:rPr>
                        <a:t> </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600"/>
                        </a:spcAft>
                      </a:pPr>
                      <a:r>
                        <a:rPr lang="en-US" sz="1200" b="1">
                          <a:solidFill>
                            <a:srgbClr val="000000"/>
                          </a:solidFill>
                          <a:effectLst/>
                        </a:rPr>
                        <a:t>fabric filters Operating costs </a:t>
                      </a:r>
                      <a:endParaRPr lang="en-US" sz="1200">
                        <a:solidFill>
                          <a:srgbClr val="000000"/>
                        </a:solidFill>
                        <a:effectLst/>
                      </a:endParaRPr>
                    </a:p>
                    <a:p>
                      <a:pPr algn="ctr">
                        <a:spcAft>
                          <a:spcPts val="600"/>
                        </a:spcAft>
                      </a:pPr>
                      <a:r>
                        <a:rPr lang="en-US" sz="1200" b="1">
                          <a:solidFill>
                            <a:srgbClr val="1A1A1A"/>
                          </a:solidFill>
                          <a:effectLst/>
                        </a:rPr>
                        <a:t>(million $\year)</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600"/>
                        </a:spcAft>
                      </a:pPr>
                      <a:r>
                        <a:rPr lang="en-US" sz="1200" b="1">
                          <a:solidFill>
                            <a:srgbClr val="000000"/>
                          </a:solidFill>
                          <a:effectLst/>
                        </a:rPr>
                        <a:t>Filters operating costs (million $\year)</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559024249"/>
                  </a:ext>
                </a:extLst>
              </a:tr>
              <a:tr h="337199">
                <a:tc>
                  <a:txBody>
                    <a:bodyPr/>
                    <a:lstStyle/>
                    <a:p>
                      <a:pPr algn="ctr">
                        <a:spcAft>
                          <a:spcPts val="600"/>
                        </a:spcAft>
                        <a:tabLst>
                          <a:tab pos="159385" algn="l"/>
                          <a:tab pos="539115" algn="ctr"/>
                        </a:tabLst>
                      </a:pPr>
                      <a:r>
                        <a:rPr lang="en-US" sz="1200">
                          <a:solidFill>
                            <a:srgbClr val="000000"/>
                          </a:solidFill>
                          <a:effectLst/>
                        </a:rPr>
                        <a:t>0.59</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600"/>
                        </a:spcAft>
                      </a:pPr>
                      <a:r>
                        <a:rPr lang="en-US" sz="1200">
                          <a:solidFill>
                            <a:srgbClr val="000000"/>
                          </a:solidFill>
                          <a:effectLst/>
                        </a:rPr>
                        <a:t>0.84</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600"/>
                        </a:spcAft>
                      </a:pPr>
                      <a:r>
                        <a:rPr lang="en-US" sz="1200" dirty="0">
                          <a:solidFill>
                            <a:srgbClr val="000000"/>
                          </a:solidFill>
                          <a:effectLst/>
                        </a:rPr>
                        <a:t>1.43</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601345403"/>
                  </a:ext>
                </a:extLst>
              </a:tr>
            </a:tbl>
          </a:graphicData>
        </a:graphic>
      </p:graphicFrame>
      <p:sp>
        <p:nvSpPr>
          <p:cNvPr id="11" name="Rectangle 2">
            <a:extLst>
              <a:ext uri="{FF2B5EF4-FFF2-40B4-BE49-F238E27FC236}">
                <a16:creationId xmlns:a16="http://schemas.microsoft.com/office/drawing/2014/main" id="{B18AA8FD-5A67-4982-844E-86027ABBEAD4}"/>
              </a:ext>
            </a:extLst>
          </p:cNvPr>
          <p:cNvSpPr>
            <a:spLocks noChangeArrowheads="1"/>
          </p:cNvSpPr>
          <p:nvPr/>
        </p:nvSpPr>
        <p:spPr bwMode="auto">
          <a:xfrm>
            <a:off x="2885914" y="2464613"/>
            <a:ext cx="3187509"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1pPr>
            <a:lvl2pPr marL="457200"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2pPr>
            <a:lvl3pPr marL="914400"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3pPr>
            <a:lvl4pPr marL="1371600"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4pPr>
            <a:lvl5pPr marL="1828800"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5pPr>
            <a:lvl6pPr marL="2286000"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6pPr>
            <a:lvl7pPr marL="2743200"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7pPr>
            <a:lvl8pPr marL="3200400"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8pPr>
            <a:lvl9pPr marL="3657600"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158750" algn="l"/>
                <a:tab pos="539750" algn="ctr"/>
              </a:tabLst>
            </a:pPr>
            <a:r>
              <a:rPr kumimoji="0" lang="en-US" altLang="ar-JO" sz="1200" b="1" i="0" u="none" strike="noStrike" cap="none" normalizeH="0" baseline="0" dirty="0" bmk="_Toc7391291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The total cost of Filters operating costs</a:t>
            </a:r>
            <a:endParaRPr kumimoji="0" lang="en-US" altLang="ar-JO" sz="12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158750" algn="l"/>
                <a:tab pos="539750" algn="ctr"/>
              </a:tabLst>
            </a:pPr>
            <a:endParaRPr kumimoji="0" lang="en-US" altLang="ar-JO"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965018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sp>
        <p:nvSpPr>
          <p:cNvPr id="265" name="Google Shape;265;p39"/>
          <p:cNvSpPr txBox="1">
            <a:spLocks noGrp="1"/>
          </p:cNvSpPr>
          <p:nvPr>
            <p:ph type="title" idx="2"/>
          </p:nvPr>
        </p:nvSpPr>
        <p:spPr>
          <a:xfrm>
            <a:off x="743474" y="1749250"/>
            <a:ext cx="2358600" cy="19635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effectLst>
                  <a:outerShdw blurRad="38100" dist="38100" dir="2700000" algn="tl">
                    <a:srgbClr val="000000">
                      <a:alpha val="43137"/>
                    </a:srgbClr>
                  </a:outerShdw>
                </a:effectLst>
              </a:rPr>
              <a:t>01</a:t>
            </a:r>
          </a:p>
        </p:txBody>
      </p:sp>
      <p:sp>
        <p:nvSpPr>
          <p:cNvPr id="267" name="Google Shape;267;p39"/>
          <p:cNvSpPr txBox="1">
            <a:spLocks noGrp="1"/>
          </p:cNvSpPr>
          <p:nvPr>
            <p:ph type="title"/>
          </p:nvPr>
        </p:nvSpPr>
        <p:spPr>
          <a:xfrm>
            <a:off x="2947862" y="1630019"/>
            <a:ext cx="4028400" cy="2312502"/>
          </a:xfrm>
          <a:prstGeom prst="rect">
            <a:avLst/>
          </a:prstGeom>
        </p:spPr>
        <p:txBody>
          <a:bodyPr spcFirstLastPara="1" wrap="square" lIns="288000" tIns="91425" rIns="91425" bIns="731500" anchor="ctr" anchorCtr="0">
            <a:noAutofit/>
          </a:bodyPr>
          <a:lstStyle/>
          <a:p>
            <a:pPr marL="0" lvl="0" indent="0" algn="l" rtl="0">
              <a:spcBef>
                <a:spcPts val="0"/>
              </a:spcBef>
              <a:spcAft>
                <a:spcPts val="0"/>
              </a:spcAft>
              <a:buNone/>
            </a:pPr>
            <a:br>
              <a:rPr lang="en-US" sz="3200" dirty="0">
                <a:solidFill>
                  <a:schemeClr val="bg2"/>
                </a:solidFill>
              </a:rPr>
            </a:br>
            <a:r>
              <a:rPr lang="en-US" sz="3200" dirty="0">
                <a:solidFill>
                  <a:schemeClr val="bg2"/>
                </a:solidFill>
                <a:effectLst>
                  <a:outerShdw blurRad="38100" dist="38100" dir="2700000" algn="tl">
                    <a:srgbClr val="000000">
                      <a:alpha val="43137"/>
                    </a:srgbClr>
                  </a:outerShdw>
                </a:effectLst>
              </a:rPr>
              <a:t>INTRODUCTION</a:t>
            </a:r>
            <a:br>
              <a:rPr lang="en-US" sz="3200" dirty="0">
                <a:solidFill>
                  <a:schemeClr val="bg2"/>
                </a:solidFill>
              </a:rPr>
            </a:br>
            <a:r>
              <a:rPr lang="en-US" sz="1400" dirty="0">
                <a:solidFill>
                  <a:schemeClr val="bg2"/>
                </a:solidFill>
                <a:latin typeface="Cabin Regular" panose="020B0604020202020204" charset="0"/>
                <a:cs typeface="+mj-cs"/>
              </a:rPr>
              <a:t>1. General background</a:t>
            </a:r>
            <a:br>
              <a:rPr lang="en-US" sz="1400" dirty="0">
                <a:solidFill>
                  <a:schemeClr val="bg2"/>
                </a:solidFill>
                <a:latin typeface="Cabin Regular" panose="020B0604020202020204" charset="0"/>
                <a:cs typeface="+mj-cs"/>
              </a:rPr>
            </a:br>
            <a:r>
              <a:rPr lang="en-US" sz="1400" dirty="0">
                <a:solidFill>
                  <a:schemeClr val="bg2"/>
                </a:solidFill>
                <a:latin typeface="Cabin Regular" panose="020B0604020202020204" charset="0"/>
                <a:cs typeface="+mj-cs"/>
              </a:rPr>
              <a:t>2. Objective</a:t>
            </a:r>
            <a:br>
              <a:rPr lang="en-US" sz="1400" dirty="0">
                <a:solidFill>
                  <a:schemeClr val="bg2"/>
                </a:solidFill>
                <a:latin typeface="Cabin Regular" panose="020B0604020202020204" charset="0"/>
                <a:cs typeface="+mj-cs"/>
              </a:rPr>
            </a:br>
            <a:r>
              <a:rPr lang="en-US" sz="1400" dirty="0">
                <a:solidFill>
                  <a:schemeClr val="bg2"/>
                </a:solidFill>
                <a:latin typeface="Cabin Regular" panose="020B0604020202020204" charset="0"/>
                <a:cs typeface="+mj-cs"/>
              </a:rPr>
              <a:t>3. Location</a:t>
            </a:r>
            <a:br>
              <a:rPr lang="en-US" sz="1400" dirty="0">
                <a:solidFill>
                  <a:schemeClr val="bg2"/>
                </a:solidFill>
                <a:latin typeface="Cabin Regular" panose="020B0604020202020204" charset="0"/>
                <a:cs typeface="+mj-cs"/>
              </a:rPr>
            </a:br>
            <a:r>
              <a:rPr lang="en-US" sz="1400" dirty="0">
                <a:solidFill>
                  <a:schemeClr val="bg2"/>
                </a:solidFill>
                <a:latin typeface="Cabin Regular" panose="020B0604020202020204" charset="0"/>
                <a:cs typeface="+mj-cs"/>
              </a:rPr>
              <a:t>4. Study area</a:t>
            </a:r>
            <a:endParaRPr sz="1400" dirty="0">
              <a:solidFill>
                <a:schemeClr val="bg2"/>
              </a:solidFill>
              <a:latin typeface="Cabin Regular" panose="020B0604020202020204" charset="0"/>
              <a:cs typeface="+mj-cs"/>
            </a:endParaRPr>
          </a:p>
        </p:txBody>
      </p:sp>
      <p:pic>
        <p:nvPicPr>
          <p:cNvPr id="266" name="Google Shape;266;p39"/>
          <p:cNvPicPr preferRelativeResize="0"/>
          <p:nvPr/>
        </p:nvPicPr>
        <p:blipFill rotWithShape="1">
          <a:blip r:embed="rId3">
            <a:alphaModFix/>
          </a:blip>
          <a:srcRect l="43946" r="14873"/>
          <a:stretch/>
        </p:blipFill>
        <p:spPr>
          <a:xfrm>
            <a:off x="5393635" y="-248092"/>
            <a:ext cx="3750365" cy="5143502"/>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a:extLst>
              <a:ext uri="{FF2B5EF4-FFF2-40B4-BE49-F238E27FC236}">
                <a16:creationId xmlns:a16="http://schemas.microsoft.com/office/drawing/2014/main" id="{AF23A6CA-1198-4CCF-AAC5-FEC88275448B}"/>
              </a:ext>
            </a:extLst>
          </p:cNvPr>
          <p:cNvSpPr txBox="1"/>
          <p:nvPr/>
        </p:nvSpPr>
        <p:spPr>
          <a:xfrm>
            <a:off x="380999" y="249416"/>
            <a:ext cx="8022771" cy="962123"/>
          </a:xfrm>
          <a:prstGeom prst="rect">
            <a:avLst/>
          </a:prstGeom>
          <a:noFill/>
        </p:spPr>
        <p:txBody>
          <a:bodyPr wrap="square">
            <a:spAutoFit/>
          </a:bodyPr>
          <a:lstStyle/>
          <a:p>
            <a:r>
              <a:rPr lang="en-US" sz="1400" dirty="0">
                <a:solidFill>
                  <a:srgbClr val="000000"/>
                </a:solidFill>
                <a:effectLst/>
                <a:latin typeface="Cabin" panose="020B0604020202020204" charset="0"/>
                <a:ea typeface="Calibri" panose="020F0502020204030204" pitchFamily="34" charset="0"/>
              </a:rPr>
              <a:t>there is another operating cost which represents the costs of labor, drivers, maintenance of equipment and diesel fuel related to municipal solid waste collection, operating and maintenance cost can be estimated by the following formula:</a:t>
            </a:r>
            <a:br>
              <a:rPr lang="en-US" sz="1400" dirty="0">
                <a:solidFill>
                  <a:srgbClr val="000000"/>
                </a:solidFill>
                <a:effectLst/>
                <a:latin typeface="Times New Roman" panose="02020603050405020304" pitchFamily="18" charset="0"/>
                <a:ea typeface="Calibri" panose="020F0502020204030204" pitchFamily="34" charset="0"/>
              </a:rPr>
            </a:br>
            <a:endParaRPr lang="ar-JO" dirty="0"/>
          </a:p>
        </p:txBody>
      </p:sp>
      <mc:AlternateContent xmlns:mc="http://schemas.openxmlformats.org/markup-compatibility/2006" xmlns:a14="http://schemas.microsoft.com/office/drawing/2010/main">
        <mc:Choice Requires="a14">
          <p:sp>
            <p:nvSpPr>
              <p:cNvPr id="6" name="مربع نص 5">
                <a:extLst>
                  <a:ext uri="{FF2B5EF4-FFF2-40B4-BE49-F238E27FC236}">
                    <a16:creationId xmlns:a16="http://schemas.microsoft.com/office/drawing/2014/main" id="{B28D3A25-1879-47FF-A332-AE5D3B50470F}"/>
                  </a:ext>
                </a:extLst>
              </p:cNvPr>
              <p:cNvSpPr txBox="1"/>
              <p:nvPr/>
            </p:nvSpPr>
            <p:spPr>
              <a:xfrm>
                <a:off x="3320143" y="895747"/>
                <a:ext cx="4572000" cy="315792"/>
              </a:xfrm>
              <a:prstGeom prst="rect">
                <a:avLst/>
              </a:prstGeom>
              <a:noFill/>
            </p:spPr>
            <p:txBody>
              <a:bodyPr wrap="square">
                <a:spAutoFit/>
              </a:bodyPr>
              <a:lstStyle/>
              <a:p>
                <a:r>
                  <a:rPr lang="en-US" sz="1400" b="1" dirty="0">
                    <a:solidFill>
                      <a:srgbClr val="355D7E"/>
                    </a:solidFill>
                    <a:effectLst/>
                    <a:latin typeface="Calibri" panose="020F0502020204030204" pitchFamily="34" charset="0"/>
                    <a:ea typeface="Calibri" panose="020F0502020204030204" pitchFamily="34" charset="0"/>
                  </a:rPr>
                  <a:t>→</a:t>
                </a:r>
                <a14:m>
                  <m:oMath xmlns:m="http://schemas.openxmlformats.org/officeDocument/2006/math">
                    <m:r>
                      <a:rPr lang="en-US" sz="1400" b="1" i="1">
                        <a:solidFill>
                          <a:srgbClr val="000000"/>
                        </a:solidFill>
                        <a:effectLst/>
                        <a:latin typeface="Cambria Math" panose="02040503050406030204" pitchFamily="18" charset="0"/>
                        <a:ea typeface="Calibri" panose="020F0502020204030204" pitchFamily="34" charset="0"/>
                        <a:cs typeface="Cambria Math" panose="02040503050406030204" pitchFamily="18" charset="0"/>
                      </a:rPr>
                      <m:t>𝑨</m:t>
                    </m:r>
                    <m:r>
                      <a:rPr lang="en-US" sz="1400" b="1" i="1">
                        <a:solidFill>
                          <a:srgbClr val="000000"/>
                        </a:solidFill>
                        <a:effectLst/>
                        <a:latin typeface="Cambria Math" panose="02040503050406030204" pitchFamily="18" charset="0"/>
                        <a:ea typeface="Calibri" panose="020F0502020204030204" pitchFamily="34" charset="0"/>
                        <a:cs typeface="Cambria Math" panose="02040503050406030204" pitchFamily="18" charset="0"/>
                      </a:rPr>
                      <m:t>=</m:t>
                    </m:r>
                    <m:r>
                      <a:rPr lang="en-US" sz="1400" b="1" i="1">
                        <a:solidFill>
                          <a:srgbClr val="000000"/>
                        </a:solidFill>
                        <a:effectLst/>
                        <a:latin typeface="Cambria Math" panose="02040503050406030204" pitchFamily="18" charset="0"/>
                        <a:ea typeface="Calibri" panose="020F0502020204030204" pitchFamily="34" charset="0"/>
                        <a:cs typeface="Cambria Math" panose="02040503050406030204" pitchFamily="18" charset="0"/>
                      </a:rPr>
                      <m:t>𝟎</m:t>
                    </m:r>
                    <m:r>
                      <a:rPr lang="en-US" sz="1400" b="1" i="1">
                        <a:solidFill>
                          <a:srgbClr val="000000"/>
                        </a:solidFill>
                        <a:effectLst/>
                        <a:latin typeface="Cambria Math" panose="02040503050406030204" pitchFamily="18" charset="0"/>
                        <a:ea typeface="Calibri" panose="020F0502020204030204" pitchFamily="34" charset="0"/>
                        <a:cs typeface="Cambria Math" panose="02040503050406030204" pitchFamily="18" charset="0"/>
                      </a:rPr>
                      <m:t>.</m:t>
                    </m:r>
                    <m:r>
                      <a:rPr lang="en-US" sz="1400" b="1" i="1">
                        <a:solidFill>
                          <a:srgbClr val="000000"/>
                        </a:solidFill>
                        <a:effectLst/>
                        <a:latin typeface="Cambria Math" panose="02040503050406030204" pitchFamily="18" charset="0"/>
                        <a:ea typeface="Calibri" panose="020F0502020204030204" pitchFamily="34" charset="0"/>
                        <a:cs typeface="Cambria Math" panose="02040503050406030204" pitchFamily="18" charset="0"/>
                      </a:rPr>
                      <m:t>𝟎𝟕𝟒𝟒</m:t>
                    </m:r>
                    <m:r>
                      <a:rPr lang="en-US" sz="1400" b="1" i="1">
                        <a:solidFill>
                          <a:srgbClr val="000000"/>
                        </a:solidFill>
                        <a:effectLst/>
                        <a:latin typeface="Cambria Math" panose="02040503050406030204" pitchFamily="18" charset="0"/>
                        <a:ea typeface="Calibri" panose="020F0502020204030204" pitchFamily="34" charset="0"/>
                        <a:cs typeface="Cambria Math" panose="02040503050406030204" pitchFamily="18" charset="0"/>
                      </a:rPr>
                      <m:t>∗</m:t>
                    </m:r>
                    <m:sSup>
                      <m:sSupPr>
                        <m:ctrlPr>
                          <a:rPr lang="en-US" b="1" i="1">
                            <a:effectLst/>
                            <a:latin typeface="Cambria Math" panose="02040503050406030204" pitchFamily="18" charset="0"/>
                            <a:cs typeface="Cambria Math" panose="02040503050406030204" pitchFamily="18" charset="0"/>
                          </a:rPr>
                        </m:ctrlPr>
                      </m:sSupPr>
                      <m:e>
                        <m:r>
                          <a:rPr lang="en-US" sz="1400" b="1" i="1">
                            <a:solidFill>
                              <a:srgbClr val="000000"/>
                            </a:solidFill>
                            <a:effectLst/>
                            <a:latin typeface="Cambria Math" panose="02040503050406030204" pitchFamily="18" charset="0"/>
                            <a:ea typeface="Calibri" panose="020F0502020204030204" pitchFamily="34" charset="0"/>
                            <a:cs typeface="Cambria Math" panose="02040503050406030204" pitchFamily="18" charset="0"/>
                          </a:rPr>
                          <m:t>𝑪</m:t>
                        </m:r>
                      </m:e>
                      <m:sup>
                        <m:r>
                          <a:rPr lang="en-US" sz="1400" b="1" i="1">
                            <a:solidFill>
                              <a:srgbClr val="000000"/>
                            </a:solidFill>
                            <a:effectLst/>
                            <a:latin typeface="Cambria Math" panose="02040503050406030204" pitchFamily="18" charset="0"/>
                            <a:ea typeface="Calibri" panose="020F0502020204030204" pitchFamily="34" charset="0"/>
                            <a:cs typeface="Cambria Math" panose="02040503050406030204" pitchFamily="18" charset="0"/>
                          </a:rPr>
                          <m:t>𝟎</m:t>
                        </m:r>
                        <m:r>
                          <a:rPr lang="en-US" sz="1400" b="1" i="1">
                            <a:solidFill>
                              <a:srgbClr val="000000"/>
                            </a:solidFill>
                            <a:effectLst/>
                            <a:latin typeface="Cambria Math" panose="02040503050406030204" pitchFamily="18" charset="0"/>
                            <a:ea typeface="Calibri" panose="020F0502020204030204" pitchFamily="34" charset="0"/>
                            <a:cs typeface="Cambria Math" panose="02040503050406030204" pitchFamily="18" charset="0"/>
                          </a:rPr>
                          <m:t>.</m:t>
                        </m:r>
                        <m:r>
                          <a:rPr lang="en-US" sz="1400" b="1" i="1">
                            <a:solidFill>
                              <a:srgbClr val="000000"/>
                            </a:solidFill>
                            <a:effectLst/>
                            <a:latin typeface="Cambria Math" panose="02040503050406030204" pitchFamily="18" charset="0"/>
                            <a:ea typeface="Calibri" panose="020F0502020204030204" pitchFamily="34" charset="0"/>
                            <a:cs typeface="Cambria Math" panose="02040503050406030204" pitchFamily="18" charset="0"/>
                          </a:rPr>
                          <m:t>𝟖𝟓𝟗𝟒</m:t>
                        </m:r>
                      </m:sup>
                    </m:sSup>
                  </m:oMath>
                </a14:m>
                <a:endParaRPr lang="ar-JO" dirty="0"/>
              </a:p>
            </p:txBody>
          </p:sp>
        </mc:Choice>
        <mc:Fallback xmlns="">
          <p:sp>
            <p:nvSpPr>
              <p:cNvPr id="6" name="مربع نص 5">
                <a:extLst>
                  <a:ext uri="{FF2B5EF4-FFF2-40B4-BE49-F238E27FC236}">
                    <a16:creationId xmlns:a16="http://schemas.microsoft.com/office/drawing/2014/main" id="{B28D3A25-1879-47FF-A332-AE5D3B50470F}"/>
                  </a:ext>
                </a:extLst>
              </p:cNvPr>
              <p:cNvSpPr txBox="1">
                <a:spLocks noRot="1" noChangeAspect="1" noMove="1" noResize="1" noEditPoints="1" noAdjustHandles="1" noChangeArrowheads="1" noChangeShapeType="1" noTextEdit="1"/>
              </p:cNvSpPr>
              <p:nvPr/>
            </p:nvSpPr>
            <p:spPr>
              <a:xfrm>
                <a:off x="3320143" y="895747"/>
                <a:ext cx="4572000" cy="315792"/>
              </a:xfrm>
              <a:prstGeom prst="rect">
                <a:avLst/>
              </a:prstGeom>
              <a:blipFill>
                <a:blip r:embed="rId2"/>
                <a:stretch>
                  <a:fillRect l="-400" b="-19231"/>
                </a:stretch>
              </a:blipFill>
            </p:spPr>
            <p:txBody>
              <a:bodyPr/>
              <a:lstStyle/>
              <a:p>
                <a:r>
                  <a:rPr lang="ar-JO">
                    <a:noFill/>
                  </a:rPr>
                  <a:t> </a:t>
                </a:r>
              </a:p>
            </p:txBody>
          </p:sp>
        </mc:Fallback>
      </mc:AlternateContent>
      <p:graphicFrame>
        <p:nvGraphicFramePr>
          <p:cNvPr id="7" name="جدول 6">
            <a:extLst>
              <a:ext uri="{FF2B5EF4-FFF2-40B4-BE49-F238E27FC236}">
                <a16:creationId xmlns:a16="http://schemas.microsoft.com/office/drawing/2014/main" id="{27625FB8-7FDF-47BD-BE0B-DD8F9B95BBFD}"/>
              </a:ext>
            </a:extLst>
          </p:cNvPr>
          <p:cNvGraphicFramePr>
            <a:graphicFrameLocks noGrp="1"/>
          </p:cNvGraphicFramePr>
          <p:nvPr>
            <p:extLst>
              <p:ext uri="{D42A27DB-BD31-4B8C-83A1-F6EECF244321}">
                <p14:modId xmlns:p14="http://schemas.microsoft.com/office/powerpoint/2010/main" val="3825015985"/>
              </p:ext>
            </p:extLst>
          </p:nvPr>
        </p:nvGraphicFramePr>
        <p:xfrm>
          <a:off x="2651200" y="1663044"/>
          <a:ext cx="3648075" cy="1818640"/>
        </p:xfrm>
        <a:graphic>
          <a:graphicData uri="http://schemas.openxmlformats.org/drawingml/2006/table">
            <a:tbl>
              <a:tblPr firstRow="1" firstCol="1" bandRow="1">
                <a:tableStyleId>{BDBED569-4797-4DF1-A0F4-6AAB3CD982D8}</a:tableStyleId>
              </a:tblPr>
              <a:tblGrid>
                <a:gridCol w="1216025">
                  <a:extLst>
                    <a:ext uri="{9D8B030D-6E8A-4147-A177-3AD203B41FA5}">
                      <a16:colId xmlns:a16="http://schemas.microsoft.com/office/drawing/2014/main" val="139082664"/>
                    </a:ext>
                  </a:extLst>
                </a:gridCol>
                <a:gridCol w="1216025">
                  <a:extLst>
                    <a:ext uri="{9D8B030D-6E8A-4147-A177-3AD203B41FA5}">
                      <a16:colId xmlns:a16="http://schemas.microsoft.com/office/drawing/2014/main" val="3410331523"/>
                    </a:ext>
                  </a:extLst>
                </a:gridCol>
                <a:gridCol w="1216025">
                  <a:extLst>
                    <a:ext uri="{9D8B030D-6E8A-4147-A177-3AD203B41FA5}">
                      <a16:colId xmlns:a16="http://schemas.microsoft.com/office/drawing/2014/main" val="2404063490"/>
                    </a:ext>
                  </a:extLst>
                </a:gridCol>
              </a:tblGrid>
              <a:tr h="0">
                <a:tc>
                  <a:txBody>
                    <a:bodyPr/>
                    <a:lstStyle/>
                    <a:p>
                      <a:pPr algn="ctr">
                        <a:spcAft>
                          <a:spcPts val="600"/>
                        </a:spcAft>
                      </a:pPr>
                      <a:r>
                        <a:rPr lang="en-US" sz="1200" b="1">
                          <a:solidFill>
                            <a:srgbClr val="000000"/>
                          </a:solidFill>
                          <a:effectLst/>
                        </a:rPr>
                        <a:t>Filters operating costs (million $/year)</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600"/>
                        </a:spcAft>
                      </a:pPr>
                      <a:r>
                        <a:rPr lang="en-US" sz="1200" b="1">
                          <a:solidFill>
                            <a:srgbClr val="000000"/>
                          </a:solidFill>
                          <a:effectLst/>
                        </a:rPr>
                        <a:t>Another operating costs </a:t>
                      </a:r>
                      <a:endParaRPr lang="en-US" sz="1200">
                        <a:solidFill>
                          <a:srgbClr val="000000"/>
                        </a:solidFill>
                        <a:effectLst/>
                      </a:endParaRPr>
                    </a:p>
                    <a:p>
                      <a:pPr algn="ctr">
                        <a:spcAft>
                          <a:spcPts val="600"/>
                        </a:spcAft>
                      </a:pPr>
                      <a:r>
                        <a:rPr lang="en-US" sz="1200" b="1">
                          <a:solidFill>
                            <a:srgbClr val="000000"/>
                          </a:solidFill>
                          <a:effectLst/>
                        </a:rPr>
                        <a:t>(million$/year</a:t>
                      </a:r>
                      <a:r>
                        <a:rPr lang="en-US" sz="1200" b="1">
                          <a:solidFill>
                            <a:srgbClr val="1A1A1A"/>
                          </a:solidFill>
                          <a:effectLst/>
                        </a:rPr>
                        <a:t>)</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600"/>
                        </a:spcAft>
                      </a:pPr>
                      <a:r>
                        <a:rPr lang="en-US" sz="1200" b="1">
                          <a:solidFill>
                            <a:srgbClr val="000000"/>
                          </a:solidFill>
                          <a:effectLst/>
                        </a:rPr>
                        <a:t> </a:t>
                      </a:r>
                      <a:endParaRPr lang="en-US" sz="1200">
                        <a:solidFill>
                          <a:srgbClr val="000000"/>
                        </a:solidFill>
                        <a:effectLst/>
                      </a:endParaRPr>
                    </a:p>
                    <a:p>
                      <a:pPr algn="ctr">
                        <a:spcAft>
                          <a:spcPts val="600"/>
                        </a:spcAft>
                      </a:pPr>
                      <a:r>
                        <a:rPr lang="en-US" sz="1200" b="1">
                          <a:solidFill>
                            <a:srgbClr val="000000"/>
                          </a:solidFill>
                          <a:effectLst/>
                        </a:rPr>
                        <a:t>The total costs of operating MSW</a:t>
                      </a:r>
                      <a:endParaRPr lang="en-US" sz="1200">
                        <a:solidFill>
                          <a:srgbClr val="000000"/>
                        </a:solidFill>
                        <a:effectLst/>
                      </a:endParaRPr>
                    </a:p>
                    <a:p>
                      <a:pPr algn="ctr">
                        <a:spcAft>
                          <a:spcPts val="600"/>
                        </a:spcAft>
                      </a:pPr>
                      <a:r>
                        <a:rPr lang="en-US" sz="1200" b="1">
                          <a:solidFill>
                            <a:srgbClr val="000000"/>
                          </a:solidFill>
                          <a:effectLst/>
                        </a:rPr>
                        <a:t>(million $/year</a:t>
                      </a:r>
                      <a:r>
                        <a:rPr lang="en-US" sz="1200" b="1">
                          <a:solidFill>
                            <a:srgbClr val="1A1A1A"/>
                          </a:solidFill>
                          <a:effectLst/>
                        </a:rPr>
                        <a:t>)</a:t>
                      </a:r>
                      <a:endParaRPr lang="en-US" sz="1200">
                        <a:solidFill>
                          <a:srgbClr val="000000"/>
                        </a:solidFill>
                        <a:effectLst/>
                      </a:endParaRPr>
                    </a:p>
                    <a:p>
                      <a:pPr algn="ctr">
                        <a:spcAft>
                          <a:spcPts val="600"/>
                        </a:spcAft>
                      </a:pPr>
                      <a:r>
                        <a:rPr lang="en-US" sz="1200" b="1">
                          <a:solidFill>
                            <a:srgbClr val="000000"/>
                          </a:solidFill>
                          <a:effectLst/>
                        </a:rPr>
                        <a:t> </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463896244"/>
                  </a:ext>
                </a:extLst>
              </a:tr>
              <a:tr h="492760">
                <a:tc>
                  <a:txBody>
                    <a:bodyPr/>
                    <a:lstStyle/>
                    <a:p>
                      <a:pPr algn="ctr">
                        <a:spcAft>
                          <a:spcPts val="600"/>
                        </a:spcAft>
                        <a:tabLst>
                          <a:tab pos="159385" algn="l"/>
                          <a:tab pos="539115" algn="ctr"/>
                        </a:tabLst>
                      </a:pPr>
                      <a:r>
                        <a:rPr lang="en-US" sz="1200">
                          <a:solidFill>
                            <a:srgbClr val="000000"/>
                          </a:solidFill>
                          <a:effectLst/>
                        </a:rPr>
                        <a:t>1.43</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600"/>
                        </a:spcAft>
                        <a:tabLst>
                          <a:tab pos="159385" algn="l"/>
                          <a:tab pos="539115" algn="ctr"/>
                        </a:tabLst>
                      </a:pPr>
                      <a:r>
                        <a:rPr lang="en-US" sz="1200" dirty="0">
                          <a:solidFill>
                            <a:srgbClr val="000000"/>
                          </a:solidFill>
                          <a:effectLst/>
                        </a:rPr>
                        <a:t>0.0157</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600"/>
                        </a:spcAft>
                      </a:pPr>
                      <a:r>
                        <a:rPr lang="en-US" sz="1200" dirty="0">
                          <a:solidFill>
                            <a:srgbClr val="000000"/>
                          </a:solidFill>
                          <a:effectLst/>
                        </a:rPr>
                        <a:t>1.45</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844882544"/>
                  </a:ext>
                </a:extLst>
              </a:tr>
            </a:tbl>
          </a:graphicData>
        </a:graphic>
      </p:graphicFrame>
      <p:sp>
        <p:nvSpPr>
          <p:cNvPr id="8" name="Rectangle 1">
            <a:extLst>
              <a:ext uri="{FF2B5EF4-FFF2-40B4-BE49-F238E27FC236}">
                <a16:creationId xmlns:a16="http://schemas.microsoft.com/office/drawing/2014/main" id="{68A47F86-F63D-4331-80BB-29BC7DB87B39}"/>
              </a:ext>
            </a:extLst>
          </p:cNvPr>
          <p:cNvSpPr>
            <a:spLocks noChangeArrowheads="1"/>
          </p:cNvSpPr>
          <p:nvPr/>
        </p:nvSpPr>
        <p:spPr bwMode="auto">
          <a:xfrm>
            <a:off x="3289357" y="1386045"/>
            <a:ext cx="2395207"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1pPr>
            <a:lvl2pPr marL="457200"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2pPr>
            <a:lvl3pPr marL="914400"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3pPr>
            <a:lvl4pPr marL="1371600"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4pPr>
            <a:lvl5pPr marL="1828800"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5pPr>
            <a:lvl6pPr marL="2286000"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6pPr>
            <a:lvl7pPr marL="2743200"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7pPr>
            <a:lvl8pPr marL="3200400"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8pPr>
            <a:lvl9pPr marL="3657600"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158750" algn="l"/>
                <a:tab pos="539750" algn="ctr"/>
              </a:tabLst>
            </a:pPr>
            <a:r>
              <a:rPr kumimoji="0" lang="en-US" altLang="ar-JO" sz="1200" b="1" i="0" u="none" strike="noStrike" cap="none" normalizeH="0" baseline="0" dirty="0" bmk="_Toc73912911">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The total costs of operating MSW</a:t>
            </a:r>
            <a:endParaRPr kumimoji="0" lang="en-US" altLang="ar-JO" sz="12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158750" algn="l"/>
                <a:tab pos="539750" algn="ctr"/>
              </a:tabLst>
            </a:pPr>
            <a:endParaRPr kumimoji="0" lang="en-US" altLang="ar-JO"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809586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جدول 4">
            <a:extLst>
              <a:ext uri="{FF2B5EF4-FFF2-40B4-BE49-F238E27FC236}">
                <a16:creationId xmlns:a16="http://schemas.microsoft.com/office/drawing/2014/main" id="{9C105A29-69FC-459A-A21E-0EDB050FF7A5}"/>
              </a:ext>
            </a:extLst>
          </p:cNvPr>
          <p:cNvGraphicFramePr>
            <a:graphicFrameLocks noGrp="1"/>
          </p:cNvGraphicFramePr>
          <p:nvPr>
            <p:extLst>
              <p:ext uri="{D42A27DB-BD31-4B8C-83A1-F6EECF244321}">
                <p14:modId xmlns:p14="http://schemas.microsoft.com/office/powerpoint/2010/main" val="3721547885"/>
              </p:ext>
            </p:extLst>
          </p:nvPr>
        </p:nvGraphicFramePr>
        <p:xfrm>
          <a:off x="2856456" y="2919095"/>
          <a:ext cx="3714115" cy="1559560"/>
        </p:xfrm>
        <a:graphic>
          <a:graphicData uri="http://schemas.openxmlformats.org/drawingml/2006/table">
            <a:tbl>
              <a:tblPr firstRow="1" firstCol="1" bandRow="1">
                <a:tableStyleId>{BDBED569-4797-4DF1-A0F4-6AAB3CD982D8}</a:tableStyleId>
              </a:tblPr>
              <a:tblGrid>
                <a:gridCol w="1824990">
                  <a:extLst>
                    <a:ext uri="{9D8B030D-6E8A-4147-A177-3AD203B41FA5}">
                      <a16:colId xmlns:a16="http://schemas.microsoft.com/office/drawing/2014/main" val="2091307499"/>
                    </a:ext>
                  </a:extLst>
                </a:gridCol>
                <a:gridCol w="1889125">
                  <a:extLst>
                    <a:ext uri="{9D8B030D-6E8A-4147-A177-3AD203B41FA5}">
                      <a16:colId xmlns:a16="http://schemas.microsoft.com/office/drawing/2014/main" val="791915302"/>
                    </a:ext>
                  </a:extLst>
                </a:gridCol>
              </a:tblGrid>
              <a:tr h="0">
                <a:tc>
                  <a:txBody>
                    <a:bodyPr/>
                    <a:lstStyle/>
                    <a:p>
                      <a:pPr algn="ctr">
                        <a:spcAft>
                          <a:spcPts val="600"/>
                        </a:spcAft>
                      </a:pPr>
                      <a:r>
                        <a:rPr lang="en-US" sz="1200" b="1">
                          <a:solidFill>
                            <a:srgbClr val="000000"/>
                          </a:solidFill>
                          <a:effectLst/>
                        </a:rPr>
                        <a:t> </a:t>
                      </a:r>
                      <a:endParaRPr lang="en-US" sz="1200">
                        <a:solidFill>
                          <a:srgbClr val="000000"/>
                        </a:solidFill>
                        <a:effectLst/>
                      </a:endParaRPr>
                    </a:p>
                    <a:p>
                      <a:pPr algn="ctr">
                        <a:spcAft>
                          <a:spcPts val="600"/>
                        </a:spcAft>
                      </a:pPr>
                      <a:r>
                        <a:rPr lang="en-US" sz="1200" b="1">
                          <a:solidFill>
                            <a:srgbClr val="000000"/>
                          </a:solidFill>
                          <a:effectLst/>
                        </a:rPr>
                        <a:t>Total revenue price from fly ash </a:t>
                      </a:r>
                      <a:br>
                        <a:rPr lang="en-US" sz="1200" b="1">
                          <a:solidFill>
                            <a:srgbClr val="000000"/>
                          </a:solidFill>
                          <a:effectLst/>
                        </a:rPr>
                      </a:br>
                      <a:r>
                        <a:rPr lang="en-US" sz="1200" b="1">
                          <a:solidFill>
                            <a:srgbClr val="000000"/>
                          </a:solidFill>
                          <a:effectLst/>
                        </a:rPr>
                        <a:t>($/year)</a:t>
                      </a:r>
                      <a:endParaRPr lang="en-US" sz="1200">
                        <a:solidFill>
                          <a:srgbClr val="000000"/>
                        </a:solidFill>
                        <a:effectLst/>
                      </a:endParaRPr>
                    </a:p>
                    <a:p>
                      <a:pPr algn="ctr">
                        <a:spcAft>
                          <a:spcPts val="600"/>
                        </a:spcAft>
                      </a:pPr>
                      <a:r>
                        <a:rPr lang="en-US" sz="1200" b="1">
                          <a:solidFill>
                            <a:srgbClr val="000000"/>
                          </a:solidFill>
                          <a:effectLst/>
                        </a:rPr>
                        <a:t> </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600"/>
                        </a:spcAft>
                      </a:pPr>
                      <a:r>
                        <a:rPr lang="en-US" sz="1200" b="1" dirty="0">
                          <a:solidFill>
                            <a:srgbClr val="000000"/>
                          </a:solidFill>
                          <a:effectLst/>
                        </a:rPr>
                        <a:t>Total fund expended </a:t>
                      </a:r>
                      <a:br>
                        <a:rPr lang="en-US" sz="1200" b="1" dirty="0">
                          <a:solidFill>
                            <a:srgbClr val="000000"/>
                          </a:solidFill>
                          <a:effectLst/>
                        </a:rPr>
                      </a:br>
                      <a:r>
                        <a:rPr lang="en-US" sz="1200" b="1" dirty="0">
                          <a:solidFill>
                            <a:srgbClr val="000000"/>
                          </a:solidFill>
                          <a:effectLst/>
                        </a:rPr>
                        <a:t>from transporting fly ash</a:t>
                      </a:r>
                      <a:endParaRPr lang="en-US" sz="1200" dirty="0">
                        <a:solidFill>
                          <a:srgbClr val="000000"/>
                        </a:solidFill>
                        <a:effectLst/>
                      </a:endParaRPr>
                    </a:p>
                    <a:p>
                      <a:pPr algn="ctr">
                        <a:spcAft>
                          <a:spcPts val="600"/>
                        </a:spcAft>
                      </a:pPr>
                      <a:r>
                        <a:rPr lang="en-US" sz="1200" b="1" dirty="0">
                          <a:solidFill>
                            <a:srgbClr val="000000"/>
                          </a:solidFill>
                          <a:effectLst/>
                        </a:rPr>
                        <a:t>($/year</a:t>
                      </a:r>
                      <a:r>
                        <a:rPr lang="en-US" sz="1200" b="1" dirty="0">
                          <a:solidFill>
                            <a:srgbClr val="1A1A1A"/>
                          </a:solidFill>
                          <a:effectLst/>
                        </a:rPr>
                        <a:t>)</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147126431"/>
                  </a:ext>
                </a:extLst>
              </a:tr>
              <a:tr h="492760">
                <a:tc>
                  <a:txBody>
                    <a:bodyPr/>
                    <a:lstStyle/>
                    <a:p>
                      <a:pPr algn="ctr">
                        <a:spcAft>
                          <a:spcPts val="600"/>
                        </a:spcAft>
                        <a:tabLst>
                          <a:tab pos="159385" algn="l"/>
                          <a:tab pos="539115" algn="ctr"/>
                        </a:tabLst>
                      </a:pPr>
                      <a:r>
                        <a:rPr lang="en-US" sz="1200">
                          <a:solidFill>
                            <a:srgbClr val="000000"/>
                          </a:solidFill>
                          <a:effectLst/>
                        </a:rPr>
                        <a:t>15311.52</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600"/>
                        </a:spcAft>
                      </a:pPr>
                      <a:r>
                        <a:rPr lang="en-US" sz="1200" dirty="0">
                          <a:solidFill>
                            <a:srgbClr val="000000"/>
                          </a:solidFill>
                          <a:effectLst/>
                        </a:rPr>
                        <a:t>48300</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919278147"/>
                  </a:ext>
                </a:extLst>
              </a:tr>
            </a:tbl>
          </a:graphicData>
        </a:graphic>
      </p:graphicFrame>
      <p:sp>
        <p:nvSpPr>
          <p:cNvPr id="6" name="Rectangle 2">
            <a:extLst>
              <a:ext uri="{FF2B5EF4-FFF2-40B4-BE49-F238E27FC236}">
                <a16:creationId xmlns:a16="http://schemas.microsoft.com/office/drawing/2014/main" id="{CA74E80F-43CF-401B-932E-AF494F6825F2}"/>
              </a:ext>
            </a:extLst>
          </p:cNvPr>
          <p:cNvSpPr>
            <a:spLocks noChangeArrowheads="1"/>
          </p:cNvSpPr>
          <p:nvPr/>
        </p:nvSpPr>
        <p:spPr bwMode="auto">
          <a:xfrm>
            <a:off x="321733" y="270811"/>
            <a:ext cx="8245324" cy="20621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1pPr>
            <a:lvl2pPr marL="457200"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2pPr>
            <a:lvl3pPr marL="914400"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3pPr>
            <a:lvl4pPr marL="1371600"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4pPr>
            <a:lvl5pPr marL="1828800"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5pPr>
            <a:lvl6pPr marL="2286000"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6pPr>
            <a:lvl7pPr marL="2743200"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7pPr>
            <a:lvl8pPr marL="3200400"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8pPr>
            <a:lvl9pPr marL="3657600"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158750" algn="l"/>
                <a:tab pos="539750" algn="ctr"/>
              </a:tabLst>
            </a:pPr>
            <a:r>
              <a:rPr kumimoji="0" lang="en-US" altLang="ar-JO" sz="1200" b="0" i="0" u="none" strike="noStrike" cap="none" normalizeH="0" baseline="0" dirty="0">
                <a:ln>
                  <a:noFill/>
                </a:ln>
                <a:solidFill>
                  <a:srgbClr val="000000"/>
                </a:solidFill>
                <a:effectLst/>
                <a:latin typeface="Cabin" panose="020B0604020202020204" charset="0"/>
                <a:ea typeface="Calibri" panose="020F0502020204030204" pitchFamily="34" charset="0"/>
                <a:cs typeface="Times New Roman" panose="02020603050405020304" pitchFamily="18" charset="0"/>
              </a:rPr>
              <a:t>The resulting ash is estimated from 5% - 15% of the total amount of waste, so 10% assumed as a percentage of ash amount.</a:t>
            </a:r>
            <a:endParaRPr kumimoji="0" lang="en-US" altLang="ar-JO" sz="1200" b="0" i="0" u="none" strike="noStrike" cap="none" normalizeH="0" baseline="0" dirty="0">
              <a:ln>
                <a:noFill/>
              </a:ln>
              <a:solidFill>
                <a:schemeClr val="tx1"/>
              </a:solidFill>
              <a:effectLst/>
              <a:latin typeface="Cabin" panose="020B0604020202020204" charset="0"/>
            </a:endParaRPr>
          </a:p>
          <a:p>
            <a:pPr marL="0" marR="0" lvl="0" indent="0" algn="l" defTabSz="914400" rtl="0" eaLnBrk="0" fontAlgn="base" latinLnBrk="0" hangingPunct="0">
              <a:lnSpc>
                <a:spcPct val="100000"/>
              </a:lnSpc>
              <a:spcBef>
                <a:spcPct val="0"/>
              </a:spcBef>
              <a:spcAft>
                <a:spcPct val="0"/>
              </a:spcAft>
              <a:buClrTx/>
              <a:buSzTx/>
              <a:buFontTx/>
              <a:buNone/>
              <a:tabLst>
                <a:tab pos="158750" algn="l"/>
                <a:tab pos="539750" algn="ctr"/>
              </a:tabLst>
            </a:pPr>
            <a:r>
              <a:rPr kumimoji="0" lang="en-US" altLang="ar-JO" sz="1200" b="0" i="0" u="none" strike="noStrike" cap="none" normalizeH="0" baseline="0" dirty="0">
                <a:ln>
                  <a:noFill/>
                </a:ln>
                <a:solidFill>
                  <a:srgbClr val="000000"/>
                </a:solidFill>
                <a:effectLst/>
                <a:latin typeface="Cabin" panose="020B0604020202020204" charset="0"/>
                <a:ea typeface="Calibri" panose="020F0502020204030204" pitchFamily="34" charset="0"/>
                <a:cs typeface="Times New Roman" panose="02020603050405020304" pitchFamily="18" charset="0"/>
              </a:rPr>
              <a:t>Then fly ash and bottom ash were be ( 10% * 63000 = 6300 ton).</a:t>
            </a:r>
            <a:endParaRPr kumimoji="0" lang="en-US" altLang="ar-JO" sz="1200" b="0" i="0" u="none" strike="noStrike" cap="none" normalizeH="0" baseline="0" dirty="0">
              <a:ln>
                <a:noFill/>
              </a:ln>
              <a:solidFill>
                <a:schemeClr val="tx1"/>
              </a:solidFill>
              <a:effectLst/>
              <a:latin typeface="Cabin" panose="020B0604020202020204" charset="0"/>
            </a:endParaRPr>
          </a:p>
          <a:p>
            <a:pPr marL="0" marR="0" lvl="0" indent="0" algn="l" defTabSz="914400" rtl="0" eaLnBrk="0" fontAlgn="base" latinLnBrk="0" hangingPunct="0">
              <a:lnSpc>
                <a:spcPct val="100000"/>
              </a:lnSpc>
              <a:spcBef>
                <a:spcPct val="0"/>
              </a:spcBef>
              <a:spcAft>
                <a:spcPct val="0"/>
              </a:spcAft>
              <a:buClrTx/>
              <a:buSzTx/>
              <a:buFontTx/>
              <a:buNone/>
              <a:tabLst>
                <a:tab pos="158750" algn="l"/>
                <a:tab pos="539750" algn="ctr"/>
              </a:tabLst>
            </a:pPr>
            <a:r>
              <a:rPr kumimoji="0" lang="en-US" altLang="ar-JO" sz="1200" b="0" i="0" u="none" strike="noStrike" cap="none" normalizeH="0" baseline="0" dirty="0">
                <a:ln>
                  <a:noFill/>
                </a:ln>
                <a:solidFill>
                  <a:srgbClr val="000000"/>
                </a:solidFill>
                <a:effectLst/>
                <a:latin typeface="Cabin" panose="020B0604020202020204" charset="0"/>
                <a:ea typeface="Calibri" panose="020F0502020204030204" pitchFamily="34" charset="0"/>
                <a:cs typeface="Times New Roman" panose="02020603050405020304" pitchFamily="18" charset="0"/>
              </a:rPr>
              <a:t>Fly ash assumed that could use in construction work so could sell (2/3 from fly ash amount and the remaining will disposal in Zahrat Al Finjan. </a:t>
            </a:r>
          </a:p>
          <a:p>
            <a:pPr marL="0" marR="0" lvl="0" indent="0" algn="l" defTabSz="914400" rtl="0" eaLnBrk="0" fontAlgn="base" latinLnBrk="0" hangingPunct="0">
              <a:lnSpc>
                <a:spcPct val="100000"/>
              </a:lnSpc>
              <a:spcBef>
                <a:spcPct val="0"/>
              </a:spcBef>
              <a:spcAft>
                <a:spcPct val="0"/>
              </a:spcAft>
              <a:buClrTx/>
              <a:buSzTx/>
              <a:buFontTx/>
              <a:buNone/>
              <a:tabLst>
                <a:tab pos="158750" algn="l"/>
                <a:tab pos="539750" algn="ctr"/>
              </a:tabLst>
            </a:pPr>
            <a:r>
              <a:rPr kumimoji="0" lang="en-US" altLang="ar-JO" sz="1200" b="0" i="0" u="none" strike="noStrike" cap="none" normalizeH="0" baseline="0" dirty="0">
                <a:ln>
                  <a:noFill/>
                </a:ln>
                <a:solidFill>
                  <a:srgbClr val="000000"/>
                </a:solidFill>
                <a:effectLst/>
                <a:latin typeface="Cabin" panose="020B0604020202020204" charset="0"/>
                <a:ea typeface="Calibri" panose="020F0502020204030204" pitchFamily="34" charset="0"/>
                <a:cs typeface="Times New Roman" panose="02020603050405020304" pitchFamily="18" charset="0"/>
              </a:rPr>
              <a:t>Fly ash price is less than the price of sand amount 30%, where the price of sand per ton approximately amounts 16.8 NIS (5.208$).</a:t>
            </a:r>
            <a:endParaRPr kumimoji="0" lang="en-US" altLang="ar-JO" sz="1200" b="0" i="0" u="none" strike="noStrike" cap="none" normalizeH="0" baseline="0" dirty="0">
              <a:ln>
                <a:noFill/>
              </a:ln>
              <a:solidFill>
                <a:schemeClr val="tx1"/>
              </a:solidFill>
              <a:effectLst/>
              <a:latin typeface="Cabin" panose="020B0604020202020204" charset="0"/>
            </a:endParaRPr>
          </a:p>
          <a:p>
            <a:pPr marL="0" marR="0" lvl="0" indent="0" algn="l" defTabSz="914400" rtl="0" eaLnBrk="0" fontAlgn="base" latinLnBrk="0" hangingPunct="0">
              <a:lnSpc>
                <a:spcPct val="100000"/>
              </a:lnSpc>
              <a:spcBef>
                <a:spcPct val="0"/>
              </a:spcBef>
              <a:spcAft>
                <a:spcPct val="0"/>
              </a:spcAft>
              <a:buClrTx/>
              <a:buSzTx/>
              <a:buFontTx/>
              <a:buNone/>
              <a:tabLst>
                <a:tab pos="158750" algn="l"/>
                <a:tab pos="539750" algn="ctr"/>
              </a:tabLst>
            </a:pPr>
            <a:r>
              <a:rPr kumimoji="0" lang="en-US" altLang="ar-JO" sz="1200" b="0" i="0" u="none" strike="noStrike" cap="none" normalizeH="0" baseline="0" dirty="0">
                <a:ln>
                  <a:noFill/>
                </a:ln>
                <a:solidFill>
                  <a:srgbClr val="000000"/>
                </a:solidFill>
                <a:effectLst/>
                <a:latin typeface="Cabin" panose="020B0604020202020204" charset="0"/>
                <a:ea typeface="Calibri" panose="020F0502020204030204" pitchFamily="34" charset="0"/>
                <a:cs typeface="Times New Roman" panose="02020603050405020304" pitchFamily="18" charset="0"/>
              </a:rPr>
              <a:t>Revenues from fly ash price = ( 23 * 6300 * 5.208 * 70%) = 15311.52$ revenue\year</a:t>
            </a:r>
            <a:r>
              <a:rPr kumimoji="0" lang="en-US" altLang="ar-JO" sz="1200" b="0" i="0" u="none" strike="noStrike" cap="none" normalizeH="0" baseline="0" dirty="0">
                <a:ln>
                  <a:noFill/>
                </a:ln>
                <a:solidFill>
                  <a:srgbClr val="000000"/>
                </a:solidFill>
                <a:effectLst/>
                <a:latin typeface="Cabin" panose="020B0604020202020204" charset="0"/>
                <a:ea typeface="Times New Roman" panose="02020603050405020304" pitchFamily="18" charset="0"/>
                <a:cs typeface="Times New Roman" panose="02020603050405020304" pitchFamily="18" charset="0"/>
              </a:rPr>
              <a:t>.</a:t>
            </a:r>
            <a:endParaRPr kumimoji="0" lang="en-US" altLang="ar-JO" sz="1200" b="0" i="0" u="none" strike="noStrike" cap="none" normalizeH="0" baseline="0" dirty="0">
              <a:ln>
                <a:noFill/>
              </a:ln>
              <a:solidFill>
                <a:schemeClr val="tx1"/>
              </a:solidFill>
              <a:effectLst/>
              <a:latin typeface="Cabin" panose="020B0604020202020204" charset="0"/>
            </a:endParaRPr>
          </a:p>
          <a:p>
            <a:pPr marL="0" marR="0" lvl="0" indent="0" algn="l" defTabSz="914400" rtl="0" eaLnBrk="0" fontAlgn="base" latinLnBrk="0" hangingPunct="0">
              <a:lnSpc>
                <a:spcPct val="100000"/>
              </a:lnSpc>
              <a:spcBef>
                <a:spcPct val="0"/>
              </a:spcBef>
              <a:spcAft>
                <a:spcPct val="0"/>
              </a:spcAft>
              <a:buClrTx/>
              <a:buSzTx/>
              <a:buFontTx/>
              <a:buNone/>
              <a:tabLst>
                <a:tab pos="158750" algn="l"/>
                <a:tab pos="539750" algn="ctr"/>
              </a:tabLst>
            </a:pPr>
            <a:r>
              <a:rPr kumimoji="0" lang="en-US" altLang="ar-JO" sz="1200" b="0" i="0" u="none" strike="noStrike" cap="none" normalizeH="0" baseline="0" dirty="0">
                <a:ln>
                  <a:noFill/>
                </a:ln>
                <a:solidFill>
                  <a:srgbClr val="000000"/>
                </a:solidFill>
                <a:effectLst/>
                <a:latin typeface="Cabin" panose="020B0604020202020204" charset="0"/>
                <a:ea typeface="Calibri" panose="020F0502020204030204" pitchFamily="34" charset="0"/>
                <a:cs typeface="Times New Roman" panose="02020603050405020304" pitchFamily="18" charset="0"/>
              </a:rPr>
              <a:t>14.5$\ton for transport and 8.5$\ton for disposal were had to transport the remaining fly ash </a:t>
            </a:r>
          </a:p>
          <a:p>
            <a:pPr marL="0" marR="0" lvl="0" indent="0" algn="l" defTabSz="914400" rtl="0" eaLnBrk="0" fontAlgn="base" latinLnBrk="0" hangingPunct="0">
              <a:lnSpc>
                <a:spcPct val="100000"/>
              </a:lnSpc>
              <a:spcBef>
                <a:spcPct val="0"/>
              </a:spcBef>
              <a:spcAft>
                <a:spcPct val="0"/>
              </a:spcAft>
              <a:buClrTx/>
              <a:buSzTx/>
              <a:buFontTx/>
              <a:buNone/>
              <a:tabLst>
                <a:tab pos="158750" algn="l"/>
                <a:tab pos="539750" algn="ctr"/>
              </a:tabLst>
            </a:pPr>
            <a:r>
              <a:rPr kumimoji="0" lang="en-US" altLang="ar-JO" sz="1200" b="0" i="0" u="none" strike="noStrike" cap="none" normalizeH="0" baseline="0" dirty="0">
                <a:ln>
                  <a:noFill/>
                </a:ln>
                <a:solidFill>
                  <a:srgbClr val="000000"/>
                </a:solidFill>
                <a:effectLst/>
                <a:latin typeface="Cabin" panose="020B0604020202020204" charset="0"/>
                <a:ea typeface="Calibri" panose="020F0502020204030204" pitchFamily="34" charset="0"/>
                <a:cs typeface="Times New Roman" panose="02020603050405020304" pitchFamily="18" charset="0"/>
              </a:rPr>
              <a:t>The total fund expended from transporting remaining fly ash =  13 * 6300 * (14.5 + 8.5) = 48300$expender\year.</a:t>
            </a:r>
            <a:endParaRPr kumimoji="0" lang="en-US" altLang="ar-JO" sz="1200" b="0" i="0" u="none" strike="noStrike" cap="none" normalizeH="0" baseline="0" dirty="0">
              <a:ln>
                <a:noFill/>
              </a:ln>
              <a:solidFill>
                <a:schemeClr val="tx1"/>
              </a:solidFill>
              <a:effectLst/>
              <a:latin typeface="Cabin" panose="020B0604020202020204" charset="0"/>
            </a:endParaRPr>
          </a:p>
          <a:p>
            <a:pPr marL="0" marR="0" lvl="0" indent="0" algn="l" defTabSz="914400" rtl="0" eaLnBrk="0" fontAlgn="base" latinLnBrk="0" hangingPunct="0">
              <a:lnSpc>
                <a:spcPct val="100000"/>
              </a:lnSpc>
              <a:spcBef>
                <a:spcPct val="0"/>
              </a:spcBef>
              <a:spcAft>
                <a:spcPct val="0"/>
              </a:spcAft>
              <a:buClrTx/>
              <a:buSzTx/>
              <a:buFontTx/>
              <a:buNone/>
              <a:tabLst>
                <a:tab pos="158750" algn="l"/>
                <a:tab pos="539750" algn="ctr"/>
              </a:tabLst>
            </a:pPr>
            <a:endParaRPr kumimoji="0" lang="en-US" altLang="ar-JO" sz="1800" b="0" i="0" u="none" strike="noStrike" cap="none" normalizeH="0" baseline="0" dirty="0">
              <a:ln>
                <a:noFill/>
              </a:ln>
              <a:solidFill>
                <a:schemeClr val="tx1"/>
              </a:solidFill>
              <a:effectLst/>
              <a:latin typeface="Arial" panose="020B0604020202020204" pitchFamily="34" charset="0"/>
            </a:endParaRPr>
          </a:p>
        </p:txBody>
      </p:sp>
      <p:sp>
        <p:nvSpPr>
          <p:cNvPr id="8" name="مربع نص 7">
            <a:extLst>
              <a:ext uri="{FF2B5EF4-FFF2-40B4-BE49-F238E27FC236}">
                <a16:creationId xmlns:a16="http://schemas.microsoft.com/office/drawing/2014/main" id="{1EA6C88C-2C60-4EA9-965F-3EE3902F5032}"/>
              </a:ext>
            </a:extLst>
          </p:cNvPr>
          <p:cNvSpPr txBox="1"/>
          <p:nvPr/>
        </p:nvSpPr>
        <p:spPr>
          <a:xfrm>
            <a:off x="3193913" y="2571750"/>
            <a:ext cx="4572000" cy="276999"/>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tab pos="158750" algn="l"/>
                <a:tab pos="539750" algn="ctr"/>
              </a:tabLst>
            </a:pPr>
            <a:r>
              <a:rPr kumimoji="0" lang="en-US" altLang="ar-JO" sz="1200" b="1" i="0" u="none" strike="noStrike" cap="none" normalizeH="0" baseline="0" dirty="0" bmk="_Toc73912912">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Revenue and expended fund from fly ash</a:t>
            </a:r>
            <a:endParaRPr kumimoji="0" lang="en-US" altLang="ar-JO" sz="1200" b="0" i="0" u="none" strike="noStrike" cap="none" normalizeH="0" baseline="0" dirty="0">
              <a:ln>
                <a:noFill/>
              </a:ln>
              <a:solidFill>
                <a:schemeClr val="tx1"/>
              </a:solidFill>
              <a:effectLst/>
            </a:endParaRPr>
          </a:p>
        </p:txBody>
      </p:sp>
    </p:spTree>
    <p:extLst>
      <p:ext uri="{BB962C8B-B14F-4D97-AF65-F5344CB8AC3E}">
        <p14:creationId xmlns:p14="http://schemas.microsoft.com/office/powerpoint/2010/main" val="40207517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مربع نص 3">
                <a:extLst>
                  <a:ext uri="{FF2B5EF4-FFF2-40B4-BE49-F238E27FC236}">
                    <a16:creationId xmlns:a16="http://schemas.microsoft.com/office/drawing/2014/main" id="{30313133-F538-491E-8746-0C31EECF1F6A}"/>
                  </a:ext>
                </a:extLst>
              </p:cNvPr>
              <p:cNvSpPr txBox="1"/>
              <p:nvPr/>
            </p:nvSpPr>
            <p:spPr>
              <a:xfrm>
                <a:off x="283027" y="240885"/>
                <a:ext cx="7271657" cy="2582823"/>
              </a:xfrm>
              <a:prstGeom prst="rect">
                <a:avLst/>
              </a:prstGeom>
              <a:noFill/>
            </p:spPr>
            <p:txBody>
              <a:bodyPr wrap="square">
                <a:spAutoFit/>
              </a:bodyPr>
              <a:lstStyle/>
              <a:p>
                <a:pPr marL="342900" lvl="0" indent="-342900" algn="l" rtl="0">
                  <a:lnSpc>
                    <a:spcPct val="150000"/>
                  </a:lnSpc>
                  <a:spcAft>
                    <a:spcPts val="1000"/>
                  </a:spcAft>
                  <a:buClr>
                    <a:srgbClr val="548AB7"/>
                  </a:buClr>
                  <a:buSzPts val="1200"/>
                  <a:buFont typeface="Symbol" panose="05050102010706020507" pitchFamily="18" charset="2"/>
                  <a:buChar char="®"/>
                </a:pPr>
                <a:r>
                  <a:rPr lang="en-US" sz="1200" dirty="0">
                    <a:solidFill>
                      <a:srgbClr val="000000"/>
                    </a:solidFill>
                    <a:effectLst/>
                    <a:latin typeface="Cabin" panose="020B0604020202020204" charset="0"/>
                    <a:ea typeface="Calibri" panose="020F0502020204030204" pitchFamily="34" charset="0"/>
                    <a:cs typeface="Symbol" panose="05050102010706020507" pitchFamily="18" charset="2"/>
                  </a:rPr>
                  <a:t>The price of the land and the price of the incineration with the filters had to pay at the start of the project, consist in, ,The cost of a one dunum is 30,000 (42,300$)  and assumed to set the project at 10dunum which had  a cost about (423,000$).</a:t>
                </a:r>
              </a:p>
              <a:p>
                <a:pPr marL="342900" lvl="0" indent="-342900" algn="l" rtl="0">
                  <a:lnSpc>
                    <a:spcPct val="150000"/>
                  </a:lnSpc>
                  <a:spcAft>
                    <a:spcPts val="1000"/>
                  </a:spcAft>
                  <a:buClr>
                    <a:srgbClr val="548AB7"/>
                  </a:buClr>
                  <a:buSzPts val="1200"/>
                  <a:buFont typeface="Symbol" panose="05050102010706020507" pitchFamily="18" charset="2"/>
                  <a:buChar char="®"/>
                </a:pPr>
                <a:r>
                  <a:rPr lang="en-US" sz="1200" dirty="0">
                    <a:solidFill>
                      <a:srgbClr val="000000"/>
                    </a:solidFill>
                    <a:effectLst/>
                    <a:latin typeface="Cabin" panose="020B0604020202020204" charset="0"/>
                    <a:ea typeface="Calibri" panose="020F0502020204030204" pitchFamily="34" charset="0"/>
                  </a:rPr>
                  <a:t>According to a research study </a:t>
                </a:r>
                <a:r>
                  <a:rPr lang="en-US" sz="1200" dirty="0">
                    <a:solidFill>
                      <a:srgbClr val="000000"/>
                    </a:solidFill>
                    <a:effectLst/>
                    <a:latin typeface="Cabin" panose="020B0604020202020204" charset="0"/>
                    <a:ea typeface="Calibri" panose="020F0502020204030204" pitchFamily="34" charset="0"/>
                    <a:cs typeface="Symbol" panose="05050102010706020507" pitchFamily="18" charset="2"/>
                  </a:rPr>
                  <a:t>had also the incineration had a cost  about (0.57 million dollar) could be estimated by the following formula:</a:t>
                </a:r>
              </a:p>
              <a:p>
                <a:pPr marL="457200" algn="ctr" rtl="0">
                  <a:lnSpc>
                    <a:spcPct val="150000"/>
                  </a:lnSpc>
                  <a:spcAft>
                    <a:spcPts val="1000"/>
                  </a:spcAft>
                </a:pPr>
                <a:r>
                  <a:rPr lang="en-US" sz="1800" b="1" dirty="0">
                    <a:solidFill>
                      <a:srgbClr val="002060"/>
                    </a:solidFill>
                    <a:effectLst/>
                    <a:latin typeface="Calibri" panose="020F0502020204030204" pitchFamily="34" charset="0"/>
                    <a:ea typeface="Calibri" panose="020F0502020204030204" pitchFamily="34" charset="0"/>
                    <a:cs typeface="Calibri" panose="020F0502020204030204" pitchFamily="34" charset="0"/>
                  </a:rPr>
                  <a:t>→</a:t>
                </a:r>
                <a14:m>
                  <m:oMath xmlns:m="http://schemas.openxmlformats.org/officeDocument/2006/math">
                    <m:r>
                      <a:rPr lang="en-US" sz="1800" i="1">
                        <a:solidFill>
                          <a:srgbClr val="000000"/>
                        </a:solidFill>
                        <a:effectLst/>
                        <a:latin typeface="Cambria Math" panose="02040503050406030204" pitchFamily="18" charset="0"/>
                        <a:ea typeface="Calibri" panose="020F0502020204030204" pitchFamily="34" charset="0"/>
                        <a:cs typeface="Cambria Math" panose="02040503050406030204" pitchFamily="18" charset="0"/>
                      </a:rPr>
                      <m:t> </m:t>
                    </m:r>
                    <m:r>
                      <a:rPr lang="en-US" sz="1800" b="1" i="1">
                        <a:solidFill>
                          <a:srgbClr val="000000"/>
                        </a:solidFill>
                        <a:effectLst/>
                        <a:latin typeface="Cambria Math" panose="02040503050406030204" pitchFamily="18" charset="0"/>
                        <a:ea typeface="Calibri" panose="020F0502020204030204" pitchFamily="34" charset="0"/>
                        <a:cs typeface="Cambria Math" panose="02040503050406030204" pitchFamily="18" charset="0"/>
                      </a:rPr>
                      <m:t>𝑰</m:t>
                    </m:r>
                    <m:r>
                      <a:rPr lang="en-US" sz="1800" b="1" i="1">
                        <a:solidFill>
                          <a:srgbClr val="000000"/>
                        </a:solidFill>
                        <a:effectLst/>
                        <a:latin typeface="Cambria Math" panose="02040503050406030204" pitchFamily="18" charset="0"/>
                        <a:ea typeface="Calibri" panose="020F0502020204030204" pitchFamily="34" charset="0"/>
                        <a:cs typeface="Cambria Math" panose="02040503050406030204" pitchFamily="18" charset="0"/>
                      </a:rPr>
                      <m:t>=</m:t>
                    </m:r>
                    <m:r>
                      <a:rPr lang="en-US" sz="1800" b="1" i="1">
                        <a:solidFill>
                          <a:srgbClr val="000000"/>
                        </a:solidFill>
                        <a:effectLst/>
                        <a:latin typeface="Cambria Math" panose="02040503050406030204" pitchFamily="18" charset="0"/>
                        <a:ea typeface="Calibri" panose="020F0502020204030204" pitchFamily="34" charset="0"/>
                        <a:cs typeface="Cambria Math" panose="02040503050406030204" pitchFamily="18" charset="0"/>
                      </a:rPr>
                      <m:t>𝟐</m:t>
                    </m:r>
                    <m:r>
                      <a:rPr lang="en-US" sz="1800" b="1" i="1">
                        <a:solidFill>
                          <a:srgbClr val="000000"/>
                        </a:solidFill>
                        <a:effectLst/>
                        <a:latin typeface="Cambria Math" panose="02040503050406030204" pitchFamily="18" charset="0"/>
                        <a:ea typeface="Calibri" panose="020F0502020204030204" pitchFamily="34" charset="0"/>
                        <a:cs typeface="Cambria Math" panose="02040503050406030204" pitchFamily="18" charset="0"/>
                      </a:rPr>
                      <m:t>.</m:t>
                    </m:r>
                    <m:r>
                      <a:rPr lang="en-US" sz="1800" b="1" i="1">
                        <a:solidFill>
                          <a:srgbClr val="000000"/>
                        </a:solidFill>
                        <a:effectLst/>
                        <a:latin typeface="Cambria Math" panose="02040503050406030204" pitchFamily="18" charset="0"/>
                        <a:ea typeface="Calibri" panose="020F0502020204030204" pitchFamily="34" charset="0"/>
                        <a:cs typeface="Cambria Math" panose="02040503050406030204" pitchFamily="18" charset="0"/>
                      </a:rPr>
                      <m:t>𝟑𝟓𝟎𝟕</m:t>
                    </m:r>
                    <m:r>
                      <a:rPr lang="en-US" sz="1800" b="1" i="1">
                        <a:solidFill>
                          <a:srgbClr val="000000"/>
                        </a:solidFill>
                        <a:effectLst/>
                        <a:latin typeface="Cambria Math" panose="02040503050406030204" pitchFamily="18" charset="0"/>
                        <a:ea typeface="Calibri" panose="020F0502020204030204" pitchFamily="34" charset="0"/>
                        <a:cs typeface="Cambria Math" panose="02040503050406030204" pitchFamily="18" charset="0"/>
                      </a:rPr>
                      <m:t>∗</m:t>
                    </m:r>
                    <m:sSup>
                      <m:sSupPr>
                        <m:ctrlPr>
                          <a:rPr lang="en-US" sz="1800" b="1" i="1">
                            <a:solidFill>
                              <a:srgbClr val="000000"/>
                            </a:solidFill>
                            <a:effectLst/>
                            <a:latin typeface="Cambria Math" panose="02040503050406030204" pitchFamily="18" charset="0"/>
                            <a:ea typeface="Calibri" panose="020F0502020204030204" pitchFamily="34" charset="0"/>
                            <a:cs typeface="Cambria Math" panose="02040503050406030204" pitchFamily="18" charset="0"/>
                          </a:rPr>
                        </m:ctrlPr>
                      </m:sSupPr>
                      <m:e>
                        <m:r>
                          <a:rPr lang="en-US" sz="1800" b="1" i="1">
                            <a:solidFill>
                              <a:srgbClr val="000000"/>
                            </a:solidFill>
                            <a:effectLst/>
                            <a:latin typeface="Cambria Math" panose="02040503050406030204" pitchFamily="18" charset="0"/>
                            <a:ea typeface="Calibri" panose="020F0502020204030204" pitchFamily="34" charset="0"/>
                            <a:cs typeface="Cambria Math" panose="02040503050406030204" pitchFamily="18" charset="0"/>
                          </a:rPr>
                          <m:t>𝑪</m:t>
                        </m:r>
                      </m:e>
                      <m:sup>
                        <m:r>
                          <a:rPr lang="en-US" sz="1800" b="1" i="1">
                            <a:solidFill>
                              <a:srgbClr val="000000"/>
                            </a:solidFill>
                            <a:effectLst/>
                            <a:latin typeface="Cambria Math" panose="02040503050406030204" pitchFamily="18" charset="0"/>
                            <a:ea typeface="Calibri" panose="020F0502020204030204" pitchFamily="34" charset="0"/>
                            <a:cs typeface="Cambria Math" panose="02040503050406030204" pitchFamily="18" charset="0"/>
                          </a:rPr>
                          <m:t>𝟎</m:t>
                        </m:r>
                        <m:r>
                          <a:rPr lang="en-US" sz="1800" b="1" i="1">
                            <a:solidFill>
                              <a:srgbClr val="000000"/>
                            </a:solidFill>
                            <a:effectLst/>
                            <a:latin typeface="Cambria Math" panose="02040503050406030204" pitchFamily="18" charset="0"/>
                            <a:ea typeface="Calibri" panose="020F0502020204030204" pitchFamily="34" charset="0"/>
                            <a:cs typeface="Cambria Math" panose="02040503050406030204" pitchFamily="18" charset="0"/>
                          </a:rPr>
                          <m:t>.</m:t>
                        </m:r>
                        <m:r>
                          <a:rPr lang="en-US" sz="1800" b="1" i="1">
                            <a:solidFill>
                              <a:srgbClr val="000000"/>
                            </a:solidFill>
                            <a:effectLst/>
                            <a:latin typeface="Cambria Math" panose="02040503050406030204" pitchFamily="18" charset="0"/>
                            <a:ea typeface="Calibri" panose="020F0502020204030204" pitchFamily="34" charset="0"/>
                            <a:cs typeface="Cambria Math" panose="02040503050406030204" pitchFamily="18" charset="0"/>
                          </a:rPr>
                          <m:t>𝟕𝟕𝟓𝟑</m:t>
                        </m:r>
                      </m:sup>
                    </m:sSup>
                  </m:oMath>
                </a14:m>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marL="342900" lvl="0" indent="-342900" algn="l" rtl="0">
                  <a:lnSpc>
                    <a:spcPct val="150000"/>
                  </a:lnSpc>
                  <a:spcAft>
                    <a:spcPts val="1000"/>
                  </a:spcAft>
                  <a:buClr>
                    <a:srgbClr val="548AB7"/>
                  </a:buClr>
                  <a:buSzPts val="1200"/>
                  <a:buFont typeface="Symbol" panose="05050102010706020507" pitchFamily="18" charset="2"/>
                  <a:buChar char="®"/>
                </a:pPr>
                <a:endParaRPr lang="en-US" sz="1400" dirty="0">
                  <a:solidFill>
                    <a:srgbClr val="000000"/>
                  </a:solidFill>
                  <a:effectLst/>
                  <a:latin typeface="Calibri" panose="020F0502020204030204" pitchFamily="34" charset="0"/>
                  <a:ea typeface="Calibri" panose="020F0502020204030204" pitchFamily="34" charset="0"/>
                  <a:cs typeface="Symbol" panose="05050102010706020507" pitchFamily="18" charset="2"/>
                </a:endParaRPr>
              </a:p>
            </p:txBody>
          </p:sp>
        </mc:Choice>
        <mc:Fallback>
          <p:sp>
            <p:nvSpPr>
              <p:cNvPr id="4" name="مربع نص 3">
                <a:extLst>
                  <a:ext uri="{FF2B5EF4-FFF2-40B4-BE49-F238E27FC236}">
                    <a16:creationId xmlns:a16="http://schemas.microsoft.com/office/drawing/2014/main" id="{30313133-F538-491E-8746-0C31EECF1F6A}"/>
                  </a:ext>
                </a:extLst>
              </p:cNvPr>
              <p:cNvSpPr txBox="1">
                <a:spLocks noRot="1" noChangeAspect="1" noMove="1" noResize="1" noEditPoints="1" noAdjustHandles="1" noChangeArrowheads="1" noChangeShapeType="1" noTextEdit="1"/>
              </p:cNvSpPr>
              <p:nvPr/>
            </p:nvSpPr>
            <p:spPr>
              <a:xfrm>
                <a:off x="283027" y="240885"/>
                <a:ext cx="7271657" cy="2582823"/>
              </a:xfrm>
              <a:prstGeom prst="rect">
                <a:avLst/>
              </a:prstGeom>
              <a:blipFill>
                <a:blip r:embed="rId2"/>
                <a:stretch>
                  <a:fillRect r="-84"/>
                </a:stretch>
              </a:blipFill>
            </p:spPr>
            <p:txBody>
              <a:bodyPr/>
              <a:lstStyle/>
              <a:p>
                <a:r>
                  <a:rPr lang="ar-JO">
                    <a:noFill/>
                  </a:rPr>
                  <a:t> </a:t>
                </a:r>
              </a:p>
            </p:txBody>
          </p:sp>
        </mc:Fallback>
      </mc:AlternateContent>
      <p:graphicFrame>
        <p:nvGraphicFramePr>
          <p:cNvPr id="7" name="جدول 6">
            <a:extLst>
              <a:ext uri="{FF2B5EF4-FFF2-40B4-BE49-F238E27FC236}">
                <a16:creationId xmlns:a16="http://schemas.microsoft.com/office/drawing/2014/main" id="{CD1BD814-5A99-4C7F-B930-DE29E11E19B8}"/>
              </a:ext>
            </a:extLst>
          </p:cNvPr>
          <p:cNvGraphicFramePr>
            <a:graphicFrameLocks noGrp="1"/>
          </p:cNvGraphicFramePr>
          <p:nvPr>
            <p:extLst>
              <p:ext uri="{D42A27DB-BD31-4B8C-83A1-F6EECF244321}">
                <p14:modId xmlns:p14="http://schemas.microsoft.com/office/powerpoint/2010/main" val="2939353447"/>
              </p:ext>
            </p:extLst>
          </p:nvPr>
        </p:nvGraphicFramePr>
        <p:xfrm>
          <a:off x="2492827" y="3322185"/>
          <a:ext cx="3973287" cy="1559560"/>
        </p:xfrm>
        <a:graphic>
          <a:graphicData uri="http://schemas.openxmlformats.org/drawingml/2006/table">
            <a:tbl>
              <a:tblPr firstRow="1" firstCol="1" bandRow="1">
                <a:tableStyleId>{BDBED569-4797-4DF1-A0F4-6AAB3CD982D8}</a:tableStyleId>
              </a:tblPr>
              <a:tblGrid>
                <a:gridCol w="1299467">
                  <a:extLst>
                    <a:ext uri="{9D8B030D-6E8A-4147-A177-3AD203B41FA5}">
                      <a16:colId xmlns:a16="http://schemas.microsoft.com/office/drawing/2014/main" val="1734298359"/>
                    </a:ext>
                  </a:extLst>
                </a:gridCol>
                <a:gridCol w="1299467">
                  <a:extLst>
                    <a:ext uri="{9D8B030D-6E8A-4147-A177-3AD203B41FA5}">
                      <a16:colId xmlns:a16="http://schemas.microsoft.com/office/drawing/2014/main" val="2420648631"/>
                    </a:ext>
                  </a:extLst>
                </a:gridCol>
                <a:gridCol w="1374353">
                  <a:extLst>
                    <a:ext uri="{9D8B030D-6E8A-4147-A177-3AD203B41FA5}">
                      <a16:colId xmlns:a16="http://schemas.microsoft.com/office/drawing/2014/main" val="2527046312"/>
                    </a:ext>
                  </a:extLst>
                </a:gridCol>
              </a:tblGrid>
              <a:tr h="0">
                <a:tc>
                  <a:txBody>
                    <a:bodyPr/>
                    <a:lstStyle/>
                    <a:p>
                      <a:pPr algn="ctr">
                        <a:spcAft>
                          <a:spcPts val="600"/>
                        </a:spcAft>
                      </a:pPr>
                      <a:r>
                        <a:rPr lang="en-US" sz="1200" b="1">
                          <a:solidFill>
                            <a:srgbClr val="000000"/>
                          </a:solidFill>
                          <a:effectLst/>
                        </a:rPr>
                        <a:t> </a:t>
                      </a:r>
                      <a:endParaRPr lang="en-US" sz="1200">
                        <a:solidFill>
                          <a:srgbClr val="000000"/>
                        </a:solidFill>
                        <a:effectLst/>
                      </a:endParaRPr>
                    </a:p>
                    <a:p>
                      <a:pPr algn="ctr">
                        <a:spcAft>
                          <a:spcPts val="600"/>
                        </a:spcAft>
                      </a:pPr>
                      <a:r>
                        <a:rPr lang="en-US" sz="1200" b="1">
                          <a:solidFill>
                            <a:srgbClr val="000000"/>
                          </a:solidFill>
                          <a:effectLst/>
                        </a:rPr>
                        <a:t>The cost of a 10 dunum </a:t>
                      </a:r>
                      <a:br>
                        <a:rPr lang="en-US" sz="1200" b="1">
                          <a:solidFill>
                            <a:srgbClr val="000000"/>
                          </a:solidFill>
                          <a:effectLst/>
                        </a:rPr>
                      </a:br>
                      <a:r>
                        <a:rPr lang="en-US" sz="1200" b="1">
                          <a:solidFill>
                            <a:srgbClr val="000000"/>
                          </a:solidFill>
                          <a:effectLst/>
                        </a:rPr>
                        <a:t>($)</a:t>
                      </a:r>
                      <a:endParaRPr lang="en-US" sz="1200">
                        <a:solidFill>
                          <a:srgbClr val="000000"/>
                        </a:solidFill>
                        <a:effectLst/>
                      </a:endParaRPr>
                    </a:p>
                    <a:p>
                      <a:pPr algn="ctr">
                        <a:spcAft>
                          <a:spcPts val="600"/>
                        </a:spcAft>
                      </a:pPr>
                      <a:r>
                        <a:rPr lang="en-US" sz="1200" b="1">
                          <a:solidFill>
                            <a:srgbClr val="000000"/>
                          </a:solidFill>
                          <a:effectLst/>
                        </a:rPr>
                        <a:t> </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600"/>
                        </a:spcAft>
                      </a:pPr>
                      <a:r>
                        <a:rPr lang="en-US" sz="1200" b="1">
                          <a:solidFill>
                            <a:srgbClr val="000000"/>
                          </a:solidFill>
                          <a:effectLst/>
                        </a:rPr>
                        <a:t>The cost of incinerations</a:t>
                      </a:r>
                      <a:endParaRPr lang="en-US" sz="1200">
                        <a:solidFill>
                          <a:srgbClr val="000000"/>
                        </a:solidFill>
                        <a:effectLst/>
                      </a:endParaRPr>
                    </a:p>
                    <a:p>
                      <a:pPr algn="ctr">
                        <a:spcAft>
                          <a:spcPts val="600"/>
                        </a:spcAft>
                      </a:pPr>
                      <a:r>
                        <a:rPr lang="en-US" sz="1200" b="1">
                          <a:solidFill>
                            <a:srgbClr val="000000"/>
                          </a:solidFill>
                          <a:effectLst/>
                        </a:rPr>
                        <a:t>(million $)</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600"/>
                        </a:spcAft>
                      </a:pPr>
                      <a:r>
                        <a:rPr lang="en-US" sz="1200" b="1">
                          <a:solidFill>
                            <a:srgbClr val="000000"/>
                          </a:solidFill>
                          <a:effectLst/>
                        </a:rPr>
                        <a:t> </a:t>
                      </a:r>
                      <a:endParaRPr lang="en-US" sz="1200">
                        <a:solidFill>
                          <a:srgbClr val="000000"/>
                        </a:solidFill>
                        <a:effectLst/>
                      </a:endParaRPr>
                    </a:p>
                    <a:p>
                      <a:pPr algn="ctr">
                        <a:spcAft>
                          <a:spcPts val="600"/>
                        </a:spcAft>
                      </a:pPr>
                      <a:r>
                        <a:rPr lang="en-US" sz="1200" b="1">
                          <a:solidFill>
                            <a:srgbClr val="000000"/>
                          </a:solidFill>
                          <a:effectLst/>
                        </a:rPr>
                        <a:t>The total costs </a:t>
                      </a:r>
                      <a:endParaRPr lang="en-US" sz="1200">
                        <a:solidFill>
                          <a:srgbClr val="000000"/>
                        </a:solidFill>
                        <a:effectLst/>
                      </a:endParaRPr>
                    </a:p>
                    <a:p>
                      <a:pPr algn="ctr">
                        <a:spcAft>
                          <a:spcPts val="600"/>
                        </a:spcAft>
                      </a:pPr>
                      <a:r>
                        <a:rPr lang="en-US" sz="1200" b="1">
                          <a:solidFill>
                            <a:srgbClr val="000000"/>
                          </a:solidFill>
                          <a:effectLst/>
                        </a:rPr>
                        <a:t>(million $</a:t>
                      </a:r>
                      <a:r>
                        <a:rPr lang="en-US" sz="1200" b="1">
                          <a:solidFill>
                            <a:srgbClr val="1A1A1A"/>
                          </a:solidFill>
                          <a:effectLst/>
                        </a:rPr>
                        <a:t>)</a:t>
                      </a:r>
                      <a:endParaRPr lang="en-US" sz="1200">
                        <a:solidFill>
                          <a:srgbClr val="000000"/>
                        </a:solidFill>
                        <a:effectLst/>
                      </a:endParaRPr>
                    </a:p>
                    <a:p>
                      <a:pPr algn="ctr">
                        <a:spcAft>
                          <a:spcPts val="600"/>
                        </a:spcAft>
                      </a:pPr>
                      <a:r>
                        <a:rPr lang="en-US" sz="1200" b="1">
                          <a:solidFill>
                            <a:srgbClr val="000000"/>
                          </a:solidFill>
                          <a:effectLst/>
                        </a:rPr>
                        <a:t> </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3227251"/>
                  </a:ext>
                </a:extLst>
              </a:tr>
              <a:tr h="492760">
                <a:tc>
                  <a:txBody>
                    <a:bodyPr/>
                    <a:lstStyle/>
                    <a:p>
                      <a:pPr algn="ctr">
                        <a:spcAft>
                          <a:spcPts val="600"/>
                        </a:spcAft>
                        <a:tabLst>
                          <a:tab pos="159385" algn="l"/>
                          <a:tab pos="539115" algn="ctr"/>
                        </a:tabLst>
                      </a:pPr>
                      <a:r>
                        <a:rPr lang="en-US" sz="1200" b="1">
                          <a:solidFill>
                            <a:srgbClr val="000000"/>
                          </a:solidFill>
                          <a:effectLst/>
                        </a:rPr>
                        <a:t>423,000</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600"/>
                        </a:spcAft>
                      </a:pPr>
                      <a:r>
                        <a:rPr lang="en-US" sz="1200" b="1">
                          <a:solidFill>
                            <a:srgbClr val="000000"/>
                          </a:solidFill>
                          <a:effectLst/>
                        </a:rPr>
                        <a:t>0.75</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600"/>
                        </a:spcAft>
                      </a:pPr>
                      <a:r>
                        <a:rPr lang="en-US" sz="1200" b="1" dirty="0">
                          <a:solidFill>
                            <a:srgbClr val="000000"/>
                          </a:solidFill>
                          <a:effectLst/>
                        </a:rPr>
                        <a:t>1.173</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485433189"/>
                  </a:ext>
                </a:extLst>
              </a:tr>
            </a:tbl>
          </a:graphicData>
        </a:graphic>
      </p:graphicFrame>
      <p:sp>
        <p:nvSpPr>
          <p:cNvPr id="8" name="Rectangle 2">
            <a:extLst>
              <a:ext uri="{FF2B5EF4-FFF2-40B4-BE49-F238E27FC236}">
                <a16:creationId xmlns:a16="http://schemas.microsoft.com/office/drawing/2014/main" id="{9B090C15-9C9D-452C-9C3A-6C5EE3AFB724}"/>
              </a:ext>
            </a:extLst>
          </p:cNvPr>
          <p:cNvSpPr>
            <a:spLocks noChangeArrowheads="1"/>
          </p:cNvSpPr>
          <p:nvPr/>
        </p:nvSpPr>
        <p:spPr bwMode="auto">
          <a:xfrm>
            <a:off x="283027" y="2518949"/>
            <a:ext cx="5453737"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1pPr>
            <a:lvl2pPr marL="457200"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2pPr>
            <a:lvl3pPr marL="914400"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3pPr>
            <a:lvl4pPr marL="1371600"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4pPr>
            <a:lvl5pPr marL="1828800"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5pPr>
            <a:lvl6pPr marL="2286000"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6pPr>
            <a:lvl7pPr marL="2743200"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7pPr>
            <a:lvl8pPr marL="3200400"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8pPr>
            <a:lvl9pPr marL="3657600"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158750" algn="l"/>
                <a:tab pos="539750" algn="ctr"/>
              </a:tabLst>
            </a:pPr>
            <a:r>
              <a:rPr kumimoji="0" lang="en-US" altLang="ar-JO" sz="1200" b="0" i="0" u="none" strike="noStrike" cap="none" normalizeH="0" baseline="0" dirty="0">
                <a:ln>
                  <a:noFill/>
                </a:ln>
                <a:solidFill>
                  <a:srgbClr val="000000"/>
                </a:solidFill>
                <a:effectLst/>
                <a:latin typeface="Cabin" panose="020B0604020202020204" charset="0"/>
                <a:ea typeface="Calibri" panose="020F0502020204030204" pitchFamily="34" charset="0"/>
                <a:cs typeface="Times New Roman" panose="02020603050405020304" pitchFamily="18" charset="0"/>
              </a:rPr>
              <a:t> </a:t>
            </a:r>
            <a:r>
              <a:rPr kumimoji="0" lang="en-US" altLang="ar-JO" sz="1200" b="1" i="0" u="none" strike="noStrike" cap="none" normalizeH="0" baseline="0" dirty="0">
                <a:ln>
                  <a:noFill/>
                </a:ln>
                <a:solidFill>
                  <a:schemeClr val="accent6">
                    <a:lumMod val="75000"/>
                  </a:schemeClr>
                </a:solidFill>
                <a:effectLst/>
                <a:latin typeface="Cabin" panose="020B0604020202020204" charset="0"/>
                <a:ea typeface="Calibri" panose="020F0502020204030204" pitchFamily="34" charset="0"/>
                <a:cs typeface="Times New Roman" panose="02020603050405020304" pitchFamily="18" charset="0"/>
              </a:rPr>
              <a:t>As a result, the cost had to pay at</a:t>
            </a:r>
            <a:r>
              <a:rPr lang="en-US" sz="1200" b="1" dirty="0">
                <a:solidFill>
                  <a:schemeClr val="accent6">
                    <a:lumMod val="75000"/>
                  </a:schemeClr>
                </a:solidFill>
                <a:effectLst/>
                <a:latin typeface="Cabin" panose="020B0604020202020204" charset="0"/>
                <a:ea typeface="Calibri" panose="020F0502020204030204" pitchFamily="34" charset="0"/>
              </a:rPr>
              <a:t> years of project life </a:t>
            </a:r>
            <a:r>
              <a:rPr kumimoji="0" lang="en-US" altLang="ar-JO" sz="1200" b="1" i="0" u="none" strike="noStrike" cap="none" normalizeH="0" baseline="0" dirty="0">
                <a:ln>
                  <a:noFill/>
                </a:ln>
                <a:solidFill>
                  <a:schemeClr val="accent6">
                    <a:lumMod val="75000"/>
                  </a:schemeClr>
                </a:solidFill>
                <a:effectLst/>
                <a:latin typeface="Cabin" panose="020B0604020202020204" charset="0"/>
                <a:ea typeface="Calibri" panose="020F0502020204030204" pitchFamily="34" charset="0"/>
                <a:cs typeface="Times New Roman" panose="02020603050405020304" pitchFamily="18" charset="0"/>
              </a:rPr>
              <a:t>shown in the table below:</a:t>
            </a:r>
            <a:endParaRPr kumimoji="0" lang="en-US" altLang="ar-JO" sz="1200" b="1" i="0" u="none" strike="noStrike" cap="none" normalizeH="0" baseline="0" dirty="0">
              <a:ln>
                <a:noFill/>
              </a:ln>
              <a:solidFill>
                <a:schemeClr val="accent6">
                  <a:lumMod val="75000"/>
                </a:schemeClr>
              </a:solidFill>
              <a:effectLst/>
              <a:latin typeface="Cabin" panose="020B0604020202020204" charset="0"/>
            </a:endParaRPr>
          </a:p>
          <a:p>
            <a:pPr marL="0" marR="0" lvl="0" indent="0" algn="l" defTabSz="914400" rtl="0" eaLnBrk="0" fontAlgn="base" latinLnBrk="0" hangingPunct="0">
              <a:lnSpc>
                <a:spcPct val="100000"/>
              </a:lnSpc>
              <a:spcBef>
                <a:spcPct val="0"/>
              </a:spcBef>
              <a:spcAft>
                <a:spcPct val="0"/>
              </a:spcAft>
              <a:buClrTx/>
              <a:buSzTx/>
              <a:buFontTx/>
              <a:buNone/>
              <a:tabLst>
                <a:tab pos="158750" algn="l"/>
                <a:tab pos="539750" algn="ctr"/>
              </a:tabLst>
            </a:pPr>
            <a:endParaRPr kumimoji="0" lang="en-US" altLang="ar-JO" sz="1800" b="0" i="0" u="none" strike="noStrike" cap="none" normalizeH="0" baseline="0" dirty="0">
              <a:ln>
                <a:noFill/>
              </a:ln>
              <a:solidFill>
                <a:schemeClr val="tx1"/>
              </a:solidFill>
              <a:effectLst/>
              <a:latin typeface="Arial" panose="020B0604020202020204" pitchFamily="34" charset="0"/>
            </a:endParaRPr>
          </a:p>
        </p:txBody>
      </p:sp>
      <p:sp>
        <p:nvSpPr>
          <p:cNvPr id="10" name="مربع نص 9">
            <a:extLst>
              <a:ext uri="{FF2B5EF4-FFF2-40B4-BE49-F238E27FC236}">
                <a16:creationId xmlns:a16="http://schemas.microsoft.com/office/drawing/2014/main" id="{C7DF3D27-16C8-4C94-87B2-B6B9A4DC2D30}"/>
              </a:ext>
            </a:extLst>
          </p:cNvPr>
          <p:cNvSpPr txBox="1"/>
          <p:nvPr/>
        </p:nvSpPr>
        <p:spPr>
          <a:xfrm>
            <a:off x="2688767" y="2934447"/>
            <a:ext cx="3777347" cy="276999"/>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tab pos="158750" algn="l"/>
                <a:tab pos="539750" algn="ctr"/>
              </a:tabLst>
            </a:pPr>
            <a:r>
              <a:rPr kumimoji="0" lang="en-US" altLang="ar-JO" sz="1200" b="1" i="0" u="none" strike="noStrike" cap="none" normalizeH="0" baseline="0" dirty="0" bmk="_Toc73912913">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altLang="ar-JO" sz="1200" b="1" dirty="0" bmk="_Toc73912913">
                <a:solidFill>
                  <a:schemeClr val="tx1"/>
                </a:solidFill>
                <a:latin typeface="Times New Roman" panose="02020603050405020304" pitchFamily="18" charset="0"/>
                <a:ea typeface="Calibri" panose="020F0502020204030204" pitchFamily="34" charset="0"/>
                <a:cs typeface="Times New Roman" panose="02020603050405020304" pitchFamily="18" charset="0"/>
              </a:rPr>
              <a:t>T</a:t>
            </a:r>
            <a:r>
              <a:rPr kumimoji="0" lang="en-US" altLang="ar-JO" sz="1200" b="1" i="0" u="none" strike="noStrike" cap="none" normalizeH="0" baseline="0" dirty="0" bmk="_Toc73912913">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he cost we have to pay once at the start of </a:t>
            </a:r>
            <a:r>
              <a:rPr kumimoji="0" lang="en-US" altLang="ar-JO" sz="1200"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project.</a:t>
            </a:r>
            <a:endParaRPr kumimoji="0" lang="en-US" altLang="ar-JO" sz="1200" b="0" i="0" u="none" strike="noStrike" cap="none" normalizeH="0" baseline="0" dirty="0">
              <a:ln>
                <a:noFill/>
              </a:ln>
              <a:solidFill>
                <a:schemeClr val="tx1"/>
              </a:solidFill>
              <a:effectLst/>
            </a:endParaRPr>
          </a:p>
        </p:txBody>
      </p:sp>
    </p:spTree>
    <p:extLst>
      <p:ext uri="{BB962C8B-B14F-4D97-AF65-F5344CB8AC3E}">
        <p14:creationId xmlns:p14="http://schemas.microsoft.com/office/powerpoint/2010/main" val="297318884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A59D3AC9-CBD9-423A-AF06-C0BAC9D8752F}"/>
              </a:ext>
            </a:extLst>
          </p:cNvPr>
          <p:cNvSpPr>
            <a:spLocks noGrp="1"/>
          </p:cNvSpPr>
          <p:nvPr>
            <p:ph type="title"/>
          </p:nvPr>
        </p:nvSpPr>
        <p:spPr>
          <a:xfrm>
            <a:off x="228599" y="107046"/>
            <a:ext cx="6390861" cy="562877"/>
          </a:xfrm>
        </p:spPr>
        <p:txBody>
          <a:bodyPr/>
          <a:lstStyle/>
          <a:p>
            <a:pPr>
              <a:buSzPts val="2400"/>
            </a:pPr>
            <a:r>
              <a:rPr lang="en-US" sz="1800" dirty="0">
                <a:solidFill>
                  <a:schemeClr val="bg2"/>
                </a:solidFill>
                <a:effectLst>
                  <a:outerShdw blurRad="38100" dist="38100" dir="2700000" algn="tl">
                    <a:srgbClr val="000000">
                      <a:alpha val="43137"/>
                    </a:srgbClr>
                  </a:outerShdw>
                </a:effectLst>
                <a:latin typeface="Lora" panose="020B0604020202020204" charset="0"/>
                <a:cs typeface="Arial" panose="020B0604020202020204" pitchFamily="34" charset="0"/>
              </a:rPr>
              <a:t>Calculation of energy generated from waste incineration</a:t>
            </a:r>
            <a:endParaRPr lang="ar-JO" sz="1800" dirty="0">
              <a:solidFill>
                <a:schemeClr val="bg2"/>
              </a:solidFill>
              <a:effectLst>
                <a:outerShdw blurRad="38100" dist="38100" dir="2700000" algn="tl">
                  <a:srgbClr val="000000">
                    <a:alpha val="43137"/>
                  </a:srgbClr>
                </a:outerShdw>
              </a:effectLst>
              <a:latin typeface="Lora" panose="020B0604020202020204" charset="0"/>
              <a:cs typeface="Arial" panose="020B0604020202020204" pitchFamily="34" charset="0"/>
            </a:endParaRPr>
          </a:p>
        </p:txBody>
      </p:sp>
      <p:sp>
        <p:nvSpPr>
          <p:cNvPr id="4" name="مربع نص 3">
            <a:extLst>
              <a:ext uri="{FF2B5EF4-FFF2-40B4-BE49-F238E27FC236}">
                <a16:creationId xmlns:a16="http://schemas.microsoft.com/office/drawing/2014/main" id="{7CC5B577-126F-4C68-A5A8-E3B8490B2488}"/>
              </a:ext>
            </a:extLst>
          </p:cNvPr>
          <p:cNvSpPr txBox="1"/>
          <p:nvPr/>
        </p:nvSpPr>
        <p:spPr>
          <a:xfrm>
            <a:off x="315684" y="870504"/>
            <a:ext cx="7021286" cy="276999"/>
          </a:xfrm>
          <a:prstGeom prst="rect">
            <a:avLst/>
          </a:prstGeom>
          <a:noFill/>
        </p:spPr>
        <p:txBody>
          <a:bodyPr wrap="square">
            <a:spAutoFit/>
          </a:bodyPr>
          <a:lstStyle/>
          <a:p>
            <a:r>
              <a:rPr lang="en-US" sz="1200" b="1" dirty="0">
                <a:solidFill>
                  <a:srgbClr val="000000"/>
                </a:solidFill>
                <a:effectLst/>
                <a:latin typeface="Cabin" panose="020B0604020202020204" charset="0"/>
                <a:ea typeface="Calibri" panose="020F0502020204030204" pitchFamily="34" charset="0"/>
              </a:rPr>
              <a:t>According to a research study one ton of waste produces 465 kilowatt hours of electricity  </a:t>
            </a:r>
            <a:endParaRPr lang="ar-JO" sz="1200" b="1" dirty="0">
              <a:latin typeface="Cabin" panose="020B0604020202020204" charset="0"/>
            </a:endParaRPr>
          </a:p>
        </p:txBody>
      </p:sp>
      <p:sp>
        <p:nvSpPr>
          <p:cNvPr id="6" name="مربع نص 5">
            <a:extLst>
              <a:ext uri="{FF2B5EF4-FFF2-40B4-BE49-F238E27FC236}">
                <a16:creationId xmlns:a16="http://schemas.microsoft.com/office/drawing/2014/main" id="{AB5ABA4C-C91A-40EF-A5E2-E4ED355DAD9A}"/>
              </a:ext>
            </a:extLst>
          </p:cNvPr>
          <p:cNvSpPr txBox="1"/>
          <p:nvPr/>
        </p:nvSpPr>
        <p:spPr>
          <a:xfrm>
            <a:off x="315684" y="1304700"/>
            <a:ext cx="8294024" cy="646331"/>
          </a:xfrm>
          <a:prstGeom prst="rect">
            <a:avLst/>
          </a:prstGeom>
          <a:noFill/>
        </p:spPr>
        <p:txBody>
          <a:bodyPr wrap="square">
            <a:spAutoFit/>
          </a:bodyPr>
          <a:lstStyle/>
          <a:p>
            <a:r>
              <a:rPr lang="en-US" sz="1200" dirty="0">
                <a:solidFill>
                  <a:srgbClr val="000000"/>
                </a:solidFill>
                <a:effectLst/>
                <a:latin typeface="Cabin" panose="020B0604020202020204" charset="0"/>
                <a:ea typeface="Calibri" panose="020F0502020204030204" pitchFamily="34" charset="0"/>
              </a:rPr>
              <a:t>The price of electricity that the Palestinian Authority pays to the IEC Electricity Company, which is estimated at 0.17236 $/kWh</a:t>
            </a:r>
          </a:p>
          <a:p>
            <a:r>
              <a:rPr lang="en-US" sz="1200" dirty="0">
                <a:solidFill>
                  <a:srgbClr val="000000"/>
                </a:solidFill>
                <a:effectLst/>
                <a:latin typeface="Cabin" panose="020B0604020202020204" charset="0"/>
                <a:ea typeface="Calibri" panose="020F050202020403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tab pos="158750" algn="l"/>
                <a:tab pos="539750" algn="ctr"/>
              </a:tabLst>
            </a:pPr>
            <a:r>
              <a:rPr kumimoji="0" lang="en-US" altLang="ar-JO" sz="1200" b="1" i="0" u="none" strike="noStrike" cap="none" normalizeH="0" baseline="0" dirty="0">
                <a:ln>
                  <a:noFill/>
                </a:ln>
                <a:solidFill>
                  <a:schemeClr val="accent6">
                    <a:lumMod val="75000"/>
                  </a:schemeClr>
                </a:solidFill>
                <a:effectLst/>
                <a:latin typeface="Cabin" panose="020B0604020202020204" charset="0"/>
                <a:ea typeface="Calibri" panose="020F0502020204030204" pitchFamily="34" charset="0"/>
                <a:cs typeface="Times New Roman" panose="02020603050405020304" pitchFamily="18" charset="0"/>
              </a:rPr>
              <a:t>As a result, revenue from electricity = 465 kWh\ton * 36000ton\year * 0.17236 $\kWh = 5049286.2$\ year.</a:t>
            </a:r>
            <a:endParaRPr lang="ar-JO" sz="1200" b="1" dirty="0">
              <a:solidFill>
                <a:schemeClr val="accent6">
                  <a:lumMod val="75000"/>
                </a:schemeClr>
              </a:solidFill>
              <a:latin typeface="Cabin" panose="020B0604020202020204" charset="0"/>
            </a:endParaRPr>
          </a:p>
        </p:txBody>
      </p:sp>
      <p:graphicFrame>
        <p:nvGraphicFramePr>
          <p:cNvPr id="9" name="جدول 8">
            <a:extLst>
              <a:ext uri="{FF2B5EF4-FFF2-40B4-BE49-F238E27FC236}">
                <a16:creationId xmlns:a16="http://schemas.microsoft.com/office/drawing/2014/main" id="{CDF756CB-A6DA-44D8-8886-6A166802F7D7}"/>
              </a:ext>
            </a:extLst>
          </p:cNvPr>
          <p:cNvGraphicFramePr>
            <a:graphicFrameLocks noGrp="1"/>
          </p:cNvGraphicFramePr>
          <p:nvPr>
            <p:extLst>
              <p:ext uri="{D42A27DB-BD31-4B8C-83A1-F6EECF244321}">
                <p14:modId xmlns:p14="http://schemas.microsoft.com/office/powerpoint/2010/main" val="1182879503"/>
              </p:ext>
            </p:extLst>
          </p:nvPr>
        </p:nvGraphicFramePr>
        <p:xfrm>
          <a:off x="1892707" y="2571750"/>
          <a:ext cx="5075555" cy="2133600"/>
        </p:xfrm>
        <a:graphic>
          <a:graphicData uri="http://schemas.openxmlformats.org/drawingml/2006/table">
            <a:tbl>
              <a:tblPr firstRow="1" firstCol="1" bandRow="1">
                <a:tableStyleId>{ED083AE6-46FA-4A59-8FB0-9F97EB10719F}</a:tableStyleId>
              </a:tblPr>
              <a:tblGrid>
                <a:gridCol w="1216025">
                  <a:extLst>
                    <a:ext uri="{9D8B030D-6E8A-4147-A177-3AD203B41FA5}">
                      <a16:colId xmlns:a16="http://schemas.microsoft.com/office/drawing/2014/main" val="3430766612"/>
                    </a:ext>
                  </a:extLst>
                </a:gridCol>
                <a:gridCol w="1195070">
                  <a:extLst>
                    <a:ext uri="{9D8B030D-6E8A-4147-A177-3AD203B41FA5}">
                      <a16:colId xmlns:a16="http://schemas.microsoft.com/office/drawing/2014/main" val="2526454368"/>
                    </a:ext>
                  </a:extLst>
                </a:gridCol>
                <a:gridCol w="1332230">
                  <a:extLst>
                    <a:ext uri="{9D8B030D-6E8A-4147-A177-3AD203B41FA5}">
                      <a16:colId xmlns:a16="http://schemas.microsoft.com/office/drawing/2014/main" val="2125496737"/>
                    </a:ext>
                  </a:extLst>
                </a:gridCol>
                <a:gridCol w="1332230">
                  <a:extLst>
                    <a:ext uri="{9D8B030D-6E8A-4147-A177-3AD203B41FA5}">
                      <a16:colId xmlns:a16="http://schemas.microsoft.com/office/drawing/2014/main" val="2030639122"/>
                    </a:ext>
                  </a:extLst>
                </a:gridCol>
              </a:tblGrid>
              <a:tr h="0">
                <a:tc>
                  <a:txBody>
                    <a:bodyPr/>
                    <a:lstStyle/>
                    <a:p>
                      <a:pPr algn="ctr">
                        <a:spcAft>
                          <a:spcPts val="600"/>
                        </a:spcAft>
                      </a:pPr>
                      <a:r>
                        <a:rPr lang="en-US" sz="1200" b="1" dirty="0">
                          <a:solidFill>
                            <a:srgbClr val="000000"/>
                          </a:solidFill>
                          <a:effectLst/>
                        </a:rPr>
                        <a:t> </a:t>
                      </a:r>
                      <a:endParaRPr lang="en-US" sz="1200" dirty="0">
                        <a:solidFill>
                          <a:srgbClr val="000000"/>
                        </a:solidFill>
                        <a:effectLst/>
                      </a:endParaRPr>
                    </a:p>
                    <a:p>
                      <a:pPr marL="0" marR="0" lvl="0" indent="0" algn="ctr" defTabSz="914400" rtl="0" eaLnBrk="1" fontAlgn="auto" latinLnBrk="0" hangingPunct="1">
                        <a:lnSpc>
                          <a:spcPct val="100000"/>
                        </a:lnSpc>
                        <a:spcBef>
                          <a:spcPts val="0"/>
                        </a:spcBef>
                        <a:spcAft>
                          <a:spcPts val="600"/>
                        </a:spcAft>
                        <a:buClr>
                          <a:srgbClr val="000000"/>
                        </a:buClr>
                        <a:buSzTx/>
                        <a:buFont typeface="Arial"/>
                        <a:buNone/>
                        <a:tabLst/>
                        <a:defRPr/>
                      </a:pPr>
                      <a:r>
                        <a:rPr lang="en-US" sz="1200" b="1" dirty="0">
                          <a:solidFill>
                            <a:srgbClr val="000000"/>
                          </a:solidFill>
                          <a:effectLst/>
                        </a:rPr>
                        <a:t> Amount of electricity produced by waste (kWh\ton)</a:t>
                      </a:r>
                      <a:endParaRPr lang="en-US" sz="1200" dirty="0">
                        <a:solidFill>
                          <a:srgbClr val="000000"/>
                        </a:solidFill>
                        <a:effectLst/>
                      </a:endParaRPr>
                    </a:p>
                    <a:p>
                      <a:pPr>
                        <a:spcAft>
                          <a:spcPts val="600"/>
                        </a:spcAft>
                      </a:pPr>
                      <a:r>
                        <a:rPr lang="en-US" sz="1200" b="1" dirty="0">
                          <a:solidFill>
                            <a:srgbClr val="000000"/>
                          </a:solidFill>
                          <a:effectLst/>
                        </a:rPr>
                        <a:t> </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600"/>
                        </a:spcAft>
                      </a:pPr>
                      <a:r>
                        <a:rPr lang="en-US" sz="1200" b="1">
                          <a:solidFill>
                            <a:srgbClr val="000000"/>
                          </a:solidFill>
                          <a:effectLst/>
                        </a:rPr>
                        <a:t>The amount of waste</a:t>
                      </a:r>
                      <a:endParaRPr lang="en-US" sz="1200">
                        <a:solidFill>
                          <a:srgbClr val="000000"/>
                        </a:solidFill>
                        <a:effectLst/>
                      </a:endParaRPr>
                    </a:p>
                    <a:p>
                      <a:pPr algn="ctr">
                        <a:spcAft>
                          <a:spcPts val="600"/>
                        </a:spcAft>
                      </a:pPr>
                      <a:r>
                        <a:rPr lang="en-US" sz="1200" b="1">
                          <a:solidFill>
                            <a:srgbClr val="000000"/>
                          </a:solidFill>
                          <a:effectLst/>
                        </a:rPr>
                        <a:t>(ton\year)</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600"/>
                        </a:spcAft>
                      </a:pPr>
                      <a:r>
                        <a:rPr lang="en-US" sz="1200" b="1">
                          <a:solidFill>
                            <a:srgbClr val="000000"/>
                          </a:solidFill>
                          <a:effectLst/>
                        </a:rPr>
                        <a:t>The price of electricity</a:t>
                      </a:r>
                      <a:endParaRPr lang="en-US" sz="1200">
                        <a:solidFill>
                          <a:srgbClr val="000000"/>
                        </a:solidFill>
                        <a:effectLst/>
                      </a:endParaRPr>
                    </a:p>
                    <a:p>
                      <a:pPr algn="ctr">
                        <a:spcAft>
                          <a:spcPts val="600"/>
                        </a:spcAft>
                      </a:pPr>
                      <a:r>
                        <a:rPr lang="en-US" sz="1200" b="1">
                          <a:solidFill>
                            <a:srgbClr val="000000"/>
                          </a:solidFill>
                          <a:effectLst/>
                        </a:rPr>
                        <a:t>($\kWh)</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600"/>
                        </a:spcAft>
                      </a:pPr>
                      <a:br>
                        <a:rPr lang="en-US" sz="1200" b="1">
                          <a:solidFill>
                            <a:srgbClr val="000000"/>
                          </a:solidFill>
                          <a:effectLst/>
                        </a:rPr>
                      </a:br>
                      <a:endParaRPr lang="en-US" sz="1200">
                        <a:solidFill>
                          <a:srgbClr val="000000"/>
                        </a:solidFill>
                        <a:effectLst/>
                      </a:endParaRPr>
                    </a:p>
                    <a:p>
                      <a:pPr algn="ctr">
                        <a:spcAft>
                          <a:spcPts val="600"/>
                        </a:spcAft>
                      </a:pPr>
                      <a:r>
                        <a:rPr lang="en-US" sz="1200" b="1">
                          <a:solidFill>
                            <a:srgbClr val="000000"/>
                          </a:solidFill>
                          <a:effectLst/>
                        </a:rPr>
                        <a:t>Revenue from electricity</a:t>
                      </a:r>
                      <a:br>
                        <a:rPr lang="en-US" sz="1200" b="1">
                          <a:solidFill>
                            <a:srgbClr val="000000"/>
                          </a:solidFill>
                          <a:effectLst/>
                        </a:rPr>
                      </a:br>
                      <a:r>
                        <a:rPr lang="en-US" sz="1200" b="1">
                          <a:solidFill>
                            <a:srgbClr val="000000"/>
                          </a:solidFill>
                          <a:effectLst/>
                        </a:rPr>
                        <a:t>($ \ year)</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668990056"/>
                  </a:ext>
                </a:extLst>
              </a:tr>
              <a:tr h="492760">
                <a:tc>
                  <a:txBody>
                    <a:bodyPr/>
                    <a:lstStyle/>
                    <a:p>
                      <a:pPr algn="ctr">
                        <a:spcAft>
                          <a:spcPts val="600"/>
                        </a:spcAft>
                        <a:tabLst>
                          <a:tab pos="159385" algn="l"/>
                          <a:tab pos="539115" algn="ctr"/>
                        </a:tabLst>
                      </a:pPr>
                      <a:r>
                        <a:rPr lang="en-US" sz="1200" b="1">
                          <a:solidFill>
                            <a:srgbClr val="000000"/>
                          </a:solidFill>
                          <a:effectLst/>
                        </a:rPr>
                        <a:t>465 </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600"/>
                        </a:spcAft>
                        <a:tabLst>
                          <a:tab pos="159385" algn="l"/>
                          <a:tab pos="539115" algn="ctr"/>
                        </a:tabLst>
                      </a:pPr>
                      <a:r>
                        <a:rPr lang="en-US" sz="1200" b="1">
                          <a:solidFill>
                            <a:srgbClr val="000000"/>
                          </a:solidFill>
                          <a:effectLst/>
                        </a:rPr>
                        <a:t>36000</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600"/>
                        </a:spcAft>
                        <a:tabLst>
                          <a:tab pos="159385" algn="l"/>
                          <a:tab pos="539115" algn="ctr"/>
                        </a:tabLst>
                      </a:pPr>
                      <a:r>
                        <a:rPr lang="en-US" sz="1200" b="1">
                          <a:solidFill>
                            <a:srgbClr val="000000"/>
                          </a:solidFill>
                          <a:effectLst/>
                        </a:rPr>
                        <a:t>0.17236</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600"/>
                        </a:spcAft>
                        <a:tabLst>
                          <a:tab pos="159385" algn="l"/>
                          <a:tab pos="539115" algn="ctr"/>
                        </a:tabLst>
                      </a:pPr>
                      <a:r>
                        <a:rPr lang="en-US" sz="1200" b="1" dirty="0">
                          <a:solidFill>
                            <a:srgbClr val="000000"/>
                          </a:solidFill>
                          <a:effectLst/>
                        </a:rPr>
                        <a:t> </a:t>
                      </a:r>
                      <a:endParaRPr lang="en-US" sz="1200" dirty="0">
                        <a:solidFill>
                          <a:srgbClr val="000000"/>
                        </a:solidFill>
                        <a:effectLst/>
                      </a:endParaRPr>
                    </a:p>
                    <a:p>
                      <a:pPr algn="ctr">
                        <a:spcAft>
                          <a:spcPts val="600"/>
                        </a:spcAft>
                        <a:tabLst>
                          <a:tab pos="159385" algn="l"/>
                          <a:tab pos="539115" algn="ctr"/>
                        </a:tabLst>
                      </a:pPr>
                      <a:r>
                        <a:rPr lang="en-US" sz="1200" b="1" dirty="0">
                          <a:solidFill>
                            <a:srgbClr val="000000"/>
                          </a:solidFill>
                          <a:effectLst/>
                        </a:rPr>
                        <a:t>5049286.2</a:t>
                      </a:r>
                      <a:endParaRPr lang="en-US" sz="1200" dirty="0">
                        <a:solidFill>
                          <a:srgbClr val="000000"/>
                        </a:solidFill>
                        <a:effectLst/>
                      </a:endParaRPr>
                    </a:p>
                    <a:p>
                      <a:pPr algn="ctr">
                        <a:spcAft>
                          <a:spcPts val="600"/>
                        </a:spcAft>
                        <a:tabLst>
                          <a:tab pos="159385" algn="l"/>
                          <a:tab pos="539115" algn="ctr"/>
                        </a:tabLst>
                      </a:pPr>
                      <a:r>
                        <a:rPr lang="en-US" sz="1200" b="1" dirty="0">
                          <a:solidFill>
                            <a:srgbClr val="000000"/>
                          </a:solidFill>
                          <a:effectLst/>
                        </a:rPr>
                        <a:t> </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218638989"/>
                  </a:ext>
                </a:extLst>
              </a:tr>
            </a:tbl>
          </a:graphicData>
        </a:graphic>
      </p:graphicFrame>
      <p:sp>
        <p:nvSpPr>
          <p:cNvPr id="10" name="Rectangle 2">
            <a:extLst>
              <a:ext uri="{FF2B5EF4-FFF2-40B4-BE49-F238E27FC236}">
                <a16:creationId xmlns:a16="http://schemas.microsoft.com/office/drawing/2014/main" id="{908113EC-AE77-409D-A9D2-A2ABCF9C1DAE}"/>
              </a:ext>
            </a:extLst>
          </p:cNvPr>
          <p:cNvSpPr>
            <a:spLocks noChangeArrowheads="1"/>
          </p:cNvSpPr>
          <p:nvPr/>
        </p:nvSpPr>
        <p:spPr bwMode="auto">
          <a:xfrm>
            <a:off x="534292" y="2034710"/>
            <a:ext cx="184731" cy="8617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1pPr>
            <a:lvl2pPr marL="457200"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2pPr>
            <a:lvl3pPr marL="914400"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3pPr>
            <a:lvl4pPr marL="1371600"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4pPr>
            <a:lvl5pPr marL="1828800"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5pPr>
            <a:lvl6pPr marL="2286000"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6pPr>
            <a:lvl7pPr marL="2743200"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7pPr>
            <a:lvl8pPr marL="3200400"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8pPr>
            <a:lvl9pPr marL="3657600"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158750" algn="l"/>
                <a:tab pos="539750" algn="ctr"/>
              </a:tabLst>
            </a:pPr>
            <a:br>
              <a:rPr kumimoji="0" lang="en-US" altLang="ar-JO" sz="1200" b="0" i="0" u="none" strike="noStrike" cap="none" normalizeH="0" baseline="0" dirty="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br>
            <a:br>
              <a:rPr kumimoji="0" lang="en-US" altLang="ar-JO" sz="1200" b="0" i="0" u="none" strike="noStrike" cap="none" normalizeH="0" baseline="0" dirty="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br>
            <a:endParaRPr kumimoji="0" lang="en-US" altLang="ar-JO"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158750" algn="l"/>
                <a:tab pos="539750" algn="ctr"/>
              </a:tabLst>
            </a:pPr>
            <a:endParaRPr kumimoji="0" lang="en-US" altLang="ar-JO" sz="1800" b="0" i="0" u="none" strike="noStrike" cap="none" normalizeH="0" baseline="0" dirty="0">
              <a:ln>
                <a:noFill/>
              </a:ln>
              <a:solidFill>
                <a:schemeClr val="tx1"/>
              </a:solidFill>
              <a:effectLst/>
              <a:latin typeface="Arial" panose="020B0604020202020204" pitchFamily="34" charset="0"/>
            </a:endParaRPr>
          </a:p>
        </p:txBody>
      </p:sp>
      <p:sp>
        <p:nvSpPr>
          <p:cNvPr id="12" name="مربع نص 11">
            <a:extLst>
              <a:ext uri="{FF2B5EF4-FFF2-40B4-BE49-F238E27FC236}">
                <a16:creationId xmlns:a16="http://schemas.microsoft.com/office/drawing/2014/main" id="{D8CAB4CC-5B3E-4BB4-9FC5-E534FE7D3BEE}"/>
              </a:ext>
            </a:extLst>
          </p:cNvPr>
          <p:cNvSpPr txBox="1"/>
          <p:nvPr/>
        </p:nvSpPr>
        <p:spPr>
          <a:xfrm>
            <a:off x="1762782" y="2188598"/>
            <a:ext cx="5618435" cy="276999"/>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tab pos="158750" algn="l"/>
                <a:tab pos="539750" algn="ctr"/>
              </a:tabLst>
            </a:pPr>
            <a:r>
              <a:rPr kumimoji="0" lang="en-US" altLang="ar-JO" sz="1200" b="1" i="0" u="none" strike="noStrike" cap="none" normalizeH="0" baseline="0" dirty="0" bmk="_Toc73912914">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Calculating the amount and price of energy generated from burning solid waste</a:t>
            </a:r>
            <a:endParaRPr kumimoji="0" lang="en-US" altLang="ar-JO" sz="1200" b="0" i="0" u="none" strike="noStrike" cap="none" normalizeH="0" baseline="0" dirty="0">
              <a:ln>
                <a:noFill/>
              </a:ln>
              <a:solidFill>
                <a:schemeClr val="tx1"/>
              </a:solidFill>
              <a:effectLst/>
            </a:endParaRPr>
          </a:p>
        </p:txBody>
      </p:sp>
    </p:spTree>
    <p:extLst>
      <p:ext uri="{BB962C8B-B14F-4D97-AF65-F5344CB8AC3E}">
        <p14:creationId xmlns:p14="http://schemas.microsoft.com/office/powerpoint/2010/main" val="420332149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a:extLst>
              <a:ext uri="{FF2B5EF4-FFF2-40B4-BE49-F238E27FC236}">
                <a16:creationId xmlns:a16="http://schemas.microsoft.com/office/drawing/2014/main" id="{34841030-7D7F-4F65-8D21-AB1B1808C2E8}"/>
              </a:ext>
            </a:extLst>
          </p:cNvPr>
          <p:cNvSpPr>
            <a:spLocks noGrp="1"/>
          </p:cNvSpPr>
          <p:nvPr>
            <p:ph type="title"/>
          </p:nvPr>
        </p:nvSpPr>
        <p:spPr>
          <a:xfrm>
            <a:off x="3345429" y="1949082"/>
            <a:ext cx="4506484" cy="1563835"/>
          </a:xfrm>
        </p:spPr>
        <p:txBody>
          <a:bodyPr/>
          <a:lstStyle/>
          <a:p>
            <a:br>
              <a:rPr lang="en-US" sz="2400" dirty="0">
                <a:solidFill>
                  <a:schemeClr val="bg2"/>
                </a:solidFill>
                <a:effectLst>
                  <a:outerShdw blurRad="38100" dist="38100" dir="2700000" algn="tl">
                    <a:srgbClr val="000000">
                      <a:alpha val="43137"/>
                    </a:srgbClr>
                  </a:outerShdw>
                </a:effectLst>
                <a:latin typeface="Lora" panose="020B0604020202020204" charset="0"/>
                <a:cs typeface="Arial" panose="020B0604020202020204" pitchFamily="34" charset="0"/>
              </a:rPr>
            </a:br>
            <a:r>
              <a:rPr lang="en-US" sz="2400" dirty="0">
                <a:solidFill>
                  <a:schemeClr val="bg2"/>
                </a:solidFill>
                <a:effectLst>
                  <a:outerShdw blurRad="38100" dist="38100" dir="2700000" algn="tl">
                    <a:srgbClr val="000000">
                      <a:alpha val="43137"/>
                    </a:srgbClr>
                  </a:outerShdw>
                </a:effectLst>
                <a:latin typeface="Lora" panose="020B0604020202020204" charset="0"/>
                <a:cs typeface="Arial" panose="020B0604020202020204" pitchFamily="34" charset="0"/>
              </a:rPr>
              <a:t>  RESULTS AND DISCUSSION</a:t>
            </a:r>
            <a:br>
              <a:rPr lang="ar-JO" sz="2400" b="1" dirty="0">
                <a:solidFill>
                  <a:schemeClr val="lt1"/>
                </a:solidFill>
                <a:latin typeface="Lora"/>
              </a:rPr>
            </a:br>
            <a:endParaRPr lang="ar-JO" sz="2400" dirty="0"/>
          </a:p>
        </p:txBody>
      </p:sp>
      <p:sp>
        <p:nvSpPr>
          <p:cNvPr id="5" name="عنوان 4">
            <a:extLst>
              <a:ext uri="{FF2B5EF4-FFF2-40B4-BE49-F238E27FC236}">
                <a16:creationId xmlns:a16="http://schemas.microsoft.com/office/drawing/2014/main" id="{945D4345-9949-49A1-B17D-A34952E68C21}"/>
              </a:ext>
            </a:extLst>
          </p:cNvPr>
          <p:cNvSpPr>
            <a:spLocks noGrp="1"/>
          </p:cNvSpPr>
          <p:nvPr>
            <p:ph type="title" idx="2"/>
          </p:nvPr>
        </p:nvSpPr>
        <p:spPr/>
        <p:txBody>
          <a:bodyPr/>
          <a:lstStyle/>
          <a:p>
            <a:r>
              <a:rPr lang="en-US" dirty="0"/>
              <a:t>05</a:t>
            </a:r>
            <a:endParaRPr lang="ar-JO" dirty="0"/>
          </a:p>
        </p:txBody>
      </p:sp>
      <p:pic>
        <p:nvPicPr>
          <p:cNvPr id="6" name="Google Shape;762;p52">
            <a:extLst>
              <a:ext uri="{FF2B5EF4-FFF2-40B4-BE49-F238E27FC236}">
                <a16:creationId xmlns:a16="http://schemas.microsoft.com/office/drawing/2014/main" id="{399B7A1C-144B-47C0-BFCB-090C2BFEAF7F}"/>
              </a:ext>
            </a:extLst>
          </p:cNvPr>
          <p:cNvPicPr preferRelativeResize="0"/>
          <p:nvPr/>
        </p:nvPicPr>
        <p:blipFill rotWithShape="1">
          <a:blip r:embed="rId2">
            <a:alphaModFix/>
          </a:blip>
          <a:srcRect l="56485"/>
          <a:stretch/>
        </p:blipFill>
        <p:spPr>
          <a:xfrm>
            <a:off x="5166827" y="-177286"/>
            <a:ext cx="3977173" cy="5221394"/>
          </a:xfrm>
          <a:prstGeom prst="rect">
            <a:avLst/>
          </a:prstGeom>
          <a:noFill/>
          <a:ln>
            <a:noFill/>
          </a:ln>
        </p:spPr>
      </p:pic>
    </p:spTree>
    <p:extLst>
      <p:ext uri="{BB962C8B-B14F-4D97-AF65-F5344CB8AC3E}">
        <p14:creationId xmlns:p14="http://schemas.microsoft.com/office/powerpoint/2010/main" val="27186084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a:extLst>
              <a:ext uri="{FF2B5EF4-FFF2-40B4-BE49-F238E27FC236}">
                <a16:creationId xmlns:a16="http://schemas.microsoft.com/office/drawing/2014/main" id="{F42E0DD0-7231-48A5-B293-24CBA3C8318F}"/>
              </a:ext>
            </a:extLst>
          </p:cNvPr>
          <p:cNvSpPr txBox="1"/>
          <p:nvPr/>
        </p:nvSpPr>
        <p:spPr>
          <a:xfrm>
            <a:off x="511629" y="210280"/>
            <a:ext cx="7761514" cy="892104"/>
          </a:xfrm>
          <a:prstGeom prst="rect">
            <a:avLst/>
          </a:prstGeom>
          <a:noFill/>
        </p:spPr>
        <p:txBody>
          <a:bodyPr wrap="square">
            <a:spAutoFit/>
          </a:bodyPr>
          <a:lstStyle/>
          <a:p>
            <a:pPr>
              <a:lnSpc>
                <a:spcPct val="150000"/>
              </a:lnSpc>
              <a:spcAft>
                <a:spcPts val="600"/>
              </a:spcAft>
            </a:pPr>
            <a:r>
              <a:rPr lang="en-US" sz="1200" dirty="0">
                <a:solidFill>
                  <a:srgbClr val="000000"/>
                </a:solidFill>
                <a:effectLst/>
                <a:latin typeface="Cabin" panose="020B0604020202020204" charset="0"/>
                <a:ea typeface="Calibri" panose="020F0502020204030204" pitchFamily="34" charset="0"/>
                <a:cs typeface="Times New Roman" panose="02020603050405020304" pitchFamily="18" charset="0"/>
              </a:rPr>
              <a:t>A much more accurate site suitability study revealed that a site in the city's northeast, at Asserah Alshamaleah, south of Wadi Al Badhan, covering an area of around 87 K</a:t>
            </a:r>
            <a:r>
              <a:rPr lang="en-US" sz="1200" dirty="0">
                <a:solidFill>
                  <a:srgbClr val="000000"/>
                </a:solidFill>
                <a:effectLst/>
                <a:latin typeface="Cabin" panose="020B0604020202020204" charset="0"/>
                <a:ea typeface="Calibri" panose="020F0502020204030204" pitchFamily="34" charset="0"/>
              </a:rPr>
              <a:t>m</a:t>
            </a:r>
            <a:r>
              <a:rPr lang="en-US" sz="1200" baseline="30000" dirty="0">
                <a:solidFill>
                  <a:srgbClr val="000000"/>
                </a:solidFill>
                <a:effectLst/>
                <a:latin typeface="Cabin" panose="020B0604020202020204" charset="0"/>
                <a:ea typeface="Calibri" panose="020F0502020204030204" pitchFamily="34" charset="0"/>
              </a:rPr>
              <a:t>2</a:t>
            </a:r>
            <a:r>
              <a:rPr lang="en-US" sz="1200" dirty="0">
                <a:solidFill>
                  <a:srgbClr val="000000"/>
                </a:solidFill>
                <a:effectLst/>
                <a:latin typeface="Cabin" panose="020B0604020202020204" charset="0"/>
                <a:ea typeface="Calibri" panose="020F0502020204030204" pitchFamily="34" charset="0"/>
                <a:cs typeface="Times New Roman" panose="02020603050405020304" pitchFamily="18" charset="0"/>
              </a:rPr>
              <a:t>, used only 10 dunum from the area, was considered to be the best location for the incinerator power plant.</a:t>
            </a:r>
            <a:endParaRPr lang="en-US" sz="1200" dirty="0">
              <a:solidFill>
                <a:srgbClr val="000000"/>
              </a:solidFill>
              <a:effectLst/>
              <a:latin typeface="Cabin" panose="020B0604020202020204" charset="0"/>
              <a:ea typeface="Calibri" panose="020F0502020204030204" pitchFamily="34" charset="0"/>
              <a:cs typeface="Arial" panose="020B0604020202020204" pitchFamily="34" charset="0"/>
            </a:endParaRPr>
          </a:p>
        </p:txBody>
      </p:sp>
      <p:graphicFrame>
        <p:nvGraphicFramePr>
          <p:cNvPr id="5" name="جدول 4">
            <a:extLst>
              <a:ext uri="{FF2B5EF4-FFF2-40B4-BE49-F238E27FC236}">
                <a16:creationId xmlns:a16="http://schemas.microsoft.com/office/drawing/2014/main" id="{B811B9C4-0023-4730-8BD2-4B46A05FD2DF}"/>
              </a:ext>
            </a:extLst>
          </p:cNvPr>
          <p:cNvGraphicFramePr>
            <a:graphicFrameLocks noGrp="1"/>
          </p:cNvGraphicFramePr>
          <p:nvPr>
            <p:extLst>
              <p:ext uri="{D42A27DB-BD31-4B8C-83A1-F6EECF244321}">
                <p14:modId xmlns:p14="http://schemas.microsoft.com/office/powerpoint/2010/main" val="3607026269"/>
              </p:ext>
            </p:extLst>
          </p:nvPr>
        </p:nvGraphicFramePr>
        <p:xfrm>
          <a:off x="1959610" y="1945256"/>
          <a:ext cx="5224780" cy="2969260"/>
        </p:xfrm>
        <a:graphic>
          <a:graphicData uri="http://schemas.openxmlformats.org/drawingml/2006/table">
            <a:tbl>
              <a:tblPr firstRow="1" firstCol="1" bandRow="1">
                <a:tableStyleId>{BDBED569-4797-4DF1-A0F4-6AAB3CD982D8}</a:tableStyleId>
              </a:tblPr>
              <a:tblGrid>
                <a:gridCol w="2700655">
                  <a:extLst>
                    <a:ext uri="{9D8B030D-6E8A-4147-A177-3AD203B41FA5}">
                      <a16:colId xmlns:a16="http://schemas.microsoft.com/office/drawing/2014/main" val="1838815050"/>
                    </a:ext>
                  </a:extLst>
                </a:gridCol>
                <a:gridCol w="2524125">
                  <a:extLst>
                    <a:ext uri="{9D8B030D-6E8A-4147-A177-3AD203B41FA5}">
                      <a16:colId xmlns:a16="http://schemas.microsoft.com/office/drawing/2014/main" val="2761419353"/>
                    </a:ext>
                  </a:extLst>
                </a:gridCol>
              </a:tblGrid>
              <a:tr h="559435">
                <a:tc>
                  <a:txBody>
                    <a:bodyPr/>
                    <a:lstStyle/>
                    <a:p>
                      <a:pPr algn="ctr">
                        <a:spcAft>
                          <a:spcPts val="600"/>
                        </a:spcAft>
                      </a:pPr>
                      <a:r>
                        <a:rPr lang="en-US" sz="1200" b="1">
                          <a:solidFill>
                            <a:srgbClr val="000000"/>
                          </a:solidFill>
                          <a:effectLst/>
                        </a:rPr>
                        <a:t> </a:t>
                      </a:r>
                      <a:endParaRPr lang="en-US" sz="1200">
                        <a:solidFill>
                          <a:srgbClr val="000000"/>
                        </a:solidFill>
                        <a:effectLst/>
                      </a:endParaRPr>
                    </a:p>
                    <a:p>
                      <a:pPr algn="ctr">
                        <a:spcAft>
                          <a:spcPts val="600"/>
                        </a:spcAft>
                      </a:pPr>
                      <a:r>
                        <a:rPr lang="en-US" sz="1200" b="1">
                          <a:solidFill>
                            <a:srgbClr val="000000"/>
                          </a:solidFill>
                          <a:effectLst/>
                        </a:rPr>
                        <a:t>Cost from</a:t>
                      </a:r>
                      <a:endParaRPr lang="en-US" sz="1200">
                        <a:solidFill>
                          <a:srgbClr val="000000"/>
                        </a:solidFill>
                        <a:effectLst/>
                      </a:endParaRPr>
                    </a:p>
                    <a:p>
                      <a:pPr algn="ctr">
                        <a:spcAft>
                          <a:spcPts val="600"/>
                        </a:spcAft>
                      </a:pPr>
                      <a:r>
                        <a:rPr lang="en-US" sz="1200" b="1">
                          <a:solidFill>
                            <a:srgbClr val="000000"/>
                          </a:solidFill>
                          <a:effectLst/>
                        </a:rPr>
                        <a:t> </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600"/>
                        </a:spcAft>
                      </a:pPr>
                      <a:r>
                        <a:rPr lang="en-US" sz="1200" b="1">
                          <a:solidFill>
                            <a:srgbClr val="000000"/>
                          </a:solidFill>
                          <a:effectLst/>
                        </a:rPr>
                        <a:t> </a:t>
                      </a:r>
                      <a:endParaRPr lang="en-US" sz="1200">
                        <a:solidFill>
                          <a:srgbClr val="000000"/>
                        </a:solidFill>
                        <a:effectLst/>
                      </a:endParaRPr>
                    </a:p>
                    <a:p>
                      <a:pPr algn="ctr">
                        <a:spcAft>
                          <a:spcPts val="600"/>
                        </a:spcAft>
                      </a:pPr>
                      <a:r>
                        <a:rPr lang="en-US" sz="1200" b="1">
                          <a:solidFill>
                            <a:srgbClr val="000000"/>
                          </a:solidFill>
                          <a:effectLst/>
                        </a:rPr>
                        <a:t>Value (million $/year)</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4040232021"/>
                  </a:ext>
                </a:extLst>
              </a:tr>
              <a:tr h="440690">
                <a:tc>
                  <a:txBody>
                    <a:bodyPr/>
                    <a:lstStyle/>
                    <a:p>
                      <a:pPr algn="ctr">
                        <a:spcAft>
                          <a:spcPts val="600"/>
                        </a:spcAft>
                      </a:pPr>
                      <a:r>
                        <a:rPr lang="en-US" sz="1200" b="1">
                          <a:solidFill>
                            <a:srgbClr val="000000"/>
                          </a:solidFill>
                          <a:effectLst/>
                        </a:rPr>
                        <a:t>MSW management cost</a:t>
                      </a:r>
                      <a:endParaRPr lang="en-US" sz="1200">
                        <a:solidFill>
                          <a:srgbClr val="000000"/>
                        </a:solidFill>
                        <a:effectLst/>
                      </a:endParaRPr>
                    </a:p>
                    <a:p>
                      <a:pPr algn="ctr">
                        <a:spcAft>
                          <a:spcPts val="600"/>
                        </a:spcAft>
                      </a:pPr>
                      <a:r>
                        <a:rPr lang="en-US" sz="1200" b="1">
                          <a:solidFill>
                            <a:srgbClr val="000000"/>
                          </a:solidFill>
                          <a:effectLst/>
                        </a:rPr>
                        <a:t> </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600"/>
                        </a:spcAft>
                      </a:pPr>
                      <a:r>
                        <a:rPr lang="en-US" sz="1200" b="1" dirty="0">
                          <a:solidFill>
                            <a:srgbClr val="000000"/>
                          </a:solidFill>
                          <a:effectLst/>
                        </a:rPr>
                        <a:t>1.4868</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688869213"/>
                  </a:ext>
                </a:extLst>
              </a:tr>
              <a:tr h="449580">
                <a:tc>
                  <a:txBody>
                    <a:bodyPr/>
                    <a:lstStyle/>
                    <a:p>
                      <a:pPr algn="ctr">
                        <a:spcAft>
                          <a:spcPts val="600"/>
                        </a:spcAft>
                      </a:pPr>
                      <a:r>
                        <a:rPr lang="en-US" sz="1200" b="1" dirty="0">
                          <a:solidFill>
                            <a:srgbClr val="000000"/>
                          </a:solidFill>
                          <a:effectLst/>
                        </a:rPr>
                        <a:t>total costs of operating MSW</a:t>
                      </a:r>
                      <a:endParaRPr lang="en-US" sz="1200" dirty="0">
                        <a:solidFill>
                          <a:srgbClr val="000000"/>
                        </a:solidFill>
                        <a:effectLst/>
                      </a:endParaRPr>
                    </a:p>
                    <a:p>
                      <a:pPr algn="ctr">
                        <a:spcAft>
                          <a:spcPts val="600"/>
                        </a:spcAft>
                      </a:pPr>
                      <a:r>
                        <a:rPr lang="en-US" sz="1200" b="1" dirty="0">
                          <a:solidFill>
                            <a:srgbClr val="000000"/>
                          </a:solidFill>
                          <a:effectLst/>
                        </a:rPr>
                        <a:t> </a:t>
                      </a:r>
                      <a:endParaRPr lang="en-US" sz="1200" dirty="0">
                        <a:solidFill>
                          <a:srgbClr val="000000"/>
                        </a:solidFill>
                        <a:effectLst/>
                      </a:endParaRPr>
                    </a:p>
                    <a:p>
                      <a:pPr algn="ctr">
                        <a:spcAft>
                          <a:spcPts val="600"/>
                        </a:spcAft>
                      </a:pPr>
                      <a:r>
                        <a:rPr lang="en-US" sz="1200" b="1" dirty="0">
                          <a:solidFill>
                            <a:srgbClr val="000000"/>
                          </a:solidFill>
                          <a:effectLst/>
                        </a:rPr>
                        <a:t> </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600"/>
                        </a:spcAft>
                      </a:pPr>
                      <a:r>
                        <a:rPr lang="en-US" sz="1200" b="1">
                          <a:solidFill>
                            <a:srgbClr val="000000"/>
                          </a:solidFill>
                          <a:effectLst/>
                        </a:rPr>
                        <a:t>1.45</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123626540"/>
                  </a:ext>
                </a:extLst>
              </a:tr>
              <a:tr h="515620">
                <a:tc>
                  <a:txBody>
                    <a:bodyPr/>
                    <a:lstStyle/>
                    <a:p>
                      <a:pPr algn="ctr">
                        <a:spcAft>
                          <a:spcPts val="600"/>
                        </a:spcAft>
                      </a:pPr>
                      <a:r>
                        <a:rPr lang="en-US" sz="1200" b="1">
                          <a:solidFill>
                            <a:srgbClr val="000000"/>
                          </a:solidFill>
                          <a:effectLst/>
                        </a:rPr>
                        <a:t>Total fund expended from transporting fly ash.</a:t>
                      </a:r>
                      <a:endParaRPr lang="en-US" sz="1200">
                        <a:solidFill>
                          <a:srgbClr val="000000"/>
                        </a:solidFill>
                        <a:effectLst/>
                      </a:endParaRPr>
                    </a:p>
                    <a:p>
                      <a:pPr algn="ctr">
                        <a:spcAft>
                          <a:spcPts val="600"/>
                        </a:spcAft>
                      </a:pPr>
                      <a:r>
                        <a:rPr lang="en-US" sz="1200" b="1">
                          <a:solidFill>
                            <a:srgbClr val="000000"/>
                          </a:solidFill>
                          <a:effectLst/>
                        </a:rPr>
                        <a:t> </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600"/>
                        </a:spcAft>
                      </a:pPr>
                      <a:r>
                        <a:rPr lang="en-US" sz="1200" b="1">
                          <a:solidFill>
                            <a:srgbClr val="000000"/>
                          </a:solidFill>
                          <a:effectLst/>
                        </a:rPr>
                        <a:t>0.0483</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622046198"/>
                  </a:ext>
                </a:extLst>
              </a:tr>
              <a:tr h="500380">
                <a:tc>
                  <a:txBody>
                    <a:bodyPr/>
                    <a:lstStyle/>
                    <a:p>
                      <a:pPr algn="ctr">
                        <a:spcAft>
                          <a:spcPts val="600"/>
                        </a:spcAft>
                      </a:pPr>
                      <a:r>
                        <a:rPr lang="en-US" sz="1200" b="1" dirty="0">
                          <a:solidFill>
                            <a:srgbClr val="000000"/>
                          </a:solidFill>
                          <a:effectLst/>
                        </a:rPr>
                        <a:t>Total</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600"/>
                        </a:spcAft>
                      </a:pPr>
                      <a:r>
                        <a:rPr lang="en-US" sz="1200" b="1" dirty="0">
                          <a:solidFill>
                            <a:srgbClr val="000000"/>
                          </a:solidFill>
                          <a:effectLst/>
                        </a:rPr>
                        <a:t>2.985</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819932847"/>
                  </a:ext>
                </a:extLst>
              </a:tr>
            </a:tbl>
          </a:graphicData>
        </a:graphic>
      </p:graphicFrame>
      <p:sp>
        <p:nvSpPr>
          <p:cNvPr id="6" name="Rectangle 1">
            <a:extLst>
              <a:ext uri="{FF2B5EF4-FFF2-40B4-BE49-F238E27FC236}">
                <a16:creationId xmlns:a16="http://schemas.microsoft.com/office/drawing/2014/main" id="{E28FF9B2-E070-4089-B809-37EE1CCA9334}"/>
              </a:ext>
            </a:extLst>
          </p:cNvPr>
          <p:cNvSpPr>
            <a:spLocks noChangeArrowheads="1"/>
          </p:cNvSpPr>
          <p:nvPr/>
        </p:nvSpPr>
        <p:spPr bwMode="auto">
          <a:xfrm>
            <a:off x="511629" y="1233902"/>
            <a:ext cx="4740400"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ar-JO" sz="1200" b="1" i="0" u="none" strike="noStrike" cap="none" normalizeH="0" baseline="0" dirty="0">
                <a:ln>
                  <a:noFill/>
                </a:ln>
                <a:solidFill>
                  <a:schemeClr val="accent6">
                    <a:lumMod val="75000"/>
                  </a:schemeClr>
                </a:solidFill>
                <a:effectLst/>
                <a:latin typeface="Cabin" panose="020B0604020202020204" charset="0"/>
                <a:ea typeface="Calibri" panose="020F0502020204030204" pitchFamily="34" charset="0"/>
                <a:cs typeface="+mj-cs"/>
              </a:rPr>
              <a:t>As conclusion had a cost from project which summary in table below:</a:t>
            </a:r>
            <a:endParaRPr kumimoji="0" lang="en-US" altLang="ar-JO" sz="1200" b="1" i="0" u="none" strike="noStrike" cap="none" normalizeH="0" baseline="0" dirty="0">
              <a:ln>
                <a:noFill/>
              </a:ln>
              <a:solidFill>
                <a:schemeClr val="accent6">
                  <a:lumMod val="75000"/>
                </a:schemeClr>
              </a:solidFill>
              <a:effectLst/>
              <a:latin typeface="Cabin" panose="020B0604020202020204" charset="0"/>
              <a:cs typeface="+mj-cs"/>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ar-JO" sz="1800" b="0" i="0" u="none" strike="noStrike" cap="none" normalizeH="0" baseline="0" dirty="0">
              <a:ln>
                <a:noFill/>
              </a:ln>
              <a:solidFill>
                <a:schemeClr val="tx1"/>
              </a:solidFill>
              <a:effectLst/>
              <a:latin typeface="Arial" panose="020B0604020202020204" pitchFamily="34" charset="0"/>
            </a:endParaRPr>
          </a:p>
        </p:txBody>
      </p:sp>
      <p:sp>
        <p:nvSpPr>
          <p:cNvPr id="8" name="مربع نص 7">
            <a:extLst>
              <a:ext uri="{FF2B5EF4-FFF2-40B4-BE49-F238E27FC236}">
                <a16:creationId xmlns:a16="http://schemas.microsoft.com/office/drawing/2014/main" id="{6A38F347-362E-4B38-BABF-E90507D627B7}"/>
              </a:ext>
            </a:extLst>
          </p:cNvPr>
          <p:cNvSpPr txBox="1"/>
          <p:nvPr/>
        </p:nvSpPr>
        <p:spPr>
          <a:xfrm>
            <a:off x="3334254" y="1589579"/>
            <a:ext cx="4572000" cy="276999"/>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ar-JO" sz="1200" b="1" i="0" u="none" strike="noStrike" cap="none" normalizeH="0" baseline="0" dirty="0" bmk="_Toc73912915">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The total cost of the project every year</a:t>
            </a:r>
            <a:endParaRPr kumimoji="0" lang="en-US" altLang="ar-JO" sz="1200" b="0" i="0" u="none" strike="noStrike" cap="none" normalizeH="0" baseline="0" dirty="0">
              <a:ln>
                <a:noFill/>
              </a:ln>
              <a:solidFill>
                <a:schemeClr val="tx1"/>
              </a:solidFill>
              <a:effectLst/>
            </a:endParaRPr>
          </a:p>
        </p:txBody>
      </p:sp>
    </p:spTree>
    <p:extLst>
      <p:ext uri="{BB962C8B-B14F-4D97-AF65-F5344CB8AC3E}">
        <p14:creationId xmlns:p14="http://schemas.microsoft.com/office/powerpoint/2010/main" val="309096678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جدول 4">
            <a:extLst>
              <a:ext uri="{FF2B5EF4-FFF2-40B4-BE49-F238E27FC236}">
                <a16:creationId xmlns:a16="http://schemas.microsoft.com/office/drawing/2014/main" id="{1A040A9C-EA99-416C-9A3E-0F45ABF8086A}"/>
              </a:ext>
            </a:extLst>
          </p:cNvPr>
          <p:cNvGraphicFramePr>
            <a:graphicFrameLocks noGrp="1"/>
          </p:cNvGraphicFramePr>
          <p:nvPr>
            <p:extLst>
              <p:ext uri="{D42A27DB-BD31-4B8C-83A1-F6EECF244321}">
                <p14:modId xmlns:p14="http://schemas.microsoft.com/office/powerpoint/2010/main" val="1191891101"/>
              </p:ext>
            </p:extLst>
          </p:nvPr>
        </p:nvGraphicFramePr>
        <p:xfrm>
          <a:off x="1238109" y="1381125"/>
          <a:ext cx="6080760" cy="1333500"/>
        </p:xfrm>
        <a:graphic>
          <a:graphicData uri="http://schemas.openxmlformats.org/drawingml/2006/table">
            <a:tbl>
              <a:tblPr firstRow="1" firstCol="1" bandRow="1">
                <a:tableStyleId>{BDBED569-4797-4DF1-A0F4-6AAB3CD982D8}</a:tableStyleId>
              </a:tblPr>
              <a:tblGrid>
                <a:gridCol w="3040380">
                  <a:extLst>
                    <a:ext uri="{9D8B030D-6E8A-4147-A177-3AD203B41FA5}">
                      <a16:colId xmlns:a16="http://schemas.microsoft.com/office/drawing/2014/main" val="1172808567"/>
                    </a:ext>
                  </a:extLst>
                </a:gridCol>
                <a:gridCol w="3040380">
                  <a:extLst>
                    <a:ext uri="{9D8B030D-6E8A-4147-A177-3AD203B41FA5}">
                      <a16:colId xmlns:a16="http://schemas.microsoft.com/office/drawing/2014/main" val="2692804510"/>
                    </a:ext>
                  </a:extLst>
                </a:gridCol>
              </a:tblGrid>
              <a:tr h="0">
                <a:tc>
                  <a:txBody>
                    <a:bodyPr/>
                    <a:lstStyle/>
                    <a:p>
                      <a:pPr algn="ctr">
                        <a:spcAft>
                          <a:spcPts val="600"/>
                        </a:spcAft>
                      </a:pPr>
                      <a:r>
                        <a:rPr lang="en-US" sz="1200" b="1" dirty="0">
                          <a:solidFill>
                            <a:srgbClr val="000000"/>
                          </a:solidFill>
                          <a:effectLst/>
                        </a:rPr>
                        <a:t>Total revenue price from fly ash </a:t>
                      </a:r>
                      <a:br>
                        <a:rPr lang="en-US" sz="1200" b="1" dirty="0">
                          <a:solidFill>
                            <a:srgbClr val="000000"/>
                          </a:solidFill>
                          <a:effectLst/>
                        </a:rPr>
                      </a:br>
                      <a:r>
                        <a:rPr lang="en-US" sz="1200" b="1" dirty="0">
                          <a:solidFill>
                            <a:srgbClr val="000000"/>
                          </a:solidFill>
                          <a:effectLst/>
                        </a:rPr>
                        <a:t>(million $/year)</a:t>
                      </a:r>
                      <a:endParaRPr lang="en-US" sz="1200" dirty="0">
                        <a:solidFill>
                          <a:srgbClr val="000000"/>
                        </a:solidFill>
                        <a:effectLst/>
                      </a:endParaRPr>
                    </a:p>
                    <a:p>
                      <a:pPr algn="ctr">
                        <a:spcAft>
                          <a:spcPts val="600"/>
                        </a:spcAft>
                      </a:pPr>
                      <a:r>
                        <a:rPr lang="en-US" sz="1200" b="1" dirty="0">
                          <a:solidFill>
                            <a:srgbClr val="000000"/>
                          </a:solidFill>
                          <a:effectLst/>
                        </a:rPr>
                        <a:t> </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600"/>
                        </a:spcAft>
                      </a:pPr>
                      <a:r>
                        <a:rPr lang="en-US" sz="1200" b="1">
                          <a:solidFill>
                            <a:srgbClr val="000000"/>
                          </a:solidFill>
                          <a:effectLst/>
                        </a:rPr>
                        <a:t>0.0153</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717285087"/>
                  </a:ext>
                </a:extLst>
              </a:tr>
              <a:tr h="0">
                <a:tc>
                  <a:txBody>
                    <a:bodyPr/>
                    <a:lstStyle/>
                    <a:p>
                      <a:pPr algn="ctr">
                        <a:spcAft>
                          <a:spcPts val="600"/>
                        </a:spcAft>
                      </a:pPr>
                      <a:r>
                        <a:rPr lang="en-US" sz="1200" b="1">
                          <a:solidFill>
                            <a:srgbClr val="000000"/>
                          </a:solidFill>
                          <a:effectLst/>
                        </a:rPr>
                        <a:t>Revenue from electricity</a:t>
                      </a:r>
                      <a:br>
                        <a:rPr lang="en-US" sz="1200" b="1">
                          <a:solidFill>
                            <a:srgbClr val="000000"/>
                          </a:solidFill>
                          <a:effectLst/>
                        </a:rPr>
                      </a:br>
                      <a:r>
                        <a:rPr lang="en-US" sz="1200" b="1">
                          <a:solidFill>
                            <a:srgbClr val="000000"/>
                          </a:solidFill>
                          <a:effectLst/>
                        </a:rPr>
                        <a:t>(million $ \ year)</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600"/>
                        </a:spcAft>
                        <a:tabLst>
                          <a:tab pos="159385" algn="l"/>
                          <a:tab pos="539115" algn="ctr"/>
                        </a:tabLst>
                      </a:pPr>
                      <a:r>
                        <a:rPr lang="en-US" sz="1200" b="1">
                          <a:solidFill>
                            <a:srgbClr val="000000"/>
                          </a:solidFill>
                          <a:effectLst/>
                        </a:rPr>
                        <a:t>5.049</a:t>
                      </a:r>
                      <a:endParaRPr lang="en-US" sz="1200">
                        <a:solidFill>
                          <a:srgbClr val="000000"/>
                        </a:solidFill>
                        <a:effectLst/>
                      </a:endParaRPr>
                    </a:p>
                    <a:p>
                      <a:pPr algn="ctr">
                        <a:spcAft>
                          <a:spcPts val="600"/>
                        </a:spcAft>
                      </a:pPr>
                      <a:r>
                        <a:rPr lang="en-US" sz="1200" b="1">
                          <a:solidFill>
                            <a:srgbClr val="000000"/>
                          </a:solidFill>
                          <a:effectLst/>
                        </a:rPr>
                        <a:t> </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910809536"/>
                  </a:ext>
                </a:extLst>
              </a:tr>
              <a:tr h="266700">
                <a:tc>
                  <a:txBody>
                    <a:bodyPr/>
                    <a:lstStyle/>
                    <a:p>
                      <a:pPr algn="ctr">
                        <a:spcAft>
                          <a:spcPts val="600"/>
                        </a:spcAft>
                      </a:pPr>
                      <a:r>
                        <a:rPr lang="en-US" sz="1200" b="1">
                          <a:solidFill>
                            <a:srgbClr val="000000"/>
                          </a:solidFill>
                          <a:effectLst/>
                        </a:rPr>
                        <a:t>Total</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600"/>
                        </a:spcAft>
                      </a:pPr>
                      <a:r>
                        <a:rPr lang="en-US" sz="1200" b="1" dirty="0">
                          <a:solidFill>
                            <a:srgbClr val="000000"/>
                          </a:solidFill>
                          <a:effectLst/>
                        </a:rPr>
                        <a:t>5.064</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763806983"/>
                  </a:ext>
                </a:extLst>
              </a:tr>
            </a:tbl>
          </a:graphicData>
        </a:graphic>
      </p:graphicFrame>
      <p:sp>
        <p:nvSpPr>
          <p:cNvPr id="6" name="Rectangle 2">
            <a:extLst>
              <a:ext uri="{FF2B5EF4-FFF2-40B4-BE49-F238E27FC236}">
                <a16:creationId xmlns:a16="http://schemas.microsoft.com/office/drawing/2014/main" id="{713D687C-8128-4A7F-A507-C0687DAD48D8}"/>
              </a:ext>
            </a:extLst>
          </p:cNvPr>
          <p:cNvSpPr>
            <a:spLocks noChangeArrowheads="1"/>
          </p:cNvSpPr>
          <p:nvPr/>
        </p:nvSpPr>
        <p:spPr bwMode="auto">
          <a:xfrm>
            <a:off x="298173" y="557008"/>
            <a:ext cx="8624712" cy="34470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1pPr>
            <a:lvl2pPr marL="457200"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2pPr>
            <a:lvl3pPr marL="914400"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3pPr>
            <a:lvl4pPr marL="1371600"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4pPr>
            <a:lvl5pPr marL="1828800"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5pPr>
            <a:lvl6pPr marL="2286000"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6pPr>
            <a:lvl7pPr marL="2743200"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7pPr>
            <a:lvl8pPr marL="3200400"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8pPr>
            <a:lvl9pPr marL="3657600" eaLnBrk="0" fontAlgn="base" hangingPunct="0">
              <a:spcBef>
                <a:spcPct val="0"/>
              </a:spcBef>
              <a:spcAft>
                <a:spcPct val="0"/>
              </a:spcAft>
              <a:tabLst>
                <a:tab pos="158750" algn="l"/>
                <a:tab pos="539750" algn="ct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158750" algn="l"/>
                <a:tab pos="539750" algn="ctr"/>
              </a:tabLst>
            </a:pPr>
            <a:r>
              <a:rPr kumimoji="0" lang="en-US" altLang="ar-JO" sz="1200" b="0" i="0" u="none" strike="noStrike" cap="none" normalizeH="0" baseline="0" dirty="0">
                <a:ln>
                  <a:noFill/>
                </a:ln>
                <a:solidFill>
                  <a:srgbClr val="000000"/>
                </a:solidFill>
                <a:effectLst/>
                <a:latin typeface="Cabin" panose="020B0604020202020204" charset="0"/>
                <a:ea typeface="Calibri" panose="020F0502020204030204" pitchFamily="34" charset="0"/>
                <a:cs typeface="Times New Roman" panose="02020603050405020304" pitchFamily="18" charset="0"/>
              </a:rPr>
              <a:t>The revenue from selling the fly ash and producing the electricity summarized as shown in the table below:</a:t>
            </a:r>
          </a:p>
          <a:p>
            <a:pPr marL="0" marR="0" lvl="0" indent="0" algn="l" defTabSz="914400" rtl="0" eaLnBrk="0" fontAlgn="base" latinLnBrk="0" hangingPunct="0">
              <a:lnSpc>
                <a:spcPct val="100000"/>
              </a:lnSpc>
              <a:spcBef>
                <a:spcPct val="0"/>
              </a:spcBef>
              <a:spcAft>
                <a:spcPct val="0"/>
              </a:spcAft>
              <a:buClrTx/>
              <a:buSzTx/>
              <a:buFontTx/>
              <a:buNone/>
              <a:tabLst>
                <a:tab pos="158750" algn="l"/>
                <a:tab pos="539750" algn="ctr"/>
              </a:tabLst>
            </a:pPr>
            <a:endParaRPr lang="en-US" altLang="ar-JO" sz="1200" dirty="0">
              <a:solidFill>
                <a:srgbClr val="000000"/>
              </a:solidFill>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158750" algn="l"/>
                <a:tab pos="539750" algn="ctr"/>
              </a:tabLst>
            </a:pPr>
            <a:endParaRPr kumimoji="0" lang="en-US" altLang="ar-JO" sz="12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158750" algn="l"/>
                <a:tab pos="539750" algn="ctr"/>
              </a:tabLst>
            </a:pPr>
            <a:endParaRPr lang="en-US" altLang="ar-JO" sz="1200" dirty="0">
              <a:solidFill>
                <a:srgbClr val="000000"/>
              </a:solidFill>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158750" algn="l"/>
                <a:tab pos="539750" algn="ctr"/>
              </a:tabLst>
            </a:pPr>
            <a:endParaRPr kumimoji="0" lang="en-US" altLang="ar-JO" sz="12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158750" algn="l"/>
                <a:tab pos="539750" algn="ctr"/>
              </a:tabLst>
            </a:pPr>
            <a:endParaRPr lang="en-US" altLang="ar-JO" sz="1200" dirty="0">
              <a:solidFill>
                <a:srgbClr val="000000"/>
              </a:solidFill>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158750" algn="l"/>
                <a:tab pos="539750" algn="ctr"/>
              </a:tabLst>
            </a:pPr>
            <a:endParaRPr kumimoji="0" lang="en-US" altLang="ar-JO" sz="12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158750" algn="l"/>
                <a:tab pos="539750" algn="ctr"/>
              </a:tabLst>
            </a:pPr>
            <a:endParaRPr lang="en-US" altLang="ar-JO" sz="1200" dirty="0">
              <a:solidFill>
                <a:srgbClr val="000000"/>
              </a:solidFill>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158750" algn="l"/>
                <a:tab pos="539750" algn="ctr"/>
              </a:tabLst>
            </a:pPr>
            <a:endParaRPr kumimoji="0" lang="en-US" altLang="ar-JO" sz="12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158750" algn="l"/>
                <a:tab pos="539750" algn="ctr"/>
              </a:tabLst>
            </a:pPr>
            <a:endParaRPr lang="en-US" altLang="ar-JO" sz="1200" dirty="0">
              <a:solidFill>
                <a:srgbClr val="000000"/>
              </a:solidFill>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158750" algn="l"/>
                <a:tab pos="539750" algn="ctr"/>
              </a:tabLst>
            </a:pPr>
            <a:endParaRPr kumimoji="0" lang="en-US" altLang="ar-JO" sz="12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158750" algn="l"/>
                <a:tab pos="539750" algn="ctr"/>
              </a:tabLst>
            </a:pPr>
            <a:endParaRPr lang="en-US" altLang="ar-JO" sz="1200" dirty="0">
              <a:solidFill>
                <a:srgbClr val="000000"/>
              </a:solidFill>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158750" algn="l"/>
                <a:tab pos="539750" algn="ctr"/>
              </a:tabLst>
            </a:pPr>
            <a:endParaRPr kumimoji="0" lang="en-US" altLang="ar-JO" sz="12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158750" algn="l"/>
                <a:tab pos="539750" algn="ctr"/>
              </a:tabLst>
            </a:pPr>
            <a:endParaRPr lang="en-US" altLang="ar-JO" sz="1200" dirty="0">
              <a:solidFill>
                <a:srgbClr val="000000"/>
              </a:solidFill>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158750" algn="l"/>
                <a:tab pos="539750" algn="ctr"/>
              </a:tabLst>
            </a:pPr>
            <a:endParaRPr kumimoji="0" lang="en-US" altLang="ar-JO" sz="800" b="1" i="0" u="none" strike="noStrike" cap="none" normalizeH="0" baseline="0" dirty="0">
              <a:ln>
                <a:noFill/>
              </a:ln>
              <a:solidFill>
                <a:srgbClr val="FF0000"/>
              </a:solidFill>
              <a:effectLst/>
              <a:latin typeface="Cabin" panose="020B0604020202020204" charset="0"/>
            </a:endParaRPr>
          </a:p>
          <a:p>
            <a:pPr marL="0" marR="0" lvl="0" indent="0" algn="ctr" defTabSz="914400" rtl="0" eaLnBrk="0" fontAlgn="base" latinLnBrk="0" hangingPunct="0">
              <a:lnSpc>
                <a:spcPct val="100000"/>
              </a:lnSpc>
              <a:spcBef>
                <a:spcPct val="0"/>
              </a:spcBef>
              <a:spcAft>
                <a:spcPct val="0"/>
              </a:spcAft>
              <a:buClrTx/>
              <a:buSzTx/>
              <a:buFontTx/>
              <a:buNone/>
              <a:tabLst>
                <a:tab pos="158750" algn="l"/>
                <a:tab pos="539750" algn="ctr"/>
              </a:tabLst>
            </a:pPr>
            <a:r>
              <a:rPr kumimoji="0" lang="en-US" altLang="ar-JO" sz="1200" b="1" i="0" u="none" strike="noStrike" cap="none" normalizeH="0" baseline="0" dirty="0">
                <a:ln>
                  <a:noFill/>
                </a:ln>
                <a:solidFill>
                  <a:schemeClr val="accent6">
                    <a:lumMod val="75000"/>
                  </a:schemeClr>
                </a:solidFill>
                <a:effectLst/>
                <a:latin typeface="Cabin" panose="020B0604020202020204" charset="0"/>
                <a:ea typeface="Calibri" panose="020F0502020204030204" pitchFamily="34" charset="0"/>
                <a:cs typeface="Times New Roman" panose="02020603050405020304" pitchFamily="18" charset="0"/>
              </a:rPr>
              <a:t>So, the revenue in coming years will be 2.0789 million $/year and the costs of price of land and incinerator equal to 1.173 million $ and usually paid over first five years.</a:t>
            </a:r>
            <a:endParaRPr kumimoji="0" lang="en-US" altLang="ar-JO" sz="1200" b="1" i="0" u="none" strike="noStrike" cap="none" normalizeH="0" baseline="0" dirty="0">
              <a:ln>
                <a:noFill/>
              </a:ln>
              <a:solidFill>
                <a:schemeClr val="accent6">
                  <a:lumMod val="75000"/>
                </a:schemeClr>
              </a:solidFill>
              <a:effectLst/>
              <a:latin typeface="Cabin" panose="020B0604020202020204" charset="0"/>
            </a:endParaRPr>
          </a:p>
          <a:p>
            <a:pPr marL="0" marR="0" lvl="0" indent="0" algn="l" defTabSz="914400" rtl="0" eaLnBrk="0" fontAlgn="base" latinLnBrk="0" hangingPunct="0">
              <a:lnSpc>
                <a:spcPct val="100000"/>
              </a:lnSpc>
              <a:spcBef>
                <a:spcPct val="0"/>
              </a:spcBef>
              <a:spcAft>
                <a:spcPct val="0"/>
              </a:spcAft>
              <a:buClrTx/>
              <a:buSzTx/>
              <a:buFontTx/>
              <a:buNone/>
              <a:tabLst>
                <a:tab pos="158750" algn="l"/>
                <a:tab pos="539750" algn="ctr"/>
              </a:tabLst>
            </a:pPr>
            <a:endParaRPr kumimoji="0" lang="en-US" altLang="ar-JO" sz="1800" b="0" i="0" u="none" strike="noStrike" cap="none" normalizeH="0" baseline="0" dirty="0">
              <a:ln>
                <a:noFill/>
              </a:ln>
              <a:solidFill>
                <a:schemeClr val="tx1"/>
              </a:solidFill>
              <a:effectLst/>
              <a:latin typeface="Arial" panose="020B0604020202020204" pitchFamily="34" charset="0"/>
            </a:endParaRPr>
          </a:p>
        </p:txBody>
      </p:sp>
      <p:sp>
        <p:nvSpPr>
          <p:cNvPr id="8" name="مربع نص 7">
            <a:extLst>
              <a:ext uri="{FF2B5EF4-FFF2-40B4-BE49-F238E27FC236}">
                <a16:creationId xmlns:a16="http://schemas.microsoft.com/office/drawing/2014/main" id="{3CBA2B35-EF20-485F-9A15-478E72240478}"/>
              </a:ext>
            </a:extLst>
          </p:cNvPr>
          <p:cNvSpPr txBox="1"/>
          <p:nvPr/>
        </p:nvSpPr>
        <p:spPr>
          <a:xfrm>
            <a:off x="3065377" y="1014647"/>
            <a:ext cx="2745175" cy="276999"/>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tab pos="158750" algn="l"/>
                <a:tab pos="539750" algn="ctr"/>
              </a:tabLst>
            </a:pPr>
            <a:r>
              <a:rPr kumimoji="0" lang="en-US" altLang="ar-JO" sz="1200" b="1" i="0" u="none" strike="noStrike" cap="none" normalizeH="0" baseline="0" dirty="0" bmk="_Toc73912917">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Total revenue of project every year</a:t>
            </a:r>
            <a:endParaRPr kumimoji="0" lang="en-US" altLang="ar-JO" sz="1200" b="0" i="0" u="none" strike="noStrike" cap="none" normalizeH="0" baseline="0" dirty="0">
              <a:ln>
                <a:noFill/>
              </a:ln>
              <a:solidFill>
                <a:schemeClr val="tx1"/>
              </a:solidFill>
              <a:effectLst/>
            </a:endParaRPr>
          </a:p>
        </p:txBody>
      </p:sp>
      <p:sp>
        <p:nvSpPr>
          <p:cNvPr id="9" name="مستطيل: زوايا مستديرة 8">
            <a:extLst>
              <a:ext uri="{FF2B5EF4-FFF2-40B4-BE49-F238E27FC236}">
                <a16:creationId xmlns:a16="http://schemas.microsoft.com/office/drawing/2014/main" id="{136E706B-4075-4238-AA66-A60C1BB73B03}"/>
              </a:ext>
            </a:extLst>
          </p:cNvPr>
          <p:cNvSpPr/>
          <p:nvPr/>
        </p:nvSpPr>
        <p:spPr>
          <a:xfrm>
            <a:off x="298175" y="3170583"/>
            <a:ext cx="8547652" cy="67586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Tree>
    <p:extLst>
      <p:ext uri="{BB962C8B-B14F-4D97-AF65-F5344CB8AC3E}">
        <p14:creationId xmlns:p14="http://schemas.microsoft.com/office/powerpoint/2010/main" val="347122195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ربع نص 6">
            <a:extLst>
              <a:ext uri="{FF2B5EF4-FFF2-40B4-BE49-F238E27FC236}">
                <a16:creationId xmlns:a16="http://schemas.microsoft.com/office/drawing/2014/main" id="{B78DD298-761A-43B4-8AE2-8D01B8C5EACB}"/>
              </a:ext>
            </a:extLst>
          </p:cNvPr>
          <p:cNvSpPr txBox="1"/>
          <p:nvPr/>
        </p:nvSpPr>
        <p:spPr>
          <a:xfrm>
            <a:off x="3145971" y="2461443"/>
            <a:ext cx="2852057" cy="1200329"/>
          </a:xfrm>
          <a:prstGeom prst="rect">
            <a:avLst/>
          </a:prstGeom>
          <a:noFill/>
        </p:spPr>
        <p:txBody>
          <a:bodyPr wrap="square" rtlCol="1">
            <a:spAutoFit/>
          </a:bodyPr>
          <a:lstStyle/>
          <a:p>
            <a:pPr algn="ctr"/>
            <a:r>
              <a:rPr lang="en-US" sz="3600" dirty="0">
                <a:latin typeface="Bodoni MT Black" panose="02070A03080606020203" pitchFamily="18" charset="0"/>
              </a:rPr>
              <a:t>The End </a:t>
            </a:r>
          </a:p>
          <a:p>
            <a:pPr algn="ctr"/>
            <a:r>
              <a:rPr lang="en-US" sz="3600" dirty="0">
                <a:latin typeface="Bodoni MT Black" panose="02070A03080606020203" pitchFamily="18" charset="0"/>
              </a:rPr>
              <a:t>Thank You </a:t>
            </a:r>
            <a:endParaRPr lang="ar-JO" sz="3600" dirty="0">
              <a:latin typeface="Bodoni MT Black" panose="02070A03080606020203" pitchFamily="18" charset="0"/>
            </a:endParaRPr>
          </a:p>
        </p:txBody>
      </p:sp>
      <p:pic>
        <p:nvPicPr>
          <p:cNvPr id="13" name="رسم 12">
            <a:extLst>
              <a:ext uri="{FF2B5EF4-FFF2-40B4-BE49-F238E27FC236}">
                <a16:creationId xmlns:a16="http://schemas.microsoft.com/office/drawing/2014/main" id="{CBA9E4CC-5EF9-4FBD-BB62-F27A93761901}"/>
              </a:ext>
            </a:extLst>
          </p:cNvPr>
          <p:cNvPicPr>
            <a:picLocks noChangeAspect="1"/>
          </p:cNvPicPr>
          <p:nvPr/>
        </p:nvPicPr>
        <p:blipFill>
          <a:blip r:embed="rId2">
            <a:extLst>
              <a:ext uri="{96DAC541-7B7A-43D3-8B79-37D633B846F1}">
                <asvg:svgBlip xmlns:asvg="http://schemas.microsoft.com/office/drawing/2016/SVG/main" r:embed="rId3"/>
              </a:ext>
              <a:ext uri="{837473B0-CC2E-450A-ABE3-18F120FF3D39}">
                <a1611:picAttrSrcUrl xmlns:a1611="http://schemas.microsoft.com/office/drawing/2016/11/main" r:id="rId4"/>
              </a:ext>
            </a:extLst>
          </a:blip>
          <a:stretch>
            <a:fillRect/>
          </a:stretch>
        </p:blipFill>
        <p:spPr>
          <a:xfrm rot="20565983">
            <a:off x="1551923" y="1200528"/>
            <a:ext cx="3156857" cy="1629286"/>
          </a:xfrm>
          <a:prstGeom prst="rect">
            <a:avLst/>
          </a:prstGeom>
        </p:spPr>
      </p:pic>
    </p:spTree>
    <p:extLst>
      <p:ext uri="{BB962C8B-B14F-4D97-AF65-F5344CB8AC3E}">
        <p14:creationId xmlns:p14="http://schemas.microsoft.com/office/powerpoint/2010/main" val="29942070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pic>
        <p:nvPicPr>
          <p:cNvPr id="275" name="Google Shape;275;p40"/>
          <p:cNvPicPr preferRelativeResize="0"/>
          <p:nvPr/>
        </p:nvPicPr>
        <p:blipFill rotWithShape="1">
          <a:blip r:embed="rId3">
            <a:alphaModFix/>
          </a:blip>
          <a:srcRect r="77787" b="26313"/>
          <a:stretch/>
        </p:blipFill>
        <p:spPr>
          <a:xfrm>
            <a:off x="0" y="0"/>
            <a:ext cx="2030906" cy="3790075"/>
          </a:xfrm>
          <a:prstGeom prst="rect">
            <a:avLst/>
          </a:prstGeom>
          <a:noFill/>
          <a:ln>
            <a:noFill/>
          </a:ln>
        </p:spPr>
      </p:pic>
      <p:pic>
        <p:nvPicPr>
          <p:cNvPr id="278" name="Google Shape;278;p40"/>
          <p:cNvPicPr preferRelativeResize="0"/>
          <p:nvPr/>
        </p:nvPicPr>
        <p:blipFill rotWithShape="1">
          <a:blip r:embed="rId4">
            <a:alphaModFix/>
          </a:blip>
          <a:srcRect l="58520" r="-338" b="65612"/>
          <a:stretch/>
        </p:blipFill>
        <p:spPr>
          <a:xfrm>
            <a:off x="5244376" y="0"/>
            <a:ext cx="3899624" cy="1804123"/>
          </a:xfrm>
          <a:prstGeom prst="rect">
            <a:avLst/>
          </a:prstGeom>
          <a:noFill/>
          <a:ln>
            <a:noFill/>
          </a:ln>
        </p:spPr>
      </p:pic>
      <p:sp>
        <p:nvSpPr>
          <p:cNvPr id="4" name="مربع نص 3">
            <a:extLst>
              <a:ext uri="{FF2B5EF4-FFF2-40B4-BE49-F238E27FC236}">
                <a16:creationId xmlns:a16="http://schemas.microsoft.com/office/drawing/2014/main" id="{B995C7B0-8639-400A-981A-85DD8B6D3E70}"/>
              </a:ext>
            </a:extLst>
          </p:cNvPr>
          <p:cNvSpPr txBox="1"/>
          <p:nvPr/>
        </p:nvSpPr>
        <p:spPr>
          <a:xfrm>
            <a:off x="1149241" y="1162555"/>
            <a:ext cx="7133841" cy="785343"/>
          </a:xfrm>
          <a:prstGeom prst="rect">
            <a:avLst/>
          </a:prstGeom>
          <a:noFill/>
        </p:spPr>
        <p:txBody>
          <a:bodyPr wrap="square" rtlCol="1">
            <a:spAutoFit/>
          </a:bodyPr>
          <a:lstStyle/>
          <a:p>
            <a:pPr>
              <a:lnSpc>
                <a:spcPct val="150000"/>
              </a:lnSpc>
              <a:spcAft>
                <a:spcPts val="600"/>
              </a:spcAft>
            </a:pPr>
            <a:br>
              <a:rPr lang="en-US" sz="1600" dirty="0">
                <a:effectLst/>
                <a:latin typeface="Calibri" panose="020F0502020204030204" pitchFamily="34" charset="0"/>
                <a:ea typeface="Calibri" panose="020F0502020204030204" pitchFamily="34" charset="0"/>
                <a:cs typeface="Arial" panose="020B0604020202020204" pitchFamily="34" charset="0"/>
              </a:rPr>
            </a:br>
            <a:endParaRPr lang="ar-JO" sz="1600" dirty="0"/>
          </a:p>
        </p:txBody>
      </p:sp>
      <p:sp>
        <p:nvSpPr>
          <p:cNvPr id="6" name="Google Shape;273;p40"/>
          <p:cNvSpPr txBox="1">
            <a:spLocks noGrp="1"/>
          </p:cNvSpPr>
          <p:nvPr>
            <p:ph type="title"/>
          </p:nvPr>
        </p:nvSpPr>
        <p:spPr>
          <a:xfrm>
            <a:off x="1729410" y="184366"/>
            <a:ext cx="2464904" cy="520989"/>
          </a:xfrm>
          <a:prstGeom prst="rect">
            <a:avLst/>
          </a:prstGeom>
        </p:spPr>
        <p:txBody>
          <a:bodyPr spcFirstLastPara="1" wrap="square" lIns="91425" tIns="91425" rIns="91425" bIns="91425" anchor="ctr" anchorCtr="0">
            <a:noAutofit/>
          </a:bodyPr>
          <a:lstStyle/>
          <a:p>
            <a:r>
              <a:rPr lang="en-AU" sz="2800" dirty="0">
                <a:solidFill>
                  <a:schemeClr val="accent6">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Project Idea</a:t>
            </a:r>
          </a:p>
        </p:txBody>
      </p:sp>
      <p:sp>
        <p:nvSpPr>
          <p:cNvPr id="9" name="مربع نص 8"/>
          <p:cNvSpPr txBox="1"/>
          <p:nvPr/>
        </p:nvSpPr>
        <p:spPr>
          <a:xfrm>
            <a:off x="1331843" y="1451114"/>
            <a:ext cx="5814393" cy="2862322"/>
          </a:xfrm>
          <a:prstGeom prst="rect">
            <a:avLst/>
          </a:prstGeom>
          <a:noFill/>
        </p:spPr>
        <p:txBody>
          <a:bodyPr wrap="square" rtlCol="0">
            <a:spAutoFit/>
          </a:bodyPr>
          <a:lstStyle/>
          <a:p>
            <a:r>
              <a:rPr lang="en-AU" sz="2000" b="1" dirty="0">
                <a:solidFill>
                  <a:schemeClr val="bg2"/>
                </a:solidFill>
                <a:latin typeface="+mn-lt"/>
                <a:cs typeface="Times New Roman" pitchFamily="18" charset="0"/>
              </a:rPr>
              <a:t>The idea of   the project is to establish a municipal solid waste incinerator, so that it is environmentally friendly by purifying the smoke emitted from it through high-quality filters and economically beneficial through the use of incineration to generate energy. The energy was calculated in the form of electrical energy due to the deficit in electrical capacity in the city of Nablus.</a:t>
            </a:r>
          </a:p>
        </p:txBody>
      </p:sp>
      <p:sp>
        <p:nvSpPr>
          <p:cNvPr id="7" name="مستطيل ذو زاوية واحدة مخدوشة 6"/>
          <p:cNvSpPr/>
          <p:nvPr/>
        </p:nvSpPr>
        <p:spPr>
          <a:xfrm>
            <a:off x="1093304" y="1212574"/>
            <a:ext cx="6589644" cy="3568148"/>
          </a:xfrm>
          <a:prstGeom prst="snip1Rect">
            <a:avLst/>
          </a:pr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sp>
        <p:nvSpPr>
          <p:cNvPr id="2" name="Title 1"/>
          <p:cNvSpPr>
            <a:spLocks noGrp="1"/>
          </p:cNvSpPr>
          <p:nvPr>
            <p:ph type="title"/>
          </p:nvPr>
        </p:nvSpPr>
        <p:spPr>
          <a:xfrm>
            <a:off x="1240225" y="767726"/>
            <a:ext cx="2112575" cy="497858"/>
          </a:xfrm>
        </p:spPr>
        <p:txBody>
          <a:bodyPr/>
          <a:lstStyle/>
          <a:p>
            <a:r>
              <a:rPr lang="en-IN" sz="2800" dirty="0">
                <a:solidFill>
                  <a:schemeClr val="bg2"/>
                </a:solidFill>
                <a:effectLst>
                  <a:outerShdw blurRad="38100" dist="38100" dir="2700000" algn="tl">
                    <a:srgbClr val="000000">
                      <a:alpha val="43137"/>
                    </a:srgbClr>
                  </a:outerShdw>
                </a:effectLst>
                <a:latin typeface="Lora" panose="020B0604020202020204" charset="0"/>
                <a:ea typeface="Calibri" panose="020F0502020204030204" pitchFamily="34" charset="0"/>
                <a:cs typeface="Arial" panose="020B0604020202020204" pitchFamily="34" charset="0"/>
              </a:rPr>
              <a:t>Objectives</a:t>
            </a:r>
            <a:endParaRPr lang="ar-SA" sz="2800" dirty="0">
              <a:solidFill>
                <a:schemeClr val="bg2"/>
              </a:solidFill>
              <a:effectLst>
                <a:outerShdw blurRad="38100" dist="38100" dir="2700000" algn="tl">
                  <a:srgbClr val="000000">
                    <a:alpha val="43137"/>
                  </a:srgbClr>
                </a:outerShdw>
              </a:effectLst>
              <a:latin typeface="Lora" panose="020B0604020202020204" charset="0"/>
            </a:endParaRPr>
          </a:p>
        </p:txBody>
      </p:sp>
      <p:grpSp>
        <p:nvGrpSpPr>
          <p:cNvPr id="284" name="Google Shape;284;p41"/>
          <p:cNvGrpSpPr/>
          <p:nvPr/>
        </p:nvGrpSpPr>
        <p:grpSpPr>
          <a:xfrm>
            <a:off x="1504757" y="1969775"/>
            <a:ext cx="1154479" cy="961175"/>
            <a:chOff x="1573150" y="3305631"/>
            <a:chExt cx="1659450" cy="1381594"/>
          </a:xfrm>
        </p:grpSpPr>
        <p:sp>
          <p:nvSpPr>
            <p:cNvPr id="285" name="Google Shape;285;p41"/>
            <p:cNvSpPr/>
            <p:nvPr/>
          </p:nvSpPr>
          <p:spPr>
            <a:xfrm>
              <a:off x="1573150" y="3535100"/>
              <a:ext cx="1011575" cy="937700"/>
            </a:xfrm>
            <a:custGeom>
              <a:avLst/>
              <a:gdLst/>
              <a:ahLst/>
              <a:cxnLst/>
              <a:rect l="l" t="t" r="r" b="b"/>
              <a:pathLst>
                <a:path w="40463" h="37508" extrusionOk="0">
                  <a:moveTo>
                    <a:pt x="21302" y="1"/>
                  </a:moveTo>
                  <a:cubicBezTo>
                    <a:pt x="10329" y="1"/>
                    <a:pt x="1155" y="8346"/>
                    <a:pt x="601" y="18850"/>
                  </a:cubicBezTo>
                  <a:cubicBezTo>
                    <a:pt x="1" y="30278"/>
                    <a:pt x="7052" y="37057"/>
                    <a:pt x="19993" y="37494"/>
                  </a:cubicBezTo>
                  <a:cubicBezTo>
                    <a:pt x="20257" y="37503"/>
                    <a:pt x="20519" y="37508"/>
                    <a:pt x="20779" y="37508"/>
                  </a:cubicBezTo>
                  <a:cubicBezTo>
                    <a:pt x="32063" y="37508"/>
                    <a:pt x="39834" y="29182"/>
                    <a:pt x="40197" y="16559"/>
                  </a:cubicBezTo>
                  <a:cubicBezTo>
                    <a:pt x="40463" y="7363"/>
                    <a:pt x="32138" y="40"/>
                    <a:pt x="21376" y="1"/>
                  </a:cubicBezTo>
                  <a:cubicBezTo>
                    <a:pt x="21351" y="1"/>
                    <a:pt x="21327" y="1"/>
                    <a:pt x="2130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41"/>
            <p:cNvSpPr/>
            <p:nvPr/>
          </p:nvSpPr>
          <p:spPr>
            <a:xfrm>
              <a:off x="2857925" y="4398450"/>
              <a:ext cx="275775" cy="288775"/>
            </a:xfrm>
            <a:custGeom>
              <a:avLst/>
              <a:gdLst/>
              <a:ahLst/>
              <a:cxnLst/>
              <a:rect l="l" t="t" r="r" b="b"/>
              <a:pathLst>
                <a:path w="11031" h="11551" extrusionOk="0">
                  <a:moveTo>
                    <a:pt x="6931" y="0"/>
                  </a:moveTo>
                  <a:cubicBezTo>
                    <a:pt x="6831" y="0"/>
                    <a:pt x="6728" y="3"/>
                    <a:pt x="6624" y="8"/>
                  </a:cubicBezTo>
                  <a:cubicBezTo>
                    <a:pt x="4088" y="126"/>
                    <a:pt x="0" y="4265"/>
                    <a:pt x="452" y="6735"/>
                  </a:cubicBezTo>
                  <a:cubicBezTo>
                    <a:pt x="951" y="9462"/>
                    <a:pt x="2766" y="11413"/>
                    <a:pt x="5761" y="11548"/>
                  </a:cubicBezTo>
                  <a:cubicBezTo>
                    <a:pt x="5802" y="11550"/>
                    <a:pt x="5844" y="11551"/>
                    <a:pt x="5885" y="11551"/>
                  </a:cubicBezTo>
                  <a:cubicBezTo>
                    <a:pt x="8342" y="11551"/>
                    <a:pt x="11030" y="8303"/>
                    <a:pt x="10970" y="5620"/>
                  </a:cubicBezTo>
                  <a:cubicBezTo>
                    <a:pt x="10883" y="1763"/>
                    <a:pt x="9622" y="0"/>
                    <a:pt x="693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41"/>
            <p:cNvSpPr/>
            <p:nvPr/>
          </p:nvSpPr>
          <p:spPr>
            <a:xfrm>
              <a:off x="2468053" y="3305631"/>
              <a:ext cx="169066" cy="172742"/>
            </a:xfrm>
            <a:custGeom>
              <a:avLst/>
              <a:gdLst/>
              <a:ahLst/>
              <a:cxnLst/>
              <a:rect l="l" t="t" r="r" b="b"/>
              <a:pathLst>
                <a:path w="16090" h="16436" extrusionOk="0">
                  <a:moveTo>
                    <a:pt x="7471" y="0"/>
                  </a:moveTo>
                  <a:cubicBezTo>
                    <a:pt x="2479" y="0"/>
                    <a:pt x="247" y="4164"/>
                    <a:pt x="135" y="7652"/>
                  </a:cubicBezTo>
                  <a:cubicBezTo>
                    <a:pt x="0" y="11844"/>
                    <a:pt x="2663" y="16435"/>
                    <a:pt x="7784" y="16435"/>
                  </a:cubicBezTo>
                  <a:cubicBezTo>
                    <a:pt x="7881" y="16435"/>
                    <a:pt x="7979" y="16434"/>
                    <a:pt x="8078" y="16430"/>
                  </a:cubicBezTo>
                  <a:cubicBezTo>
                    <a:pt x="13074" y="16262"/>
                    <a:pt x="15682" y="12575"/>
                    <a:pt x="16090" y="7336"/>
                  </a:cubicBezTo>
                  <a:cubicBezTo>
                    <a:pt x="15410" y="2803"/>
                    <a:pt x="12726" y="265"/>
                    <a:pt x="7962" y="13"/>
                  </a:cubicBezTo>
                  <a:cubicBezTo>
                    <a:pt x="7796" y="4"/>
                    <a:pt x="7632" y="0"/>
                    <a:pt x="747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41"/>
            <p:cNvSpPr/>
            <p:nvPr/>
          </p:nvSpPr>
          <p:spPr>
            <a:xfrm>
              <a:off x="2996725" y="3427550"/>
              <a:ext cx="235875" cy="213350"/>
            </a:xfrm>
            <a:custGeom>
              <a:avLst/>
              <a:gdLst/>
              <a:ahLst/>
              <a:cxnLst/>
              <a:rect l="l" t="t" r="r" b="b"/>
              <a:pathLst>
                <a:path w="9435" h="8534" extrusionOk="0">
                  <a:moveTo>
                    <a:pt x="3787" y="0"/>
                  </a:moveTo>
                  <a:cubicBezTo>
                    <a:pt x="1296" y="0"/>
                    <a:pt x="360" y="2121"/>
                    <a:pt x="164" y="4563"/>
                  </a:cubicBezTo>
                  <a:cubicBezTo>
                    <a:pt x="0" y="6610"/>
                    <a:pt x="746" y="8220"/>
                    <a:pt x="3796" y="8534"/>
                  </a:cubicBezTo>
                  <a:cubicBezTo>
                    <a:pt x="5751" y="8036"/>
                    <a:pt x="7927" y="6665"/>
                    <a:pt x="8619" y="4154"/>
                  </a:cubicBezTo>
                  <a:cubicBezTo>
                    <a:pt x="9434" y="1196"/>
                    <a:pt x="6682" y="443"/>
                    <a:pt x="4720" y="89"/>
                  </a:cubicBezTo>
                  <a:cubicBezTo>
                    <a:pt x="4387" y="29"/>
                    <a:pt x="4076" y="0"/>
                    <a:pt x="378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41"/>
            <p:cNvSpPr/>
            <p:nvPr/>
          </p:nvSpPr>
          <p:spPr>
            <a:xfrm>
              <a:off x="2803075" y="3849475"/>
              <a:ext cx="170400" cy="155475"/>
            </a:xfrm>
            <a:custGeom>
              <a:avLst/>
              <a:gdLst/>
              <a:ahLst/>
              <a:cxnLst/>
              <a:rect l="l" t="t" r="r" b="b"/>
              <a:pathLst>
                <a:path w="6816" h="6219" extrusionOk="0">
                  <a:moveTo>
                    <a:pt x="3927" y="0"/>
                  </a:moveTo>
                  <a:cubicBezTo>
                    <a:pt x="3818" y="0"/>
                    <a:pt x="3704" y="4"/>
                    <a:pt x="3587" y="13"/>
                  </a:cubicBezTo>
                  <a:cubicBezTo>
                    <a:pt x="2018" y="128"/>
                    <a:pt x="347" y="874"/>
                    <a:pt x="194" y="2609"/>
                  </a:cubicBezTo>
                  <a:cubicBezTo>
                    <a:pt x="1" y="4812"/>
                    <a:pt x="1594" y="5924"/>
                    <a:pt x="3638" y="6185"/>
                  </a:cubicBezTo>
                  <a:cubicBezTo>
                    <a:pt x="3816" y="6208"/>
                    <a:pt x="3986" y="6219"/>
                    <a:pt x="4148" y="6219"/>
                  </a:cubicBezTo>
                  <a:cubicBezTo>
                    <a:pt x="5677" y="6219"/>
                    <a:pt x="6538" y="5230"/>
                    <a:pt x="6815" y="3489"/>
                  </a:cubicBezTo>
                  <a:cubicBezTo>
                    <a:pt x="6649" y="1687"/>
                    <a:pt x="6098" y="0"/>
                    <a:pt x="392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90" name="Google Shape;290;p41"/>
          <p:cNvGrpSpPr/>
          <p:nvPr/>
        </p:nvGrpSpPr>
        <p:grpSpPr>
          <a:xfrm>
            <a:off x="4218797" y="1969775"/>
            <a:ext cx="1154479" cy="961175"/>
            <a:chOff x="1573150" y="3305631"/>
            <a:chExt cx="1659450" cy="1381594"/>
          </a:xfrm>
        </p:grpSpPr>
        <p:sp>
          <p:nvSpPr>
            <p:cNvPr id="291" name="Google Shape;291;p41"/>
            <p:cNvSpPr/>
            <p:nvPr/>
          </p:nvSpPr>
          <p:spPr>
            <a:xfrm>
              <a:off x="1573150" y="3535100"/>
              <a:ext cx="1011575" cy="937700"/>
            </a:xfrm>
            <a:custGeom>
              <a:avLst/>
              <a:gdLst/>
              <a:ahLst/>
              <a:cxnLst/>
              <a:rect l="l" t="t" r="r" b="b"/>
              <a:pathLst>
                <a:path w="40463" h="37508" extrusionOk="0">
                  <a:moveTo>
                    <a:pt x="21302" y="1"/>
                  </a:moveTo>
                  <a:cubicBezTo>
                    <a:pt x="10329" y="1"/>
                    <a:pt x="1155" y="8346"/>
                    <a:pt x="601" y="18850"/>
                  </a:cubicBezTo>
                  <a:cubicBezTo>
                    <a:pt x="1" y="30278"/>
                    <a:pt x="7052" y="37057"/>
                    <a:pt x="19993" y="37494"/>
                  </a:cubicBezTo>
                  <a:cubicBezTo>
                    <a:pt x="20257" y="37503"/>
                    <a:pt x="20519" y="37508"/>
                    <a:pt x="20779" y="37508"/>
                  </a:cubicBezTo>
                  <a:cubicBezTo>
                    <a:pt x="32063" y="37508"/>
                    <a:pt x="39834" y="29182"/>
                    <a:pt x="40197" y="16559"/>
                  </a:cubicBezTo>
                  <a:cubicBezTo>
                    <a:pt x="40463" y="7363"/>
                    <a:pt x="32138" y="40"/>
                    <a:pt x="21376" y="1"/>
                  </a:cubicBezTo>
                  <a:cubicBezTo>
                    <a:pt x="21351" y="1"/>
                    <a:pt x="21327" y="1"/>
                    <a:pt x="2130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41"/>
            <p:cNvSpPr/>
            <p:nvPr/>
          </p:nvSpPr>
          <p:spPr>
            <a:xfrm>
              <a:off x="2857925" y="4398450"/>
              <a:ext cx="275775" cy="288775"/>
            </a:xfrm>
            <a:custGeom>
              <a:avLst/>
              <a:gdLst/>
              <a:ahLst/>
              <a:cxnLst/>
              <a:rect l="l" t="t" r="r" b="b"/>
              <a:pathLst>
                <a:path w="11031" h="11551" extrusionOk="0">
                  <a:moveTo>
                    <a:pt x="6931" y="0"/>
                  </a:moveTo>
                  <a:cubicBezTo>
                    <a:pt x="6831" y="0"/>
                    <a:pt x="6728" y="3"/>
                    <a:pt x="6624" y="8"/>
                  </a:cubicBezTo>
                  <a:cubicBezTo>
                    <a:pt x="4088" y="126"/>
                    <a:pt x="0" y="4265"/>
                    <a:pt x="452" y="6735"/>
                  </a:cubicBezTo>
                  <a:cubicBezTo>
                    <a:pt x="951" y="9462"/>
                    <a:pt x="2766" y="11413"/>
                    <a:pt x="5761" y="11548"/>
                  </a:cubicBezTo>
                  <a:cubicBezTo>
                    <a:pt x="5802" y="11550"/>
                    <a:pt x="5844" y="11551"/>
                    <a:pt x="5885" y="11551"/>
                  </a:cubicBezTo>
                  <a:cubicBezTo>
                    <a:pt x="8342" y="11551"/>
                    <a:pt x="11030" y="8303"/>
                    <a:pt x="10970" y="5620"/>
                  </a:cubicBezTo>
                  <a:cubicBezTo>
                    <a:pt x="10883" y="1763"/>
                    <a:pt x="9622" y="0"/>
                    <a:pt x="693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41"/>
            <p:cNvSpPr/>
            <p:nvPr/>
          </p:nvSpPr>
          <p:spPr>
            <a:xfrm>
              <a:off x="2468053" y="3305631"/>
              <a:ext cx="169066" cy="172742"/>
            </a:xfrm>
            <a:custGeom>
              <a:avLst/>
              <a:gdLst/>
              <a:ahLst/>
              <a:cxnLst/>
              <a:rect l="l" t="t" r="r" b="b"/>
              <a:pathLst>
                <a:path w="16090" h="16436" extrusionOk="0">
                  <a:moveTo>
                    <a:pt x="7471" y="0"/>
                  </a:moveTo>
                  <a:cubicBezTo>
                    <a:pt x="2479" y="0"/>
                    <a:pt x="247" y="4164"/>
                    <a:pt x="135" y="7652"/>
                  </a:cubicBezTo>
                  <a:cubicBezTo>
                    <a:pt x="0" y="11844"/>
                    <a:pt x="2663" y="16435"/>
                    <a:pt x="7784" y="16435"/>
                  </a:cubicBezTo>
                  <a:cubicBezTo>
                    <a:pt x="7881" y="16435"/>
                    <a:pt x="7979" y="16434"/>
                    <a:pt x="8078" y="16430"/>
                  </a:cubicBezTo>
                  <a:cubicBezTo>
                    <a:pt x="13074" y="16262"/>
                    <a:pt x="15682" y="12575"/>
                    <a:pt x="16090" y="7336"/>
                  </a:cubicBezTo>
                  <a:cubicBezTo>
                    <a:pt x="15410" y="2803"/>
                    <a:pt x="12726" y="265"/>
                    <a:pt x="7962" y="13"/>
                  </a:cubicBezTo>
                  <a:cubicBezTo>
                    <a:pt x="7796" y="4"/>
                    <a:pt x="7632" y="0"/>
                    <a:pt x="747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41"/>
            <p:cNvSpPr/>
            <p:nvPr/>
          </p:nvSpPr>
          <p:spPr>
            <a:xfrm>
              <a:off x="2996725" y="3427550"/>
              <a:ext cx="235875" cy="213350"/>
            </a:xfrm>
            <a:custGeom>
              <a:avLst/>
              <a:gdLst/>
              <a:ahLst/>
              <a:cxnLst/>
              <a:rect l="l" t="t" r="r" b="b"/>
              <a:pathLst>
                <a:path w="9435" h="8534" extrusionOk="0">
                  <a:moveTo>
                    <a:pt x="3787" y="0"/>
                  </a:moveTo>
                  <a:cubicBezTo>
                    <a:pt x="1296" y="0"/>
                    <a:pt x="360" y="2121"/>
                    <a:pt x="164" y="4563"/>
                  </a:cubicBezTo>
                  <a:cubicBezTo>
                    <a:pt x="0" y="6610"/>
                    <a:pt x="746" y="8220"/>
                    <a:pt x="3796" y="8534"/>
                  </a:cubicBezTo>
                  <a:cubicBezTo>
                    <a:pt x="5751" y="8036"/>
                    <a:pt x="7927" y="6665"/>
                    <a:pt x="8619" y="4154"/>
                  </a:cubicBezTo>
                  <a:cubicBezTo>
                    <a:pt x="9434" y="1196"/>
                    <a:pt x="6682" y="443"/>
                    <a:pt x="4720" y="89"/>
                  </a:cubicBezTo>
                  <a:cubicBezTo>
                    <a:pt x="4387" y="29"/>
                    <a:pt x="4076" y="0"/>
                    <a:pt x="378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41"/>
            <p:cNvSpPr/>
            <p:nvPr/>
          </p:nvSpPr>
          <p:spPr>
            <a:xfrm>
              <a:off x="2803075" y="3849475"/>
              <a:ext cx="170400" cy="155475"/>
            </a:xfrm>
            <a:custGeom>
              <a:avLst/>
              <a:gdLst/>
              <a:ahLst/>
              <a:cxnLst/>
              <a:rect l="l" t="t" r="r" b="b"/>
              <a:pathLst>
                <a:path w="6816" h="6219" extrusionOk="0">
                  <a:moveTo>
                    <a:pt x="3927" y="0"/>
                  </a:moveTo>
                  <a:cubicBezTo>
                    <a:pt x="3818" y="0"/>
                    <a:pt x="3704" y="4"/>
                    <a:pt x="3587" y="13"/>
                  </a:cubicBezTo>
                  <a:cubicBezTo>
                    <a:pt x="2018" y="128"/>
                    <a:pt x="347" y="874"/>
                    <a:pt x="194" y="2609"/>
                  </a:cubicBezTo>
                  <a:cubicBezTo>
                    <a:pt x="1" y="4812"/>
                    <a:pt x="1594" y="5924"/>
                    <a:pt x="3638" y="6185"/>
                  </a:cubicBezTo>
                  <a:cubicBezTo>
                    <a:pt x="3816" y="6208"/>
                    <a:pt x="3986" y="6219"/>
                    <a:pt x="4148" y="6219"/>
                  </a:cubicBezTo>
                  <a:cubicBezTo>
                    <a:pt x="5677" y="6219"/>
                    <a:pt x="6538" y="5230"/>
                    <a:pt x="6815" y="3489"/>
                  </a:cubicBezTo>
                  <a:cubicBezTo>
                    <a:pt x="6649" y="1687"/>
                    <a:pt x="6098" y="0"/>
                    <a:pt x="392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 name="مربع نص 3">
            <a:extLst>
              <a:ext uri="{FF2B5EF4-FFF2-40B4-BE49-F238E27FC236}">
                <a16:creationId xmlns:a16="http://schemas.microsoft.com/office/drawing/2014/main" id="{6EF8E94C-AF56-4010-BC90-E475F61D7142}"/>
              </a:ext>
            </a:extLst>
          </p:cNvPr>
          <p:cNvSpPr txBox="1"/>
          <p:nvPr/>
        </p:nvSpPr>
        <p:spPr>
          <a:xfrm>
            <a:off x="896182" y="1520805"/>
            <a:ext cx="7770739" cy="2862322"/>
          </a:xfrm>
          <a:prstGeom prst="rect">
            <a:avLst/>
          </a:prstGeom>
          <a:noFill/>
        </p:spPr>
        <p:txBody>
          <a:bodyPr wrap="square" rtlCol="1">
            <a:spAutoFit/>
          </a:bodyPr>
          <a:lstStyle/>
          <a:p>
            <a:pPr marL="342900" lvl="0" indent="-342900" algn="l" rtl="0">
              <a:lnSpc>
                <a:spcPct val="150000"/>
              </a:lnSpc>
              <a:buFont typeface="Wingdings" pitchFamily="2" charset="2"/>
              <a:buChar char="q"/>
            </a:pPr>
            <a:endParaRPr lang="en-US" sz="1600" dirty="0">
              <a:latin typeface="Cabin" panose="020B0604020202020204" charset="0"/>
              <a:ea typeface="Calibri" panose="020F0502020204030204" pitchFamily="34" charset="0"/>
              <a:cs typeface="Arial" panose="020B0604020202020204" pitchFamily="34" charset="0"/>
            </a:endParaRPr>
          </a:p>
          <a:p>
            <a:pPr marL="342900" indent="-342900">
              <a:lnSpc>
                <a:spcPct val="150000"/>
              </a:lnSpc>
              <a:buFont typeface="Wingdings" pitchFamily="2" charset="2"/>
              <a:buChar char="q"/>
            </a:pPr>
            <a:r>
              <a:rPr lang="en-US" sz="1600" dirty="0">
                <a:latin typeface="Cabin" panose="020B0604020202020204" charset="0"/>
                <a:ea typeface="Calibri" panose="020F0502020204030204" pitchFamily="34" charset="0"/>
                <a:cs typeface="Arial" panose="020B0604020202020204" pitchFamily="34" charset="0"/>
              </a:rPr>
              <a:t>Choose the appropriate type of filters to treat the air from the combustion process</a:t>
            </a:r>
            <a:r>
              <a:rPr lang="en-US" sz="1600" dirty="0">
                <a:latin typeface="Times New Roman" panose="02020603050405020304" pitchFamily="18" charset="0"/>
                <a:ea typeface="Calibri" panose="020F0502020204030204" pitchFamily="34" charset="0"/>
                <a:cs typeface="Arial" panose="020B0604020202020204" pitchFamily="34" charset="0"/>
              </a:rPr>
              <a:t>.</a:t>
            </a:r>
            <a:endParaRPr lang="en-US" sz="1600" dirty="0">
              <a:latin typeface="Calibri" panose="020F0502020204030204" pitchFamily="34" charset="0"/>
              <a:ea typeface="Calibri" panose="020F0502020204030204" pitchFamily="34" charset="0"/>
              <a:cs typeface="Arial" panose="020B0604020202020204" pitchFamily="34" charset="0"/>
            </a:endParaRPr>
          </a:p>
          <a:p>
            <a:pPr marL="342900" lvl="0" indent="-342900" algn="l" rtl="0">
              <a:lnSpc>
                <a:spcPct val="150000"/>
              </a:lnSpc>
            </a:pPr>
            <a:endParaRPr lang="en-US" sz="1600" dirty="0">
              <a:latin typeface="Cabin" panose="020B0604020202020204" charset="0"/>
              <a:ea typeface="Calibri" panose="020F0502020204030204" pitchFamily="34" charset="0"/>
              <a:cs typeface="Arial" panose="020B0604020202020204" pitchFamily="34" charset="0"/>
            </a:endParaRPr>
          </a:p>
          <a:p>
            <a:pPr marL="342900" lvl="0" indent="-342900" algn="l" rtl="0">
              <a:lnSpc>
                <a:spcPct val="150000"/>
              </a:lnSpc>
              <a:buFont typeface="Wingdings" pitchFamily="2" charset="2"/>
              <a:buChar char="q"/>
            </a:pPr>
            <a:r>
              <a:rPr lang="en-US" sz="1600" dirty="0">
                <a:latin typeface="Cabin" panose="020B0604020202020204" charset="0"/>
                <a:ea typeface="Calibri" panose="020F0502020204030204" pitchFamily="34" charset="0"/>
                <a:cs typeface="Arial" panose="020B0604020202020204" pitchFamily="34" charset="0"/>
              </a:rPr>
              <a:t>S</a:t>
            </a:r>
            <a:r>
              <a:rPr lang="en-US" sz="1600" dirty="0">
                <a:solidFill>
                  <a:srgbClr val="000000"/>
                </a:solidFill>
                <a:effectLst/>
                <a:latin typeface="Cabin" panose="020B0604020202020204" charset="0"/>
                <a:ea typeface="Calibri" panose="020F0502020204030204" pitchFamily="34" charset="0"/>
                <a:cs typeface="Arial" panose="020B0604020202020204" pitchFamily="34" charset="0"/>
              </a:rPr>
              <a:t>electing the best location for a waste incinerator according to the criteria</a:t>
            </a:r>
            <a:r>
              <a:rPr lang="en-US" dirty="0">
                <a:solidFill>
                  <a:srgbClr val="000000"/>
                </a:solidFill>
                <a:effectLst/>
                <a:latin typeface="Cabin" panose="020B0604020202020204" charset="0"/>
                <a:ea typeface="Calibri" panose="020F0502020204030204" pitchFamily="34" charset="0"/>
                <a:cs typeface="Arial" panose="020B0604020202020204" pitchFamily="34" charset="0"/>
              </a:rPr>
              <a:t>.</a:t>
            </a:r>
          </a:p>
          <a:p>
            <a:pPr marL="342900" lvl="0" indent="-342900" algn="l" rtl="0">
              <a:lnSpc>
                <a:spcPct val="150000"/>
              </a:lnSpc>
            </a:pPr>
            <a:endParaRPr lang="en-US" dirty="0">
              <a:solidFill>
                <a:srgbClr val="000000"/>
              </a:solidFill>
              <a:effectLst/>
              <a:latin typeface="Cabin" panose="020B0604020202020204" charset="0"/>
              <a:ea typeface="Calibri" panose="020F0502020204030204" pitchFamily="34" charset="0"/>
              <a:cs typeface="Arial" panose="020B0604020202020204" pitchFamily="34" charset="0"/>
            </a:endParaRPr>
          </a:p>
          <a:p>
            <a:pPr marL="342900" lvl="0" indent="-342900" algn="l" rtl="0">
              <a:lnSpc>
                <a:spcPct val="150000"/>
              </a:lnSpc>
              <a:buFont typeface="Wingdings" pitchFamily="2" charset="2"/>
              <a:buChar char="q"/>
            </a:pPr>
            <a:r>
              <a:rPr lang="en-US" sz="1600" dirty="0">
                <a:solidFill>
                  <a:srgbClr val="000000"/>
                </a:solidFill>
                <a:effectLst/>
                <a:latin typeface="Cabin" panose="020B0604020202020204" charset="0"/>
                <a:ea typeface="Calibri" panose="020F0502020204030204" pitchFamily="34" charset="0"/>
                <a:cs typeface="Arial" panose="020B0604020202020204" pitchFamily="34" charset="0"/>
              </a:rPr>
              <a:t>Calculate the cost of transporting the waste to the specified site.</a:t>
            </a:r>
          </a:p>
          <a:p>
            <a:pPr marL="342900" lvl="0" indent="-342900" algn="l" rtl="0">
              <a:lnSpc>
                <a:spcPct val="150000"/>
              </a:lnSpc>
            </a:pPr>
            <a:endParaRPr lang="en-US" dirty="0">
              <a:solidFill>
                <a:srgbClr val="000000"/>
              </a:solidFill>
              <a:effectLst/>
              <a:latin typeface="Cabin" panose="020B0604020202020204" charset="0"/>
              <a:ea typeface="Calibri" panose="020F0502020204030204" pitchFamily="34" charset="0"/>
              <a:cs typeface="Arial" panose="020B0604020202020204" pitchFamily="34" charset="0"/>
            </a:endParaRPr>
          </a:p>
          <a:p>
            <a:endParaRPr lang="ar-JO" sz="1800" dirty="0"/>
          </a:p>
        </p:txBody>
      </p:sp>
      <p:pic>
        <p:nvPicPr>
          <p:cNvPr id="19" name="Google Shape;278;p40"/>
          <p:cNvPicPr preferRelativeResize="0"/>
          <p:nvPr/>
        </p:nvPicPr>
        <p:blipFill rotWithShape="1">
          <a:blip r:embed="rId3">
            <a:alphaModFix/>
          </a:blip>
          <a:srcRect l="58520" r="-338" b="65612"/>
          <a:stretch/>
        </p:blipFill>
        <p:spPr>
          <a:xfrm>
            <a:off x="5251471" y="8360"/>
            <a:ext cx="3899624" cy="1804123"/>
          </a:xfrm>
          <a:prstGeom prst="rect">
            <a:avLst/>
          </a:prstGeom>
          <a:noFill/>
          <a:ln>
            <a:noFill/>
          </a:ln>
        </p:spPr>
      </p:pic>
      <p:pic>
        <p:nvPicPr>
          <p:cNvPr id="20" name="Google Shape;277;p40"/>
          <p:cNvPicPr preferRelativeResize="0"/>
          <p:nvPr/>
        </p:nvPicPr>
        <p:blipFill rotWithShape="1">
          <a:blip r:embed="rId4">
            <a:alphaModFix/>
          </a:blip>
          <a:srcRect r="77789" b="26324"/>
          <a:stretch/>
        </p:blipFill>
        <p:spPr>
          <a:xfrm>
            <a:off x="0" y="0"/>
            <a:ext cx="2030906" cy="37900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1B244B4B-76F2-4850-880A-89A8F5306BBE}"/>
              </a:ext>
            </a:extLst>
          </p:cNvPr>
          <p:cNvSpPr>
            <a:spLocks noGrp="1"/>
          </p:cNvSpPr>
          <p:nvPr>
            <p:ph type="title"/>
          </p:nvPr>
        </p:nvSpPr>
        <p:spPr>
          <a:xfrm>
            <a:off x="326570" y="393043"/>
            <a:ext cx="2318659" cy="831600"/>
          </a:xfrm>
        </p:spPr>
        <p:txBody>
          <a:bodyPr/>
          <a:lstStyle/>
          <a:p>
            <a:r>
              <a:rPr lang="en-US" sz="2800" dirty="0">
                <a:solidFill>
                  <a:schemeClr val="bg2"/>
                </a:solidFill>
                <a:effectLst>
                  <a:outerShdw blurRad="38100" dist="38100" dir="2700000" algn="tl">
                    <a:srgbClr val="000000">
                      <a:alpha val="43137"/>
                    </a:srgbClr>
                  </a:outerShdw>
                </a:effectLst>
                <a:latin typeface="Lora" panose="020B0604020202020204" charset="0"/>
                <a:cs typeface="Arial" panose="020B0604020202020204" pitchFamily="34" charset="0"/>
              </a:rPr>
              <a:t> Study area </a:t>
            </a:r>
            <a:endParaRPr lang="ar-JO" sz="2800" dirty="0">
              <a:solidFill>
                <a:schemeClr val="bg2"/>
              </a:solidFill>
              <a:effectLst>
                <a:outerShdw blurRad="38100" dist="38100" dir="2700000" algn="tl">
                  <a:srgbClr val="000000">
                    <a:alpha val="43137"/>
                  </a:srgbClr>
                </a:outerShdw>
              </a:effectLst>
              <a:latin typeface="Lora" panose="020B0604020202020204" charset="0"/>
              <a:cs typeface="Arial" panose="020B0604020202020204" pitchFamily="34" charset="0"/>
            </a:endParaRPr>
          </a:p>
        </p:txBody>
      </p:sp>
      <p:pic>
        <p:nvPicPr>
          <p:cNvPr id="4" name="Picture 2">
            <a:extLst>
              <a:ext uri="{FF2B5EF4-FFF2-40B4-BE49-F238E27FC236}">
                <a16:creationId xmlns:a16="http://schemas.microsoft.com/office/drawing/2014/main" id="{6363BB8E-741D-46D9-BC6A-9F95974FFAC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45970" y="305420"/>
            <a:ext cx="5497287" cy="41870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عنوان فرعي 2">
            <a:extLst>
              <a:ext uri="{FF2B5EF4-FFF2-40B4-BE49-F238E27FC236}">
                <a16:creationId xmlns:a16="http://schemas.microsoft.com/office/drawing/2014/main" id="{03CB362D-C021-4BB4-8BA8-E24E6B521AEC}"/>
              </a:ext>
            </a:extLst>
          </p:cNvPr>
          <p:cNvSpPr>
            <a:spLocks noGrp="1"/>
          </p:cNvSpPr>
          <p:nvPr>
            <p:ph type="subTitle" idx="1"/>
          </p:nvPr>
        </p:nvSpPr>
        <p:spPr>
          <a:xfrm>
            <a:off x="268358" y="1491312"/>
            <a:ext cx="2376872" cy="2375010"/>
          </a:xfrm>
          <a:noFill/>
          <a:ln w="19050">
            <a:solidFill>
              <a:schemeClr val="bg2"/>
            </a:solidFill>
          </a:ln>
        </p:spPr>
        <p:txBody>
          <a:bodyPr/>
          <a:lstStyle/>
          <a:p>
            <a:r>
              <a:rPr lang="en-US" sz="1400" dirty="0">
                <a:solidFill>
                  <a:srgbClr val="C00000"/>
                </a:solidFill>
                <a:effectLst/>
                <a:latin typeface="Times New Roman" panose="02020603050405020304" pitchFamily="18" charset="0"/>
                <a:ea typeface="Calibri" panose="020F0502020204030204" pitchFamily="34" charset="0"/>
              </a:rPr>
              <a:t>      </a:t>
            </a:r>
            <a:r>
              <a:rPr lang="en-US" sz="1400" dirty="0">
                <a:solidFill>
                  <a:srgbClr val="C00000"/>
                </a:solidFill>
                <a:effectLst/>
                <a:latin typeface="Cabin" panose="020B0604020202020204" charset="0"/>
                <a:ea typeface="Calibri" panose="020F0502020204030204" pitchFamily="34" charset="0"/>
              </a:rPr>
              <a:t>  </a:t>
            </a:r>
            <a:r>
              <a:rPr lang="en-US" sz="1400" dirty="0">
                <a:solidFill>
                  <a:schemeClr val="bg1"/>
                </a:solidFill>
                <a:effectLst/>
                <a:latin typeface="Cabin" panose="020B0604020202020204" charset="0"/>
                <a:ea typeface="Calibri" panose="020F0502020204030204" pitchFamily="34" charset="0"/>
              </a:rPr>
              <a:t>In this study, the city of Nablus and its northern boundary city, which consisted primarily of old historical regions like Al-</a:t>
            </a:r>
            <a:r>
              <a:rPr lang="en-US" sz="1400" dirty="0" err="1">
                <a:solidFill>
                  <a:schemeClr val="bg1"/>
                </a:solidFill>
                <a:effectLst/>
                <a:latin typeface="Cabin" panose="020B0604020202020204" charset="0"/>
                <a:ea typeface="Calibri" panose="020F0502020204030204" pitchFamily="34" charset="0"/>
              </a:rPr>
              <a:t>Bathan</a:t>
            </a:r>
            <a:r>
              <a:rPr lang="en-US" sz="1400" dirty="0">
                <a:solidFill>
                  <a:schemeClr val="bg1"/>
                </a:solidFill>
                <a:effectLst/>
                <a:latin typeface="Cabin" panose="020B0604020202020204" charset="0"/>
                <a:ea typeface="Calibri" panose="020F0502020204030204" pitchFamily="34" charset="0"/>
              </a:rPr>
              <a:t>, </a:t>
            </a:r>
            <a:r>
              <a:rPr lang="en-US" sz="1400" dirty="0" err="1">
                <a:solidFill>
                  <a:schemeClr val="bg1"/>
                </a:solidFill>
                <a:effectLst/>
                <a:latin typeface="Cabin" panose="020B0604020202020204" charset="0"/>
                <a:ea typeface="Calibri" panose="020F0502020204030204" pitchFamily="34" charset="0"/>
              </a:rPr>
              <a:t>Sabastiya</a:t>
            </a:r>
            <a:r>
              <a:rPr lang="en-US" sz="1400" dirty="0">
                <a:solidFill>
                  <a:schemeClr val="bg1"/>
                </a:solidFill>
                <a:effectLst/>
                <a:latin typeface="Cabin" panose="020B0604020202020204" charset="0"/>
                <a:ea typeface="Calibri" panose="020F0502020204030204" pitchFamily="34" charset="0"/>
              </a:rPr>
              <a:t>, and An </a:t>
            </a:r>
            <a:r>
              <a:rPr lang="en-US" sz="1400" dirty="0" err="1">
                <a:solidFill>
                  <a:schemeClr val="bg1"/>
                </a:solidFill>
                <a:effectLst/>
                <a:latin typeface="Cabin" panose="020B0604020202020204" charset="0"/>
                <a:ea typeface="Calibri" panose="020F0502020204030204" pitchFamily="34" charset="0"/>
              </a:rPr>
              <a:t>Nassariya</a:t>
            </a:r>
            <a:r>
              <a:rPr lang="en-US" sz="1400" dirty="0">
                <a:solidFill>
                  <a:schemeClr val="bg1"/>
                </a:solidFill>
                <a:effectLst/>
                <a:latin typeface="Cabin" panose="020B0604020202020204" charset="0"/>
                <a:ea typeface="Calibri" panose="020F0502020204030204" pitchFamily="34" charset="0"/>
              </a:rPr>
              <a:t>  were discussed</a:t>
            </a:r>
            <a:endParaRPr lang="ar-JO" sz="1400" dirty="0">
              <a:solidFill>
                <a:schemeClr val="bg1"/>
              </a:solidFill>
              <a:latin typeface="Cabin" panose="020B0604020202020204" charset="0"/>
            </a:endParaRPr>
          </a:p>
        </p:txBody>
      </p:sp>
      <p:sp>
        <p:nvSpPr>
          <p:cNvPr id="9" name="مربع نص 8">
            <a:extLst>
              <a:ext uri="{FF2B5EF4-FFF2-40B4-BE49-F238E27FC236}">
                <a16:creationId xmlns:a16="http://schemas.microsoft.com/office/drawing/2014/main" id="{E9FD04CD-2E3C-4B5C-8FE3-A06EB86B6B16}"/>
              </a:ext>
            </a:extLst>
          </p:cNvPr>
          <p:cNvSpPr txBox="1"/>
          <p:nvPr/>
        </p:nvSpPr>
        <p:spPr>
          <a:xfrm>
            <a:off x="3608613" y="4492488"/>
            <a:ext cx="4572000" cy="246221"/>
          </a:xfrm>
          <a:prstGeom prst="rect">
            <a:avLst/>
          </a:prstGeom>
          <a:noFill/>
        </p:spPr>
        <p:txBody>
          <a:bodyPr wrap="square">
            <a:spAutoFit/>
          </a:bodyPr>
          <a:lstStyle/>
          <a:p>
            <a:pPr algn="ctr">
              <a:spcAft>
                <a:spcPts val="1000"/>
              </a:spcAft>
            </a:pPr>
            <a:r>
              <a:rPr lang="en-US" sz="1000" b="0" dirty="0">
                <a:solidFill>
                  <a:schemeClr val="bg2"/>
                </a:solidFill>
                <a:effectLst/>
                <a:latin typeface="Times New Roman" panose="02020603050405020304" pitchFamily="18" charset="0"/>
                <a:ea typeface="Calibri" panose="020F0502020204030204" pitchFamily="34" charset="0"/>
                <a:cs typeface="Arial" panose="020B0604020202020204" pitchFamily="34" charset="0"/>
              </a:rPr>
              <a:t>Figure 1 Study Area</a:t>
            </a:r>
            <a:endParaRPr lang="en-US" sz="1000" b="1" dirty="0">
              <a:solidFill>
                <a:schemeClr val="bg2"/>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10" name="مستطيل: زوايا مستديرة 9">
            <a:extLst>
              <a:ext uri="{FF2B5EF4-FFF2-40B4-BE49-F238E27FC236}">
                <a16:creationId xmlns:a16="http://schemas.microsoft.com/office/drawing/2014/main" id="{D38C3BEC-CCBC-404B-9FCD-F59A287972D2}"/>
              </a:ext>
            </a:extLst>
          </p:cNvPr>
          <p:cNvSpPr/>
          <p:nvPr/>
        </p:nvSpPr>
        <p:spPr>
          <a:xfrm>
            <a:off x="7583557" y="3240157"/>
            <a:ext cx="805069" cy="626165"/>
          </a:xfrm>
          <a:prstGeom prst="roundRect">
            <a:avLst/>
          </a:prstGeom>
          <a:noFill/>
          <a:ln w="28575"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1" anchor="ctr"/>
          <a:lstStyle/>
          <a:p>
            <a:pPr algn="ctr"/>
            <a:endParaRPr lang="ar-JO"/>
          </a:p>
        </p:txBody>
      </p:sp>
    </p:spTree>
    <p:extLst>
      <p:ext uri="{BB962C8B-B14F-4D97-AF65-F5344CB8AC3E}">
        <p14:creationId xmlns:p14="http://schemas.microsoft.com/office/powerpoint/2010/main" val="2096894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98"/>
        <p:cNvGrpSpPr/>
        <p:nvPr/>
      </p:nvGrpSpPr>
      <p:grpSpPr>
        <a:xfrm>
          <a:off x="0" y="0"/>
          <a:ext cx="0" cy="0"/>
          <a:chOff x="0" y="0"/>
          <a:chExt cx="0" cy="0"/>
        </a:xfrm>
      </p:grpSpPr>
      <p:sp>
        <p:nvSpPr>
          <p:cNvPr id="399" name="Google Shape;399;p46"/>
          <p:cNvSpPr txBox="1">
            <a:spLocks noGrp="1"/>
          </p:cNvSpPr>
          <p:nvPr>
            <p:ph type="title"/>
          </p:nvPr>
        </p:nvSpPr>
        <p:spPr>
          <a:xfrm>
            <a:off x="2114958" y="1767473"/>
            <a:ext cx="5340625" cy="2202844"/>
          </a:xfrm>
          <a:prstGeom prst="rect">
            <a:avLst/>
          </a:prstGeom>
        </p:spPr>
        <p:txBody>
          <a:bodyPr spcFirstLastPara="1" wrap="square" lIns="91425" tIns="91425" rIns="91425" bIns="91425" anchor="ctr" anchorCtr="0">
            <a:noAutofit/>
          </a:bodyPr>
          <a:lstStyle/>
          <a:p>
            <a:pPr algn="l">
              <a:lnSpc>
                <a:spcPct val="150000"/>
              </a:lnSpc>
            </a:pPr>
            <a:r>
              <a:rPr lang="en-US" sz="2000" dirty="0">
                <a:solidFill>
                  <a:schemeClr val="bg2"/>
                </a:solidFill>
                <a:effectLst>
                  <a:outerShdw blurRad="38100" dist="38100" dir="2700000" algn="tl">
                    <a:srgbClr val="000000">
                      <a:alpha val="43137"/>
                    </a:srgbClr>
                  </a:outerShdw>
                </a:effectLst>
                <a:latin typeface="Lora" panose="020B0604020202020204" charset="0"/>
                <a:cs typeface="Arial" panose="020B0604020202020204" pitchFamily="34" charset="0"/>
              </a:rPr>
              <a:t>INCINERATOR AND GAS TREATMENT</a:t>
            </a:r>
            <a:br>
              <a:rPr lang="en-US" sz="2800" dirty="0">
                <a:solidFill>
                  <a:schemeClr val="bg2"/>
                </a:solidFill>
                <a:effectLst>
                  <a:outerShdw blurRad="38100" dist="38100" dir="2700000" algn="tl">
                    <a:srgbClr val="000000">
                      <a:alpha val="43137"/>
                    </a:srgbClr>
                  </a:outerShdw>
                </a:effectLst>
                <a:latin typeface="Lora" panose="020B0604020202020204" charset="0"/>
                <a:cs typeface="Arial" panose="020B0604020202020204" pitchFamily="34" charset="0"/>
                <a:sym typeface="Arial"/>
              </a:rPr>
            </a:br>
            <a:r>
              <a:rPr lang="en-US" sz="1400" dirty="0">
                <a:latin typeface="Cabin Regular" panose="020B0604020202020204" charset="0"/>
                <a:sym typeface="Arial"/>
              </a:rPr>
              <a:t>1. Incinerator</a:t>
            </a:r>
            <a:br>
              <a:rPr lang="en-US" sz="1400" dirty="0">
                <a:latin typeface="Cabin Regular" panose="020B0604020202020204" charset="0"/>
              </a:rPr>
            </a:br>
            <a:r>
              <a:rPr lang="en-US" sz="1400" dirty="0">
                <a:latin typeface="Cabin Regular" panose="020B0604020202020204" charset="0"/>
              </a:rPr>
              <a:t>2. Gas and fly ash treatment</a:t>
            </a:r>
            <a:br>
              <a:rPr lang="en-US" sz="1600" dirty="0">
                <a:latin typeface="Cabin Regular" panose="020B0604020202020204" charset="0"/>
              </a:rPr>
            </a:br>
            <a:endParaRPr sz="1800" dirty="0"/>
          </a:p>
        </p:txBody>
      </p:sp>
      <p:sp>
        <p:nvSpPr>
          <p:cNvPr id="35" name="مربع نص 34">
            <a:extLst>
              <a:ext uri="{FF2B5EF4-FFF2-40B4-BE49-F238E27FC236}">
                <a16:creationId xmlns:a16="http://schemas.microsoft.com/office/drawing/2014/main" id="{0E1CF8D6-C83A-4C78-82E6-739ADD1A5AC6}"/>
              </a:ext>
            </a:extLst>
          </p:cNvPr>
          <p:cNvSpPr txBox="1"/>
          <p:nvPr/>
        </p:nvSpPr>
        <p:spPr>
          <a:xfrm>
            <a:off x="201098" y="1992757"/>
            <a:ext cx="1913860" cy="1754326"/>
          </a:xfrm>
          <a:prstGeom prst="rect">
            <a:avLst/>
          </a:prstGeom>
          <a:noFill/>
        </p:spPr>
        <p:txBody>
          <a:bodyPr wrap="square" rtlCol="1">
            <a:spAutoFit/>
          </a:bodyPr>
          <a:lstStyle/>
          <a:p>
            <a:r>
              <a:rPr lang="en" sz="10800" b="1" dirty="0">
                <a:solidFill>
                  <a:schemeClr val="tx1">
                    <a:lumMod val="75000"/>
                    <a:lumOff val="25000"/>
                  </a:schemeClr>
                </a:solidFill>
                <a:effectLst>
                  <a:outerShdw blurRad="38100" dist="38100" dir="2700000" algn="tl">
                    <a:srgbClr val="000000">
                      <a:alpha val="43137"/>
                    </a:srgbClr>
                  </a:outerShdw>
                </a:effectLst>
                <a:latin typeface="Lora" panose="020B0604020202020204" charset="0"/>
              </a:rPr>
              <a:t>02</a:t>
            </a:r>
            <a:endParaRPr lang="ar-JO" sz="10800" dirty="0">
              <a:effectLst>
                <a:outerShdw blurRad="38100" dist="38100" dir="2700000" algn="tl">
                  <a:srgbClr val="000000">
                    <a:alpha val="43137"/>
                  </a:srgbClr>
                </a:outerShdw>
              </a:effectLst>
            </a:endParaRPr>
          </a:p>
        </p:txBody>
      </p:sp>
      <p:pic>
        <p:nvPicPr>
          <p:cNvPr id="34" name="Google Shape;266;p39">
            <a:extLst>
              <a:ext uri="{FF2B5EF4-FFF2-40B4-BE49-F238E27FC236}">
                <a16:creationId xmlns:a16="http://schemas.microsoft.com/office/drawing/2014/main" id="{9E056F6A-73FA-41FC-BE7B-E298D068C311}"/>
              </a:ext>
            </a:extLst>
          </p:cNvPr>
          <p:cNvPicPr preferRelativeResize="0"/>
          <p:nvPr/>
        </p:nvPicPr>
        <p:blipFill rotWithShape="1">
          <a:blip r:embed="rId3">
            <a:alphaModFix/>
          </a:blip>
          <a:srcRect l="43946" r="14873"/>
          <a:stretch/>
        </p:blipFill>
        <p:spPr>
          <a:xfrm>
            <a:off x="5635256" y="-95693"/>
            <a:ext cx="3508744" cy="5143502"/>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B61A4806-8510-45F1-887F-CB9FECE4782D}"/>
              </a:ext>
            </a:extLst>
          </p:cNvPr>
          <p:cNvSpPr>
            <a:spLocks noGrp="1"/>
          </p:cNvSpPr>
          <p:nvPr>
            <p:ph type="title"/>
          </p:nvPr>
        </p:nvSpPr>
        <p:spPr>
          <a:xfrm>
            <a:off x="239486" y="357468"/>
            <a:ext cx="2405743" cy="566871"/>
          </a:xfrm>
        </p:spPr>
        <p:txBody>
          <a:bodyPr/>
          <a:lstStyle/>
          <a:p>
            <a:pPr>
              <a:buSzPts val="2400"/>
            </a:pPr>
            <a:r>
              <a:rPr lang="en-US" sz="2800" dirty="0">
                <a:solidFill>
                  <a:schemeClr val="bg2"/>
                </a:solidFill>
                <a:effectLst>
                  <a:outerShdw blurRad="38100" dist="38100" dir="2700000" algn="tl">
                    <a:srgbClr val="000000">
                      <a:alpha val="43137"/>
                    </a:srgbClr>
                  </a:outerShdw>
                </a:effectLst>
                <a:latin typeface="Lora" panose="020B0604020202020204" charset="0"/>
                <a:cs typeface="Arial" panose="020B0604020202020204" pitchFamily="34" charset="0"/>
                <a:sym typeface="Arial"/>
              </a:rPr>
              <a:t>Incinerator</a:t>
            </a:r>
            <a:endParaRPr lang="ar-JO" sz="2800" dirty="0">
              <a:solidFill>
                <a:schemeClr val="bg2"/>
              </a:solidFill>
              <a:effectLst>
                <a:outerShdw blurRad="38100" dist="38100" dir="2700000" algn="tl">
                  <a:srgbClr val="000000">
                    <a:alpha val="43137"/>
                  </a:srgbClr>
                </a:outerShdw>
              </a:effectLst>
              <a:latin typeface="Lora" panose="020B0604020202020204" charset="0"/>
              <a:cs typeface="Arial" panose="020B0604020202020204" pitchFamily="34" charset="0"/>
            </a:endParaRPr>
          </a:p>
        </p:txBody>
      </p:sp>
      <p:pic>
        <p:nvPicPr>
          <p:cNvPr id="6" name="Picture 4" descr="Description: Description: 3-1">
            <a:extLst>
              <a:ext uri="{FF2B5EF4-FFF2-40B4-BE49-F238E27FC236}">
                <a16:creationId xmlns:a16="http://schemas.microsoft.com/office/drawing/2014/main" id="{CFBE5830-48A1-4B8C-87C8-5B7B459AFCF2}"/>
              </a:ext>
            </a:extLst>
          </p:cNvPr>
          <p:cNvPicPr/>
          <p:nvPr/>
        </p:nvPicPr>
        <p:blipFill>
          <a:blip r:embed="rId2">
            <a:extLst>
              <a:ext uri="{28A0092B-C50C-407E-A947-70E740481C1C}">
                <a14:useLocalDpi xmlns:a14="http://schemas.microsoft.com/office/drawing/2010/main" val="0"/>
              </a:ext>
            </a:extLst>
          </a:blip>
          <a:srcRect l="1950" t="3757" r="1950" b="3548"/>
          <a:stretch>
            <a:fillRect/>
          </a:stretch>
        </p:blipFill>
        <p:spPr bwMode="auto">
          <a:xfrm>
            <a:off x="1123123" y="1423964"/>
            <a:ext cx="6668210" cy="3108543"/>
          </a:xfrm>
          <a:prstGeom prst="rect">
            <a:avLst/>
          </a:prstGeom>
          <a:noFill/>
          <a:ln>
            <a:noFill/>
          </a:ln>
        </p:spPr>
      </p:pic>
    </p:spTree>
    <p:extLst>
      <p:ext uri="{BB962C8B-B14F-4D97-AF65-F5344CB8AC3E}">
        <p14:creationId xmlns:p14="http://schemas.microsoft.com/office/powerpoint/2010/main" val="1205890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oogle Shape;762;p52"/>
          <p:cNvPicPr preferRelativeResize="0"/>
          <p:nvPr/>
        </p:nvPicPr>
        <p:blipFill rotWithShape="1">
          <a:blip r:embed="rId2">
            <a:alphaModFix/>
          </a:blip>
          <a:srcRect l="56485"/>
          <a:stretch/>
        </p:blipFill>
        <p:spPr>
          <a:xfrm>
            <a:off x="5166827" y="-77894"/>
            <a:ext cx="3977173" cy="5143497"/>
          </a:xfrm>
          <a:prstGeom prst="rect">
            <a:avLst/>
          </a:prstGeom>
          <a:noFill/>
          <a:ln>
            <a:noFill/>
          </a:ln>
        </p:spPr>
      </p:pic>
      <p:grpSp>
        <p:nvGrpSpPr>
          <p:cNvPr id="6" name="Google Shape;636;p52"/>
          <p:cNvGrpSpPr/>
          <p:nvPr/>
        </p:nvGrpSpPr>
        <p:grpSpPr>
          <a:xfrm rot="10800000">
            <a:off x="-771175" y="3369287"/>
            <a:ext cx="5200956" cy="3241561"/>
            <a:chOff x="1826700" y="1872750"/>
            <a:chExt cx="3972925" cy="2476175"/>
          </a:xfrm>
        </p:grpSpPr>
        <p:sp>
          <p:nvSpPr>
            <p:cNvPr id="7" name="Google Shape;637;p52"/>
            <p:cNvSpPr/>
            <p:nvPr/>
          </p:nvSpPr>
          <p:spPr>
            <a:xfrm>
              <a:off x="1826700" y="4330050"/>
              <a:ext cx="23575" cy="18875"/>
            </a:xfrm>
            <a:custGeom>
              <a:avLst/>
              <a:gdLst/>
              <a:ahLst/>
              <a:cxnLst/>
              <a:rect l="l" t="t" r="r" b="b"/>
              <a:pathLst>
                <a:path w="943" h="755" extrusionOk="0">
                  <a:moveTo>
                    <a:pt x="942" y="124"/>
                  </a:moveTo>
                  <a:cubicBezTo>
                    <a:pt x="717" y="568"/>
                    <a:pt x="482" y="754"/>
                    <a:pt x="110" y="626"/>
                  </a:cubicBezTo>
                  <a:cubicBezTo>
                    <a:pt x="59" y="609"/>
                    <a:pt x="1" y="432"/>
                    <a:pt x="30" y="379"/>
                  </a:cubicBezTo>
                  <a:cubicBezTo>
                    <a:pt x="234" y="0"/>
                    <a:pt x="604" y="203"/>
                    <a:pt x="942" y="124"/>
                  </a:cubicBezTo>
                  <a:close/>
                </a:path>
              </a:pathLst>
            </a:custGeom>
            <a:solidFill>
              <a:srgbClr val="F9FC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638;p52"/>
            <p:cNvSpPr/>
            <p:nvPr/>
          </p:nvSpPr>
          <p:spPr>
            <a:xfrm>
              <a:off x="1841850" y="4314825"/>
              <a:ext cx="18200" cy="18500"/>
            </a:xfrm>
            <a:custGeom>
              <a:avLst/>
              <a:gdLst/>
              <a:ahLst/>
              <a:cxnLst/>
              <a:rect l="l" t="t" r="r" b="b"/>
              <a:pathLst>
                <a:path w="728" h="740" extrusionOk="0">
                  <a:moveTo>
                    <a:pt x="13" y="269"/>
                  </a:moveTo>
                  <a:cubicBezTo>
                    <a:pt x="0" y="110"/>
                    <a:pt x="67" y="1"/>
                    <a:pt x="212" y="10"/>
                  </a:cubicBezTo>
                  <a:cubicBezTo>
                    <a:pt x="482" y="29"/>
                    <a:pt x="700" y="166"/>
                    <a:pt x="718" y="463"/>
                  </a:cubicBezTo>
                  <a:cubicBezTo>
                    <a:pt x="728" y="651"/>
                    <a:pt x="535" y="739"/>
                    <a:pt x="387" y="725"/>
                  </a:cubicBezTo>
                  <a:cubicBezTo>
                    <a:pt x="141" y="701"/>
                    <a:pt x="121" y="430"/>
                    <a:pt x="13" y="269"/>
                  </a:cubicBezTo>
                  <a:close/>
                </a:path>
              </a:pathLst>
            </a:custGeom>
            <a:solidFill>
              <a:srgbClr val="F9FC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639;p52"/>
            <p:cNvSpPr/>
            <p:nvPr/>
          </p:nvSpPr>
          <p:spPr>
            <a:xfrm>
              <a:off x="1865425" y="4278400"/>
              <a:ext cx="14200" cy="21550"/>
            </a:xfrm>
            <a:custGeom>
              <a:avLst/>
              <a:gdLst/>
              <a:ahLst/>
              <a:cxnLst/>
              <a:rect l="l" t="t" r="r" b="b"/>
              <a:pathLst>
                <a:path w="568" h="862" extrusionOk="0">
                  <a:moveTo>
                    <a:pt x="567" y="1"/>
                  </a:moveTo>
                  <a:cubicBezTo>
                    <a:pt x="446" y="289"/>
                    <a:pt x="568" y="660"/>
                    <a:pt x="268" y="842"/>
                  </a:cubicBezTo>
                  <a:cubicBezTo>
                    <a:pt x="236" y="861"/>
                    <a:pt x="67" y="753"/>
                    <a:pt x="57" y="690"/>
                  </a:cubicBezTo>
                  <a:cubicBezTo>
                    <a:pt x="1" y="315"/>
                    <a:pt x="239" y="120"/>
                    <a:pt x="567" y="1"/>
                  </a:cubicBezTo>
                  <a:close/>
                </a:path>
              </a:pathLst>
            </a:custGeom>
            <a:solidFill>
              <a:srgbClr val="F9FC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640;p52"/>
            <p:cNvSpPr/>
            <p:nvPr/>
          </p:nvSpPr>
          <p:spPr>
            <a:xfrm>
              <a:off x="4647175" y="4074675"/>
              <a:ext cx="40175" cy="41575"/>
            </a:xfrm>
            <a:custGeom>
              <a:avLst/>
              <a:gdLst/>
              <a:ahLst/>
              <a:cxnLst/>
              <a:rect l="l" t="t" r="r" b="b"/>
              <a:pathLst>
                <a:path w="1607" h="1663" extrusionOk="0">
                  <a:moveTo>
                    <a:pt x="23" y="583"/>
                  </a:moveTo>
                  <a:cubicBezTo>
                    <a:pt x="233" y="322"/>
                    <a:pt x="466" y="92"/>
                    <a:pt x="796" y="1"/>
                  </a:cubicBezTo>
                  <a:cubicBezTo>
                    <a:pt x="1136" y="334"/>
                    <a:pt x="1607" y="712"/>
                    <a:pt x="1119" y="1184"/>
                  </a:cubicBezTo>
                  <a:cubicBezTo>
                    <a:pt x="626" y="1663"/>
                    <a:pt x="290" y="1172"/>
                    <a:pt x="0" y="784"/>
                  </a:cubicBezTo>
                  <a:cubicBezTo>
                    <a:pt x="8" y="717"/>
                    <a:pt x="16" y="650"/>
                    <a:pt x="23" y="583"/>
                  </a:cubicBezTo>
                  <a:close/>
                </a:path>
              </a:pathLst>
            </a:custGeom>
            <a:solidFill>
              <a:srgbClr val="B2DA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641;p52"/>
            <p:cNvSpPr/>
            <p:nvPr/>
          </p:nvSpPr>
          <p:spPr>
            <a:xfrm>
              <a:off x="4706600" y="4035250"/>
              <a:ext cx="23850" cy="19800"/>
            </a:xfrm>
            <a:custGeom>
              <a:avLst/>
              <a:gdLst/>
              <a:ahLst/>
              <a:cxnLst/>
              <a:rect l="l" t="t" r="r" b="b"/>
              <a:pathLst>
                <a:path w="954" h="792" extrusionOk="0">
                  <a:moveTo>
                    <a:pt x="13" y="401"/>
                  </a:moveTo>
                  <a:cubicBezTo>
                    <a:pt x="89" y="142"/>
                    <a:pt x="245" y="0"/>
                    <a:pt x="511" y="89"/>
                  </a:cubicBezTo>
                  <a:cubicBezTo>
                    <a:pt x="678" y="144"/>
                    <a:pt x="954" y="131"/>
                    <a:pt x="941" y="386"/>
                  </a:cubicBezTo>
                  <a:cubicBezTo>
                    <a:pt x="924" y="719"/>
                    <a:pt x="665" y="791"/>
                    <a:pt x="381" y="754"/>
                  </a:cubicBezTo>
                  <a:cubicBezTo>
                    <a:pt x="177" y="730"/>
                    <a:pt x="0" y="665"/>
                    <a:pt x="13" y="40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642;p52"/>
            <p:cNvSpPr/>
            <p:nvPr/>
          </p:nvSpPr>
          <p:spPr>
            <a:xfrm>
              <a:off x="4768825" y="3904400"/>
              <a:ext cx="28350" cy="22125"/>
            </a:xfrm>
            <a:custGeom>
              <a:avLst/>
              <a:gdLst/>
              <a:ahLst/>
              <a:cxnLst/>
              <a:rect l="l" t="t" r="r" b="b"/>
              <a:pathLst>
                <a:path w="1134" h="885" extrusionOk="0">
                  <a:moveTo>
                    <a:pt x="1" y="641"/>
                  </a:moveTo>
                  <a:cubicBezTo>
                    <a:pt x="100" y="226"/>
                    <a:pt x="409" y="1"/>
                    <a:pt x="760" y="146"/>
                  </a:cubicBezTo>
                  <a:cubicBezTo>
                    <a:pt x="1133" y="300"/>
                    <a:pt x="851" y="632"/>
                    <a:pt x="765" y="885"/>
                  </a:cubicBezTo>
                  <a:cubicBezTo>
                    <a:pt x="509" y="804"/>
                    <a:pt x="255" y="722"/>
                    <a:pt x="1" y="641"/>
                  </a:cubicBezTo>
                  <a:close/>
                </a:path>
              </a:pathLst>
            </a:custGeom>
            <a:solidFill>
              <a:srgbClr val="B0D9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643;p52"/>
            <p:cNvSpPr/>
            <p:nvPr/>
          </p:nvSpPr>
          <p:spPr>
            <a:xfrm>
              <a:off x="4585475" y="4020275"/>
              <a:ext cx="61425" cy="55325"/>
            </a:xfrm>
            <a:custGeom>
              <a:avLst/>
              <a:gdLst/>
              <a:ahLst/>
              <a:cxnLst/>
              <a:rect l="l" t="t" r="r" b="b"/>
              <a:pathLst>
                <a:path w="2457" h="2213" extrusionOk="0">
                  <a:moveTo>
                    <a:pt x="0" y="1004"/>
                  </a:moveTo>
                  <a:cubicBezTo>
                    <a:pt x="197" y="630"/>
                    <a:pt x="290" y="178"/>
                    <a:pt x="741" y="1"/>
                  </a:cubicBezTo>
                  <a:cubicBezTo>
                    <a:pt x="1084" y="246"/>
                    <a:pt x="1452" y="229"/>
                    <a:pt x="1834" y="120"/>
                  </a:cubicBezTo>
                  <a:cubicBezTo>
                    <a:pt x="1924" y="119"/>
                    <a:pt x="2001" y="152"/>
                    <a:pt x="2061" y="223"/>
                  </a:cubicBezTo>
                  <a:cubicBezTo>
                    <a:pt x="2316" y="792"/>
                    <a:pt x="2456" y="1363"/>
                    <a:pt x="2096" y="1947"/>
                  </a:cubicBezTo>
                  <a:cubicBezTo>
                    <a:pt x="1750" y="2211"/>
                    <a:pt x="1340" y="2182"/>
                    <a:pt x="942" y="2213"/>
                  </a:cubicBezTo>
                  <a:cubicBezTo>
                    <a:pt x="345" y="2040"/>
                    <a:pt x="38" y="1633"/>
                    <a:pt x="0" y="1004"/>
                  </a:cubicBezTo>
                  <a:close/>
                </a:path>
              </a:pathLst>
            </a:custGeom>
            <a:solidFill>
              <a:srgbClr val="AED8A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644;p52"/>
            <p:cNvSpPr/>
            <p:nvPr/>
          </p:nvSpPr>
          <p:spPr>
            <a:xfrm>
              <a:off x="5744650" y="2991350"/>
              <a:ext cx="54975" cy="56850"/>
            </a:xfrm>
            <a:custGeom>
              <a:avLst/>
              <a:gdLst/>
              <a:ahLst/>
              <a:cxnLst/>
              <a:rect l="l" t="t" r="r" b="b"/>
              <a:pathLst>
                <a:path w="2199" h="2274" extrusionOk="0">
                  <a:moveTo>
                    <a:pt x="1923" y="1694"/>
                  </a:moveTo>
                  <a:cubicBezTo>
                    <a:pt x="1804" y="1888"/>
                    <a:pt x="1683" y="2080"/>
                    <a:pt x="1565" y="2273"/>
                  </a:cubicBezTo>
                  <a:cubicBezTo>
                    <a:pt x="1459" y="2129"/>
                    <a:pt x="1316" y="2115"/>
                    <a:pt x="1160" y="2157"/>
                  </a:cubicBezTo>
                  <a:cubicBezTo>
                    <a:pt x="412" y="2093"/>
                    <a:pt x="0" y="1558"/>
                    <a:pt x="117" y="919"/>
                  </a:cubicBezTo>
                  <a:cubicBezTo>
                    <a:pt x="265" y="102"/>
                    <a:pt x="990" y="1"/>
                    <a:pt x="1714" y="139"/>
                  </a:cubicBezTo>
                  <a:cubicBezTo>
                    <a:pt x="1932" y="637"/>
                    <a:pt x="2198" y="1127"/>
                    <a:pt x="1923" y="1694"/>
                  </a:cubicBezTo>
                  <a:close/>
                </a:path>
              </a:pathLst>
            </a:custGeom>
            <a:solidFill>
              <a:srgbClr val="B2DA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645;p52"/>
            <p:cNvSpPr/>
            <p:nvPr/>
          </p:nvSpPr>
          <p:spPr>
            <a:xfrm>
              <a:off x="4962600" y="3688625"/>
              <a:ext cx="47450" cy="44575"/>
            </a:xfrm>
            <a:custGeom>
              <a:avLst/>
              <a:gdLst/>
              <a:ahLst/>
              <a:cxnLst/>
              <a:rect l="l" t="t" r="r" b="b"/>
              <a:pathLst>
                <a:path w="1898" h="1783" extrusionOk="0">
                  <a:moveTo>
                    <a:pt x="921" y="135"/>
                  </a:moveTo>
                  <a:cubicBezTo>
                    <a:pt x="1050" y="90"/>
                    <a:pt x="1181" y="45"/>
                    <a:pt x="1310" y="1"/>
                  </a:cubicBezTo>
                  <a:cubicBezTo>
                    <a:pt x="1348" y="125"/>
                    <a:pt x="1376" y="255"/>
                    <a:pt x="1427" y="374"/>
                  </a:cubicBezTo>
                  <a:cubicBezTo>
                    <a:pt x="1897" y="1476"/>
                    <a:pt x="1767" y="1686"/>
                    <a:pt x="544" y="1782"/>
                  </a:cubicBezTo>
                  <a:cubicBezTo>
                    <a:pt x="0" y="1072"/>
                    <a:pt x="160" y="533"/>
                    <a:pt x="921" y="135"/>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646;p52"/>
            <p:cNvSpPr/>
            <p:nvPr/>
          </p:nvSpPr>
          <p:spPr>
            <a:xfrm>
              <a:off x="4890125" y="4054850"/>
              <a:ext cx="21975" cy="26850"/>
            </a:xfrm>
            <a:custGeom>
              <a:avLst/>
              <a:gdLst/>
              <a:ahLst/>
              <a:cxnLst/>
              <a:rect l="l" t="t" r="r" b="b"/>
              <a:pathLst>
                <a:path w="879" h="1074" extrusionOk="0">
                  <a:moveTo>
                    <a:pt x="19" y="753"/>
                  </a:moveTo>
                  <a:cubicBezTo>
                    <a:pt x="1" y="427"/>
                    <a:pt x="241" y="235"/>
                    <a:pt x="399" y="1"/>
                  </a:cubicBezTo>
                  <a:cubicBezTo>
                    <a:pt x="711" y="181"/>
                    <a:pt x="879" y="459"/>
                    <a:pt x="678" y="783"/>
                  </a:cubicBezTo>
                  <a:cubicBezTo>
                    <a:pt x="497" y="1073"/>
                    <a:pt x="238" y="851"/>
                    <a:pt x="19" y="753"/>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647;p52"/>
            <p:cNvSpPr/>
            <p:nvPr/>
          </p:nvSpPr>
          <p:spPr>
            <a:xfrm>
              <a:off x="5284275" y="3422900"/>
              <a:ext cx="41200" cy="33200"/>
            </a:xfrm>
            <a:custGeom>
              <a:avLst/>
              <a:gdLst/>
              <a:ahLst/>
              <a:cxnLst/>
              <a:rect l="l" t="t" r="r" b="b"/>
              <a:pathLst>
                <a:path w="1648" h="1328" extrusionOk="0">
                  <a:moveTo>
                    <a:pt x="1647" y="687"/>
                  </a:moveTo>
                  <a:cubicBezTo>
                    <a:pt x="1521" y="1258"/>
                    <a:pt x="1100" y="1327"/>
                    <a:pt x="629" y="1316"/>
                  </a:cubicBezTo>
                  <a:cubicBezTo>
                    <a:pt x="307" y="1061"/>
                    <a:pt x="1" y="695"/>
                    <a:pt x="419" y="395"/>
                  </a:cubicBezTo>
                  <a:cubicBezTo>
                    <a:pt x="812" y="114"/>
                    <a:pt x="1373" y="0"/>
                    <a:pt x="1647" y="687"/>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648;p52"/>
            <p:cNvSpPr/>
            <p:nvPr/>
          </p:nvSpPr>
          <p:spPr>
            <a:xfrm>
              <a:off x="5319450" y="3357275"/>
              <a:ext cx="32250" cy="28850"/>
            </a:xfrm>
            <a:custGeom>
              <a:avLst/>
              <a:gdLst/>
              <a:ahLst/>
              <a:cxnLst/>
              <a:rect l="l" t="t" r="r" b="b"/>
              <a:pathLst>
                <a:path w="1290" h="1154" extrusionOk="0">
                  <a:moveTo>
                    <a:pt x="574" y="1154"/>
                  </a:moveTo>
                  <a:cubicBezTo>
                    <a:pt x="199" y="1016"/>
                    <a:pt x="190" y="609"/>
                    <a:pt x="1" y="335"/>
                  </a:cubicBezTo>
                  <a:cubicBezTo>
                    <a:pt x="390" y="1"/>
                    <a:pt x="788" y="25"/>
                    <a:pt x="1035" y="457"/>
                  </a:cubicBezTo>
                  <a:cubicBezTo>
                    <a:pt x="1289" y="900"/>
                    <a:pt x="971" y="1086"/>
                    <a:pt x="574" y="1154"/>
                  </a:cubicBezTo>
                  <a:close/>
                </a:path>
              </a:pathLst>
            </a:custGeom>
            <a:solidFill>
              <a:srgbClr val="AED8A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649;p52"/>
            <p:cNvSpPr/>
            <p:nvPr/>
          </p:nvSpPr>
          <p:spPr>
            <a:xfrm>
              <a:off x="5679125" y="2965275"/>
              <a:ext cx="58500" cy="61400"/>
            </a:xfrm>
            <a:custGeom>
              <a:avLst/>
              <a:gdLst/>
              <a:ahLst/>
              <a:cxnLst/>
              <a:rect l="l" t="t" r="r" b="b"/>
              <a:pathLst>
                <a:path w="2340" h="2456" extrusionOk="0">
                  <a:moveTo>
                    <a:pt x="919" y="2309"/>
                  </a:moveTo>
                  <a:cubicBezTo>
                    <a:pt x="710" y="2064"/>
                    <a:pt x="454" y="1929"/>
                    <a:pt x="131" y="1943"/>
                  </a:cubicBezTo>
                  <a:cubicBezTo>
                    <a:pt x="168" y="1820"/>
                    <a:pt x="266" y="1673"/>
                    <a:pt x="230" y="1578"/>
                  </a:cubicBezTo>
                  <a:cubicBezTo>
                    <a:pt x="1" y="969"/>
                    <a:pt x="288" y="570"/>
                    <a:pt x="752" y="293"/>
                  </a:cubicBezTo>
                  <a:cubicBezTo>
                    <a:pt x="1238" y="0"/>
                    <a:pt x="1659" y="215"/>
                    <a:pt x="2011" y="608"/>
                  </a:cubicBezTo>
                  <a:cubicBezTo>
                    <a:pt x="1913" y="1075"/>
                    <a:pt x="2340" y="1457"/>
                    <a:pt x="2217" y="1926"/>
                  </a:cubicBezTo>
                  <a:cubicBezTo>
                    <a:pt x="2000" y="1926"/>
                    <a:pt x="1785" y="1928"/>
                    <a:pt x="1608" y="2083"/>
                  </a:cubicBezTo>
                  <a:cubicBezTo>
                    <a:pt x="1466" y="2436"/>
                    <a:pt x="1218" y="2456"/>
                    <a:pt x="919" y="2309"/>
                  </a:cubicBezTo>
                  <a:close/>
                </a:path>
              </a:pathLst>
            </a:custGeom>
            <a:solidFill>
              <a:srgbClr val="AED8A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650;p52"/>
            <p:cNvSpPr/>
            <p:nvPr/>
          </p:nvSpPr>
          <p:spPr>
            <a:xfrm>
              <a:off x="5708800" y="2920150"/>
              <a:ext cx="40575" cy="25625"/>
            </a:xfrm>
            <a:custGeom>
              <a:avLst/>
              <a:gdLst/>
              <a:ahLst/>
              <a:cxnLst/>
              <a:rect l="l" t="t" r="r" b="b"/>
              <a:pathLst>
                <a:path w="1623" h="1025" extrusionOk="0">
                  <a:moveTo>
                    <a:pt x="643" y="0"/>
                  </a:moveTo>
                  <a:cubicBezTo>
                    <a:pt x="833" y="12"/>
                    <a:pt x="1022" y="22"/>
                    <a:pt x="1211" y="32"/>
                  </a:cubicBezTo>
                  <a:cubicBezTo>
                    <a:pt x="1623" y="571"/>
                    <a:pt x="1257" y="808"/>
                    <a:pt x="842" y="1025"/>
                  </a:cubicBezTo>
                  <a:cubicBezTo>
                    <a:pt x="1" y="839"/>
                    <a:pt x="485" y="388"/>
                    <a:pt x="643" y="0"/>
                  </a:cubicBezTo>
                  <a:close/>
                </a:path>
              </a:pathLst>
            </a:custGeom>
            <a:solidFill>
              <a:srgbClr val="B0D8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651;p52"/>
            <p:cNvSpPr/>
            <p:nvPr/>
          </p:nvSpPr>
          <p:spPr>
            <a:xfrm>
              <a:off x="5582300" y="2650250"/>
              <a:ext cx="37575" cy="31525"/>
            </a:xfrm>
            <a:custGeom>
              <a:avLst/>
              <a:gdLst/>
              <a:ahLst/>
              <a:cxnLst/>
              <a:rect l="l" t="t" r="r" b="b"/>
              <a:pathLst>
                <a:path w="1503" h="1261" extrusionOk="0">
                  <a:moveTo>
                    <a:pt x="1423" y="522"/>
                  </a:moveTo>
                  <a:cubicBezTo>
                    <a:pt x="1243" y="1260"/>
                    <a:pt x="750" y="1136"/>
                    <a:pt x="241" y="968"/>
                  </a:cubicBezTo>
                  <a:cubicBezTo>
                    <a:pt x="83" y="885"/>
                    <a:pt x="0" y="773"/>
                    <a:pt x="96" y="589"/>
                  </a:cubicBezTo>
                  <a:cubicBezTo>
                    <a:pt x="374" y="354"/>
                    <a:pt x="607" y="44"/>
                    <a:pt x="1003" y="1"/>
                  </a:cubicBezTo>
                  <a:cubicBezTo>
                    <a:pt x="1062" y="53"/>
                    <a:pt x="1121" y="105"/>
                    <a:pt x="1182" y="158"/>
                  </a:cubicBezTo>
                  <a:cubicBezTo>
                    <a:pt x="1365" y="207"/>
                    <a:pt x="1502" y="291"/>
                    <a:pt x="1423" y="522"/>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652;p52"/>
            <p:cNvSpPr/>
            <p:nvPr/>
          </p:nvSpPr>
          <p:spPr>
            <a:xfrm>
              <a:off x="4741975" y="3800300"/>
              <a:ext cx="31925" cy="40175"/>
            </a:xfrm>
            <a:custGeom>
              <a:avLst/>
              <a:gdLst/>
              <a:ahLst/>
              <a:cxnLst/>
              <a:rect l="l" t="t" r="r" b="b"/>
              <a:pathLst>
                <a:path w="1277" h="1607" extrusionOk="0">
                  <a:moveTo>
                    <a:pt x="1223" y="315"/>
                  </a:moveTo>
                  <a:cubicBezTo>
                    <a:pt x="1276" y="657"/>
                    <a:pt x="1242" y="979"/>
                    <a:pt x="1035" y="1267"/>
                  </a:cubicBezTo>
                  <a:cubicBezTo>
                    <a:pt x="717" y="1429"/>
                    <a:pt x="375" y="1607"/>
                    <a:pt x="141" y="1169"/>
                  </a:cubicBezTo>
                  <a:cubicBezTo>
                    <a:pt x="0" y="905"/>
                    <a:pt x="15" y="572"/>
                    <a:pt x="217" y="355"/>
                  </a:cubicBezTo>
                  <a:cubicBezTo>
                    <a:pt x="512" y="42"/>
                    <a:pt x="875" y="0"/>
                    <a:pt x="1223" y="315"/>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653;p52"/>
            <p:cNvSpPr/>
            <p:nvPr/>
          </p:nvSpPr>
          <p:spPr>
            <a:xfrm>
              <a:off x="5039625" y="3634425"/>
              <a:ext cx="74275" cy="78950"/>
            </a:xfrm>
            <a:custGeom>
              <a:avLst/>
              <a:gdLst/>
              <a:ahLst/>
              <a:cxnLst/>
              <a:rect l="l" t="t" r="r" b="b"/>
              <a:pathLst>
                <a:path w="2971" h="3158" extrusionOk="0">
                  <a:moveTo>
                    <a:pt x="2303" y="747"/>
                  </a:moveTo>
                  <a:cubicBezTo>
                    <a:pt x="2970" y="2249"/>
                    <a:pt x="2600" y="3015"/>
                    <a:pt x="1141" y="3157"/>
                  </a:cubicBezTo>
                  <a:cubicBezTo>
                    <a:pt x="654" y="3018"/>
                    <a:pt x="370" y="2599"/>
                    <a:pt x="0" y="2297"/>
                  </a:cubicBezTo>
                  <a:cubicBezTo>
                    <a:pt x="123" y="1790"/>
                    <a:pt x="246" y="1282"/>
                    <a:pt x="369" y="775"/>
                  </a:cubicBezTo>
                  <a:cubicBezTo>
                    <a:pt x="1315" y="5"/>
                    <a:pt x="1587" y="1"/>
                    <a:pt x="2303" y="747"/>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654;p52"/>
            <p:cNvSpPr/>
            <p:nvPr/>
          </p:nvSpPr>
          <p:spPr>
            <a:xfrm>
              <a:off x="5282325" y="2779575"/>
              <a:ext cx="51225" cy="52050"/>
            </a:xfrm>
            <a:custGeom>
              <a:avLst/>
              <a:gdLst/>
              <a:ahLst/>
              <a:cxnLst/>
              <a:rect l="l" t="t" r="r" b="b"/>
              <a:pathLst>
                <a:path w="2049" h="2082" extrusionOk="0">
                  <a:moveTo>
                    <a:pt x="845" y="2081"/>
                  </a:moveTo>
                  <a:cubicBezTo>
                    <a:pt x="825" y="2056"/>
                    <a:pt x="806" y="2028"/>
                    <a:pt x="781" y="2007"/>
                  </a:cubicBezTo>
                  <a:cubicBezTo>
                    <a:pt x="284" y="1601"/>
                    <a:pt x="0" y="983"/>
                    <a:pt x="313" y="480"/>
                  </a:cubicBezTo>
                  <a:cubicBezTo>
                    <a:pt x="611" y="1"/>
                    <a:pt x="1271" y="133"/>
                    <a:pt x="1796" y="343"/>
                  </a:cubicBezTo>
                  <a:cubicBezTo>
                    <a:pt x="2049" y="1509"/>
                    <a:pt x="1811" y="1946"/>
                    <a:pt x="845" y="208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655;p52"/>
            <p:cNvSpPr/>
            <p:nvPr/>
          </p:nvSpPr>
          <p:spPr>
            <a:xfrm>
              <a:off x="5460775" y="2915700"/>
              <a:ext cx="33050" cy="30100"/>
            </a:xfrm>
            <a:custGeom>
              <a:avLst/>
              <a:gdLst/>
              <a:ahLst/>
              <a:cxnLst/>
              <a:rect l="l" t="t" r="r" b="b"/>
              <a:pathLst>
                <a:path w="1322" h="1204" extrusionOk="0">
                  <a:moveTo>
                    <a:pt x="490" y="3"/>
                  </a:moveTo>
                  <a:cubicBezTo>
                    <a:pt x="828" y="0"/>
                    <a:pt x="1162" y="35"/>
                    <a:pt x="1230" y="455"/>
                  </a:cubicBezTo>
                  <a:cubicBezTo>
                    <a:pt x="1322" y="1028"/>
                    <a:pt x="752" y="966"/>
                    <a:pt x="492" y="1204"/>
                  </a:cubicBezTo>
                  <a:lnTo>
                    <a:pt x="270" y="997"/>
                  </a:lnTo>
                  <a:cubicBezTo>
                    <a:pt x="1" y="587"/>
                    <a:pt x="275" y="302"/>
                    <a:pt x="490" y="3"/>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656;p52"/>
            <p:cNvSpPr/>
            <p:nvPr/>
          </p:nvSpPr>
          <p:spPr>
            <a:xfrm>
              <a:off x="5371000" y="2952675"/>
              <a:ext cx="24350" cy="20775"/>
            </a:xfrm>
            <a:custGeom>
              <a:avLst/>
              <a:gdLst/>
              <a:ahLst/>
              <a:cxnLst/>
              <a:rect l="l" t="t" r="r" b="b"/>
              <a:pathLst>
                <a:path w="974" h="831" extrusionOk="0">
                  <a:moveTo>
                    <a:pt x="32" y="679"/>
                  </a:moveTo>
                  <a:cubicBezTo>
                    <a:pt x="1" y="409"/>
                    <a:pt x="29" y="146"/>
                    <a:pt x="331" y="78"/>
                  </a:cubicBezTo>
                  <a:cubicBezTo>
                    <a:pt x="675" y="1"/>
                    <a:pt x="726" y="426"/>
                    <a:pt x="974" y="531"/>
                  </a:cubicBezTo>
                  <a:cubicBezTo>
                    <a:pt x="696" y="831"/>
                    <a:pt x="355" y="695"/>
                    <a:pt x="32" y="679"/>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657;p52"/>
            <p:cNvSpPr/>
            <p:nvPr/>
          </p:nvSpPr>
          <p:spPr>
            <a:xfrm>
              <a:off x="5096350" y="3729975"/>
              <a:ext cx="40650" cy="34450"/>
            </a:xfrm>
            <a:custGeom>
              <a:avLst/>
              <a:gdLst/>
              <a:ahLst/>
              <a:cxnLst/>
              <a:rect l="l" t="t" r="r" b="b"/>
              <a:pathLst>
                <a:path w="1626" h="1378" extrusionOk="0">
                  <a:moveTo>
                    <a:pt x="427" y="1102"/>
                  </a:moveTo>
                  <a:cubicBezTo>
                    <a:pt x="1" y="532"/>
                    <a:pt x="420" y="272"/>
                    <a:pt x="814" y="0"/>
                  </a:cubicBezTo>
                  <a:cubicBezTo>
                    <a:pt x="1198" y="187"/>
                    <a:pt x="1625" y="493"/>
                    <a:pt x="1492" y="902"/>
                  </a:cubicBezTo>
                  <a:cubicBezTo>
                    <a:pt x="1338" y="1378"/>
                    <a:pt x="832" y="1275"/>
                    <a:pt x="427" y="1102"/>
                  </a:cubicBezTo>
                  <a:close/>
                </a:path>
              </a:pathLst>
            </a:custGeom>
            <a:solidFill>
              <a:srgbClr val="AFD8A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658;p52"/>
            <p:cNvSpPr/>
            <p:nvPr/>
          </p:nvSpPr>
          <p:spPr>
            <a:xfrm>
              <a:off x="5022625" y="3426075"/>
              <a:ext cx="33425" cy="38950"/>
            </a:xfrm>
            <a:custGeom>
              <a:avLst/>
              <a:gdLst/>
              <a:ahLst/>
              <a:cxnLst/>
              <a:rect l="l" t="t" r="r" b="b"/>
              <a:pathLst>
                <a:path w="1337" h="1558" extrusionOk="0">
                  <a:moveTo>
                    <a:pt x="45" y="1193"/>
                  </a:moveTo>
                  <a:cubicBezTo>
                    <a:pt x="30" y="1060"/>
                    <a:pt x="16" y="927"/>
                    <a:pt x="1" y="793"/>
                  </a:cubicBezTo>
                  <a:cubicBezTo>
                    <a:pt x="21" y="605"/>
                    <a:pt x="42" y="415"/>
                    <a:pt x="64" y="227"/>
                  </a:cubicBezTo>
                  <a:cubicBezTo>
                    <a:pt x="485" y="105"/>
                    <a:pt x="929" y="1"/>
                    <a:pt x="1140" y="529"/>
                  </a:cubicBezTo>
                  <a:cubicBezTo>
                    <a:pt x="1336" y="1021"/>
                    <a:pt x="1043" y="1335"/>
                    <a:pt x="637" y="1557"/>
                  </a:cubicBezTo>
                  <a:cubicBezTo>
                    <a:pt x="506" y="1503"/>
                    <a:pt x="377" y="1451"/>
                    <a:pt x="249" y="1398"/>
                  </a:cubicBezTo>
                  <a:cubicBezTo>
                    <a:pt x="180" y="1330"/>
                    <a:pt x="112" y="1260"/>
                    <a:pt x="45" y="1193"/>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659;p52"/>
            <p:cNvSpPr/>
            <p:nvPr/>
          </p:nvSpPr>
          <p:spPr>
            <a:xfrm>
              <a:off x="4570125" y="3649900"/>
              <a:ext cx="61300" cy="50200"/>
            </a:xfrm>
            <a:custGeom>
              <a:avLst/>
              <a:gdLst/>
              <a:ahLst/>
              <a:cxnLst/>
              <a:rect l="l" t="t" r="r" b="b"/>
              <a:pathLst>
                <a:path w="2452" h="2008" extrusionOk="0">
                  <a:moveTo>
                    <a:pt x="747" y="1567"/>
                  </a:moveTo>
                  <a:cubicBezTo>
                    <a:pt x="596" y="1169"/>
                    <a:pt x="1" y="774"/>
                    <a:pt x="739" y="369"/>
                  </a:cubicBezTo>
                  <a:cubicBezTo>
                    <a:pt x="960" y="342"/>
                    <a:pt x="1104" y="222"/>
                    <a:pt x="1161" y="1"/>
                  </a:cubicBezTo>
                  <a:cubicBezTo>
                    <a:pt x="1781" y="128"/>
                    <a:pt x="2451" y="268"/>
                    <a:pt x="2118" y="1152"/>
                  </a:cubicBezTo>
                  <a:cubicBezTo>
                    <a:pt x="1872" y="1803"/>
                    <a:pt x="1375" y="2007"/>
                    <a:pt x="747" y="1567"/>
                  </a:cubicBezTo>
                  <a:close/>
                </a:path>
              </a:pathLst>
            </a:custGeom>
            <a:solidFill>
              <a:srgbClr val="AFD8A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660;p52"/>
            <p:cNvSpPr/>
            <p:nvPr/>
          </p:nvSpPr>
          <p:spPr>
            <a:xfrm>
              <a:off x="4683900" y="3752250"/>
              <a:ext cx="34175" cy="30100"/>
            </a:xfrm>
            <a:custGeom>
              <a:avLst/>
              <a:gdLst/>
              <a:ahLst/>
              <a:cxnLst/>
              <a:rect l="l" t="t" r="r" b="b"/>
              <a:pathLst>
                <a:path w="1367" h="1204" extrusionOk="0">
                  <a:moveTo>
                    <a:pt x="33" y="431"/>
                  </a:moveTo>
                  <a:cubicBezTo>
                    <a:pt x="240" y="288"/>
                    <a:pt x="443" y="145"/>
                    <a:pt x="647" y="1"/>
                  </a:cubicBezTo>
                  <a:cubicBezTo>
                    <a:pt x="1367" y="399"/>
                    <a:pt x="1080" y="802"/>
                    <a:pt x="652" y="1204"/>
                  </a:cubicBezTo>
                  <a:cubicBezTo>
                    <a:pt x="401" y="1053"/>
                    <a:pt x="39" y="1030"/>
                    <a:pt x="1" y="629"/>
                  </a:cubicBezTo>
                  <a:cubicBezTo>
                    <a:pt x="11" y="563"/>
                    <a:pt x="22" y="498"/>
                    <a:pt x="33" y="431"/>
                  </a:cubicBezTo>
                  <a:close/>
                </a:path>
              </a:pathLst>
            </a:custGeom>
            <a:solidFill>
              <a:srgbClr val="ADD7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661;p52"/>
            <p:cNvSpPr/>
            <p:nvPr/>
          </p:nvSpPr>
          <p:spPr>
            <a:xfrm>
              <a:off x="4618075" y="3697275"/>
              <a:ext cx="22900" cy="21975"/>
            </a:xfrm>
            <a:custGeom>
              <a:avLst/>
              <a:gdLst/>
              <a:ahLst/>
              <a:cxnLst/>
              <a:rect l="l" t="t" r="r" b="b"/>
              <a:pathLst>
                <a:path w="916" h="879" extrusionOk="0">
                  <a:moveTo>
                    <a:pt x="571" y="1"/>
                  </a:moveTo>
                  <a:cubicBezTo>
                    <a:pt x="916" y="291"/>
                    <a:pt x="871" y="584"/>
                    <a:pt x="574" y="879"/>
                  </a:cubicBezTo>
                  <a:cubicBezTo>
                    <a:pt x="315" y="878"/>
                    <a:pt x="52" y="864"/>
                    <a:pt x="29" y="512"/>
                  </a:cubicBezTo>
                  <a:cubicBezTo>
                    <a:pt x="0" y="123"/>
                    <a:pt x="275" y="45"/>
                    <a:pt x="571" y="1"/>
                  </a:cubicBezTo>
                  <a:close/>
                </a:path>
              </a:pathLst>
            </a:custGeom>
            <a:solidFill>
              <a:srgbClr val="B4DB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662;p52"/>
            <p:cNvSpPr/>
            <p:nvPr/>
          </p:nvSpPr>
          <p:spPr>
            <a:xfrm>
              <a:off x="4592725" y="3721900"/>
              <a:ext cx="19950" cy="20900"/>
            </a:xfrm>
            <a:custGeom>
              <a:avLst/>
              <a:gdLst/>
              <a:ahLst/>
              <a:cxnLst/>
              <a:rect l="l" t="t" r="r" b="b"/>
              <a:pathLst>
                <a:path w="798" h="836" extrusionOk="0">
                  <a:moveTo>
                    <a:pt x="352" y="835"/>
                  </a:moveTo>
                  <a:cubicBezTo>
                    <a:pt x="123" y="781"/>
                    <a:pt x="0" y="640"/>
                    <a:pt x="63" y="410"/>
                  </a:cubicBezTo>
                  <a:cubicBezTo>
                    <a:pt x="129" y="174"/>
                    <a:pt x="287" y="0"/>
                    <a:pt x="553" y="31"/>
                  </a:cubicBezTo>
                  <a:cubicBezTo>
                    <a:pt x="751" y="53"/>
                    <a:pt x="797" y="231"/>
                    <a:pt x="783" y="401"/>
                  </a:cubicBezTo>
                  <a:cubicBezTo>
                    <a:pt x="759" y="662"/>
                    <a:pt x="606" y="810"/>
                    <a:pt x="352" y="835"/>
                  </a:cubicBezTo>
                  <a:close/>
                </a:path>
              </a:pathLst>
            </a:custGeom>
            <a:solidFill>
              <a:srgbClr val="AED8A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663;p52"/>
            <p:cNvSpPr/>
            <p:nvPr/>
          </p:nvSpPr>
          <p:spPr>
            <a:xfrm>
              <a:off x="4521350" y="3988925"/>
              <a:ext cx="18975" cy="24925"/>
            </a:xfrm>
            <a:custGeom>
              <a:avLst/>
              <a:gdLst/>
              <a:ahLst/>
              <a:cxnLst/>
              <a:rect l="l" t="t" r="r" b="b"/>
              <a:pathLst>
                <a:path w="759" h="997" extrusionOk="0">
                  <a:moveTo>
                    <a:pt x="0" y="472"/>
                  </a:moveTo>
                  <a:cubicBezTo>
                    <a:pt x="15" y="416"/>
                    <a:pt x="23" y="356"/>
                    <a:pt x="25" y="298"/>
                  </a:cubicBezTo>
                  <a:cubicBezTo>
                    <a:pt x="284" y="107"/>
                    <a:pt x="544" y="0"/>
                    <a:pt x="718" y="384"/>
                  </a:cubicBezTo>
                  <a:cubicBezTo>
                    <a:pt x="759" y="477"/>
                    <a:pt x="734" y="675"/>
                    <a:pt x="666" y="730"/>
                  </a:cubicBezTo>
                  <a:cubicBezTo>
                    <a:pt x="330" y="997"/>
                    <a:pt x="168" y="709"/>
                    <a:pt x="0" y="472"/>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664;p52"/>
            <p:cNvSpPr/>
            <p:nvPr/>
          </p:nvSpPr>
          <p:spPr>
            <a:xfrm>
              <a:off x="4518500" y="3648900"/>
              <a:ext cx="48650" cy="47975"/>
            </a:xfrm>
            <a:custGeom>
              <a:avLst/>
              <a:gdLst/>
              <a:ahLst/>
              <a:cxnLst/>
              <a:rect l="l" t="t" r="r" b="b"/>
              <a:pathLst>
                <a:path w="1946" h="1919" extrusionOk="0">
                  <a:moveTo>
                    <a:pt x="1065" y="1"/>
                  </a:moveTo>
                  <a:cubicBezTo>
                    <a:pt x="1626" y="171"/>
                    <a:pt x="1946" y="553"/>
                    <a:pt x="1809" y="1148"/>
                  </a:cubicBezTo>
                  <a:cubicBezTo>
                    <a:pt x="1682" y="1694"/>
                    <a:pt x="1276" y="1918"/>
                    <a:pt x="717" y="1784"/>
                  </a:cubicBezTo>
                  <a:cubicBezTo>
                    <a:pt x="1" y="867"/>
                    <a:pt x="81" y="450"/>
                    <a:pt x="1065" y="1"/>
                  </a:cubicBezTo>
                  <a:close/>
                </a:path>
              </a:pathLst>
            </a:custGeom>
            <a:solidFill>
              <a:srgbClr val="B0D9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665;p52"/>
            <p:cNvSpPr/>
            <p:nvPr/>
          </p:nvSpPr>
          <p:spPr>
            <a:xfrm>
              <a:off x="4453575" y="3841925"/>
              <a:ext cx="39650" cy="46550"/>
            </a:xfrm>
            <a:custGeom>
              <a:avLst/>
              <a:gdLst/>
              <a:ahLst/>
              <a:cxnLst/>
              <a:rect l="l" t="t" r="r" b="b"/>
              <a:pathLst>
                <a:path w="1586" h="1862" extrusionOk="0">
                  <a:moveTo>
                    <a:pt x="1146" y="1802"/>
                  </a:moveTo>
                  <a:cubicBezTo>
                    <a:pt x="1025" y="1821"/>
                    <a:pt x="905" y="1842"/>
                    <a:pt x="785" y="1861"/>
                  </a:cubicBezTo>
                  <a:cubicBezTo>
                    <a:pt x="429" y="1816"/>
                    <a:pt x="1" y="1744"/>
                    <a:pt x="48" y="1292"/>
                  </a:cubicBezTo>
                  <a:cubicBezTo>
                    <a:pt x="107" y="725"/>
                    <a:pt x="246" y="119"/>
                    <a:pt x="968" y="1"/>
                  </a:cubicBezTo>
                  <a:cubicBezTo>
                    <a:pt x="1586" y="545"/>
                    <a:pt x="1268" y="1183"/>
                    <a:pt x="1146" y="1802"/>
                  </a:cubicBezTo>
                  <a:close/>
                </a:path>
              </a:pathLst>
            </a:custGeom>
            <a:solidFill>
              <a:srgbClr val="AED8A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666;p52"/>
            <p:cNvSpPr/>
            <p:nvPr/>
          </p:nvSpPr>
          <p:spPr>
            <a:xfrm>
              <a:off x="5575000" y="2758375"/>
              <a:ext cx="41700" cy="41150"/>
            </a:xfrm>
            <a:custGeom>
              <a:avLst/>
              <a:gdLst/>
              <a:ahLst/>
              <a:cxnLst/>
              <a:rect l="l" t="t" r="r" b="b"/>
              <a:pathLst>
                <a:path w="1668" h="1646" extrusionOk="0">
                  <a:moveTo>
                    <a:pt x="1513" y="1113"/>
                  </a:moveTo>
                  <a:cubicBezTo>
                    <a:pt x="1249" y="1607"/>
                    <a:pt x="822" y="1646"/>
                    <a:pt x="360" y="1514"/>
                  </a:cubicBezTo>
                  <a:cubicBezTo>
                    <a:pt x="124" y="1447"/>
                    <a:pt x="0" y="1231"/>
                    <a:pt x="5" y="983"/>
                  </a:cubicBezTo>
                  <a:cubicBezTo>
                    <a:pt x="14" y="368"/>
                    <a:pt x="484" y="190"/>
                    <a:pt x="936" y="1"/>
                  </a:cubicBezTo>
                  <a:cubicBezTo>
                    <a:pt x="1427" y="209"/>
                    <a:pt x="1667" y="552"/>
                    <a:pt x="1513" y="1113"/>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667;p52"/>
            <p:cNvSpPr/>
            <p:nvPr/>
          </p:nvSpPr>
          <p:spPr>
            <a:xfrm>
              <a:off x="5614525" y="2839975"/>
              <a:ext cx="45300" cy="32475"/>
            </a:xfrm>
            <a:custGeom>
              <a:avLst/>
              <a:gdLst/>
              <a:ahLst/>
              <a:cxnLst/>
              <a:rect l="l" t="t" r="r" b="b"/>
              <a:pathLst>
                <a:path w="1812" h="1299" extrusionOk="0">
                  <a:moveTo>
                    <a:pt x="341" y="451"/>
                  </a:moveTo>
                  <a:cubicBezTo>
                    <a:pt x="625" y="253"/>
                    <a:pt x="894" y="1"/>
                    <a:pt x="1285" y="118"/>
                  </a:cubicBezTo>
                  <a:cubicBezTo>
                    <a:pt x="1811" y="501"/>
                    <a:pt x="1775" y="894"/>
                    <a:pt x="1313" y="1298"/>
                  </a:cubicBezTo>
                  <a:cubicBezTo>
                    <a:pt x="1055" y="1294"/>
                    <a:pt x="799" y="1289"/>
                    <a:pt x="543" y="1284"/>
                  </a:cubicBezTo>
                  <a:cubicBezTo>
                    <a:pt x="0" y="1126"/>
                    <a:pt x="124" y="800"/>
                    <a:pt x="341" y="451"/>
                  </a:cubicBezTo>
                  <a:close/>
                </a:path>
              </a:pathLst>
            </a:custGeom>
            <a:solidFill>
              <a:srgbClr val="ADD7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668;p52"/>
            <p:cNvSpPr/>
            <p:nvPr/>
          </p:nvSpPr>
          <p:spPr>
            <a:xfrm>
              <a:off x="5681500" y="2929600"/>
              <a:ext cx="25675" cy="32225"/>
            </a:xfrm>
            <a:custGeom>
              <a:avLst/>
              <a:gdLst/>
              <a:ahLst/>
              <a:cxnLst/>
              <a:rect l="l" t="t" r="r" b="b"/>
              <a:pathLst>
                <a:path w="1027" h="1289" extrusionOk="0">
                  <a:moveTo>
                    <a:pt x="16" y="429"/>
                  </a:moveTo>
                  <a:cubicBezTo>
                    <a:pt x="75" y="420"/>
                    <a:pt x="133" y="408"/>
                    <a:pt x="187" y="389"/>
                  </a:cubicBezTo>
                  <a:cubicBezTo>
                    <a:pt x="468" y="304"/>
                    <a:pt x="822" y="1"/>
                    <a:pt x="948" y="524"/>
                  </a:cubicBezTo>
                  <a:cubicBezTo>
                    <a:pt x="1026" y="839"/>
                    <a:pt x="906" y="1288"/>
                    <a:pt x="553" y="1288"/>
                  </a:cubicBezTo>
                  <a:cubicBezTo>
                    <a:pt x="95" y="1288"/>
                    <a:pt x="0" y="847"/>
                    <a:pt x="16" y="429"/>
                  </a:cubicBezTo>
                  <a:close/>
                </a:path>
              </a:pathLst>
            </a:custGeom>
            <a:solidFill>
              <a:srgbClr val="B4DB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669;p52"/>
            <p:cNvSpPr/>
            <p:nvPr/>
          </p:nvSpPr>
          <p:spPr>
            <a:xfrm>
              <a:off x="5031425" y="3344525"/>
              <a:ext cx="52150" cy="66550"/>
            </a:xfrm>
            <a:custGeom>
              <a:avLst/>
              <a:gdLst/>
              <a:ahLst/>
              <a:cxnLst/>
              <a:rect l="l" t="t" r="r" b="b"/>
              <a:pathLst>
                <a:path w="2086" h="2662" extrusionOk="0">
                  <a:moveTo>
                    <a:pt x="139" y="1303"/>
                  </a:moveTo>
                  <a:cubicBezTo>
                    <a:pt x="190" y="1173"/>
                    <a:pt x="240" y="1043"/>
                    <a:pt x="291" y="911"/>
                  </a:cubicBezTo>
                  <a:cubicBezTo>
                    <a:pt x="828" y="36"/>
                    <a:pt x="1459" y="0"/>
                    <a:pt x="2086" y="812"/>
                  </a:cubicBezTo>
                  <a:cubicBezTo>
                    <a:pt x="2074" y="1701"/>
                    <a:pt x="1949" y="2512"/>
                    <a:pt x="863" y="2661"/>
                  </a:cubicBezTo>
                  <a:cubicBezTo>
                    <a:pt x="219" y="2433"/>
                    <a:pt x="1" y="1966"/>
                    <a:pt x="139" y="1303"/>
                  </a:cubicBezTo>
                  <a:close/>
                </a:path>
              </a:pathLst>
            </a:custGeom>
            <a:solidFill>
              <a:srgbClr val="B0D9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670;p52"/>
            <p:cNvSpPr/>
            <p:nvPr/>
          </p:nvSpPr>
          <p:spPr>
            <a:xfrm>
              <a:off x="5159650" y="2704250"/>
              <a:ext cx="36550" cy="36250"/>
            </a:xfrm>
            <a:custGeom>
              <a:avLst/>
              <a:gdLst/>
              <a:ahLst/>
              <a:cxnLst/>
              <a:rect l="l" t="t" r="r" b="b"/>
              <a:pathLst>
                <a:path w="1462" h="1450" extrusionOk="0">
                  <a:moveTo>
                    <a:pt x="669" y="1449"/>
                  </a:moveTo>
                  <a:cubicBezTo>
                    <a:pt x="149" y="1318"/>
                    <a:pt x="54" y="817"/>
                    <a:pt x="23" y="396"/>
                  </a:cubicBezTo>
                  <a:cubicBezTo>
                    <a:pt x="1" y="63"/>
                    <a:pt x="405" y="1"/>
                    <a:pt x="683" y="17"/>
                  </a:cubicBezTo>
                  <a:cubicBezTo>
                    <a:pt x="1168" y="46"/>
                    <a:pt x="1461" y="365"/>
                    <a:pt x="1460" y="843"/>
                  </a:cubicBezTo>
                  <a:cubicBezTo>
                    <a:pt x="1460" y="1299"/>
                    <a:pt x="1057" y="1372"/>
                    <a:pt x="669" y="1449"/>
                  </a:cubicBezTo>
                  <a:close/>
                </a:path>
              </a:pathLst>
            </a:custGeom>
            <a:solidFill>
              <a:srgbClr val="B0D8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671;p52"/>
            <p:cNvSpPr/>
            <p:nvPr/>
          </p:nvSpPr>
          <p:spPr>
            <a:xfrm>
              <a:off x="5420575" y="2799400"/>
              <a:ext cx="12100" cy="12250"/>
            </a:xfrm>
            <a:custGeom>
              <a:avLst/>
              <a:gdLst/>
              <a:ahLst/>
              <a:cxnLst/>
              <a:rect l="l" t="t" r="r" b="b"/>
              <a:pathLst>
                <a:path w="484" h="490" extrusionOk="0">
                  <a:moveTo>
                    <a:pt x="0" y="332"/>
                  </a:moveTo>
                  <a:cubicBezTo>
                    <a:pt x="9" y="150"/>
                    <a:pt x="104" y="74"/>
                    <a:pt x="233" y="40"/>
                  </a:cubicBezTo>
                  <a:cubicBezTo>
                    <a:pt x="374" y="1"/>
                    <a:pt x="483" y="41"/>
                    <a:pt x="483" y="216"/>
                  </a:cubicBezTo>
                  <a:cubicBezTo>
                    <a:pt x="483" y="358"/>
                    <a:pt x="423" y="464"/>
                    <a:pt x="272" y="478"/>
                  </a:cubicBezTo>
                  <a:cubicBezTo>
                    <a:pt x="142" y="490"/>
                    <a:pt x="17" y="478"/>
                    <a:pt x="0" y="332"/>
                  </a:cubicBezTo>
                  <a:close/>
                </a:path>
              </a:pathLst>
            </a:custGeom>
            <a:solidFill>
              <a:srgbClr val="AED8A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672;p52"/>
            <p:cNvSpPr/>
            <p:nvPr/>
          </p:nvSpPr>
          <p:spPr>
            <a:xfrm>
              <a:off x="5494825" y="3652000"/>
              <a:ext cx="75025" cy="65300"/>
            </a:xfrm>
            <a:custGeom>
              <a:avLst/>
              <a:gdLst/>
              <a:ahLst/>
              <a:cxnLst/>
              <a:rect l="l" t="t" r="r" b="b"/>
              <a:pathLst>
                <a:path w="3001" h="2612" extrusionOk="0">
                  <a:moveTo>
                    <a:pt x="2102" y="214"/>
                  </a:moveTo>
                  <a:cubicBezTo>
                    <a:pt x="2187" y="342"/>
                    <a:pt x="2271" y="470"/>
                    <a:pt x="2356" y="598"/>
                  </a:cubicBezTo>
                  <a:cubicBezTo>
                    <a:pt x="3001" y="1652"/>
                    <a:pt x="2628" y="2379"/>
                    <a:pt x="1329" y="2612"/>
                  </a:cubicBezTo>
                  <a:cubicBezTo>
                    <a:pt x="248" y="2501"/>
                    <a:pt x="349" y="1483"/>
                    <a:pt x="1" y="811"/>
                  </a:cubicBezTo>
                  <a:cubicBezTo>
                    <a:pt x="630" y="347"/>
                    <a:pt x="1290" y="1"/>
                    <a:pt x="2102" y="214"/>
                  </a:cubicBezTo>
                  <a:close/>
                </a:path>
              </a:pathLst>
            </a:custGeom>
            <a:solidFill>
              <a:srgbClr val="ACD7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673;p52"/>
            <p:cNvSpPr/>
            <p:nvPr/>
          </p:nvSpPr>
          <p:spPr>
            <a:xfrm>
              <a:off x="5472325" y="3730500"/>
              <a:ext cx="31925" cy="39200"/>
            </a:xfrm>
            <a:custGeom>
              <a:avLst/>
              <a:gdLst/>
              <a:ahLst/>
              <a:cxnLst/>
              <a:rect l="l" t="t" r="r" b="b"/>
              <a:pathLst>
                <a:path w="1277" h="1568" extrusionOk="0">
                  <a:moveTo>
                    <a:pt x="883" y="1194"/>
                  </a:moveTo>
                  <a:cubicBezTo>
                    <a:pt x="524" y="1567"/>
                    <a:pt x="312" y="1201"/>
                    <a:pt x="62" y="1025"/>
                  </a:cubicBezTo>
                  <a:cubicBezTo>
                    <a:pt x="98" y="685"/>
                    <a:pt x="0" y="288"/>
                    <a:pt x="399" y="94"/>
                  </a:cubicBezTo>
                  <a:cubicBezTo>
                    <a:pt x="593" y="1"/>
                    <a:pt x="768" y="101"/>
                    <a:pt x="915" y="235"/>
                  </a:cubicBezTo>
                  <a:cubicBezTo>
                    <a:pt x="1276" y="564"/>
                    <a:pt x="996" y="877"/>
                    <a:pt x="883" y="1194"/>
                  </a:cubicBezTo>
                  <a:close/>
                </a:path>
              </a:pathLst>
            </a:custGeom>
            <a:solidFill>
              <a:srgbClr val="B3DA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674;p52"/>
            <p:cNvSpPr/>
            <p:nvPr/>
          </p:nvSpPr>
          <p:spPr>
            <a:xfrm>
              <a:off x="5451075" y="3596850"/>
              <a:ext cx="43825" cy="42100"/>
            </a:xfrm>
            <a:custGeom>
              <a:avLst/>
              <a:gdLst/>
              <a:ahLst/>
              <a:cxnLst/>
              <a:rect l="l" t="t" r="r" b="b"/>
              <a:pathLst>
                <a:path w="1753" h="1684" extrusionOk="0">
                  <a:moveTo>
                    <a:pt x="771" y="1684"/>
                  </a:moveTo>
                  <a:cubicBezTo>
                    <a:pt x="702" y="1606"/>
                    <a:pt x="635" y="1528"/>
                    <a:pt x="568" y="1450"/>
                  </a:cubicBezTo>
                  <a:cubicBezTo>
                    <a:pt x="569" y="1148"/>
                    <a:pt x="344" y="1005"/>
                    <a:pt x="153" y="840"/>
                  </a:cubicBezTo>
                  <a:cubicBezTo>
                    <a:pt x="102" y="824"/>
                    <a:pt x="51" y="810"/>
                    <a:pt x="0" y="797"/>
                  </a:cubicBezTo>
                  <a:cubicBezTo>
                    <a:pt x="226" y="308"/>
                    <a:pt x="564" y="1"/>
                    <a:pt x="1132" y="62"/>
                  </a:cubicBezTo>
                  <a:cubicBezTo>
                    <a:pt x="1753" y="757"/>
                    <a:pt x="1689" y="1039"/>
                    <a:pt x="771" y="1684"/>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675;p52"/>
            <p:cNvSpPr/>
            <p:nvPr/>
          </p:nvSpPr>
          <p:spPr>
            <a:xfrm>
              <a:off x="5444525" y="3429975"/>
              <a:ext cx="33425" cy="24150"/>
            </a:xfrm>
            <a:custGeom>
              <a:avLst/>
              <a:gdLst/>
              <a:ahLst/>
              <a:cxnLst/>
              <a:rect l="l" t="t" r="r" b="b"/>
              <a:pathLst>
                <a:path w="1337" h="966" extrusionOk="0">
                  <a:moveTo>
                    <a:pt x="1192" y="199"/>
                  </a:moveTo>
                  <a:cubicBezTo>
                    <a:pt x="1336" y="870"/>
                    <a:pt x="759" y="792"/>
                    <a:pt x="425" y="965"/>
                  </a:cubicBezTo>
                  <a:cubicBezTo>
                    <a:pt x="0" y="0"/>
                    <a:pt x="588" y="91"/>
                    <a:pt x="1192" y="199"/>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676;p52"/>
            <p:cNvSpPr/>
            <p:nvPr/>
          </p:nvSpPr>
          <p:spPr>
            <a:xfrm>
              <a:off x="4886025" y="2028950"/>
              <a:ext cx="16450" cy="19175"/>
            </a:xfrm>
            <a:custGeom>
              <a:avLst/>
              <a:gdLst/>
              <a:ahLst/>
              <a:cxnLst/>
              <a:rect l="l" t="t" r="r" b="b"/>
              <a:pathLst>
                <a:path w="658" h="767" extrusionOk="0">
                  <a:moveTo>
                    <a:pt x="656" y="0"/>
                  </a:moveTo>
                  <a:lnTo>
                    <a:pt x="656" y="0"/>
                  </a:lnTo>
                  <a:cubicBezTo>
                    <a:pt x="270" y="257"/>
                    <a:pt x="1" y="513"/>
                    <a:pt x="658" y="767"/>
                  </a:cubicBezTo>
                  <a:cubicBezTo>
                    <a:pt x="658" y="511"/>
                    <a:pt x="656" y="256"/>
                    <a:pt x="656" y="0"/>
                  </a:cubicBezTo>
                  <a:close/>
                </a:path>
              </a:pathLst>
            </a:custGeom>
            <a:solidFill>
              <a:srgbClr val="BDE2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677;p52"/>
            <p:cNvSpPr/>
            <p:nvPr/>
          </p:nvSpPr>
          <p:spPr>
            <a:xfrm>
              <a:off x="2261050" y="3534725"/>
              <a:ext cx="125200" cy="121875"/>
            </a:xfrm>
            <a:custGeom>
              <a:avLst/>
              <a:gdLst/>
              <a:ahLst/>
              <a:cxnLst/>
              <a:rect l="l" t="t" r="r" b="b"/>
              <a:pathLst>
                <a:path w="5008" h="4875" extrusionOk="0">
                  <a:moveTo>
                    <a:pt x="2705" y="1"/>
                  </a:moveTo>
                  <a:cubicBezTo>
                    <a:pt x="1640" y="1"/>
                    <a:pt x="373" y="573"/>
                    <a:pt x="0" y="1366"/>
                  </a:cubicBezTo>
                  <a:cubicBezTo>
                    <a:pt x="570" y="1641"/>
                    <a:pt x="338" y="2226"/>
                    <a:pt x="368" y="2614"/>
                  </a:cubicBezTo>
                  <a:cubicBezTo>
                    <a:pt x="456" y="3766"/>
                    <a:pt x="1016" y="4378"/>
                    <a:pt x="2075" y="4730"/>
                  </a:cubicBezTo>
                  <a:cubicBezTo>
                    <a:pt x="2371" y="4827"/>
                    <a:pt x="2653" y="4875"/>
                    <a:pt x="2914" y="4875"/>
                  </a:cubicBezTo>
                  <a:cubicBezTo>
                    <a:pt x="3852" y="4875"/>
                    <a:pt x="4536" y="4266"/>
                    <a:pt x="4716" y="3183"/>
                  </a:cubicBezTo>
                  <a:cubicBezTo>
                    <a:pt x="4844" y="2410"/>
                    <a:pt x="5008" y="1717"/>
                    <a:pt x="4159" y="1201"/>
                  </a:cubicBezTo>
                  <a:cubicBezTo>
                    <a:pt x="3872" y="1026"/>
                    <a:pt x="3790" y="556"/>
                    <a:pt x="3655" y="201"/>
                  </a:cubicBezTo>
                  <a:cubicBezTo>
                    <a:pt x="3387" y="63"/>
                    <a:pt x="3057" y="1"/>
                    <a:pt x="270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678;p52"/>
            <p:cNvSpPr/>
            <p:nvPr/>
          </p:nvSpPr>
          <p:spPr>
            <a:xfrm>
              <a:off x="4449700" y="3353050"/>
              <a:ext cx="102925" cy="95275"/>
            </a:xfrm>
            <a:custGeom>
              <a:avLst/>
              <a:gdLst/>
              <a:ahLst/>
              <a:cxnLst/>
              <a:rect l="l" t="t" r="r" b="b"/>
              <a:pathLst>
                <a:path w="4117" h="3811" extrusionOk="0">
                  <a:moveTo>
                    <a:pt x="1953" y="1"/>
                  </a:moveTo>
                  <a:cubicBezTo>
                    <a:pt x="1948" y="1"/>
                    <a:pt x="1943" y="1"/>
                    <a:pt x="1937" y="1"/>
                  </a:cubicBezTo>
                  <a:cubicBezTo>
                    <a:pt x="845" y="7"/>
                    <a:pt x="0" y="754"/>
                    <a:pt x="29" y="1688"/>
                  </a:cubicBezTo>
                  <a:cubicBezTo>
                    <a:pt x="69" y="2967"/>
                    <a:pt x="858" y="3811"/>
                    <a:pt x="2002" y="3811"/>
                  </a:cubicBezTo>
                  <a:cubicBezTo>
                    <a:pt x="2031" y="3811"/>
                    <a:pt x="2059" y="3810"/>
                    <a:pt x="2088" y="3809"/>
                  </a:cubicBezTo>
                  <a:cubicBezTo>
                    <a:pt x="3403" y="3762"/>
                    <a:pt x="4117" y="3071"/>
                    <a:pt x="4053" y="1910"/>
                  </a:cubicBezTo>
                  <a:cubicBezTo>
                    <a:pt x="3994" y="846"/>
                    <a:pt x="3065" y="1"/>
                    <a:pt x="1953" y="1"/>
                  </a:cubicBezTo>
                  <a:close/>
                </a:path>
              </a:pathLst>
            </a:custGeom>
            <a:solidFill>
              <a:srgbClr val="CBE3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679;p52"/>
            <p:cNvSpPr/>
            <p:nvPr/>
          </p:nvSpPr>
          <p:spPr>
            <a:xfrm>
              <a:off x="3955450" y="2865150"/>
              <a:ext cx="95425" cy="100250"/>
            </a:xfrm>
            <a:custGeom>
              <a:avLst/>
              <a:gdLst/>
              <a:ahLst/>
              <a:cxnLst/>
              <a:rect l="l" t="t" r="r" b="b"/>
              <a:pathLst>
                <a:path w="3817" h="4010" extrusionOk="0">
                  <a:moveTo>
                    <a:pt x="1834" y="0"/>
                  </a:moveTo>
                  <a:cubicBezTo>
                    <a:pt x="1029" y="0"/>
                    <a:pt x="30" y="1038"/>
                    <a:pt x="16" y="1894"/>
                  </a:cubicBezTo>
                  <a:cubicBezTo>
                    <a:pt x="0" y="2869"/>
                    <a:pt x="1114" y="4000"/>
                    <a:pt x="2097" y="4009"/>
                  </a:cubicBezTo>
                  <a:cubicBezTo>
                    <a:pt x="2099" y="4009"/>
                    <a:pt x="2101" y="4009"/>
                    <a:pt x="2104" y="4009"/>
                  </a:cubicBezTo>
                  <a:cubicBezTo>
                    <a:pt x="2864" y="4009"/>
                    <a:pt x="3817" y="2980"/>
                    <a:pt x="3816" y="2157"/>
                  </a:cubicBezTo>
                  <a:cubicBezTo>
                    <a:pt x="3815" y="1245"/>
                    <a:pt x="2696" y="17"/>
                    <a:pt x="1851" y="0"/>
                  </a:cubicBezTo>
                  <a:cubicBezTo>
                    <a:pt x="1845" y="0"/>
                    <a:pt x="1840" y="0"/>
                    <a:pt x="18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680;p52"/>
            <p:cNvSpPr/>
            <p:nvPr/>
          </p:nvSpPr>
          <p:spPr>
            <a:xfrm>
              <a:off x="2254825" y="3539725"/>
              <a:ext cx="152550" cy="128425"/>
            </a:xfrm>
            <a:custGeom>
              <a:avLst/>
              <a:gdLst/>
              <a:ahLst/>
              <a:cxnLst/>
              <a:rect l="l" t="t" r="r" b="b"/>
              <a:pathLst>
                <a:path w="6102" h="5137" extrusionOk="0">
                  <a:moveTo>
                    <a:pt x="3904" y="1"/>
                  </a:moveTo>
                  <a:lnTo>
                    <a:pt x="3904" y="1"/>
                  </a:lnTo>
                  <a:cubicBezTo>
                    <a:pt x="3762" y="244"/>
                    <a:pt x="4049" y="1060"/>
                    <a:pt x="4341" y="1329"/>
                  </a:cubicBezTo>
                  <a:cubicBezTo>
                    <a:pt x="4549" y="1518"/>
                    <a:pt x="5053" y="1646"/>
                    <a:pt x="4950" y="1855"/>
                  </a:cubicBezTo>
                  <a:cubicBezTo>
                    <a:pt x="4642" y="2474"/>
                    <a:pt x="4943" y="3253"/>
                    <a:pt x="4551" y="3735"/>
                  </a:cubicBezTo>
                  <a:cubicBezTo>
                    <a:pt x="4200" y="4168"/>
                    <a:pt x="3705" y="4485"/>
                    <a:pt x="3124" y="4485"/>
                  </a:cubicBezTo>
                  <a:cubicBezTo>
                    <a:pt x="2945" y="4485"/>
                    <a:pt x="2758" y="4455"/>
                    <a:pt x="2565" y="4389"/>
                  </a:cubicBezTo>
                  <a:cubicBezTo>
                    <a:pt x="1225" y="3933"/>
                    <a:pt x="546" y="2875"/>
                    <a:pt x="654" y="1476"/>
                  </a:cubicBezTo>
                  <a:cubicBezTo>
                    <a:pt x="677" y="1174"/>
                    <a:pt x="1053" y="1170"/>
                    <a:pt x="1065" y="874"/>
                  </a:cubicBezTo>
                  <a:cubicBezTo>
                    <a:pt x="989" y="830"/>
                    <a:pt x="923" y="813"/>
                    <a:pt x="862" y="813"/>
                  </a:cubicBezTo>
                  <a:cubicBezTo>
                    <a:pt x="614" y="813"/>
                    <a:pt x="474" y="1114"/>
                    <a:pt x="249" y="1169"/>
                  </a:cubicBezTo>
                  <a:cubicBezTo>
                    <a:pt x="1" y="1658"/>
                    <a:pt x="319" y="2213"/>
                    <a:pt x="67" y="2701"/>
                  </a:cubicBezTo>
                  <a:cubicBezTo>
                    <a:pt x="484" y="4228"/>
                    <a:pt x="1676" y="5136"/>
                    <a:pt x="2963" y="5136"/>
                  </a:cubicBezTo>
                  <a:cubicBezTo>
                    <a:pt x="3593" y="5136"/>
                    <a:pt x="4247" y="4918"/>
                    <a:pt x="4843" y="4448"/>
                  </a:cubicBezTo>
                  <a:cubicBezTo>
                    <a:pt x="5468" y="3954"/>
                    <a:pt x="6101" y="3227"/>
                    <a:pt x="5720" y="2227"/>
                  </a:cubicBezTo>
                  <a:cubicBezTo>
                    <a:pt x="5362" y="1286"/>
                    <a:pt x="5104" y="256"/>
                    <a:pt x="3904" y="1"/>
                  </a:cubicBezTo>
                  <a:close/>
                </a:path>
              </a:pathLst>
            </a:custGeom>
            <a:solidFill>
              <a:srgbClr val="C7E1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681;p52"/>
            <p:cNvSpPr/>
            <p:nvPr/>
          </p:nvSpPr>
          <p:spPr>
            <a:xfrm>
              <a:off x="2735900" y="3251625"/>
              <a:ext cx="90225" cy="95300"/>
            </a:xfrm>
            <a:custGeom>
              <a:avLst/>
              <a:gdLst/>
              <a:ahLst/>
              <a:cxnLst/>
              <a:rect l="l" t="t" r="r" b="b"/>
              <a:pathLst>
                <a:path w="3609" h="3812" extrusionOk="0">
                  <a:moveTo>
                    <a:pt x="1867" y="1"/>
                  </a:moveTo>
                  <a:cubicBezTo>
                    <a:pt x="893" y="1"/>
                    <a:pt x="44" y="849"/>
                    <a:pt x="19" y="1864"/>
                  </a:cubicBezTo>
                  <a:cubicBezTo>
                    <a:pt x="1" y="2592"/>
                    <a:pt x="1148" y="3811"/>
                    <a:pt x="1853" y="3811"/>
                  </a:cubicBezTo>
                  <a:cubicBezTo>
                    <a:pt x="1853" y="3811"/>
                    <a:pt x="1854" y="3811"/>
                    <a:pt x="1854" y="3811"/>
                  </a:cubicBezTo>
                  <a:cubicBezTo>
                    <a:pt x="2808" y="3811"/>
                    <a:pt x="3575" y="2912"/>
                    <a:pt x="3595" y="1768"/>
                  </a:cubicBezTo>
                  <a:cubicBezTo>
                    <a:pt x="3609" y="961"/>
                    <a:pt x="2727" y="28"/>
                    <a:pt x="1923" y="2"/>
                  </a:cubicBezTo>
                  <a:cubicBezTo>
                    <a:pt x="1904" y="1"/>
                    <a:pt x="1886" y="1"/>
                    <a:pt x="1867" y="1"/>
                  </a:cubicBezTo>
                  <a:close/>
                </a:path>
              </a:pathLst>
            </a:custGeom>
            <a:solidFill>
              <a:srgbClr val="C7E1A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682;p52"/>
            <p:cNvSpPr/>
            <p:nvPr/>
          </p:nvSpPr>
          <p:spPr>
            <a:xfrm>
              <a:off x="4350250" y="2020400"/>
              <a:ext cx="95775" cy="89650"/>
            </a:xfrm>
            <a:custGeom>
              <a:avLst/>
              <a:gdLst/>
              <a:ahLst/>
              <a:cxnLst/>
              <a:rect l="l" t="t" r="r" b="b"/>
              <a:pathLst>
                <a:path w="3831" h="3586" extrusionOk="0">
                  <a:moveTo>
                    <a:pt x="1771" y="1"/>
                  </a:moveTo>
                  <a:cubicBezTo>
                    <a:pt x="1111" y="161"/>
                    <a:pt x="768" y="735"/>
                    <a:pt x="303" y="1144"/>
                  </a:cubicBezTo>
                  <a:cubicBezTo>
                    <a:pt x="49" y="1367"/>
                    <a:pt x="0" y="1704"/>
                    <a:pt x="235" y="1999"/>
                  </a:cubicBezTo>
                  <a:cubicBezTo>
                    <a:pt x="345" y="2139"/>
                    <a:pt x="468" y="2208"/>
                    <a:pt x="601" y="2208"/>
                  </a:cubicBezTo>
                  <a:cubicBezTo>
                    <a:pt x="741" y="2208"/>
                    <a:pt x="893" y="2131"/>
                    <a:pt x="1055" y="1982"/>
                  </a:cubicBezTo>
                  <a:lnTo>
                    <a:pt x="1055" y="1982"/>
                  </a:lnTo>
                  <a:cubicBezTo>
                    <a:pt x="895" y="2511"/>
                    <a:pt x="373" y="2653"/>
                    <a:pt x="227" y="3088"/>
                  </a:cubicBezTo>
                  <a:cubicBezTo>
                    <a:pt x="835" y="3271"/>
                    <a:pt x="1438" y="3586"/>
                    <a:pt x="2045" y="3586"/>
                  </a:cubicBezTo>
                  <a:cubicBezTo>
                    <a:pt x="2437" y="3586"/>
                    <a:pt x="2831" y="3454"/>
                    <a:pt x="3227" y="3068"/>
                  </a:cubicBezTo>
                  <a:cubicBezTo>
                    <a:pt x="3684" y="2624"/>
                    <a:pt x="3830" y="2187"/>
                    <a:pt x="3450" y="1638"/>
                  </a:cubicBezTo>
                  <a:cubicBezTo>
                    <a:pt x="2999" y="982"/>
                    <a:pt x="2756" y="112"/>
                    <a:pt x="1771" y="1"/>
                  </a:cubicBezTo>
                  <a:close/>
                </a:path>
              </a:pathLst>
            </a:custGeom>
            <a:solidFill>
              <a:srgbClr val="8DCFB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683;p52"/>
            <p:cNvSpPr/>
            <p:nvPr/>
          </p:nvSpPr>
          <p:spPr>
            <a:xfrm>
              <a:off x="4739575" y="1948400"/>
              <a:ext cx="107425" cy="95975"/>
            </a:xfrm>
            <a:custGeom>
              <a:avLst/>
              <a:gdLst/>
              <a:ahLst/>
              <a:cxnLst/>
              <a:rect l="l" t="t" r="r" b="b"/>
              <a:pathLst>
                <a:path w="4297" h="3839" extrusionOk="0">
                  <a:moveTo>
                    <a:pt x="2183" y="1"/>
                  </a:moveTo>
                  <a:cubicBezTo>
                    <a:pt x="2058" y="1"/>
                    <a:pt x="1929" y="30"/>
                    <a:pt x="1795" y="97"/>
                  </a:cubicBezTo>
                  <a:cubicBezTo>
                    <a:pt x="1330" y="327"/>
                    <a:pt x="1439" y="792"/>
                    <a:pt x="1475" y="1206"/>
                  </a:cubicBezTo>
                  <a:cubicBezTo>
                    <a:pt x="1489" y="1364"/>
                    <a:pt x="1499" y="1524"/>
                    <a:pt x="1523" y="1681"/>
                  </a:cubicBezTo>
                  <a:cubicBezTo>
                    <a:pt x="1588" y="2037"/>
                    <a:pt x="1480" y="2211"/>
                    <a:pt x="1207" y="2211"/>
                  </a:cubicBezTo>
                  <a:cubicBezTo>
                    <a:pt x="1146" y="2211"/>
                    <a:pt x="1077" y="2202"/>
                    <a:pt x="999" y="2185"/>
                  </a:cubicBezTo>
                  <a:cubicBezTo>
                    <a:pt x="791" y="2072"/>
                    <a:pt x="814" y="1901"/>
                    <a:pt x="880" y="1718"/>
                  </a:cubicBezTo>
                  <a:cubicBezTo>
                    <a:pt x="929" y="1651"/>
                    <a:pt x="972" y="1584"/>
                    <a:pt x="1022" y="1519"/>
                  </a:cubicBezTo>
                  <a:cubicBezTo>
                    <a:pt x="1393" y="904"/>
                    <a:pt x="802" y="680"/>
                    <a:pt x="542" y="322"/>
                  </a:cubicBezTo>
                  <a:lnTo>
                    <a:pt x="542" y="322"/>
                  </a:lnTo>
                  <a:cubicBezTo>
                    <a:pt x="351" y="1396"/>
                    <a:pt x="0" y="2507"/>
                    <a:pt x="1009" y="3385"/>
                  </a:cubicBezTo>
                  <a:cubicBezTo>
                    <a:pt x="1324" y="3659"/>
                    <a:pt x="1650" y="3839"/>
                    <a:pt x="1981" y="3839"/>
                  </a:cubicBezTo>
                  <a:cubicBezTo>
                    <a:pt x="2264" y="3839"/>
                    <a:pt x="2550" y="3708"/>
                    <a:pt x="2834" y="3391"/>
                  </a:cubicBezTo>
                  <a:cubicBezTo>
                    <a:pt x="3427" y="2734"/>
                    <a:pt x="4297" y="2228"/>
                    <a:pt x="4022" y="1120"/>
                  </a:cubicBezTo>
                  <a:cubicBezTo>
                    <a:pt x="3703" y="854"/>
                    <a:pt x="3308" y="694"/>
                    <a:pt x="3006" y="407"/>
                  </a:cubicBezTo>
                  <a:cubicBezTo>
                    <a:pt x="2758" y="172"/>
                    <a:pt x="2484" y="1"/>
                    <a:pt x="2183" y="1"/>
                  </a:cubicBezTo>
                  <a:close/>
                </a:path>
              </a:pathLst>
            </a:custGeom>
            <a:solidFill>
              <a:srgbClr val="89CEB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684;p52"/>
            <p:cNvSpPr/>
            <p:nvPr/>
          </p:nvSpPr>
          <p:spPr>
            <a:xfrm>
              <a:off x="2830675" y="3471675"/>
              <a:ext cx="78650" cy="81700"/>
            </a:xfrm>
            <a:custGeom>
              <a:avLst/>
              <a:gdLst/>
              <a:ahLst/>
              <a:cxnLst/>
              <a:rect l="l" t="t" r="r" b="b"/>
              <a:pathLst>
                <a:path w="3146" h="3268" extrusionOk="0">
                  <a:moveTo>
                    <a:pt x="1467" y="0"/>
                  </a:moveTo>
                  <a:cubicBezTo>
                    <a:pt x="1461" y="0"/>
                    <a:pt x="1455" y="0"/>
                    <a:pt x="1449" y="0"/>
                  </a:cubicBezTo>
                  <a:cubicBezTo>
                    <a:pt x="839" y="8"/>
                    <a:pt x="1" y="921"/>
                    <a:pt x="31" y="1545"/>
                  </a:cubicBezTo>
                  <a:cubicBezTo>
                    <a:pt x="61" y="2145"/>
                    <a:pt x="1405" y="3262"/>
                    <a:pt x="2071" y="3267"/>
                  </a:cubicBezTo>
                  <a:cubicBezTo>
                    <a:pt x="2076" y="3267"/>
                    <a:pt x="2080" y="3267"/>
                    <a:pt x="2085" y="3267"/>
                  </a:cubicBezTo>
                  <a:cubicBezTo>
                    <a:pt x="3024" y="3267"/>
                    <a:pt x="3146" y="2671"/>
                    <a:pt x="3091" y="2007"/>
                  </a:cubicBezTo>
                  <a:cubicBezTo>
                    <a:pt x="3085" y="877"/>
                    <a:pt x="2344" y="0"/>
                    <a:pt x="146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685;p52"/>
            <p:cNvSpPr/>
            <p:nvPr/>
          </p:nvSpPr>
          <p:spPr>
            <a:xfrm>
              <a:off x="4442825" y="2633875"/>
              <a:ext cx="117350" cy="97675"/>
            </a:xfrm>
            <a:custGeom>
              <a:avLst/>
              <a:gdLst/>
              <a:ahLst/>
              <a:cxnLst/>
              <a:rect l="l" t="t" r="r" b="b"/>
              <a:pathLst>
                <a:path w="4694" h="3907" extrusionOk="0">
                  <a:moveTo>
                    <a:pt x="2621" y="0"/>
                  </a:moveTo>
                  <a:cubicBezTo>
                    <a:pt x="2082" y="0"/>
                    <a:pt x="1574" y="34"/>
                    <a:pt x="1082" y="425"/>
                  </a:cubicBezTo>
                  <a:cubicBezTo>
                    <a:pt x="188" y="1133"/>
                    <a:pt x="0" y="2008"/>
                    <a:pt x="661" y="3095"/>
                  </a:cubicBezTo>
                  <a:cubicBezTo>
                    <a:pt x="979" y="3617"/>
                    <a:pt x="1573" y="3907"/>
                    <a:pt x="2198" y="3907"/>
                  </a:cubicBezTo>
                  <a:cubicBezTo>
                    <a:pt x="2517" y="3907"/>
                    <a:pt x="2844" y="3831"/>
                    <a:pt x="3146" y="3673"/>
                  </a:cubicBezTo>
                  <a:cubicBezTo>
                    <a:pt x="3194" y="3231"/>
                    <a:pt x="2834" y="3249"/>
                    <a:pt x="2581" y="3219"/>
                  </a:cubicBezTo>
                  <a:cubicBezTo>
                    <a:pt x="2246" y="3179"/>
                    <a:pt x="1971" y="3066"/>
                    <a:pt x="1754" y="2814"/>
                  </a:cubicBezTo>
                  <a:cubicBezTo>
                    <a:pt x="1393" y="2523"/>
                    <a:pt x="1073" y="2187"/>
                    <a:pt x="1366" y="1703"/>
                  </a:cubicBezTo>
                  <a:cubicBezTo>
                    <a:pt x="1509" y="1467"/>
                    <a:pt x="1700" y="1387"/>
                    <a:pt x="1908" y="1387"/>
                  </a:cubicBezTo>
                  <a:cubicBezTo>
                    <a:pt x="2084" y="1387"/>
                    <a:pt x="2272" y="1444"/>
                    <a:pt x="2456" y="1511"/>
                  </a:cubicBezTo>
                  <a:cubicBezTo>
                    <a:pt x="3024" y="1647"/>
                    <a:pt x="3591" y="1750"/>
                    <a:pt x="3603" y="2544"/>
                  </a:cubicBezTo>
                  <a:cubicBezTo>
                    <a:pt x="3605" y="2686"/>
                    <a:pt x="3721" y="2775"/>
                    <a:pt x="3866" y="2775"/>
                  </a:cubicBezTo>
                  <a:cubicBezTo>
                    <a:pt x="3945" y="2775"/>
                    <a:pt x="4032" y="2749"/>
                    <a:pt x="4114" y="2692"/>
                  </a:cubicBezTo>
                  <a:cubicBezTo>
                    <a:pt x="4694" y="2239"/>
                    <a:pt x="4540" y="1735"/>
                    <a:pt x="4276" y="1169"/>
                  </a:cubicBezTo>
                  <a:cubicBezTo>
                    <a:pt x="3998" y="578"/>
                    <a:pt x="3783" y="2"/>
                    <a:pt x="2966" y="2"/>
                  </a:cubicBezTo>
                  <a:cubicBezTo>
                    <a:pt x="2850" y="2"/>
                    <a:pt x="2734" y="0"/>
                    <a:pt x="262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686;p52"/>
            <p:cNvSpPr/>
            <p:nvPr/>
          </p:nvSpPr>
          <p:spPr>
            <a:xfrm>
              <a:off x="4407875" y="3462650"/>
              <a:ext cx="64025" cy="67100"/>
            </a:xfrm>
            <a:custGeom>
              <a:avLst/>
              <a:gdLst/>
              <a:ahLst/>
              <a:cxnLst/>
              <a:rect l="l" t="t" r="r" b="b"/>
              <a:pathLst>
                <a:path w="2561" h="2684" extrusionOk="0">
                  <a:moveTo>
                    <a:pt x="950" y="1"/>
                  </a:moveTo>
                  <a:cubicBezTo>
                    <a:pt x="323" y="1"/>
                    <a:pt x="31" y="411"/>
                    <a:pt x="13" y="1308"/>
                  </a:cubicBezTo>
                  <a:cubicBezTo>
                    <a:pt x="1" y="1931"/>
                    <a:pt x="626" y="2684"/>
                    <a:pt x="1197" y="2684"/>
                  </a:cubicBezTo>
                  <a:cubicBezTo>
                    <a:pt x="1207" y="2684"/>
                    <a:pt x="1216" y="2683"/>
                    <a:pt x="1226" y="2683"/>
                  </a:cubicBezTo>
                  <a:cubicBezTo>
                    <a:pt x="1922" y="2649"/>
                    <a:pt x="2344" y="2196"/>
                    <a:pt x="2457" y="1561"/>
                  </a:cubicBezTo>
                  <a:cubicBezTo>
                    <a:pt x="2561" y="986"/>
                    <a:pt x="1608" y="28"/>
                    <a:pt x="1020" y="2"/>
                  </a:cubicBezTo>
                  <a:cubicBezTo>
                    <a:pt x="996" y="1"/>
                    <a:pt x="973" y="1"/>
                    <a:pt x="95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687;p52"/>
            <p:cNvSpPr/>
            <p:nvPr/>
          </p:nvSpPr>
          <p:spPr>
            <a:xfrm>
              <a:off x="4753150" y="1927625"/>
              <a:ext cx="87050" cy="65200"/>
            </a:xfrm>
            <a:custGeom>
              <a:avLst/>
              <a:gdLst/>
              <a:ahLst/>
              <a:cxnLst/>
              <a:rect l="l" t="t" r="r" b="b"/>
              <a:pathLst>
                <a:path w="3482" h="2608" extrusionOk="0">
                  <a:moveTo>
                    <a:pt x="1703" y="0"/>
                  </a:moveTo>
                  <a:cubicBezTo>
                    <a:pt x="825" y="0"/>
                    <a:pt x="207" y="412"/>
                    <a:pt x="0" y="1154"/>
                  </a:cubicBezTo>
                  <a:cubicBezTo>
                    <a:pt x="33" y="1392"/>
                    <a:pt x="0" y="1650"/>
                    <a:pt x="277" y="1793"/>
                  </a:cubicBezTo>
                  <a:cubicBezTo>
                    <a:pt x="704" y="2016"/>
                    <a:pt x="301" y="2167"/>
                    <a:pt x="218" y="2344"/>
                  </a:cubicBezTo>
                  <a:cubicBezTo>
                    <a:pt x="402" y="2516"/>
                    <a:pt x="602" y="2608"/>
                    <a:pt x="820" y="2608"/>
                  </a:cubicBezTo>
                  <a:cubicBezTo>
                    <a:pt x="933" y="2608"/>
                    <a:pt x="1052" y="2583"/>
                    <a:pt x="1175" y="2532"/>
                  </a:cubicBezTo>
                  <a:cubicBezTo>
                    <a:pt x="1319" y="2053"/>
                    <a:pt x="785" y="1423"/>
                    <a:pt x="1309" y="1100"/>
                  </a:cubicBezTo>
                  <a:cubicBezTo>
                    <a:pt x="1420" y="1032"/>
                    <a:pt x="1521" y="1004"/>
                    <a:pt x="1614" y="1004"/>
                  </a:cubicBezTo>
                  <a:cubicBezTo>
                    <a:pt x="2017" y="1004"/>
                    <a:pt x="2278" y="1538"/>
                    <a:pt x="2647" y="1689"/>
                  </a:cubicBezTo>
                  <a:cubicBezTo>
                    <a:pt x="2846" y="1770"/>
                    <a:pt x="3015" y="2026"/>
                    <a:pt x="3253" y="2026"/>
                  </a:cubicBezTo>
                  <a:cubicBezTo>
                    <a:pt x="3323" y="2026"/>
                    <a:pt x="3398" y="2004"/>
                    <a:pt x="3481" y="1951"/>
                  </a:cubicBezTo>
                  <a:cubicBezTo>
                    <a:pt x="3479" y="844"/>
                    <a:pt x="2960" y="129"/>
                    <a:pt x="2074" y="23"/>
                  </a:cubicBezTo>
                  <a:cubicBezTo>
                    <a:pt x="1946" y="8"/>
                    <a:pt x="1822" y="0"/>
                    <a:pt x="1703" y="0"/>
                  </a:cubicBezTo>
                  <a:close/>
                </a:path>
              </a:pathLst>
            </a:custGeom>
            <a:solidFill>
              <a:srgbClr val="7FCA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688;p52"/>
            <p:cNvSpPr/>
            <p:nvPr/>
          </p:nvSpPr>
          <p:spPr>
            <a:xfrm>
              <a:off x="4318975" y="3017350"/>
              <a:ext cx="63625" cy="62275"/>
            </a:xfrm>
            <a:custGeom>
              <a:avLst/>
              <a:gdLst/>
              <a:ahLst/>
              <a:cxnLst/>
              <a:rect l="l" t="t" r="r" b="b"/>
              <a:pathLst>
                <a:path w="2545" h="2491" extrusionOk="0">
                  <a:moveTo>
                    <a:pt x="1360" y="0"/>
                  </a:moveTo>
                  <a:cubicBezTo>
                    <a:pt x="506" y="22"/>
                    <a:pt x="1" y="619"/>
                    <a:pt x="54" y="1432"/>
                  </a:cubicBezTo>
                  <a:cubicBezTo>
                    <a:pt x="100" y="2117"/>
                    <a:pt x="514" y="2472"/>
                    <a:pt x="1167" y="2490"/>
                  </a:cubicBezTo>
                  <a:cubicBezTo>
                    <a:pt x="1175" y="2490"/>
                    <a:pt x="1183" y="2490"/>
                    <a:pt x="1191" y="2490"/>
                  </a:cubicBezTo>
                  <a:cubicBezTo>
                    <a:pt x="1877" y="2490"/>
                    <a:pt x="2545" y="1776"/>
                    <a:pt x="2469" y="1109"/>
                  </a:cubicBezTo>
                  <a:cubicBezTo>
                    <a:pt x="2390" y="418"/>
                    <a:pt x="1932" y="68"/>
                    <a:pt x="1360" y="0"/>
                  </a:cubicBezTo>
                  <a:close/>
                </a:path>
              </a:pathLst>
            </a:custGeom>
            <a:solidFill>
              <a:srgbClr val="C9E1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689;p52"/>
            <p:cNvSpPr/>
            <p:nvPr/>
          </p:nvSpPr>
          <p:spPr>
            <a:xfrm>
              <a:off x="2343850" y="3736050"/>
              <a:ext cx="56000" cy="57250"/>
            </a:xfrm>
            <a:custGeom>
              <a:avLst/>
              <a:gdLst/>
              <a:ahLst/>
              <a:cxnLst/>
              <a:rect l="l" t="t" r="r" b="b"/>
              <a:pathLst>
                <a:path w="2240" h="2290" extrusionOk="0">
                  <a:moveTo>
                    <a:pt x="994" y="0"/>
                  </a:moveTo>
                  <a:cubicBezTo>
                    <a:pt x="180" y="0"/>
                    <a:pt x="1" y="628"/>
                    <a:pt x="7" y="1188"/>
                  </a:cubicBezTo>
                  <a:cubicBezTo>
                    <a:pt x="12" y="1709"/>
                    <a:pt x="402" y="2196"/>
                    <a:pt x="981" y="2284"/>
                  </a:cubicBezTo>
                  <a:cubicBezTo>
                    <a:pt x="1007" y="2287"/>
                    <a:pt x="1033" y="2289"/>
                    <a:pt x="1059" y="2289"/>
                  </a:cubicBezTo>
                  <a:cubicBezTo>
                    <a:pt x="1582" y="2289"/>
                    <a:pt x="2239" y="1577"/>
                    <a:pt x="2238" y="1071"/>
                  </a:cubicBezTo>
                  <a:cubicBezTo>
                    <a:pt x="2236" y="479"/>
                    <a:pt x="1705" y="2"/>
                    <a:pt x="1086" y="2"/>
                  </a:cubicBezTo>
                  <a:cubicBezTo>
                    <a:pt x="1080" y="2"/>
                    <a:pt x="1075" y="2"/>
                    <a:pt x="1070" y="2"/>
                  </a:cubicBezTo>
                  <a:cubicBezTo>
                    <a:pt x="1044" y="1"/>
                    <a:pt x="1019" y="0"/>
                    <a:pt x="994" y="0"/>
                  </a:cubicBezTo>
                  <a:close/>
                </a:path>
              </a:pathLst>
            </a:custGeom>
            <a:solidFill>
              <a:srgbClr val="C7E1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90;p52"/>
            <p:cNvSpPr/>
            <p:nvPr/>
          </p:nvSpPr>
          <p:spPr>
            <a:xfrm>
              <a:off x="4102025" y="3506375"/>
              <a:ext cx="92750" cy="67350"/>
            </a:xfrm>
            <a:custGeom>
              <a:avLst/>
              <a:gdLst/>
              <a:ahLst/>
              <a:cxnLst/>
              <a:rect l="l" t="t" r="r" b="b"/>
              <a:pathLst>
                <a:path w="3710" h="2694" extrusionOk="0">
                  <a:moveTo>
                    <a:pt x="2060" y="0"/>
                  </a:moveTo>
                  <a:cubicBezTo>
                    <a:pt x="1480" y="0"/>
                    <a:pt x="898" y="113"/>
                    <a:pt x="690" y="340"/>
                  </a:cubicBezTo>
                  <a:cubicBezTo>
                    <a:pt x="0" y="1094"/>
                    <a:pt x="152" y="1905"/>
                    <a:pt x="1128" y="2690"/>
                  </a:cubicBezTo>
                  <a:lnTo>
                    <a:pt x="1221" y="2694"/>
                  </a:lnTo>
                  <a:lnTo>
                    <a:pt x="1314" y="2691"/>
                  </a:lnTo>
                  <a:cubicBezTo>
                    <a:pt x="1507" y="2504"/>
                    <a:pt x="1549" y="2252"/>
                    <a:pt x="1624" y="2009"/>
                  </a:cubicBezTo>
                  <a:cubicBezTo>
                    <a:pt x="1857" y="1253"/>
                    <a:pt x="1976" y="975"/>
                    <a:pt x="2363" y="975"/>
                  </a:cubicBezTo>
                  <a:cubicBezTo>
                    <a:pt x="2564" y="975"/>
                    <a:pt x="2836" y="1049"/>
                    <a:pt x="3232" y="1170"/>
                  </a:cubicBezTo>
                  <a:cubicBezTo>
                    <a:pt x="3293" y="1167"/>
                    <a:pt x="3352" y="1163"/>
                    <a:pt x="3415" y="1160"/>
                  </a:cubicBezTo>
                  <a:cubicBezTo>
                    <a:pt x="3554" y="870"/>
                    <a:pt x="3709" y="594"/>
                    <a:pt x="3382" y="303"/>
                  </a:cubicBezTo>
                  <a:cubicBezTo>
                    <a:pt x="3156" y="101"/>
                    <a:pt x="2609" y="0"/>
                    <a:pt x="2060" y="0"/>
                  </a:cubicBezTo>
                  <a:close/>
                </a:path>
              </a:pathLst>
            </a:custGeom>
            <a:solidFill>
              <a:srgbClr val="C6E0A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91;p52"/>
            <p:cNvSpPr/>
            <p:nvPr/>
          </p:nvSpPr>
          <p:spPr>
            <a:xfrm>
              <a:off x="4575450" y="2394000"/>
              <a:ext cx="52750" cy="60675"/>
            </a:xfrm>
            <a:custGeom>
              <a:avLst/>
              <a:gdLst/>
              <a:ahLst/>
              <a:cxnLst/>
              <a:rect l="l" t="t" r="r" b="b"/>
              <a:pathLst>
                <a:path w="2110" h="2427" extrusionOk="0">
                  <a:moveTo>
                    <a:pt x="778" y="1"/>
                  </a:moveTo>
                  <a:cubicBezTo>
                    <a:pt x="748" y="1"/>
                    <a:pt x="718" y="2"/>
                    <a:pt x="687" y="4"/>
                  </a:cubicBezTo>
                  <a:cubicBezTo>
                    <a:pt x="0" y="62"/>
                    <a:pt x="57" y="580"/>
                    <a:pt x="22" y="828"/>
                  </a:cubicBezTo>
                  <a:cubicBezTo>
                    <a:pt x="90" y="1724"/>
                    <a:pt x="221" y="2426"/>
                    <a:pt x="1052" y="2426"/>
                  </a:cubicBezTo>
                  <a:cubicBezTo>
                    <a:pt x="1069" y="2426"/>
                    <a:pt x="1085" y="2426"/>
                    <a:pt x="1102" y="2425"/>
                  </a:cubicBezTo>
                  <a:cubicBezTo>
                    <a:pt x="1664" y="2408"/>
                    <a:pt x="2109" y="2083"/>
                    <a:pt x="2006" y="1355"/>
                  </a:cubicBezTo>
                  <a:cubicBezTo>
                    <a:pt x="1890" y="553"/>
                    <a:pt x="1407" y="1"/>
                    <a:pt x="778" y="1"/>
                  </a:cubicBezTo>
                  <a:close/>
                </a:path>
              </a:pathLst>
            </a:custGeom>
            <a:solidFill>
              <a:srgbClr val="9CD5C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92;p52"/>
            <p:cNvSpPr/>
            <p:nvPr/>
          </p:nvSpPr>
          <p:spPr>
            <a:xfrm>
              <a:off x="3279500" y="2675800"/>
              <a:ext cx="53725" cy="56000"/>
            </a:xfrm>
            <a:custGeom>
              <a:avLst/>
              <a:gdLst/>
              <a:ahLst/>
              <a:cxnLst/>
              <a:rect l="l" t="t" r="r" b="b"/>
              <a:pathLst>
                <a:path w="2149" h="2240" extrusionOk="0">
                  <a:moveTo>
                    <a:pt x="1172" y="1"/>
                  </a:moveTo>
                  <a:cubicBezTo>
                    <a:pt x="1150" y="1"/>
                    <a:pt x="1127" y="1"/>
                    <a:pt x="1105" y="2"/>
                  </a:cubicBezTo>
                  <a:cubicBezTo>
                    <a:pt x="395" y="28"/>
                    <a:pt x="69" y="528"/>
                    <a:pt x="1" y="1259"/>
                  </a:cubicBezTo>
                  <a:cubicBezTo>
                    <a:pt x="87" y="1782"/>
                    <a:pt x="356" y="2240"/>
                    <a:pt x="934" y="2240"/>
                  </a:cubicBezTo>
                  <a:cubicBezTo>
                    <a:pt x="963" y="2240"/>
                    <a:pt x="992" y="2239"/>
                    <a:pt x="1022" y="2236"/>
                  </a:cubicBezTo>
                  <a:cubicBezTo>
                    <a:pt x="1730" y="2182"/>
                    <a:pt x="2148" y="1769"/>
                    <a:pt x="2131" y="966"/>
                  </a:cubicBezTo>
                  <a:cubicBezTo>
                    <a:pt x="2116" y="271"/>
                    <a:pt x="1723" y="1"/>
                    <a:pt x="117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93;p52"/>
            <p:cNvSpPr/>
            <p:nvPr/>
          </p:nvSpPr>
          <p:spPr>
            <a:xfrm>
              <a:off x="3721125" y="3222675"/>
              <a:ext cx="72950" cy="61875"/>
            </a:xfrm>
            <a:custGeom>
              <a:avLst/>
              <a:gdLst/>
              <a:ahLst/>
              <a:cxnLst/>
              <a:rect l="l" t="t" r="r" b="b"/>
              <a:pathLst>
                <a:path w="2918" h="2475" extrusionOk="0">
                  <a:moveTo>
                    <a:pt x="1556" y="0"/>
                  </a:moveTo>
                  <a:cubicBezTo>
                    <a:pt x="1458" y="0"/>
                    <a:pt x="1361" y="3"/>
                    <a:pt x="1268" y="3"/>
                  </a:cubicBezTo>
                  <a:cubicBezTo>
                    <a:pt x="1235" y="3"/>
                    <a:pt x="1204" y="2"/>
                    <a:pt x="1173" y="2"/>
                  </a:cubicBezTo>
                  <a:cubicBezTo>
                    <a:pt x="1163" y="1"/>
                    <a:pt x="1154" y="1"/>
                    <a:pt x="1145" y="1"/>
                  </a:cubicBezTo>
                  <a:cubicBezTo>
                    <a:pt x="536" y="1"/>
                    <a:pt x="143" y="509"/>
                    <a:pt x="69" y="1120"/>
                  </a:cubicBezTo>
                  <a:cubicBezTo>
                    <a:pt x="1" y="1672"/>
                    <a:pt x="244" y="2075"/>
                    <a:pt x="847" y="2253"/>
                  </a:cubicBezTo>
                  <a:cubicBezTo>
                    <a:pt x="1211" y="2360"/>
                    <a:pt x="1568" y="2475"/>
                    <a:pt x="1900" y="2475"/>
                  </a:cubicBezTo>
                  <a:cubicBezTo>
                    <a:pt x="2284" y="2475"/>
                    <a:pt x="2634" y="2320"/>
                    <a:pt x="2917" y="1819"/>
                  </a:cubicBezTo>
                  <a:cubicBezTo>
                    <a:pt x="2877" y="1768"/>
                    <a:pt x="2831" y="1723"/>
                    <a:pt x="2772" y="1705"/>
                  </a:cubicBezTo>
                  <a:cubicBezTo>
                    <a:pt x="2347" y="1579"/>
                    <a:pt x="1728" y="1716"/>
                    <a:pt x="1643" y="1089"/>
                  </a:cubicBezTo>
                  <a:cubicBezTo>
                    <a:pt x="1563" y="494"/>
                    <a:pt x="2283" y="601"/>
                    <a:pt x="2532" y="268"/>
                  </a:cubicBezTo>
                  <a:cubicBezTo>
                    <a:pt x="2245" y="27"/>
                    <a:pt x="1893" y="0"/>
                    <a:pt x="155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94;p52"/>
            <p:cNvSpPr/>
            <p:nvPr/>
          </p:nvSpPr>
          <p:spPr>
            <a:xfrm>
              <a:off x="4327450" y="2015550"/>
              <a:ext cx="67175" cy="82000"/>
            </a:xfrm>
            <a:custGeom>
              <a:avLst/>
              <a:gdLst/>
              <a:ahLst/>
              <a:cxnLst/>
              <a:rect l="l" t="t" r="r" b="b"/>
              <a:pathLst>
                <a:path w="2687" h="3280" extrusionOk="0">
                  <a:moveTo>
                    <a:pt x="2169" y="0"/>
                  </a:moveTo>
                  <a:cubicBezTo>
                    <a:pt x="2086" y="0"/>
                    <a:pt x="2000" y="8"/>
                    <a:pt x="1915" y="15"/>
                  </a:cubicBezTo>
                  <a:cubicBezTo>
                    <a:pt x="1662" y="755"/>
                    <a:pt x="985" y="913"/>
                    <a:pt x="366" y="1146"/>
                  </a:cubicBezTo>
                  <a:cubicBezTo>
                    <a:pt x="1" y="1733"/>
                    <a:pt x="260" y="2312"/>
                    <a:pt x="382" y="2893"/>
                  </a:cubicBezTo>
                  <a:cubicBezTo>
                    <a:pt x="585" y="3119"/>
                    <a:pt x="842" y="3241"/>
                    <a:pt x="1139" y="3280"/>
                  </a:cubicBezTo>
                  <a:cubicBezTo>
                    <a:pt x="2167" y="2686"/>
                    <a:pt x="2167" y="2686"/>
                    <a:pt x="2139" y="1840"/>
                  </a:cubicBezTo>
                  <a:cubicBezTo>
                    <a:pt x="2137" y="1840"/>
                    <a:pt x="2135" y="1840"/>
                    <a:pt x="2132" y="1840"/>
                  </a:cubicBezTo>
                  <a:cubicBezTo>
                    <a:pt x="1897" y="1840"/>
                    <a:pt x="1751" y="2270"/>
                    <a:pt x="1530" y="2270"/>
                  </a:cubicBezTo>
                  <a:cubicBezTo>
                    <a:pt x="1453" y="2270"/>
                    <a:pt x="1366" y="2217"/>
                    <a:pt x="1263" y="2074"/>
                  </a:cubicBezTo>
                  <a:cubicBezTo>
                    <a:pt x="984" y="1688"/>
                    <a:pt x="1352" y="1460"/>
                    <a:pt x="1611" y="1225"/>
                  </a:cubicBezTo>
                  <a:cubicBezTo>
                    <a:pt x="1977" y="890"/>
                    <a:pt x="2328" y="539"/>
                    <a:pt x="2686" y="194"/>
                  </a:cubicBezTo>
                  <a:cubicBezTo>
                    <a:pt x="2535" y="37"/>
                    <a:pt x="2356" y="0"/>
                    <a:pt x="2169" y="0"/>
                  </a:cubicBezTo>
                  <a:close/>
                </a:path>
              </a:pathLst>
            </a:custGeom>
            <a:solidFill>
              <a:srgbClr val="80CB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95;p52"/>
            <p:cNvSpPr/>
            <p:nvPr/>
          </p:nvSpPr>
          <p:spPr>
            <a:xfrm>
              <a:off x="2980875" y="3370650"/>
              <a:ext cx="53825" cy="43575"/>
            </a:xfrm>
            <a:custGeom>
              <a:avLst/>
              <a:gdLst/>
              <a:ahLst/>
              <a:cxnLst/>
              <a:rect l="l" t="t" r="r" b="b"/>
              <a:pathLst>
                <a:path w="2153" h="1743" extrusionOk="0">
                  <a:moveTo>
                    <a:pt x="1417" y="0"/>
                  </a:moveTo>
                  <a:cubicBezTo>
                    <a:pt x="1350" y="0"/>
                    <a:pt x="1281" y="4"/>
                    <a:pt x="1212" y="10"/>
                  </a:cubicBezTo>
                  <a:cubicBezTo>
                    <a:pt x="627" y="60"/>
                    <a:pt x="4" y="224"/>
                    <a:pt x="2" y="935"/>
                  </a:cubicBezTo>
                  <a:cubicBezTo>
                    <a:pt x="0" y="1370"/>
                    <a:pt x="259" y="1742"/>
                    <a:pt x="769" y="1742"/>
                  </a:cubicBezTo>
                  <a:cubicBezTo>
                    <a:pt x="833" y="1742"/>
                    <a:pt x="902" y="1736"/>
                    <a:pt x="975" y="1724"/>
                  </a:cubicBezTo>
                  <a:cubicBezTo>
                    <a:pt x="1583" y="1630"/>
                    <a:pt x="2153" y="1476"/>
                    <a:pt x="2135" y="664"/>
                  </a:cubicBezTo>
                  <a:cubicBezTo>
                    <a:pt x="2123" y="121"/>
                    <a:pt x="1797" y="0"/>
                    <a:pt x="14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96;p52"/>
            <p:cNvSpPr/>
            <p:nvPr/>
          </p:nvSpPr>
          <p:spPr>
            <a:xfrm>
              <a:off x="4417800" y="2959950"/>
              <a:ext cx="50375" cy="48025"/>
            </a:xfrm>
            <a:custGeom>
              <a:avLst/>
              <a:gdLst/>
              <a:ahLst/>
              <a:cxnLst/>
              <a:rect l="l" t="t" r="r" b="b"/>
              <a:pathLst>
                <a:path w="2015" h="1921" extrusionOk="0">
                  <a:moveTo>
                    <a:pt x="1202" y="0"/>
                  </a:moveTo>
                  <a:cubicBezTo>
                    <a:pt x="501" y="0"/>
                    <a:pt x="109" y="404"/>
                    <a:pt x="56" y="1029"/>
                  </a:cubicBezTo>
                  <a:cubicBezTo>
                    <a:pt x="0" y="1646"/>
                    <a:pt x="433" y="1919"/>
                    <a:pt x="1032" y="1919"/>
                  </a:cubicBezTo>
                  <a:cubicBezTo>
                    <a:pt x="1054" y="1920"/>
                    <a:pt x="1076" y="1920"/>
                    <a:pt x="1097" y="1920"/>
                  </a:cubicBezTo>
                  <a:cubicBezTo>
                    <a:pt x="1697" y="1920"/>
                    <a:pt x="2015" y="1548"/>
                    <a:pt x="1976" y="997"/>
                  </a:cubicBezTo>
                  <a:cubicBezTo>
                    <a:pt x="1948" y="572"/>
                    <a:pt x="1895" y="0"/>
                    <a:pt x="1202" y="0"/>
                  </a:cubicBezTo>
                  <a:close/>
                </a:path>
              </a:pathLst>
            </a:custGeom>
            <a:solidFill>
              <a:srgbClr val="CAE2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97;p52"/>
            <p:cNvSpPr/>
            <p:nvPr/>
          </p:nvSpPr>
          <p:spPr>
            <a:xfrm>
              <a:off x="4339225" y="3097250"/>
              <a:ext cx="45725" cy="48425"/>
            </a:xfrm>
            <a:custGeom>
              <a:avLst/>
              <a:gdLst/>
              <a:ahLst/>
              <a:cxnLst/>
              <a:rect l="l" t="t" r="r" b="b"/>
              <a:pathLst>
                <a:path w="1829" h="1937" extrusionOk="0">
                  <a:moveTo>
                    <a:pt x="858" y="0"/>
                  </a:moveTo>
                  <a:cubicBezTo>
                    <a:pt x="367" y="0"/>
                    <a:pt x="103" y="385"/>
                    <a:pt x="0" y="825"/>
                  </a:cubicBezTo>
                  <a:cubicBezTo>
                    <a:pt x="52" y="1449"/>
                    <a:pt x="334" y="1905"/>
                    <a:pt x="890" y="1935"/>
                  </a:cubicBezTo>
                  <a:cubicBezTo>
                    <a:pt x="909" y="1936"/>
                    <a:pt x="927" y="1936"/>
                    <a:pt x="945" y="1936"/>
                  </a:cubicBezTo>
                  <a:cubicBezTo>
                    <a:pt x="1410" y="1936"/>
                    <a:pt x="1828" y="1621"/>
                    <a:pt x="1813" y="1067"/>
                  </a:cubicBezTo>
                  <a:cubicBezTo>
                    <a:pt x="1800" y="525"/>
                    <a:pt x="1516" y="46"/>
                    <a:pt x="932" y="3"/>
                  </a:cubicBezTo>
                  <a:cubicBezTo>
                    <a:pt x="907" y="1"/>
                    <a:pt x="882" y="0"/>
                    <a:pt x="85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98;p52"/>
            <p:cNvSpPr/>
            <p:nvPr/>
          </p:nvSpPr>
          <p:spPr>
            <a:xfrm>
              <a:off x="3166500" y="3390575"/>
              <a:ext cx="44900" cy="46825"/>
            </a:xfrm>
            <a:custGeom>
              <a:avLst/>
              <a:gdLst/>
              <a:ahLst/>
              <a:cxnLst/>
              <a:rect l="l" t="t" r="r" b="b"/>
              <a:pathLst>
                <a:path w="1796" h="1873" extrusionOk="0">
                  <a:moveTo>
                    <a:pt x="923" y="0"/>
                  </a:moveTo>
                  <a:cubicBezTo>
                    <a:pt x="895" y="0"/>
                    <a:pt x="866" y="1"/>
                    <a:pt x="837" y="4"/>
                  </a:cubicBezTo>
                  <a:cubicBezTo>
                    <a:pt x="341" y="44"/>
                    <a:pt x="0" y="439"/>
                    <a:pt x="0" y="991"/>
                  </a:cubicBezTo>
                  <a:cubicBezTo>
                    <a:pt x="0" y="1571"/>
                    <a:pt x="339" y="1839"/>
                    <a:pt x="909" y="1872"/>
                  </a:cubicBezTo>
                  <a:cubicBezTo>
                    <a:pt x="1468" y="1829"/>
                    <a:pt x="1783" y="1478"/>
                    <a:pt x="1789" y="955"/>
                  </a:cubicBezTo>
                  <a:cubicBezTo>
                    <a:pt x="1796" y="403"/>
                    <a:pt x="1450" y="0"/>
                    <a:pt x="923" y="0"/>
                  </a:cubicBezTo>
                  <a:close/>
                </a:path>
              </a:pathLst>
            </a:custGeom>
            <a:solidFill>
              <a:srgbClr val="CFE5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9;p52"/>
            <p:cNvSpPr/>
            <p:nvPr/>
          </p:nvSpPr>
          <p:spPr>
            <a:xfrm>
              <a:off x="2736575" y="3152375"/>
              <a:ext cx="45625" cy="45000"/>
            </a:xfrm>
            <a:custGeom>
              <a:avLst/>
              <a:gdLst/>
              <a:ahLst/>
              <a:cxnLst/>
              <a:rect l="l" t="t" r="r" b="b"/>
              <a:pathLst>
                <a:path w="1825" h="1800" extrusionOk="0">
                  <a:moveTo>
                    <a:pt x="714" y="1"/>
                  </a:moveTo>
                  <a:cubicBezTo>
                    <a:pt x="282" y="88"/>
                    <a:pt x="0" y="437"/>
                    <a:pt x="52" y="856"/>
                  </a:cubicBezTo>
                  <a:cubicBezTo>
                    <a:pt x="111" y="1342"/>
                    <a:pt x="475" y="1798"/>
                    <a:pt x="985" y="1800"/>
                  </a:cubicBezTo>
                  <a:cubicBezTo>
                    <a:pt x="987" y="1800"/>
                    <a:pt x="988" y="1800"/>
                    <a:pt x="990" y="1800"/>
                  </a:cubicBezTo>
                  <a:cubicBezTo>
                    <a:pt x="1446" y="1800"/>
                    <a:pt x="1801" y="1399"/>
                    <a:pt x="1811" y="907"/>
                  </a:cubicBezTo>
                  <a:cubicBezTo>
                    <a:pt x="1825" y="241"/>
                    <a:pt x="1262" y="138"/>
                    <a:pt x="714" y="1"/>
                  </a:cubicBezTo>
                  <a:close/>
                </a:path>
              </a:pathLst>
            </a:custGeom>
            <a:solidFill>
              <a:srgbClr val="CAE2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0;p52"/>
            <p:cNvSpPr/>
            <p:nvPr/>
          </p:nvSpPr>
          <p:spPr>
            <a:xfrm>
              <a:off x="3750075" y="3229350"/>
              <a:ext cx="57725" cy="40675"/>
            </a:xfrm>
            <a:custGeom>
              <a:avLst/>
              <a:gdLst/>
              <a:ahLst/>
              <a:cxnLst/>
              <a:rect l="l" t="t" r="r" b="b"/>
              <a:pathLst>
                <a:path w="2309" h="1627" extrusionOk="0">
                  <a:moveTo>
                    <a:pt x="1374" y="1"/>
                  </a:moveTo>
                  <a:cubicBezTo>
                    <a:pt x="1321" y="11"/>
                    <a:pt x="1266" y="14"/>
                    <a:pt x="1209" y="14"/>
                  </a:cubicBezTo>
                  <a:cubicBezTo>
                    <a:pt x="1106" y="14"/>
                    <a:pt x="1000" y="3"/>
                    <a:pt x="897" y="3"/>
                  </a:cubicBezTo>
                  <a:cubicBezTo>
                    <a:pt x="741" y="3"/>
                    <a:pt x="593" y="29"/>
                    <a:pt x="475" y="161"/>
                  </a:cubicBezTo>
                  <a:cubicBezTo>
                    <a:pt x="270" y="391"/>
                    <a:pt x="0" y="718"/>
                    <a:pt x="121" y="991"/>
                  </a:cubicBezTo>
                  <a:cubicBezTo>
                    <a:pt x="264" y="1321"/>
                    <a:pt x="639" y="1547"/>
                    <a:pt x="1016" y="1614"/>
                  </a:cubicBezTo>
                  <a:cubicBezTo>
                    <a:pt x="1064" y="1623"/>
                    <a:pt x="1112" y="1626"/>
                    <a:pt x="1161" y="1626"/>
                  </a:cubicBezTo>
                  <a:cubicBezTo>
                    <a:pt x="1356" y="1626"/>
                    <a:pt x="1560" y="1571"/>
                    <a:pt x="1758" y="1551"/>
                  </a:cubicBezTo>
                  <a:cubicBezTo>
                    <a:pt x="1991" y="1257"/>
                    <a:pt x="2309" y="983"/>
                    <a:pt x="1963" y="568"/>
                  </a:cubicBezTo>
                  <a:cubicBezTo>
                    <a:pt x="1738" y="408"/>
                    <a:pt x="1485" y="279"/>
                    <a:pt x="1375" y="1"/>
                  </a:cubicBezTo>
                  <a:close/>
                </a:path>
              </a:pathLst>
            </a:custGeom>
            <a:solidFill>
              <a:srgbClr val="C2DE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01;p52"/>
            <p:cNvSpPr/>
            <p:nvPr/>
          </p:nvSpPr>
          <p:spPr>
            <a:xfrm>
              <a:off x="4474400" y="3261500"/>
              <a:ext cx="40900" cy="41775"/>
            </a:xfrm>
            <a:custGeom>
              <a:avLst/>
              <a:gdLst/>
              <a:ahLst/>
              <a:cxnLst/>
              <a:rect l="l" t="t" r="r" b="b"/>
              <a:pathLst>
                <a:path w="1636" h="1671" extrusionOk="0">
                  <a:moveTo>
                    <a:pt x="878" y="0"/>
                  </a:moveTo>
                  <a:cubicBezTo>
                    <a:pt x="860" y="0"/>
                    <a:pt x="843" y="1"/>
                    <a:pt x="824" y="2"/>
                  </a:cubicBezTo>
                  <a:cubicBezTo>
                    <a:pt x="341" y="27"/>
                    <a:pt x="68" y="287"/>
                    <a:pt x="1" y="748"/>
                  </a:cubicBezTo>
                  <a:cubicBezTo>
                    <a:pt x="43" y="1280"/>
                    <a:pt x="309" y="1654"/>
                    <a:pt x="816" y="1670"/>
                  </a:cubicBezTo>
                  <a:cubicBezTo>
                    <a:pt x="826" y="1670"/>
                    <a:pt x="835" y="1670"/>
                    <a:pt x="845" y="1670"/>
                  </a:cubicBezTo>
                  <a:cubicBezTo>
                    <a:pt x="1366" y="1670"/>
                    <a:pt x="1636" y="1201"/>
                    <a:pt x="1621" y="776"/>
                  </a:cubicBezTo>
                  <a:cubicBezTo>
                    <a:pt x="1609" y="422"/>
                    <a:pt x="1383" y="0"/>
                    <a:pt x="878" y="0"/>
                  </a:cubicBezTo>
                  <a:close/>
                </a:path>
              </a:pathLst>
            </a:custGeom>
            <a:solidFill>
              <a:srgbClr val="CBE3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02;p52"/>
            <p:cNvSpPr/>
            <p:nvPr/>
          </p:nvSpPr>
          <p:spPr>
            <a:xfrm>
              <a:off x="2563025" y="3789775"/>
              <a:ext cx="43675" cy="40800"/>
            </a:xfrm>
            <a:custGeom>
              <a:avLst/>
              <a:gdLst/>
              <a:ahLst/>
              <a:cxnLst/>
              <a:rect l="l" t="t" r="r" b="b"/>
              <a:pathLst>
                <a:path w="1747" h="1632" extrusionOk="0">
                  <a:moveTo>
                    <a:pt x="883" y="1"/>
                  </a:moveTo>
                  <a:cubicBezTo>
                    <a:pt x="459" y="1"/>
                    <a:pt x="86" y="268"/>
                    <a:pt x="44" y="728"/>
                  </a:cubicBezTo>
                  <a:cubicBezTo>
                    <a:pt x="0" y="1219"/>
                    <a:pt x="317" y="1584"/>
                    <a:pt x="828" y="1626"/>
                  </a:cubicBezTo>
                  <a:cubicBezTo>
                    <a:pt x="863" y="1630"/>
                    <a:pt x="897" y="1631"/>
                    <a:pt x="930" y="1631"/>
                  </a:cubicBezTo>
                  <a:cubicBezTo>
                    <a:pt x="1475" y="1631"/>
                    <a:pt x="1626" y="1212"/>
                    <a:pt x="1639" y="688"/>
                  </a:cubicBezTo>
                  <a:cubicBezTo>
                    <a:pt x="1747" y="176"/>
                    <a:pt x="1310" y="35"/>
                    <a:pt x="975" y="5"/>
                  </a:cubicBezTo>
                  <a:cubicBezTo>
                    <a:pt x="944" y="2"/>
                    <a:pt x="913" y="1"/>
                    <a:pt x="883" y="1"/>
                  </a:cubicBezTo>
                  <a:close/>
                </a:path>
              </a:pathLst>
            </a:custGeom>
            <a:solidFill>
              <a:srgbClr val="CAE2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03;p52"/>
            <p:cNvSpPr/>
            <p:nvPr/>
          </p:nvSpPr>
          <p:spPr>
            <a:xfrm>
              <a:off x="4482325" y="2667275"/>
              <a:ext cx="63375" cy="58450"/>
            </a:xfrm>
            <a:custGeom>
              <a:avLst/>
              <a:gdLst/>
              <a:ahLst/>
              <a:cxnLst/>
              <a:rect l="l" t="t" r="r" b="b"/>
              <a:pathLst>
                <a:path w="2535" h="2338" extrusionOk="0">
                  <a:moveTo>
                    <a:pt x="958" y="0"/>
                  </a:moveTo>
                  <a:cubicBezTo>
                    <a:pt x="932" y="36"/>
                    <a:pt x="904" y="72"/>
                    <a:pt x="879" y="106"/>
                  </a:cubicBezTo>
                  <a:cubicBezTo>
                    <a:pt x="857" y="202"/>
                    <a:pt x="866" y="296"/>
                    <a:pt x="900" y="386"/>
                  </a:cubicBezTo>
                  <a:cubicBezTo>
                    <a:pt x="1030" y="720"/>
                    <a:pt x="1541" y="959"/>
                    <a:pt x="1256" y="1388"/>
                  </a:cubicBezTo>
                  <a:cubicBezTo>
                    <a:pt x="1154" y="1543"/>
                    <a:pt x="1037" y="1592"/>
                    <a:pt x="913" y="1592"/>
                  </a:cubicBezTo>
                  <a:cubicBezTo>
                    <a:pt x="694" y="1592"/>
                    <a:pt x="452" y="1439"/>
                    <a:pt x="225" y="1439"/>
                  </a:cubicBezTo>
                  <a:cubicBezTo>
                    <a:pt x="184" y="1439"/>
                    <a:pt x="145" y="1444"/>
                    <a:pt x="105" y="1455"/>
                  </a:cubicBezTo>
                  <a:cubicBezTo>
                    <a:pt x="71" y="1483"/>
                    <a:pt x="35" y="1509"/>
                    <a:pt x="1" y="1536"/>
                  </a:cubicBezTo>
                  <a:cubicBezTo>
                    <a:pt x="134" y="1921"/>
                    <a:pt x="374" y="2123"/>
                    <a:pt x="758" y="2123"/>
                  </a:cubicBezTo>
                  <a:cubicBezTo>
                    <a:pt x="806" y="2123"/>
                    <a:pt x="856" y="2120"/>
                    <a:pt x="909" y="2114"/>
                  </a:cubicBezTo>
                  <a:cubicBezTo>
                    <a:pt x="968" y="2107"/>
                    <a:pt x="1029" y="2101"/>
                    <a:pt x="1089" y="2101"/>
                  </a:cubicBezTo>
                  <a:cubicBezTo>
                    <a:pt x="1270" y="2101"/>
                    <a:pt x="1444" y="2150"/>
                    <a:pt x="1564" y="2337"/>
                  </a:cubicBezTo>
                  <a:cubicBezTo>
                    <a:pt x="2055" y="2174"/>
                    <a:pt x="2370" y="1838"/>
                    <a:pt x="2534" y="1356"/>
                  </a:cubicBezTo>
                  <a:cubicBezTo>
                    <a:pt x="2384" y="1322"/>
                    <a:pt x="2134" y="1284"/>
                    <a:pt x="2169" y="1136"/>
                  </a:cubicBezTo>
                  <a:cubicBezTo>
                    <a:pt x="2427" y="30"/>
                    <a:pt x="1623" y="96"/>
                    <a:pt x="958" y="0"/>
                  </a:cubicBezTo>
                  <a:close/>
                </a:path>
              </a:pathLst>
            </a:custGeom>
            <a:solidFill>
              <a:srgbClr val="6BC4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04;p52"/>
            <p:cNvSpPr/>
            <p:nvPr/>
          </p:nvSpPr>
          <p:spPr>
            <a:xfrm>
              <a:off x="3912475" y="2985500"/>
              <a:ext cx="38800" cy="38150"/>
            </a:xfrm>
            <a:custGeom>
              <a:avLst/>
              <a:gdLst/>
              <a:ahLst/>
              <a:cxnLst/>
              <a:rect l="l" t="t" r="r" b="b"/>
              <a:pathLst>
                <a:path w="1552" h="1526" extrusionOk="0">
                  <a:moveTo>
                    <a:pt x="811" y="1"/>
                  </a:moveTo>
                  <a:cubicBezTo>
                    <a:pt x="799" y="1"/>
                    <a:pt x="787" y="1"/>
                    <a:pt x="775" y="2"/>
                  </a:cubicBezTo>
                  <a:cubicBezTo>
                    <a:pt x="317" y="19"/>
                    <a:pt x="11" y="221"/>
                    <a:pt x="6" y="761"/>
                  </a:cubicBezTo>
                  <a:cubicBezTo>
                    <a:pt x="0" y="1321"/>
                    <a:pt x="367" y="1429"/>
                    <a:pt x="742" y="1525"/>
                  </a:cubicBezTo>
                  <a:cubicBezTo>
                    <a:pt x="1272" y="1453"/>
                    <a:pt x="1552" y="1172"/>
                    <a:pt x="1523" y="696"/>
                  </a:cubicBezTo>
                  <a:cubicBezTo>
                    <a:pt x="1498" y="284"/>
                    <a:pt x="1238" y="1"/>
                    <a:pt x="811" y="1"/>
                  </a:cubicBezTo>
                  <a:close/>
                </a:path>
              </a:pathLst>
            </a:custGeom>
            <a:solidFill>
              <a:srgbClr val="CAE2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05;p52"/>
            <p:cNvSpPr/>
            <p:nvPr/>
          </p:nvSpPr>
          <p:spPr>
            <a:xfrm>
              <a:off x="3927000" y="3027775"/>
              <a:ext cx="38525" cy="38275"/>
            </a:xfrm>
            <a:custGeom>
              <a:avLst/>
              <a:gdLst/>
              <a:ahLst/>
              <a:cxnLst/>
              <a:rect l="l" t="t" r="r" b="b"/>
              <a:pathLst>
                <a:path w="1541" h="1531" extrusionOk="0">
                  <a:moveTo>
                    <a:pt x="654" y="1"/>
                  </a:moveTo>
                  <a:cubicBezTo>
                    <a:pt x="253" y="1"/>
                    <a:pt x="16" y="204"/>
                    <a:pt x="8" y="651"/>
                  </a:cubicBezTo>
                  <a:cubicBezTo>
                    <a:pt x="1" y="1126"/>
                    <a:pt x="231" y="1419"/>
                    <a:pt x="702" y="1531"/>
                  </a:cubicBezTo>
                  <a:cubicBezTo>
                    <a:pt x="1092" y="1404"/>
                    <a:pt x="1540" y="1316"/>
                    <a:pt x="1529" y="780"/>
                  </a:cubicBezTo>
                  <a:cubicBezTo>
                    <a:pt x="1519" y="300"/>
                    <a:pt x="1222" y="38"/>
                    <a:pt x="744" y="4"/>
                  </a:cubicBezTo>
                  <a:cubicBezTo>
                    <a:pt x="713" y="2"/>
                    <a:pt x="683" y="1"/>
                    <a:pt x="65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06;p52"/>
            <p:cNvSpPr/>
            <p:nvPr/>
          </p:nvSpPr>
          <p:spPr>
            <a:xfrm>
              <a:off x="4748975" y="2081850"/>
              <a:ext cx="37625" cy="38325"/>
            </a:xfrm>
            <a:custGeom>
              <a:avLst/>
              <a:gdLst/>
              <a:ahLst/>
              <a:cxnLst/>
              <a:rect l="l" t="t" r="r" b="b"/>
              <a:pathLst>
                <a:path w="1505" h="1533" extrusionOk="0">
                  <a:moveTo>
                    <a:pt x="712" y="1"/>
                  </a:moveTo>
                  <a:cubicBezTo>
                    <a:pt x="700" y="1"/>
                    <a:pt x="689" y="1"/>
                    <a:pt x="677" y="1"/>
                  </a:cubicBezTo>
                  <a:cubicBezTo>
                    <a:pt x="166" y="16"/>
                    <a:pt x="4" y="284"/>
                    <a:pt x="3" y="726"/>
                  </a:cubicBezTo>
                  <a:cubicBezTo>
                    <a:pt x="1" y="1244"/>
                    <a:pt x="335" y="1440"/>
                    <a:pt x="770" y="1532"/>
                  </a:cubicBezTo>
                  <a:cubicBezTo>
                    <a:pt x="1185" y="1500"/>
                    <a:pt x="1505" y="1292"/>
                    <a:pt x="1454" y="892"/>
                  </a:cubicBezTo>
                  <a:cubicBezTo>
                    <a:pt x="1401" y="486"/>
                    <a:pt x="1330" y="1"/>
                    <a:pt x="712" y="1"/>
                  </a:cubicBezTo>
                  <a:close/>
                </a:path>
              </a:pathLst>
            </a:custGeom>
            <a:solidFill>
              <a:srgbClr val="76C8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07;p52"/>
            <p:cNvSpPr/>
            <p:nvPr/>
          </p:nvSpPr>
          <p:spPr>
            <a:xfrm>
              <a:off x="3142100" y="3084875"/>
              <a:ext cx="39825" cy="40525"/>
            </a:xfrm>
            <a:custGeom>
              <a:avLst/>
              <a:gdLst/>
              <a:ahLst/>
              <a:cxnLst/>
              <a:rect l="l" t="t" r="r" b="b"/>
              <a:pathLst>
                <a:path w="1593" h="1621" extrusionOk="0">
                  <a:moveTo>
                    <a:pt x="1044" y="1"/>
                  </a:moveTo>
                  <a:cubicBezTo>
                    <a:pt x="519" y="169"/>
                    <a:pt x="55" y="368"/>
                    <a:pt x="23" y="936"/>
                  </a:cubicBezTo>
                  <a:cubicBezTo>
                    <a:pt x="0" y="1337"/>
                    <a:pt x="302" y="1579"/>
                    <a:pt x="688" y="1616"/>
                  </a:cubicBezTo>
                  <a:cubicBezTo>
                    <a:pt x="721" y="1619"/>
                    <a:pt x="752" y="1621"/>
                    <a:pt x="782" y="1621"/>
                  </a:cubicBezTo>
                  <a:cubicBezTo>
                    <a:pt x="1338" y="1621"/>
                    <a:pt x="1342" y="1085"/>
                    <a:pt x="1465" y="713"/>
                  </a:cubicBezTo>
                  <a:cubicBezTo>
                    <a:pt x="1592" y="336"/>
                    <a:pt x="1296" y="154"/>
                    <a:pt x="104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08;p52"/>
            <p:cNvSpPr/>
            <p:nvPr/>
          </p:nvSpPr>
          <p:spPr>
            <a:xfrm>
              <a:off x="4717575" y="2320425"/>
              <a:ext cx="56125" cy="35900"/>
            </a:xfrm>
            <a:custGeom>
              <a:avLst/>
              <a:gdLst/>
              <a:ahLst/>
              <a:cxnLst/>
              <a:rect l="l" t="t" r="r" b="b"/>
              <a:pathLst>
                <a:path w="2245" h="1436" extrusionOk="0">
                  <a:moveTo>
                    <a:pt x="1361" y="0"/>
                  </a:moveTo>
                  <a:cubicBezTo>
                    <a:pt x="1029" y="0"/>
                    <a:pt x="706" y="112"/>
                    <a:pt x="404" y="339"/>
                  </a:cubicBezTo>
                  <a:cubicBezTo>
                    <a:pt x="46" y="609"/>
                    <a:pt x="0" y="1020"/>
                    <a:pt x="313" y="1405"/>
                  </a:cubicBezTo>
                  <a:cubicBezTo>
                    <a:pt x="398" y="1426"/>
                    <a:pt x="487" y="1436"/>
                    <a:pt x="579" y="1436"/>
                  </a:cubicBezTo>
                  <a:cubicBezTo>
                    <a:pt x="1275" y="1436"/>
                    <a:pt x="2114" y="874"/>
                    <a:pt x="2244" y="254"/>
                  </a:cubicBezTo>
                  <a:cubicBezTo>
                    <a:pt x="1949" y="86"/>
                    <a:pt x="1652" y="0"/>
                    <a:pt x="1361" y="0"/>
                  </a:cubicBezTo>
                  <a:close/>
                </a:path>
              </a:pathLst>
            </a:custGeom>
            <a:solidFill>
              <a:srgbClr val="94D2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09;p52"/>
            <p:cNvSpPr/>
            <p:nvPr/>
          </p:nvSpPr>
          <p:spPr>
            <a:xfrm>
              <a:off x="4468775" y="2097450"/>
              <a:ext cx="38925" cy="33725"/>
            </a:xfrm>
            <a:custGeom>
              <a:avLst/>
              <a:gdLst/>
              <a:ahLst/>
              <a:cxnLst/>
              <a:rect l="l" t="t" r="r" b="b"/>
              <a:pathLst>
                <a:path w="1557" h="1349" extrusionOk="0">
                  <a:moveTo>
                    <a:pt x="749" y="1"/>
                  </a:moveTo>
                  <a:cubicBezTo>
                    <a:pt x="266" y="1"/>
                    <a:pt x="58" y="298"/>
                    <a:pt x="30" y="742"/>
                  </a:cubicBezTo>
                  <a:cubicBezTo>
                    <a:pt x="1" y="1210"/>
                    <a:pt x="386" y="1269"/>
                    <a:pt x="620" y="1348"/>
                  </a:cubicBezTo>
                  <a:cubicBezTo>
                    <a:pt x="637" y="1349"/>
                    <a:pt x="653" y="1349"/>
                    <a:pt x="670" y="1349"/>
                  </a:cubicBezTo>
                  <a:cubicBezTo>
                    <a:pt x="1262" y="1349"/>
                    <a:pt x="1512" y="1012"/>
                    <a:pt x="1535" y="595"/>
                  </a:cubicBezTo>
                  <a:cubicBezTo>
                    <a:pt x="1557" y="198"/>
                    <a:pt x="1219" y="24"/>
                    <a:pt x="819" y="3"/>
                  </a:cubicBezTo>
                  <a:cubicBezTo>
                    <a:pt x="795" y="1"/>
                    <a:pt x="772" y="1"/>
                    <a:pt x="749" y="1"/>
                  </a:cubicBezTo>
                  <a:close/>
                </a:path>
              </a:pathLst>
            </a:custGeom>
            <a:solidFill>
              <a:srgbClr val="74C7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710;p52"/>
            <p:cNvSpPr/>
            <p:nvPr/>
          </p:nvSpPr>
          <p:spPr>
            <a:xfrm>
              <a:off x="3333525" y="2900075"/>
              <a:ext cx="38000" cy="33675"/>
            </a:xfrm>
            <a:custGeom>
              <a:avLst/>
              <a:gdLst/>
              <a:ahLst/>
              <a:cxnLst/>
              <a:rect l="l" t="t" r="r" b="b"/>
              <a:pathLst>
                <a:path w="1520" h="1347" extrusionOk="0">
                  <a:moveTo>
                    <a:pt x="869" y="1"/>
                  </a:moveTo>
                  <a:cubicBezTo>
                    <a:pt x="833" y="1"/>
                    <a:pt x="797" y="2"/>
                    <a:pt x="759" y="5"/>
                  </a:cubicBezTo>
                  <a:cubicBezTo>
                    <a:pt x="330" y="41"/>
                    <a:pt x="63" y="267"/>
                    <a:pt x="1" y="712"/>
                  </a:cubicBezTo>
                  <a:cubicBezTo>
                    <a:pt x="131" y="1141"/>
                    <a:pt x="407" y="1346"/>
                    <a:pt x="825" y="1346"/>
                  </a:cubicBezTo>
                  <a:cubicBezTo>
                    <a:pt x="858" y="1346"/>
                    <a:pt x="892" y="1345"/>
                    <a:pt x="927" y="1343"/>
                  </a:cubicBezTo>
                  <a:cubicBezTo>
                    <a:pt x="1366" y="1311"/>
                    <a:pt x="1519" y="1044"/>
                    <a:pt x="1508" y="637"/>
                  </a:cubicBezTo>
                  <a:cubicBezTo>
                    <a:pt x="1495" y="187"/>
                    <a:pt x="1253" y="1"/>
                    <a:pt x="86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711;p52"/>
            <p:cNvSpPr/>
            <p:nvPr/>
          </p:nvSpPr>
          <p:spPr>
            <a:xfrm>
              <a:off x="3509550" y="3039725"/>
              <a:ext cx="40050" cy="35525"/>
            </a:xfrm>
            <a:custGeom>
              <a:avLst/>
              <a:gdLst/>
              <a:ahLst/>
              <a:cxnLst/>
              <a:rect l="l" t="t" r="r" b="b"/>
              <a:pathLst>
                <a:path w="1602" h="1421" extrusionOk="0">
                  <a:moveTo>
                    <a:pt x="890" y="0"/>
                  </a:moveTo>
                  <a:cubicBezTo>
                    <a:pt x="882" y="0"/>
                    <a:pt x="873" y="0"/>
                    <a:pt x="865" y="1"/>
                  </a:cubicBezTo>
                  <a:cubicBezTo>
                    <a:pt x="493" y="11"/>
                    <a:pt x="99" y="179"/>
                    <a:pt x="55" y="661"/>
                  </a:cubicBezTo>
                  <a:cubicBezTo>
                    <a:pt x="0" y="1254"/>
                    <a:pt x="488" y="1277"/>
                    <a:pt x="908" y="1419"/>
                  </a:cubicBezTo>
                  <a:cubicBezTo>
                    <a:pt x="926" y="1420"/>
                    <a:pt x="944" y="1421"/>
                    <a:pt x="961" y="1421"/>
                  </a:cubicBezTo>
                  <a:cubicBezTo>
                    <a:pt x="1361" y="1421"/>
                    <a:pt x="1467" y="1051"/>
                    <a:pt x="1522" y="744"/>
                  </a:cubicBezTo>
                  <a:cubicBezTo>
                    <a:pt x="1602" y="295"/>
                    <a:pt x="1302" y="0"/>
                    <a:pt x="890" y="0"/>
                  </a:cubicBezTo>
                  <a:close/>
                </a:path>
              </a:pathLst>
            </a:custGeom>
            <a:solidFill>
              <a:srgbClr val="CBE3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712;p52"/>
            <p:cNvSpPr/>
            <p:nvPr/>
          </p:nvSpPr>
          <p:spPr>
            <a:xfrm>
              <a:off x="4725400" y="2326775"/>
              <a:ext cx="57800" cy="39475"/>
            </a:xfrm>
            <a:custGeom>
              <a:avLst/>
              <a:gdLst/>
              <a:ahLst/>
              <a:cxnLst/>
              <a:rect l="l" t="t" r="r" b="b"/>
              <a:pathLst>
                <a:path w="2312" h="1579" extrusionOk="0">
                  <a:moveTo>
                    <a:pt x="1931" y="0"/>
                  </a:moveTo>
                  <a:lnTo>
                    <a:pt x="1931" y="0"/>
                  </a:lnTo>
                  <a:cubicBezTo>
                    <a:pt x="1909" y="177"/>
                    <a:pt x="1844" y="347"/>
                    <a:pt x="1677" y="347"/>
                  </a:cubicBezTo>
                  <a:cubicBezTo>
                    <a:pt x="1648" y="347"/>
                    <a:pt x="1616" y="342"/>
                    <a:pt x="1581" y="331"/>
                  </a:cubicBezTo>
                  <a:cubicBezTo>
                    <a:pt x="1454" y="291"/>
                    <a:pt x="1354" y="263"/>
                    <a:pt x="1276" y="263"/>
                  </a:cubicBezTo>
                  <a:cubicBezTo>
                    <a:pt x="1127" y="263"/>
                    <a:pt x="1056" y="367"/>
                    <a:pt x="1020" y="698"/>
                  </a:cubicBezTo>
                  <a:cubicBezTo>
                    <a:pt x="966" y="1182"/>
                    <a:pt x="412" y="1141"/>
                    <a:pt x="0" y="1150"/>
                  </a:cubicBezTo>
                  <a:cubicBezTo>
                    <a:pt x="274" y="1459"/>
                    <a:pt x="572" y="1579"/>
                    <a:pt x="874" y="1579"/>
                  </a:cubicBezTo>
                  <a:cubicBezTo>
                    <a:pt x="1179" y="1579"/>
                    <a:pt x="1487" y="1457"/>
                    <a:pt x="1780" y="1286"/>
                  </a:cubicBezTo>
                  <a:cubicBezTo>
                    <a:pt x="2312" y="973"/>
                    <a:pt x="2244" y="473"/>
                    <a:pt x="1931" y="0"/>
                  </a:cubicBezTo>
                  <a:close/>
                </a:path>
              </a:pathLst>
            </a:custGeom>
            <a:solidFill>
              <a:srgbClr val="A4D8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713;p52"/>
            <p:cNvSpPr/>
            <p:nvPr/>
          </p:nvSpPr>
          <p:spPr>
            <a:xfrm>
              <a:off x="3976500" y="3425700"/>
              <a:ext cx="38425" cy="28700"/>
            </a:xfrm>
            <a:custGeom>
              <a:avLst/>
              <a:gdLst/>
              <a:ahLst/>
              <a:cxnLst/>
              <a:rect l="l" t="t" r="r" b="b"/>
              <a:pathLst>
                <a:path w="1537" h="1148" extrusionOk="0">
                  <a:moveTo>
                    <a:pt x="870" y="0"/>
                  </a:moveTo>
                  <a:cubicBezTo>
                    <a:pt x="864" y="0"/>
                    <a:pt x="858" y="1"/>
                    <a:pt x="852" y="1"/>
                  </a:cubicBezTo>
                  <a:cubicBezTo>
                    <a:pt x="421" y="7"/>
                    <a:pt x="77" y="200"/>
                    <a:pt x="41" y="636"/>
                  </a:cubicBezTo>
                  <a:cubicBezTo>
                    <a:pt x="0" y="1128"/>
                    <a:pt x="418" y="1131"/>
                    <a:pt x="636" y="1148"/>
                  </a:cubicBezTo>
                  <a:cubicBezTo>
                    <a:pt x="654" y="1148"/>
                    <a:pt x="671" y="1148"/>
                    <a:pt x="688" y="1148"/>
                  </a:cubicBezTo>
                  <a:cubicBezTo>
                    <a:pt x="1178" y="1148"/>
                    <a:pt x="1490" y="1059"/>
                    <a:pt x="1514" y="610"/>
                  </a:cubicBezTo>
                  <a:cubicBezTo>
                    <a:pt x="1537" y="167"/>
                    <a:pt x="1272" y="0"/>
                    <a:pt x="8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714;p52"/>
            <p:cNvSpPr/>
            <p:nvPr/>
          </p:nvSpPr>
          <p:spPr>
            <a:xfrm>
              <a:off x="4359125" y="3194475"/>
              <a:ext cx="49075" cy="31050"/>
            </a:xfrm>
            <a:custGeom>
              <a:avLst/>
              <a:gdLst/>
              <a:ahLst/>
              <a:cxnLst/>
              <a:rect l="l" t="t" r="r" b="b"/>
              <a:pathLst>
                <a:path w="1963" h="1242" extrusionOk="0">
                  <a:moveTo>
                    <a:pt x="964" y="0"/>
                  </a:moveTo>
                  <a:cubicBezTo>
                    <a:pt x="785" y="0"/>
                    <a:pt x="602" y="85"/>
                    <a:pt x="419" y="251"/>
                  </a:cubicBezTo>
                  <a:cubicBezTo>
                    <a:pt x="349" y="313"/>
                    <a:pt x="260" y="356"/>
                    <a:pt x="181" y="409"/>
                  </a:cubicBezTo>
                  <a:cubicBezTo>
                    <a:pt x="0" y="695"/>
                    <a:pt x="132" y="860"/>
                    <a:pt x="393" y="979"/>
                  </a:cubicBezTo>
                  <a:cubicBezTo>
                    <a:pt x="486" y="995"/>
                    <a:pt x="593" y="987"/>
                    <a:pt x="673" y="1029"/>
                  </a:cubicBezTo>
                  <a:cubicBezTo>
                    <a:pt x="873" y="1137"/>
                    <a:pt x="1079" y="1241"/>
                    <a:pt x="1278" y="1241"/>
                  </a:cubicBezTo>
                  <a:cubicBezTo>
                    <a:pt x="1427" y="1241"/>
                    <a:pt x="1572" y="1183"/>
                    <a:pt x="1708" y="1024"/>
                  </a:cubicBezTo>
                  <a:cubicBezTo>
                    <a:pt x="1963" y="727"/>
                    <a:pt x="1687" y="487"/>
                    <a:pt x="1505" y="285"/>
                  </a:cubicBezTo>
                  <a:cubicBezTo>
                    <a:pt x="1333" y="93"/>
                    <a:pt x="1151" y="0"/>
                    <a:pt x="96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715;p52"/>
            <p:cNvSpPr/>
            <p:nvPr/>
          </p:nvSpPr>
          <p:spPr>
            <a:xfrm>
              <a:off x="4232675" y="2759875"/>
              <a:ext cx="29750" cy="36650"/>
            </a:xfrm>
            <a:custGeom>
              <a:avLst/>
              <a:gdLst/>
              <a:ahLst/>
              <a:cxnLst/>
              <a:rect l="l" t="t" r="r" b="b"/>
              <a:pathLst>
                <a:path w="1190" h="1466" extrusionOk="0">
                  <a:moveTo>
                    <a:pt x="747" y="0"/>
                  </a:moveTo>
                  <a:cubicBezTo>
                    <a:pt x="722" y="0"/>
                    <a:pt x="695" y="2"/>
                    <a:pt x="668" y="6"/>
                  </a:cubicBezTo>
                  <a:cubicBezTo>
                    <a:pt x="305" y="57"/>
                    <a:pt x="1" y="270"/>
                    <a:pt x="129" y="712"/>
                  </a:cubicBezTo>
                  <a:cubicBezTo>
                    <a:pt x="220" y="1023"/>
                    <a:pt x="228" y="1433"/>
                    <a:pt x="732" y="1465"/>
                  </a:cubicBezTo>
                  <a:cubicBezTo>
                    <a:pt x="1130" y="1294"/>
                    <a:pt x="1190" y="932"/>
                    <a:pt x="1177" y="542"/>
                  </a:cubicBezTo>
                  <a:cubicBezTo>
                    <a:pt x="1168" y="247"/>
                    <a:pt x="1037" y="0"/>
                    <a:pt x="74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716;p52"/>
            <p:cNvSpPr/>
            <p:nvPr/>
          </p:nvSpPr>
          <p:spPr>
            <a:xfrm>
              <a:off x="4336575" y="2015925"/>
              <a:ext cx="50500" cy="31400"/>
            </a:xfrm>
            <a:custGeom>
              <a:avLst/>
              <a:gdLst/>
              <a:ahLst/>
              <a:cxnLst/>
              <a:rect l="l" t="t" r="r" b="b"/>
              <a:pathLst>
                <a:path w="2020" h="1256" extrusionOk="0">
                  <a:moveTo>
                    <a:pt x="1549" y="1"/>
                  </a:moveTo>
                  <a:cubicBezTo>
                    <a:pt x="1422" y="54"/>
                    <a:pt x="1295" y="107"/>
                    <a:pt x="1167" y="159"/>
                  </a:cubicBezTo>
                  <a:cubicBezTo>
                    <a:pt x="526" y="180"/>
                    <a:pt x="97" y="456"/>
                    <a:pt x="1" y="1131"/>
                  </a:cubicBezTo>
                  <a:cubicBezTo>
                    <a:pt x="163" y="1219"/>
                    <a:pt x="304" y="1255"/>
                    <a:pt x="429" y="1255"/>
                  </a:cubicBezTo>
                  <a:cubicBezTo>
                    <a:pt x="931" y="1255"/>
                    <a:pt x="1187" y="672"/>
                    <a:pt x="1601" y="460"/>
                  </a:cubicBezTo>
                  <a:cubicBezTo>
                    <a:pt x="2020" y="246"/>
                    <a:pt x="1570" y="153"/>
                    <a:pt x="1549" y="1"/>
                  </a:cubicBezTo>
                  <a:close/>
                </a:path>
              </a:pathLst>
            </a:custGeom>
            <a:solidFill>
              <a:srgbClr val="6EC5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717;p52"/>
            <p:cNvSpPr/>
            <p:nvPr/>
          </p:nvSpPr>
          <p:spPr>
            <a:xfrm>
              <a:off x="4205300" y="2989175"/>
              <a:ext cx="28650" cy="28350"/>
            </a:xfrm>
            <a:custGeom>
              <a:avLst/>
              <a:gdLst/>
              <a:ahLst/>
              <a:cxnLst/>
              <a:rect l="l" t="t" r="r" b="b"/>
              <a:pathLst>
                <a:path w="1146" h="1134" extrusionOk="0">
                  <a:moveTo>
                    <a:pt x="580" y="0"/>
                  </a:moveTo>
                  <a:cubicBezTo>
                    <a:pt x="253" y="0"/>
                    <a:pt x="43" y="171"/>
                    <a:pt x="1" y="532"/>
                  </a:cubicBezTo>
                  <a:cubicBezTo>
                    <a:pt x="7" y="894"/>
                    <a:pt x="170" y="1127"/>
                    <a:pt x="554" y="1134"/>
                  </a:cubicBezTo>
                  <a:cubicBezTo>
                    <a:pt x="561" y="1134"/>
                    <a:pt x="567" y="1134"/>
                    <a:pt x="573" y="1134"/>
                  </a:cubicBezTo>
                  <a:cubicBezTo>
                    <a:pt x="939" y="1134"/>
                    <a:pt x="1133" y="926"/>
                    <a:pt x="1139" y="559"/>
                  </a:cubicBezTo>
                  <a:cubicBezTo>
                    <a:pt x="1146" y="228"/>
                    <a:pt x="970" y="23"/>
                    <a:pt x="639" y="2"/>
                  </a:cubicBezTo>
                  <a:cubicBezTo>
                    <a:pt x="619" y="1"/>
                    <a:pt x="599" y="0"/>
                    <a:pt x="58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718;p52"/>
            <p:cNvSpPr/>
            <p:nvPr/>
          </p:nvSpPr>
          <p:spPr>
            <a:xfrm>
              <a:off x="4338450" y="3202625"/>
              <a:ext cx="30525" cy="28800"/>
            </a:xfrm>
            <a:custGeom>
              <a:avLst/>
              <a:gdLst/>
              <a:ahLst/>
              <a:cxnLst/>
              <a:rect l="l" t="t" r="r" b="b"/>
              <a:pathLst>
                <a:path w="1221" h="1152" extrusionOk="0">
                  <a:moveTo>
                    <a:pt x="601" y="1"/>
                  </a:moveTo>
                  <a:cubicBezTo>
                    <a:pt x="387" y="1"/>
                    <a:pt x="209" y="100"/>
                    <a:pt x="105" y="401"/>
                  </a:cubicBezTo>
                  <a:cubicBezTo>
                    <a:pt x="1" y="705"/>
                    <a:pt x="70" y="968"/>
                    <a:pt x="389" y="1087"/>
                  </a:cubicBezTo>
                  <a:cubicBezTo>
                    <a:pt x="504" y="1130"/>
                    <a:pt x="609" y="1152"/>
                    <a:pt x="704" y="1152"/>
                  </a:cubicBezTo>
                  <a:cubicBezTo>
                    <a:pt x="959" y="1152"/>
                    <a:pt x="1141" y="994"/>
                    <a:pt x="1220" y="653"/>
                  </a:cubicBezTo>
                  <a:cubicBezTo>
                    <a:pt x="1151" y="464"/>
                    <a:pt x="1080" y="274"/>
                    <a:pt x="1009" y="84"/>
                  </a:cubicBezTo>
                  <a:cubicBezTo>
                    <a:pt x="866" y="36"/>
                    <a:pt x="727" y="1"/>
                    <a:pt x="601" y="1"/>
                  </a:cubicBezTo>
                  <a:close/>
                </a:path>
              </a:pathLst>
            </a:custGeom>
            <a:solidFill>
              <a:srgbClr val="CEE4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719;p52"/>
            <p:cNvSpPr/>
            <p:nvPr/>
          </p:nvSpPr>
          <p:spPr>
            <a:xfrm>
              <a:off x="3975825" y="3126875"/>
              <a:ext cx="29125" cy="29300"/>
            </a:xfrm>
            <a:custGeom>
              <a:avLst/>
              <a:gdLst/>
              <a:ahLst/>
              <a:cxnLst/>
              <a:rect l="l" t="t" r="r" b="b"/>
              <a:pathLst>
                <a:path w="1165" h="1172" extrusionOk="0">
                  <a:moveTo>
                    <a:pt x="475" y="0"/>
                  </a:moveTo>
                  <a:cubicBezTo>
                    <a:pt x="174" y="0"/>
                    <a:pt x="26" y="263"/>
                    <a:pt x="13" y="545"/>
                  </a:cubicBezTo>
                  <a:cubicBezTo>
                    <a:pt x="1" y="867"/>
                    <a:pt x="257" y="1031"/>
                    <a:pt x="493" y="1171"/>
                  </a:cubicBezTo>
                  <a:cubicBezTo>
                    <a:pt x="829" y="1105"/>
                    <a:pt x="1055" y="929"/>
                    <a:pt x="1102" y="623"/>
                  </a:cubicBezTo>
                  <a:cubicBezTo>
                    <a:pt x="1164" y="218"/>
                    <a:pt x="860" y="40"/>
                    <a:pt x="536" y="4"/>
                  </a:cubicBezTo>
                  <a:cubicBezTo>
                    <a:pt x="515" y="1"/>
                    <a:pt x="495" y="0"/>
                    <a:pt x="475" y="0"/>
                  </a:cubicBezTo>
                  <a:close/>
                </a:path>
              </a:pathLst>
            </a:custGeom>
            <a:solidFill>
              <a:srgbClr val="CEE4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720;p52"/>
            <p:cNvSpPr/>
            <p:nvPr/>
          </p:nvSpPr>
          <p:spPr>
            <a:xfrm>
              <a:off x="3056800" y="2685675"/>
              <a:ext cx="26850" cy="27550"/>
            </a:xfrm>
            <a:custGeom>
              <a:avLst/>
              <a:gdLst/>
              <a:ahLst/>
              <a:cxnLst/>
              <a:rect l="l" t="t" r="r" b="b"/>
              <a:pathLst>
                <a:path w="1074" h="1102" extrusionOk="0">
                  <a:moveTo>
                    <a:pt x="466" y="1"/>
                  </a:moveTo>
                  <a:cubicBezTo>
                    <a:pt x="62" y="1"/>
                    <a:pt x="107" y="353"/>
                    <a:pt x="1" y="576"/>
                  </a:cubicBezTo>
                  <a:cubicBezTo>
                    <a:pt x="74" y="901"/>
                    <a:pt x="260" y="1101"/>
                    <a:pt x="561" y="1101"/>
                  </a:cubicBezTo>
                  <a:cubicBezTo>
                    <a:pt x="571" y="1101"/>
                    <a:pt x="582" y="1101"/>
                    <a:pt x="592" y="1101"/>
                  </a:cubicBezTo>
                  <a:cubicBezTo>
                    <a:pt x="938" y="1084"/>
                    <a:pt x="1073" y="829"/>
                    <a:pt x="1045" y="506"/>
                  </a:cubicBezTo>
                  <a:cubicBezTo>
                    <a:pt x="1018" y="171"/>
                    <a:pt x="813" y="6"/>
                    <a:pt x="480" y="1"/>
                  </a:cubicBezTo>
                  <a:cubicBezTo>
                    <a:pt x="475" y="1"/>
                    <a:pt x="470" y="1"/>
                    <a:pt x="466" y="1"/>
                  </a:cubicBezTo>
                  <a:close/>
                </a:path>
              </a:pathLst>
            </a:custGeom>
            <a:solidFill>
              <a:srgbClr val="CEE4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721;p52"/>
            <p:cNvSpPr/>
            <p:nvPr/>
          </p:nvSpPr>
          <p:spPr>
            <a:xfrm>
              <a:off x="2906400" y="3576975"/>
              <a:ext cx="30175" cy="23850"/>
            </a:xfrm>
            <a:custGeom>
              <a:avLst/>
              <a:gdLst/>
              <a:ahLst/>
              <a:cxnLst/>
              <a:rect l="l" t="t" r="r" b="b"/>
              <a:pathLst>
                <a:path w="1207" h="954" extrusionOk="0">
                  <a:moveTo>
                    <a:pt x="646" y="1"/>
                  </a:moveTo>
                  <a:cubicBezTo>
                    <a:pt x="274" y="26"/>
                    <a:pt x="0" y="177"/>
                    <a:pt x="7" y="497"/>
                  </a:cubicBezTo>
                  <a:cubicBezTo>
                    <a:pt x="12" y="755"/>
                    <a:pt x="265" y="925"/>
                    <a:pt x="544" y="949"/>
                  </a:cubicBezTo>
                  <a:cubicBezTo>
                    <a:pt x="576" y="952"/>
                    <a:pt x="609" y="953"/>
                    <a:pt x="641" y="953"/>
                  </a:cubicBezTo>
                  <a:cubicBezTo>
                    <a:pt x="914" y="953"/>
                    <a:pt x="1143" y="845"/>
                    <a:pt x="1172" y="525"/>
                  </a:cubicBezTo>
                  <a:cubicBezTo>
                    <a:pt x="1207" y="134"/>
                    <a:pt x="823" y="142"/>
                    <a:pt x="64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722;p52"/>
            <p:cNvSpPr/>
            <p:nvPr/>
          </p:nvSpPr>
          <p:spPr>
            <a:xfrm>
              <a:off x="3813525" y="3277825"/>
              <a:ext cx="23325" cy="22900"/>
            </a:xfrm>
            <a:custGeom>
              <a:avLst/>
              <a:gdLst/>
              <a:ahLst/>
              <a:cxnLst/>
              <a:rect l="l" t="t" r="r" b="b"/>
              <a:pathLst>
                <a:path w="933" h="916" extrusionOk="0">
                  <a:moveTo>
                    <a:pt x="550" y="1"/>
                  </a:moveTo>
                  <a:cubicBezTo>
                    <a:pt x="529" y="1"/>
                    <a:pt x="508" y="2"/>
                    <a:pt x="487" y="4"/>
                  </a:cubicBezTo>
                  <a:cubicBezTo>
                    <a:pt x="201" y="27"/>
                    <a:pt x="24" y="182"/>
                    <a:pt x="1" y="492"/>
                  </a:cubicBezTo>
                  <a:cubicBezTo>
                    <a:pt x="47" y="747"/>
                    <a:pt x="186" y="915"/>
                    <a:pt x="437" y="915"/>
                  </a:cubicBezTo>
                  <a:cubicBezTo>
                    <a:pt x="462" y="915"/>
                    <a:pt x="488" y="914"/>
                    <a:pt x="515" y="910"/>
                  </a:cubicBezTo>
                  <a:cubicBezTo>
                    <a:pt x="815" y="873"/>
                    <a:pt x="933" y="653"/>
                    <a:pt x="928" y="369"/>
                  </a:cubicBezTo>
                  <a:cubicBezTo>
                    <a:pt x="923" y="109"/>
                    <a:pt x="770" y="1"/>
                    <a:pt x="55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723;p52"/>
            <p:cNvSpPr/>
            <p:nvPr/>
          </p:nvSpPr>
          <p:spPr>
            <a:xfrm>
              <a:off x="4511875" y="2988700"/>
              <a:ext cx="23625" cy="22800"/>
            </a:xfrm>
            <a:custGeom>
              <a:avLst/>
              <a:gdLst/>
              <a:ahLst/>
              <a:cxnLst/>
              <a:rect l="l" t="t" r="r" b="b"/>
              <a:pathLst>
                <a:path w="945" h="912" extrusionOk="0">
                  <a:moveTo>
                    <a:pt x="470" y="0"/>
                  </a:moveTo>
                  <a:cubicBezTo>
                    <a:pt x="218" y="34"/>
                    <a:pt x="39" y="154"/>
                    <a:pt x="21" y="416"/>
                  </a:cubicBezTo>
                  <a:cubicBezTo>
                    <a:pt x="1" y="726"/>
                    <a:pt x="180" y="906"/>
                    <a:pt x="476" y="911"/>
                  </a:cubicBezTo>
                  <a:cubicBezTo>
                    <a:pt x="480" y="911"/>
                    <a:pt x="483" y="911"/>
                    <a:pt x="487" y="911"/>
                  </a:cubicBezTo>
                  <a:cubicBezTo>
                    <a:pt x="728" y="911"/>
                    <a:pt x="907" y="759"/>
                    <a:pt x="924" y="505"/>
                  </a:cubicBezTo>
                  <a:cubicBezTo>
                    <a:pt x="944" y="197"/>
                    <a:pt x="755" y="46"/>
                    <a:pt x="47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724;p52"/>
            <p:cNvSpPr/>
            <p:nvPr/>
          </p:nvSpPr>
          <p:spPr>
            <a:xfrm>
              <a:off x="3227525" y="2685600"/>
              <a:ext cx="23025" cy="22750"/>
            </a:xfrm>
            <a:custGeom>
              <a:avLst/>
              <a:gdLst/>
              <a:ahLst/>
              <a:cxnLst/>
              <a:rect l="l" t="t" r="r" b="b"/>
              <a:pathLst>
                <a:path w="921" h="910" extrusionOk="0">
                  <a:moveTo>
                    <a:pt x="477" y="1"/>
                  </a:moveTo>
                  <a:cubicBezTo>
                    <a:pt x="456" y="1"/>
                    <a:pt x="435" y="2"/>
                    <a:pt x="414" y="4"/>
                  </a:cubicBezTo>
                  <a:cubicBezTo>
                    <a:pt x="160" y="26"/>
                    <a:pt x="1" y="195"/>
                    <a:pt x="8" y="448"/>
                  </a:cubicBezTo>
                  <a:cubicBezTo>
                    <a:pt x="18" y="747"/>
                    <a:pt x="217" y="886"/>
                    <a:pt x="466" y="909"/>
                  </a:cubicBezTo>
                  <a:cubicBezTo>
                    <a:pt x="764" y="855"/>
                    <a:pt x="920" y="694"/>
                    <a:pt x="911" y="448"/>
                  </a:cubicBezTo>
                  <a:cubicBezTo>
                    <a:pt x="902" y="175"/>
                    <a:pt x="745" y="1"/>
                    <a:pt x="47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725;p52"/>
            <p:cNvSpPr/>
            <p:nvPr/>
          </p:nvSpPr>
          <p:spPr>
            <a:xfrm>
              <a:off x="4398175" y="3416800"/>
              <a:ext cx="24000" cy="21725"/>
            </a:xfrm>
            <a:custGeom>
              <a:avLst/>
              <a:gdLst/>
              <a:ahLst/>
              <a:cxnLst/>
              <a:rect l="l" t="t" r="r" b="b"/>
              <a:pathLst>
                <a:path w="960" h="869" extrusionOk="0">
                  <a:moveTo>
                    <a:pt x="574" y="1"/>
                  </a:moveTo>
                  <a:cubicBezTo>
                    <a:pt x="544" y="1"/>
                    <a:pt x="512" y="4"/>
                    <a:pt x="479" y="10"/>
                  </a:cubicBezTo>
                  <a:cubicBezTo>
                    <a:pt x="279" y="47"/>
                    <a:pt x="1" y="123"/>
                    <a:pt x="84" y="424"/>
                  </a:cubicBezTo>
                  <a:cubicBezTo>
                    <a:pt x="155" y="679"/>
                    <a:pt x="376" y="818"/>
                    <a:pt x="575" y="868"/>
                  </a:cubicBezTo>
                  <a:cubicBezTo>
                    <a:pt x="885" y="834"/>
                    <a:pt x="959" y="671"/>
                    <a:pt x="943" y="464"/>
                  </a:cubicBezTo>
                  <a:cubicBezTo>
                    <a:pt x="922" y="215"/>
                    <a:pt x="827" y="1"/>
                    <a:pt x="57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726;p52"/>
            <p:cNvSpPr/>
            <p:nvPr/>
          </p:nvSpPr>
          <p:spPr>
            <a:xfrm>
              <a:off x="3050550" y="2973225"/>
              <a:ext cx="23050" cy="18525"/>
            </a:xfrm>
            <a:custGeom>
              <a:avLst/>
              <a:gdLst/>
              <a:ahLst/>
              <a:cxnLst/>
              <a:rect l="l" t="t" r="r" b="b"/>
              <a:pathLst>
                <a:path w="922" h="741" extrusionOk="0">
                  <a:moveTo>
                    <a:pt x="452" y="1"/>
                  </a:moveTo>
                  <a:cubicBezTo>
                    <a:pt x="224" y="1"/>
                    <a:pt x="84" y="141"/>
                    <a:pt x="22" y="369"/>
                  </a:cubicBezTo>
                  <a:cubicBezTo>
                    <a:pt x="0" y="603"/>
                    <a:pt x="117" y="719"/>
                    <a:pt x="340" y="737"/>
                  </a:cubicBezTo>
                  <a:cubicBezTo>
                    <a:pt x="364" y="739"/>
                    <a:pt x="389" y="740"/>
                    <a:pt x="413" y="740"/>
                  </a:cubicBezTo>
                  <a:cubicBezTo>
                    <a:pt x="626" y="740"/>
                    <a:pt x="810" y="656"/>
                    <a:pt x="863" y="437"/>
                  </a:cubicBezTo>
                  <a:cubicBezTo>
                    <a:pt x="922" y="179"/>
                    <a:pt x="749" y="23"/>
                    <a:pt x="495" y="2"/>
                  </a:cubicBezTo>
                  <a:cubicBezTo>
                    <a:pt x="481" y="1"/>
                    <a:pt x="466" y="1"/>
                    <a:pt x="45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727;p52"/>
            <p:cNvSpPr/>
            <p:nvPr/>
          </p:nvSpPr>
          <p:spPr>
            <a:xfrm>
              <a:off x="3276950" y="2977625"/>
              <a:ext cx="17750" cy="21200"/>
            </a:xfrm>
            <a:custGeom>
              <a:avLst/>
              <a:gdLst/>
              <a:ahLst/>
              <a:cxnLst/>
              <a:rect l="l" t="t" r="r" b="b"/>
              <a:pathLst>
                <a:path w="710" h="848" extrusionOk="0">
                  <a:moveTo>
                    <a:pt x="383" y="0"/>
                  </a:moveTo>
                  <a:cubicBezTo>
                    <a:pt x="189" y="19"/>
                    <a:pt x="23" y="121"/>
                    <a:pt x="13" y="337"/>
                  </a:cubicBezTo>
                  <a:cubicBezTo>
                    <a:pt x="0" y="562"/>
                    <a:pt x="85" y="814"/>
                    <a:pt x="331" y="845"/>
                  </a:cubicBezTo>
                  <a:cubicBezTo>
                    <a:pt x="348" y="847"/>
                    <a:pt x="365" y="848"/>
                    <a:pt x="381" y="848"/>
                  </a:cubicBezTo>
                  <a:cubicBezTo>
                    <a:pt x="619" y="848"/>
                    <a:pt x="685" y="614"/>
                    <a:pt x="697" y="397"/>
                  </a:cubicBezTo>
                  <a:cubicBezTo>
                    <a:pt x="709" y="193"/>
                    <a:pt x="653" y="18"/>
                    <a:pt x="383" y="0"/>
                  </a:cubicBezTo>
                  <a:close/>
                </a:path>
              </a:pathLst>
            </a:custGeom>
            <a:solidFill>
              <a:srgbClr val="E4F0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728;p52"/>
            <p:cNvSpPr/>
            <p:nvPr/>
          </p:nvSpPr>
          <p:spPr>
            <a:xfrm>
              <a:off x="3022000" y="3204075"/>
              <a:ext cx="19225" cy="21025"/>
            </a:xfrm>
            <a:custGeom>
              <a:avLst/>
              <a:gdLst/>
              <a:ahLst/>
              <a:cxnLst/>
              <a:rect l="l" t="t" r="r" b="b"/>
              <a:pathLst>
                <a:path w="769" h="841" extrusionOk="0">
                  <a:moveTo>
                    <a:pt x="429" y="1"/>
                  </a:moveTo>
                  <a:cubicBezTo>
                    <a:pt x="124" y="67"/>
                    <a:pt x="0" y="232"/>
                    <a:pt x="30" y="486"/>
                  </a:cubicBezTo>
                  <a:cubicBezTo>
                    <a:pt x="51" y="683"/>
                    <a:pt x="166" y="841"/>
                    <a:pt x="370" y="841"/>
                  </a:cubicBezTo>
                  <a:cubicBezTo>
                    <a:pt x="378" y="841"/>
                    <a:pt x="387" y="840"/>
                    <a:pt x="396" y="840"/>
                  </a:cubicBezTo>
                  <a:cubicBezTo>
                    <a:pt x="663" y="822"/>
                    <a:pt x="769" y="628"/>
                    <a:pt x="749" y="375"/>
                  </a:cubicBezTo>
                  <a:cubicBezTo>
                    <a:pt x="734" y="155"/>
                    <a:pt x="574" y="63"/>
                    <a:pt x="42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729;p52"/>
            <p:cNvSpPr/>
            <p:nvPr/>
          </p:nvSpPr>
          <p:spPr>
            <a:xfrm>
              <a:off x="4372525" y="2797775"/>
              <a:ext cx="17475" cy="17575"/>
            </a:xfrm>
            <a:custGeom>
              <a:avLst/>
              <a:gdLst/>
              <a:ahLst/>
              <a:cxnLst/>
              <a:rect l="l" t="t" r="r" b="b"/>
              <a:pathLst>
                <a:path w="699" h="703" extrusionOk="0">
                  <a:moveTo>
                    <a:pt x="313" y="0"/>
                  </a:moveTo>
                  <a:cubicBezTo>
                    <a:pt x="312" y="0"/>
                    <a:pt x="311" y="0"/>
                    <a:pt x="310" y="0"/>
                  </a:cubicBezTo>
                  <a:cubicBezTo>
                    <a:pt x="70" y="3"/>
                    <a:pt x="0" y="168"/>
                    <a:pt x="9" y="376"/>
                  </a:cubicBezTo>
                  <a:cubicBezTo>
                    <a:pt x="15" y="573"/>
                    <a:pt x="107" y="703"/>
                    <a:pt x="294" y="703"/>
                  </a:cubicBezTo>
                  <a:cubicBezTo>
                    <a:pt x="314" y="703"/>
                    <a:pt x="335" y="701"/>
                    <a:pt x="358" y="698"/>
                  </a:cubicBezTo>
                  <a:cubicBezTo>
                    <a:pt x="562" y="671"/>
                    <a:pt x="688" y="547"/>
                    <a:pt x="698" y="333"/>
                  </a:cubicBezTo>
                  <a:cubicBezTo>
                    <a:pt x="650" y="121"/>
                    <a:pt x="523" y="0"/>
                    <a:pt x="31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730;p52"/>
            <p:cNvSpPr/>
            <p:nvPr/>
          </p:nvSpPr>
          <p:spPr>
            <a:xfrm>
              <a:off x="3545375" y="3421075"/>
              <a:ext cx="22575" cy="16125"/>
            </a:xfrm>
            <a:custGeom>
              <a:avLst/>
              <a:gdLst/>
              <a:ahLst/>
              <a:cxnLst/>
              <a:rect l="l" t="t" r="r" b="b"/>
              <a:pathLst>
                <a:path w="903" h="645" extrusionOk="0">
                  <a:moveTo>
                    <a:pt x="400" y="0"/>
                  </a:moveTo>
                  <a:cubicBezTo>
                    <a:pt x="386" y="0"/>
                    <a:pt x="371" y="1"/>
                    <a:pt x="357" y="1"/>
                  </a:cubicBezTo>
                  <a:cubicBezTo>
                    <a:pt x="183" y="11"/>
                    <a:pt x="47" y="106"/>
                    <a:pt x="30" y="284"/>
                  </a:cubicBezTo>
                  <a:cubicBezTo>
                    <a:pt x="1" y="612"/>
                    <a:pt x="271" y="595"/>
                    <a:pt x="426" y="645"/>
                  </a:cubicBezTo>
                  <a:cubicBezTo>
                    <a:pt x="677" y="621"/>
                    <a:pt x="902" y="573"/>
                    <a:pt x="865" y="331"/>
                  </a:cubicBezTo>
                  <a:cubicBezTo>
                    <a:pt x="831" y="100"/>
                    <a:pt x="629" y="0"/>
                    <a:pt x="400" y="0"/>
                  </a:cubicBezTo>
                  <a:close/>
                </a:path>
              </a:pathLst>
            </a:custGeom>
            <a:solidFill>
              <a:srgbClr val="7097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731;p52"/>
            <p:cNvSpPr/>
            <p:nvPr/>
          </p:nvSpPr>
          <p:spPr>
            <a:xfrm>
              <a:off x="4219675" y="2913025"/>
              <a:ext cx="18500" cy="16825"/>
            </a:xfrm>
            <a:custGeom>
              <a:avLst/>
              <a:gdLst/>
              <a:ahLst/>
              <a:cxnLst/>
              <a:rect l="l" t="t" r="r" b="b"/>
              <a:pathLst>
                <a:path w="740" h="673" extrusionOk="0">
                  <a:moveTo>
                    <a:pt x="312" y="0"/>
                  </a:moveTo>
                  <a:cubicBezTo>
                    <a:pt x="288" y="0"/>
                    <a:pt x="264" y="2"/>
                    <a:pt x="239" y="6"/>
                  </a:cubicBezTo>
                  <a:cubicBezTo>
                    <a:pt x="55" y="35"/>
                    <a:pt x="1" y="172"/>
                    <a:pt x="20" y="346"/>
                  </a:cubicBezTo>
                  <a:cubicBezTo>
                    <a:pt x="73" y="524"/>
                    <a:pt x="170" y="673"/>
                    <a:pt x="353" y="673"/>
                  </a:cubicBezTo>
                  <a:cubicBezTo>
                    <a:pt x="370" y="673"/>
                    <a:pt x="386" y="671"/>
                    <a:pt x="404" y="669"/>
                  </a:cubicBezTo>
                  <a:cubicBezTo>
                    <a:pt x="610" y="640"/>
                    <a:pt x="740" y="481"/>
                    <a:pt x="673" y="271"/>
                  </a:cubicBezTo>
                  <a:cubicBezTo>
                    <a:pt x="621" y="105"/>
                    <a:pt x="487" y="0"/>
                    <a:pt x="31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732;p52"/>
            <p:cNvSpPr/>
            <p:nvPr/>
          </p:nvSpPr>
          <p:spPr>
            <a:xfrm>
              <a:off x="4807325" y="1872750"/>
              <a:ext cx="18350" cy="16975"/>
            </a:xfrm>
            <a:custGeom>
              <a:avLst/>
              <a:gdLst/>
              <a:ahLst/>
              <a:cxnLst/>
              <a:rect l="l" t="t" r="r" b="b"/>
              <a:pathLst>
                <a:path w="734" h="679" extrusionOk="0">
                  <a:moveTo>
                    <a:pt x="322" y="0"/>
                  </a:moveTo>
                  <a:cubicBezTo>
                    <a:pt x="157" y="0"/>
                    <a:pt x="38" y="119"/>
                    <a:pt x="21" y="300"/>
                  </a:cubicBezTo>
                  <a:cubicBezTo>
                    <a:pt x="1" y="518"/>
                    <a:pt x="151" y="635"/>
                    <a:pt x="358" y="677"/>
                  </a:cubicBezTo>
                  <a:cubicBezTo>
                    <a:pt x="369" y="678"/>
                    <a:pt x="381" y="678"/>
                    <a:pt x="392" y="678"/>
                  </a:cubicBezTo>
                  <a:cubicBezTo>
                    <a:pt x="553" y="678"/>
                    <a:pt x="670" y="602"/>
                    <a:pt x="697" y="436"/>
                  </a:cubicBezTo>
                  <a:cubicBezTo>
                    <a:pt x="733" y="220"/>
                    <a:pt x="610" y="61"/>
                    <a:pt x="415" y="12"/>
                  </a:cubicBezTo>
                  <a:cubicBezTo>
                    <a:pt x="383" y="4"/>
                    <a:pt x="352" y="0"/>
                    <a:pt x="322" y="0"/>
                  </a:cubicBezTo>
                  <a:close/>
                </a:path>
              </a:pathLst>
            </a:custGeom>
            <a:solidFill>
              <a:srgbClr val="9CD5C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733;p52"/>
            <p:cNvSpPr/>
            <p:nvPr/>
          </p:nvSpPr>
          <p:spPr>
            <a:xfrm>
              <a:off x="3871150" y="3446800"/>
              <a:ext cx="18375" cy="16975"/>
            </a:xfrm>
            <a:custGeom>
              <a:avLst/>
              <a:gdLst/>
              <a:ahLst/>
              <a:cxnLst/>
              <a:rect l="l" t="t" r="r" b="b"/>
              <a:pathLst>
                <a:path w="735" h="679" extrusionOk="0">
                  <a:moveTo>
                    <a:pt x="353" y="1"/>
                  </a:moveTo>
                  <a:cubicBezTo>
                    <a:pt x="150" y="1"/>
                    <a:pt x="51" y="153"/>
                    <a:pt x="14" y="348"/>
                  </a:cubicBezTo>
                  <a:cubicBezTo>
                    <a:pt x="1" y="533"/>
                    <a:pt x="92" y="657"/>
                    <a:pt x="269" y="676"/>
                  </a:cubicBezTo>
                  <a:cubicBezTo>
                    <a:pt x="286" y="678"/>
                    <a:pt x="303" y="679"/>
                    <a:pt x="319" y="679"/>
                  </a:cubicBezTo>
                  <a:cubicBezTo>
                    <a:pt x="506" y="679"/>
                    <a:pt x="647" y="564"/>
                    <a:pt x="687" y="380"/>
                  </a:cubicBezTo>
                  <a:cubicBezTo>
                    <a:pt x="735" y="161"/>
                    <a:pt x="596" y="16"/>
                    <a:pt x="383" y="2"/>
                  </a:cubicBezTo>
                  <a:cubicBezTo>
                    <a:pt x="373" y="1"/>
                    <a:pt x="363" y="1"/>
                    <a:pt x="35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734;p52"/>
            <p:cNvSpPr/>
            <p:nvPr/>
          </p:nvSpPr>
          <p:spPr>
            <a:xfrm>
              <a:off x="4635275" y="1944025"/>
              <a:ext cx="17225" cy="16500"/>
            </a:xfrm>
            <a:custGeom>
              <a:avLst/>
              <a:gdLst/>
              <a:ahLst/>
              <a:cxnLst/>
              <a:rect l="l" t="t" r="r" b="b"/>
              <a:pathLst>
                <a:path w="689" h="660" extrusionOk="0">
                  <a:moveTo>
                    <a:pt x="395" y="0"/>
                  </a:moveTo>
                  <a:cubicBezTo>
                    <a:pt x="186" y="0"/>
                    <a:pt x="54" y="114"/>
                    <a:pt x="8" y="323"/>
                  </a:cubicBezTo>
                  <a:cubicBezTo>
                    <a:pt x="1" y="508"/>
                    <a:pt x="116" y="630"/>
                    <a:pt x="268" y="653"/>
                  </a:cubicBezTo>
                  <a:cubicBezTo>
                    <a:pt x="295" y="657"/>
                    <a:pt x="320" y="659"/>
                    <a:pt x="345" y="659"/>
                  </a:cubicBezTo>
                  <a:cubicBezTo>
                    <a:pt x="555" y="659"/>
                    <a:pt x="678" y="514"/>
                    <a:pt x="683" y="285"/>
                  </a:cubicBezTo>
                  <a:cubicBezTo>
                    <a:pt x="688" y="108"/>
                    <a:pt x="574" y="0"/>
                    <a:pt x="395" y="0"/>
                  </a:cubicBezTo>
                  <a:close/>
                </a:path>
              </a:pathLst>
            </a:custGeom>
            <a:solidFill>
              <a:srgbClr val="94D2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735;p52"/>
            <p:cNvSpPr/>
            <p:nvPr/>
          </p:nvSpPr>
          <p:spPr>
            <a:xfrm>
              <a:off x="4210450" y="2888450"/>
              <a:ext cx="18125" cy="14025"/>
            </a:xfrm>
            <a:custGeom>
              <a:avLst/>
              <a:gdLst/>
              <a:ahLst/>
              <a:cxnLst/>
              <a:rect l="l" t="t" r="r" b="b"/>
              <a:pathLst>
                <a:path w="725" h="561" extrusionOk="0">
                  <a:moveTo>
                    <a:pt x="363" y="0"/>
                  </a:moveTo>
                  <a:cubicBezTo>
                    <a:pt x="336" y="0"/>
                    <a:pt x="309" y="2"/>
                    <a:pt x="281" y="5"/>
                  </a:cubicBezTo>
                  <a:cubicBezTo>
                    <a:pt x="115" y="23"/>
                    <a:pt x="1" y="117"/>
                    <a:pt x="11" y="310"/>
                  </a:cubicBezTo>
                  <a:cubicBezTo>
                    <a:pt x="50" y="513"/>
                    <a:pt x="189" y="561"/>
                    <a:pt x="348" y="561"/>
                  </a:cubicBezTo>
                  <a:cubicBezTo>
                    <a:pt x="375" y="561"/>
                    <a:pt x="403" y="559"/>
                    <a:pt x="430" y="557"/>
                  </a:cubicBezTo>
                  <a:cubicBezTo>
                    <a:pt x="601" y="543"/>
                    <a:pt x="725" y="446"/>
                    <a:pt x="696" y="259"/>
                  </a:cubicBezTo>
                  <a:cubicBezTo>
                    <a:pt x="667" y="59"/>
                    <a:pt x="524" y="0"/>
                    <a:pt x="363" y="0"/>
                  </a:cubicBezTo>
                  <a:close/>
                </a:path>
              </a:pathLst>
            </a:custGeom>
            <a:solidFill>
              <a:srgbClr val="CBE3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736;p52"/>
            <p:cNvSpPr/>
            <p:nvPr/>
          </p:nvSpPr>
          <p:spPr>
            <a:xfrm>
              <a:off x="4402375" y="3082525"/>
              <a:ext cx="17350" cy="15850"/>
            </a:xfrm>
            <a:custGeom>
              <a:avLst/>
              <a:gdLst/>
              <a:ahLst/>
              <a:cxnLst/>
              <a:rect l="l" t="t" r="r" b="b"/>
              <a:pathLst>
                <a:path w="694" h="634" extrusionOk="0">
                  <a:moveTo>
                    <a:pt x="293" y="0"/>
                  </a:moveTo>
                  <a:cubicBezTo>
                    <a:pt x="73" y="0"/>
                    <a:pt x="17" y="171"/>
                    <a:pt x="1" y="356"/>
                  </a:cubicBezTo>
                  <a:cubicBezTo>
                    <a:pt x="29" y="532"/>
                    <a:pt x="117" y="633"/>
                    <a:pt x="273" y="633"/>
                  </a:cubicBezTo>
                  <a:cubicBezTo>
                    <a:pt x="289" y="633"/>
                    <a:pt x="306" y="632"/>
                    <a:pt x="324" y="630"/>
                  </a:cubicBezTo>
                  <a:cubicBezTo>
                    <a:pt x="531" y="602"/>
                    <a:pt x="693" y="489"/>
                    <a:pt x="673" y="264"/>
                  </a:cubicBezTo>
                  <a:cubicBezTo>
                    <a:pt x="657" y="88"/>
                    <a:pt x="488" y="13"/>
                    <a:pt x="327" y="2"/>
                  </a:cubicBezTo>
                  <a:cubicBezTo>
                    <a:pt x="315" y="1"/>
                    <a:pt x="304" y="0"/>
                    <a:pt x="2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737;p52"/>
            <p:cNvSpPr/>
            <p:nvPr/>
          </p:nvSpPr>
          <p:spPr>
            <a:xfrm>
              <a:off x="3184275" y="2762275"/>
              <a:ext cx="14150" cy="15300"/>
            </a:xfrm>
            <a:custGeom>
              <a:avLst/>
              <a:gdLst/>
              <a:ahLst/>
              <a:cxnLst/>
              <a:rect l="l" t="t" r="r" b="b"/>
              <a:pathLst>
                <a:path w="566" h="612" extrusionOk="0">
                  <a:moveTo>
                    <a:pt x="270" y="0"/>
                  </a:moveTo>
                  <a:cubicBezTo>
                    <a:pt x="117" y="0"/>
                    <a:pt x="27" y="99"/>
                    <a:pt x="14" y="258"/>
                  </a:cubicBezTo>
                  <a:cubicBezTo>
                    <a:pt x="0" y="423"/>
                    <a:pt x="75" y="551"/>
                    <a:pt x="241" y="611"/>
                  </a:cubicBezTo>
                  <a:cubicBezTo>
                    <a:pt x="244" y="611"/>
                    <a:pt x="247" y="611"/>
                    <a:pt x="250" y="611"/>
                  </a:cubicBezTo>
                  <a:cubicBezTo>
                    <a:pt x="431" y="611"/>
                    <a:pt x="514" y="492"/>
                    <a:pt x="540" y="336"/>
                  </a:cubicBezTo>
                  <a:cubicBezTo>
                    <a:pt x="565" y="170"/>
                    <a:pt x="508" y="28"/>
                    <a:pt x="319" y="3"/>
                  </a:cubicBezTo>
                  <a:cubicBezTo>
                    <a:pt x="302" y="1"/>
                    <a:pt x="286" y="0"/>
                    <a:pt x="27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738;p52"/>
            <p:cNvSpPr/>
            <p:nvPr/>
          </p:nvSpPr>
          <p:spPr>
            <a:xfrm>
              <a:off x="4271875" y="2627950"/>
              <a:ext cx="13700" cy="15350"/>
            </a:xfrm>
            <a:custGeom>
              <a:avLst/>
              <a:gdLst/>
              <a:ahLst/>
              <a:cxnLst/>
              <a:rect l="l" t="t" r="r" b="b"/>
              <a:pathLst>
                <a:path w="548" h="614" extrusionOk="0">
                  <a:moveTo>
                    <a:pt x="278" y="1"/>
                  </a:moveTo>
                  <a:cubicBezTo>
                    <a:pt x="272" y="1"/>
                    <a:pt x="265" y="1"/>
                    <a:pt x="258" y="1"/>
                  </a:cubicBezTo>
                  <a:cubicBezTo>
                    <a:pt x="95" y="12"/>
                    <a:pt x="3" y="156"/>
                    <a:pt x="2" y="329"/>
                  </a:cubicBezTo>
                  <a:cubicBezTo>
                    <a:pt x="0" y="513"/>
                    <a:pt x="105" y="602"/>
                    <a:pt x="284" y="613"/>
                  </a:cubicBezTo>
                  <a:cubicBezTo>
                    <a:pt x="460" y="585"/>
                    <a:pt x="548" y="479"/>
                    <a:pt x="534" y="300"/>
                  </a:cubicBezTo>
                  <a:cubicBezTo>
                    <a:pt x="522" y="136"/>
                    <a:pt x="433" y="1"/>
                    <a:pt x="278" y="1"/>
                  </a:cubicBezTo>
                  <a:close/>
                </a:path>
              </a:pathLst>
            </a:custGeom>
            <a:solidFill>
              <a:srgbClr val="CEE4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739;p52"/>
            <p:cNvSpPr/>
            <p:nvPr/>
          </p:nvSpPr>
          <p:spPr>
            <a:xfrm>
              <a:off x="4214800" y="2819650"/>
              <a:ext cx="13300" cy="14325"/>
            </a:xfrm>
            <a:custGeom>
              <a:avLst/>
              <a:gdLst/>
              <a:ahLst/>
              <a:cxnLst/>
              <a:rect l="l" t="t" r="r" b="b"/>
              <a:pathLst>
                <a:path w="532" h="573" extrusionOk="0">
                  <a:moveTo>
                    <a:pt x="256" y="0"/>
                  </a:moveTo>
                  <a:cubicBezTo>
                    <a:pt x="254" y="0"/>
                    <a:pt x="253" y="0"/>
                    <a:pt x="251" y="0"/>
                  </a:cubicBezTo>
                  <a:cubicBezTo>
                    <a:pt x="81" y="12"/>
                    <a:pt x="5" y="167"/>
                    <a:pt x="0" y="342"/>
                  </a:cubicBezTo>
                  <a:cubicBezTo>
                    <a:pt x="18" y="466"/>
                    <a:pt x="76" y="573"/>
                    <a:pt x="192" y="573"/>
                  </a:cubicBezTo>
                  <a:cubicBezTo>
                    <a:pt x="206" y="573"/>
                    <a:pt x="220" y="571"/>
                    <a:pt x="236" y="568"/>
                  </a:cubicBezTo>
                  <a:cubicBezTo>
                    <a:pt x="400" y="536"/>
                    <a:pt x="532" y="407"/>
                    <a:pt x="491" y="231"/>
                  </a:cubicBezTo>
                  <a:cubicBezTo>
                    <a:pt x="469" y="138"/>
                    <a:pt x="335" y="0"/>
                    <a:pt x="256" y="0"/>
                  </a:cubicBezTo>
                  <a:close/>
                </a:path>
              </a:pathLst>
            </a:custGeom>
            <a:solidFill>
              <a:srgbClr val="DEEC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740;p52"/>
            <p:cNvSpPr/>
            <p:nvPr/>
          </p:nvSpPr>
          <p:spPr>
            <a:xfrm>
              <a:off x="4306125" y="2877150"/>
              <a:ext cx="13275" cy="13975"/>
            </a:xfrm>
            <a:custGeom>
              <a:avLst/>
              <a:gdLst/>
              <a:ahLst/>
              <a:cxnLst/>
              <a:rect l="l" t="t" r="r" b="b"/>
              <a:pathLst>
                <a:path w="531" h="559" extrusionOk="0">
                  <a:moveTo>
                    <a:pt x="145" y="0"/>
                  </a:moveTo>
                  <a:cubicBezTo>
                    <a:pt x="55" y="0"/>
                    <a:pt x="5" y="66"/>
                    <a:pt x="0" y="190"/>
                  </a:cubicBezTo>
                  <a:cubicBezTo>
                    <a:pt x="29" y="355"/>
                    <a:pt x="103" y="500"/>
                    <a:pt x="270" y="548"/>
                  </a:cubicBezTo>
                  <a:cubicBezTo>
                    <a:pt x="295" y="555"/>
                    <a:pt x="319" y="558"/>
                    <a:pt x="341" y="558"/>
                  </a:cubicBezTo>
                  <a:cubicBezTo>
                    <a:pt x="447" y="558"/>
                    <a:pt x="519" y="481"/>
                    <a:pt x="523" y="355"/>
                  </a:cubicBezTo>
                  <a:cubicBezTo>
                    <a:pt x="530" y="169"/>
                    <a:pt x="398" y="76"/>
                    <a:pt x="242" y="20"/>
                  </a:cubicBezTo>
                  <a:cubicBezTo>
                    <a:pt x="206" y="7"/>
                    <a:pt x="173" y="0"/>
                    <a:pt x="14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741;p52"/>
            <p:cNvSpPr/>
            <p:nvPr/>
          </p:nvSpPr>
          <p:spPr>
            <a:xfrm>
              <a:off x="3109350" y="3416725"/>
              <a:ext cx="13375" cy="14075"/>
            </a:xfrm>
            <a:custGeom>
              <a:avLst/>
              <a:gdLst/>
              <a:ahLst/>
              <a:cxnLst/>
              <a:rect l="l" t="t" r="r" b="b"/>
              <a:pathLst>
                <a:path w="535" h="563" extrusionOk="0">
                  <a:moveTo>
                    <a:pt x="251" y="0"/>
                  </a:moveTo>
                  <a:cubicBezTo>
                    <a:pt x="249" y="0"/>
                    <a:pt x="247" y="0"/>
                    <a:pt x="245" y="0"/>
                  </a:cubicBezTo>
                  <a:cubicBezTo>
                    <a:pt x="68" y="17"/>
                    <a:pt x="12" y="183"/>
                    <a:pt x="0" y="349"/>
                  </a:cubicBezTo>
                  <a:cubicBezTo>
                    <a:pt x="22" y="471"/>
                    <a:pt x="85" y="563"/>
                    <a:pt x="195" y="563"/>
                  </a:cubicBezTo>
                  <a:cubicBezTo>
                    <a:pt x="211" y="563"/>
                    <a:pt x="229" y="561"/>
                    <a:pt x="248" y="556"/>
                  </a:cubicBezTo>
                  <a:cubicBezTo>
                    <a:pt x="414" y="518"/>
                    <a:pt x="535" y="385"/>
                    <a:pt x="494" y="214"/>
                  </a:cubicBezTo>
                  <a:cubicBezTo>
                    <a:pt x="473" y="127"/>
                    <a:pt x="331" y="0"/>
                    <a:pt x="251" y="0"/>
                  </a:cubicBezTo>
                  <a:close/>
                </a:path>
              </a:pathLst>
            </a:custGeom>
            <a:solidFill>
              <a:srgbClr val="DFEDD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742;p52"/>
            <p:cNvSpPr/>
            <p:nvPr/>
          </p:nvSpPr>
          <p:spPr>
            <a:xfrm>
              <a:off x="3779075" y="3229400"/>
              <a:ext cx="20050" cy="14300"/>
            </a:xfrm>
            <a:custGeom>
              <a:avLst/>
              <a:gdLst/>
              <a:ahLst/>
              <a:cxnLst/>
              <a:rect l="l" t="t" r="r" b="b"/>
              <a:pathLst>
                <a:path w="802" h="572" extrusionOk="0">
                  <a:moveTo>
                    <a:pt x="214" y="1"/>
                  </a:moveTo>
                  <a:lnTo>
                    <a:pt x="214" y="1"/>
                  </a:lnTo>
                  <a:cubicBezTo>
                    <a:pt x="1" y="518"/>
                    <a:pt x="235" y="571"/>
                    <a:pt x="522" y="571"/>
                  </a:cubicBezTo>
                  <a:cubicBezTo>
                    <a:pt x="596" y="571"/>
                    <a:pt x="673" y="568"/>
                    <a:pt x="747" y="568"/>
                  </a:cubicBezTo>
                  <a:cubicBezTo>
                    <a:pt x="766" y="568"/>
                    <a:pt x="784" y="568"/>
                    <a:pt x="802" y="569"/>
                  </a:cubicBezTo>
                  <a:cubicBezTo>
                    <a:pt x="753" y="229"/>
                    <a:pt x="577" y="19"/>
                    <a:pt x="21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743;p52"/>
            <p:cNvSpPr/>
            <p:nvPr/>
          </p:nvSpPr>
          <p:spPr>
            <a:xfrm>
              <a:off x="3180750" y="3064350"/>
              <a:ext cx="13000" cy="12575"/>
            </a:xfrm>
            <a:custGeom>
              <a:avLst/>
              <a:gdLst/>
              <a:ahLst/>
              <a:cxnLst/>
              <a:rect l="l" t="t" r="r" b="b"/>
              <a:pathLst>
                <a:path w="520" h="503" extrusionOk="0">
                  <a:moveTo>
                    <a:pt x="239" y="1"/>
                  </a:moveTo>
                  <a:cubicBezTo>
                    <a:pt x="235" y="1"/>
                    <a:pt x="232" y="1"/>
                    <a:pt x="228" y="1"/>
                  </a:cubicBezTo>
                  <a:cubicBezTo>
                    <a:pt x="78" y="3"/>
                    <a:pt x="0" y="116"/>
                    <a:pt x="1" y="252"/>
                  </a:cubicBezTo>
                  <a:cubicBezTo>
                    <a:pt x="3" y="385"/>
                    <a:pt x="82" y="485"/>
                    <a:pt x="231" y="502"/>
                  </a:cubicBezTo>
                  <a:cubicBezTo>
                    <a:pt x="366" y="492"/>
                    <a:pt x="481" y="448"/>
                    <a:pt x="497" y="295"/>
                  </a:cubicBezTo>
                  <a:cubicBezTo>
                    <a:pt x="519" y="103"/>
                    <a:pt x="419" y="1"/>
                    <a:pt x="23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744;p52"/>
            <p:cNvSpPr/>
            <p:nvPr/>
          </p:nvSpPr>
          <p:spPr>
            <a:xfrm>
              <a:off x="4397750" y="3010825"/>
              <a:ext cx="13325" cy="13250"/>
            </a:xfrm>
            <a:custGeom>
              <a:avLst/>
              <a:gdLst/>
              <a:ahLst/>
              <a:cxnLst/>
              <a:rect l="l" t="t" r="r" b="b"/>
              <a:pathLst>
                <a:path w="533" h="530" extrusionOk="0">
                  <a:moveTo>
                    <a:pt x="268" y="0"/>
                  </a:moveTo>
                  <a:cubicBezTo>
                    <a:pt x="180" y="0"/>
                    <a:pt x="83" y="114"/>
                    <a:pt x="23" y="153"/>
                  </a:cubicBezTo>
                  <a:cubicBezTo>
                    <a:pt x="0" y="363"/>
                    <a:pt x="69" y="469"/>
                    <a:pt x="195" y="514"/>
                  </a:cubicBezTo>
                  <a:cubicBezTo>
                    <a:pt x="224" y="525"/>
                    <a:pt x="252" y="530"/>
                    <a:pt x="277" y="530"/>
                  </a:cubicBezTo>
                  <a:cubicBezTo>
                    <a:pt x="379" y="530"/>
                    <a:pt x="450" y="450"/>
                    <a:pt x="480" y="347"/>
                  </a:cubicBezTo>
                  <a:cubicBezTo>
                    <a:pt x="532" y="170"/>
                    <a:pt x="461" y="15"/>
                    <a:pt x="276" y="1"/>
                  </a:cubicBezTo>
                  <a:cubicBezTo>
                    <a:pt x="273" y="0"/>
                    <a:pt x="270" y="0"/>
                    <a:pt x="268"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745;p52"/>
            <p:cNvSpPr/>
            <p:nvPr/>
          </p:nvSpPr>
          <p:spPr>
            <a:xfrm>
              <a:off x="2251850" y="3568925"/>
              <a:ext cx="14025" cy="38325"/>
            </a:xfrm>
            <a:custGeom>
              <a:avLst/>
              <a:gdLst/>
              <a:ahLst/>
              <a:cxnLst/>
              <a:rect l="l" t="t" r="r" b="b"/>
              <a:pathLst>
                <a:path w="561" h="1533" extrusionOk="0">
                  <a:moveTo>
                    <a:pt x="370" y="0"/>
                  </a:moveTo>
                  <a:lnTo>
                    <a:pt x="370" y="0"/>
                  </a:lnTo>
                  <a:cubicBezTo>
                    <a:pt x="0" y="473"/>
                    <a:pt x="254" y="1022"/>
                    <a:pt x="187" y="1532"/>
                  </a:cubicBezTo>
                  <a:cubicBezTo>
                    <a:pt x="561" y="1059"/>
                    <a:pt x="291" y="509"/>
                    <a:pt x="37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746;p52"/>
            <p:cNvSpPr/>
            <p:nvPr/>
          </p:nvSpPr>
          <p:spPr>
            <a:xfrm>
              <a:off x="4245775" y="2808375"/>
              <a:ext cx="11500" cy="11150"/>
            </a:xfrm>
            <a:custGeom>
              <a:avLst/>
              <a:gdLst/>
              <a:ahLst/>
              <a:cxnLst/>
              <a:rect l="l" t="t" r="r" b="b"/>
              <a:pathLst>
                <a:path w="460" h="446" extrusionOk="0">
                  <a:moveTo>
                    <a:pt x="251" y="1"/>
                  </a:moveTo>
                  <a:cubicBezTo>
                    <a:pt x="112" y="16"/>
                    <a:pt x="1" y="96"/>
                    <a:pt x="3" y="229"/>
                  </a:cubicBezTo>
                  <a:cubicBezTo>
                    <a:pt x="5" y="353"/>
                    <a:pt x="106" y="446"/>
                    <a:pt x="228" y="446"/>
                  </a:cubicBezTo>
                  <a:cubicBezTo>
                    <a:pt x="237" y="446"/>
                    <a:pt x="246" y="445"/>
                    <a:pt x="255" y="444"/>
                  </a:cubicBezTo>
                  <a:cubicBezTo>
                    <a:pt x="322" y="436"/>
                    <a:pt x="413" y="341"/>
                    <a:pt x="429" y="270"/>
                  </a:cubicBezTo>
                  <a:cubicBezTo>
                    <a:pt x="460" y="142"/>
                    <a:pt x="414" y="21"/>
                    <a:pt x="251" y="1"/>
                  </a:cubicBezTo>
                  <a:close/>
                </a:path>
              </a:pathLst>
            </a:custGeom>
            <a:solidFill>
              <a:srgbClr val="DEED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747;p52"/>
            <p:cNvSpPr/>
            <p:nvPr/>
          </p:nvSpPr>
          <p:spPr>
            <a:xfrm>
              <a:off x="2998050" y="2812225"/>
              <a:ext cx="8125" cy="11400"/>
            </a:xfrm>
            <a:custGeom>
              <a:avLst/>
              <a:gdLst/>
              <a:ahLst/>
              <a:cxnLst/>
              <a:rect l="l" t="t" r="r" b="b"/>
              <a:pathLst>
                <a:path w="325" h="456" extrusionOk="0">
                  <a:moveTo>
                    <a:pt x="168" y="1"/>
                  </a:moveTo>
                  <a:cubicBezTo>
                    <a:pt x="150" y="1"/>
                    <a:pt x="131" y="4"/>
                    <a:pt x="109" y="10"/>
                  </a:cubicBezTo>
                  <a:cubicBezTo>
                    <a:pt x="54" y="25"/>
                    <a:pt x="1" y="153"/>
                    <a:pt x="3" y="226"/>
                  </a:cubicBezTo>
                  <a:cubicBezTo>
                    <a:pt x="6" y="291"/>
                    <a:pt x="87" y="353"/>
                    <a:pt x="160" y="456"/>
                  </a:cubicBezTo>
                  <a:cubicBezTo>
                    <a:pt x="232" y="350"/>
                    <a:pt x="308" y="286"/>
                    <a:pt x="315" y="217"/>
                  </a:cubicBezTo>
                  <a:cubicBezTo>
                    <a:pt x="324" y="106"/>
                    <a:pt x="279" y="1"/>
                    <a:pt x="168" y="1"/>
                  </a:cubicBezTo>
                  <a:close/>
                </a:path>
              </a:pathLst>
            </a:custGeom>
            <a:solidFill>
              <a:srgbClr val="DEED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748;p52"/>
            <p:cNvSpPr/>
            <p:nvPr/>
          </p:nvSpPr>
          <p:spPr>
            <a:xfrm>
              <a:off x="4501775" y="2880600"/>
              <a:ext cx="9625" cy="9425"/>
            </a:xfrm>
            <a:custGeom>
              <a:avLst/>
              <a:gdLst/>
              <a:ahLst/>
              <a:cxnLst/>
              <a:rect l="l" t="t" r="r" b="b"/>
              <a:pathLst>
                <a:path w="385" h="377" extrusionOk="0">
                  <a:moveTo>
                    <a:pt x="180" y="0"/>
                  </a:moveTo>
                  <a:cubicBezTo>
                    <a:pt x="176" y="0"/>
                    <a:pt x="173" y="1"/>
                    <a:pt x="169" y="1"/>
                  </a:cubicBezTo>
                  <a:cubicBezTo>
                    <a:pt x="107" y="17"/>
                    <a:pt x="66" y="119"/>
                    <a:pt x="1" y="204"/>
                  </a:cubicBezTo>
                  <a:cubicBezTo>
                    <a:pt x="74" y="274"/>
                    <a:pt x="130" y="371"/>
                    <a:pt x="192" y="376"/>
                  </a:cubicBezTo>
                  <a:cubicBezTo>
                    <a:pt x="200" y="377"/>
                    <a:pt x="208" y="377"/>
                    <a:pt x="215" y="377"/>
                  </a:cubicBezTo>
                  <a:cubicBezTo>
                    <a:pt x="361" y="377"/>
                    <a:pt x="385" y="247"/>
                    <a:pt x="350" y="133"/>
                  </a:cubicBezTo>
                  <a:cubicBezTo>
                    <a:pt x="331" y="76"/>
                    <a:pt x="232" y="0"/>
                    <a:pt x="180" y="0"/>
                  </a:cubicBezTo>
                  <a:close/>
                </a:path>
              </a:pathLst>
            </a:custGeom>
            <a:solidFill>
              <a:srgbClr val="E4F0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749;p52"/>
            <p:cNvSpPr/>
            <p:nvPr/>
          </p:nvSpPr>
          <p:spPr>
            <a:xfrm>
              <a:off x="2495625" y="4123775"/>
              <a:ext cx="70850" cy="71750"/>
            </a:xfrm>
            <a:custGeom>
              <a:avLst/>
              <a:gdLst/>
              <a:ahLst/>
              <a:cxnLst/>
              <a:rect l="l" t="t" r="r" b="b"/>
              <a:pathLst>
                <a:path w="2834" h="2870" extrusionOk="0">
                  <a:moveTo>
                    <a:pt x="1603" y="1"/>
                  </a:moveTo>
                  <a:cubicBezTo>
                    <a:pt x="1028" y="1"/>
                    <a:pt x="506" y="116"/>
                    <a:pt x="200" y="854"/>
                  </a:cubicBezTo>
                  <a:cubicBezTo>
                    <a:pt x="0" y="1335"/>
                    <a:pt x="207" y="1703"/>
                    <a:pt x="274" y="2120"/>
                  </a:cubicBezTo>
                  <a:cubicBezTo>
                    <a:pt x="466" y="2370"/>
                    <a:pt x="657" y="2620"/>
                    <a:pt x="847" y="2869"/>
                  </a:cubicBezTo>
                  <a:lnTo>
                    <a:pt x="1791" y="2692"/>
                  </a:lnTo>
                  <a:cubicBezTo>
                    <a:pt x="2833" y="2318"/>
                    <a:pt x="2817" y="1465"/>
                    <a:pt x="2741" y="586"/>
                  </a:cubicBezTo>
                  <a:cubicBezTo>
                    <a:pt x="2735" y="215"/>
                    <a:pt x="2538" y="33"/>
                    <a:pt x="2174" y="20"/>
                  </a:cubicBezTo>
                  <a:cubicBezTo>
                    <a:pt x="1982" y="13"/>
                    <a:pt x="1790" y="1"/>
                    <a:pt x="160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750;p52"/>
            <p:cNvSpPr/>
            <p:nvPr/>
          </p:nvSpPr>
          <p:spPr>
            <a:xfrm>
              <a:off x="2854700" y="4198525"/>
              <a:ext cx="27300" cy="25575"/>
            </a:xfrm>
            <a:custGeom>
              <a:avLst/>
              <a:gdLst/>
              <a:ahLst/>
              <a:cxnLst/>
              <a:rect l="l" t="t" r="r" b="b"/>
              <a:pathLst>
                <a:path w="1092" h="1023" extrusionOk="0">
                  <a:moveTo>
                    <a:pt x="658" y="0"/>
                  </a:moveTo>
                  <a:cubicBezTo>
                    <a:pt x="627" y="0"/>
                    <a:pt x="594" y="3"/>
                    <a:pt x="558" y="8"/>
                  </a:cubicBezTo>
                  <a:cubicBezTo>
                    <a:pt x="242" y="55"/>
                    <a:pt x="34" y="214"/>
                    <a:pt x="1" y="551"/>
                  </a:cubicBezTo>
                  <a:cubicBezTo>
                    <a:pt x="59" y="863"/>
                    <a:pt x="234" y="1022"/>
                    <a:pt x="547" y="1022"/>
                  </a:cubicBezTo>
                  <a:cubicBezTo>
                    <a:pt x="562" y="1022"/>
                    <a:pt x="578" y="1022"/>
                    <a:pt x="594" y="1021"/>
                  </a:cubicBezTo>
                  <a:cubicBezTo>
                    <a:pt x="902" y="1007"/>
                    <a:pt x="1091" y="865"/>
                    <a:pt x="1033" y="552"/>
                  </a:cubicBezTo>
                  <a:cubicBezTo>
                    <a:pt x="989" y="322"/>
                    <a:pt x="996" y="0"/>
                    <a:pt x="65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751;p52"/>
            <p:cNvSpPr/>
            <p:nvPr/>
          </p:nvSpPr>
          <p:spPr>
            <a:xfrm>
              <a:off x="3917000" y="4241125"/>
              <a:ext cx="14550" cy="8175"/>
            </a:xfrm>
            <a:custGeom>
              <a:avLst/>
              <a:gdLst/>
              <a:ahLst/>
              <a:cxnLst/>
              <a:rect l="l" t="t" r="r" b="b"/>
              <a:pathLst>
                <a:path w="582" h="327" extrusionOk="0">
                  <a:moveTo>
                    <a:pt x="272" y="0"/>
                  </a:moveTo>
                  <a:cubicBezTo>
                    <a:pt x="221" y="0"/>
                    <a:pt x="138" y="69"/>
                    <a:pt x="1" y="136"/>
                  </a:cubicBezTo>
                  <a:cubicBezTo>
                    <a:pt x="183" y="229"/>
                    <a:pt x="284" y="305"/>
                    <a:pt x="393" y="326"/>
                  </a:cubicBezTo>
                  <a:cubicBezTo>
                    <a:pt x="396" y="327"/>
                    <a:pt x="399" y="327"/>
                    <a:pt x="402" y="327"/>
                  </a:cubicBezTo>
                  <a:cubicBezTo>
                    <a:pt x="454" y="327"/>
                    <a:pt x="522" y="242"/>
                    <a:pt x="582" y="198"/>
                  </a:cubicBezTo>
                  <a:cubicBezTo>
                    <a:pt x="484" y="131"/>
                    <a:pt x="395" y="41"/>
                    <a:pt x="288" y="3"/>
                  </a:cubicBezTo>
                  <a:cubicBezTo>
                    <a:pt x="283" y="1"/>
                    <a:pt x="278" y="0"/>
                    <a:pt x="272" y="0"/>
                  </a:cubicBezTo>
                  <a:close/>
                </a:path>
              </a:pathLst>
            </a:custGeom>
            <a:solidFill>
              <a:srgbClr val="BAD2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752;p52"/>
            <p:cNvSpPr/>
            <p:nvPr/>
          </p:nvSpPr>
          <p:spPr>
            <a:xfrm>
              <a:off x="3743400" y="3756500"/>
              <a:ext cx="56475" cy="48300"/>
            </a:xfrm>
            <a:custGeom>
              <a:avLst/>
              <a:gdLst/>
              <a:ahLst/>
              <a:cxnLst/>
              <a:rect l="l" t="t" r="r" b="b"/>
              <a:pathLst>
                <a:path w="2259" h="1932" extrusionOk="0">
                  <a:moveTo>
                    <a:pt x="634" y="1"/>
                  </a:moveTo>
                  <a:cubicBezTo>
                    <a:pt x="539" y="1"/>
                    <a:pt x="443" y="8"/>
                    <a:pt x="345" y="25"/>
                  </a:cubicBezTo>
                  <a:cubicBezTo>
                    <a:pt x="254" y="59"/>
                    <a:pt x="188" y="120"/>
                    <a:pt x="149" y="209"/>
                  </a:cubicBezTo>
                  <a:cubicBezTo>
                    <a:pt x="145" y="304"/>
                    <a:pt x="154" y="402"/>
                    <a:pt x="136" y="494"/>
                  </a:cubicBezTo>
                  <a:cubicBezTo>
                    <a:pt x="0" y="1189"/>
                    <a:pt x="90" y="1781"/>
                    <a:pt x="919" y="1919"/>
                  </a:cubicBezTo>
                  <a:cubicBezTo>
                    <a:pt x="971" y="1928"/>
                    <a:pt x="1022" y="1932"/>
                    <a:pt x="1073" y="1932"/>
                  </a:cubicBezTo>
                  <a:cubicBezTo>
                    <a:pt x="1678" y="1932"/>
                    <a:pt x="2195" y="1339"/>
                    <a:pt x="2258" y="587"/>
                  </a:cubicBezTo>
                  <a:cubicBezTo>
                    <a:pt x="2198" y="514"/>
                    <a:pt x="2138" y="442"/>
                    <a:pt x="2077" y="371"/>
                  </a:cubicBezTo>
                  <a:cubicBezTo>
                    <a:pt x="1602" y="217"/>
                    <a:pt x="1140" y="1"/>
                    <a:pt x="634" y="1"/>
                  </a:cubicBezTo>
                  <a:close/>
                </a:path>
              </a:pathLst>
            </a:custGeom>
            <a:solidFill>
              <a:srgbClr val="97C68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753;p52"/>
            <p:cNvSpPr/>
            <p:nvPr/>
          </p:nvSpPr>
          <p:spPr>
            <a:xfrm>
              <a:off x="2753700" y="3272025"/>
              <a:ext cx="39350" cy="46325"/>
            </a:xfrm>
            <a:custGeom>
              <a:avLst/>
              <a:gdLst/>
              <a:ahLst/>
              <a:cxnLst/>
              <a:rect l="l" t="t" r="r" b="b"/>
              <a:pathLst>
                <a:path w="1574" h="1853" extrusionOk="0">
                  <a:moveTo>
                    <a:pt x="1156" y="1"/>
                  </a:moveTo>
                  <a:cubicBezTo>
                    <a:pt x="1124" y="1"/>
                    <a:pt x="1088" y="7"/>
                    <a:pt x="1049" y="21"/>
                  </a:cubicBezTo>
                  <a:cubicBezTo>
                    <a:pt x="557" y="190"/>
                    <a:pt x="59" y="592"/>
                    <a:pt x="24" y="1238"/>
                  </a:cubicBezTo>
                  <a:cubicBezTo>
                    <a:pt x="1" y="1648"/>
                    <a:pt x="232" y="1852"/>
                    <a:pt x="605" y="1852"/>
                  </a:cubicBezTo>
                  <a:cubicBezTo>
                    <a:pt x="631" y="1852"/>
                    <a:pt x="658" y="1851"/>
                    <a:pt x="686" y="1849"/>
                  </a:cubicBezTo>
                  <a:cubicBezTo>
                    <a:pt x="1344" y="1801"/>
                    <a:pt x="1400" y="1249"/>
                    <a:pt x="1574" y="869"/>
                  </a:cubicBezTo>
                  <a:cubicBezTo>
                    <a:pt x="1486" y="488"/>
                    <a:pt x="1442" y="1"/>
                    <a:pt x="1156" y="1"/>
                  </a:cubicBezTo>
                  <a:close/>
                </a:path>
              </a:pathLst>
            </a:custGeom>
            <a:solidFill>
              <a:srgbClr val="CFE4B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754;p52"/>
            <p:cNvSpPr/>
            <p:nvPr/>
          </p:nvSpPr>
          <p:spPr>
            <a:xfrm>
              <a:off x="4754950" y="1986025"/>
              <a:ext cx="34000" cy="24550"/>
            </a:xfrm>
            <a:custGeom>
              <a:avLst/>
              <a:gdLst/>
              <a:ahLst/>
              <a:cxnLst/>
              <a:rect l="l" t="t" r="r" b="b"/>
              <a:pathLst>
                <a:path w="1360" h="982" extrusionOk="0">
                  <a:moveTo>
                    <a:pt x="332" y="1"/>
                  </a:moveTo>
                  <a:cubicBezTo>
                    <a:pt x="270" y="1"/>
                    <a:pt x="208" y="3"/>
                    <a:pt x="145" y="8"/>
                  </a:cubicBezTo>
                  <a:lnTo>
                    <a:pt x="145" y="7"/>
                  </a:lnTo>
                  <a:lnTo>
                    <a:pt x="145" y="7"/>
                  </a:lnTo>
                  <a:cubicBezTo>
                    <a:pt x="0" y="326"/>
                    <a:pt x="3" y="646"/>
                    <a:pt x="146" y="964"/>
                  </a:cubicBezTo>
                  <a:cubicBezTo>
                    <a:pt x="199" y="936"/>
                    <a:pt x="266" y="926"/>
                    <a:pt x="341" y="926"/>
                  </a:cubicBezTo>
                  <a:cubicBezTo>
                    <a:pt x="520" y="926"/>
                    <a:pt x="743" y="982"/>
                    <a:pt x="921" y="982"/>
                  </a:cubicBezTo>
                  <a:cubicBezTo>
                    <a:pt x="1192" y="982"/>
                    <a:pt x="1359" y="852"/>
                    <a:pt x="1103" y="196"/>
                  </a:cubicBezTo>
                  <a:cubicBezTo>
                    <a:pt x="862" y="49"/>
                    <a:pt x="602" y="1"/>
                    <a:pt x="332"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755;p52"/>
            <p:cNvSpPr/>
            <p:nvPr/>
          </p:nvSpPr>
          <p:spPr>
            <a:xfrm>
              <a:off x="4751425" y="1986175"/>
              <a:ext cx="7200" cy="23975"/>
            </a:xfrm>
            <a:custGeom>
              <a:avLst/>
              <a:gdLst/>
              <a:ahLst/>
              <a:cxnLst/>
              <a:rect l="l" t="t" r="r" b="b"/>
              <a:pathLst>
                <a:path w="288" h="959" extrusionOk="0">
                  <a:moveTo>
                    <a:pt x="286" y="1"/>
                  </a:moveTo>
                  <a:lnTo>
                    <a:pt x="286" y="1"/>
                  </a:lnTo>
                  <a:cubicBezTo>
                    <a:pt x="1" y="320"/>
                    <a:pt x="3" y="640"/>
                    <a:pt x="287" y="958"/>
                  </a:cubicBezTo>
                  <a:cubicBezTo>
                    <a:pt x="287" y="638"/>
                    <a:pt x="286" y="320"/>
                    <a:pt x="286" y="1"/>
                  </a:cubicBezTo>
                  <a:close/>
                </a:path>
              </a:pathLst>
            </a:custGeom>
            <a:solidFill>
              <a:srgbClr val="7FCA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756;p52"/>
            <p:cNvSpPr/>
            <p:nvPr/>
          </p:nvSpPr>
          <p:spPr>
            <a:xfrm>
              <a:off x="4463900" y="2661500"/>
              <a:ext cx="42375" cy="44200"/>
            </a:xfrm>
            <a:custGeom>
              <a:avLst/>
              <a:gdLst/>
              <a:ahLst/>
              <a:cxnLst/>
              <a:rect l="l" t="t" r="r" b="b"/>
              <a:pathLst>
                <a:path w="1695" h="1768" extrusionOk="0">
                  <a:moveTo>
                    <a:pt x="1013" y="1"/>
                  </a:moveTo>
                  <a:cubicBezTo>
                    <a:pt x="715" y="1"/>
                    <a:pt x="453" y="156"/>
                    <a:pt x="269" y="499"/>
                  </a:cubicBezTo>
                  <a:cubicBezTo>
                    <a:pt x="0" y="1005"/>
                    <a:pt x="68" y="1537"/>
                    <a:pt x="739" y="1768"/>
                  </a:cubicBezTo>
                  <a:lnTo>
                    <a:pt x="740" y="1767"/>
                  </a:lnTo>
                  <a:cubicBezTo>
                    <a:pt x="765" y="717"/>
                    <a:pt x="765" y="717"/>
                    <a:pt x="1692" y="233"/>
                  </a:cubicBezTo>
                  <a:lnTo>
                    <a:pt x="1695" y="231"/>
                  </a:lnTo>
                  <a:cubicBezTo>
                    <a:pt x="1460" y="81"/>
                    <a:pt x="1227" y="1"/>
                    <a:pt x="1013" y="1"/>
                  </a:cubicBezTo>
                  <a:close/>
                </a:path>
              </a:pathLst>
            </a:custGeom>
            <a:solidFill>
              <a:srgbClr val="6BC4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757;p52"/>
            <p:cNvSpPr/>
            <p:nvPr/>
          </p:nvSpPr>
          <p:spPr>
            <a:xfrm>
              <a:off x="4466650" y="2667300"/>
              <a:ext cx="62300" cy="47450"/>
            </a:xfrm>
            <a:custGeom>
              <a:avLst/>
              <a:gdLst/>
              <a:ahLst/>
              <a:cxnLst/>
              <a:rect l="l" t="t" r="r" b="b"/>
              <a:pathLst>
                <a:path w="2492" h="1898" extrusionOk="0">
                  <a:moveTo>
                    <a:pt x="1583" y="0"/>
                  </a:moveTo>
                  <a:cubicBezTo>
                    <a:pt x="218" y="29"/>
                    <a:pt x="1" y="378"/>
                    <a:pt x="632" y="1534"/>
                  </a:cubicBezTo>
                  <a:cubicBezTo>
                    <a:pt x="802" y="1605"/>
                    <a:pt x="992" y="1646"/>
                    <a:pt x="1135" y="1753"/>
                  </a:cubicBezTo>
                  <a:cubicBezTo>
                    <a:pt x="1275" y="1856"/>
                    <a:pt x="1406" y="1897"/>
                    <a:pt x="1528" y="1897"/>
                  </a:cubicBezTo>
                  <a:cubicBezTo>
                    <a:pt x="1763" y="1897"/>
                    <a:pt x="1968" y="1746"/>
                    <a:pt x="2147" y="1586"/>
                  </a:cubicBezTo>
                  <a:cubicBezTo>
                    <a:pt x="2491" y="1278"/>
                    <a:pt x="2209" y="926"/>
                    <a:pt x="2035" y="668"/>
                  </a:cubicBezTo>
                  <a:cubicBezTo>
                    <a:pt x="1885" y="446"/>
                    <a:pt x="1579" y="334"/>
                    <a:pt x="1583" y="0"/>
                  </a:cubicBezTo>
                  <a:close/>
                </a:path>
              </a:pathLst>
            </a:custGeom>
            <a:solidFill>
              <a:srgbClr val="7ECA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758;p52"/>
            <p:cNvSpPr/>
            <p:nvPr/>
          </p:nvSpPr>
          <p:spPr>
            <a:xfrm>
              <a:off x="3575975" y="3963075"/>
              <a:ext cx="55125" cy="46575"/>
            </a:xfrm>
            <a:custGeom>
              <a:avLst/>
              <a:gdLst/>
              <a:ahLst/>
              <a:cxnLst/>
              <a:rect l="l" t="t" r="r" b="b"/>
              <a:pathLst>
                <a:path w="2205" h="1863" extrusionOk="0">
                  <a:moveTo>
                    <a:pt x="1176" y="0"/>
                  </a:moveTo>
                  <a:cubicBezTo>
                    <a:pt x="895" y="0"/>
                    <a:pt x="620" y="37"/>
                    <a:pt x="364" y="209"/>
                  </a:cubicBezTo>
                  <a:cubicBezTo>
                    <a:pt x="231" y="685"/>
                    <a:pt x="0" y="1127"/>
                    <a:pt x="470" y="1605"/>
                  </a:cubicBezTo>
                  <a:cubicBezTo>
                    <a:pt x="662" y="1801"/>
                    <a:pt x="846" y="1862"/>
                    <a:pt x="1029" y="1862"/>
                  </a:cubicBezTo>
                  <a:cubicBezTo>
                    <a:pt x="1244" y="1862"/>
                    <a:pt x="1458" y="1777"/>
                    <a:pt x="1681" y="1726"/>
                  </a:cubicBezTo>
                  <a:cubicBezTo>
                    <a:pt x="2106" y="1263"/>
                    <a:pt x="2204" y="759"/>
                    <a:pt x="1886" y="197"/>
                  </a:cubicBezTo>
                  <a:cubicBezTo>
                    <a:pt x="1814" y="137"/>
                    <a:pt x="1743" y="76"/>
                    <a:pt x="1671" y="18"/>
                  </a:cubicBezTo>
                  <a:cubicBezTo>
                    <a:pt x="1506" y="13"/>
                    <a:pt x="1340" y="0"/>
                    <a:pt x="1176" y="0"/>
                  </a:cubicBezTo>
                  <a:close/>
                </a:path>
              </a:pathLst>
            </a:custGeom>
            <a:solidFill>
              <a:srgbClr val="A2CE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759;p52"/>
            <p:cNvSpPr/>
            <p:nvPr/>
          </p:nvSpPr>
          <p:spPr>
            <a:xfrm>
              <a:off x="3482800" y="3816175"/>
              <a:ext cx="34975" cy="36850"/>
            </a:xfrm>
            <a:custGeom>
              <a:avLst/>
              <a:gdLst/>
              <a:ahLst/>
              <a:cxnLst/>
              <a:rect l="l" t="t" r="r" b="b"/>
              <a:pathLst>
                <a:path w="1399" h="1474" extrusionOk="0">
                  <a:moveTo>
                    <a:pt x="724" y="0"/>
                  </a:moveTo>
                  <a:cubicBezTo>
                    <a:pt x="708" y="0"/>
                    <a:pt x="692" y="1"/>
                    <a:pt x="676" y="2"/>
                  </a:cubicBezTo>
                  <a:cubicBezTo>
                    <a:pt x="263" y="28"/>
                    <a:pt x="1" y="361"/>
                    <a:pt x="52" y="800"/>
                  </a:cubicBezTo>
                  <a:cubicBezTo>
                    <a:pt x="100" y="1232"/>
                    <a:pt x="401" y="1445"/>
                    <a:pt x="810" y="1474"/>
                  </a:cubicBezTo>
                  <a:cubicBezTo>
                    <a:pt x="1295" y="1433"/>
                    <a:pt x="1399" y="1120"/>
                    <a:pt x="1373" y="738"/>
                  </a:cubicBezTo>
                  <a:cubicBezTo>
                    <a:pt x="1346" y="326"/>
                    <a:pt x="1124" y="0"/>
                    <a:pt x="724" y="0"/>
                  </a:cubicBezTo>
                  <a:close/>
                </a:path>
              </a:pathLst>
            </a:custGeom>
            <a:solidFill>
              <a:srgbClr val="BADB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760;p52"/>
            <p:cNvSpPr/>
            <p:nvPr/>
          </p:nvSpPr>
          <p:spPr>
            <a:xfrm>
              <a:off x="4767150" y="2804450"/>
              <a:ext cx="125175" cy="121850"/>
            </a:xfrm>
            <a:custGeom>
              <a:avLst/>
              <a:gdLst/>
              <a:ahLst/>
              <a:cxnLst/>
              <a:rect l="l" t="t" r="r" b="b"/>
              <a:pathLst>
                <a:path w="5007" h="4874" extrusionOk="0">
                  <a:moveTo>
                    <a:pt x="2703" y="0"/>
                  </a:moveTo>
                  <a:cubicBezTo>
                    <a:pt x="1638" y="0"/>
                    <a:pt x="373" y="572"/>
                    <a:pt x="0" y="1365"/>
                  </a:cubicBezTo>
                  <a:cubicBezTo>
                    <a:pt x="569" y="1640"/>
                    <a:pt x="338" y="2225"/>
                    <a:pt x="366" y="2613"/>
                  </a:cubicBezTo>
                  <a:cubicBezTo>
                    <a:pt x="455" y="3765"/>
                    <a:pt x="1015" y="4377"/>
                    <a:pt x="2074" y="4729"/>
                  </a:cubicBezTo>
                  <a:cubicBezTo>
                    <a:pt x="2370" y="4826"/>
                    <a:pt x="2651" y="4874"/>
                    <a:pt x="2913" y="4874"/>
                  </a:cubicBezTo>
                  <a:cubicBezTo>
                    <a:pt x="3851" y="4874"/>
                    <a:pt x="4535" y="4265"/>
                    <a:pt x="4715" y="3182"/>
                  </a:cubicBezTo>
                  <a:cubicBezTo>
                    <a:pt x="4843" y="2409"/>
                    <a:pt x="5007" y="1716"/>
                    <a:pt x="4157" y="1200"/>
                  </a:cubicBezTo>
                  <a:cubicBezTo>
                    <a:pt x="3870" y="1025"/>
                    <a:pt x="3789" y="555"/>
                    <a:pt x="3654" y="201"/>
                  </a:cubicBezTo>
                  <a:cubicBezTo>
                    <a:pt x="3385" y="63"/>
                    <a:pt x="3055" y="0"/>
                    <a:pt x="2703" y="0"/>
                  </a:cubicBezTo>
                  <a:close/>
                </a:path>
              </a:pathLst>
            </a:custGeom>
            <a:solidFill>
              <a:srgbClr val="7ECA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761;p52"/>
            <p:cNvSpPr/>
            <p:nvPr/>
          </p:nvSpPr>
          <p:spPr>
            <a:xfrm>
              <a:off x="4760900" y="2809450"/>
              <a:ext cx="152525" cy="128400"/>
            </a:xfrm>
            <a:custGeom>
              <a:avLst/>
              <a:gdLst/>
              <a:ahLst/>
              <a:cxnLst/>
              <a:rect l="l" t="t" r="r" b="b"/>
              <a:pathLst>
                <a:path w="6101" h="5136" extrusionOk="0">
                  <a:moveTo>
                    <a:pt x="3904" y="1"/>
                  </a:moveTo>
                  <a:lnTo>
                    <a:pt x="3904" y="1"/>
                  </a:lnTo>
                  <a:cubicBezTo>
                    <a:pt x="3762" y="243"/>
                    <a:pt x="4048" y="1060"/>
                    <a:pt x="4341" y="1328"/>
                  </a:cubicBezTo>
                  <a:cubicBezTo>
                    <a:pt x="4549" y="1517"/>
                    <a:pt x="5054" y="1645"/>
                    <a:pt x="4950" y="1854"/>
                  </a:cubicBezTo>
                  <a:cubicBezTo>
                    <a:pt x="4642" y="2473"/>
                    <a:pt x="4943" y="3252"/>
                    <a:pt x="4551" y="3734"/>
                  </a:cubicBezTo>
                  <a:cubicBezTo>
                    <a:pt x="4200" y="4167"/>
                    <a:pt x="3705" y="4484"/>
                    <a:pt x="3124" y="4484"/>
                  </a:cubicBezTo>
                  <a:cubicBezTo>
                    <a:pt x="2945" y="4484"/>
                    <a:pt x="2758" y="4454"/>
                    <a:pt x="2565" y="4388"/>
                  </a:cubicBezTo>
                  <a:cubicBezTo>
                    <a:pt x="1224" y="3932"/>
                    <a:pt x="545" y="2874"/>
                    <a:pt x="654" y="1475"/>
                  </a:cubicBezTo>
                  <a:cubicBezTo>
                    <a:pt x="677" y="1173"/>
                    <a:pt x="1053" y="1169"/>
                    <a:pt x="1065" y="873"/>
                  </a:cubicBezTo>
                  <a:cubicBezTo>
                    <a:pt x="989" y="829"/>
                    <a:pt x="923" y="812"/>
                    <a:pt x="862" y="812"/>
                  </a:cubicBezTo>
                  <a:cubicBezTo>
                    <a:pt x="614" y="812"/>
                    <a:pt x="474" y="1114"/>
                    <a:pt x="250" y="1168"/>
                  </a:cubicBezTo>
                  <a:cubicBezTo>
                    <a:pt x="1" y="1656"/>
                    <a:pt x="319" y="2212"/>
                    <a:pt x="67" y="2700"/>
                  </a:cubicBezTo>
                  <a:cubicBezTo>
                    <a:pt x="484" y="4227"/>
                    <a:pt x="1676" y="5135"/>
                    <a:pt x="2963" y="5135"/>
                  </a:cubicBezTo>
                  <a:cubicBezTo>
                    <a:pt x="3593" y="5135"/>
                    <a:pt x="4246" y="4917"/>
                    <a:pt x="4842" y="4447"/>
                  </a:cubicBezTo>
                  <a:cubicBezTo>
                    <a:pt x="5468" y="3953"/>
                    <a:pt x="6101" y="3226"/>
                    <a:pt x="5720" y="2226"/>
                  </a:cubicBezTo>
                  <a:cubicBezTo>
                    <a:pt x="5361" y="1285"/>
                    <a:pt x="5105" y="255"/>
                    <a:pt x="390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2" name="Rectangle 131"/>
          <p:cNvSpPr/>
          <p:nvPr/>
        </p:nvSpPr>
        <p:spPr>
          <a:xfrm>
            <a:off x="393682" y="251303"/>
            <a:ext cx="2666114" cy="523220"/>
          </a:xfrm>
          <a:prstGeom prst="rect">
            <a:avLst/>
          </a:prstGeom>
          <a:ln w="28575">
            <a:solidFill>
              <a:schemeClr val="bg2"/>
            </a:solidFill>
          </a:ln>
        </p:spPr>
        <p:txBody>
          <a:bodyPr wrap="none">
            <a:spAutoFit/>
          </a:bodyPr>
          <a:lstStyle/>
          <a:p>
            <a:pPr algn="ctr">
              <a:buClr>
                <a:schemeClr val="dk2"/>
              </a:buClr>
              <a:buSzPts val="2400"/>
            </a:pPr>
            <a:r>
              <a:rPr lang="en-US" sz="2800" b="1" dirty="0">
                <a:solidFill>
                  <a:schemeClr val="bg2"/>
                </a:solidFill>
                <a:effectLst>
                  <a:outerShdw blurRad="38100" dist="38100" dir="2700000" algn="tl">
                    <a:srgbClr val="000000">
                      <a:alpha val="43137"/>
                    </a:srgbClr>
                  </a:outerShdw>
                </a:effectLst>
                <a:latin typeface="Lora" panose="020B0604020202020204" charset="0"/>
                <a:cs typeface="Arial" panose="020B0604020202020204" pitchFamily="34" charset="0"/>
                <a:sym typeface="Lora"/>
              </a:rPr>
              <a:t>Gas treatment</a:t>
            </a:r>
            <a:endParaRPr lang="ar-SA" sz="2800" b="1" dirty="0">
              <a:solidFill>
                <a:schemeClr val="bg2"/>
              </a:solidFill>
              <a:effectLst>
                <a:outerShdw blurRad="38100" dist="38100" dir="2700000" algn="tl">
                  <a:srgbClr val="000000">
                    <a:alpha val="43137"/>
                  </a:srgbClr>
                </a:outerShdw>
              </a:effectLst>
              <a:latin typeface="Lora" panose="020B0604020202020204" charset="0"/>
              <a:cs typeface="Arial" panose="020B0604020202020204" pitchFamily="34" charset="0"/>
              <a:sym typeface="Lora"/>
            </a:endParaRPr>
          </a:p>
        </p:txBody>
      </p:sp>
      <p:sp>
        <p:nvSpPr>
          <p:cNvPr id="138" name="Rectangle 2">
            <a:extLst>
              <a:ext uri="{FF2B5EF4-FFF2-40B4-BE49-F238E27FC236}">
                <a16:creationId xmlns:a16="http://schemas.microsoft.com/office/drawing/2014/main" id="{67AF86A9-C7C8-4240-B406-8F12FDE37020}"/>
              </a:ext>
            </a:extLst>
          </p:cNvPr>
          <p:cNvSpPr>
            <a:spLocks noChangeArrowheads="1"/>
          </p:cNvSpPr>
          <p:nvPr/>
        </p:nvSpPr>
        <p:spPr bwMode="auto">
          <a:xfrm>
            <a:off x="1987394" y="1065441"/>
            <a:ext cx="4849404" cy="61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ar-JO" sz="1600" b="1" i="0" u="none" strike="noStrike" cap="none" normalizeH="0" baseline="0" dirty="0" bmk="_Toc73912906">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Environmental Emissions from Incineration of MSW</a:t>
            </a:r>
            <a:endParaRPr kumimoji="0" lang="en-US" altLang="ar-JO" sz="1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ar-JO" sz="1800" b="0" i="0" u="none" strike="noStrike" cap="none" normalizeH="0" baseline="0" dirty="0">
              <a:ln>
                <a:noFill/>
              </a:ln>
              <a:solidFill>
                <a:schemeClr val="tx1"/>
              </a:solidFill>
              <a:effectLst/>
              <a:latin typeface="Arial" panose="020B0604020202020204" pitchFamily="34" charset="0"/>
            </a:endParaRPr>
          </a:p>
        </p:txBody>
      </p:sp>
      <p:graphicFrame>
        <p:nvGraphicFramePr>
          <p:cNvPr id="135" name="جدول 134">
            <a:extLst>
              <a:ext uri="{FF2B5EF4-FFF2-40B4-BE49-F238E27FC236}">
                <a16:creationId xmlns:a16="http://schemas.microsoft.com/office/drawing/2014/main" id="{C2A31293-60DE-4445-BE1A-E38D70B93D5C}"/>
              </a:ext>
            </a:extLst>
          </p:cNvPr>
          <p:cNvGraphicFramePr>
            <a:graphicFrameLocks noGrp="1"/>
          </p:cNvGraphicFramePr>
          <p:nvPr>
            <p:extLst>
              <p:ext uri="{D42A27DB-BD31-4B8C-83A1-F6EECF244321}">
                <p14:modId xmlns:p14="http://schemas.microsoft.com/office/powerpoint/2010/main" val="488573758"/>
              </p:ext>
            </p:extLst>
          </p:nvPr>
        </p:nvGraphicFramePr>
        <p:xfrm>
          <a:off x="1749348" y="1938131"/>
          <a:ext cx="5411470" cy="2057400"/>
        </p:xfrm>
        <a:graphic>
          <a:graphicData uri="http://schemas.openxmlformats.org/drawingml/2006/table">
            <a:tbl>
              <a:tblPr firstRow="1" firstCol="1" bandRow="1">
                <a:tableStyleId>{912C8C85-51F0-491E-9774-3900AFEF0FD7}</a:tableStyleId>
              </a:tblPr>
              <a:tblGrid>
                <a:gridCol w="2705735">
                  <a:extLst>
                    <a:ext uri="{9D8B030D-6E8A-4147-A177-3AD203B41FA5}">
                      <a16:colId xmlns:a16="http://schemas.microsoft.com/office/drawing/2014/main" val="1372091110"/>
                    </a:ext>
                  </a:extLst>
                </a:gridCol>
                <a:gridCol w="2705735">
                  <a:extLst>
                    <a:ext uri="{9D8B030D-6E8A-4147-A177-3AD203B41FA5}">
                      <a16:colId xmlns:a16="http://schemas.microsoft.com/office/drawing/2014/main" val="4266611206"/>
                    </a:ext>
                  </a:extLst>
                </a:gridCol>
              </a:tblGrid>
              <a:tr h="427976">
                <a:tc>
                  <a:txBody>
                    <a:bodyPr/>
                    <a:lstStyle/>
                    <a:p>
                      <a:pPr algn="ctr">
                        <a:lnSpc>
                          <a:spcPct val="150000"/>
                        </a:lnSpc>
                        <a:spcAft>
                          <a:spcPts val="600"/>
                        </a:spcAft>
                      </a:pPr>
                      <a:r>
                        <a:rPr lang="en-US" sz="1600" dirty="0">
                          <a:effectLst/>
                        </a:rPr>
                        <a:t>Final Product</a:t>
                      </a:r>
                      <a:endParaRPr lang="en-US" sz="16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600"/>
                        </a:spcAft>
                      </a:pPr>
                      <a:r>
                        <a:rPr lang="en-US" sz="1600" dirty="0">
                          <a:effectLst/>
                        </a:rPr>
                        <a:t>Percentage (%)</a:t>
                      </a:r>
                      <a:endParaRPr lang="en-US" sz="16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35331423"/>
                  </a:ext>
                </a:extLst>
              </a:tr>
              <a:tr h="407356">
                <a:tc>
                  <a:txBody>
                    <a:bodyPr/>
                    <a:lstStyle/>
                    <a:p>
                      <a:pPr algn="ctr">
                        <a:lnSpc>
                          <a:spcPct val="150000"/>
                        </a:lnSpc>
                        <a:spcAft>
                          <a:spcPts val="600"/>
                        </a:spcAft>
                      </a:pPr>
                      <a:r>
                        <a:rPr lang="en-US" sz="1600" dirty="0">
                          <a:effectLst/>
                        </a:rPr>
                        <a:t>Flying Ash</a:t>
                      </a:r>
                      <a:endParaRPr lang="en-US" sz="16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600"/>
                        </a:spcAft>
                      </a:pPr>
                      <a:r>
                        <a:rPr lang="en-US" sz="1600">
                          <a:effectLst/>
                        </a:rPr>
                        <a:t>1-3</a:t>
                      </a:r>
                      <a:endParaRPr lang="en-US" sz="16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1143476"/>
                  </a:ext>
                </a:extLst>
              </a:tr>
              <a:tr h="407356">
                <a:tc>
                  <a:txBody>
                    <a:bodyPr/>
                    <a:lstStyle/>
                    <a:p>
                      <a:pPr algn="ctr">
                        <a:lnSpc>
                          <a:spcPct val="150000"/>
                        </a:lnSpc>
                        <a:spcAft>
                          <a:spcPts val="600"/>
                        </a:spcAft>
                      </a:pPr>
                      <a:r>
                        <a:rPr lang="en-US" sz="1600" dirty="0">
                          <a:effectLst/>
                        </a:rPr>
                        <a:t>Settled Ash</a:t>
                      </a:r>
                      <a:endParaRPr lang="en-US" sz="16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600"/>
                        </a:spcAft>
                      </a:pPr>
                      <a:r>
                        <a:rPr lang="en-US" sz="1600" dirty="0">
                          <a:effectLst/>
                        </a:rPr>
                        <a:t>25-42</a:t>
                      </a:r>
                      <a:endParaRPr lang="en-US" sz="16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48501055"/>
                  </a:ext>
                </a:extLst>
              </a:tr>
              <a:tr h="407356">
                <a:tc>
                  <a:txBody>
                    <a:bodyPr/>
                    <a:lstStyle/>
                    <a:p>
                      <a:pPr algn="ctr">
                        <a:lnSpc>
                          <a:spcPct val="150000"/>
                        </a:lnSpc>
                        <a:spcAft>
                          <a:spcPts val="600"/>
                        </a:spcAft>
                      </a:pPr>
                      <a:r>
                        <a:rPr lang="en-US" sz="1600" dirty="0">
                          <a:effectLst/>
                        </a:rPr>
                        <a:t>Dry Acid Gas</a:t>
                      </a:r>
                      <a:endParaRPr lang="en-US" sz="16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600"/>
                        </a:spcAft>
                      </a:pPr>
                      <a:r>
                        <a:rPr lang="en-US" sz="1600" dirty="0">
                          <a:effectLst/>
                        </a:rPr>
                        <a:t>2-5</a:t>
                      </a:r>
                      <a:endParaRPr lang="en-US" sz="16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15313609"/>
                  </a:ext>
                </a:extLst>
              </a:tr>
              <a:tr h="407356">
                <a:tc>
                  <a:txBody>
                    <a:bodyPr/>
                    <a:lstStyle/>
                    <a:p>
                      <a:pPr algn="ctr">
                        <a:lnSpc>
                          <a:spcPct val="150000"/>
                        </a:lnSpc>
                        <a:spcAft>
                          <a:spcPts val="600"/>
                        </a:spcAft>
                      </a:pPr>
                      <a:r>
                        <a:rPr lang="en-US" sz="1600" dirty="0">
                          <a:effectLst/>
                        </a:rPr>
                        <a:t>Semi Dry Acid Gas</a:t>
                      </a:r>
                      <a:endParaRPr lang="en-US" sz="16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600"/>
                        </a:spcAft>
                      </a:pPr>
                      <a:r>
                        <a:rPr lang="en-US" sz="1600" dirty="0">
                          <a:effectLst/>
                        </a:rPr>
                        <a:t>1.5-4</a:t>
                      </a:r>
                      <a:endParaRPr lang="en-US" sz="16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80717271"/>
                  </a:ext>
                </a:extLst>
              </a:tr>
            </a:tbl>
          </a:graphicData>
        </a:graphic>
      </p:graphicFrame>
    </p:spTree>
    <p:extLst>
      <p:ext uri="{BB962C8B-B14F-4D97-AF65-F5344CB8AC3E}">
        <p14:creationId xmlns:p14="http://schemas.microsoft.com/office/powerpoint/2010/main" val="3128750557"/>
      </p:ext>
    </p:extLst>
  </p:cSld>
  <p:clrMapOvr>
    <a:masterClrMapping/>
  </p:clrMapOvr>
</p:sld>
</file>

<file path=ppt/theme/theme1.xml><?xml version="1.0" encoding="utf-8"?>
<a:theme xmlns:a="http://schemas.openxmlformats.org/drawingml/2006/main" name="Medit Marketing Plan by Slidesgo">
  <a:themeElements>
    <a:clrScheme name="Simple Light">
      <a:dk1>
        <a:srgbClr val="000000"/>
      </a:dk1>
      <a:lt1>
        <a:srgbClr val="434343"/>
      </a:lt1>
      <a:dk2>
        <a:srgbClr val="434343"/>
      </a:dk2>
      <a:lt2>
        <a:srgbClr val="E8F3E5"/>
      </a:lt2>
      <a:accent1>
        <a:srgbClr val="D1E9CE"/>
      </a:accent1>
      <a:accent2>
        <a:srgbClr val="C0E1BC"/>
      </a:accent2>
      <a:accent3>
        <a:srgbClr val="CDDFC2"/>
      </a:accent3>
      <a:accent4>
        <a:srgbClr val="9DD099"/>
      </a:accent4>
      <a:accent5>
        <a:srgbClr val="9DD099"/>
      </a:accent5>
      <a:accent6>
        <a:srgbClr val="5AC1AD"/>
      </a:accent6>
      <a:hlink>
        <a:srgbClr val="43434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1383</TotalTime>
  <Words>2418</Words>
  <Application>Microsoft Office PowerPoint</Application>
  <PresentationFormat>عرض على الشاشة (16:9)</PresentationFormat>
  <Paragraphs>452</Paragraphs>
  <Slides>37</Slides>
  <Notes>9</Notes>
  <HiddenSlides>0</HiddenSlides>
  <MMClips>0</MMClips>
  <ScaleCrop>false</ScaleCrop>
  <HeadingPairs>
    <vt:vector size="6" baseType="variant">
      <vt:variant>
        <vt:lpstr>الخطوط المستخدمة</vt:lpstr>
      </vt:variant>
      <vt:variant>
        <vt:i4>10</vt:i4>
      </vt:variant>
      <vt:variant>
        <vt:lpstr>نسق</vt:lpstr>
      </vt:variant>
      <vt:variant>
        <vt:i4>1</vt:i4>
      </vt:variant>
      <vt:variant>
        <vt:lpstr>عناوين الشرائح</vt:lpstr>
      </vt:variant>
      <vt:variant>
        <vt:i4>37</vt:i4>
      </vt:variant>
    </vt:vector>
  </HeadingPairs>
  <TitlesOfParts>
    <vt:vector size="48" baseType="lpstr">
      <vt:lpstr>Cambria Math</vt:lpstr>
      <vt:lpstr>Arial</vt:lpstr>
      <vt:lpstr>Symbol</vt:lpstr>
      <vt:lpstr>Wingdings</vt:lpstr>
      <vt:lpstr>Lora</vt:lpstr>
      <vt:lpstr>Cabin</vt:lpstr>
      <vt:lpstr>Times New Roman</vt:lpstr>
      <vt:lpstr>Bodoni MT Black</vt:lpstr>
      <vt:lpstr>Calibri</vt:lpstr>
      <vt:lpstr>Cabin Regular</vt:lpstr>
      <vt:lpstr>Medit Marketing Plan by Slidesgo</vt:lpstr>
      <vt:lpstr>  Establishing an Environmentally Friendly Waste Incinerator and Generating Electrical Energy in Nablus City  By   Sarah Shobash Dalya Abadi Rayan Tayeh Reem  Alawneh   Under Supervision of: Dr. Abdelhaleem Khader    </vt:lpstr>
      <vt:lpstr>OUTLINE</vt:lpstr>
      <vt:lpstr>01</vt:lpstr>
      <vt:lpstr>Project Idea</vt:lpstr>
      <vt:lpstr>Objectives</vt:lpstr>
      <vt:lpstr> Study area </vt:lpstr>
      <vt:lpstr>INCINERATOR AND GAS TREATMENT 1. Incinerator 2. Gas and fly ash treatment </vt:lpstr>
      <vt:lpstr>Incinerator</vt:lpstr>
      <vt:lpstr>عرض تقديمي في PowerPoint</vt:lpstr>
      <vt:lpstr>عرض تقديمي في PowerPoint</vt:lpstr>
      <vt:lpstr>- Dust removal techniques (fine suspended particles) Dust removal from flue gases is necessary for all processes in a waste incineration furnace. Electrostatic precipitators and fabric filters have been shown to be effective as trapping techniques for fine particulate matter in incinerator flue gases. In order to more efficiently remove mercury from the flue gas, electrostatic precipitators and fabric filters are used in combination with other technologies.</vt:lpstr>
      <vt:lpstr>عرض تقديمي في PowerPoint</vt:lpstr>
      <vt:lpstr>عرض تقديمي في PowerPoint</vt:lpstr>
      <vt:lpstr>This ash can be reused in construction and road construction materials after pretreatment. The use of ash and mixed waste incineration residues for construction purposes poses potential environmental risks due to heavy metal contamination . Bottom ash or fly ash from waste incinerators should never be used as a soil conditioner in agricultural or similar applications if the mercury concentration in the ash exceeds levels of concern because adding ash to the soil may harm it. On the other hand, there are advantages to using this ash in construction work, as the price of ash is 30% less than the price of sand used in construction, and the use of this ash in the brick industry has several advantages, including that it reduces the weight of the bricks and that these bricks are fire-resistant.</vt:lpstr>
      <vt:lpstr>Location</vt:lpstr>
      <vt:lpstr> </vt:lpstr>
      <vt:lpstr>Sitting criteria </vt:lpstr>
      <vt:lpstr>Data preparation</vt:lpstr>
      <vt:lpstr>عرض تقديمي في PowerPoint</vt:lpstr>
      <vt:lpstr>Determine the suitable site using GIS</vt:lpstr>
      <vt:lpstr>عرض تقديمي في PowerPoint</vt:lpstr>
      <vt:lpstr>عرض تقديمي في PowerPoint</vt:lpstr>
      <vt:lpstr>عرض تقديمي في PowerPoint</vt:lpstr>
      <vt:lpstr>select the best site</vt:lpstr>
      <vt:lpstr>عرض تقديمي في PowerPoint</vt:lpstr>
      <vt:lpstr>WASTE MANAGEMENT COST AND REVENUE  </vt:lpstr>
      <vt:lpstr>Calculating the costs of waste disposal in Nablus</vt:lpstr>
      <vt:lpstr>عرض تقديمي في PowerPoint</vt:lpstr>
      <vt:lpstr>عرض تقديمي في PowerPoint</vt:lpstr>
      <vt:lpstr>عرض تقديمي في PowerPoint</vt:lpstr>
      <vt:lpstr>عرض تقديمي في PowerPoint</vt:lpstr>
      <vt:lpstr>عرض تقديمي في PowerPoint</vt:lpstr>
      <vt:lpstr>Calculation of energy generated from waste incineration</vt:lpstr>
      <vt:lpstr>   RESULTS AND DISCUSSION </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Analysis and re-design of the water  distribution network of Anza Village   By Rayan Khaled Tayeh - (11716080) Ro’a Ziyad Ataya - (11716272)   Under Supervision of: Dr. Mohammad N. Almasri</dc:title>
  <dc:creator>Rayan Tayeh</dc:creator>
  <cp:lastModifiedBy>Rayan Tayeh</cp:lastModifiedBy>
  <cp:revision>93</cp:revision>
  <dcterms:created xsi:type="dcterms:W3CDTF">2021-01-02T22:45:41Z</dcterms:created>
  <dcterms:modified xsi:type="dcterms:W3CDTF">2021-06-09T20:56:29Z</dcterms:modified>
</cp:coreProperties>
</file>