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mp4" ContentType="video/mp4"/>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Lst>
  <p:sldIdLst>
    <p:sldId id="256" r:id="rId2"/>
    <p:sldId id="257" r:id="rId3"/>
    <p:sldId id="259" r:id="rId4"/>
    <p:sldId id="260" r:id="rId5"/>
    <p:sldId id="261" r:id="rId6"/>
    <p:sldId id="262" r:id="rId7"/>
    <p:sldId id="264" r:id="rId8"/>
    <p:sldId id="263" r:id="rId9"/>
    <p:sldId id="265" r:id="rId10"/>
    <p:sldId id="280" r:id="rId11"/>
    <p:sldId id="266" r:id="rId12"/>
    <p:sldId id="267" r:id="rId13"/>
    <p:sldId id="268" r:id="rId14"/>
    <p:sldId id="294" r:id="rId15"/>
    <p:sldId id="269" r:id="rId16"/>
    <p:sldId id="281" r:id="rId17"/>
    <p:sldId id="282" r:id="rId18"/>
    <p:sldId id="283" r:id="rId19"/>
    <p:sldId id="284" r:id="rId20"/>
    <p:sldId id="290" r:id="rId21"/>
    <p:sldId id="270" r:id="rId22"/>
    <p:sldId id="285" r:id="rId23"/>
    <p:sldId id="286" r:id="rId24"/>
    <p:sldId id="287" r:id="rId25"/>
    <p:sldId id="291" r:id="rId26"/>
    <p:sldId id="288" r:id="rId27"/>
    <p:sldId id="289" r:id="rId28"/>
    <p:sldId id="272" r:id="rId29"/>
    <p:sldId id="274" r:id="rId30"/>
    <p:sldId id="273" r:id="rId31"/>
    <p:sldId id="293" r:id="rId32"/>
    <p:sldId id="275" r:id="rId33"/>
    <p:sldId id="276" r:id="rId34"/>
    <p:sldId id="278"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5687FD4-3442-4874-B09F-BED6E568F334}" type="datetimeFigureOut">
              <a:rPr lang="en-US" smtClean="0"/>
              <a:t>5/18/2016</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84F2AFDA-65CB-4549-BC36-C5F98873CE84}" type="slidenum">
              <a:rPr lang="en-US" smtClean="0"/>
              <a:t>‹#›</a:t>
            </a:fld>
            <a:endParaRPr lang="en-US"/>
          </a:p>
        </p:txBody>
      </p:sp>
    </p:spTree>
    <p:extLst>
      <p:ext uri="{BB962C8B-B14F-4D97-AF65-F5344CB8AC3E}">
        <p14:creationId xmlns:p14="http://schemas.microsoft.com/office/powerpoint/2010/main" val="18029243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5687FD4-3442-4874-B09F-BED6E568F334}" type="datetimeFigureOut">
              <a:rPr lang="en-US" smtClean="0"/>
              <a:t>5/18/2016</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4F2AFDA-65CB-4549-BC36-C5F98873CE84}" type="slidenum">
              <a:rPr lang="en-US" smtClean="0"/>
              <a:t>‹#›</a:t>
            </a:fld>
            <a:endParaRPr lang="en-US"/>
          </a:p>
        </p:txBody>
      </p:sp>
    </p:spTree>
    <p:extLst>
      <p:ext uri="{BB962C8B-B14F-4D97-AF65-F5344CB8AC3E}">
        <p14:creationId xmlns:p14="http://schemas.microsoft.com/office/powerpoint/2010/main" val="25899672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5687FD4-3442-4874-B09F-BED6E568F334}" type="datetimeFigureOut">
              <a:rPr lang="en-US" smtClean="0"/>
              <a:t>5/18/2016</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4F2AFDA-65CB-4549-BC36-C5F98873CE84}"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4605123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F5687FD4-3442-4874-B09F-BED6E568F334}" type="datetimeFigureOut">
              <a:rPr lang="en-US" smtClean="0"/>
              <a:t>5/18/2016</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4F2AFDA-65CB-4549-BC36-C5F98873CE84}" type="slidenum">
              <a:rPr lang="en-US" smtClean="0"/>
              <a:t>‹#›</a:t>
            </a:fld>
            <a:endParaRPr lang="en-US"/>
          </a:p>
        </p:txBody>
      </p:sp>
    </p:spTree>
    <p:extLst>
      <p:ext uri="{BB962C8B-B14F-4D97-AF65-F5344CB8AC3E}">
        <p14:creationId xmlns:p14="http://schemas.microsoft.com/office/powerpoint/2010/main" val="3093289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F5687FD4-3442-4874-B09F-BED6E568F334}" type="datetimeFigureOut">
              <a:rPr lang="en-US" smtClean="0"/>
              <a:t>5/18/2016</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4F2AFDA-65CB-4549-BC36-C5F98873CE84}"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3726083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F5687FD4-3442-4874-B09F-BED6E568F334}" type="datetimeFigureOut">
              <a:rPr lang="en-US" smtClean="0"/>
              <a:t>5/18/2016</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4F2AFDA-65CB-4549-BC36-C5F98873CE84}" type="slidenum">
              <a:rPr lang="en-US" smtClean="0"/>
              <a:t>‹#›</a:t>
            </a:fld>
            <a:endParaRPr lang="en-US"/>
          </a:p>
        </p:txBody>
      </p:sp>
    </p:spTree>
    <p:extLst>
      <p:ext uri="{BB962C8B-B14F-4D97-AF65-F5344CB8AC3E}">
        <p14:creationId xmlns:p14="http://schemas.microsoft.com/office/powerpoint/2010/main" val="36612945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5687FD4-3442-4874-B09F-BED6E568F334}" type="datetimeFigureOut">
              <a:rPr lang="en-US" smtClean="0"/>
              <a:t>5/18/2016</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4F2AFDA-65CB-4549-BC36-C5F98873CE84}" type="slidenum">
              <a:rPr lang="en-US" smtClean="0"/>
              <a:t>‹#›</a:t>
            </a:fld>
            <a:endParaRPr lang="en-US"/>
          </a:p>
        </p:txBody>
      </p:sp>
    </p:spTree>
    <p:extLst>
      <p:ext uri="{BB962C8B-B14F-4D97-AF65-F5344CB8AC3E}">
        <p14:creationId xmlns:p14="http://schemas.microsoft.com/office/powerpoint/2010/main" val="30083332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5687FD4-3442-4874-B09F-BED6E568F334}" type="datetimeFigureOut">
              <a:rPr lang="en-US" smtClean="0"/>
              <a:t>5/18/2016</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4F2AFDA-65CB-4549-BC36-C5F98873CE84}" type="slidenum">
              <a:rPr lang="en-US" smtClean="0"/>
              <a:t>‹#›</a:t>
            </a:fld>
            <a:endParaRPr lang="en-US"/>
          </a:p>
        </p:txBody>
      </p:sp>
    </p:spTree>
    <p:extLst>
      <p:ext uri="{BB962C8B-B14F-4D97-AF65-F5344CB8AC3E}">
        <p14:creationId xmlns:p14="http://schemas.microsoft.com/office/powerpoint/2010/main" val="6158518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5687FD4-3442-4874-B09F-BED6E568F334}" type="datetimeFigureOut">
              <a:rPr lang="en-US" smtClean="0"/>
              <a:t>5/18/2016</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4F2AFDA-65CB-4549-BC36-C5F98873CE84}" type="slidenum">
              <a:rPr lang="en-US" smtClean="0"/>
              <a:t>‹#›</a:t>
            </a:fld>
            <a:endParaRPr lang="en-US"/>
          </a:p>
        </p:txBody>
      </p:sp>
    </p:spTree>
    <p:extLst>
      <p:ext uri="{BB962C8B-B14F-4D97-AF65-F5344CB8AC3E}">
        <p14:creationId xmlns:p14="http://schemas.microsoft.com/office/powerpoint/2010/main" val="24434700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5687FD4-3442-4874-B09F-BED6E568F334}" type="datetimeFigureOut">
              <a:rPr lang="en-US" smtClean="0"/>
              <a:t>5/18/2016</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4F2AFDA-65CB-4549-BC36-C5F98873CE84}" type="slidenum">
              <a:rPr lang="en-US" smtClean="0"/>
              <a:t>‹#›</a:t>
            </a:fld>
            <a:endParaRPr lang="en-US"/>
          </a:p>
        </p:txBody>
      </p:sp>
    </p:spTree>
    <p:extLst>
      <p:ext uri="{BB962C8B-B14F-4D97-AF65-F5344CB8AC3E}">
        <p14:creationId xmlns:p14="http://schemas.microsoft.com/office/powerpoint/2010/main" val="19681088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5687FD4-3442-4874-B09F-BED6E568F334}" type="datetimeFigureOut">
              <a:rPr lang="en-US" smtClean="0"/>
              <a:t>5/18/2016</a:t>
            </a:fld>
            <a:endParaRPr lang="en-US"/>
          </a:p>
        </p:txBody>
      </p:sp>
      <p:sp>
        <p:nvSpPr>
          <p:cNvPr id="6" name="Footer Placeholder 5"/>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84F2AFDA-65CB-4549-BC36-C5F98873CE84}" type="slidenum">
              <a:rPr lang="en-US" smtClean="0"/>
              <a:t>‹#›</a:t>
            </a:fld>
            <a:endParaRPr lang="en-US"/>
          </a:p>
        </p:txBody>
      </p:sp>
    </p:spTree>
    <p:extLst>
      <p:ext uri="{BB962C8B-B14F-4D97-AF65-F5344CB8AC3E}">
        <p14:creationId xmlns:p14="http://schemas.microsoft.com/office/powerpoint/2010/main" val="17811067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5687FD4-3442-4874-B09F-BED6E568F334}" type="datetimeFigureOut">
              <a:rPr lang="en-US" smtClean="0"/>
              <a:t>5/18/2016</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84F2AFDA-65CB-4549-BC36-C5F98873CE84}" type="slidenum">
              <a:rPr lang="en-US" smtClean="0"/>
              <a:t>‹#›</a:t>
            </a:fld>
            <a:endParaRPr lang="en-US"/>
          </a:p>
        </p:txBody>
      </p:sp>
    </p:spTree>
    <p:extLst>
      <p:ext uri="{BB962C8B-B14F-4D97-AF65-F5344CB8AC3E}">
        <p14:creationId xmlns:p14="http://schemas.microsoft.com/office/powerpoint/2010/main" val="40655236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5687FD4-3442-4874-B09F-BED6E568F334}" type="datetimeFigureOut">
              <a:rPr lang="en-US" smtClean="0"/>
              <a:t>5/18/2016</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84F2AFDA-65CB-4549-BC36-C5F98873CE84}" type="slidenum">
              <a:rPr lang="en-US" smtClean="0"/>
              <a:t>‹#›</a:t>
            </a:fld>
            <a:endParaRPr lang="en-US"/>
          </a:p>
        </p:txBody>
      </p:sp>
    </p:spTree>
    <p:extLst>
      <p:ext uri="{BB962C8B-B14F-4D97-AF65-F5344CB8AC3E}">
        <p14:creationId xmlns:p14="http://schemas.microsoft.com/office/powerpoint/2010/main" val="604574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687FD4-3442-4874-B09F-BED6E568F334}" type="datetimeFigureOut">
              <a:rPr lang="en-US" smtClean="0"/>
              <a:t>5/18/2016</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84F2AFDA-65CB-4549-BC36-C5F98873CE84}" type="slidenum">
              <a:rPr lang="en-US" smtClean="0"/>
              <a:t>‹#›</a:t>
            </a:fld>
            <a:endParaRPr lang="en-US"/>
          </a:p>
        </p:txBody>
      </p:sp>
    </p:spTree>
    <p:extLst>
      <p:ext uri="{BB962C8B-B14F-4D97-AF65-F5344CB8AC3E}">
        <p14:creationId xmlns:p14="http://schemas.microsoft.com/office/powerpoint/2010/main" val="830428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687FD4-3442-4874-B09F-BED6E568F334}" type="datetimeFigureOut">
              <a:rPr lang="en-US" smtClean="0"/>
              <a:t>5/18/2016</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84F2AFDA-65CB-4549-BC36-C5F98873CE84}" type="slidenum">
              <a:rPr lang="en-US" smtClean="0"/>
              <a:t>‹#›</a:t>
            </a:fld>
            <a:endParaRPr lang="en-US"/>
          </a:p>
        </p:txBody>
      </p:sp>
    </p:spTree>
    <p:extLst>
      <p:ext uri="{BB962C8B-B14F-4D97-AF65-F5344CB8AC3E}">
        <p14:creationId xmlns:p14="http://schemas.microsoft.com/office/powerpoint/2010/main" val="6516714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687FD4-3442-4874-B09F-BED6E568F334}" type="datetimeFigureOut">
              <a:rPr lang="en-US" smtClean="0"/>
              <a:t>5/18/2016</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4F2AFDA-65CB-4549-BC36-C5F98873CE84}" type="slidenum">
              <a:rPr lang="en-US" smtClean="0"/>
              <a:t>‹#›</a:t>
            </a:fld>
            <a:endParaRPr lang="en-US"/>
          </a:p>
        </p:txBody>
      </p:sp>
    </p:spTree>
    <p:extLst>
      <p:ext uri="{BB962C8B-B14F-4D97-AF65-F5344CB8AC3E}">
        <p14:creationId xmlns:p14="http://schemas.microsoft.com/office/powerpoint/2010/main" val="38079802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F5687FD4-3442-4874-B09F-BED6E568F334}" type="datetimeFigureOut">
              <a:rPr lang="en-US" smtClean="0"/>
              <a:t>5/18/2016</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84F2AFDA-65CB-4549-BC36-C5F98873CE84}" type="slidenum">
              <a:rPr lang="en-US" smtClean="0"/>
              <a:t>‹#›</a:t>
            </a:fld>
            <a:endParaRPr lang="en-US"/>
          </a:p>
        </p:txBody>
      </p:sp>
    </p:spTree>
    <p:extLst>
      <p:ext uri="{BB962C8B-B14F-4D97-AF65-F5344CB8AC3E}">
        <p14:creationId xmlns:p14="http://schemas.microsoft.com/office/powerpoint/2010/main" val="1906235246"/>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 id="2147483715" r:id="rId14"/>
    <p:sldLayoutId id="2147483716" r:id="rId15"/>
    <p:sldLayoutId id="2147483717"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2.mp4"/><Relationship Id="rId1" Type="http://schemas.microsoft.com/office/2007/relationships/media" Target="../media/media2.mp4"/><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3.mp4"/><Relationship Id="rId1" Type="http://schemas.microsoft.com/office/2007/relationships/media" Target="../media/media3.mp4"/><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4.mp4"/><Relationship Id="rId1" Type="http://schemas.microsoft.com/office/2007/relationships/media" Target="../media/media4.mp4"/><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5.mp4"/><Relationship Id="rId1" Type="http://schemas.microsoft.com/office/2007/relationships/media" Target="../media/media5.mp4"/><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6.mp4"/><Relationship Id="rId1" Type="http://schemas.microsoft.com/office/2007/relationships/media" Target="../media/media6.mp4"/><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7.mp4"/><Relationship Id="rId1" Type="http://schemas.microsoft.com/office/2007/relationships/media" Target="../media/media7.mp4"/><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8.mp4"/><Relationship Id="rId1" Type="http://schemas.microsoft.com/office/2007/relationships/media" Target="../media/media8.mp4"/><Relationship Id="rId4" Type="http://schemas.openxmlformats.org/officeDocument/2006/relationships/image" Target="../media/image12.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9.mp4"/><Relationship Id="rId1" Type="http://schemas.microsoft.com/office/2007/relationships/media" Target="../media/media9.mp4"/><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0.mp4"/><Relationship Id="rId1" Type="http://schemas.microsoft.com/office/2007/relationships/media" Target="../media/media10.mp4"/><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1.mp4"/><Relationship Id="rId1" Type="http://schemas.microsoft.com/office/2007/relationships/media" Target="../media/media11.mp4"/><Relationship Id="rId4" Type="http://schemas.openxmlformats.org/officeDocument/2006/relationships/image" Target="../media/image15.png"/></Relationships>
</file>

<file path=ppt/slides/_rels/slide26.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81838" y="4130556"/>
            <a:ext cx="7375300" cy="1158418"/>
          </a:xfrm>
        </p:spPr>
        <p:txBody>
          <a:bodyPr>
            <a:noAutofit/>
          </a:bodyPr>
          <a:lstStyle/>
          <a:p>
            <a:r>
              <a:rPr lang="en-US" sz="8000" dirty="0" smtClean="0">
                <a:solidFill>
                  <a:schemeClr val="accent1">
                    <a:lumMod val="75000"/>
                  </a:schemeClr>
                </a:solidFill>
              </a:rPr>
              <a:t>Wasel Website</a:t>
            </a:r>
            <a:endParaRPr lang="en-US" sz="8000" dirty="0">
              <a:solidFill>
                <a:schemeClr val="accent1">
                  <a:lumMod val="75000"/>
                </a:schemeClr>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18769" y="-360948"/>
            <a:ext cx="5701438" cy="5701438"/>
          </a:xfrm>
          <a:prstGeom prst="rect">
            <a:avLst/>
          </a:prstGeom>
        </p:spPr>
      </p:pic>
    </p:spTree>
    <p:extLst>
      <p:ext uri="{BB962C8B-B14F-4D97-AF65-F5344CB8AC3E}">
        <p14:creationId xmlns:p14="http://schemas.microsoft.com/office/powerpoint/2010/main" val="20777754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s2">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4763" y="13252"/>
            <a:ext cx="12180887" cy="6858000"/>
          </a:xfrm>
          <a:prstGeom prst="rect">
            <a:avLst/>
          </a:prstGeom>
        </p:spPr>
      </p:pic>
    </p:spTree>
    <p:extLst>
      <p:ext uri="{BB962C8B-B14F-4D97-AF65-F5344CB8AC3E}">
        <p14:creationId xmlns:p14="http://schemas.microsoft.com/office/powerpoint/2010/main" val="1875700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2766"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5648" y="469564"/>
            <a:ext cx="9242757" cy="998626"/>
          </a:xfrm>
        </p:spPr>
        <p:txBody>
          <a:bodyPr>
            <a:noAutofit/>
          </a:bodyPr>
          <a:lstStyle/>
          <a:p>
            <a:r>
              <a:rPr lang="en-US" sz="5000" b="1" dirty="0" smtClean="0">
                <a:solidFill>
                  <a:schemeClr val="accent6">
                    <a:lumMod val="75000"/>
                  </a:schemeClr>
                </a:solidFill>
                <a:ea typeface="Tahoma" panose="020B0604030504040204" pitchFamily="34" charset="0"/>
                <a:cs typeface="Tahoma" panose="020B0604030504040204" pitchFamily="34" charset="0"/>
              </a:rPr>
              <a:t>Booking Exam Supervisors</a:t>
            </a:r>
            <a:endParaRPr lang="en-US" sz="5000" b="1" dirty="0">
              <a:solidFill>
                <a:schemeClr val="accent6">
                  <a:lumMod val="75000"/>
                </a:schemeClr>
              </a:solidFill>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xfrm>
            <a:off x="2421228" y="1642053"/>
            <a:ext cx="9272789" cy="4861778"/>
          </a:xfrm>
        </p:spPr>
        <p:txBody>
          <a:bodyPr>
            <a:noAutofit/>
          </a:bodyPr>
          <a:lstStyle/>
          <a:p>
            <a:pPr marL="0" indent="0">
              <a:lnSpc>
                <a:spcPct val="150000"/>
              </a:lnSpc>
              <a:buNone/>
            </a:pPr>
            <a:r>
              <a:rPr lang="en-US" sz="2500" b="1" dirty="0" smtClean="0"/>
              <a:t>There are three scenarios:</a:t>
            </a:r>
          </a:p>
          <a:p>
            <a:pPr>
              <a:lnSpc>
                <a:spcPct val="150000"/>
              </a:lnSpc>
            </a:pPr>
            <a:r>
              <a:rPr lang="en-US" sz="2500" dirty="0" smtClean="0"/>
              <a:t>The booking request was by deanship, then the deanship will get the request.</a:t>
            </a:r>
          </a:p>
          <a:p>
            <a:pPr>
              <a:lnSpc>
                <a:spcPct val="150000"/>
              </a:lnSpc>
            </a:pPr>
            <a:r>
              <a:rPr lang="en-US" sz="2500" dirty="0" smtClean="0"/>
              <a:t>The </a:t>
            </a:r>
            <a:r>
              <a:rPr lang="en-US" sz="2500" dirty="0"/>
              <a:t>booking request </a:t>
            </a:r>
            <a:r>
              <a:rPr lang="en-US" sz="2500" dirty="0" smtClean="0"/>
              <a:t>was done by the user himself, then he must go and book them.</a:t>
            </a:r>
          </a:p>
          <a:p>
            <a:pPr>
              <a:lnSpc>
                <a:spcPct val="150000"/>
              </a:lnSpc>
            </a:pPr>
            <a:r>
              <a:rPr lang="en-US" sz="2500" dirty="0" smtClean="0"/>
              <a:t>The </a:t>
            </a:r>
            <a:r>
              <a:rPr lang="en-US" sz="2500" dirty="0"/>
              <a:t>booking request </a:t>
            </a:r>
            <a:r>
              <a:rPr lang="en-US" sz="2500" dirty="0" smtClean="0"/>
              <a:t>was not directed to anyone, then the user book them outside of Wasel.</a:t>
            </a:r>
          </a:p>
        </p:txBody>
      </p:sp>
    </p:spTree>
    <p:extLst>
      <p:ext uri="{BB962C8B-B14F-4D97-AF65-F5344CB8AC3E}">
        <p14:creationId xmlns:p14="http://schemas.microsoft.com/office/powerpoint/2010/main" val="35245206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5648" y="469564"/>
            <a:ext cx="9242757" cy="998626"/>
          </a:xfrm>
        </p:spPr>
        <p:txBody>
          <a:bodyPr>
            <a:noAutofit/>
          </a:bodyPr>
          <a:lstStyle/>
          <a:p>
            <a:r>
              <a:rPr lang="en-US" sz="5000" b="1" dirty="0" smtClean="0">
                <a:solidFill>
                  <a:schemeClr val="accent6">
                    <a:lumMod val="75000"/>
                  </a:schemeClr>
                </a:solidFill>
                <a:ea typeface="Tahoma" panose="020B0604030504040204" pitchFamily="34" charset="0"/>
                <a:cs typeface="Tahoma" panose="020B0604030504040204" pitchFamily="34" charset="0"/>
              </a:rPr>
              <a:t>Booking Exam Supervisors</a:t>
            </a:r>
            <a:endParaRPr lang="en-US" sz="5000" b="1" dirty="0">
              <a:solidFill>
                <a:schemeClr val="accent6">
                  <a:lumMod val="75000"/>
                </a:schemeClr>
              </a:solidFill>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xfrm>
            <a:off x="2382591" y="1564780"/>
            <a:ext cx="9272789" cy="5067840"/>
          </a:xfrm>
        </p:spPr>
        <p:txBody>
          <a:bodyPr>
            <a:noAutofit/>
          </a:bodyPr>
          <a:lstStyle/>
          <a:p>
            <a:pPr marL="0" indent="0">
              <a:lnSpc>
                <a:spcPct val="150000"/>
              </a:lnSpc>
              <a:buNone/>
            </a:pPr>
            <a:r>
              <a:rPr lang="en-US" sz="2500" b="1" dirty="0" smtClean="0"/>
              <a:t>There are two ways for booking:</a:t>
            </a:r>
          </a:p>
          <a:p>
            <a:pPr>
              <a:lnSpc>
                <a:spcPct val="150000"/>
              </a:lnSpc>
            </a:pPr>
            <a:r>
              <a:rPr lang="en-US" sz="2000" b="1" u="sng" dirty="0" smtClean="0"/>
              <a:t>Manually:</a:t>
            </a:r>
            <a:r>
              <a:rPr lang="en-US" sz="2000" dirty="0" smtClean="0"/>
              <a:t> he will be presented with searching tool that gives him a list of the available instructors in the specified time and date that he can choose from. </a:t>
            </a:r>
          </a:p>
          <a:p>
            <a:pPr>
              <a:lnSpc>
                <a:spcPct val="150000"/>
              </a:lnSpc>
            </a:pPr>
            <a:r>
              <a:rPr lang="en-US" sz="2000" b="1" u="sng" dirty="0" smtClean="0"/>
              <a:t>Automatically:</a:t>
            </a:r>
            <a:r>
              <a:rPr lang="en-US" sz="2000" dirty="0" smtClean="0"/>
              <a:t>  the system will book them depending on the number of the requested supervisor, the selection will start with the available instructors in the same department of the exam if they are not enough the system will go and seek from another department, all these choices depends on the priority and the number of times this user have been booked.</a:t>
            </a:r>
          </a:p>
        </p:txBody>
      </p:sp>
    </p:spTree>
    <p:extLst>
      <p:ext uri="{BB962C8B-B14F-4D97-AF65-F5344CB8AC3E}">
        <p14:creationId xmlns:p14="http://schemas.microsoft.com/office/powerpoint/2010/main" val="33192910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5648" y="469564"/>
            <a:ext cx="9242757" cy="998626"/>
          </a:xfrm>
        </p:spPr>
        <p:txBody>
          <a:bodyPr>
            <a:noAutofit/>
          </a:bodyPr>
          <a:lstStyle/>
          <a:p>
            <a:r>
              <a:rPr lang="en-US" sz="5000" b="1" dirty="0" smtClean="0">
                <a:solidFill>
                  <a:schemeClr val="accent6">
                    <a:lumMod val="75000"/>
                  </a:schemeClr>
                </a:solidFill>
                <a:ea typeface="Tahoma" panose="020B0604030504040204" pitchFamily="34" charset="0"/>
                <a:cs typeface="Tahoma" panose="020B0604030504040204" pitchFamily="34" charset="0"/>
              </a:rPr>
              <a:t>Booking Exam Supervisors</a:t>
            </a:r>
            <a:endParaRPr lang="en-US" sz="5000" b="1" dirty="0">
              <a:solidFill>
                <a:schemeClr val="accent6">
                  <a:lumMod val="75000"/>
                </a:schemeClr>
              </a:solidFill>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xfrm>
            <a:off x="2511380" y="2182965"/>
            <a:ext cx="9491730" cy="3393586"/>
          </a:xfrm>
        </p:spPr>
        <p:txBody>
          <a:bodyPr>
            <a:noAutofit/>
          </a:bodyPr>
          <a:lstStyle/>
          <a:p>
            <a:pPr>
              <a:lnSpc>
                <a:spcPct val="150000"/>
              </a:lnSpc>
            </a:pPr>
            <a:r>
              <a:rPr lang="en-US" sz="2500" b="1" dirty="0" smtClean="0"/>
              <a:t>Each supervisor will be notified in the user home page and by an email from the system.</a:t>
            </a:r>
          </a:p>
          <a:p>
            <a:pPr marL="0" indent="0">
              <a:lnSpc>
                <a:spcPct val="150000"/>
              </a:lnSpc>
              <a:buNone/>
            </a:pPr>
            <a:endParaRPr lang="en-US" sz="2500" b="1" dirty="0" smtClean="0"/>
          </a:p>
          <a:p>
            <a:pPr>
              <a:lnSpc>
                <a:spcPct val="150000"/>
              </a:lnSpc>
            </a:pPr>
            <a:r>
              <a:rPr lang="en-US" sz="2500" b="1" dirty="0" smtClean="0"/>
              <a:t>The process of accepting and denying will be shown in this.</a:t>
            </a:r>
          </a:p>
        </p:txBody>
      </p:sp>
    </p:spTree>
    <p:extLst>
      <p:ext uri="{BB962C8B-B14F-4D97-AF65-F5344CB8AC3E}">
        <p14:creationId xmlns:p14="http://schemas.microsoft.com/office/powerpoint/2010/main" val="41170733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14204" y="0"/>
            <a:ext cx="7512076" cy="6858000"/>
          </a:xfrm>
          <a:prstGeom prst="rect">
            <a:avLst/>
          </a:prstGeom>
        </p:spPr>
      </p:pic>
    </p:spTree>
    <p:extLst>
      <p:ext uri="{BB962C8B-B14F-4D97-AF65-F5344CB8AC3E}">
        <p14:creationId xmlns:p14="http://schemas.microsoft.com/office/powerpoint/2010/main" val="2179935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on1">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4763" y="0"/>
            <a:ext cx="12180887" cy="6858000"/>
          </a:xfrm>
          <a:prstGeom prst="rect">
            <a:avLst/>
          </a:prstGeom>
        </p:spPr>
      </p:pic>
    </p:spTree>
    <p:extLst>
      <p:ext uri="{BB962C8B-B14F-4D97-AF65-F5344CB8AC3E}">
        <p14:creationId xmlns:p14="http://schemas.microsoft.com/office/powerpoint/2010/main" val="209229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9066"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Mon2">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4763" y="0"/>
            <a:ext cx="12180887" cy="6858000"/>
          </a:xfrm>
          <a:prstGeom prst="rect">
            <a:avLst/>
          </a:prstGeom>
        </p:spPr>
      </p:pic>
    </p:spTree>
    <p:extLst>
      <p:ext uri="{BB962C8B-B14F-4D97-AF65-F5344CB8AC3E}">
        <p14:creationId xmlns:p14="http://schemas.microsoft.com/office/powerpoint/2010/main" val="913806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7866"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Mon3">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4763" y="0"/>
            <a:ext cx="12180887" cy="6858000"/>
          </a:xfrm>
          <a:prstGeom prst="rect">
            <a:avLst/>
          </a:prstGeom>
        </p:spPr>
      </p:pic>
    </p:spTree>
    <p:extLst>
      <p:ext uri="{BB962C8B-B14F-4D97-AF65-F5344CB8AC3E}">
        <p14:creationId xmlns:p14="http://schemas.microsoft.com/office/powerpoint/2010/main" val="2428619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2066"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Mon4">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4763" y="0"/>
            <a:ext cx="12180887" cy="6858000"/>
          </a:xfrm>
          <a:prstGeom prst="rect">
            <a:avLst/>
          </a:prstGeom>
        </p:spPr>
      </p:pic>
    </p:spTree>
    <p:extLst>
      <p:ext uri="{BB962C8B-B14F-4D97-AF65-F5344CB8AC3E}">
        <p14:creationId xmlns:p14="http://schemas.microsoft.com/office/powerpoint/2010/main" val="2935155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1533"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Mon5">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4763" y="0"/>
            <a:ext cx="12180887" cy="6858000"/>
          </a:xfrm>
          <a:prstGeom prst="rect">
            <a:avLst/>
          </a:prstGeom>
        </p:spPr>
      </p:pic>
    </p:spTree>
    <p:extLst>
      <p:ext uri="{BB962C8B-B14F-4D97-AF65-F5344CB8AC3E}">
        <p14:creationId xmlns:p14="http://schemas.microsoft.com/office/powerpoint/2010/main" val="737834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533"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42922" y="456686"/>
            <a:ext cx="5327580" cy="998626"/>
          </a:xfrm>
        </p:spPr>
        <p:txBody>
          <a:bodyPr>
            <a:noAutofit/>
          </a:bodyPr>
          <a:lstStyle/>
          <a:p>
            <a:r>
              <a:rPr lang="en-US" sz="6000" b="1" dirty="0" smtClean="0">
                <a:solidFill>
                  <a:schemeClr val="accent6">
                    <a:lumMod val="75000"/>
                  </a:schemeClr>
                </a:solidFill>
                <a:ea typeface="Tahoma" panose="020B0604030504040204" pitchFamily="34" charset="0"/>
                <a:cs typeface="Tahoma" panose="020B0604030504040204" pitchFamily="34" charset="0"/>
              </a:rPr>
              <a:t>Why Wasel ?</a:t>
            </a:r>
            <a:endParaRPr lang="en-US" sz="6000" b="1" dirty="0">
              <a:solidFill>
                <a:schemeClr val="accent6">
                  <a:lumMod val="75000"/>
                </a:schemeClr>
              </a:solidFill>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xfrm>
            <a:off x="4511898" y="2391730"/>
            <a:ext cx="4559121" cy="1145851"/>
          </a:xfrm>
        </p:spPr>
        <p:txBody>
          <a:bodyPr>
            <a:normAutofit/>
          </a:bodyPr>
          <a:lstStyle/>
          <a:p>
            <a:pPr marL="0" indent="0">
              <a:buNone/>
            </a:pPr>
            <a:r>
              <a:rPr lang="en-US" sz="6000" dirty="0" smtClean="0"/>
              <a:t>The Legacy</a:t>
            </a:r>
            <a:endParaRPr lang="en-US" sz="6000" dirty="0"/>
          </a:p>
        </p:txBody>
      </p:sp>
      <p:pic>
        <p:nvPicPr>
          <p:cNvPr id="7" name="Picture 6"/>
          <p:cNvPicPr>
            <a:picLocks noChangeAspect="1"/>
          </p:cNvPicPr>
          <p:nvPr/>
        </p:nvPicPr>
        <p:blipFill>
          <a:blip r:embed="rId2"/>
          <a:stretch>
            <a:fillRect/>
          </a:stretch>
        </p:blipFill>
        <p:spPr>
          <a:xfrm>
            <a:off x="2067059" y="4474000"/>
            <a:ext cx="9448800" cy="485775"/>
          </a:xfrm>
          <a:prstGeom prst="rect">
            <a:avLst/>
          </a:prstGeom>
        </p:spPr>
      </p:pic>
    </p:spTree>
    <p:extLst>
      <p:ext uri="{BB962C8B-B14F-4D97-AF65-F5344CB8AC3E}">
        <p14:creationId xmlns:p14="http://schemas.microsoft.com/office/powerpoint/2010/main" val="36756021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81741"/>
            <a:ext cx="12192000" cy="5894518"/>
          </a:xfrm>
          <a:prstGeom prst="rect">
            <a:avLst/>
          </a:prstGeom>
        </p:spPr>
      </p:pic>
    </p:spTree>
    <p:extLst>
      <p:ext uri="{BB962C8B-B14F-4D97-AF65-F5344CB8AC3E}">
        <p14:creationId xmlns:p14="http://schemas.microsoft.com/office/powerpoint/2010/main" val="122550436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5648" y="469564"/>
            <a:ext cx="9242757" cy="998626"/>
          </a:xfrm>
        </p:spPr>
        <p:txBody>
          <a:bodyPr>
            <a:noAutofit/>
          </a:bodyPr>
          <a:lstStyle/>
          <a:p>
            <a:r>
              <a:rPr lang="en-US" sz="5000" b="1" dirty="0" smtClean="0">
                <a:solidFill>
                  <a:schemeClr val="accent6">
                    <a:lumMod val="75000"/>
                  </a:schemeClr>
                </a:solidFill>
                <a:ea typeface="Tahoma" panose="020B0604030504040204" pitchFamily="34" charset="0"/>
                <a:cs typeface="Tahoma" panose="020B0604030504040204" pitchFamily="34" charset="0"/>
              </a:rPr>
              <a:t>Official Correspondences </a:t>
            </a:r>
            <a:endParaRPr lang="en-US" sz="5000" b="1" dirty="0">
              <a:solidFill>
                <a:schemeClr val="accent6">
                  <a:lumMod val="75000"/>
                </a:schemeClr>
              </a:solidFill>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xfrm>
            <a:off x="2395471" y="2054177"/>
            <a:ext cx="9272789" cy="3483739"/>
          </a:xfrm>
        </p:spPr>
        <p:txBody>
          <a:bodyPr>
            <a:noAutofit/>
          </a:bodyPr>
          <a:lstStyle/>
          <a:p>
            <a:pPr>
              <a:lnSpc>
                <a:spcPct val="150000"/>
              </a:lnSpc>
            </a:pPr>
            <a:r>
              <a:rPr lang="en-US" sz="2500" b="1" dirty="0" smtClean="0"/>
              <a:t>This is the most important creation in our project from creating new one to trade them and track their status.</a:t>
            </a:r>
          </a:p>
          <a:p>
            <a:pPr marL="0" indent="0">
              <a:lnSpc>
                <a:spcPct val="150000"/>
              </a:lnSpc>
              <a:buNone/>
            </a:pPr>
            <a:endParaRPr lang="en-US" sz="2500" b="1" dirty="0" smtClean="0"/>
          </a:p>
          <a:p>
            <a:pPr>
              <a:lnSpc>
                <a:spcPct val="150000"/>
              </a:lnSpc>
            </a:pPr>
            <a:r>
              <a:rPr lang="en-US" sz="2500" b="1" dirty="0" smtClean="0"/>
              <a:t>The best way to illustrate this is by going step by step in its process.</a:t>
            </a:r>
          </a:p>
          <a:p>
            <a:pPr marL="0" indent="0">
              <a:lnSpc>
                <a:spcPct val="150000"/>
              </a:lnSpc>
              <a:buNone/>
            </a:pPr>
            <a:r>
              <a:rPr lang="en-US" sz="2500" dirty="0" smtClean="0"/>
              <a:t> </a:t>
            </a:r>
          </a:p>
        </p:txBody>
      </p:sp>
    </p:spTree>
    <p:extLst>
      <p:ext uri="{BB962C8B-B14F-4D97-AF65-F5344CB8AC3E}">
        <p14:creationId xmlns:p14="http://schemas.microsoft.com/office/powerpoint/2010/main" val="136950403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aper2">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4763" y="0"/>
            <a:ext cx="12180887" cy="6858000"/>
          </a:xfrm>
          <a:prstGeom prst="rect">
            <a:avLst/>
          </a:prstGeom>
        </p:spPr>
      </p:pic>
    </p:spTree>
    <p:extLst>
      <p:ext uri="{BB962C8B-B14F-4D97-AF65-F5344CB8AC3E}">
        <p14:creationId xmlns:p14="http://schemas.microsoft.com/office/powerpoint/2010/main" val="1269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2466"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aper3">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4763" y="0"/>
            <a:ext cx="12180887" cy="6858000"/>
          </a:xfrm>
          <a:prstGeom prst="rect">
            <a:avLst/>
          </a:prstGeom>
        </p:spPr>
      </p:pic>
    </p:spTree>
    <p:extLst>
      <p:ext uri="{BB962C8B-B14F-4D97-AF65-F5344CB8AC3E}">
        <p14:creationId xmlns:p14="http://schemas.microsoft.com/office/powerpoint/2010/main" val="1305938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6066"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aper111">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4763" y="0"/>
            <a:ext cx="12180887" cy="6858000"/>
          </a:xfrm>
          <a:prstGeom prst="rect">
            <a:avLst/>
          </a:prstGeom>
        </p:spPr>
      </p:pic>
    </p:spTree>
    <p:extLst>
      <p:ext uri="{BB962C8B-B14F-4D97-AF65-F5344CB8AC3E}">
        <p14:creationId xmlns:p14="http://schemas.microsoft.com/office/powerpoint/2010/main" val="4194681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600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aper2222222">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4763" y="-12879"/>
            <a:ext cx="12180887" cy="6858000"/>
          </a:xfrm>
          <a:prstGeom prst="rect">
            <a:avLst/>
          </a:prstGeom>
        </p:spPr>
      </p:pic>
    </p:spTree>
    <p:extLst>
      <p:ext uri="{BB962C8B-B14F-4D97-AF65-F5344CB8AC3E}">
        <p14:creationId xmlns:p14="http://schemas.microsoft.com/office/powerpoint/2010/main" val="1103752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6533"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64" y="1326523"/>
            <a:ext cx="12163936" cy="3285254"/>
          </a:xfrm>
          <a:prstGeom prst="rect">
            <a:avLst/>
          </a:prstGeom>
        </p:spPr>
      </p:pic>
    </p:spTree>
    <p:extLst>
      <p:ext uri="{BB962C8B-B14F-4D97-AF65-F5344CB8AC3E}">
        <p14:creationId xmlns:p14="http://schemas.microsoft.com/office/powerpoint/2010/main" val="186893867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117" y="1996226"/>
            <a:ext cx="12167043" cy="2871988"/>
          </a:xfrm>
          <a:prstGeom prst="rect">
            <a:avLst/>
          </a:prstGeom>
        </p:spPr>
      </p:pic>
    </p:spTree>
    <p:extLst>
      <p:ext uri="{BB962C8B-B14F-4D97-AF65-F5344CB8AC3E}">
        <p14:creationId xmlns:p14="http://schemas.microsoft.com/office/powerpoint/2010/main" val="408631875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5648" y="469564"/>
            <a:ext cx="9242757" cy="998626"/>
          </a:xfrm>
        </p:spPr>
        <p:txBody>
          <a:bodyPr>
            <a:noAutofit/>
          </a:bodyPr>
          <a:lstStyle/>
          <a:p>
            <a:r>
              <a:rPr lang="en-US" sz="5000" b="1" dirty="0" smtClean="0">
                <a:solidFill>
                  <a:schemeClr val="accent6">
                    <a:lumMod val="75000"/>
                  </a:schemeClr>
                </a:solidFill>
                <a:ea typeface="Tahoma" panose="020B0604030504040204" pitchFamily="34" charset="0"/>
                <a:cs typeface="Tahoma" panose="020B0604030504040204" pitchFamily="34" charset="0"/>
              </a:rPr>
              <a:t>Control Panel</a:t>
            </a:r>
            <a:endParaRPr lang="en-US" sz="5000" b="1" dirty="0">
              <a:solidFill>
                <a:schemeClr val="accent6">
                  <a:lumMod val="75000"/>
                </a:schemeClr>
              </a:solidFill>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xfrm>
            <a:off x="2588654" y="2234481"/>
            <a:ext cx="8139447" cy="2788280"/>
          </a:xfrm>
        </p:spPr>
        <p:txBody>
          <a:bodyPr>
            <a:noAutofit/>
          </a:bodyPr>
          <a:lstStyle/>
          <a:p>
            <a:pPr marL="0" indent="0">
              <a:lnSpc>
                <a:spcPct val="150000"/>
              </a:lnSpc>
              <a:buNone/>
            </a:pPr>
            <a:r>
              <a:rPr lang="en-US" sz="2500" b="1" dirty="0" smtClean="0"/>
              <a:t>Of course there must be an administrative authority to control the whole process from editing to adding any given entity.</a:t>
            </a:r>
          </a:p>
          <a:p>
            <a:pPr marL="0" indent="0">
              <a:lnSpc>
                <a:spcPct val="150000"/>
              </a:lnSpc>
              <a:buNone/>
            </a:pPr>
            <a:endParaRPr lang="en-US" sz="2500" dirty="0" smtClean="0"/>
          </a:p>
        </p:txBody>
      </p:sp>
    </p:spTree>
    <p:extLst>
      <p:ext uri="{BB962C8B-B14F-4D97-AF65-F5344CB8AC3E}">
        <p14:creationId xmlns:p14="http://schemas.microsoft.com/office/powerpoint/2010/main" val="161445636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01521"/>
            <a:ext cx="12183414" cy="5164428"/>
          </a:xfrm>
          <a:prstGeom prst="rect">
            <a:avLst/>
          </a:prstGeom>
        </p:spPr>
      </p:pic>
    </p:spTree>
    <p:extLst>
      <p:ext uri="{BB962C8B-B14F-4D97-AF65-F5344CB8AC3E}">
        <p14:creationId xmlns:p14="http://schemas.microsoft.com/office/powerpoint/2010/main" val="12123869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42922" y="456686"/>
            <a:ext cx="5327580" cy="998626"/>
          </a:xfrm>
        </p:spPr>
        <p:txBody>
          <a:bodyPr>
            <a:noAutofit/>
          </a:bodyPr>
          <a:lstStyle/>
          <a:p>
            <a:r>
              <a:rPr lang="en-US" sz="6000" b="1" dirty="0" smtClean="0">
                <a:solidFill>
                  <a:schemeClr val="accent6">
                    <a:lumMod val="75000"/>
                  </a:schemeClr>
                </a:solidFill>
                <a:ea typeface="Tahoma" panose="020B0604030504040204" pitchFamily="34" charset="0"/>
                <a:cs typeface="Tahoma" panose="020B0604030504040204" pitchFamily="34" charset="0"/>
              </a:rPr>
              <a:t>Before Wasel</a:t>
            </a:r>
            <a:endParaRPr lang="en-US" sz="6000" b="1" dirty="0">
              <a:solidFill>
                <a:schemeClr val="accent6">
                  <a:lumMod val="75000"/>
                </a:schemeClr>
              </a:solidFill>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xfrm>
            <a:off x="2459866" y="2176529"/>
            <a:ext cx="8474297" cy="3657602"/>
          </a:xfrm>
        </p:spPr>
        <p:txBody>
          <a:bodyPr>
            <a:normAutofit/>
          </a:bodyPr>
          <a:lstStyle/>
          <a:p>
            <a:pPr marL="0" indent="0">
              <a:lnSpc>
                <a:spcPct val="150000"/>
              </a:lnSpc>
              <a:buNone/>
            </a:pPr>
            <a:r>
              <a:rPr lang="en-US" sz="3000" dirty="0" smtClean="0"/>
              <a:t>This faculty suffers from three problems:</a:t>
            </a:r>
          </a:p>
          <a:p>
            <a:pPr>
              <a:lnSpc>
                <a:spcPct val="150000"/>
              </a:lnSpc>
            </a:pPr>
            <a:r>
              <a:rPr lang="en-US" sz="3000" dirty="0" smtClean="0"/>
              <a:t>Inefficient halls reserving.</a:t>
            </a:r>
          </a:p>
          <a:p>
            <a:pPr>
              <a:lnSpc>
                <a:spcPct val="150000"/>
              </a:lnSpc>
            </a:pPr>
            <a:r>
              <a:rPr lang="en-US" sz="3000" dirty="0" smtClean="0"/>
              <a:t>Booking exam supervisors problems.</a:t>
            </a:r>
          </a:p>
          <a:p>
            <a:pPr>
              <a:lnSpc>
                <a:spcPct val="150000"/>
              </a:lnSpc>
            </a:pPr>
            <a:r>
              <a:rPr lang="en-US" sz="3000" dirty="0" smtClean="0"/>
              <a:t>Manual official correspondences.</a:t>
            </a:r>
            <a:endParaRPr lang="en-US" sz="3000" dirty="0"/>
          </a:p>
        </p:txBody>
      </p:sp>
    </p:spTree>
    <p:extLst>
      <p:ext uri="{BB962C8B-B14F-4D97-AF65-F5344CB8AC3E}">
        <p14:creationId xmlns:p14="http://schemas.microsoft.com/office/powerpoint/2010/main" val="263497122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5648" y="469564"/>
            <a:ext cx="9242757" cy="998626"/>
          </a:xfrm>
        </p:spPr>
        <p:txBody>
          <a:bodyPr>
            <a:noAutofit/>
          </a:bodyPr>
          <a:lstStyle/>
          <a:p>
            <a:r>
              <a:rPr lang="en-US" sz="5000" b="1" dirty="0" smtClean="0">
                <a:solidFill>
                  <a:schemeClr val="accent6">
                    <a:lumMod val="75000"/>
                  </a:schemeClr>
                </a:solidFill>
                <a:ea typeface="Tahoma" panose="020B0604030504040204" pitchFamily="34" charset="0"/>
                <a:cs typeface="Tahoma" panose="020B0604030504040204" pitchFamily="34" charset="0"/>
              </a:rPr>
              <a:t>Collecting The Data</a:t>
            </a:r>
            <a:endParaRPr lang="en-US" sz="5000" b="1" dirty="0">
              <a:solidFill>
                <a:schemeClr val="accent6">
                  <a:lumMod val="75000"/>
                </a:schemeClr>
              </a:solidFill>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xfrm>
            <a:off x="2356833" y="1777283"/>
            <a:ext cx="9272789" cy="4559123"/>
          </a:xfrm>
        </p:spPr>
        <p:txBody>
          <a:bodyPr>
            <a:noAutofit/>
          </a:bodyPr>
          <a:lstStyle/>
          <a:p>
            <a:pPr>
              <a:lnSpc>
                <a:spcPct val="150000"/>
              </a:lnSpc>
            </a:pPr>
            <a:r>
              <a:rPr lang="en-US" sz="2500" b="1" dirty="0" smtClean="0"/>
              <a:t>The administrator selects the dates he wishes to book this semester in and the type of the semester.</a:t>
            </a:r>
          </a:p>
          <a:p>
            <a:pPr>
              <a:lnSpc>
                <a:spcPct val="150000"/>
              </a:lnSpc>
            </a:pPr>
            <a:endParaRPr lang="en-US" sz="2500" b="1" dirty="0" smtClean="0"/>
          </a:p>
          <a:p>
            <a:pPr>
              <a:lnSpc>
                <a:spcPct val="150000"/>
              </a:lnSpc>
            </a:pPr>
            <a:r>
              <a:rPr lang="en-US" sz="2500" b="1" dirty="0" smtClean="0"/>
              <a:t>The data collection was done using JavaFX libraries (</a:t>
            </a:r>
            <a:r>
              <a:rPr lang="en-US" sz="2500" b="1" dirty="0" err="1" smtClean="0"/>
              <a:t>webview</a:t>
            </a:r>
            <a:r>
              <a:rPr lang="en-US" sz="2500" b="1" dirty="0" smtClean="0"/>
              <a:t>) as this program opens each hall from </a:t>
            </a:r>
            <a:r>
              <a:rPr lang="en-US" sz="2500" b="1" dirty="0" err="1" smtClean="0"/>
              <a:t>Zajel</a:t>
            </a:r>
            <a:r>
              <a:rPr lang="en-US" sz="2500" b="1" dirty="0" smtClean="0"/>
              <a:t> website and retrieves the data from it, then it organize it in text files to be uploaded to database by using PHP.</a:t>
            </a:r>
          </a:p>
        </p:txBody>
      </p:sp>
    </p:spTree>
    <p:extLst>
      <p:ext uri="{BB962C8B-B14F-4D97-AF65-F5344CB8AC3E}">
        <p14:creationId xmlns:p14="http://schemas.microsoft.com/office/powerpoint/2010/main" val="362346078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89476"/>
            <a:ext cx="12193181" cy="5899289"/>
          </a:xfrm>
          <a:prstGeom prst="rect">
            <a:avLst/>
          </a:prstGeom>
        </p:spPr>
      </p:pic>
    </p:spTree>
    <p:extLst>
      <p:ext uri="{BB962C8B-B14F-4D97-AF65-F5344CB8AC3E}">
        <p14:creationId xmlns:p14="http://schemas.microsoft.com/office/powerpoint/2010/main" val="161307220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5648" y="469564"/>
            <a:ext cx="9242757" cy="998626"/>
          </a:xfrm>
        </p:spPr>
        <p:txBody>
          <a:bodyPr>
            <a:noAutofit/>
          </a:bodyPr>
          <a:lstStyle/>
          <a:p>
            <a:r>
              <a:rPr lang="en-US" sz="5000" b="1" dirty="0" smtClean="0">
                <a:solidFill>
                  <a:schemeClr val="accent6">
                    <a:lumMod val="75000"/>
                  </a:schemeClr>
                </a:solidFill>
                <a:ea typeface="Tahoma" panose="020B0604030504040204" pitchFamily="34" charset="0"/>
                <a:cs typeface="Tahoma" panose="020B0604030504040204" pitchFamily="34" charset="0"/>
              </a:rPr>
              <a:t>Hazards</a:t>
            </a:r>
            <a:endParaRPr lang="en-US" sz="5000" b="1" dirty="0">
              <a:solidFill>
                <a:schemeClr val="accent6">
                  <a:lumMod val="75000"/>
                </a:schemeClr>
              </a:solidFill>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xfrm>
            <a:off x="2459864" y="1783721"/>
            <a:ext cx="9272789" cy="4127682"/>
          </a:xfrm>
        </p:spPr>
        <p:txBody>
          <a:bodyPr>
            <a:noAutofit/>
          </a:bodyPr>
          <a:lstStyle/>
          <a:p>
            <a:pPr>
              <a:lnSpc>
                <a:spcPct val="250000"/>
              </a:lnSpc>
            </a:pPr>
            <a:r>
              <a:rPr lang="en-US" sz="2500" b="1" dirty="0" smtClean="0"/>
              <a:t>Time to upload the data in the first of each semester.</a:t>
            </a:r>
          </a:p>
          <a:p>
            <a:pPr>
              <a:lnSpc>
                <a:spcPct val="250000"/>
              </a:lnSpc>
            </a:pPr>
            <a:r>
              <a:rPr lang="en-US" sz="2500" b="1" dirty="0" smtClean="0"/>
              <a:t>Security</a:t>
            </a:r>
          </a:p>
          <a:p>
            <a:pPr>
              <a:lnSpc>
                <a:spcPct val="250000"/>
              </a:lnSpc>
            </a:pPr>
            <a:r>
              <a:rPr lang="en-US" sz="2500" b="1" dirty="0" err="1" smtClean="0"/>
              <a:t>Zajel</a:t>
            </a:r>
            <a:r>
              <a:rPr lang="en-US" sz="2500" b="1" dirty="0" smtClean="0"/>
              <a:t> changes.</a:t>
            </a:r>
          </a:p>
          <a:p>
            <a:pPr marL="0" indent="0">
              <a:lnSpc>
                <a:spcPct val="150000"/>
              </a:lnSpc>
              <a:buNone/>
            </a:pPr>
            <a:endParaRPr lang="en-US" sz="2500" dirty="0" smtClean="0"/>
          </a:p>
        </p:txBody>
      </p:sp>
    </p:spTree>
    <p:extLst>
      <p:ext uri="{BB962C8B-B14F-4D97-AF65-F5344CB8AC3E}">
        <p14:creationId xmlns:p14="http://schemas.microsoft.com/office/powerpoint/2010/main" val="245713655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5648" y="469564"/>
            <a:ext cx="9242757" cy="998626"/>
          </a:xfrm>
        </p:spPr>
        <p:txBody>
          <a:bodyPr>
            <a:noAutofit/>
          </a:bodyPr>
          <a:lstStyle/>
          <a:p>
            <a:r>
              <a:rPr lang="en-US" sz="5000" b="1" dirty="0" smtClean="0">
                <a:solidFill>
                  <a:schemeClr val="accent6">
                    <a:lumMod val="75000"/>
                  </a:schemeClr>
                </a:solidFill>
                <a:ea typeface="Tahoma" panose="020B0604030504040204" pitchFamily="34" charset="0"/>
                <a:cs typeface="Tahoma" panose="020B0604030504040204" pitchFamily="34" charset="0"/>
              </a:rPr>
              <a:t>At The End</a:t>
            </a:r>
            <a:endParaRPr lang="en-US" sz="5000" b="1" dirty="0">
              <a:solidFill>
                <a:schemeClr val="accent6">
                  <a:lumMod val="75000"/>
                </a:schemeClr>
              </a:solidFill>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xfrm>
            <a:off x="2421228" y="1642053"/>
            <a:ext cx="9272789" cy="4861778"/>
          </a:xfrm>
        </p:spPr>
        <p:txBody>
          <a:bodyPr>
            <a:noAutofit/>
          </a:bodyPr>
          <a:lstStyle/>
          <a:p>
            <a:pPr>
              <a:lnSpc>
                <a:spcPct val="150000"/>
              </a:lnSpc>
            </a:pPr>
            <a:r>
              <a:rPr lang="en-US" sz="2500" b="1" dirty="0" smtClean="0"/>
              <a:t>This site was built on the bases that at some point it will be expanded to cover all the faculties in the university and as efficient as its today.</a:t>
            </a:r>
          </a:p>
          <a:p>
            <a:pPr>
              <a:lnSpc>
                <a:spcPct val="150000"/>
              </a:lnSpc>
            </a:pPr>
            <a:endParaRPr lang="en-US" sz="2500" b="1" dirty="0"/>
          </a:p>
          <a:p>
            <a:pPr>
              <a:lnSpc>
                <a:spcPct val="150000"/>
              </a:lnSpc>
            </a:pPr>
            <a:r>
              <a:rPr lang="en-US" sz="2500" b="1" dirty="0" smtClean="0"/>
              <a:t>And we were pleased that we got the chance to test a version of this application and received positive feedback.</a:t>
            </a:r>
          </a:p>
        </p:txBody>
      </p:sp>
    </p:spTree>
    <p:extLst>
      <p:ext uri="{BB962C8B-B14F-4D97-AF65-F5344CB8AC3E}">
        <p14:creationId xmlns:p14="http://schemas.microsoft.com/office/powerpoint/2010/main" val="200144452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772993" y="2884867"/>
            <a:ext cx="9289959" cy="1004554"/>
          </a:xfrm>
        </p:spPr>
        <p:txBody>
          <a:bodyPr>
            <a:noAutofit/>
          </a:bodyPr>
          <a:lstStyle/>
          <a:p>
            <a:r>
              <a:rPr lang="en-US" sz="6000" b="1" dirty="0" smtClean="0">
                <a:solidFill>
                  <a:schemeClr val="accent6">
                    <a:lumMod val="75000"/>
                  </a:schemeClr>
                </a:solidFill>
                <a:ea typeface="Tahoma" panose="020B0604030504040204" pitchFamily="34" charset="0"/>
                <a:cs typeface="Tahoma" panose="020B0604030504040204" pitchFamily="34" charset="0"/>
              </a:rPr>
              <a:t>Thanks for your attention</a:t>
            </a:r>
            <a:endParaRPr lang="en-US" sz="6000" b="1" dirty="0">
              <a:solidFill>
                <a:schemeClr val="accent6">
                  <a:lumMod val="75000"/>
                </a:schemeClr>
              </a:solidFill>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6397540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5648" y="469564"/>
            <a:ext cx="9242757" cy="998626"/>
          </a:xfrm>
        </p:spPr>
        <p:txBody>
          <a:bodyPr>
            <a:noAutofit/>
          </a:bodyPr>
          <a:lstStyle/>
          <a:p>
            <a:r>
              <a:rPr lang="en-US" sz="5000" b="1" dirty="0" smtClean="0">
                <a:solidFill>
                  <a:schemeClr val="accent6">
                    <a:lumMod val="75000"/>
                  </a:schemeClr>
                </a:solidFill>
                <a:ea typeface="Tahoma" panose="020B0604030504040204" pitchFamily="34" charset="0"/>
                <a:cs typeface="Tahoma" panose="020B0604030504040204" pitchFamily="34" charset="0"/>
              </a:rPr>
              <a:t>Development Tools</a:t>
            </a:r>
            <a:endParaRPr lang="en-US" sz="5000" b="1" dirty="0">
              <a:solidFill>
                <a:schemeClr val="accent6">
                  <a:lumMod val="75000"/>
                </a:schemeClr>
              </a:solidFill>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xfrm>
            <a:off x="2489914" y="1863697"/>
            <a:ext cx="9036677" cy="4524224"/>
          </a:xfrm>
        </p:spPr>
        <p:txBody>
          <a:bodyPr>
            <a:noAutofit/>
          </a:bodyPr>
          <a:lstStyle/>
          <a:p>
            <a:pPr marL="0" indent="0">
              <a:buNone/>
            </a:pPr>
            <a:r>
              <a:rPr lang="en-US" sz="2500" b="1" dirty="0" smtClean="0"/>
              <a:t>The selection of tools was based on our experience in web application development, which are:</a:t>
            </a:r>
          </a:p>
          <a:p>
            <a:r>
              <a:rPr lang="en-US" sz="2500" b="1" u="sng" dirty="0" smtClean="0"/>
              <a:t>Front-end:</a:t>
            </a:r>
          </a:p>
          <a:p>
            <a:pPr lvl="1">
              <a:buFont typeface="Wingdings" panose="05000000000000000000" pitchFamily="2" charset="2"/>
              <a:buChar char="§"/>
            </a:pPr>
            <a:r>
              <a:rPr lang="en-US" sz="2500" dirty="0" smtClean="0"/>
              <a:t>Basic HTML and CSS</a:t>
            </a:r>
          </a:p>
          <a:p>
            <a:pPr lvl="1">
              <a:buFont typeface="Wingdings" panose="05000000000000000000" pitchFamily="2" charset="2"/>
              <a:buChar char="§"/>
            </a:pPr>
            <a:r>
              <a:rPr lang="en-US" sz="2500" dirty="0" smtClean="0"/>
              <a:t>JavaScript</a:t>
            </a:r>
          </a:p>
          <a:p>
            <a:r>
              <a:rPr lang="en-US" sz="2500" b="1" u="sng" dirty="0" smtClean="0"/>
              <a:t>Back-end:</a:t>
            </a:r>
          </a:p>
          <a:p>
            <a:pPr lvl="1">
              <a:buFont typeface="Wingdings" panose="05000000000000000000" pitchFamily="2" charset="2"/>
              <a:buChar char="§"/>
            </a:pPr>
            <a:r>
              <a:rPr lang="en-US" sz="2500" dirty="0" smtClean="0"/>
              <a:t>PHP</a:t>
            </a:r>
            <a:endParaRPr lang="en-US" sz="2500" dirty="0"/>
          </a:p>
          <a:p>
            <a:r>
              <a:rPr lang="en-US" sz="2500" b="1" u="sng" dirty="0" smtClean="0"/>
              <a:t>Database:</a:t>
            </a:r>
          </a:p>
          <a:p>
            <a:pPr lvl="1">
              <a:buFont typeface="Wingdings" panose="05000000000000000000" pitchFamily="2" charset="2"/>
              <a:buChar char="§"/>
            </a:pPr>
            <a:r>
              <a:rPr lang="en-US" sz="2500" dirty="0" smtClean="0"/>
              <a:t>MySQL</a:t>
            </a:r>
          </a:p>
        </p:txBody>
      </p:sp>
    </p:spTree>
    <p:extLst>
      <p:ext uri="{BB962C8B-B14F-4D97-AF65-F5344CB8AC3E}">
        <p14:creationId xmlns:p14="http://schemas.microsoft.com/office/powerpoint/2010/main" val="25714744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5648" y="469564"/>
            <a:ext cx="9242757" cy="998626"/>
          </a:xfrm>
        </p:spPr>
        <p:txBody>
          <a:bodyPr>
            <a:noAutofit/>
          </a:bodyPr>
          <a:lstStyle/>
          <a:p>
            <a:r>
              <a:rPr lang="en-US" sz="5000" b="1" dirty="0" smtClean="0">
                <a:solidFill>
                  <a:schemeClr val="accent6">
                    <a:lumMod val="75000"/>
                  </a:schemeClr>
                </a:solidFill>
                <a:ea typeface="Tahoma" panose="020B0604030504040204" pitchFamily="34" charset="0"/>
                <a:cs typeface="Tahoma" panose="020B0604030504040204" pitchFamily="34" charset="0"/>
              </a:rPr>
              <a:t>Development Tools</a:t>
            </a:r>
            <a:endParaRPr lang="en-US" sz="5000" b="1" dirty="0">
              <a:solidFill>
                <a:schemeClr val="accent6">
                  <a:lumMod val="75000"/>
                </a:schemeClr>
              </a:solidFill>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xfrm>
            <a:off x="2451278" y="2044001"/>
            <a:ext cx="8856373" cy="3906038"/>
          </a:xfrm>
        </p:spPr>
        <p:txBody>
          <a:bodyPr>
            <a:noAutofit/>
          </a:bodyPr>
          <a:lstStyle/>
          <a:p>
            <a:pPr marL="0" indent="0">
              <a:buNone/>
            </a:pPr>
            <a:r>
              <a:rPr lang="en-US" sz="2500" b="1" dirty="0" smtClean="0"/>
              <a:t>In our seek to make this project reaches the heights in both design and functionalities, we used the following tools :</a:t>
            </a:r>
          </a:p>
          <a:p>
            <a:r>
              <a:rPr lang="en-US" sz="2500" b="1" u="sng" dirty="0" smtClean="0"/>
              <a:t>JQuery:</a:t>
            </a:r>
            <a:r>
              <a:rPr lang="en-US" sz="2500" b="1" dirty="0" smtClean="0"/>
              <a:t> </a:t>
            </a:r>
            <a:r>
              <a:rPr lang="en-US" sz="2500" dirty="0" smtClean="0"/>
              <a:t>to add well designed features from open source libraries.</a:t>
            </a:r>
          </a:p>
          <a:p>
            <a:r>
              <a:rPr lang="en-US" sz="2500" b="1" u="sng" dirty="0" smtClean="0"/>
              <a:t>JavaFX libraries:</a:t>
            </a:r>
            <a:r>
              <a:rPr lang="en-US" sz="2500" b="1" dirty="0" smtClean="0"/>
              <a:t> </a:t>
            </a:r>
            <a:r>
              <a:rPr lang="en-US" sz="2500" dirty="0" smtClean="0"/>
              <a:t>as a helping hand from collecting and organizing data from </a:t>
            </a:r>
            <a:r>
              <a:rPr lang="en-US" sz="2500" dirty="0" err="1" smtClean="0"/>
              <a:t>Zajel</a:t>
            </a:r>
            <a:r>
              <a:rPr lang="en-US" sz="2500" dirty="0" smtClean="0"/>
              <a:t> website.</a:t>
            </a:r>
          </a:p>
        </p:txBody>
      </p:sp>
    </p:spTree>
    <p:extLst>
      <p:ext uri="{BB962C8B-B14F-4D97-AF65-F5344CB8AC3E}">
        <p14:creationId xmlns:p14="http://schemas.microsoft.com/office/powerpoint/2010/main" val="8572470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5648" y="469564"/>
            <a:ext cx="9242757" cy="998626"/>
          </a:xfrm>
        </p:spPr>
        <p:txBody>
          <a:bodyPr>
            <a:noAutofit/>
          </a:bodyPr>
          <a:lstStyle/>
          <a:p>
            <a:r>
              <a:rPr lang="en-US" sz="5000" b="1" dirty="0" smtClean="0">
                <a:solidFill>
                  <a:schemeClr val="accent6">
                    <a:lumMod val="75000"/>
                  </a:schemeClr>
                </a:solidFill>
                <a:ea typeface="Tahoma" panose="020B0604030504040204" pitchFamily="34" charset="0"/>
                <a:cs typeface="Tahoma" panose="020B0604030504040204" pitchFamily="34" charset="0"/>
              </a:rPr>
              <a:t>Halls Reservation</a:t>
            </a:r>
            <a:endParaRPr lang="en-US" sz="5000" b="1" dirty="0">
              <a:solidFill>
                <a:schemeClr val="accent6">
                  <a:lumMod val="75000"/>
                </a:schemeClr>
              </a:solidFill>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xfrm>
            <a:off x="2408348" y="1603417"/>
            <a:ext cx="9272789" cy="5241703"/>
          </a:xfrm>
        </p:spPr>
        <p:txBody>
          <a:bodyPr>
            <a:noAutofit/>
          </a:bodyPr>
          <a:lstStyle/>
          <a:p>
            <a:pPr marL="0" indent="0">
              <a:buNone/>
            </a:pPr>
            <a:r>
              <a:rPr lang="en-US" sz="2500" b="1" dirty="0" smtClean="0"/>
              <a:t>The core idea is to choose the date that you wants to book your reservation in, either for exams or activities. After that you will get </a:t>
            </a:r>
            <a:r>
              <a:rPr lang="en-US" sz="2500" b="1" dirty="0"/>
              <a:t>a </a:t>
            </a:r>
            <a:r>
              <a:rPr lang="en-US" sz="2500" b="1" dirty="0" smtClean="0"/>
              <a:t>variety of searching tools. They could </a:t>
            </a:r>
            <a:r>
              <a:rPr lang="en-US" sz="2500" b="1" dirty="0"/>
              <a:t>be </a:t>
            </a:r>
            <a:r>
              <a:rPr lang="en-US" sz="2500" b="1" dirty="0" smtClean="0"/>
              <a:t>summarized into:</a:t>
            </a:r>
          </a:p>
          <a:p>
            <a:r>
              <a:rPr lang="en-US" sz="2500" dirty="0" smtClean="0"/>
              <a:t>Choosing the hall number or description of the halls you wants to lookup.</a:t>
            </a:r>
          </a:p>
          <a:p>
            <a:r>
              <a:rPr lang="en-US" sz="2500" dirty="0" smtClean="0"/>
              <a:t>Choosing the time of the booking which will enable the choice of multiple available halls at selected time.</a:t>
            </a:r>
          </a:p>
          <a:p>
            <a:r>
              <a:rPr lang="en-US" sz="2500" dirty="0" smtClean="0"/>
              <a:t>Going ahead without choosing the time which will give you a list of halls, after choosing one it will present you with the hall visual schedule.   </a:t>
            </a:r>
          </a:p>
        </p:txBody>
      </p:sp>
    </p:spTree>
    <p:extLst>
      <p:ext uri="{BB962C8B-B14F-4D97-AF65-F5344CB8AC3E}">
        <p14:creationId xmlns:p14="http://schemas.microsoft.com/office/powerpoint/2010/main" val="19338650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5648" y="469564"/>
            <a:ext cx="9242757" cy="998626"/>
          </a:xfrm>
        </p:spPr>
        <p:txBody>
          <a:bodyPr>
            <a:noAutofit/>
          </a:bodyPr>
          <a:lstStyle/>
          <a:p>
            <a:r>
              <a:rPr lang="en-US" sz="5000" b="1" dirty="0" smtClean="0">
                <a:solidFill>
                  <a:schemeClr val="accent6">
                    <a:lumMod val="75000"/>
                  </a:schemeClr>
                </a:solidFill>
                <a:ea typeface="Tahoma" panose="020B0604030504040204" pitchFamily="34" charset="0"/>
                <a:cs typeface="Tahoma" panose="020B0604030504040204" pitchFamily="34" charset="0"/>
              </a:rPr>
              <a:t>Halls Reservation</a:t>
            </a:r>
            <a:endParaRPr lang="en-US" sz="5000" b="1" dirty="0">
              <a:solidFill>
                <a:schemeClr val="accent6">
                  <a:lumMod val="75000"/>
                </a:schemeClr>
              </a:solidFill>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xfrm>
            <a:off x="2434106" y="1706448"/>
            <a:ext cx="9272789" cy="3998894"/>
          </a:xfrm>
        </p:spPr>
        <p:txBody>
          <a:bodyPr>
            <a:noAutofit/>
          </a:bodyPr>
          <a:lstStyle/>
          <a:p>
            <a:pPr marL="0" indent="0">
              <a:lnSpc>
                <a:spcPct val="150000"/>
              </a:lnSpc>
              <a:buNone/>
            </a:pPr>
            <a:r>
              <a:rPr lang="en-US" sz="2500" b="1" dirty="0" smtClean="0"/>
              <a:t>If the reservation was for exam you will need to specify the following:</a:t>
            </a:r>
          </a:p>
          <a:p>
            <a:pPr>
              <a:lnSpc>
                <a:spcPct val="150000"/>
              </a:lnSpc>
            </a:pPr>
            <a:r>
              <a:rPr lang="en-US" sz="2500" dirty="0" smtClean="0"/>
              <a:t>Course name and number.</a:t>
            </a:r>
          </a:p>
          <a:p>
            <a:pPr>
              <a:lnSpc>
                <a:spcPct val="150000"/>
              </a:lnSpc>
            </a:pPr>
            <a:r>
              <a:rPr lang="en-US" sz="2500" dirty="0" smtClean="0"/>
              <a:t>Type of exam.</a:t>
            </a:r>
          </a:p>
          <a:p>
            <a:pPr>
              <a:lnSpc>
                <a:spcPct val="150000"/>
              </a:lnSpc>
            </a:pPr>
            <a:r>
              <a:rPr lang="en-US" sz="2500" dirty="0" smtClean="0"/>
              <a:t>Chooses who will book the supervisors.</a:t>
            </a:r>
          </a:p>
          <a:p>
            <a:pPr marL="0" indent="0">
              <a:lnSpc>
                <a:spcPct val="150000"/>
              </a:lnSpc>
              <a:buNone/>
            </a:pPr>
            <a:endParaRPr lang="en-US" sz="2500" b="1" dirty="0" smtClean="0"/>
          </a:p>
          <a:p>
            <a:pPr marL="0" indent="0">
              <a:lnSpc>
                <a:spcPct val="150000"/>
              </a:lnSpc>
              <a:buNone/>
            </a:pPr>
            <a:endParaRPr lang="en-US" sz="2500" dirty="0"/>
          </a:p>
        </p:txBody>
      </p:sp>
    </p:spTree>
    <p:extLst>
      <p:ext uri="{BB962C8B-B14F-4D97-AF65-F5344CB8AC3E}">
        <p14:creationId xmlns:p14="http://schemas.microsoft.com/office/powerpoint/2010/main" val="14734149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5648" y="469564"/>
            <a:ext cx="9242757" cy="998626"/>
          </a:xfrm>
        </p:spPr>
        <p:txBody>
          <a:bodyPr>
            <a:noAutofit/>
          </a:bodyPr>
          <a:lstStyle/>
          <a:p>
            <a:r>
              <a:rPr lang="en-US" sz="5000" b="1" dirty="0" smtClean="0">
                <a:solidFill>
                  <a:schemeClr val="accent6">
                    <a:lumMod val="75000"/>
                  </a:schemeClr>
                </a:solidFill>
                <a:ea typeface="Tahoma" panose="020B0604030504040204" pitchFamily="34" charset="0"/>
                <a:cs typeface="Tahoma" panose="020B0604030504040204" pitchFamily="34" charset="0"/>
              </a:rPr>
              <a:t>Halls Reservation</a:t>
            </a:r>
            <a:endParaRPr lang="en-US" sz="5000" b="1" dirty="0">
              <a:solidFill>
                <a:schemeClr val="accent6">
                  <a:lumMod val="75000"/>
                </a:schemeClr>
              </a:solidFill>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xfrm>
            <a:off x="2434106" y="1654932"/>
            <a:ext cx="9272789" cy="4385259"/>
          </a:xfrm>
        </p:spPr>
        <p:txBody>
          <a:bodyPr>
            <a:noAutofit/>
          </a:bodyPr>
          <a:lstStyle/>
          <a:p>
            <a:pPr marL="0" indent="0">
              <a:lnSpc>
                <a:spcPct val="150000"/>
              </a:lnSpc>
              <a:buNone/>
            </a:pPr>
            <a:r>
              <a:rPr lang="en-US" sz="2500" b="1" dirty="0" smtClean="0"/>
              <a:t>The reservation could be done by three users:</a:t>
            </a:r>
          </a:p>
          <a:p>
            <a:pPr>
              <a:lnSpc>
                <a:spcPct val="150000"/>
              </a:lnSpc>
            </a:pPr>
            <a:r>
              <a:rPr lang="en-US" sz="2500" dirty="0" smtClean="0"/>
              <a:t>Administrative user: allowed to reserve, lookup and edit any hall reservation.</a:t>
            </a:r>
          </a:p>
          <a:p>
            <a:pPr>
              <a:lnSpc>
                <a:spcPct val="150000"/>
              </a:lnSpc>
            </a:pPr>
            <a:r>
              <a:rPr lang="en-US" sz="2500" dirty="0" smtClean="0"/>
              <a:t>Deanship user: same authorities as administrator.</a:t>
            </a:r>
          </a:p>
          <a:p>
            <a:pPr>
              <a:lnSpc>
                <a:spcPct val="150000"/>
              </a:lnSpc>
            </a:pPr>
            <a:r>
              <a:rPr lang="en-US" sz="2500" dirty="0" smtClean="0"/>
              <a:t>Head Department: allowed to reserve, lookup and edit only his reservations.   </a:t>
            </a:r>
          </a:p>
          <a:p>
            <a:pPr marL="0" indent="0">
              <a:lnSpc>
                <a:spcPct val="150000"/>
              </a:lnSpc>
              <a:buNone/>
            </a:pPr>
            <a:endParaRPr lang="en-US" sz="2500" dirty="0"/>
          </a:p>
        </p:txBody>
      </p:sp>
    </p:spTree>
    <p:extLst>
      <p:ext uri="{BB962C8B-B14F-4D97-AF65-F5344CB8AC3E}">
        <p14:creationId xmlns:p14="http://schemas.microsoft.com/office/powerpoint/2010/main" val="42123942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es1">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4763" y="12879"/>
            <a:ext cx="12180887" cy="6858000"/>
          </a:xfrm>
          <a:prstGeom prst="rect">
            <a:avLst/>
          </a:prstGeom>
        </p:spPr>
      </p:pic>
    </p:spTree>
    <p:extLst>
      <p:ext uri="{BB962C8B-B14F-4D97-AF65-F5344CB8AC3E}">
        <p14:creationId xmlns:p14="http://schemas.microsoft.com/office/powerpoint/2010/main" val="151829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376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theme/theme1.xml><?xml version="1.0" encoding="utf-8"?>
<a:theme xmlns:a="http://schemas.openxmlformats.org/drawingml/2006/main" name="Wisp">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488</TotalTime>
  <Words>694</Words>
  <Application>Microsoft Office PowerPoint</Application>
  <PresentationFormat>Widescreen</PresentationFormat>
  <Paragraphs>69</Paragraphs>
  <Slides>34</Slides>
  <Notes>0</Notes>
  <HiddenSlides>0</HiddenSlides>
  <MMClips>11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34</vt:i4>
      </vt:variant>
    </vt:vector>
  </HeadingPairs>
  <TitlesOfParts>
    <vt:vector size="40" baseType="lpstr">
      <vt:lpstr>Arial</vt:lpstr>
      <vt:lpstr>Century Gothic</vt:lpstr>
      <vt:lpstr>Tahoma</vt:lpstr>
      <vt:lpstr>Wingdings</vt:lpstr>
      <vt:lpstr>Wingdings 3</vt:lpstr>
      <vt:lpstr>Wisp</vt:lpstr>
      <vt:lpstr>Wasel Website</vt:lpstr>
      <vt:lpstr>Why Wasel ?</vt:lpstr>
      <vt:lpstr>Before Wasel</vt:lpstr>
      <vt:lpstr>Development Tools</vt:lpstr>
      <vt:lpstr>Development Tools</vt:lpstr>
      <vt:lpstr>Halls Reservation</vt:lpstr>
      <vt:lpstr>Halls Reservation</vt:lpstr>
      <vt:lpstr>Halls Reservation</vt:lpstr>
      <vt:lpstr>PowerPoint Presentation</vt:lpstr>
      <vt:lpstr>PowerPoint Presentation</vt:lpstr>
      <vt:lpstr>Booking Exam Supervisors</vt:lpstr>
      <vt:lpstr>Booking Exam Supervisors</vt:lpstr>
      <vt:lpstr>Booking Exam Supervisors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Official Correspondences </vt:lpstr>
      <vt:lpstr>PowerPoint Presentation</vt:lpstr>
      <vt:lpstr>PowerPoint Presentation</vt:lpstr>
      <vt:lpstr>PowerPoint Presentation</vt:lpstr>
      <vt:lpstr>PowerPoint Presentation</vt:lpstr>
      <vt:lpstr>PowerPoint Presentation</vt:lpstr>
      <vt:lpstr>PowerPoint Presentation</vt:lpstr>
      <vt:lpstr>Control Panel</vt:lpstr>
      <vt:lpstr>PowerPoint Presentation</vt:lpstr>
      <vt:lpstr>Collecting The Data</vt:lpstr>
      <vt:lpstr>PowerPoint Presentation</vt:lpstr>
      <vt:lpstr>Hazards</vt:lpstr>
      <vt:lpstr>At The End</vt:lpstr>
      <vt:lpstr>Thanks for your attention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Wasel Website</dc:title>
  <dc:creator>BaRa' DwEiKaT</dc:creator>
  <cp:lastModifiedBy>BaRa' DwEiKaT</cp:lastModifiedBy>
  <cp:revision>29</cp:revision>
  <dcterms:created xsi:type="dcterms:W3CDTF">2016-05-17T15:22:27Z</dcterms:created>
  <dcterms:modified xsi:type="dcterms:W3CDTF">2016-05-18T07:55:40Z</dcterms:modified>
</cp:coreProperties>
</file>