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84" r:id="rId1"/>
  </p:sldMasterIdLst>
  <p:notesMasterIdLst>
    <p:notesMasterId r:id="rId63"/>
  </p:notes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8" r:id="rId43"/>
    <p:sldId id="297" r:id="rId44"/>
    <p:sldId id="299" r:id="rId45"/>
    <p:sldId id="300" r:id="rId46"/>
    <p:sldId id="301" r:id="rId47"/>
    <p:sldId id="302" r:id="rId48"/>
    <p:sldId id="303" r:id="rId49"/>
    <p:sldId id="304" r:id="rId50"/>
    <p:sldId id="305" r:id="rId51"/>
    <p:sldId id="306" r:id="rId52"/>
    <p:sldId id="307" r:id="rId53"/>
    <p:sldId id="308" r:id="rId54"/>
    <p:sldId id="316" r:id="rId55"/>
    <p:sldId id="309" r:id="rId56"/>
    <p:sldId id="310" r:id="rId57"/>
    <p:sldId id="311" r:id="rId58"/>
    <p:sldId id="312" r:id="rId59"/>
    <p:sldId id="313" r:id="rId60"/>
    <p:sldId id="314" r:id="rId61"/>
    <p:sldId id="315" r:id="rId6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77778" autoAdjust="0"/>
  </p:normalViewPr>
  <p:slideViewPr>
    <p:cSldViewPr>
      <p:cViewPr varScale="1">
        <p:scale>
          <a:sx n="56" d="100"/>
          <a:sy n="56" d="100"/>
        </p:scale>
        <p:origin x="-176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21C8267-9AA7-4113-BD58-9EEE316DFF96}" type="datetimeFigureOut">
              <a:rPr lang="ar-SA" smtClean="0"/>
              <a:pPr/>
              <a:t>2/25/1434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1A592B3-8CF9-483D-AD79-30A2559D3108}"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Good morning every body … t</a:t>
            </a:r>
            <a:r>
              <a:rPr lang="en-US" sz="1200" b="0" i="0" kern="1200" dirty="0" smtClean="0">
                <a:solidFill>
                  <a:schemeClr val="tx1"/>
                </a:solidFill>
                <a:latin typeface="+mn-lt"/>
                <a:ea typeface="+mn-ea"/>
                <a:cs typeface="+mn-cs"/>
              </a:rPr>
              <a:t>hank you all for coming to our presentation </a:t>
            </a:r>
            <a:r>
              <a:rPr lang="en-US" dirty="0" smtClean="0"/>
              <a:t/>
            </a:r>
            <a:br>
              <a:rPr lang="en-US" dirty="0" smtClean="0"/>
            </a:br>
            <a:r>
              <a:rPr lang="en-US" sz="1200" b="0" i="0" kern="1200" dirty="0" smtClean="0">
                <a:solidFill>
                  <a:schemeClr val="tx1"/>
                </a:solidFill>
                <a:latin typeface="+mn-lt"/>
                <a:ea typeface="+mn-ea"/>
                <a:cs typeface="+mn-cs"/>
              </a:rPr>
              <a:t>today me and my partners ala2 and barer we will talk about our graduating project which is Designing commercial building</a:t>
            </a:r>
            <a:r>
              <a:rPr lang="en-US" dirty="0" smtClean="0"/>
              <a:t> </a:t>
            </a:r>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dirty="0" smtClean="0"/>
              <a:t>Since the ‘birth’ of buildings, the damage from both natural and unnatural disasters never stops. And when that’s happened an Urgent reaction must be taken which is Evacuate the people inside building to save life's  </a:t>
            </a:r>
          </a:p>
          <a:p>
            <a:pPr marL="0" marR="0" indent="0" algn="r" defTabSz="914400" rtl="1" eaLnBrk="1" fontAlgn="auto" latinLnBrk="0" hangingPunct="1">
              <a:lnSpc>
                <a:spcPct val="100000"/>
              </a:lnSpc>
              <a:spcBef>
                <a:spcPts val="0"/>
              </a:spcBef>
              <a:spcAft>
                <a:spcPts val="0"/>
              </a:spcAft>
              <a:buClrTx/>
              <a:buSzTx/>
              <a:buFontTx/>
              <a:buNone/>
              <a:tabLst/>
              <a:defRPr/>
            </a:pPr>
            <a:r>
              <a:rPr lang="en-US" sz="1200" dirty="0" smtClean="0"/>
              <a:t>And there is some </a:t>
            </a:r>
            <a:r>
              <a:rPr lang="en-US" sz="1200" dirty="0" err="1" smtClean="0"/>
              <a:t>considration</a:t>
            </a:r>
            <a:r>
              <a:rPr lang="en-US" sz="1200" dirty="0" smtClean="0"/>
              <a:t> should take in the </a:t>
            </a:r>
            <a:r>
              <a:rPr lang="en-US" sz="1200" dirty="0" err="1" smtClean="0"/>
              <a:t>acount</a:t>
            </a:r>
            <a:r>
              <a:rPr lang="en-US" sz="1200" dirty="0" smtClean="0"/>
              <a:t> to make this process easy such as</a:t>
            </a:r>
          </a:p>
          <a:p>
            <a:endParaRPr lang="en-US" dirty="0" smtClean="0"/>
          </a:p>
          <a:p>
            <a:endParaRPr lang="en-US" dirty="0" smtClean="0"/>
          </a:p>
          <a:p>
            <a:r>
              <a:rPr lang="en-US" dirty="0" smtClean="0"/>
              <a:t>The figure show the way that the people with display use to arrive to W.C it’s easy with no barriers</a:t>
            </a:r>
          </a:p>
          <a:p>
            <a:r>
              <a:rPr lang="en-US" dirty="0" smtClean="0"/>
              <a:t> </a:t>
            </a:r>
          </a:p>
          <a:p>
            <a:pPr rtl="1"/>
            <a:r>
              <a:rPr lang="en-US" sz="1200" kern="1200" dirty="0" smtClean="0">
                <a:solidFill>
                  <a:schemeClr val="tx1"/>
                </a:solidFill>
                <a:latin typeface="+mn-lt"/>
                <a:ea typeface="+mn-ea"/>
                <a:cs typeface="+mn-cs"/>
              </a:rPr>
              <a:t>width of corridor range between 2.64m and 4.30m.</a:t>
            </a:r>
          </a:p>
          <a:p>
            <a:pPr rtl="1"/>
            <a:r>
              <a:rPr lang="en-US" sz="1200" kern="1200" dirty="0" smtClean="0">
                <a:solidFill>
                  <a:schemeClr val="tx1"/>
                </a:solidFill>
                <a:latin typeface="+mn-lt"/>
                <a:ea typeface="+mn-ea"/>
                <a:cs typeface="+mn-cs"/>
              </a:rPr>
              <a:t>The travel distance from the farthest store in first floor to the exits is =27.39 m and the distance to main entrance is 14.86 m . Other stores the travel </a:t>
            </a:r>
            <a:endParaRPr lang="ar-SA" sz="1200" kern="1200" dirty="0" smtClean="0">
              <a:solidFill>
                <a:schemeClr val="tx1"/>
              </a:solidFill>
              <a:latin typeface="+mn-lt"/>
              <a:ea typeface="+mn-ea"/>
              <a:cs typeface="+mn-cs"/>
            </a:endParaRPr>
          </a:p>
          <a:p>
            <a:pPr rtl="1"/>
            <a:r>
              <a:rPr lang="en-US" sz="1200" kern="1200" dirty="0" smtClean="0">
                <a:solidFill>
                  <a:schemeClr val="tx1"/>
                </a:solidFill>
                <a:latin typeface="+mn-lt"/>
                <a:ea typeface="+mn-ea"/>
                <a:cs typeface="+mn-cs"/>
              </a:rPr>
              <a:t>distance ranges between 3m  and 10m </a:t>
            </a:r>
          </a:p>
          <a:p>
            <a:pPr marL="0" marR="0" indent="0" algn="r" defTabSz="914400" rtl="1"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Number of exits in the building is 4(in all directions of building) in addition to the main entrance (in the east direction at the middle of building).</a:t>
            </a:r>
          </a:p>
          <a:p>
            <a:pPr marL="0" marR="0" indent="0" algn="r" defTabSz="914400" rtl="1"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mall includes two stairs one of them is major used to go to the upper floor , while the 2</a:t>
            </a:r>
            <a:r>
              <a:rPr lang="en-US" sz="1200" kern="1200" baseline="30000" dirty="0" smtClean="0">
                <a:solidFill>
                  <a:schemeClr val="tx1"/>
                </a:solidFill>
                <a:latin typeface="+mn-lt"/>
                <a:ea typeface="+mn-ea"/>
                <a:cs typeface="+mn-cs"/>
              </a:rPr>
              <a:t>nd</a:t>
            </a:r>
            <a:r>
              <a:rPr lang="en-US" sz="1200" kern="1200" dirty="0" smtClean="0">
                <a:solidFill>
                  <a:schemeClr val="tx1"/>
                </a:solidFill>
                <a:latin typeface="+mn-lt"/>
                <a:ea typeface="+mn-ea"/>
                <a:cs typeface="+mn-cs"/>
              </a:rPr>
              <a:t> is used to escape (main exit). Also it contains an escalator in both direction . the width of stair is 1.6m for each .</a:t>
            </a:r>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ar-SA" dirty="0" smtClean="0"/>
          </a:p>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17</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Stairs</a:t>
            </a:r>
            <a:r>
              <a:rPr lang="en-US" baseline="0" dirty="0" smtClean="0"/>
              <a:t> used to escape made of special metal</a:t>
            </a:r>
            <a:endParaRPr lang="ar-SA" dirty="0" smtClean="0"/>
          </a:p>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18</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31</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35</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45</a:t>
            </a:fld>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50</a:t>
            </a:fld>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52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 me start with the out line of our presentation :</a:t>
            </a:r>
          </a:p>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Ok , now let me introduce our project starting with the location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location of our project is in nablus –Bet wazan</a:t>
            </a:r>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land of our project surrounded by three streets one of them</a:t>
            </a:r>
            <a:r>
              <a:rPr lang="en-US" baseline="0" dirty="0" smtClean="0"/>
              <a:t> is a main street</a:t>
            </a:r>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pic’s show the sun path</a:t>
            </a:r>
            <a:r>
              <a:rPr lang="en-US" baseline="0" dirty="0" smtClean="0"/>
              <a:t> during the day and also show the wind direction</a:t>
            </a:r>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project contains</a:t>
            </a:r>
            <a:r>
              <a:rPr lang="en-US" baseline="0" dirty="0" smtClean="0"/>
              <a:t> of 4 floor and basment </a:t>
            </a:r>
          </a:p>
          <a:p>
            <a:r>
              <a:rPr lang="en-US" baseline="0" dirty="0" smtClean="0"/>
              <a:t>The basment using as a parking </a:t>
            </a:r>
            <a:r>
              <a:rPr lang="en-US" baseline="0" dirty="0" err="1" smtClean="0"/>
              <a:t>fot</a:t>
            </a:r>
            <a:r>
              <a:rPr lang="en-US" baseline="0" dirty="0" smtClean="0"/>
              <a:t> more than 30 car </a:t>
            </a:r>
          </a:p>
          <a:p>
            <a:r>
              <a:rPr lang="en-US" baseline="0" dirty="0" smtClean="0"/>
              <a:t>Where the ground floor contains of …. </a:t>
            </a:r>
          </a:p>
          <a:p>
            <a:r>
              <a:rPr lang="en-US" baseline="0" dirty="0" smtClean="0"/>
              <a:t>And the first ….</a:t>
            </a:r>
          </a:p>
          <a:p>
            <a:r>
              <a:rPr lang="en-US" baseline="0" dirty="0" smtClean="0"/>
              <a:t>Now the second is</a:t>
            </a:r>
          </a:p>
          <a:p>
            <a:r>
              <a:rPr lang="en-US" baseline="0" dirty="0" smtClean="0"/>
              <a:t>While the third is  </a:t>
            </a:r>
          </a:p>
          <a:p>
            <a:r>
              <a:rPr lang="en-US" baseline="0" dirty="0" smtClean="0"/>
              <a:t> </a:t>
            </a:r>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14</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 building Is</a:t>
            </a:r>
            <a:r>
              <a:rPr lang="en-US" baseline="0" dirty="0" smtClean="0"/>
              <a:t> a </a:t>
            </a:r>
            <a:r>
              <a:rPr lang="en-US" baseline="0" dirty="0" err="1" smtClean="0"/>
              <a:t>puplic</a:t>
            </a:r>
            <a:r>
              <a:rPr lang="en-US" baseline="0" dirty="0" smtClean="0"/>
              <a:t> </a:t>
            </a:r>
            <a:r>
              <a:rPr lang="en-US" baseline="0" dirty="0" err="1" smtClean="0"/>
              <a:t>survice</a:t>
            </a:r>
            <a:r>
              <a:rPr lang="en-US" baseline="0" dirty="0" smtClean="0"/>
              <a:t> ..</a:t>
            </a:r>
            <a:endParaRPr lang="en-US" dirty="0" smtClean="0"/>
          </a:p>
          <a:p>
            <a:r>
              <a:rPr lang="en-US" dirty="0" smtClean="0"/>
              <a:t>Special entrance for people With a disability</a:t>
            </a:r>
          </a:p>
          <a:p>
            <a:r>
              <a:rPr lang="en-US" dirty="0" smtClean="0"/>
              <a:t>Has a slop</a:t>
            </a:r>
            <a:r>
              <a:rPr lang="en-US" baseline="0" dirty="0" smtClean="0"/>
              <a:t> of 1%</a:t>
            </a:r>
          </a:p>
          <a:p>
            <a:r>
              <a:rPr lang="en-US" baseline="0" dirty="0" smtClean="0"/>
              <a:t>Also a special parking with 3.6*5.5 </a:t>
            </a:r>
            <a:r>
              <a:rPr lang="en-US" baseline="0" dirty="0" err="1" smtClean="0"/>
              <a:t>dimention</a:t>
            </a:r>
            <a:endParaRPr lang="en-US" baseline="0" dirty="0" smtClean="0"/>
          </a:p>
          <a:p>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15</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W.C is 1.6*2.3 for people with special need</a:t>
            </a:r>
            <a:endParaRPr lang="ar-SA" dirty="0"/>
          </a:p>
        </p:txBody>
      </p:sp>
      <p:sp>
        <p:nvSpPr>
          <p:cNvPr id="4" name="Slide Number Placeholder 3"/>
          <p:cNvSpPr>
            <a:spLocks noGrp="1"/>
          </p:cNvSpPr>
          <p:nvPr>
            <p:ph type="sldNum" sz="quarter" idx="10"/>
          </p:nvPr>
        </p:nvSpPr>
        <p:spPr/>
        <p:txBody>
          <a:bodyPr/>
          <a:lstStyle/>
          <a:p>
            <a:fld id="{E1A592B3-8CF9-483D-AD79-30A2559D3108}" type="slidenum">
              <a:rPr lang="ar-SA" smtClean="0"/>
              <a:pPr/>
              <a:t>16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0A17CE0-E006-487B-AB57-7ADB5285A678}" type="datetimeFigureOut">
              <a:rPr lang="ar-SA" smtClean="0"/>
              <a:pPr/>
              <a:t>2/25/1434</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D4B19ED-A13A-43BB-B6B4-8F50D0EA913A}"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A17CE0-E006-487B-AB57-7ADB5285A678}" type="datetimeFigureOut">
              <a:rPr lang="ar-SA" smtClean="0"/>
              <a:pPr/>
              <a:t>2/25/1434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4B19ED-A13A-43BB-B6B4-8F50D0EA913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3D4B19ED-A13A-43BB-B6B4-8F50D0EA913A}"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A17CE0-E006-487B-AB57-7ADB5285A678}" type="datetimeFigureOut">
              <a:rPr lang="ar-SA" smtClean="0"/>
              <a:pPr/>
              <a:t>2/25/1434</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0A17CE0-E006-487B-AB57-7ADB5285A678}" type="datetimeFigureOut">
              <a:rPr lang="ar-SA" smtClean="0"/>
              <a:pPr/>
              <a:t>2/25/1434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3D4B19ED-A13A-43BB-B6B4-8F50D0EA913A}"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50A17CE0-E006-487B-AB57-7ADB5285A678}" type="datetimeFigureOut">
              <a:rPr lang="ar-SA" smtClean="0"/>
              <a:pPr/>
              <a:t>2/25/1434</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D4B19ED-A13A-43BB-B6B4-8F50D0EA913A}"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0A17CE0-E006-487B-AB57-7ADB5285A678}" type="datetimeFigureOut">
              <a:rPr lang="ar-SA" smtClean="0"/>
              <a:pPr/>
              <a:t>2/25/1434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4B19ED-A13A-43BB-B6B4-8F50D0EA913A}"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0A17CE0-E006-487B-AB57-7ADB5285A678}" type="datetimeFigureOut">
              <a:rPr lang="ar-SA" smtClean="0"/>
              <a:pPr/>
              <a:t>2/25/1434</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3D4B19ED-A13A-43BB-B6B4-8F50D0EA913A}"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0A17CE0-E006-487B-AB57-7ADB5285A678}" type="datetimeFigureOut">
              <a:rPr lang="ar-SA" smtClean="0"/>
              <a:pPr/>
              <a:t>2/25/1434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3D4B19ED-A13A-43BB-B6B4-8F50D0EA913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0A17CE0-E006-487B-AB57-7ADB5285A678}" type="datetimeFigureOut">
              <a:rPr lang="ar-SA" smtClean="0"/>
              <a:pPr/>
              <a:t>2/25/1434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D4B19ED-A13A-43BB-B6B4-8F50D0EA913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D4B19ED-A13A-43BB-B6B4-8F50D0EA913A}"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50A17CE0-E006-487B-AB57-7ADB5285A678}" type="datetimeFigureOut">
              <a:rPr lang="ar-SA" smtClean="0"/>
              <a:pPr/>
              <a:t>2/25/1434</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3D4B19ED-A13A-43BB-B6B4-8F50D0EA913A}"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50A17CE0-E006-487B-AB57-7ADB5285A678}" type="datetimeFigureOut">
              <a:rPr lang="ar-SA" smtClean="0"/>
              <a:pPr/>
              <a:t>2/25/1434</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a:gradFill>
        <a:effectLst/>
      </p:bgPr>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A17CE0-E006-487B-AB57-7ADB5285A678}" type="datetimeFigureOut">
              <a:rPr lang="ar-SA" smtClean="0"/>
              <a:pPr/>
              <a:t>2/25/1434</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D4B19ED-A13A-43BB-B6B4-8F50D0EA913A}"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4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ntitled.png"/>
          <p:cNvPicPr>
            <a:picLocks noChangeAspect="1"/>
          </p:cNvPicPr>
          <p:nvPr/>
        </p:nvPicPr>
        <p:blipFill>
          <a:blip r:embed="rId3" cstate="print"/>
          <a:stretch>
            <a:fillRect/>
          </a:stretch>
        </p:blipFill>
        <p:spPr>
          <a:xfrm>
            <a:off x="443541" y="4401109"/>
            <a:ext cx="2400000" cy="925781"/>
          </a:xfrm>
          <a:prstGeom prst="rect">
            <a:avLst/>
          </a:prstGeom>
          <a:solidFill>
            <a:srgbClr val="FFFFFF">
              <a:shade val="85000"/>
            </a:srgbClr>
          </a:solidFill>
          <a:ln w="190500" cap="sq">
            <a:solidFill>
              <a:schemeClr val="accent1">
                <a:lumMod val="40000"/>
                <a:lumOff val="60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descr="3.png"/>
          <p:cNvPicPr>
            <a:picLocks noChangeAspect="1"/>
          </p:cNvPicPr>
          <p:nvPr/>
        </p:nvPicPr>
        <p:blipFill>
          <a:blip r:embed="rId4" cstate="print"/>
          <a:stretch>
            <a:fillRect/>
          </a:stretch>
        </p:blipFill>
        <p:spPr>
          <a:xfrm>
            <a:off x="1403649" y="5211198"/>
            <a:ext cx="2073831" cy="972108"/>
          </a:xfrm>
          <a:prstGeom prst="rect">
            <a:avLst/>
          </a:prstGeom>
          <a:solidFill>
            <a:srgbClr val="FFFFFF">
              <a:shade val="85000"/>
            </a:srgbClr>
          </a:solidFill>
          <a:ln w="190500" cap="sq">
            <a:solidFill>
              <a:schemeClr val="accent1">
                <a:lumMod val="40000"/>
                <a:lumOff val="60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descr="16.png"/>
          <p:cNvPicPr>
            <a:picLocks noChangeAspect="1"/>
          </p:cNvPicPr>
          <p:nvPr/>
        </p:nvPicPr>
        <p:blipFill>
          <a:blip r:embed="rId5" cstate="print"/>
          <a:stretch>
            <a:fillRect/>
          </a:stretch>
        </p:blipFill>
        <p:spPr>
          <a:xfrm>
            <a:off x="2459766" y="5697252"/>
            <a:ext cx="2299351" cy="918102"/>
          </a:xfrm>
          <a:prstGeom prst="rect">
            <a:avLst/>
          </a:prstGeom>
          <a:solidFill>
            <a:srgbClr val="FFFFFF">
              <a:shade val="85000"/>
            </a:srgbClr>
          </a:solidFill>
          <a:ln w="190500" cap="sq">
            <a:solidFill>
              <a:schemeClr val="accent1">
                <a:lumMod val="40000"/>
                <a:lumOff val="60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Picture 7"/>
          <p:cNvPicPr/>
          <p:nvPr/>
        </p:nvPicPr>
        <p:blipFill>
          <a:blip r:embed="rId6" cstate="print"/>
          <a:srcRect/>
          <a:stretch>
            <a:fillRect/>
          </a:stretch>
        </p:blipFill>
        <p:spPr bwMode="auto">
          <a:xfrm>
            <a:off x="3611893" y="188640"/>
            <a:ext cx="1680000" cy="94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313" name="Rectangle 1"/>
          <p:cNvSpPr>
            <a:spLocks noChangeArrowheads="1"/>
          </p:cNvSpPr>
          <p:nvPr/>
        </p:nvSpPr>
        <p:spPr bwMode="auto">
          <a:xfrm>
            <a:off x="0" y="1253518"/>
            <a:ext cx="914400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lang="en-US" sz="2400" b="1" dirty="0">
              <a:solidFill>
                <a:schemeClr val="bg1"/>
              </a:solidFill>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rPr>
              <a:t>Designing Commercial Building</a:t>
            </a: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rPr>
              <a:t>Prepared by</a:t>
            </a: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rPr>
              <a:t>Rawan T. Barhoush</a:t>
            </a: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rPr>
              <a:t>With</a:t>
            </a: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rPr>
              <a:t>Alaa' Sawalmeh</a:t>
            </a: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rPr>
              <a:t>&amp;</a:t>
            </a: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rPr>
              <a:t>Abrar Nawahda</a:t>
            </a: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rPr>
              <a:t>Supervisor:</a:t>
            </a: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ea typeface="Times New Roman" pitchFamily="18" charset="0"/>
                <a:cs typeface="Times New Roman" pitchFamily="18" charset="0"/>
              </a:rPr>
              <a:t>Dr. Ihab Hijazi</a:t>
            </a:r>
            <a:endParaRPr kumimoji="0" lang="en-US" sz="1600" b="1" i="0" u="none" strike="noStrike" cap="none" normalizeH="0" baseline="0" dirty="0" smtClean="0">
              <a:ln>
                <a:noFill/>
              </a:ln>
              <a:solidFill>
                <a:schemeClr val="bg2">
                  <a:lumMod val="10000"/>
                </a:schemeClr>
              </a:solidFill>
              <a:effectLst>
                <a:glow rad="139700">
                  <a:schemeClr val="accent4">
                    <a:satMod val="175000"/>
                    <a:alpha val="40000"/>
                  </a:schemeClr>
                </a:glow>
              </a:effectLst>
              <a:latin typeface="Comic Sans MS" pitchFamily="66"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extBox 10"/>
          <p:cNvSpPr txBox="1"/>
          <p:nvPr/>
        </p:nvSpPr>
        <p:spPr>
          <a:xfrm>
            <a:off x="2171733" y="1268760"/>
            <a:ext cx="4608512" cy="923330"/>
          </a:xfrm>
          <a:prstGeom prst="rect">
            <a:avLst/>
          </a:prstGeom>
          <a:noFill/>
        </p:spPr>
        <p:txBody>
          <a:bodyPr wrap="square" rtlCol="1">
            <a:spAutoFit/>
          </a:bodyPr>
          <a:lstStyle/>
          <a:p>
            <a:pPr lvl="0" algn="ctr" rtl="0" eaLnBrk="0" fontAlgn="base" hangingPunct="0">
              <a:spcBef>
                <a:spcPct val="0"/>
              </a:spcBef>
              <a:spcAft>
                <a:spcPct val="0"/>
              </a:spcAft>
            </a:pPr>
            <a:r>
              <a:rPr kumimoji="0" lang="en-US" b="1" i="0" u="none" strike="noStrike" cap="none" normalizeH="0" baseline="0" dirty="0" smtClean="0">
                <a:ln>
                  <a:noFill/>
                </a:ln>
                <a:solidFill>
                  <a:schemeClr val="bg2">
                    <a:lumMod val="10000"/>
                  </a:schemeClr>
                </a:solidFill>
                <a:effectLst/>
                <a:latin typeface="Swis721 Lt BT" pitchFamily="34" charset="0"/>
                <a:ea typeface="Times New Roman" pitchFamily="18" charset="0"/>
                <a:cs typeface="Times New Roman" pitchFamily="18" charset="0"/>
              </a:rPr>
              <a:t>Department of Building Engineering</a:t>
            </a:r>
            <a:endParaRPr kumimoji="0" lang="en-US" b="1" i="0" u="none" strike="noStrike" cap="none" normalizeH="0" baseline="0" dirty="0" smtClean="0">
              <a:ln>
                <a:noFill/>
              </a:ln>
              <a:solidFill>
                <a:schemeClr val="bg2">
                  <a:lumMod val="10000"/>
                </a:schemeClr>
              </a:solidFill>
              <a:effectLst/>
              <a:latin typeface="Swis721 Lt BT" pitchFamily="34" charset="0"/>
              <a:cs typeface="Times New Roman" pitchFamily="18"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bg2">
                    <a:lumMod val="10000"/>
                  </a:schemeClr>
                </a:solidFill>
                <a:effectLst/>
                <a:latin typeface="Swis721 Lt BT" pitchFamily="34" charset="0"/>
                <a:ea typeface="Times New Roman" pitchFamily="18" charset="0"/>
                <a:cs typeface="Times New Roman" pitchFamily="18" charset="0"/>
              </a:rPr>
              <a:t>College of Engineering</a:t>
            </a:r>
            <a:endParaRPr kumimoji="0" lang="en-US" b="1" i="0" u="none" strike="noStrike" cap="none" normalizeH="0" baseline="0" dirty="0" smtClean="0">
              <a:ln>
                <a:noFill/>
              </a:ln>
              <a:solidFill>
                <a:schemeClr val="bg2">
                  <a:lumMod val="10000"/>
                </a:schemeClr>
              </a:solidFill>
              <a:effectLst/>
              <a:latin typeface="Swis721 Lt BT" pitchFamily="34" charset="0"/>
              <a:cs typeface="Times New Roman" pitchFamily="18" charset="0"/>
            </a:endParaRPr>
          </a:p>
          <a:p>
            <a:pPr lvl="0" algn="ctr" rtl="0" eaLnBrk="0" fontAlgn="base" hangingPunct="0">
              <a:spcBef>
                <a:spcPct val="0"/>
              </a:spcBef>
              <a:spcAft>
                <a:spcPct val="0"/>
              </a:spcAft>
            </a:pPr>
            <a:r>
              <a:rPr kumimoji="0" lang="en-US" b="1" i="0" u="none" strike="noStrike" cap="none" normalizeH="0" baseline="0" dirty="0" smtClean="0">
                <a:ln>
                  <a:noFill/>
                </a:ln>
                <a:solidFill>
                  <a:schemeClr val="bg2">
                    <a:lumMod val="10000"/>
                  </a:schemeClr>
                </a:solidFill>
                <a:effectLst/>
                <a:latin typeface="Swis721 Lt BT" pitchFamily="34" charset="0"/>
                <a:ea typeface="Times New Roman" pitchFamily="18" charset="0"/>
                <a:cs typeface="Times New Roman" pitchFamily="18" charset="0"/>
              </a:rPr>
              <a:t>An- Najah National University</a:t>
            </a:r>
            <a:endParaRPr kumimoji="0" lang="en-US" b="1" i="0" u="none" strike="noStrike" cap="none" normalizeH="0" baseline="0" dirty="0" smtClean="0">
              <a:ln>
                <a:noFill/>
              </a:ln>
              <a:solidFill>
                <a:schemeClr val="bg2">
                  <a:lumMod val="10000"/>
                </a:schemeClr>
              </a:solidFill>
              <a:effectLst/>
              <a:latin typeface="Swis721 Lt BT"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latin typeface="Comic Sans MS" pitchFamily="66" charset="0"/>
              </a:rPr>
              <a:t>Second floor </a:t>
            </a:r>
            <a:endParaRPr lang="ar-SA" dirty="0">
              <a:latin typeface="Comic Sans MS" pitchFamily="66" charset="0"/>
            </a:endParaRPr>
          </a:p>
        </p:txBody>
      </p:sp>
      <p:pic>
        <p:nvPicPr>
          <p:cNvPr id="8" name="Content Placeholder 7" descr="p44.png"/>
          <p:cNvPicPr>
            <a:picLocks noGrp="1" noChangeAspect="1"/>
          </p:cNvPicPr>
          <p:nvPr>
            <p:ph sz="quarter" idx="1"/>
          </p:nvPr>
        </p:nvPicPr>
        <p:blipFill>
          <a:blip r:embed="rId2" cstate="print"/>
          <a:stretch>
            <a:fillRect/>
          </a:stretch>
        </p:blipFill>
        <p:spPr>
          <a:xfrm>
            <a:off x="323528" y="1654890"/>
            <a:ext cx="8568952" cy="4582422"/>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  Third floor </a:t>
            </a:r>
            <a:endParaRPr lang="ar-SA" dirty="0">
              <a:latin typeface="Comic Sans MS" pitchFamily="66" charset="0"/>
            </a:endParaRPr>
          </a:p>
        </p:txBody>
      </p:sp>
      <p:pic>
        <p:nvPicPr>
          <p:cNvPr id="6" name="Content Placeholder 5" descr="p55.png"/>
          <p:cNvPicPr>
            <a:picLocks noGrp="1" noChangeAspect="1"/>
          </p:cNvPicPr>
          <p:nvPr>
            <p:ph sz="quarter" idx="1"/>
          </p:nvPr>
        </p:nvPicPr>
        <p:blipFill>
          <a:blip r:embed="rId2" cstate="print"/>
          <a:stretch>
            <a:fillRect/>
          </a:stretch>
        </p:blipFill>
        <p:spPr>
          <a:xfrm>
            <a:off x="323528" y="1583423"/>
            <a:ext cx="8496944" cy="4653889"/>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Elevations</a:t>
            </a:r>
            <a:r>
              <a:rPr lang="en-US" dirty="0" smtClean="0"/>
              <a:t> </a:t>
            </a:r>
            <a:endParaRPr lang="ar-SA" dirty="0"/>
          </a:p>
        </p:txBody>
      </p:sp>
      <p:pic>
        <p:nvPicPr>
          <p:cNvPr id="5" name="Content Placeholder 4" descr="eeee1111.png"/>
          <p:cNvPicPr>
            <a:picLocks noGrp="1" noChangeAspect="1"/>
          </p:cNvPicPr>
          <p:nvPr>
            <p:ph sz="quarter" idx="1"/>
          </p:nvPr>
        </p:nvPicPr>
        <p:blipFill>
          <a:blip r:embed="rId2" cstate="print"/>
          <a:stretch>
            <a:fillRect/>
          </a:stretch>
        </p:blipFill>
        <p:spPr>
          <a:xfrm>
            <a:off x="395536" y="1556792"/>
            <a:ext cx="8136904" cy="4680519"/>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Elevations</a:t>
            </a:r>
            <a:r>
              <a:rPr lang="en-US" dirty="0" smtClean="0"/>
              <a:t> </a:t>
            </a:r>
            <a:endParaRPr lang="ar-SA" dirty="0"/>
          </a:p>
        </p:txBody>
      </p:sp>
      <p:pic>
        <p:nvPicPr>
          <p:cNvPr id="6" name="Content Placeholder 5" descr="eeeee333333.png"/>
          <p:cNvPicPr>
            <a:picLocks noGrp="1" noChangeAspect="1"/>
          </p:cNvPicPr>
          <p:nvPr>
            <p:ph sz="quarter" idx="1"/>
          </p:nvPr>
        </p:nvPicPr>
        <p:blipFill>
          <a:blip r:embed="rId2" cstate="print"/>
          <a:stretch>
            <a:fillRect/>
          </a:stretch>
        </p:blipFill>
        <p:spPr>
          <a:xfrm>
            <a:off x="467544" y="1573895"/>
            <a:ext cx="8136904" cy="447856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Sections </a:t>
            </a:r>
            <a:endParaRPr lang="ar-SA" dirty="0">
              <a:latin typeface="Comic Sans MS" pitchFamily="66" charset="0"/>
            </a:endParaRPr>
          </a:p>
        </p:txBody>
      </p:sp>
      <p:pic>
        <p:nvPicPr>
          <p:cNvPr id="5" name="Content Placeholder 4" descr="sssssss3.png"/>
          <p:cNvPicPr>
            <a:picLocks noGrp="1" noChangeAspect="1"/>
          </p:cNvPicPr>
          <p:nvPr>
            <p:ph sz="quarter" idx="1"/>
          </p:nvPr>
        </p:nvPicPr>
        <p:blipFill>
          <a:blip r:embed="rId3" cstate="print"/>
          <a:stretch>
            <a:fillRect/>
          </a:stretch>
        </p:blipFill>
        <p:spPr>
          <a:xfrm>
            <a:off x="323529" y="1583423"/>
            <a:ext cx="8568952" cy="4725897"/>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The safety consideration is </a:t>
            </a:r>
            <a:endParaRPr lang="ar-SA" dirty="0">
              <a:latin typeface="Comic Sans MS" pitchFamily="66" charset="0"/>
            </a:endParaRPr>
          </a:p>
        </p:txBody>
      </p:sp>
      <p:pic>
        <p:nvPicPr>
          <p:cNvPr id="8" name="Picture 7" descr="24.png"/>
          <p:cNvPicPr>
            <a:picLocks noChangeAspect="1"/>
          </p:cNvPicPr>
          <p:nvPr/>
        </p:nvPicPr>
        <p:blipFill>
          <a:blip r:embed="rId3" cstate="print"/>
          <a:stretch>
            <a:fillRect/>
          </a:stretch>
        </p:blipFill>
        <p:spPr>
          <a:xfrm>
            <a:off x="1475656" y="4581128"/>
            <a:ext cx="5298684" cy="1888549"/>
          </a:xfrm>
          <a:prstGeom prst="rect">
            <a:avLst/>
          </a:prstGeom>
          <a:ln w="38100" cap="sq">
            <a:solidFill>
              <a:schemeClr val="accent1">
                <a:lumMod val="40000"/>
                <a:lumOff val="60000"/>
              </a:schemeClr>
            </a:solidFill>
            <a:prstDash val="solid"/>
            <a:miter lim="800000"/>
          </a:ln>
          <a:effectLst>
            <a:outerShdw blurRad="50800" dist="38100" dir="2700000" algn="tl" rotWithShape="0">
              <a:srgbClr val="000000">
                <a:alpha val="43000"/>
              </a:srgbClr>
            </a:outerShdw>
          </a:effectLst>
        </p:spPr>
      </p:pic>
      <p:pic>
        <p:nvPicPr>
          <p:cNvPr id="6" name="Content Placeholder 3" descr="par.JPG"/>
          <p:cNvPicPr>
            <a:picLocks noGrp="1"/>
          </p:cNvPicPr>
          <p:nvPr>
            <p:ph sz="quarter" idx="1"/>
          </p:nvPr>
        </p:nvPicPr>
        <p:blipFill>
          <a:blip r:embed="rId4" cstate="print"/>
          <a:stretch>
            <a:fillRect/>
          </a:stretch>
        </p:blipFill>
        <p:spPr>
          <a:xfrm>
            <a:off x="755576" y="1556792"/>
            <a:ext cx="8011853" cy="2880320"/>
          </a:xfrm>
          <a:prstGeom prst="rect">
            <a:avLst/>
          </a:prstGeom>
          <a:ln w="38100" cap="sq">
            <a:solidFill>
              <a:schemeClr val="accent1">
                <a:lumMod val="40000"/>
                <a:lumOff val="60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The safety consideration is </a:t>
            </a:r>
            <a:endParaRPr lang="ar-SA" dirty="0">
              <a:latin typeface="Comic Sans MS" pitchFamily="66" charset="0"/>
            </a:endParaRPr>
          </a:p>
        </p:txBody>
      </p:sp>
      <p:pic>
        <p:nvPicPr>
          <p:cNvPr id="10" name="Content Placeholder 9" descr="25.png"/>
          <p:cNvPicPr>
            <a:picLocks noGrp="1" noChangeAspect="1"/>
          </p:cNvPicPr>
          <p:nvPr>
            <p:ph sz="quarter" idx="1"/>
          </p:nvPr>
        </p:nvPicPr>
        <p:blipFill>
          <a:blip r:embed="rId3" cstate="print"/>
          <a:stretch>
            <a:fillRect/>
          </a:stretch>
        </p:blipFill>
        <p:spPr>
          <a:xfrm>
            <a:off x="323528" y="1628800"/>
            <a:ext cx="3841144" cy="3257774"/>
          </a:xfrm>
        </p:spPr>
      </p:pic>
      <p:pic>
        <p:nvPicPr>
          <p:cNvPr id="4" name="Picture 3" descr="w5.png"/>
          <p:cNvPicPr>
            <a:picLocks noChangeAspect="1"/>
          </p:cNvPicPr>
          <p:nvPr/>
        </p:nvPicPr>
        <p:blipFill>
          <a:blip r:embed="rId4" cstate="print"/>
          <a:stretch>
            <a:fillRect/>
          </a:stretch>
        </p:blipFill>
        <p:spPr>
          <a:xfrm>
            <a:off x="5580112" y="1484784"/>
            <a:ext cx="3058761" cy="4154579"/>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safety consideration is </a:t>
            </a:r>
            <a:endParaRPr lang="ar-SA" dirty="0"/>
          </a:p>
        </p:txBody>
      </p:sp>
      <p:pic>
        <p:nvPicPr>
          <p:cNvPr id="7" name="Content Placeholder 6" descr="nbbbbbbbbbb.png"/>
          <p:cNvPicPr>
            <a:picLocks noGrp="1" noChangeAspect="1"/>
          </p:cNvPicPr>
          <p:nvPr>
            <p:ph sz="quarter" idx="1"/>
          </p:nvPr>
        </p:nvPicPr>
        <p:blipFill>
          <a:blip r:embed="rId3" cstate="print"/>
          <a:stretch>
            <a:fillRect/>
          </a:stretch>
        </p:blipFill>
        <p:spPr>
          <a:xfrm>
            <a:off x="251521" y="1340768"/>
            <a:ext cx="8640960" cy="5112568"/>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The safety consideration is </a:t>
            </a:r>
            <a:endParaRPr lang="ar-SA" dirty="0">
              <a:latin typeface="Comic Sans MS" pitchFamily="66" charset="0"/>
            </a:endParaRPr>
          </a:p>
        </p:txBody>
      </p:sp>
      <p:pic>
        <p:nvPicPr>
          <p:cNvPr id="6" name="Content Placeholder 5" descr="stairssss.png"/>
          <p:cNvPicPr>
            <a:picLocks noGrp="1" noChangeAspect="1"/>
          </p:cNvPicPr>
          <p:nvPr>
            <p:ph sz="quarter" idx="1"/>
          </p:nvPr>
        </p:nvPicPr>
        <p:blipFill>
          <a:blip r:embed="rId3" cstate="print"/>
          <a:stretch>
            <a:fillRect/>
          </a:stretch>
        </p:blipFill>
        <p:spPr>
          <a:xfrm>
            <a:off x="0" y="1412776"/>
            <a:ext cx="8460432" cy="5040560"/>
          </a:xfrm>
        </p:spPr>
      </p:pic>
      <p:pic>
        <p:nvPicPr>
          <p:cNvPr id="4" name="Picture 3" descr="fff.JPG"/>
          <p:cNvPicPr/>
          <p:nvPr/>
        </p:nvPicPr>
        <p:blipFill>
          <a:blip r:embed="rId4" cstate="print"/>
          <a:stretch>
            <a:fillRect/>
          </a:stretch>
        </p:blipFill>
        <p:spPr>
          <a:xfrm>
            <a:off x="0" y="908720"/>
            <a:ext cx="2209800" cy="2962275"/>
          </a:xfrm>
          <a:prstGeom prst="ellipse">
            <a:avLst/>
          </a:prstGeom>
          <a:ln w="63500" cap="rnd">
            <a:solidFill>
              <a:schemeClr val="bg1">
                <a:lumMod val="9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2348880"/>
            <a:ext cx="8496944" cy="2554545"/>
          </a:xfrm>
          <a:prstGeom prst="rect">
            <a:avLst/>
          </a:prstGeom>
          <a:noFill/>
        </p:spPr>
        <p:txBody>
          <a:bodyPr wrap="square" rtlCol="1">
            <a:spAutoFit/>
          </a:bodyPr>
          <a:lstStyle/>
          <a:p>
            <a:pPr algn="ctr" rtl="0"/>
            <a:r>
              <a:rPr lang="en-US" sz="8000" dirty="0" smtClean="0">
                <a:solidFill>
                  <a:schemeClr val="accent3">
                    <a:lumMod val="75000"/>
                  </a:schemeClr>
                </a:solidFill>
                <a:latin typeface="Comic Sans MS" pitchFamily="66" charset="0"/>
              </a:rPr>
              <a:t>Environmental Design </a:t>
            </a:r>
            <a:endParaRPr lang="ar-SA" sz="8000" dirty="0">
              <a:solidFill>
                <a:schemeClr val="accent3">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pPr algn="l" rtl="0">
              <a:buFont typeface="Wingdings" pitchFamily="2" charset="2"/>
              <a:buChar char="q"/>
            </a:pPr>
            <a:r>
              <a:rPr lang="en-US" sz="2400" dirty="0" smtClean="0">
                <a:latin typeface="Comic Sans MS" pitchFamily="66" charset="0"/>
                <a:cs typeface="Arial" pitchFamily="34" charset="0"/>
              </a:rPr>
              <a:t>Introduction</a:t>
            </a:r>
          </a:p>
          <a:p>
            <a:pPr algn="l" rtl="0">
              <a:buFont typeface="Wingdings" pitchFamily="2" charset="2"/>
              <a:buChar char="q"/>
            </a:pPr>
            <a:r>
              <a:rPr lang="en-US" sz="2400" dirty="0" smtClean="0">
                <a:latin typeface="Comic Sans MS" pitchFamily="66" charset="0"/>
                <a:cs typeface="Arial" pitchFamily="34" charset="0"/>
              </a:rPr>
              <a:t>Architectural design </a:t>
            </a:r>
          </a:p>
          <a:p>
            <a:pPr algn="l" rtl="0">
              <a:buFont typeface="Wingdings" pitchFamily="2" charset="2"/>
              <a:buChar char="q"/>
            </a:pPr>
            <a:r>
              <a:rPr lang="en-US" sz="2400" dirty="0" smtClean="0">
                <a:latin typeface="Comic Sans MS" pitchFamily="66" charset="0"/>
                <a:cs typeface="Arial" pitchFamily="34" charset="0"/>
              </a:rPr>
              <a:t>Environmental Design</a:t>
            </a:r>
          </a:p>
          <a:p>
            <a:pPr algn="l" rtl="0">
              <a:buFont typeface="Wingdings" pitchFamily="2" charset="2"/>
              <a:buChar char="q"/>
            </a:pPr>
            <a:r>
              <a:rPr lang="en-US" sz="2400" dirty="0" smtClean="0">
                <a:latin typeface="Comic Sans MS" pitchFamily="66" charset="0"/>
                <a:cs typeface="Arial" pitchFamily="34" charset="0"/>
              </a:rPr>
              <a:t>Structural Design</a:t>
            </a:r>
          </a:p>
          <a:p>
            <a:pPr algn="l" rtl="0">
              <a:buFont typeface="Wingdings" pitchFamily="2" charset="2"/>
              <a:buChar char="q"/>
            </a:pPr>
            <a:r>
              <a:rPr lang="en-US" sz="2400" dirty="0" smtClean="0">
                <a:latin typeface="Comic Sans MS" pitchFamily="66" charset="0"/>
                <a:cs typeface="Arial" pitchFamily="34" charset="0"/>
              </a:rPr>
              <a:t>Mechanical Design </a:t>
            </a:r>
          </a:p>
          <a:p>
            <a:pPr algn="l" rtl="0">
              <a:buFont typeface="Wingdings" pitchFamily="2" charset="2"/>
              <a:buChar char="q"/>
            </a:pPr>
            <a:r>
              <a:rPr lang="en-US" sz="2400" dirty="0" smtClean="0">
                <a:latin typeface="Comic Sans MS" pitchFamily="66" charset="0"/>
                <a:cs typeface="Arial" pitchFamily="34" charset="0"/>
              </a:rPr>
              <a:t>Electrical Design </a:t>
            </a:r>
            <a:endParaRPr lang="ar-SA" sz="2400" dirty="0">
              <a:latin typeface="Comic Sans MS" pitchFamily="66" charset="0"/>
              <a:cs typeface="Arial" pitchFamily="34" charset="0"/>
            </a:endParaRPr>
          </a:p>
        </p:txBody>
      </p:sp>
      <p:sp>
        <p:nvSpPr>
          <p:cNvPr id="2" name="Title 1"/>
          <p:cNvSpPr>
            <a:spLocks noGrp="1"/>
          </p:cNvSpPr>
          <p:nvPr>
            <p:ph type="ctrTitle"/>
          </p:nvPr>
        </p:nvSpPr>
        <p:spPr>
          <a:xfrm>
            <a:off x="683568" y="0"/>
            <a:ext cx="7772400" cy="1752600"/>
          </a:xfrm>
        </p:spPr>
        <p:txBody>
          <a:bodyPr/>
          <a:lstStyle/>
          <a:p>
            <a:pPr algn="l"/>
            <a:r>
              <a:rPr lang="en-US" dirty="0" smtClean="0">
                <a:solidFill>
                  <a:schemeClr val="tx2"/>
                </a:solidFill>
                <a:latin typeface="Comic Sans MS" pitchFamily="66" charset="0"/>
              </a:rPr>
              <a:t>Out line :</a:t>
            </a:r>
            <a:endParaRPr lang="ar-SA" dirty="0">
              <a:solidFill>
                <a:schemeClr val="tx2"/>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50000"/>
                  </a:schemeClr>
                </a:solidFill>
                <a:latin typeface="Arial" pitchFamily="34" charset="0"/>
                <a:cs typeface="Arial" pitchFamily="34" charset="0"/>
              </a:rPr>
              <a:t>:</a:t>
            </a:r>
            <a:endParaRPr lang="ar-SA" dirty="0"/>
          </a:p>
        </p:txBody>
      </p:sp>
      <p:sp>
        <p:nvSpPr>
          <p:cNvPr id="5" name="Text Placeholder 4"/>
          <p:cNvSpPr>
            <a:spLocks noGrp="1"/>
          </p:cNvSpPr>
          <p:nvPr>
            <p:ph type="body" idx="2"/>
          </p:nvPr>
        </p:nvSpPr>
        <p:spPr>
          <a:xfrm>
            <a:off x="381000" y="980728"/>
            <a:ext cx="2362200" cy="5145435"/>
          </a:xfrm>
        </p:spPr>
        <p:txBody>
          <a:bodyPr>
            <a:normAutofit/>
          </a:bodyPr>
          <a:lstStyle/>
          <a:p>
            <a:pPr algn="l"/>
            <a:r>
              <a:rPr lang="en-US" sz="2400" dirty="0" smtClean="0"/>
              <a:t>The Project was designed in Nablus, and it's located in the 3d climate zone "Zon3" and the below Fig. shown the classified climatic zones of the West Bank and Gaza</a:t>
            </a:r>
            <a:endParaRPr lang="en-US" sz="2400" i="1" dirty="0" smtClean="0"/>
          </a:p>
          <a:p>
            <a:pPr algn="l"/>
            <a:endParaRPr lang="ar-SA" sz="2400" dirty="0"/>
          </a:p>
        </p:txBody>
      </p:sp>
      <p:pic>
        <p:nvPicPr>
          <p:cNvPr id="7" name="Content Placeholder 6"/>
          <p:cNvPicPr>
            <a:picLocks noGrp="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3203848" y="1628800"/>
            <a:ext cx="5544616" cy="4680520"/>
          </a:xfrm>
          <a:prstGeom prst="rect">
            <a:avLst/>
          </a:prstGeom>
        </p:spPr>
      </p:pic>
      <p:sp>
        <p:nvSpPr>
          <p:cNvPr id="8" name="Rectangle 7"/>
          <p:cNvSpPr/>
          <p:nvPr/>
        </p:nvSpPr>
        <p:spPr>
          <a:xfrm>
            <a:off x="3779912" y="548680"/>
            <a:ext cx="2656496" cy="584775"/>
          </a:xfrm>
          <a:prstGeom prst="rect">
            <a:avLst/>
          </a:prstGeom>
        </p:spPr>
        <p:txBody>
          <a:bodyPr wrap="none">
            <a:spAutoFit/>
          </a:bodyPr>
          <a:lstStyle/>
          <a:p>
            <a:r>
              <a:rPr lang="en-US" sz="3200" dirty="0" smtClean="0">
                <a:solidFill>
                  <a:schemeClr val="accent3">
                    <a:lumMod val="75000"/>
                  </a:schemeClr>
                </a:solidFill>
                <a:latin typeface="Comic Sans MS" pitchFamily="66" charset="0"/>
                <a:cs typeface="Arial" pitchFamily="34" charset="0"/>
              </a:rPr>
              <a:t>General View</a:t>
            </a:r>
            <a:endParaRPr lang="ar-SA" sz="3200"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en-US" sz="2400" dirty="0" smtClean="0">
                <a:latin typeface="Comic Sans MS" pitchFamily="66" charset="0"/>
              </a:rPr>
              <a:t>The climate data for Nablus shown in below Table </a:t>
            </a:r>
            <a:br>
              <a:rPr lang="en-US" sz="2400" dirty="0" smtClean="0">
                <a:latin typeface="Comic Sans MS" pitchFamily="66" charset="0"/>
              </a:rPr>
            </a:br>
            <a:endParaRPr lang="ar-SA" sz="2400" dirty="0">
              <a:latin typeface="Comic Sans MS" pitchFamily="66" charset="0"/>
            </a:endParaRPr>
          </a:p>
        </p:txBody>
      </p:sp>
      <p:pic>
        <p:nvPicPr>
          <p:cNvPr id="5" name="Picture 2" descr="C:\Users\abrar\Desktop\صشي.GIF"/>
          <p:cNvPicPr>
            <a:picLocks noGrp="1" noChangeAspect="1" noChangeArrowheads="1"/>
          </p:cNvPicPr>
          <p:nvPr>
            <p:ph sz="quarter" idx="1"/>
          </p:nvPr>
        </p:nvPicPr>
        <p:blipFill>
          <a:blip r:embed="rId2" cstate="print"/>
          <a:srcRect/>
          <a:stretch>
            <a:fillRect/>
          </a:stretch>
        </p:blipFill>
        <p:spPr bwMode="auto">
          <a:xfrm>
            <a:off x="467544" y="1700808"/>
            <a:ext cx="8280920" cy="460851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88640"/>
            <a:ext cx="8640960" cy="1077218"/>
          </a:xfrm>
          <a:prstGeom prst="rect">
            <a:avLst/>
          </a:prstGeom>
        </p:spPr>
        <p:txBody>
          <a:bodyPr wrap="square">
            <a:spAutoFit/>
          </a:bodyPr>
          <a:lstStyle/>
          <a:p>
            <a:pPr algn="l"/>
            <a:r>
              <a:rPr lang="en-US" sz="1600" b="1" dirty="0" smtClean="0">
                <a:solidFill>
                  <a:schemeClr val="accent3">
                    <a:lumMod val="75000"/>
                  </a:schemeClr>
                </a:solidFill>
                <a:latin typeface="Comic Sans MS" pitchFamily="66" charset="0"/>
                <a:cs typeface="Arial" pitchFamily="34" charset="0"/>
              </a:rPr>
              <a:t>ECOTECT</a:t>
            </a:r>
            <a:r>
              <a:rPr lang="en-US" sz="1600" dirty="0" smtClean="0">
                <a:solidFill>
                  <a:schemeClr val="accent3">
                    <a:lumMod val="75000"/>
                  </a:schemeClr>
                </a:solidFill>
                <a:latin typeface="Comic Sans MS" pitchFamily="66" charset="0"/>
                <a:cs typeface="Arial" pitchFamily="34" charset="0"/>
              </a:rPr>
              <a:t> is an Autodesk building analysis program that allows designers to work easily in 3D and apply all the tools necessary for an energy efficient and sustainable Design, </a:t>
            </a:r>
            <a:r>
              <a:rPr lang="en-US" sz="1600" dirty="0" err="1" smtClean="0">
                <a:solidFill>
                  <a:schemeClr val="accent3">
                    <a:lumMod val="75000"/>
                  </a:schemeClr>
                </a:solidFill>
                <a:latin typeface="Comic Sans MS" pitchFamily="66" charset="0"/>
                <a:cs typeface="Arial" pitchFamily="34" charset="0"/>
              </a:rPr>
              <a:t>Ecotect</a:t>
            </a:r>
            <a:r>
              <a:rPr lang="en-US" sz="1600" dirty="0" smtClean="0">
                <a:solidFill>
                  <a:schemeClr val="accent3">
                    <a:lumMod val="75000"/>
                  </a:schemeClr>
                </a:solidFill>
                <a:latin typeface="Comic Sans MS" pitchFamily="66" charset="0"/>
                <a:cs typeface="Arial" pitchFamily="34" charset="0"/>
              </a:rPr>
              <a:t> depends on dividing the model to zones to dealing with every zone alone shown in below figure</a:t>
            </a:r>
            <a:endParaRPr lang="ar-SA" sz="1600" dirty="0">
              <a:solidFill>
                <a:schemeClr val="accent3">
                  <a:lumMod val="75000"/>
                </a:schemeClr>
              </a:solidFill>
              <a:latin typeface="Comic Sans MS" pitchFamily="66" charset="0"/>
            </a:endParaRPr>
          </a:p>
        </p:txBody>
      </p:sp>
      <p:pic>
        <p:nvPicPr>
          <p:cNvPr id="3" name="Picture 2" descr="C:\Users\abrar\Desktop\باب.GIF"/>
          <p:cNvPicPr>
            <a:picLocks noChangeAspect="1" noChangeArrowheads="1"/>
          </p:cNvPicPr>
          <p:nvPr/>
        </p:nvPicPr>
        <p:blipFill>
          <a:blip r:embed="rId2" cstate="print"/>
          <a:srcRect/>
          <a:stretch>
            <a:fillRect/>
          </a:stretch>
        </p:blipFill>
        <p:spPr bwMode="auto">
          <a:xfrm>
            <a:off x="683568" y="1556792"/>
            <a:ext cx="7848872" cy="460851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332656"/>
            <a:ext cx="8496944" cy="923330"/>
          </a:xfrm>
          <a:prstGeom prst="rect">
            <a:avLst/>
          </a:prstGeom>
        </p:spPr>
        <p:txBody>
          <a:bodyPr wrap="square">
            <a:spAutoFit/>
          </a:bodyPr>
          <a:lstStyle/>
          <a:p>
            <a:pPr algn="l"/>
            <a:r>
              <a:rPr lang="en-US" dirty="0" smtClean="0">
                <a:solidFill>
                  <a:schemeClr val="accent3">
                    <a:lumMod val="75000"/>
                  </a:schemeClr>
                </a:solidFill>
                <a:latin typeface="Comic Sans MS" pitchFamily="66" charset="0"/>
              </a:rPr>
              <a:t>The building was oriented to the south as possible as, and compatible with the selected site to build the project to gain the largest amount of solar energy in winter</a:t>
            </a:r>
          </a:p>
        </p:txBody>
      </p:sp>
      <p:pic>
        <p:nvPicPr>
          <p:cNvPr id="3" name="Picture 2" descr="C:\Users\abrar\Desktop\مجلد جديد ‫(2)‬\pic\12 jan.bmp"/>
          <p:cNvPicPr>
            <a:picLocks noChangeAspect="1" noChangeArrowheads="1"/>
          </p:cNvPicPr>
          <p:nvPr/>
        </p:nvPicPr>
        <p:blipFill>
          <a:blip r:embed="rId2" cstate="print"/>
          <a:srcRect/>
          <a:stretch>
            <a:fillRect/>
          </a:stretch>
        </p:blipFill>
        <p:spPr bwMode="auto">
          <a:xfrm>
            <a:off x="827584" y="1916832"/>
            <a:ext cx="7452320" cy="4027029"/>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332656"/>
            <a:ext cx="8424936" cy="923330"/>
          </a:xfrm>
          <a:prstGeom prst="rect">
            <a:avLst/>
          </a:prstGeom>
        </p:spPr>
        <p:txBody>
          <a:bodyPr wrap="square">
            <a:spAutoFit/>
          </a:bodyPr>
          <a:lstStyle/>
          <a:p>
            <a:pPr algn="l"/>
            <a:r>
              <a:rPr lang="en-US" dirty="0" smtClean="0">
                <a:solidFill>
                  <a:schemeClr val="accent3">
                    <a:lumMod val="75000"/>
                  </a:schemeClr>
                </a:solidFill>
                <a:latin typeface="Comic Sans MS" pitchFamily="66" charset="0"/>
              </a:rPr>
              <a:t>The sun path around the building in 21-Jan. and 21-July shown in below figures </a:t>
            </a:r>
          </a:p>
          <a:p>
            <a:pPr algn="l"/>
            <a:r>
              <a:rPr lang="en-US" dirty="0" smtClean="0">
                <a:solidFill>
                  <a:schemeClr val="accent3">
                    <a:lumMod val="75000"/>
                  </a:schemeClr>
                </a:solidFill>
                <a:latin typeface="Comic Sans MS" pitchFamily="66" charset="0"/>
              </a:rPr>
              <a:t>A- In 21- January</a:t>
            </a:r>
          </a:p>
        </p:txBody>
      </p:sp>
      <p:pic>
        <p:nvPicPr>
          <p:cNvPr id="3" name="عنصر نائب للمحتوى 10" descr="D:\pic\‫22222 - نسخة.GIF"/>
          <p:cNvPicPr>
            <a:picLocks/>
          </p:cNvPicPr>
          <p:nvPr/>
        </p:nvPicPr>
        <p:blipFill>
          <a:blip r:embed="rId2" cstate="print"/>
          <a:srcRect/>
          <a:stretch>
            <a:fillRect/>
          </a:stretch>
        </p:blipFill>
        <p:spPr bwMode="auto">
          <a:xfrm>
            <a:off x="467544" y="1628800"/>
            <a:ext cx="8208912" cy="4752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04664"/>
            <a:ext cx="3168352" cy="369332"/>
          </a:xfrm>
          <a:prstGeom prst="rect">
            <a:avLst/>
          </a:prstGeom>
        </p:spPr>
        <p:txBody>
          <a:bodyPr wrap="square">
            <a:spAutoFit/>
          </a:bodyPr>
          <a:lstStyle/>
          <a:p>
            <a:pPr algn="l"/>
            <a:r>
              <a:rPr lang="en-US" dirty="0" smtClean="0">
                <a:solidFill>
                  <a:schemeClr val="accent3">
                    <a:lumMod val="75000"/>
                  </a:schemeClr>
                </a:solidFill>
                <a:latin typeface="Comic Sans MS" pitchFamily="66" charset="0"/>
              </a:rPr>
              <a:t>B- In 21- July</a:t>
            </a:r>
          </a:p>
        </p:txBody>
      </p:sp>
      <p:pic>
        <p:nvPicPr>
          <p:cNvPr id="3" name="Picture 2" descr="C:\Users\abrar\Desktop\جولاي.GIF"/>
          <p:cNvPicPr>
            <a:picLocks noChangeAspect="1" noChangeArrowheads="1"/>
          </p:cNvPicPr>
          <p:nvPr/>
        </p:nvPicPr>
        <p:blipFill>
          <a:blip r:embed="rId2" cstate="print"/>
          <a:srcRect/>
          <a:stretch>
            <a:fillRect/>
          </a:stretch>
        </p:blipFill>
        <p:spPr bwMode="auto">
          <a:xfrm>
            <a:off x="467544" y="1700808"/>
            <a:ext cx="8219256" cy="4320481"/>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548680"/>
            <a:ext cx="6984776" cy="461665"/>
          </a:xfrm>
          <a:prstGeom prst="rect">
            <a:avLst/>
          </a:prstGeom>
        </p:spPr>
        <p:txBody>
          <a:bodyPr wrap="square">
            <a:spAutoFit/>
          </a:bodyPr>
          <a:lstStyle/>
          <a:p>
            <a:pPr algn="ctr"/>
            <a:r>
              <a:rPr lang="en-US" sz="2400" dirty="0" smtClean="0">
                <a:solidFill>
                  <a:schemeClr val="accent3">
                    <a:lumMod val="75000"/>
                  </a:schemeClr>
                </a:solidFill>
                <a:latin typeface="Comic Sans MS" pitchFamily="66" charset="0"/>
                <a:cs typeface="Arial" pitchFamily="34" charset="0"/>
              </a:rPr>
              <a:t>Thermal Insulation and Simulation </a:t>
            </a:r>
            <a:r>
              <a:rPr lang="en-US" dirty="0" smtClean="0">
                <a:solidFill>
                  <a:schemeClr val="accent3">
                    <a:lumMod val="50000"/>
                  </a:schemeClr>
                </a:solidFill>
                <a:latin typeface="Comic Sans MS" pitchFamily="66" charset="0"/>
                <a:cs typeface="Arial" pitchFamily="34" charset="0"/>
              </a:rPr>
              <a:t>:</a:t>
            </a:r>
            <a:endParaRPr lang="ar-SA" dirty="0">
              <a:latin typeface="Comic Sans MS" pitchFamily="66" charset="0"/>
            </a:endParaRPr>
          </a:p>
        </p:txBody>
      </p:sp>
      <p:sp>
        <p:nvSpPr>
          <p:cNvPr id="3" name="Rectangle 2"/>
          <p:cNvSpPr/>
          <p:nvPr/>
        </p:nvSpPr>
        <p:spPr>
          <a:xfrm>
            <a:off x="251520" y="1556792"/>
            <a:ext cx="8208912" cy="923330"/>
          </a:xfrm>
          <a:prstGeom prst="rect">
            <a:avLst/>
          </a:prstGeom>
        </p:spPr>
        <p:txBody>
          <a:bodyPr wrap="square">
            <a:spAutoFit/>
          </a:bodyPr>
          <a:lstStyle/>
          <a:p>
            <a:pPr algn="l"/>
            <a:r>
              <a:rPr lang="en-US" dirty="0" smtClean="0">
                <a:solidFill>
                  <a:srgbClr val="002060"/>
                </a:solidFill>
              </a:rPr>
              <a:t>Simulation the Model with insulation:</a:t>
            </a:r>
          </a:p>
          <a:p>
            <a:pPr algn="l"/>
            <a:r>
              <a:rPr lang="en-US" dirty="0" smtClean="0"/>
              <a:t> 1- External Walls Section:</a:t>
            </a:r>
          </a:p>
          <a:p>
            <a:pPr algn="l"/>
            <a:r>
              <a:rPr lang="en-US" dirty="0" smtClean="0">
                <a:solidFill>
                  <a:srgbClr val="7030A0"/>
                </a:solidFill>
              </a:rPr>
              <a:t>Insulation used was Polystyrene Extruded (5cm Thickens)</a:t>
            </a:r>
          </a:p>
        </p:txBody>
      </p:sp>
      <p:pic>
        <p:nvPicPr>
          <p:cNvPr id="4" name="Picture 2" descr="C:\Users\abrar\Desktop\مجلد جديد ‫(2)‬\pic\sssss.GIF"/>
          <p:cNvPicPr>
            <a:picLocks noChangeAspect="1" noChangeArrowheads="1"/>
          </p:cNvPicPr>
          <p:nvPr/>
        </p:nvPicPr>
        <p:blipFill>
          <a:blip r:embed="rId2" cstate="print"/>
          <a:srcRect/>
          <a:stretch>
            <a:fillRect/>
          </a:stretch>
        </p:blipFill>
        <p:spPr bwMode="auto">
          <a:xfrm>
            <a:off x="251520" y="2492896"/>
            <a:ext cx="8568951" cy="388843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8208912" cy="954107"/>
          </a:xfrm>
          <a:prstGeom prst="rect">
            <a:avLst/>
          </a:prstGeom>
        </p:spPr>
        <p:txBody>
          <a:bodyPr wrap="square">
            <a:spAutoFit/>
          </a:bodyPr>
          <a:lstStyle/>
          <a:p>
            <a:pPr algn="l"/>
            <a:r>
              <a:rPr lang="en-US" sz="2000" dirty="0" smtClean="0">
                <a:solidFill>
                  <a:schemeClr val="accent3">
                    <a:lumMod val="75000"/>
                  </a:schemeClr>
                </a:solidFill>
              </a:rPr>
              <a:t>Simulation the Model with insulation</a:t>
            </a:r>
          </a:p>
          <a:p>
            <a:pPr algn="l"/>
            <a:endParaRPr lang="en-US" dirty="0" smtClean="0">
              <a:solidFill>
                <a:schemeClr val="accent3">
                  <a:lumMod val="75000"/>
                </a:schemeClr>
              </a:solidFill>
            </a:endParaRPr>
          </a:p>
          <a:p>
            <a:pPr algn="l"/>
            <a:r>
              <a:rPr lang="en-US" dirty="0" smtClean="0">
                <a:solidFill>
                  <a:schemeClr val="accent3">
                    <a:lumMod val="75000"/>
                  </a:schemeClr>
                </a:solidFill>
              </a:rPr>
              <a:t>U Value (</a:t>
            </a:r>
            <a:r>
              <a:rPr lang="en-US" dirty="0" err="1" smtClean="0">
                <a:solidFill>
                  <a:schemeClr val="accent3">
                    <a:lumMod val="75000"/>
                  </a:schemeClr>
                </a:solidFill>
              </a:rPr>
              <a:t>Kw</a:t>
            </a:r>
            <a:r>
              <a:rPr lang="en-US" dirty="0" smtClean="0">
                <a:solidFill>
                  <a:schemeClr val="accent3">
                    <a:lumMod val="75000"/>
                  </a:schemeClr>
                </a:solidFill>
              </a:rPr>
              <a:t>/m2) for the External Wall after Insulation   </a:t>
            </a:r>
          </a:p>
        </p:txBody>
      </p:sp>
      <p:pic>
        <p:nvPicPr>
          <p:cNvPr id="3" name="Picture 2" descr="C:\Users\abrar\Desktop\مجلد جديد ‫(2)‬\pic\asasasas.GIF"/>
          <p:cNvPicPr>
            <a:picLocks noChangeAspect="1" noChangeArrowheads="1"/>
          </p:cNvPicPr>
          <p:nvPr/>
        </p:nvPicPr>
        <p:blipFill>
          <a:blip r:embed="rId2" cstate="print"/>
          <a:srcRect b="3175"/>
          <a:stretch>
            <a:fillRect/>
          </a:stretch>
        </p:blipFill>
        <p:spPr bwMode="auto">
          <a:xfrm>
            <a:off x="251520" y="1628800"/>
            <a:ext cx="8640960" cy="4392488"/>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8568952" cy="738664"/>
          </a:xfrm>
          <a:prstGeom prst="rect">
            <a:avLst/>
          </a:prstGeom>
        </p:spPr>
        <p:txBody>
          <a:bodyPr wrap="square">
            <a:spAutoFit/>
          </a:bodyPr>
          <a:lstStyle/>
          <a:p>
            <a:pPr algn="l"/>
            <a:r>
              <a:rPr lang="en-US" sz="2400" dirty="0" smtClean="0">
                <a:solidFill>
                  <a:schemeClr val="accent3">
                    <a:lumMod val="75000"/>
                  </a:schemeClr>
                </a:solidFill>
                <a:latin typeface="Comic Sans MS" pitchFamily="66" charset="0"/>
              </a:rPr>
              <a:t>Simulation the Model with insulation</a:t>
            </a:r>
          </a:p>
          <a:p>
            <a:pPr algn="l"/>
            <a:r>
              <a:rPr lang="en-US" dirty="0" smtClean="0">
                <a:solidFill>
                  <a:schemeClr val="accent3">
                    <a:lumMod val="75000"/>
                  </a:schemeClr>
                </a:solidFill>
                <a:latin typeface="Comic Sans MS" pitchFamily="66" charset="0"/>
              </a:rPr>
              <a:t>Heating and Cooling Loads With Insulation</a:t>
            </a:r>
            <a:endParaRPr lang="ar-SA" dirty="0">
              <a:solidFill>
                <a:schemeClr val="accent3">
                  <a:lumMod val="75000"/>
                </a:schemeClr>
              </a:solidFill>
              <a:latin typeface="Comic Sans MS" pitchFamily="66" charset="0"/>
            </a:endParaRPr>
          </a:p>
        </p:txBody>
      </p:sp>
      <p:pic>
        <p:nvPicPr>
          <p:cNvPr id="3" name="Picture 2" descr="C:\Users\abrar\Desktop\ئبئسسب.GIF"/>
          <p:cNvPicPr>
            <a:picLocks noChangeAspect="1" noChangeArrowheads="1"/>
          </p:cNvPicPr>
          <p:nvPr/>
        </p:nvPicPr>
        <p:blipFill>
          <a:blip r:embed="rId2" cstate="print"/>
          <a:srcRect/>
          <a:stretch>
            <a:fillRect/>
          </a:stretch>
        </p:blipFill>
        <p:spPr bwMode="auto">
          <a:xfrm>
            <a:off x="827584" y="1484784"/>
            <a:ext cx="7272808" cy="4752528"/>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260648"/>
            <a:ext cx="8424936" cy="707886"/>
          </a:xfrm>
          <a:prstGeom prst="rect">
            <a:avLst/>
          </a:prstGeom>
        </p:spPr>
        <p:txBody>
          <a:bodyPr wrap="square">
            <a:spAutoFit/>
          </a:bodyPr>
          <a:lstStyle/>
          <a:p>
            <a:pPr algn="l"/>
            <a:r>
              <a:rPr lang="en-US" sz="2000" b="1" dirty="0" smtClean="0">
                <a:solidFill>
                  <a:schemeClr val="accent3">
                    <a:lumMod val="75000"/>
                  </a:schemeClr>
                </a:solidFill>
                <a:latin typeface="Comic Sans MS" pitchFamily="66" charset="0"/>
              </a:rPr>
              <a:t>Simulation the Model with insulation</a:t>
            </a:r>
            <a:r>
              <a:rPr lang="en-US" sz="2000" dirty="0" smtClean="0">
                <a:solidFill>
                  <a:schemeClr val="accent3">
                    <a:lumMod val="75000"/>
                  </a:schemeClr>
                </a:solidFill>
                <a:latin typeface="Comic Sans MS" pitchFamily="66" charset="0"/>
              </a:rPr>
              <a:t>:</a:t>
            </a:r>
          </a:p>
          <a:p>
            <a:pPr algn="l"/>
            <a:r>
              <a:rPr lang="en-US" sz="2000" dirty="0" smtClean="0">
                <a:solidFill>
                  <a:schemeClr val="accent3">
                    <a:lumMod val="75000"/>
                  </a:schemeClr>
                </a:solidFill>
                <a:latin typeface="Comic Sans MS" pitchFamily="66" charset="0"/>
              </a:rPr>
              <a:t>Heating and Cooling Loads With Insulation</a:t>
            </a:r>
            <a:r>
              <a:rPr lang="en-US" dirty="0" smtClean="0"/>
              <a:t>:</a:t>
            </a:r>
          </a:p>
        </p:txBody>
      </p:sp>
      <p:pic>
        <p:nvPicPr>
          <p:cNvPr id="3" name="عنصر نائب للمحتوى 4" descr="D:\pic\vcxzcvb.GIF"/>
          <p:cNvPicPr>
            <a:picLocks/>
          </p:cNvPicPr>
          <p:nvPr/>
        </p:nvPicPr>
        <p:blipFill>
          <a:blip r:embed="rId2" cstate="print"/>
          <a:srcRect/>
          <a:stretch>
            <a:fillRect/>
          </a:stretch>
        </p:blipFill>
        <p:spPr bwMode="auto">
          <a:xfrm>
            <a:off x="539552" y="1556792"/>
            <a:ext cx="8208912" cy="4752528"/>
          </a:xfrm>
          <a:prstGeom prst="rect">
            <a:avLst/>
          </a:prstGeom>
          <a:noFill/>
          <a:ln w="9525">
            <a:solidFill>
              <a:schemeClr val="accent2">
                <a:lumMod val="75000"/>
              </a:schemeClr>
            </a:solid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Introduction </a:t>
            </a:r>
            <a:endParaRPr lang="ar-SA" dirty="0">
              <a:latin typeface="Comic Sans MS" pitchFamily="66" charset="0"/>
            </a:endParaRPr>
          </a:p>
        </p:txBody>
      </p:sp>
      <p:sp>
        <p:nvSpPr>
          <p:cNvPr id="3" name="Content Placeholder 2"/>
          <p:cNvSpPr>
            <a:spLocks noGrp="1"/>
          </p:cNvSpPr>
          <p:nvPr>
            <p:ph sz="quarter" idx="1"/>
          </p:nvPr>
        </p:nvSpPr>
        <p:spPr/>
        <p:txBody>
          <a:bodyPr/>
          <a:lstStyle/>
          <a:p>
            <a:pPr algn="ctr" rtl="0">
              <a:buFont typeface="Wingdings" pitchFamily="2" charset="2"/>
              <a:buChar char="v"/>
            </a:pPr>
            <a:endParaRPr lang="en-US" dirty="0" smtClean="0">
              <a:latin typeface="Comic Sans MS" pitchFamily="66" charset="0"/>
            </a:endParaRPr>
          </a:p>
          <a:p>
            <a:pPr algn="l" rtl="0"/>
            <a:endParaRPr lang="ar-SA" dirty="0"/>
          </a:p>
          <a:p>
            <a:pPr algn="ctr" rtl="0">
              <a:buFont typeface="Wingdings" pitchFamily="2" charset="2"/>
              <a:buChar char="v"/>
            </a:pPr>
            <a:r>
              <a:rPr lang="en-US" sz="6000" dirty="0" smtClean="0">
                <a:latin typeface="Comic Sans MS" pitchFamily="66" charset="0"/>
              </a:rPr>
              <a:t>Location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عنصر نائب للمحتوى 4" descr="D:\pic\‫1 - نسخة.wmf"/>
          <p:cNvPicPr>
            <a:picLocks/>
          </p:cNvPicPr>
          <p:nvPr/>
        </p:nvPicPr>
        <p:blipFill>
          <a:blip r:embed="rId2" cstate="print"/>
          <a:srcRect/>
          <a:stretch>
            <a:fillRect/>
          </a:stretch>
        </p:blipFill>
        <p:spPr bwMode="auto">
          <a:xfrm>
            <a:off x="251520" y="1556792"/>
            <a:ext cx="8686800" cy="4824536"/>
          </a:xfrm>
          <a:prstGeom prst="rect">
            <a:avLst/>
          </a:prstGeom>
          <a:noFill/>
          <a:ln w="9525">
            <a:solidFill>
              <a:srgbClr val="0070C0"/>
            </a:solidFill>
            <a:miter lim="800000"/>
            <a:headEnd/>
            <a:tailEnd/>
          </a:ln>
        </p:spPr>
      </p:pic>
      <p:sp>
        <p:nvSpPr>
          <p:cNvPr id="4" name="Rectangle 3"/>
          <p:cNvSpPr/>
          <p:nvPr/>
        </p:nvSpPr>
        <p:spPr>
          <a:xfrm>
            <a:off x="899592" y="404664"/>
            <a:ext cx="3571812" cy="646331"/>
          </a:xfrm>
          <a:prstGeom prst="rect">
            <a:avLst/>
          </a:prstGeom>
        </p:spPr>
        <p:txBody>
          <a:bodyPr wrap="none">
            <a:spAutoFit/>
          </a:bodyPr>
          <a:lstStyle/>
          <a:p>
            <a:r>
              <a:rPr lang="en-US" sz="3600" dirty="0" smtClean="0">
                <a:solidFill>
                  <a:schemeClr val="accent3">
                    <a:lumMod val="75000"/>
                  </a:schemeClr>
                </a:solidFill>
                <a:latin typeface="Comic Sans MS" pitchFamily="66" charset="0"/>
              </a:rPr>
              <a:t>Natural lighting</a:t>
            </a:r>
            <a:endParaRPr lang="ar-SA" sz="3600" dirty="0">
              <a:solidFill>
                <a:schemeClr val="accent3">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1326004" cy="461665"/>
          </a:xfrm>
          <a:prstGeom prst="rect">
            <a:avLst/>
          </a:prstGeom>
        </p:spPr>
        <p:txBody>
          <a:bodyPr wrap="none">
            <a:spAutoFit/>
          </a:bodyPr>
          <a:lstStyle/>
          <a:p>
            <a:r>
              <a:rPr lang="en-US" sz="2400" dirty="0" smtClean="0">
                <a:solidFill>
                  <a:schemeClr val="accent3">
                    <a:lumMod val="50000"/>
                  </a:schemeClr>
                </a:solidFill>
                <a:latin typeface="Comic Sans MS" pitchFamily="66" charset="0"/>
                <a:cs typeface="Arial" pitchFamily="34" charset="0"/>
              </a:rPr>
              <a:t>Shading</a:t>
            </a:r>
            <a:endParaRPr lang="ar-SA" sz="2400" dirty="0">
              <a:latin typeface="Comic Sans MS" pitchFamily="66" charset="0"/>
            </a:endParaRPr>
          </a:p>
        </p:txBody>
      </p:sp>
      <p:sp>
        <p:nvSpPr>
          <p:cNvPr id="3" name="Rectangle 2"/>
          <p:cNvSpPr/>
          <p:nvPr/>
        </p:nvSpPr>
        <p:spPr>
          <a:xfrm>
            <a:off x="323528" y="692696"/>
            <a:ext cx="8496944" cy="369332"/>
          </a:xfrm>
          <a:prstGeom prst="rect">
            <a:avLst/>
          </a:prstGeom>
        </p:spPr>
        <p:txBody>
          <a:bodyPr wrap="square">
            <a:spAutoFit/>
          </a:bodyPr>
          <a:lstStyle/>
          <a:p>
            <a:pPr algn="l"/>
            <a:r>
              <a:rPr lang="en-US" i="1" dirty="0" smtClean="0">
                <a:solidFill>
                  <a:schemeClr val="accent3">
                    <a:lumMod val="75000"/>
                  </a:schemeClr>
                </a:solidFill>
              </a:rPr>
              <a:t>Cantilever for Shadow on the south windows</a:t>
            </a:r>
            <a:endParaRPr lang="ar-SA" dirty="0">
              <a:solidFill>
                <a:schemeClr val="accent3">
                  <a:lumMod val="75000"/>
                </a:schemeClr>
              </a:solidFill>
            </a:endParaRPr>
          </a:p>
        </p:txBody>
      </p:sp>
      <p:pic>
        <p:nvPicPr>
          <p:cNvPr id="4" name="عنصر نائب للمحتوى 4" descr="C:\Users\abrar\Desktop\مجلد جديد ‫(2)‬\4.GIF"/>
          <p:cNvPicPr>
            <a:picLocks/>
          </p:cNvPicPr>
          <p:nvPr/>
        </p:nvPicPr>
        <p:blipFill>
          <a:blip r:embed="rId3" cstate="print"/>
          <a:srcRect/>
          <a:stretch>
            <a:fillRect/>
          </a:stretch>
        </p:blipFill>
        <p:spPr bwMode="auto">
          <a:xfrm>
            <a:off x="611560" y="1484784"/>
            <a:ext cx="7848872" cy="50405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548680"/>
            <a:ext cx="5192447" cy="400110"/>
          </a:xfrm>
          <a:prstGeom prst="rect">
            <a:avLst/>
          </a:prstGeom>
        </p:spPr>
        <p:txBody>
          <a:bodyPr wrap="none">
            <a:spAutoFit/>
          </a:bodyPr>
          <a:lstStyle/>
          <a:p>
            <a:pPr algn="l"/>
            <a:r>
              <a:rPr lang="en-US" sz="2000" i="1" dirty="0" smtClean="0">
                <a:solidFill>
                  <a:schemeClr val="accent3">
                    <a:lumMod val="75000"/>
                  </a:schemeClr>
                </a:solidFill>
                <a:latin typeface="Comic Sans MS" pitchFamily="66" charset="0"/>
              </a:rPr>
              <a:t>shutters for Shadow on the west windows</a:t>
            </a:r>
            <a:endParaRPr lang="ar-SA" sz="2000" dirty="0">
              <a:solidFill>
                <a:schemeClr val="accent3">
                  <a:lumMod val="75000"/>
                </a:schemeClr>
              </a:solidFill>
              <a:latin typeface="Comic Sans MS" pitchFamily="66" charset="0"/>
            </a:endParaRPr>
          </a:p>
        </p:txBody>
      </p:sp>
      <p:pic>
        <p:nvPicPr>
          <p:cNvPr id="3" name="عنصر نائب للمحتوى 4" descr="C:\Users\abrar\Desktop\مجلد جديد ‫(2)‬\pic\شسي.GIF"/>
          <p:cNvPicPr>
            <a:picLocks/>
          </p:cNvPicPr>
          <p:nvPr/>
        </p:nvPicPr>
        <p:blipFill>
          <a:blip r:embed="rId2" cstate="print"/>
          <a:srcRect/>
          <a:stretch>
            <a:fillRect/>
          </a:stretch>
        </p:blipFill>
        <p:spPr bwMode="auto">
          <a:xfrm>
            <a:off x="467544" y="1700808"/>
            <a:ext cx="8291264" cy="45365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2348880"/>
            <a:ext cx="8496944" cy="3785652"/>
          </a:xfrm>
          <a:prstGeom prst="rect">
            <a:avLst/>
          </a:prstGeom>
          <a:noFill/>
        </p:spPr>
        <p:txBody>
          <a:bodyPr wrap="square" rtlCol="1">
            <a:spAutoFit/>
          </a:bodyPr>
          <a:lstStyle/>
          <a:p>
            <a:pPr algn="ctr" rtl="0"/>
            <a:r>
              <a:rPr lang="en-US" sz="8000" dirty="0" smtClean="0">
                <a:solidFill>
                  <a:schemeClr val="accent3">
                    <a:lumMod val="75000"/>
                  </a:schemeClr>
                </a:solidFill>
                <a:latin typeface="Comic Sans MS" pitchFamily="66" charset="0"/>
              </a:rPr>
              <a:t>Structural Design </a:t>
            </a:r>
          </a:p>
          <a:p>
            <a:pPr algn="ctr" rtl="0"/>
            <a:r>
              <a:rPr lang="en-US" sz="8000" dirty="0" smtClean="0">
                <a:solidFill>
                  <a:schemeClr val="accent3">
                    <a:lumMod val="75000"/>
                  </a:schemeClr>
                </a:solidFill>
                <a:latin typeface="Comic Sans MS" pitchFamily="66" charset="0"/>
              </a:rPr>
              <a:t> </a:t>
            </a:r>
            <a:endParaRPr lang="ar-SA" sz="8000" dirty="0">
              <a:solidFill>
                <a:schemeClr val="accent3">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of analysis and design </a:t>
            </a:r>
            <a:endParaRPr lang="ar-SA" dirty="0"/>
          </a:p>
        </p:txBody>
      </p:sp>
      <p:pic>
        <p:nvPicPr>
          <p:cNvPr id="4" name="Content Placeholder 3" descr="3.png"/>
          <p:cNvPicPr>
            <a:picLocks noGrp="1" noChangeAspect="1"/>
          </p:cNvPicPr>
          <p:nvPr>
            <p:ph sz="quarter" idx="1"/>
          </p:nvPr>
        </p:nvPicPr>
        <p:blipFill>
          <a:blip r:embed="rId2" cstate="print"/>
          <a:stretch>
            <a:fillRect/>
          </a:stretch>
        </p:blipFill>
        <p:spPr>
          <a:xfrm>
            <a:off x="3952730" y="1700808"/>
            <a:ext cx="4579709" cy="3816424"/>
          </a:xfrm>
          <a:prstGeom prst="rect">
            <a:avLst/>
          </a:prstGeom>
          <a:solidFill>
            <a:srgbClr val="FFFFFF">
              <a:shade val="85000"/>
            </a:srgbClr>
          </a:solidFill>
          <a:ln w="190500" cap="sq">
            <a:solidFill>
              <a:schemeClr val="tx2">
                <a:lumMod val="20000"/>
                <a:lumOff val="80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TextBox 4"/>
          <p:cNvSpPr txBox="1"/>
          <p:nvPr/>
        </p:nvSpPr>
        <p:spPr>
          <a:xfrm>
            <a:off x="467544" y="1772816"/>
            <a:ext cx="3168352" cy="2862322"/>
          </a:xfrm>
          <a:prstGeom prst="rect">
            <a:avLst/>
          </a:prstGeom>
          <a:noFill/>
        </p:spPr>
        <p:txBody>
          <a:bodyPr wrap="square" rtlCol="1">
            <a:spAutoFit/>
          </a:bodyPr>
          <a:lstStyle/>
          <a:p>
            <a:pPr algn="l" rtl="0">
              <a:buFont typeface="Wingdings" pitchFamily="2" charset="2"/>
              <a:buChar char="q"/>
            </a:pPr>
            <a:r>
              <a:rPr lang="en-US" sz="3600" dirty="0" smtClean="0">
                <a:latin typeface="Comic Sans MS" pitchFamily="66" charset="0"/>
              </a:rPr>
              <a:t>Using Sap 14</a:t>
            </a:r>
          </a:p>
          <a:p>
            <a:pPr algn="l" rtl="0">
              <a:buFont typeface="Wingdings" pitchFamily="2" charset="2"/>
              <a:buChar char="q"/>
            </a:pPr>
            <a:endParaRPr lang="en-US" sz="3600" dirty="0" smtClean="0">
              <a:latin typeface="Comic Sans MS" pitchFamily="66" charset="0"/>
            </a:endParaRPr>
          </a:p>
          <a:p>
            <a:pPr algn="l" rtl="0">
              <a:buFont typeface="Wingdings" pitchFamily="2" charset="2"/>
              <a:buChar char="q"/>
            </a:pPr>
            <a:r>
              <a:rPr lang="en-US" sz="3600" dirty="0" smtClean="0">
                <a:latin typeface="Comic Sans MS" pitchFamily="66" charset="0"/>
              </a:rPr>
              <a:t>Hand calculation </a:t>
            </a:r>
            <a:endParaRPr lang="ar-SA" sz="3600" dirty="0">
              <a:latin typeface="Comic Sans MS" pitchFamily="66"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628800"/>
            <a:ext cx="8424936" cy="1723549"/>
          </a:xfrm>
          <a:prstGeom prst="rect">
            <a:avLst/>
          </a:prstGeom>
        </p:spPr>
        <p:txBody>
          <a:bodyPr wrap="square">
            <a:spAutoFit/>
          </a:bodyPr>
          <a:lstStyle/>
          <a:p>
            <a:pPr algn="l" rtl="0">
              <a:buFont typeface="Wingdings" pitchFamily="2" charset="2"/>
              <a:buChar char="v"/>
            </a:pPr>
            <a:r>
              <a:rPr lang="en-US" sz="2800" dirty="0" smtClean="0">
                <a:latin typeface="Comic Sans MS" pitchFamily="66" charset="0"/>
              </a:rPr>
              <a:t>Design Codes:</a:t>
            </a:r>
          </a:p>
          <a:p>
            <a:pPr algn="l" rtl="0"/>
            <a:r>
              <a:rPr lang="en-US" sz="2000" dirty="0" smtClean="0">
                <a:latin typeface="Comic Sans MS" pitchFamily="66" charset="0"/>
              </a:rPr>
              <a:t> </a:t>
            </a:r>
          </a:p>
          <a:p>
            <a:pPr algn="l" rtl="0"/>
            <a:r>
              <a:rPr lang="en-US" sz="2000" dirty="0" smtClean="0">
                <a:latin typeface="Comic Sans MS" pitchFamily="66" charset="0"/>
              </a:rPr>
              <a:t>1)  the American Concrete Institute code ACI 318-08 .</a:t>
            </a:r>
          </a:p>
          <a:p>
            <a:pPr algn="l" rtl="0"/>
            <a:r>
              <a:rPr lang="en-US" sz="2000" dirty="0" smtClean="0">
                <a:latin typeface="Comic Sans MS" pitchFamily="66" charset="0"/>
              </a:rPr>
              <a:t>2)  the seismic design according to UBC-97.</a:t>
            </a:r>
          </a:p>
          <a:p>
            <a:endParaRPr lang="en-US" dirty="0"/>
          </a:p>
        </p:txBody>
      </p:sp>
      <p:sp>
        <p:nvSpPr>
          <p:cNvPr id="5" name="Rectangle 4"/>
          <p:cNvSpPr/>
          <p:nvPr/>
        </p:nvSpPr>
        <p:spPr>
          <a:xfrm>
            <a:off x="467544" y="3212976"/>
            <a:ext cx="7200800" cy="2616101"/>
          </a:xfrm>
          <a:prstGeom prst="rect">
            <a:avLst/>
          </a:prstGeom>
        </p:spPr>
        <p:txBody>
          <a:bodyPr wrap="square">
            <a:spAutoFit/>
          </a:bodyPr>
          <a:lstStyle/>
          <a:p>
            <a:pPr algn="l" rtl="0">
              <a:buFont typeface="Wingdings" pitchFamily="2" charset="2"/>
              <a:buChar char="v"/>
            </a:pPr>
            <a:r>
              <a:rPr lang="en-US" sz="2400" dirty="0" smtClean="0">
                <a:latin typeface="Comic Sans MS" pitchFamily="66" charset="0"/>
              </a:rPr>
              <a:t>Design will include the following elements </a:t>
            </a:r>
            <a:r>
              <a:rPr lang="en-US" dirty="0" smtClean="0">
                <a:latin typeface="Comic Sans MS" pitchFamily="66" charset="0"/>
              </a:rPr>
              <a:t>:</a:t>
            </a:r>
          </a:p>
          <a:p>
            <a:pPr algn="l" rtl="0"/>
            <a:r>
              <a:rPr lang="en-US" sz="2000" dirty="0" smtClean="0">
                <a:latin typeface="Comic Sans MS" pitchFamily="66" charset="0"/>
              </a:rPr>
              <a:t>1) slab ( two way rib slab/one way ribbed slab both direction).</a:t>
            </a:r>
          </a:p>
          <a:p>
            <a:pPr algn="l" rtl="0"/>
            <a:r>
              <a:rPr lang="en-US" sz="2000" dirty="0" smtClean="0">
                <a:latin typeface="Comic Sans MS" pitchFamily="66" charset="0"/>
              </a:rPr>
              <a:t>2) beam ( main beam /secondary beam/tie beam) .</a:t>
            </a:r>
          </a:p>
          <a:p>
            <a:pPr algn="l" rtl="0"/>
            <a:r>
              <a:rPr lang="en-US" sz="2000" dirty="0" smtClean="0">
                <a:latin typeface="Comic Sans MS" pitchFamily="66" charset="0"/>
              </a:rPr>
              <a:t>3) column .</a:t>
            </a:r>
          </a:p>
          <a:p>
            <a:pPr algn="l" rtl="0"/>
            <a:r>
              <a:rPr lang="en-US" sz="2000" dirty="0" smtClean="0">
                <a:latin typeface="Comic Sans MS" pitchFamily="66" charset="0"/>
              </a:rPr>
              <a:t>4) shear wall.</a:t>
            </a:r>
          </a:p>
          <a:p>
            <a:pPr algn="l" rtl="0"/>
            <a:r>
              <a:rPr lang="en-US" sz="2000" dirty="0" smtClean="0">
                <a:latin typeface="Comic Sans MS" pitchFamily="66" charset="0"/>
              </a:rPr>
              <a:t>5) Stairs.</a:t>
            </a:r>
          </a:p>
          <a:p>
            <a:pPr algn="l" rtl="0"/>
            <a:r>
              <a:rPr lang="en-US" sz="2000" dirty="0" smtClean="0">
                <a:latin typeface="Comic Sans MS" pitchFamily="66" charset="0"/>
              </a:rPr>
              <a:t>6) footing.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27584" y="1772820"/>
          <a:ext cx="7560840" cy="4104450"/>
        </p:xfrm>
        <a:graphic>
          <a:graphicData uri="http://schemas.openxmlformats.org/drawingml/2006/table">
            <a:tbl>
              <a:tblPr>
                <a:tableStyleId>{69CF1AB2-1976-4502-BF36-3FF5EA218861}</a:tableStyleId>
              </a:tblPr>
              <a:tblGrid>
                <a:gridCol w="4073201"/>
                <a:gridCol w="3487639"/>
              </a:tblGrid>
              <a:tr h="410445">
                <a:tc>
                  <a:txBody>
                    <a:bodyPr/>
                    <a:lstStyle/>
                    <a:p>
                      <a:pPr algn="ctr">
                        <a:lnSpc>
                          <a:spcPct val="120000"/>
                        </a:lnSpc>
                        <a:spcAft>
                          <a:spcPts val="0"/>
                        </a:spcAft>
                      </a:pPr>
                      <a:r>
                        <a:rPr lang="en-US" sz="2000" dirty="0"/>
                        <a:t>Material</a:t>
                      </a:r>
                      <a:endParaRPr lang="en-US" sz="2000" i="1" dirty="0">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2000" dirty="0"/>
                        <a:t>Unit </a:t>
                      </a:r>
                      <a:r>
                        <a:rPr lang="en-US" sz="2000" dirty="0" smtClean="0"/>
                        <a:t>weight(k N/m3</a:t>
                      </a:r>
                      <a:r>
                        <a:rPr lang="en-US" sz="2000" dirty="0"/>
                        <a:t>)</a:t>
                      </a:r>
                      <a:endParaRPr lang="en-US" sz="2000" i="1" dirty="0">
                        <a:latin typeface="Comic Sans MS" pitchFamily="66" charset="0"/>
                        <a:ea typeface="Times New Roman"/>
                        <a:cs typeface="Arial"/>
                      </a:endParaRPr>
                    </a:p>
                  </a:txBody>
                  <a:tcPr marL="68580" marR="68580" marT="0" marB="0">
                    <a:solidFill>
                      <a:schemeClr val="accent3">
                        <a:lumMod val="60000"/>
                        <a:lumOff val="40000"/>
                      </a:schemeClr>
                    </a:solidFill>
                  </a:tcPr>
                </a:tc>
              </a:tr>
              <a:tr h="410445">
                <a:tc>
                  <a:txBody>
                    <a:bodyPr/>
                    <a:lstStyle/>
                    <a:p>
                      <a:pPr algn="ctr">
                        <a:lnSpc>
                          <a:spcPct val="120000"/>
                        </a:lnSpc>
                        <a:spcAft>
                          <a:spcPts val="0"/>
                        </a:spcAft>
                      </a:pPr>
                      <a:r>
                        <a:rPr lang="en-US" sz="2000"/>
                        <a:t>Reinforced concrete (beams)</a:t>
                      </a:r>
                      <a:endParaRPr lang="en-US" sz="2000" b="0" i="1">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1800" dirty="0"/>
                        <a:t>28</a:t>
                      </a:r>
                      <a:endParaRPr lang="en-US" sz="1800" i="1" dirty="0">
                        <a:latin typeface="Comic Sans MS" pitchFamily="66" charset="0"/>
                        <a:ea typeface="Times New Roman"/>
                        <a:cs typeface="Arial"/>
                      </a:endParaRPr>
                    </a:p>
                  </a:txBody>
                  <a:tcPr marL="68580" marR="68580" marT="0" marB="0">
                    <a:solidFill>
                      <a:schemeClr val="accent3">
                        <a:lumMod val="60000"/>
                        <a:lumOff val="40000"/>
                      </a:schemeClr>
                    </a:solidFill>
                  </a:tcPr>
                </a:tc>
              </a:tr>
              <a:tr h="410445">
                <a:tc>
                  <a:txBody>
                    <a:bodyPr/>
                    <a:lstStyle/>
                    <a:p>
                      <a:pPr algn="ctr">
                        <a:lnSpc>
                          <a:spcPct val="120000"/>
                        </a:lnSpc>
                        <a:spcAft>
                          <a:spcPts val="0"/>
                        </a:spcAft>
                      </a:pPr>
                      <a:r>
                        <a:rPr lang="en-US" sz="2000"/>
                        <a:t>Reinforced concrete (columns)</a:t>
                      </a:r>
                      <a:endParaRPr lang="en-US" sz="2000" b="0" i="1">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1800" dirty="0"/>
                        <a:t>30</a:t>
                      </a:r>
                      <a:endParaRPr lang="en-US" sz="1800" i="1" dirty="0">
                        <a:latin typeface="Comic Sans MS" pitchFamily="66" charset="0"/>
                        <a:ea typeface="Times New Roman"/>
                        <a:cs typeface="Arial"/>
                      </a:endParaRPr>
                    </a:p>
                  </a:txBody>
                  <a:tcPr marL="68580" marR="68580" marT="0" marB="0">
                    <a:solidFill>
                      <a:schemeClr val="accent3">
                        <a:lumMod val="60000"/>
                        <a:lumOff val="40000"/>
                      </a:schemeClr>
                    </a:solidFill>
                  </a:tcPr>
                </a:tc>
              </a:tr>
              <a:tr h="410445">
                <a:tc>
                  <a:txBody>
                    <a:bodyPr/>
                    <a:lstStyle/>
                    <a:p>
                      <a:pPr algn="ctr">
                        <a:lnSpc>
                          <a:spcPct val="120000"/>
                        </a:lnSpc>
                        <a:spcAft>
                          <a:spcPts val="0"/>
                        </a:spcAft>
                      </a:pPr>
                      <a:r>
                        <a:rPr lang="en-US" sz="2000"/>
                        <a:t>Brick</a:t>
                      </a:r>
                      <a:endParaRPr lang="en-US" sz="2000" b="0" i="1">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1800"/>
                        <a:t>12.5</a:t>
                      </a:r>
                      <a:endParaRPr lang="en-US" sz="1800" i="1">
                        <a:latin typeface="Comic Sans MS" pitchFamily="66" charset="0"/>
                        <a:ea typeface="Times New Roman"/>
                        <a:cs typeface="Arial"/>
                      </a:endParaRPr>
                    </a:p>
                  </a:txBody>
                  <a:tcPr marL="68580" marR="68580" marT="0" marB="0">
                    <a:solidFill>
                      <a:schemeClr val="accent3">
                        <a:lumMod val="60000"/>
                        <a:lumOff val="40000"/>
                      </a:schemeClr>
                    </a:solidFill>
                  </a:tcPr>
                </a:tc>
              </a:tr>
              <a:tr h="410445">
                <a:tc>
                  <a:txBody>
                    <a:bodyPr/>
                    <a:lstStyle/>
                    <a:p>
                      <a:pPr algn="ctr">
                        <a:lnSpc>
                          <a:spcPct val="120000"/>
                        </a:lnSpc>
                        <a:spcAft>
                          <a:spcPts val="0"/>
                        </a:spcAft>
                      </a:pPr>
                      <a:r>
                        <a:rPr lang="en-US" sz="2000"/>
                        <a:t>Masonry stone</a:t>
                      </a:r>
                      <a:endParaRPr lang="en-US" sz="2000" b="0" i="1">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1800"/>
                        <a:t>27</a:t>
                      </a:r>
                      <a:endParaRPr lang="en-US" sz="1800" i="1">
                        <a:latin typeface="Comic Sans MS" pitchFamily="66" charset="0"/>
                        <a:ea typeface="Times New Roman"/>
                        <a:cs typeface="Arial"/>
                      </a:endParaRPr>
                    </a:p>
                  </a:txBody>
                  <a:tcPr marL="68580" marR="68580" marT="0" marB="0">
                    <a:solidFill>
                      <a:schemeClr val="accent3">
                        <a:lumMod val="60000"/>
                        <a:lumOff val="40000"/>
                      </a:schemeClr>
                    </a:solidFill>
                  </a:tcPr>
                </a:tc>
              </a:tr>
              <a:tr h="410445">
                <a:tc>
                  <a:txBody>
                    <a:bodyPr/>
                    <a:lstStyle/>
                    <a:p>
                      <a:pPr algn="ctr">
                        <a:lnSpc>
                          <a:spcPct val="120000"/>
                        </a:lnSpc>
                        <a:spcAft>
                          <a:spcPts val="0"/>
                        </a:spcAft>
                      </a:pPr>
                      <a:r>
                        <a:rPr lang="en-US" sz="2000"/>
                        <a:t>Sand</a:t>
                      </a:r>
                      <a:endParaRPr lang="en-US" sz="2000" b="0" i="1">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1800"/>
                        <a:t>18</a:t>
                      </a:r>
                      <a:endParaRPr lang="en-US" sz="1800" i="1">
                        <a:latin typeface="Comic Sans MS" pitchFamily="66" charset="0"/>
                        <a:ea typeface="Times New Roman"/>
                        <a:cs typeface="Arial"/>
                      </a:endParaRPr>
                    </a:p>
                  </a:txBody>
                  <a:tcPr marL="68580" marR="68580" marT="0" marB="0">
                    <a:solidFill>
                      <a:schemeClr val="accent3">
                        <a:lumMod val="60000"/>
                        <a:lumOff val="40000"/>
                      </a:schemeClr>
                    </a:solidFill>
                  </a:tcPr>
                </a:tc>
              </a:tr>
              <a:tr h="410445">
                <a:tc>
                  <a:txBody>
                    <a:bodyPr/>
                    <a:lstStyle/>
                    <a:p>
                      <a:pPr algn="ctr">
                        <a:lnSpc>
                          <a:spcPct val="120000"/>
                        </a:lnSpc>
                        <a:spcAft>
                          <a:spcPts val="0"/>
                        </a:spcAft>
                      </a:pPr>
                      <a:r>
                        <a:rPr lang="en-US" sz="2000"/>
                        <a:t>Aggregate</a:t>
                      </a:r>
                      <a:endParaRPr lang="en-US" sz="2000" b="0" i="1">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1800"/>
                        <a:t>17</a:t>
                      </a:r>
                      <a:endParaRPr lang="en-US" sz="1800" i="1">
                        <a:latin typeface="Comic Sans MS" pitchFamily="66" charset="0"/>
                        <a:ea typeface="Times New Roman"/>
                        <a:cs typeface="Arial"/>
                      </a:endParaRPr>
                    </a:p>
                  </a:txBody>
                  <a:tcPr marL="68580" marR="68580" marT="0" marB="0">
                    <a:solidFill>
                      <a:schemeClr val="accent3">
                        <a:lumMod val="60000"/>
                        <a:lumOff val="40000"/>
                      </a:schemeClr>
                    </a:solidFill>
                  </a:tcPr>
                </a:tc>
              </a:tr>
              <a:tr h="410445">
                <a:tc>
                  <a:txBody>
                    <a:bodyPr/>
                    <a:lstStyle/>
                    <a:p>
                      <a:pPr algn="ctr">
                        <a:lnSpc>
                          <a:spcPct val="120000"/>
                        </a:lnSpc>
                        <a:spcAft>
                          <a:spcPts val="0"/>
                        </a:spcAft>
                      </a:pPr>
                      <a:r>
                        <a:rPr lang="en-US" sz="2000"/>
                        <a:t>Polystyrene</a:t>
                      </a:r>
                      <a:endParaRPr lang="en-US" sz="2000" b="0" i="1">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1800"/>
                        <a:t>0.3</a:t>
                      </a:r>
                      <a:endParaRPr lang="en-US" sz="1800" i="1">
                        <a:latin typeface="Comic Sans MS" pitchFamily="66" charset="0"/>
                        <a:ea typeface="Times New Roman"/>
                        <a:cs typeface="Arial"/>
                      </a:endParaRPr>
                    </a:p>
                  </a:txBody>
                  <a:tcPr marL="68580" marR="68580" marT="0" marB="0">
                    <a:solidFill>
                      <a:schemeClr val="accent3">
                        <a:lumMod val="60000"/>
                        <a:lumOff val="40000"/>
                      </a:schemeClr>
                    </a:solidFill>
                  </a:tcPr>
                </a:tc>
              </a:tr>
              <a:tr h="410445">
                <a:tc>
                  <a:txBody>
                    <a:bodyPr/>
                    <a:lstStyle/>
                    <a:p>
                      <a:pPr algn="ctr">
                        <a:lnSpc>
                          <a:spcPct val="120000"/>
                        </a:lnSpc>
                        <a:spcAft>
                          <a:spcPts val="0"/>
                        </a:spcAft>
                      </a:pPr>
                      <a:r>
                        <a:rPr lang="en-US" sz="2000"/>
                        <a:t>mortar</a:t>
                      </a:r>
                      <a:endParaRPr lang="en-US" sz="2000" b="0" i="1">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1800"/>
                        <a:t>2.3</a:t>
                      </a:r>
                      <a:endParaRPr lang="en-US" sz="1800" i="1">
                        <a:latin typeface="Comic Sans MS" pitchFamily="66" charset="0"/>
                        <a:ea typeface="Times New Roman"/>
                        <a:cs typeface="Arial"/>
                      </a:endParaRPr>
                    </a:p>
                  </a:txBody>
                  <a:tcPr marL="68580" marR="68580" marT="0" marB="0">
                    <a:solidFill>
                      <a:schemeClr val="accent3">
                        <a:lumMod val="60000"/>
                        <a:lumOff val="40000"/>
                      </a:schemeClr>
                    </a:solidFill>
                  </a:tcPr>
                </a:tc>
              </a:tr>
              <a:tr h="410445">
                <a:tc>
                  <a:txBody>
                    <a:bodyPr/>
                    <a:lstStyle/>
                    <a:p>
                      <a:pPr algn="ctr">
                        <a:lnSpc>
                          <a:spcPct val="120000"/>
                        </a:lnSpc>
                        <a:spcAft>
                          <a:spcPts val="0"/>
                        </a:spcAft>
                      </a:pPr>
                      <a:r>
                        <a:rPr lang="en-US" sz="2000" dirty="0"/>
                        <a:t>Tile</a:t>
                      </a:r>
                      <a:endParaRPr lang="en-US" sz="2000" b="0" i="1" dirty="0">
                        <a:latin typeface="Comic Sans MS" pitchFamily="66" charset="0"/>
                        <a:ea typeface="Times New Roman"/>
                        <a:cs typeface="Arial"/>
                      </a:endParaRPr>
                    </a:p>
                  </a:txBody>
                  <a:tcPr marL="68580" marR="68580" marT="0" marB="0">
                    <a:solidFill>
                      <a:schemeClr val="accent3">
                        <a:lumMod val="60000"/>
                        <a:lumOff val="40000"/>
                      </a:schemeClr>
                    </a:solidFill>
                  </a:tcPr>
                </a:tc>
                <a:tc>
                  <a:txBody>
                    <a:bodyPr/>
                    <a:lstStyle/>
                    <a:p>
                      <a:pPr algn="ctr">
                        <a:lnSpc>
                          <a:spcPct val="120000"/>
                        </a:lnSpc>
                        <a:spcAft>
                          <a:spcPts val="0"/>
                        </a:spcAft>
                      </a:pPr>
                      <a:r>
                        <a:rPr lang="en-US" sz="1800" dirty="0"/>
                        <a:t>12</a:t>
                      </a:r>
                      <a:endParaRPr lang="en-US" sz="1800" i="1" dirty="0">
                        <a:latin typeface="Comic Sans MS" pitchFamily="66" charset="0"/>
                        <a:ea typeface="Times New Roman"/>
                        <a:cs typeface="Arial"/>
                      </a:endParaRPr>
                    </a:p>
                  </a:txBody>
                  <a:tcPr marL="68580" marR="68580" marT="0" marB="0">
                    <a:solidFill>
                      <a:schemeClr val="accent3">
                        <a:lumMod val="60000"/>
                        <a:lumOff val="40000"/>
                      </a:schemeClr>
                    </a:solidFill>
                  </a:tcPr>
                </a:tc>
              </a:tr>
            </a:tbl>
          </a:graphicData>
        </a:graphic>
      </p:graphicFrame>
      <p:sp>
        <p:nvSpPr>
          <p:cNvPr id="3" name="TextBox 2"/>
          <p:cNvSpPr txBox="1"/>
          <p:nvPr/>
        </p:nvSpPr>
        <p:spPr>
          <a:xfrm>
            <a:off x="0" y="404664"/>
            <a:ext cx="9144000" cy="584775"/>
          </a:xfrm>
          <a:prstGeom prst="rect">
            <a:avLst/>
          </a:prstGeom>
          <a:noFill/>
        </p:spPr>
        <p:txBody>
          <a:bodyPr wrap="square" rtlCol="1">
            <a:spAutoFit/>
          </a:bodyPr>
          <a:lstStyle/>
          <a:p>
            <a:pPr algn="ctr"/>
            <a:r>
              <a:rPr lang="en-US" sz="3200" dirty="0" smtClean="0">
                <a:latin typeface="Comic Sans MS" pitchFamily="66" charset="0"/>
              </a:rPr>
              <a:t>Materials </a:t>
            </a:r>
            <a:endParaRPr lang="ar-SA" sz="3200" dirty="0">
              <a:latin typeface="Comic Sans MS" pitchFamily="66"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3728" y="476672"/>
            <a:ext cx="3709670" cy="584775"/>
          </a:xfrm>
          <a:prstGeom prst="rect">
            <a:avLst/>
          </a:prstGeom>
        </p:spPr>
        <p:txBody>
          <a:bodyPr wrap="none">
            <a:spAutoFit/>
          </a:bodyPr>
          <a:lstStyle/>
          <a:p>
            <a:pPr algn="ctr"/>
            <a:r>
              <a:rPr lang="en-US" sz="3200" dirty="0" smtClean="0">
                <a:solidFill>
                  <a:schemeClr val="accent3">
                    <a:lumMod val="75000"/>
                  </a:schemeClr>
                </a:solidFill>
                <a:latin typeface="Comic Sans MS" pitchFamily="66" charset="0"/>
              </a:rPr>
              <a:t>Preliminary Design</a:t>
            </a:r>
            <a:endParaRPr lang="ar-SA" sz="3200" dirty="0">
              <a:solidFill>
                <a:schemeClr val="accent3">
                  <a:lumMod val="75000"/>
                </a:schemeClr>
              </a:solidFill>
              <a:latin typeface="Comic Sans MS" pitchFamily="66" charset="0"/>
            </a:endParaRPr>
          </a:p>
        </p:txBody>
      </p:sp>
      <p:sp>
        <p:nvSpPr>
          <p:cNvPr id="3" name="TextBox 2"/>
          <p:cNvSpPr txBox="1"/>
          <p:nvPr/>
        </p:nvSpPr>
        <p:spPr>
          <a:xfrm>
            <a:off x="467544" y="1772816"/>
            <a:ext cx="2376264" cy="369332"/>
          </a:xfrm>
          <a:prstGeom prst="rect">
            <a:avLst/>
          </a:prstGeom>
          <a:noFill/>
        </p:spPr>
        <p:txBody>
          <a:bodyPr wrap="square" rtlCol="1">
            <a:spAutoFit/>
          </a:bodyPr>
          <a:lstStyle/>
          <a:p>
            <a:pPr algn="l"/>
            <a:r>
              <a:rPr lang="en-US" b="1" dirty="0" smtClean="0">
                <a:latin typeface="Comic Sans MS" pitchFamily="66" charset="0"/>
              </a:rPr>
              <a:t>Slab Thickness</a:t>
            </a:r>
            <a:endParaRPr lang="ar-SA" b="1" dirty="0">
              <a:latin typeface="Comic Sans MS" pitchFamily="66" charset="0"/>
            </a:endParaRPr>
          </a:p>
        </p:txBody>
      </p:sp>
      <p:pic>
        <p:nvPicPr>
          <p:cNvPr id="64514" name="Picture 2"/>
          <p:cNvPicPr>
            <a:picLocks noChangeAspect="1" noChangeArrowheads="1"/>
          </p:cNvPicPr>
          <p:nvPr/>
        </p:nvPicPr>
        <p:blipFill>
          <a:blip r:embed="rId2" cstate="print"/>
          <a:srcRect/>
          <a:stretch>
            <a:fillRect/>
          </a:stretch>
        </p:blipFill>
        <p:spPr bwMode="auto">
          <a:xfrm>
            <a:off x="251520" y="2348880"/>
            <a:ext cx="3353760" cy="2880000"/>
          </a:xfrm>
          <a:prstGeom prst="rect">
            <a:avLst/>
          </a:prstGeom>
          <a:noFill/>
          <a:ln w="9525">
            <a:noFill/>
            <a:miter lim="800000"/>
            <a:headEnd/>
            <a:tailEnd/>
          </a:ln>
        </p:spPr>
      </p:pic>
      <p:sp>
        <p:nvSpPr>
          <p:cNvPr id="5" name="Rectangle 4"/>
          <p:cNvSpPr/>
          <p:nvPr/>
        </p:nvSpPr>
        <p:spPr>
          <a:xfrm>
            <a:off x="4427984" y="1988840"/>
            <a:ext cx="2055371" cy="369332"/>
          </a:xfrm>
          <a:prstGeom prst="rect">
            <a:avLst/>
          </a:prstGeom>
        </p:spPr>
        <p:txBody>
          <a:bodyPr wrap="none">
            <a:spAutoFit/>
          </a:bodyPr>
          <a:lstStyle/>
          <a:p>
            <a:pPr algn="l"/>
            <a:r>
              <a:rPr lang="en-US" b="1" dirty="0" smtClean="0">
                <a:latin typeface="Comic Sans MS" pitchFamily="66" charset="0"/>
              </a:rPr>
              <a:t>Beams Thickness</a:t>
            </a:r>
            <a:endParaRPr lang="ar-SA" b="1" dirty="0">
              <a:latin typeface="Comic Sans MS" pitchFamily="66" charset="0"/>
            </a:endParaRPr>
          </a:p>
        </p:txBody>
      </p:sp>
      <p:sp>
        <p:nvSpPr>
          <p:cNvPr id="6" name="Rectangle 5"/>
          <p:cNvSpPr/>
          <p:nvPr/>
        </p:nvSpPr>
        <p:spPr>
          <a:xfrm>
            <a:off x="3851920" y="2564904"/>
            <a:ext cx="4572000" cy="1015663"/>
          </a:xfrm>
          <a:prstGeom prst="rect">
            <a:avLst/>
          </a:prstGeom>
        </p:spPr>
        <p:txBody>
          <a:bodyPr>
            <a:spAutoFit/>
          </a:bodyPr>
          <a:lstStyle/>
          <a:p>
            <a:pPr algn="ctr"/>
            <a:r>
              <a:rPr lang="en-US" sz="2000" dirty="0" smtClean="0"/>
              <a:t>(60*60) </a:t>
            </a:r>
            <a:endParaRPr lang="en-US" sz="2000" dirty="0" smtClean="0">
              <a:latin typeface="Comic Sans MS" pitchFamily="66" charset="0"/>
            </a:endParaRPr>
          </a:p>
          <a:p>
            <a:pPr algn="ctr"/>
            <a:r>
              <a:rPr lang="en-US" sz="2000" dirty="0" smtClean="0">
                <a:latin typeface="Comic Sans MS" pitchFamily="66" charset="0"/>
              </a:rPr>
              <a:t>(50*60)</a:t>
            </a:r>
          </a:p>
          <a:p>
            <a:pPr algn="ctr"/>
            <a:r>
              <a:rPr lang="en-US" sz="2000" dirty="0" smtClean="0">
                <a:latin typeface="Comic Sans MS" pitchFamily="66" charset="0"/>
              </a:rPr>
              <a:t>(70*60)</a:t>
            </a:r>
            <a:endParaRPr lang="ar-SA" sz="2000" dirty="0">
              <a:latin typeface="Comic Sans MS" pitchFamily="66" charset="0"/>
            </a:endParaRPr>
          </a:p>
        </p:txBody>
      </p:sp>
      <p:sp>
        <p:nvSpPr>
          <p:cNvPr id="7" name="Rectangle 6"/>
          <p:cNvSpPr/>
          <p:nvPr/>
        </p:nvSpPr>
        <p:spPr>
          <a:xfrm>
            <a:off x="4427984" y="3861048"/>
            <a:ext cx="2231700" cy="369332"/>
          </a:xfrm>
          <a:prstGeom prst="rect">
            <a:avLst/>
          </a:prstGeom>
        </p:spPr>
        <p:txBody>
          <a:bodyPr wrap="none">
            <a:spAutoFit/>
          </a:bodyPr>
          <a:lstStyle/>
          <a:p>
            <a:r>
              <a:rPr lang="en-US" b="1" dirty="0" smtClean="0">
                <a:latin typeface="Comic Sans MS" pitchFamily="66" charset="0"/>
              </a:rPr>
              <a:t>Column dimensions</a:t>
            </a:r>
            <a:endParaRPr lang="ar-SA" b="1" dirty="0">
              <a:latin typeface="Comic Sans MS" pitchFamily="66" charset="0"/>
            </a:endParaRPr>
          </a:p>
        </p:txBody>
      </p:sp>
      <p:sp>
        <p:nvSpPr>
          <p:cNvPr id="8" name="Rectangle 7"/>
          <p:cNvSpPr/>
          <p:nvPr/>
        </p:nvSpPr>
        <p:spPr>
          <a:xfrm>
            <a:off x="5397546" y="4293096"/>
            <a:ext cx="1406154" cy="646331"/>
          </a:xfrm>
          <a:prstGeom prst="rect">
            <a:avLst/>
          </a:prstGeom>
        </p:spPr>
        <p:txBody>
          <a:bodyPr wrap="none">
            <a:spAutoFit/>
          </a:bodyPr>
          <a:lstStyle/>
          <a:p>
            <a:r>
              <a:rPr lang="en-US" dirty="0" smtClean="0">
                <a:latin typeface="Comic Sans MS" pitchFamily="66" charset="0"/>
              </a:rPr>
              <a:t>C1 80*40</a:t>
            </a:r>
          </a:p>
          <a:p>
            <a:r>
              <a:rPr lang="en-US" dirty="0" smtClean="0">
                <a:latin typeface="Comic Sans MS" pitchFamily="66" charset="0"/>
              </a:rPr>
              <a:t>C2 = 60*60</a:t>
            </a:r>
            <a:endParaRPr lang="ar-SA" dirty="0">
              <a:latin typeface="Comic Sans MS" pitchFamily="66"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solidFill>
                  <a:schemeClr val="bg1"/>
                </a:solidFill>
                <a:latin typeface="Comic Sans MS" pitchFamily="66" charset="0"/>
              </a:rPr>
              <a:t>Loads</a:t>
            </a:r>
            <a:r>
              <a:rPr lang="en-US" dirty="0" smtClean="0"/>
              <a:t> </a:t>
            </a:r>
            <a:endParaRPr lang="ar-SA" dirty="0"/>
          </a:p>
        </p:txBody>
      </p:sp>
      <p:sp>
        <p:nvSpPr>
          <p:cNvPr id="3" name="Text Placeholder 2"/>
          <p:cNvSpPr>
            <a:spLocks noGrp="1"/>
          </p:cNvSpPr>
          <p:nvPr>
            <p:ph type="body" idx="1"/>
          </p:nvPr>
        </p:nvSpPr>
        <p:spPr>
          <a:xfrm>
            <a:off x="1368426" y="2743200"/>
            <a:ext cx="6480174" cy="3206080"/>
          </a:xfrm>
        </p:spPr>
        <p:txBody>
          <a:bodyPr>
            <a:normAutofit fontScale="85000" lnSpcReduction="20000"/>
          </a:bodyPr>
          <a:lstStyle/>
          <a:p>
            <a:pPr rtl="0">
              <a:buFont typeface="Wingdings" pitchFamily="2" charset="2"/>
              <a:buChar char="q"/>
            </a:pPr>
            <a:r>
              <a:rPr lang="en-US" sz="3600" dirty="0" smtClean="0">
                <a:solidFill>
                  <a:schemeClr val="accent3">
                    <a:lumMod val="50000"/>
                  </a:schemeClr>
                </a:solidFill>
                <a:latin typeface="Comic Sans MS" pitchFamily="66" charset="0"/>
              </a:rPr>
              <a:t>Superimposed dead load=4 kn/m²</a:t>
            </a:r>
          </a:p>
          <a:p>
            <a:pPr rtl="0"/>
            <a:r>
              <a:rPr lang="en-US" sz="3600" dirty="0" smtClean="0">
                <a:solidFill>
                  <a:schemeClr val="accent3">
                    <a:lumMod val="50000"/>
                  </a:schemeClr>
                </a:solidFill>
                <a:latin typeface="Comic Sans MS" pitchFamily="66" charset="0"/>
              </a:rPr>
              <a:t> </a:t>
            </a:r>
          </a:p>
          <a:p>
            <a:pPr rtl="0">
              <a:buFont typeface="Wingdings" pitchFamily="2" charset="2"/>
              <a:buChar char="q"/>
            </a:pPr>
            <a:r>
              <a:rPr lang="en-US" sz="3600" dirty="0" smtClean="0">
                <a:solidFill>
                  <a:schemeClr val="accent3">
                    <a:lumMod val="50000"/>
                  </a:schemeClr>
                </a:solidFill>
                <a:latin typeface="Comic Sans MS" pitchFamily="66" charset="0"/>
              </a:rPr>
              <a:t>Live load =5 kn/m²</a:t>
            </a:r>
          </a:p>
          <a:p>
            <a:pPr rtl="0"/>
            <a:endParaRPr lang="en-US" sz="3600" dirty="0" smtClean="0">
              <a:solidFill>
                <a:schemeClr val="accent3">
                  <a:lumMod val="50000"/>
                </a:schemeClr>
              </a:solidFill>
              <a:latin typeface="Comic Sans MS" pitchFamily="66" charset="0"/>
            </a:endParaRPr>
          </a:p>
          <a:p>
            <a:pPr rtl="0">
              <a:buFont typeface="Wingdings" pitchFamily="2" charset="2"/>
              <a:buChar char="q"/>
            </a:pPr>
            <a:r>
              <a:rPr lang="de-DE" sz="3600" dirty="0" smtClean="0">
                <a:solidFill>
                  <a:schemeClr val="accent3">
                    <a:lumMod val="50000"/>
                  </a:schemeClr>
                </a:solidFill>
                <a:latin typeface="Comic Sans MS" pitchFamily="66" charset="0"/>
              </a:rPr>
              <a:t>Weight of external walls=</a:t>
            </a:r>
            <a:r>
              <a:rPr lang="en-US" sz="3600" dirty="0" smtClean="0">
                <a:solidFill>
                  <a:schemeClr val="accent3">
                    <a:lumMod val="50000"/>
                  </a:schemeClr>
                </a:solidFill>
                <a:latin typeface="Comic Sans MS" pitchFamily="66" charset="0"/>
              </a:rPr>
              <a:t>25 Kn/m</a:t>
            </a:r>
          </a:p>
          <a:p>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404664"/>
            <a:ext cx="8496944" cy="646331"/>
          </a:xfrm>
          <a:prstGeom prst="rect">
            <a:avLst/>
          </a:prstGeom>
          <a:noFill/>
        </p:spPr>
        <p:txBody>
          <a:bodyPr wrap="square" rtlCol="1">
            <a:spAutoFit/>
          </a:bodyPr>
          <a:lstStyle/>
          <a:p>
            <a:pPr algn="ctr"/>
            <a:r>
              <a:rPr lang="en-US" sz="3600" dirty="0" smtClean="0">
                <a:solidFill>
                  <a:schemeClr val="accent3">
                    <a:lumMod val="50000"/>
                  </a:schemeClr>
                </a:solidFill>
                <a:latin typeface="Comic Sans MS" pitchFamily="66" charset="0"/>
              </a:rPr>
              <a:t>Check of Sap model </a:t>
            </a:r>
            <a:endParaRPr lang="ar-SA" sz="3600" dirty="0">
              <a:solidFill>
                <a:schemeClr val="accent3">
                  <a:lumMod val="50000"/>
                </a:schemeClr>
              </a:solidFill>
              <a:latin typeface="Comic Sans MS" pitchFamily="66" charset="0"/>
            </a:endParaRPr>
          </a:p>
        </p:txBody>
      </p:sp>
      <p:sp>
        <p:nvSpPr>
          <p:cNvPr id="6" name="Rectangle 5"/>
          <p:cNvSpPr/>
          <p:nvPr/>
        </p:nvSpPr>
        <p:spPr>
          <a:xfrm>
            <a:off x="395536" y="1628800"/>
            <a:ext cx="3357009" cy="461665"/>
          </a:xfrm>
          <a:prstGeom prst="rect">
            <a:avLst/>
          </a:prstGeom>
        </p:spPr>
        <p:txBody>
          <a:bodyPr wrap="none">
            <a:spAutoFit/>
          </a:bodyPr>
          <a:lstStyle/>
          <a:p>
            <a:pPr algn="l" rtl="0">
              <a:buFont typeface="Wingdings" pitchFamily="2" charset="2"/>
              <a:buChar char="v"/>
            </a:pPr>
            <a:r>
              <a:rPr lang="en-US" sz="2400" dirty="0" smtClean="0">
                <a:latin typeface="Comic Sans MS" pitchFamily="66" charset="0"/>
              </a:rPr>
              <a:t>Compatibility check </a:t>
            </a:r>
            <a:endParaRPr lang="en-US" sz="2400" dirty="0">
              <a:latin typeface="Comic Sans MS" pitchFamily="66" charset="0"/>
            </a:endParaRPr>
          </a:p>
        </p:txBody>
      </p:sp>
      <p:sp>
        <p:nvSpPr>
          <p:cNvPr id="7" name="Rectangle 6"/>
          <p:cNvSpPr/>
          <p:nvPr/>
        </p:nvSpPr>
        <p:spPr>
          <a:xfrm>
            <a:off x="434976" y="2204864"/>
            <a:ext cx="2613216" cy="461665"/>
          </a:xfrm>
          <a:prstGeom prst="rect">
            <a:avLst/>
          </a:prstGeom>
        </p:spPr>
        <p:txBody>
          <a:bodyPr wrap="none">
            <a:spAutoFit/>
          </a:bodyPr>
          <a:lstStyle/>
          <a:p>
            <a:pPr algn="l" rtl="0">
              <a:buFont typeface="Wingdings" pitchFamily="2" charset="2"/>
              <a:buChar char="v"/>
            </a:pPr>
            <a:r>
              <a:rPr lang="en-US" sz="2400" dirty="0" smtClean="0">
                <a:latin typeface="Comic Sans MS" pitchFamily="66" charset="0"/>
              </a:rPr>
              <a:t>Reaction check</a:t>
            </a:r>
            <a:endParaRPr lang="en-US" sz="2400" dirty="0">
              <a:latin typeface="Comic Sans MS" pitchFamily="66" charset="0"/>
            </a:endParaRPr>
          </a:p>
        </p:txBody>
      </p:sp>
      <p:graphicFrame>
        <p:nvGraphicFramePr>
          <p:cNvPr id="8" name="Table 7"/>
          <p:cNvGraphicFramePr>
            <a:graphicFrameLocks noGrp="1"/>
          </p:cNvGraphicFramePr>
          <p:nvPr/>
        </p:nvGraphicFramePr>
        <p:xfrm>
          <a:off x="899589" y="2924943"/>
          <a:ext cx="7344818" cy="1800201"/>
        </p:xfrm>
        <a:graphic>
          <a:graphicData uri="http://schemas.openxmlformats.org/drawingml/2006/table">
            <a:tbl>
              <a:tblPr>
                <a:tableStyleId>{0505E3EF-67EA-436B-97B2-0124C06EBD24}</a:tableStyleId>
              </a:tblPr>
              <a:tblGrid>
                <a:gridCol w="1835774"/>
                <a:gridCol w="1835774"/>
                <a:gridCol w="1836635"/>
                <a:gridCol w="1836635"/>
              </a:tblGrid>
              <a:tr h="600067">
                <a:tc>
                  <a:txBody>
                    <a:bodyPr/>
                    <a:lstStyle/>
                    <a:p>
                      <a:pPr algn="ctr">
                        <a:lnSpc>
                          <a:spcPct val="120000"/>
                        </a:lnSpc>
                        <a:spcAft>
                          <a:spcPts val="0"/>
                        </a:spcAft>
                      </a:pPr>
                      <a:r>
                        <a:rPr lang="en-US" sz="1400" dirty="0"/>
                        <a:t>Load </a:t>
                      </a:r>
                      <a:endParaRPr lang="en-US" sz="1400" i="0" dirty="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lnSpc>
                          <a:spcPct val="120000"/>
                        </a:lnSpc>
                        <a:spcAft>
                          <a:spcPts val="0"/>
                        </a:spcAft>
                      </a:pPr>
                      <a:r>
                        <a:rPr lang="en-US" sz="1400" dirty="0" smtClean="0"/>
                        <a:t>Hand calculation</a:t>
                      </a:r>
                      <a:endParaRPr lang="en-US" sz="1400" i="0" dirty="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lnSpc>
                          <a:spcPct val="120000"/>
                        </a:lnSpc>
                        <a:spcAft>
                          <a:spcPts val="0"/>
                        </a:spcAft>
                      </a:pPr>
                      <a:r>
                        <a:rPr lang="en-US" sz="1400" i="0" dirty="0" smtClean="0">
                          <a:latin typeface="Comic Sans MS" pitchFamily="66" charset="0"/>
                          <a:ea typeface="Times New Roman"/>
                          <a:cs typeface="Arial"/>
                        </a:rPr>
                        <a:t>SAP</a:t>
                      </a:r>
                      <a:endParaRPr lang="en-US" sz="1400" i="0" dirty="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lnSpc>
                          <a:spcPct val="120000"/>
                        </a:lnSpc>
                        <a:spcAft>
                          <a:spcPts val="0"/>
                        </a:spcAft>
                      </a:pPr>
                      <a:r>
                        <a:rPr lang="en-US" sz="1400"/>
                        <a:t>Error %</a:t>
                      </a:r>
                      <a:endParaRPr lang="en-US" sz="1400" i="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600067">
                <a:tc>
                  <a:txBody>
                    <a:bodyPr/>
                    <a:lstStyle/>
                    <a:p>
                      <a:pPr algn="ctr">
                        <a:lnSpc>
                          <a:spcPct val="120000"/>
                        </a:lnSpc>
                        <a:spcAft>
                          <a:spcPts val="0"/>
                        </a:spcAft>
                      </a:pPr>
                      <a:r>
                        <a:rPr lang="en-US" sz="1400"/>
                        <a:t>Dead Load </a:t>
                      </a:r>
                      <a:endParaRPr lang="en-US" sz="1400" i="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lnSpc>
                          <a:spcPct val="120000"/>
                        </a:lnSpc>
                        <a:spcAft>
                          <a:spcPts val="0"/>
                        </a:spcAft>
                      </a:pPr>
                      <a:r>
                        <a:rPr lang="en-US" sz="1400"/>
                        <a:t>116363.3</a:t>
                      </a:r>
                      <a:endParaRPr lang="en-US" sz="1400" i="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lnSpc>
                          <a:spcPct val="120000"/>
                        </a:lnSpc>
                        <a:spcAft>
                          <a:spcPts val="0"/>
                        </a:spcAft>
                      </a:pPr>
                      <a:r>
                        <a:rPr lang="en-US" sz="1400"/>
                        <a:t>117129</a:t>
                      </a:r>
                      <a:endParaRPr lang="en-US" sz="1400" i="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lnSpc>
                          <a:spcPct val="120000"/>
                        </a:lnSpc>
                        <a:spcAft>
                          <a:spcPts val="0"/>
                        </a:spcAft>
                      </a:pPr>
                      <a:r>
                        <a:rPr lang="en-US" sz="1400"/>
                        <a:t>0.6 %</a:t>
                      </a:r>
                      <a:endParaRPr lang="en-US" sz="1400" i="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600067">
                <a:tc>
                  <a:txBody>
                    <a:bodyPr/>
                    <a:lstStyle/>
                    <a:p>
                      <a:pPr algn="ctr">
                        <a:lnSpc>
                          <a:spcPct val="120000"/>
                        </a:lnSpc>
                        <a:spcAft>
                          <a:spcPts val="0"/>
                        </a:spcAft>
                      </a:pPr>
                      <a:r>
                        <a:rPr lang="en-US" sz="1400"/>
                        <a:t>Live load </a:t>
                      </a:r>
                      <a:endParaRPr lang="en-US" sz="1400" i="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lnSpc>
                          <a:spcPct val="120000"/>
                        </a:lnSpc>
                        <a:spcAft>
                          <a:spcPts val="0"/>
                        </a:spcAft>
                      </a:pPr>
                      <a:r>
                        <a:rPr lang="en-US" sz="1400"/>
                        <a:t>36240</a:t>
                      </a:r>
                      <a:endParaRPr lang="en-US" sz="1400" i="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lnSpc>
                          <a:spcPct val="120000"/>
                        </a:lnSpc>
                        <a:spcAft>
                          <a:spcPts val="0"/>
                        </a:spcAft>
                      </a:pPr>
                      <a:r>
                        <a:rPr lang="en-US" sz="1400"/>
                        <a:t>35126.6</a:t>
                      </a:r>
                      <a:endParaRPr lang="en-US" sz="1400" i="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lnSpc>
                          <a:spcPct val="120000"/>
                        </a:lnSpc>
                        <a:spcAft>
                          <a:spcPts val="0"/>
                        </a:spcAft>
                      </a:pPr>
                      <a:r>
                        <a:rPr lang="en-US" sz="1400" dirty="0"/>
                        <a:t>3%</a:t>
                      </a:r>
                      <a:endParaRPr lang="en-US" sz="1400" i="0" dirty="0">
                        <a:latin typeface="Comic Sans MS" pitchFamily="66" charset="0"/>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bl>
          </a:graphicData>
        </a:graphic>
      </p:graphicFrame>
      <p:sp>
        <p:nvSpPr>
          <p:cNvPr id="6553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The error in result is less than 5% so it's acceptable.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The Land </a:t>
            </a:r>
            <a:endParaRPr lang="ar-SA" dirty="0">
              <a:latin typeface="Comic Sans MS" pitchFamily="66" charset="0"/>
            </a:endParaRPr>
          </a:p>
        </p:txBody>
      </p:sp>
      <p:pic>
        <p:nvPicPr>
          <p:cNvPr id="4" name="Content Placeholder 3" descr="مخطط الارض.bmp"/>
          <p:cNvPicPr>
            <a:picLocks noGrp="1"/>
          </p:cNvPicPr>
          <p:nvPr>
            <p:ph sz="quarter" idx="1"/>
          </p:nvPr>
        </p:nvPicPr>
        <p:blipFill>
          <a:blip r:embed="rId3" cstate="print"/>
          <a:stretch>
            <a:fillRect/>
          </a:stretch>
        </p:blipFill>
        <p:spPr>
          <a:xfrm>
            <a:off x="395536" y="1484784"/>
            <a:ext cx="8424936" cy="4968552"/>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15616" y="1988840"/>
          <a:ext cx="7200800" cy="2952330"/>
        </p:xfrm>
        <a:graphic>
          <a:graphicData uri="http://schemas.openxmlformats.org/drawingml/2006/table">
            <a:tbl>
              <a:tblPr/>
              <a:tblGrid>
                <a:gridCol w="1773583"/>
                <a:gridCol w="1896104"/>
                <a:gridCol w="1807383"/>
                <a:gridCol w="1723730"/>
              </a:tblGrid>
              <a:tr h="295233">
                <a:tc>
                  <a:txBody>
                    <a:bodyPr/>
                    <a:lstStyle/>
                    <a:p>
                      <a:pPr algn="ctr">
                        <a:lnSpc>
                          <a:spcPct val="120000"/>
                        </a:lnSpc>
                        <a:spcAft>
                          <a:spcPts val="0"/>
                        </a:spcAft>
                      </a:pPr>
                      <a:r>
                        <a:rPr lang="en-US" sz="1400" i="0" dirty="0">
                          <a:latin typeface="Comic Sans MS" pitchFamily="66" charset="0"/>
                          <a:ea typeface="Times New Roman"/>
                          <a:cs typeface="Arial"/>
                        </a:rPr>
                        <a:t>M </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28575"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Manual</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28575"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Sap</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28575"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Error</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28575" cap="flat" cmpd="sng" algn="ctr">
                      <a:solidFill>
                        <a:srgbClr val="7598D9"/>
                      </a:solidFill>
                      <a:prstDash val="solid"/>
                      <a:round/>
                      <a:headEnd type="none" w="med" len="med"/>
                      <a:tailEnd type="none" w="med" len="med"/>
                    </a:lnB>
                  </a:tcPr>
                </a:tc>
              </a:tr>
              <a:tr h="295233">
                <a:tc>
                  <a:txBody>
                    <a:bodyPr/>
                    <a:lstStyle/>
                    <a:p>
                      <a:pPr algn="ctr">
                        <a:lnSpc>
                          <a:spcPct val="120000"/>
                        </a:lnSpc>
                        <a:spcAft>
                          <a:spcPts val="0"/>
                        </a:spcAft>
                      </a:pPr>
                      <a:r>
                        <a:rPr lang="en-US" sz="1400" i="0" dirty="0">
                          <a:latin typeface="Comic Sans MS" pitchFamily="66" charset="0"/>
                          <a:ea typeface="Times New Roman"/>
                          <a:cs typeface="Arial"/>
                        </a:rPr>
                        <a:t>1</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28575"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92.46</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28575"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82.258</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28575"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11%</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28575"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r>
              <a:tr h="295233">
                <a:tc>
                  <a:txBody>
                    <a:bodyPr/>
                    <a:lstStyle/>
                    <a:p>
                      <a:pPr algn="ctr">
                        <a:lnSpc>
                          <a:spcPct val="120000"/>
                        </a:lnSpc>
                        <a:spcAft>
                          <a:spcPts val="0"/>
                        </a:spcAft>
                      </a:pPr>
                      <a:r>
                        <a:rPr lang="en-US" sz="1400" i="0" dirty="0">
                          <a:latin typeface="Comic Sans MS" pitchFamily="66" charset="0"/>
                          <a:ea typeface="Times New Roman"/>
                          <a:cs typeface="Arial"/>
                        </a:rPr>
                        <a:t>2</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184.9</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141.75</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23%</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r>
              <a:tr h="295233">
                <a:tc>
                  <a:txBody>
                    <a:bodyPr/>
                    <a:lstStyle/>
                    <a:p>
                      <a:pPr algn="ctr">
                        <a:lnSpc>
                          <a:spcPct val="120000"/>
                        </a:lnSpc>
                        <a:spcAft>
                          <a:spcPts val="0"/>
                        </a:spcAft>
                      </a:pPr>
                      <a:r>
                        <a:rPr lang="en-US" sz="1400" i="0">
                          <a:latin typeface="Comic Sans MS" pitchFamily="66" charset="0"/>
                          <a:ea typeface="Times New Roman"/>
                          <a:cs typeface="Arial"/>
                        </a:rPr>
                        <a:t>3</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147.9</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128.1</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13.38%</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r>
              <a:tr h="295233">
                <a:tc>
                  <a:txBody>
                    <a:bodyPr/>
                    <a:lstStyle/>
                    <a:p>
                      <a:pPr algn="ctr">
                        <a:lnSpc>
                          <a:spcPct val="120000"/>
                        </a:lnSpc>
                        <a:spcAft>
                          <a:spcPts val="0"/>
                        </a:spcAft>
                      </a:pPr>
                      <a:r>
                        <a:rPr lang="en-US" sz="1400" i="0">
                          <a:latin typeface="Comic Sans MS" pitchFamily="66" charset="0"/>
                          <a:ea typeface="Times New Roman"/>
                          <a:cs typeface="Arial"/>
                        </a:rPr>
                        <a:t>4</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dirty="0">
                          <a:latin typeface="Comic Sans MS" pitchFamily="66" charset="0"/>
                          <a:ea typeface="Times New Roman"/>
                          <a:cs typeface="Arial"/>
                        </a:rPr>
                        <a:t>119</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103.6</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12.9 %</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r>
              <a:tr h="295233">
                <a:tc>
                  <a:txBody>
                    <a:bodyPr/>
                    <a:lstStyle/>
                    <a:p>
                      <a:pPr algn="ctr">
                        <a:lnSpc>
                          <a:spcPct val="120000"/>
                        </a:lnSpc>
                        <a:spcAft>
                          <a:spcPts val="0"/>
                        </a:spcAft>
                      </a:pPr>
                      <a:r>
                        <a:rPr lang="en-US" sz="1400" i="0">
                          <a:latin typeface="Comic Sans MS" pitchFamily="66" charset="0"/>
                          <a:ea typeface="Times New Roman"/>
                          <a:cs typeface="Arial"/>
                        </a:rPr>
                        <a:t>5</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dirty="0">
                          <a:latin typeface="Comic Sans MS" pitchFamily="66" charset="0"/>
                          <a:ea typeface="Times New Roman"/>
                          <a:cs typeface="Arial"/>
                        </a:rPr>
                        <a:t>67.2</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94.5</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40 %</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r>
              <a:tr h="295233">
                <a:tc>
                  <a:txBody>
                    <a:bodyPr/>
                    <a:lstStyle/>
                    <a:p>
                      <a:pPr algn="ctr">
                        <a:lnSpc>
                          <a:spcPct val="120000"/>
                        </a:lnSpc>
                        <a:spcAft>
                          <a:spcPts val="0"/>
                        </a:spcAft>
                      </a:pPr>
                      <a:r>
                        <a:rPr lang="en-US" sz="1400" i="0">
                          <a:latin typeface="Comic Sans MS" pitchFamily="66" charset="0"/>
                          <a:ea typeface="Times New Roman"/>
                          <a:cs typeface="Arial"/>
                        </a:rPr>
                        <a:t>6</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dirty="0">
                          <a:latin typeface="Comic Sans MS" pitchFamily="66" charset="0"/>
                          <a:ea typeface="Times New Roman"/>
                          <a:cs typeface="Arial"/>
                        </a:rPr>
                        <a:t>35</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dirty="0">
                          <a:latin typeface="Comic Sans MS" pitchFamily="66" charset="0"/>
                          <a:ea typeface="Times New Roman"/>
                          <a:cs typeface="Arial"/>
                        </a:rPr>
                        <a:t>30.3</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13.4%</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r>
              <a:tr h="295233">
                <a:tc>
                  <a:txBody>
                    <a:bodyPr/>
                    <a:lstStyle/>
                    <a:p>
                      <a:pPr algn="ctr">
                        <a:lnSpc>
                          <a:spcPct val="120000"/>
                        </a:lnSpc>
                        <a:spcAft>
                          <a:spcPts val="0"/>
                        </a:spcAft>
                      </a:pPr>
                      <a:r>
                        <a:rPr lang="en-US" sz="1400" i="0">
                          <a:latin typeface="Comic Sans MS" pitchFamily="66" charset="0"/>
                          <a:ea typeface="Times New Roman"/>
                          <a:cs typeface="Arial"/>
                        </a:rPr>
                        <a:t>7</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38</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dirty="0">
                          <a:latin typeface="Comic Sans MS" pitchFamily="66" charset="0"/>
                          <a:ea typeface="Times New Roman"/>
                          <a:cs typeface="Arial"/>
                        </a:rPr>
                        <a:t>36.2</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dirty="0">
                          <a:latin typeface="Comic Sans MS" pitchFamily="66" charset="0"/>
                          <a:ea typeface="Times New Roman"/>
                          <a:cs typeface="Arial"/>
                        </a:rPr>
                        <a:t>4.7%</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r>
              <a:tr h="295233">
                <a:tc>
                  <a:txBody>
                    <a:bodyPr/>
                    <a:lstStyle/>
                    <a:p>
                      <a:pPr algn="ctr">
                        <a:lnSpc>
                          <a:spcPct val="120000"/>
                        </a:lnSpc>
                        <a:spcAft>
                          <a:spcPts val="0"/>
                        </a:spcAft>
                      </a:pPr>
                      <a:r>
                        <a:rPr lang="en-US" sz="1400" i="0">
                          <a:latin typeface="Comic Sans MS" pitchFamily="66" charset="0"/>
                          <a:ea typeface="Times New Roman"/>
                          <a:cs typeface="Arial"/>
                        </a:rPr>
                        <a:t>8</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98.2</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a:latin typeface="Comic Sans MS" pitchFamily="66" charset="0"/>
                          <a:ea typeface="Times New Roman"/>
                          <a:cs typeface="Arial"/>
                        </a:rPr>
                        <a:t>107.45</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c>
                  <a:txBody>
                    <a:bodyPr/>
                    <a:lstStyle/>
                    <a:p>
                      <a:pPr algn="ctr">
                        <a:lnSpc>
                          <a:spcPct val="120000"/>
                        </a:lnSpc>
                        <a:spcAft>
                          <a:spcPts val="0"/>
                        </a:spcAft>
                      </a:pPr>
                      <a:r>
                        <a:rPr lang="en-US" sz="1400" i="0" dirty="0">
                          <a:latin typeface="Comic Sans MS" pitchFamily="66" charset="0"/>
                          <a:ea typeface="Times New Roman"/>
                          <a:cs typeface="Arial"/>
                        </a:rPr>
                        <a:t>9.4</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tcPr>
                </a:tc>
              </a:tr>
              <a:tr h="295233">
                <a:tc>
                  <a:txBody>
                    <a:bodyPr/>
                    <a:lstStyle/>
                    <a:p>
                      <a:pPr algn="ctr">
                        <a:lnSpc>
                          <a:spcPct val="120000"/>
                        </a:lnSpc>
                        <a:spcAft>
                          <a:spcPts val="0"/>
                        </a:spcAft>
                      </a:pPr>
                      <a:r>
                        <a:rPr lang="en-US" sz="1400" i="0">
                          <a:latin typeface="Comic Sans MS" pitchFamily="66" charset="0"/>
                          <a:ea typeface="Times New Roman"/>
                          <a:cs typeface="Arial"/>
                        </a:rPr>
                        <a:t>9</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27.9</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a:latin typeface="Comic Sans MS" pitchFamily="66" charset="0"/>
                          <a:ea typeface="Times New Roman"/>
                          <a:cs typeface="Arial"/>
                        </a:rPr>
                        <a:t>31.2</a:t>
                      </a:r>
                      <a:endParaRPr lang="en-US" sz="1400" i="1">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c>
                  <a:txBody>
                    <a:bodyPr/>
                    <a:lstStyle/>
                    <a:p>
                      <a:pPr algn="ctr">
                        <a:lnSpc>
                          <a:spcPct val="120000"/>
                        </a:lnSpc>
                        <a:spcAft>
                          <a:spcPts val="0"/>
                        </a:spcAft>
                      </a:pPr>
                      <a:r>
                        <a:rPr lang="en-US" sz="1400" i="0" dirty="0">
                          <a:latin typeface="Comic Sans MS" pitchFamily="66" charset="0"/>
                          <a:ea typeface="Times New Roman"/>
                          <a:cs typeface="Arial"/>
                        </a:rPr>
                        <a:t>11.8%</a:t>
                      </a:r>
                      <a:endParaRPr lang="en-US" sz="1400" i="1" dirty="0">
                        <a:latin typeface="Comic Sans MS" pitchFamily="66" charset="0"/>
                        <a:ea typeface="Times New Roman"/>
                        <a:cs typeface="Arial"/>
                      </a:endParaRPr>
                    </a:p>
                  </a:txBody>
                  <a:tcPr marL="68580" marR="68580" marT="0" marB="0">
                    <a:lnL w="12700" cap="flat" cmpd="sng" algn="ctr">
                      <a:solidFill>
                        <a:srgbClr val="7598D9"/>
                      </a:solidFill>
                      <a:prstDash val="solid"/>
                      <a:round/>
                      <a:headEnd type="none" w="med" len="med"/>
                      <a:tailEnd type="none" w="med" len="med"/>
                    </a:lnL>
                    <a:lnR w="12700" cap="flat" cmpd="sng" algn="ctr">
                      <a:solidFill>
                        <a:srgbClr val="7598D9"/>
                      </a:solidFill>
                      <a:prstDash val="solid"/>
                      <a:round/>
                      <a:headEnd type="none" w="med" len="med"/>
                      <a:tailEnd type="none" w="med" len="med"/>
                    </a:lnR>
                    <a:lnT w="12700" cap="flat" cmpd="sng" algn="ctr">
                      <a:solidFill>
                        <a:srgbClr val="7598D9"/>
                      </a:solidFill>
                      <a:prstDash val="solid"/>
                      <a:round/>
                      <a:headEnd type="none" w="med" len="med"/>
                      <a:tailEnd type="none" w="med" len="med"/>
                    </a:lnT>
                    <a:lnB w="12700" cap="flat" cmpd="sng" algn="ctr">
                      <a:solidFill>
                        <a:srgbClr val="7598D9"/>
                      </a:solidFill>
                      <a:prstDash val="solid"/>
                      <a:round/>
                      <a:headEnd type="none" w="med" len="med"/>
                      <a:tailEnd type="none" w="med" len="med"/>
                    </a:lnB>
                    <a:solidFill>
                      <a:srgbClr val="DCE5F5"/>
                    </a:solidFill>
                  </a:tcPr>
                </a:tc>
              </a:tr>
            </a:tbl>
          </a:graphicData>
        </a:graphic>
      </p:graphicFrame>
      <p:sp>
        <p:nvSpPr>
          <p:cNvPr id="3" name="Rectangle 2"/>
          <p:cNvSpPr/>
          <p:nvPr/>
        </p:nvSpPr>
        <p:spPr>
          <a:xfrm>
            <a:off x="323528" y="1412776"/>
            <a:ext cx="4070345" cy="461665"/>
          </a:xfrm>
          <a:prstGeom prst="rect">
            <a:avLst/>
          </a:prstGeom>
        </p:spPr>
        <p:txBody>
          <a:bodyPr wrap="none">
            <a:spAutoFit/>
          </a:bodyPr>
          <a:lstStyle/>
          <a:p>
            <a:pPr lvl="1" algn="l" rtl="0">
              <a:buFont typeface="Wingdings" pitchFamily="2" charset="2"/>
              <a:buChar char="v"/>
            </a:pPr>
            <a:r>
              <a:rPr lang="en-US" sz="2400" dirty="0" smtClean="0">
                <a:latin typeface="Comic Sans MS" pitchFamily="66" charset="0"/>
              </a:rPr>
              <a:t>Internal forces check</a:t>
            </a:r>
            <a:endParaRPr lang="ar-SA" sz="2400" dirty="0">
              <a:latin typeface="Comic Sans MS" pitchFamily="66"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4218" y="1628800"/>
            <a:ext cx="1960793" cy="523220"/>
          </a:xfrm>
          <a:prstGeom prst="rect">
            <a:avLst/>
          </a:prstGeom>
        </p:spPr>
        <p:txBody>
          <a:bodyPr wrap="none">
            <a:spAutoFit/>
          </a:bodyPr>
          <a:lstStyle/>
          <a:p>
            <a:pPr algn="l" rtl="0">
              <a:buFont typeface="Wingdings" pitchFamily="2" charset="2"/>
              <a:buChar char="Ø"/>
            </a:pPr>
            <a:r>
              <a:rPr lang="en-US" sz="2800" dirty="0" smtClean="0">
                <a:latin typeface="Comic Sans MS" pitchFamily="66" charset="0"/>
              </a:rPr>
              <a:t>Soil type</a:t>
            </a:r>
            <a:endParaRPr lang="ar-SA" sz="2800" dirty="0">
              <a:latin typeface="Comic Sans MS" pitchFamily="66" charset="0"/>
            </a:endParaRPr>
          </a:p>
        </p:txBody>
      </p:sp>
      <p:sp>
        <p:nvSpPr>
          <p:cNvPr id="3" name="Rectangle 2"/>
          <p:cNvSpPr/>
          <p:nvPr/>
        </p:nvSpPr>
        <p:spPr>
          <a:xfrm>
            <a:off x="2267744" y="1772816"/>
            <a:ext cx="556563" cy="461665"/>
          </a:xfrm>
          <a:prstGeom prst="rect">
            <a:avLst/>
          </a:prstGeom>
        </p:spPr>
        <p:txBody>
          <a:bodyPr wrap="none">
            <a:spAutoFit/>
          </a:bodyPr>
          <a:lstStyle/>
          <a:p>
            <a:r>
              <a:rPr lang="en-US" sz="2400" dirty="0" smtClean="0">
                <a:latin typeface="Comic Sans MS" pitchFamily="66" charset="0"/>
              </a:rPr>
              <a:t>Sc</a:t>
            </a:r>
            <a:endParaRPr lang="ar-SA" sz="2400" dirty="0">
              <a:latin typeface="Comic Sans MS" pitchFamily="66" charset="0"/>
            </a:endParaRPr>
          </a:p>
        </p:txBody>
      </p:sp>
      <p:sp>
        <p:nvSpPr>
          <p:cNvPr id="4" name="Rectangle 3"/>
          <p:cNvSpPr/>
          <p:nvPr/>
        </p:nvSpPr>
        <p:spPr>
          <a:xfrm>
            <a:off x="74935" y="2564904"/>
            <a:ext cx="2042547" cy="954107"/>
          </a:xfrm>
          <a:prstGeom prst="rect">
            <a:avLst/>
          </a:prstGeom>
        </p:spPr>
        <p:txBody>
          <a:bodyPr wrap="none">
            <a:spAutoFit/>
          </a:bodyPr>
          <a:lstStyle/>
          <a:p>
            <a:pPr algn="l" rtl="0">
              <a:buFont typeface="Wingdings" pitchFamily="2" charset="2"/>
              <a:buChar char="q"/>
            </a:pPr>
            <a:r>
              <a:rPr lang="en-US" sz="2800" dirty="0" smtClean="0">
                <a:latin typeface="Comic Sans MS" pitchFamily="66" charset="0"/>
              </a:rPr>
              <a:t>C v=0.32 </a:t>
            </a:r>
          </a:p>
          <a:p>
            <a:pPr algn="l" rtl="0">
              <a:buFont typeface="Wingdings" pitchFamily="2" charset="2"/>
              <a:buChar char="q"/>
            </a:pPr>
            <a:r>
              <a:rPr lang="en-US" sz="2800" dirty="0" smtClean="0">
                <a:latin typeface="Comic Sans MS" pitchFamily="66" charset="0"/>
              </a:rPr>
              <a:t>Ca =0.24</a:t>
            </a:r>
            <a:endParaRPr lang="ar-SA" sz="2800" dirty="0">
              <a:latin typeface="Comic Sans MS" pitchFamily="66" charset="0"/>
            </a:endParaRPr>
          </a:p>
        </p:txBody>
      </p:sp>
      <p:sp>
        <p:nvSpPr>
          <p:cNvPr id="5" name="Rectangle 4"/>
          <p:cNvSpPr/>
          <p:nvPr/>
        </p:nvSpPr>
        <p:spPr>
          <a:xfrm>
            <a:off x="467544" y="2132856"/>
            <a:ext cx="1519968" cy="461665"/>
          </a:xfrm>
          <a:prstGeom prst="rect">
            <a:avLst/>
          </a:prstGeom>
        </p:spPr>
        <p:txBody>
          <a:bodyPr wrap="none">
            <a:spAutoFit/>
          </a:bodyPr>
          <a:lstStyle/>
          <a:p>
            <a:pPr algn="l" rtl="0">
              <a:buFont typeface="Wingdings" pitchFamily="2" charset="2"/>
              <a:buChar char="Ø"/>
            </a:pPr>
            <a:r>
              <a:rPr lang="en-US" dirty="0" smtClean="0"/>
              <a:t> </a:t>
            </a:r>
            <a:r>
              <a:rPr lang="en-US" sz="2400" dirty="0" smtClean="0">
                <a:latin typeface="Comic Sans MS" pitchFamily="66" charset="0"/>
              </a:rPr>
              <a:t>Z = 0.2 </a:t>
            </a:r>
            <a:endParaRPr lang="ar-SA" sz="2400" dirty="0">
              <a:latin typeface="Comic Sans MS" pitchFamily="66" charset="0"/>
            </a:endParaRPr>
          </a:p>
        </p:txBody>
      </p:sp>
      <p:sp>
        <p:nvSpPr>
          <p:cNvPr id="6" name="TextBox 5"/>
          <p:cNvSpPr txBox="1"/>
          <p:nvPr/>
        </p:nvSpPr>
        <p:spPr>
          <a:xfrm>
            <a:off x="251520" y="260648"/>
            <a:ext cx="8496944" cy="769441"/>
          </a:xfrm>
          <a:prstGeom prst="rect">
            <a:avLst/>
          </a:prstGeom>
          <a:noFill/>
        </p:spPr>
        <p:txBody>
          <a:bodyPr wrap="square" rtlCol="1">
            <a:spAutoFit/>
          </a:bodyPr>
          <a:lstStyle/>
          <a:p>
            <a:pPr algn="ctr"/>
            <a:r>
              <a:rPr lang="en-US" sz="4400" dirty="0" smtClean="0">
                <a:solidFill>
                  <a:schemeClr val="accent3">
                    <a:lumMod val="50000"/>
                  </a:schemeClr>
                </a:solidFill>
                <a:latin typeface="Comic Sans MS" pitchFamily="66" charset="0"/>
              </a:rPr>
              <a:t>Dynamic Design</a:t>
            </a:r>
            <a:r>
              <a:rPr lang="en-US" dirty="0" smtClean="0"/>
              <a:t> </a:t>
            </a:r>
            <a:endParaRPr lang="ar-SA" dirty="0"/>
          </a:p>
        </p:txBody>
      </p:sp>
      <p:sp>
        <p:nvSpPr>
          <p:cNvPr id="13" name="TextBox 12"/>
          <p:cNvSpPr txBox="1"/>
          <p:nvPr/>
        </p:nvSpPr>
        <p:spPr>
          <a:xfrm>
            <a:off x="323528" y="3717032"/>
            <a:ext cx="8496944" cy="984885"/>
          </a:xfrm>
          <a:prstGeom prst="rect">
            <a:avLst/>
          </a:prstGeom>
          <a:noFill/>
        </p:spPr>
        <p:txBody>
          <a:bodyPr wrap="square" rtlCol="1">
            <a:spAutoFit/>
          </a:bodyPr>
          <a:lstStyle/>
          <a:p>
            <a:pPr algn="l" rtl="0">
              <a:buFont typeface="Wingdings" pitchFamily="2" charset="2"/>
              <a:buChar char="q"/>
            </a:pPr>
            <a:r>
              <a:rPr lang="en-US" sz="2000" dirty="0" smtClean="0">
                <a:latin typeface="Comic Sans MS" pitchFamily="66" charset="0"/>
              </a:rPr>
              <a:t>Response function Scale factor "in main direction (Y)"= 1.75</a:t>
            </a:r>
          </a:p>
          <a:p>
            <a:pPr algn="l" rtl="0">
              <a:buFont typeface="Wingdings" pitchFamily="2" charset="2"/>
              <a:buChar char="q"/>
            </a:pPr>
            <a:r>
              <a:rPr lang="en-US" sz="2000" dirty="0" smtClean="0"/>
              <a:t>"</a:t>
            </a:r>
            <a:r>
              <a:rPr lang="en-US" dirty="0" smtClean="0">
                <a:latin typeface="Comic Sans MS" pitchFamily="66" charset="0"/>
              </a:rPr>
              <a:t>in secondary direction (x)"= 0.58</a:t>
            </a:r>
            <a:endParaRPr lang="en-US" i="1" dirty="0" smtClean="0">
              <a:latin typeface="Comic Sans MS" pitchFamily="66" charset="0"/>
            </a:endParaRPr>
          </a:p>
          <a:p>
            <a:endParaRPr lang="ar-SA" dirty="0"/>
          </a:p>
        </p:txBody>
      </p:sp>
      <p:graphicFrame>
        <p:nvGraphicFramePr>
          <p:cNvPr id="14" name="Table 13"/>
          <p:cNvGraphicFramePr>
            <a:graphicFrameLocks noGrp="1"/>
          </p:cNvGraphicFramePr>
          <p:nvPr/>
        </p:nvGraphicFramePr>
        <p:xfrm>
          <a:off x="1115616" y="5013176"/>
          <a:ext cx="6096000" cy="74168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1"/>
                      <a:r>
                        <a:rPr lang="en-US" dirty="0" smtClean="0"/>
                        <a:t>T- calculation</a:t>
                      </a:r>
                      <a:r>
                        <a:rPr lang="en-US" baseline="0" dirty="0" smtClean="0"/>
                        <a:t> </a:t>
                      </a:r>
                      <a:endParaRPr lang="ar-SA" dirty="0"/>
                    </a:p>
                  </a:txBody>
                  <a:tcPr/>
                </a:tc>
                <a:tc>
                  <a:txBody>
                    <a:bodyPr/>
                    <a:lstStyle/>
                    <a:p>
                      <a:pPr algn="ctr" rtl="1"/>
                      <a:r>
                        <a:rPr lang="en-US" dirty="0" smtClean="0"/>
                        <a:t>T- Sap </a:t>
                      </a:r>
                      <a:endParaRPr lang="ar-SA" dirty="0"/>
                    </a:p>
                  </a:txBody>
                  <a:tcPr/>
                </a:tc>
              </a:tr>
              <a:tr h="370840">
                <a:tc>
                  <a:txBody>
                    <a:bodyPr/>
                    <a:lstStyle/>
                    <a:p>
                      <a:pPr algn="ctr" rtl="1"/>
                      <a:r>
                        <a:rPr kumimoji="0" lang="en-US" sz="1800" kern="1200" baseline="0" dirty="0" smtClean="0">
                          <a:solidFill>
                            <a:schemeClr val="dk1"/>
                          </a:solidFill>
                          <a:latin typeface="Comic Sans MS" pitchFamily="66" charset="0"/>
                          <a:ea typeface="+mn-ea"/>
                          <a:cs typeface="+mn-cs"/>
                        </a:rPr>
                        <a:t>0.569 S</a:t>
                      </a:r>
                      <a:endParaRPr lang="ar-SA" dirty="0">
                        <a:latin typeface="Comic Sans MS" pitchFamily="66" charset="0"/>
                      </a:endParaRPr>
                    </a:p>
                  </a:txBody>
                  <a:tcPr/>
                </a:tc>
                <a:tc>
                  <a:txBody>
                    <a:bodyPr/>
                    <a:lstStyle/>
                    <a:p>
                      <a:pPr algn="ctr" rtl="1"/>
                      <a:r>
                        <a:rPr kumimoji="0" lang="en-US" sz="1800" kern="1200" baseline="0" dirty="0" smtClean="0">
                          <a:solidFill>
                            <a:schemeClr val="dk1"/>
                          </a:solidFill>
                          <a:latin typeface="Comic Sans MS" pitchFamily="66" charset="0"/>
                          <a:ea typeface="+mn-ea"/>
                          <a:cs typeface="+mn-cs"/>
                        </a:rPr>
                        <a:t>0.427 S</a:t>
                      </a:r>
                      <a:endParaRPr lang="ar-SA" dirty="0">
                        <a:latin typeface="Comic Sans MS" pitchFamily="66" charset="0"/>
                      </a:endParaRPr>
                    </a:p>
                  </a:txBody>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Design of elements  </a:t>
            </a:r>
            <a:endParaRPr lang="ar-SA"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Slab design </a:t>
            </a:r>
            <a:r>
              <a:rPr lang="en-US" dirty="0" smtClean="0"/>
              <a:t>.</a:t>
            </a:r>
            <a:endParaRPr lang="ar-SA" dirty="0"/>
          </a:p>
        </p:txBody>
      </p:sp>
      <p:pic>
        <p:nvPicPr>
          <p:cNvPr id="5" name="Picture Placeholder 4" descr="beeeebs.png"/>
          <p:cNvPicPr>
            <a:picLocks noGrp="1" noChangeAspect="1"/>
          </p:cNvPicPr>
          <p:nvPr>
            <p:ph type="pic" idx="1"/>
          </p:nvPr>
        </p:nvPicPr>
        <p:blipFill>
          <a:blip r:embed="rId2" cstate="print"/>
          <a:srcRect l="2349" r="2349"/>
          <a:stretch>
            <a:fillRect/>
          </a:stretch>
        </p:blipFill>
        <p:spPr/>
      </p:pic>
      <p:sp>
        <p:nvSpPr>
          <p:cNvPr id="4" name="Text Placeholder 3"/>
          <p:cNvSpPr>
            <a:spLocks noGrp="1"/>
          </p:cNvSpPr>
          <p:nvPr>
            <p:ph type="body" sz="half" idx="2"/>
          </p:nvPr>
        </p:nvSpPr>
        <p:spPr/>
        <p:txBody>
          <a:bodyPr>
            <a:normAutofit/>
          </a:bodyPr>
          <a:lstStyle/>
          <a:p>
            <a:pPr algn="l" rtl="0">
              <a:buFont typeface="Wingdings" pitchFamily="2" charset="2"/>
              <a:buChar char="q"/>
            </a:pPr>
            <a:r>
              <a:rPr lang="en-US" sz="2400" dirty="0" smtClean="0">
                <a:latin typeface="Comic Sans MS" pitchFamily="66" charset="0"/>
              </a:rPr>
              <a:t>All moment value from the sap </a:t>
            </a:r>
          </a:p>
          <a:p>
            <a:pPr algn="l" rtl="0">
              <a:buFont typeface="Wingdings" pitchFamily="2" charset="2"/>
              <a:buChar char="q"/>
            </a:pPr>
            <a:r>
              <a:rPr lang="en-US" sz="2400" dirty="0" smtClean="0">
                <a:latin typeface="Comic Sans MS" pitchFamily="66" charset="0"/>
              </a:rPr>
              <a:t>Check shear in both direction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in frame contain main beams </a:t>
            </a:r>
            <a:endParaRPr lang="ar-SA" dirty="0"/>
          </a:p>
        </p:txBody>
      </p:sp>
      <p:pic>
        <p:nvPicPr>
          <p:cNvPr id="4" name="Content Placeholder 3" descr="bvvvvvvv.png"/>
          <p:cNvPicPr>
            <a:picLocks noGrp="1" noChangeAspect="1"/>
          </p:cNvPicPr>
          <p:nvPr>
            <p:ph sz="quarter" idx="1"/>
          </p:nvPr>
        </p:nvPicPr>
        <p:blipFill>
          <a:blip r:embed="rId2" cstate="print"/>
          <a:stretch>
            <a:fillRect/>
          </a:stretch>
        </p:blipFill>
        <p:spPr>
          <a:xfrm>
            <a:off x="301625" y="2563649"/>
            <a:ext cx="8504238" cy="2499052"/>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pPr algn="ctr"/>
            <a:r>
              <a:rPr lang="en-US" dirty="0" smtClean="0">
                <a:latin typeface="Comic Sans MS" pitchFamily="66" charset="0"/>
              </a:rPr>
              <a:t>Combined</a:t>
            </a:r>
            <a:r>
              <a:rPr lang="en-US" dirty="0" smtClean="0"/>
              <a:t> </a:t>
            </a:r>
            <a:endParaRPr lang="ar-SA" dirty="0"/>
          </a:p>
        </p:txBody>
      </p:sp>
      <p:sp>
        <p:nvSpPr>
          <p:cNvPr id="6" name="Text Placeholder 5"/>
          <p:cNvSpPr>
            <a:spLocks noGrp="1"/>
          </p:cNvSpPr>
          <p:nvPr>
            <p:ph type="body" sz="half" idx="3"/>
          </p:nvPr>
        </p:nvSpPr>
        <p:spPr/>
        <p:txBody>
          <a:bodyPr/>
          <a:lstStyle/>
          <a:p>
            <a:pPr algn="ctr"/>
            <a:r>
              <a:rPr lang="en-US" dirty="0" smtClean="0">
                <a:latin typeface="Comic Sans MS" pitchFamily="66" charset="0"/>
              </a:rPr>
              <a:t>Isolated </a:t>
            </a:r>
            <a:endParaRPr lang="ar-SA" dirty="0">
              <a:latin typeface="Comic Sans MS" pitchFamily="66" charset="0"/>
            </a:endParaRPr>
          </a:p>
        </p:txBody>
      </p:sp>
      <p:pic>
        <p:nvPicPr>
          <p:cNvPr id="8" name="Content Placeholder 7" descr="ccccccccccccccccc.png"/>
          <p:cNvPicPr>
            <a:picLocks noGrp="1" noChangeAspect="1"/>
          </p:cNvPicPr>
          <p:nvPr>
            <p:ph sz="quarter" idx="2"/>
          </p:nvPr>
        </p:nvPicPr>
        <p:blipFill>
          <a:blip r:embed="rId3" cstate="print"/>
          <a:stretch>
            <a:fillRect/>
          </a:stretch>
        </p:blipFill>
        <p:spPr>
          <a:xfrm>
            <a:off x="301625" y="3309277"/>
            <a:ext cx="4041775" cy="2142858"/>
          </a:xfrm>
        </p:spPr>
      </p:pic>
      <p:pic>
        <p:nvPicPr>
          <p:cNvPr id="9" name="Content Placeholder 8" descr="izooo.png"/>
          <p:cNvPicPr>
            <a:picLocks noGrp="1" noChangeAspect="1"/>
          </p:cNvPicPr>
          <p:nvPr>
            <p:ph sz="quarter" idx="4"/>
          </p:nvPr>
        </p:nvPicPr>
        <p:blipFill>
          <a:blip r:embed="rId4" cstate="print"/>
          <a:stretch>
            <a:fillRect/>
          </a:stretch>
        </p:blipFill>
        <p:spPr>
          <a:xfrm>
            <a:off x="4800600" y="2672794"/>
            <a:ext cx="4038600" cy="3418999"/>
          </a:xfrm>
        </p:spPr>
      </p:pic>
      <p:sp>
        <p:nvSpPr>
          <p:cNvPr id="2" name="Title 1"/>
          <p:cNvSpPr>
            <a:spLocks noGrp="1"/>
          </p:cNvSpPr>
          <p:nvPr>
            <p:ph type="title"/>
          </p:nvPr>
        </p:nvSpPr>
        <p:spPr/>
        <p:txBody>
          <a:bodyPr/>
          <a:lstStyle/>
          <a:p>
            <a:r>
              <a:rPr lang="en-US" dirty="0" smtClean="0"/>
              <a:t>Footing </a:t>
            </a:r>
            <a:endParaRPr lang="ar-SA"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Column </a:t>
            </a:r>
            <a:endParaRPr lang="ar-SA" dirty="0"/>
          </a:p>
        </p:txBody>
      </p:sp>
      <p:pic>
        <p:nvPicPr>
          <p:cNvPr id="6" name="Content Placeholder 5" descr="cccccccccccccmmmmmmmmmmmmmmmmm.png"/>
          <p:cNvPicPr>
            <a:picLocks noGrp="1" noChangeAspect="1"/>
          </p:cNvPicPr>
          <p:nvPr>
            <p:ph sz="quarter" idx="1"/>
          </p:nvPr>
        </p:nvPicPr>
        <p:blipFill>
          <a:blip r:embed="rId2" cstate="print"/>
          <a:stretch>
            <a:fillRect/>
          </a:stretch>
        </p:blipFill>
        <p:spPr>
          <a:xfrm>
            <a:off x="301625" y="1903964"/>
            <a:ext cx="8504238" cy="3818422"/>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780928"/>
            <a:ext cx="9144000" cy="2123658"/>
          </a:xfrm>
          <a:prstGeom prst="rect">
            <a:avLst/>
          </a:prstGeom>
          <a:noFill/>
        </p:spPr>
        <p:txBody>
          <a:bodyPr wrap="square" rtlCol="1">
            <a:spAutoFit/>
          </a:bodyPr>
          <a:lstStyle/>
          <a:p>
            <a:pPr algn="ctr"/>
            <a:r>
              <a:rPr lang="en-US" sz="6600" dirty="0" smtClean="0">
                <a:solidFill>
                  <a:schemeClr val="accent3">
                    <a:lumMod val="50000"/>
                  </a:schemeClr>
                </a:solidFill>
                <a:latin typeface="Comic Sans MS" pitchFamily="66" charset="0"/>
              </a:rPr>
              <a:t>Mechanical </a:t>
            </a:r>
          </a:p>
          <a:p>
            <a:pPr algn="ctr"/>
            <a:r>
              <a:rPr lang="en-US" sz="6600" dirty="0" smtClean="0">
                <a:solidFill>
                  <a:schemeClr val="accent3">
                    <a:lumMod val="50000"/>
                  </a:schemeClr>
                </a:solidFill>
                <a:latin typeface="Comic Sans MS" pitchFamily="66" charset="0"/>
              </a:rPr>
              <a:t>design</a:t>
            </a:r>
            <a:endParaRPr lang="ar-SA" sz="6600" dirty="0">
              <a:solidFill>
                <a:schemeClr val="accent3">
                  <a:lumMod val="50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Mechanical Design</a:t>
            </a:r>
            <a:endParaRPr lang="ar-SA" dirty="0">
              <a:latin typeface="Comic Sans MS" pitchFamily="66" charset="0"/>
            </a:endParaRPr>
          </a:p>
        </p:txBody>
      </p:sp>
      <p:sp>
        <p:nvSpPr>
          <p:cNvPr id="3" name="Content Placeholder 2"/>
          <p:cNvSpPr>
            <a:spLocks noGrp="1"/>
          </p:cNvSpPr>
          <p:nvPr>
            <p:ph sz="quarter" idx="1"/>
          </p:nvPr>
        </p:nvSpPr>
        <p:spPr/>
        <p:txBody>
          <a:bodyPr/>
          <a:lstStyle/>
          <a:p>
            <a:pPr algn="l" rtl="0">
              <a:buFont typeface="Wingdings" pitchFamily="2" charset="2"/>
              <a:buChar char="q"/>
            </a:pPr>
            <a:r>
              <a:rPr lang="en-US" dirty="0" smtClean="0">
                <a:latin typeface="Comic Sans MS" pitchFamily="66" charset="0"/>
              </a:rPr>
              <a:t>Water Supply System </a:t>
            </a:r>
          </a:p>
          <a:p>
            <a:pPr algn="l" rtl="0">
              <a:buFont typeface="Wingdings" pitchFamily="2" charset="2"/>
              <a:buChar char="q"/>
            </a:pPr>
            <a:r>
              <a:rPr lang="en-US" dirty="0" smtClean="0">
                <a:latin typeface="Comic Sans MS" pitchFamily="66" charset="0"/>
              </a:rPr>
              <a:t>- Cold Water </a:t>
            </a:r>
          </a:p>
          <a:p>
            <a:pPr algn="l" rtl="0">
              <a:buFont typeface="Wingdings" pitchFamily="2" charset="2"/>
              <a:buChar char="q"/>
            </a:pPr>
            <a:r>
              <a:rPr lang="en-US" dirty="0" smtClean="0">
                <a:latin typeface="Comic Sans MS" pitchFamily="66" charset="0"/>
              </a:rPr>
              <a:t>- Hot Water </a:t>
            </a:r>
          </a:p>
          <a:p>
            <a:pPr algn="l" rtl="0">
              <a:buFont typeface="Wingdings" pitchFamily="2" charset="2"/>
              <a:buChar char="q"/>
            </a:pPr>
            <a:endParaRPr lang="en-US" dirty="0" smtClean="0">
              <a:latin typeface="Comic Sans MS" pitchFamily="66" charset="0"/>
            </a:endParaRPr>
          </a:p>
          <a:p>
            <a:pPr algn="l" rtl="0">
              <a:buFont typeface="Wingdings" pitchFamily="2" charset="2"/>
              <a:buChar char="q"/>
            </a:pPr>
            <a:r>
              <a:rPr lang="en-US" dirty="0" smtClean="0">
                <a:latin typeface="Comic Sans MS" pitchFamily="66" charset="0"/>
              </a:rPr>
              <a:t>Drainage System .</a:t>
            </a:r>
          </a:p>
          <a:p>
            <a:pPr algn="l" rtl="0">
              <a:buFont typeface="Wingdings" pitchFamily="2" charset="2"/>
              <a:buChar char="q"/>
            </a:pPr>
            <a:endParaRPr lang="en-US" dirty="0" smtClean="0">
              <a:latin typeface="Comic Sans MS" pitchFamily="66" charset="0"/>
            </a:endParaRPr>
          </a:p>
          <a:p>
            <a:pPr algn="l" rtl="0">
              <a:buFont typeface="Wingdings" pitchFamily="2" charset="2"/>
              <a:buChar char="q"/>
            </a:pPr>
            <a:r>
              <a:rPr lang="en-US" dirty="0" smtClean="0">
                <a:latin typeface="Comic Sans MS" pitchFamily="66" charset="0"/>
              </a:rPr>
              <a:t>Fire System</a:t>
            </a:r>
          </a:p>
          <a:p>
            <a:pPr algn="l" rtl="0">
              <a:buFont typeface="Wingdings" pitchFamily="2" charset="2"/>
              <a:buChar char="q"/>
            </a:pPr>
            <a:r>
              <a:rPr lang="en-US" dirty="0" smtClean="0">
                <a:latin typeface="Comic Sans MS" pitchFamily="66" charset="0"/>
              </a:rPr>
              <a:t> </a:t>
            </a:r>
            <a:r>
              <a:rPr lang="en-US" dirty="0" err="1" smtClean="0">
                <a:latin typeface="Comic Sans MS" pitchFamily="66" charset="0"/>
              </a:rPr>
              <a:t>Hvac</a:t>
            </a:r>
            <a:r>
              <a:rPr lang="en-US" dirty="0" smtClean="0">
                <a:latin typeface="Comic Sans MS" pitchFamily="66" charset="0"/>
              </a:rPr>
              <a:t> </a:t>
            </a:r>
            <a:endParaRPr lang="ar-SA" dirty="0">
              <a:latin typeface="Comic Sans MS" pitchFamily="66"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Comic Sans MS" pitchFamily="66" charset="0"/>
              </a:rPr>
              <a:t>Water Supply System</a:t>
            </a:r>
            <a:r>
              <a:rPr lang="en-US" dirty="0" smtClean="0">
                <a:latin typeface="Comic Sans MS" pitchFamily="66" charset="0"/>
              </a:rPr>
              <a:t> </a:t>
            </a:r>
            <a:endParaRPr lang="ar-SA" dirty="0">
              <a:latin typeface="Comic Sans MS" pitchFamily="66" charset="0"/>
            </a:endParaRPr>
          </a:p>
        </p:txBody>
      </p:sp>
      <p:pic>
        <p:nvPicPr>
          <p:cNvPr id="4" name="Content Placeholder 3" descr="gggggggggggg.PNG"/>
          <p:cNvPicPr>
            <a:picLocks noGrp="1" noChangeAspect="1"/>
          </p:cNvPicPr>
          <p:nvPr>
            <p:ph sz="quarter" idx="1"/>
          </p:nvPr>
        </p:nvPicPr>
        <p:blipFill>
          <a:blip r:embed="rId2" cstate="print"/>
          <a:stretch>
            <a:fillRect/>
          </a:stretch>
        </p:blipFill>
        <p:spPr>
          <a:xfrm>
            <a:off x="2068029" y="1703651"/>
            <a:ext cx="4971429" cy="421904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Analysis of the location</a:t>
            </a:r>
            <a:endParaRPr lang="ar-SA" dirty="0">
              <a:latin typeface="Comic Sans MS" pitchFamily="66" charset="0"/>
            </a:endParaRPr>
          </a:p>
        </p:txBody>
      </p:sp>
      <p:pic>
        <p:nvPicPr>
          <p:cNvPr id="5" name="Content Placeholder 3" descr="حركة الشمس.bmp"/>
          <p:cNvPicPr>
            <a:picLocks noGrp="1" noChangeAspect="1"/>
          </p:cNvPicPr>
          <p:nvPr>
            <p:ph sz="half" idx="1"/>
          </p:nvPr>
        </p:nvPicPr>
        <p:blipFill>
          <a:blip r:embed="rId3" cstate="print"/>
          <a:stretch>
            <a:fillRect/>
          </a:stretch>
        </p:blipFill>
        <p:spPr>
          <a:xfrm>
            <a:off x="251520" y="1484784"/>
            <a:ext cx="4104457" cy="4896544"/>
          </a:xfrm>
          <a:prstGeom prst="rect">
            <a:avLst/>
          </a:prstGeom>
          <a:ln>
            <a:noFill/>
          </a:ln>
          <a:effectLst>
            <a:softEdge rad="112500"/>
          </a:effectLst>
        </p:spPr>
      </p:pic>
      <p:pic>
        <p:nvPicPr>
          <p:cNvPr id="6" name="Content Placeholder 3" descr="الرياح.bmp"/>
          <p:cNvPicPr>
            <a:picLocks noGrp="1" noChangeAspect="1"/>
          </p:cNvPicPr>
          <p:nvPr>
            <p:ph sz="half" idx="2"/>
          </p:nvPr>
        </p:nvPicPr>
        <p:blipFill>
          <a:blip r:embed="rId4" cstate="print"/>
          <a:stretch>
            <a:fillRect/>
          </a:stretch>
        </p:blipFill>
        <p:spPr>
          <a:xfrm>
            <a:off x="4824000" y="1412776"/>
            <a:ext cx="3996472" cy="49685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748464" cy="902968"/>
          </a:xfrm>
        </p:spPr>
        <p:txBody>
          <a:bodyPr>
            <a:normAutofit fontScale="90000"/>
          </a:bodyPr>
          <a:lstStyle/>
          <a:p>
            <a:r>
              <a:rPr lang="en-US" sz="3600" dirty="0" smtClean="0">
                <a:latin typeface="Comic Sans MS" pitchFamily="66" charset="0"/>
              </a:rPr>
              <a:t>Water supply in ground floor in zone A and B </a:t>
            </a:r>
            <a:endParaRPr lang="ar-SA" dirty="0">
              <a:latin typeface="Comic Sans MS" pitchFamily="66" charset="0"/>
            </a:endParaRPr>
          </a:p>
        </p:txBody>
      </p:sp>
      <p:pic>
        <p:nvPicPr>
          <p:cNvPr id="4" name="Content Placeholder 4" descr="zon1.PNG"/>
          <p:cNvPicPr>
            <a:picLocks noGrp="1" noChangeAspect="1"/>
          </p:cNvPicPr>
          <p:nvPr>
            <p:ph sz="quarter" idx="1"/>
          </p:nvPr>
        </p:nvPicPr>
        <p:blipFill>
          <a:blip r:embed="rId3" cstate="print"/>
          <a:stretch>
            <a:fillRect/>
          </a:stretch>
        </p:blipFill>
        <p:spPr>
          <a:xfrm>
            <a:off x="827584" y="1988840"/>
            <a:ext cx="7488831" cy="4176464"/>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Cold Water Supply System</a:t>
            </a:r>
            <a:endParaRPr lang="ar-SA" dirty="0"/>
          </a:p>
        </p:txBody>
      </p:sp>
      <p:sp>
        <p:nvSpPr>
          <p:cNvPr id="3" name="Content Placeholder 2"/>
          <p:cNvSpPr>
            <a:spLocks noGrp="1"/>
          </p:cNvSpPr>
          <p:nvPr>
            <p:ph sz="quarter" idx="1"/>
          </p:nvPr>
        </p:nvSpPr>
        <p:spPr/>
        <p:txBody>
          <a:bodyPr/>
          <a:lstStyle/>
          <a:p>
            <a:pPr lvl="7" algn="l" rtl="0"/>
            <a:r>
              <a:rPr lang="en-US" sz="2000" dirty="0" smtClean="0">
                <a:latin typeface="Comic Sans MS" pitchFamily="66" charset="0"/>
              </a:rPr>
              <a:t>Number of Fixture unite in ground Floor Zone A</a:t>
            </a:r>
          </a:p>
          <a:p>
            <a:endParaRPr lang="ar-SA" dirty="0"/>
          </a:p>
        </p:txBody>
      </p:sp>
      <p:graphicFrame>
        <p:nvGraphicFramePr>
          <p:cNvPr id="4" name="Table 3"/>
          <p:cNvGraphicFramePr>
            <a:graphicFrameLocks noGrp="1"/>
          </p:cNvGraphicFramePr>
          <p:nvPr/>
        </p:nvGraphicFramePr>
        <p:xfrm>
          <a:off x="1547664" y="2276873"/>
          <a:ext cx="5879976" cy="3381999"/>
        </p:xfrm>
        <a:graphic>
          <a:graphicData uri="http://schemas.openxmlformats.org/drawingml/2006/table">
            <a:tbl>
              <a:tblPr rtl="1" firstRow="1" bandRow="1">
                <a:tableStyleId>{5C22544A-7EE6-4342-B048-85BDC9FD1C3A}</a:tableStyleId>
              </a:tblPr>
              <a:tblGrid>
                <a:gridCol w="1469994"/>
                <a:gridCol w="1469994"/>
                <a:gridCol w="1469994"/>
                <a:gridCol w="1469994"/>
              </a:tblGrid>
              <a:tr h="813229">
                <a:tc>
                  <a:txBody>
                    <a:bodyPr/>
                    <a:lstStyle/>
                    <a:p>
                      <a:pPr algn="ctr" rtl="1"/>
                      <a:r>
                        <a:rPr lang="en-US" b="0" dirty="0" smtClean="0">
                          <a:solidFill>
                            <a:schemeClr val="tx1"/>
                          </a:solidFill>
                          <a:latin typeface="Arial Rounded MT Bold" pitchFamily="34" charset="0"/>
                        </a:rPr>
                        <a:t>Total</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en-US" b="0" dirty="0" smtClean="0">
                          <a:solidFill>
                            <a:schemeClr val="tx1"/>
                          </a:solidFill>
                          <a:latin typeface="Arial Rounded MT Bold" pitchFamily="34" charset="0"/>
                        </a:rPr>
                        <a:t>F.U</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b="0" dirty="0" smtClean="0">
                          <a:solidFill>
                            <a:schemeClr val="tx1"/>
                          </a:solidFill>
                          <a:latin typeface="Arial Rounded MT Bold" pitchFamily="34" charset="0"/>
                        </a:rPr>
                        <a:t>#</a:t>
                      </a:r>
                      <a:r>
                        <a:rPr lang="en-US" b="0" baseline="0" dirty="0" smtClean="0">
                          <a:solidFill>
                            <a:schemeClr val="tx1"/>
                          </a:solidFill>
                          <a:latin typeface="Arial Rounded MT Bold" pitchFamily="34" charset="0"/>
                        </a:rPr>
                        <a:t> of unit</a:t>
                      </a:r>
                      <a:endParaRPr lang="ar-SA" b="0" dirty="0" smtClean="0">
                        <a:solidFill>
                          <a:schemeClr val="tx1"/>
                        </a:solidFill>
                        <a:latin typeface="Arial Rounded MT Bold" pitchFamily="34" charset="0"/>
                      </a:endParaRPr>
                    </a:p>
                    <a:p>
                      <a:pPr algn="ctr" rtl="1"/>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en-US" b="0" dirty="0" smtClean="0">
                          <a:solidFill>
                            <a:schemeClr val="tx1"/>
                          </a:solidFill>
                          <a:latin typeface="Arial Rounded MT Bold" pitchFamily="34" charset="0"/>
                        </a:rPr>
                        <a:t>Fixture</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813229">
                <a:tc>
                  <a:txBody>
                    <a:bodyPr/>
                    <a:lstStyle/>
                    <a:p>
                      <a:pPr algn="ctr" rtl="1"/>
                      <a:r>
                        <a:rPr lang="en-US" dirty="0" smtClean="0">
                          <a:solidFill>
                            <a:schemeClr val="tx1"/>
                          </a:solidFill>
                        </a:rPr>
                        <a:t>50</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en-US" dirty="0" smtClean="0">
                          <a:solidFill>
                            <a:schemeClr val="tx1"/>
                          </a:solidFill>
                        </a:rPr>
                        <a:t>10</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en-US" dirty="0" smtClean="0">
                          <a:solidFill>
                            <a:schemeClr val="tx1"/>
                          </a:solidFill>
                        </a:rPr>
                        <a:t>5</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solidFill>
                            <a:schemeClr val="tx1"/>
                          </a:solidFill>
                        </a:rPr>
                        <a:t>W.C</a:t>
                      </a:r>
                      <a:endParaRPr lang="ar-SA" dirty="0" smtClean="0">
                        <a:solidFill>
                          <a:schemeClr val="tx1"/>
                        </a:solidFill>
                      </a:endParaRPr>
                    </a:p>
                    <a:p>
                      <a:pPr algn="ctr" rtl="0"/>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471156">
                <a:tc>
                  <a:txBody>
                    <a:bodyPr/>
                    <a:lstStyle/>
                    <a:p>
                      <a:pPr algn="ctr" rtl="1"/>
                      <a:r>
                        <a:rPr lang="en-US" dirty="0" smtClean="0">
                          <a:solidFill>
                            <a:schemeClr val="tx1"/>
                          </a:solidFill>
                        </a:rPr>
                        <a:t>7.5</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en-US" dirty="0" smtClean="0">
                          <a:solidFill>
                            <a:schemeClr val="tx1"/>
                          </a:solidFill>
                        </a:rPr>
                        <a:t>1.5</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en-US" dirty="0" smtClean="0">
                          <a:solidFill>
                            <a:schemeClr val="tx1"/>
                          </a:solidFill>
                        </a:rPr>
                        <a:t>5</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en-US" dirty="0" smtClean="0">
                          <a:solidFill>
                            <a:schemeClr val="tx1"/>
                          </a:solidFill>
                        </a:rPr>
                        <a:t>lavatory</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471156">
                <a:tc>
                  <a:txBody>
                    <a:bodyPr/>
                    <a:lstStyle/>
                    <a:p>
                      <a:pPr algn="ctr" rtl="1"/>
                      <a:r>
                        <a:rPr lang="en-US" dirty="0" smtClean="0">
                          <a:solidFill>
                            <a:schemeClr val="tx1"/>
                          </a:solidFill>
                        </a:rPr>
                        <a:t>75.5</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0"/>
                      <a:r>
                        <a:rPr lang="en-US" dirty="0" smtClean="0">
                          <a:solidFill>
                            <a:schemeClr val="tx1"/>
                          </a:solidFill>
                        </a:rPr>
                        <a:t>Total</a:t>
                      </a:r>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81322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solidFill>
                            <a:schemeClr val="tx1"/>
                          </a:solidFill>
                        </a:rPr>
                        <a:t>55</a:t>
                      </a:r>
                      <a:r>
                        <a:rPr lang="en-US" baseline="0" dirty="0" smtClean="0">
                          <a:solidFill>
                            <a:schemeClr val="tx1"/>
                          </a:solidFill>
                        </a:rPr>
                        <a:t> G.P.M</a:t>
                      </a:r>
                      <a:endParaRPr lang="ar-SA" dirty="0" smtClean="0">
                        <a:solidFill>
                          <a:schemeClr val="tx1"/>
                        </a:solidFill>
                      </a:endParaRPr>
                    </a:p>
                    <a:p>
                      <a:pPr algn="ctr" rtl="1"/>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solidFill>
                            <a:schemeClr val="tx1"/>
                          </a:solidFill>
                        </a:rPr>
                        <a:t>Demand</a:t>
                      </a:r>
                      <a:endParaRPr lang="ar-SA" dirty="0" smtClean="0">
                        <a:solidFill>
                          <a:schemeClr val="tx1"/>
                        </a:solidFill>
                      </a:endParaRPr>
                    </a:p>
                    <a:p>
                      <a:pPr algn="ctr" rtl="1"/>
                      <a:endParaRPr lang="ar-S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latin typeface="Comic Sans MS" pitchFamily="66" charset="0"/>
              </a:rPr>
              <a:t>Critical point in zone A</a:t>
            </a:r>
            <a:br>
              <a:rPr lang="en-US" sz="2400" dirty="0" smtClean="0">
                <a:latin typeface="Comic Sans MS" pitchFamily="66" charset="0"/>
              </a:rPr>
            </a:br>
            <a:r>
              <a:rPr lang="en-US" sz="2400" dirty="0" smtClean="0">
                <a:latin typeface="Comic Sans MS" pitchFamily="66" charset="0"/>
              </a:rPr>
              <a:t>Diameter selected </a:t>
            </a:r>
            <a:endParaRPr lang="ar-SA" sz="2400" dirty="0">
              <a:latin typeface="Comic Sans MS" pitchFamily="66" charset="0"/>
            </a:endParaRPr>
          </a:p>
        </p:txBody>
      </p:sp>
      <p:graphicFrame>
        <p:nvGraphicFramePr>
          <p:cNvPr id="4" name="Content Placeholder 3"/>
          <p:cNvGraphicFramePr>
            <a:graphicFrameLocks noGrp="1"/>
          </p:cNvGraphicFramePr>
          <p:nvPr>
            <p:ph sz="quarter" idx="1"/>
          </p:nvPr>
        </p:nvGraphicFramePr>
        <p:xfrm>
          <a:off x="301625" y="1527175"/>
          <a:ext cx="8504238" cy="1010920"/>
        </p:xfrm>
        <a:graphic>
          <a:graphicData uri="http://schemas.openxmlformats.org/drawingml/2006/table">
            <a:tbl>
              <a:tblPr rtl="1" firstRow="1" bandRow="1">
                <a:tableStyleId>{5C22544A-7EE6-4342-B048-85BDC9FD1C3A}</a:tableStyleId>
              </a:tblPr>
              <a:tblGrid>
                <a:gridCol w="2834746"/>
                <a:gridCol w="2834746"/>
                <a:gridCol w="2834746"/>
              </a:tblGrid>
              <a:tr h="370840">
                <a:tc>
                  <a:txBody>
                    <a:bodyPr/>
                    <a:lstStyle/>
                    <a:p>
                      <a:pPr algn="ctr" rtl="1"/>
                      <a:r>
                        <a:rPr lang="en-US" dirty="0" smtClean="0">
                          <a:latin typeface="Comic Sans MS" pitchFamily="66" charset="0"/>
                        </a:rPr>
                        <a:t>Demand</a:t>
                      </a:r>
                      <a:r>
                        <a:rPr lang="en-US" baseline="0" dirty="0" smtClean="0">
                          <a:latin typeface="Comic Sans MS" pitchFamily="66" charset="0"/>
                        </a:rPr>
                        <a:t> </a:t>
                      </a:r>
                      <a:endParaRPr lang="ar-SA" dirty="0">
                        <a:latin typeface="Comic Sans MS" pitchFamily="66"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latin typeface="Comic Sans MS" pitchFamily="66" charset="0"/>
                        </a:rPr>
                        <a:t>Critical</a:t>
                      </a:r>
                      <a:r>
                        <a:rPr lang="en-US" baseline="0" dirty="0" smtClean="0">
                          <a:latin typeface="Comic Sans MS" pitchFamily="66" charset="0"/>
                        </a:rPr>
                        <a:t> point</a:t>
                      </a:r>
                      <a:endParaRPr lang="ar-SA" dirty="0" smtClean="0">
                        <a:latin typeface="Comic Sans MS" pitchFamily="66" charset="0"/>
                      </a:endParaRPr>
                    </a:p>
                    <a:p>
                      <a:pPr algn="ctr" rtl="1"/>
                      <a:endParaRPr lang="ar-SA" dirty="0">
                        <a:latin typeface="Comic Sans MS" pitchFamily="66" charset="0"/>
                      </a:endParaRPr>
                    </a:p>
                  </a:txBody>
                  <a:tcPr/>
                </a:tc>
                <a:tc>
                  <a:txBody>
                    <a:bodyPr/>
                    <a:lstStyle/>
                    <a:p>
                      <a:pPr algn="ctr" rtl="1"/>
                      <a:endParaRPr lang="ar-SA" dirty="0">
                        <a:latin typeface="Comic Sans MS" pitchFamily="66" charset="0"/>
                      </a:endParaRPr>
                    </a:p>
                  </a:txBody>
                  <a:tcPr/>
                </a:tc>
              </a:tr>
              <a:tr h="370840">
                <a:tc>
                  <a:txBody>
                    <a:bodyPr/>
                    <a:lstStyle/>
                    <a:p>
                      <a:pPr algn="ctr" rtl="1"/>
                      <a:r>
                        <a:rPr lang="en-US" dirty="0" smtClean="0">
                          <a:latin typeface="Comic Sans MS" pitchFamily="66" charset="0"/>
                        </a:rPr>
                        <a:t>27 G.P.M</a:t>
                      </a:r>
                      <a:endParaRPr lang="ar-SA" dirty="0">
                        <a:latin typeface="Comic Sans MS" pitchFamily="66" charset="0"/>
                      </a:endParaRPr>
                    </a:p>
                  </a:txBody>
                  <a:tcPr/>
                </a:tc>
                <a:tc>
                  <a:txBody>
                    <a:bodyPr/>
                    <a:lstStyle/>
                    <a:p>
                      <a:pPr algn="ctr" rtl="1"/>
                      <a:r>
                        <a:rPr lang="en-US" dirty="0" smtClean="0">
                          <a:latin typeface="Comic Sans MS" pitchFamily="66" charset="0"/>
                        </a:rPr>
                        <a:t>W.C</a:t>
                      </a:r>
                      <a:endParaRPr lang="ar-SA" dirty="0">
                        <a:latin typeface="Comic Sans MS" pitchFamily="66" charset="0"/>
                      </a:endParaRPr>
                    </a:p>
                  </a:txBody>
                  <a:tcPr/>
                </a:tc>
                <a:tc>
                  <a:txBody>
                    <a:bodyPr/>
                    <a:lstStyle/>
                    <a:p>
                      <a:pPr algn="ctr" rtl="1"/>
                      <a:r>
                        <a:rPr lang="en-US" dirty="0" smtClean="0">
                          <a:latin typeface="Comic Sans MS" pitchFamily="66" charset="0"/>
                        </a:rPr>
                        <a:t>Zone</a:t>
                      </a:r>
                      <a:r>
                        <a:rPr lang="en-US" baseline="0" dirty="0" smtClean="0">
                          <a:latin typeface="Comic Sans MS" pitchFamily="66" charset="0"/>
                        </a:rPr>
                        <a:t> A </a:t>
                      </a:r>
                      <a:endParaRPr lang="ar-SA" dirty="0">
                        <a:latin typeface="Comic Sans MS" pitchFamily="66" charset="0"/>
                      </a:endParaRPr>
                    </a:p>
                  </a:txBody>
                  <a:tcPr/>
                </a:tc>
              </a:tr>
            </a:tbl>
          </a:graphicData>
        </a:graphic>
      </p:graphicFrame>
      <p:sp>
        <p:nvSpPr>
          <p:cNvPr id="5" name="Rectangle 4"/>
          <p:cNvSpPr/>
          <p:nvPr/>
        </p:nvSpPr>
        <p:spPr>
          <a:xfrm>
            <a:off x="611560" y="3140968"/>
            <a:ext cx="4572000" cy="1631216"/>
          </a:xfrm>
          <a:prstGeom prst="rect">
            <a:avLst/>
          </a:prstGeom>
        </p:spPr>
        <p:txBody>
          <a:bodyPr>
            <a:spAutoFit/>
          </a:bodyPr>
          <a:lstStyle/>
          <a:p>
            <a:pPr algn="l"/>
            <a:r>
              <a:rPr lang="en-US" sz="2000" dirty="0" smtClean="0">
                <a:latin typeface="Comic Sans MS" pitchFamily="66" charset="0"/>
              </a:rPr>
              <a:t>Diameter selected :-</a:t>
            </a:r>
          </a:p>
          <a:p>
            <a:pPr algn="l"/>
            <a:r>
              <a:rPr lang="en-US" sz="2000" dirty="0" smtClean="0">
                <a:latin typeface="Comic Sans MS" pitchFamily="66" charset="0"/>
              </a:rPr>
              <a:t> </a:t>
            </a:r>
          </a:p>
          <a:p>
            <a:pPr algn="l"/>
            <a:r>
              <a:rPr lang="en-US" sz="2000" dirty="0" smtClean="0">
                <a:latin typeface="Comic Sans MS" pitchFamily="66" charset="0"/>
              </a:rPr>
              <a:t>Main Vertical feeder  = 2’’</a:t>
            </a:r>
          </a:p>
          <a:p>
            <a:pPr algn="l"/>
            <a:endParaRPr lang="en-US" sz="2000" dirty="0" smtClean="0">
              <a:latin typeface="Comic Sans MS" pitchFamily="66" charset="0"/>
            </a:endParaRPr>
          </a:p>
          <a:p>
            <a:pPr algn="l"/>
            <a:r>
              <a:rPr lang="en-US" sz="2000" dirty="0" smtClean="0">
                <a:latin typeface="Comic Sans MS" pitchFamily="66" charset="0"/>
              </a:rPr>
              <a:t>Horizontal feeder  = 1.5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Hot water supply system </a:t>
            </a:r>
            <a:endParaRPr lang="ar-SA" dirty="0">
              <a:latin typeface="Comic Sans MS" pitchFamily="66" charset="0"/>
            </a:endParaRPr>
          </a:p>
        </p:txBody>
      </p:sp>
      <p:pic>
        <p:nvPicPr>
          <p:cNvPr id="4" name="Content Placeholder 3" descr="mmmmmmmm.PNG"/>
          <p:cNvPicPr>
            <a:picLocks noGrp="1" noChangeAspect="1"/>
          </p:cNvPicPr>
          <p:nvPr>
            <p:ph sz="quarter" idx="1"/>
          </p:nvPr>
        </p:nvPicPr>
        <p:blipFill>
          <a:blip r:embed="rId2" cstate="print"/>
          <a:stretch>
            <a:fillRect/>
          </a:stretch>
        </p:blipFill>
        <p:spPr>
          <a:xfrm>
            <a:off x="2981899" y="1712619"/>
            <a:ext cx="3143689" cy="4201112"/>
          </a:xfr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Drainage  System </a:t>
            </a:r>
            <a:endParaRPr lang="ar-SA" dirty="0"/>
          </a:p>
        </p:txBody>
      </p:sp>
      <p:pic>
        <p:nvPicPr>
          <p:cNvPr id="4" name="Content Placeholder 3" descr="drinage.PNG"/>
          <p:cNvPicPr>
            <a:picLocks noGrp="1" noChangeAspect="1"/>
          </p:cNvPicPr>
          <p:nvPr>
            <p:ph sz="quarter" idx="1"/>
          </p:nvPr>
        </p:nvPicPr>
        <p:blipFill>
          <a:blip r:embed="rId2" cstate="print"/>
          <a:stretch>
            <a:fillRect/>
          </a:stretch>
        </p:blipFill>
        <p:spPr>
          <a:xfrm>
            <a:off x="2329934" y="1927460"/>
            <a:ext cx="4447619" cy="3771429"/>
          </a:xfr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534400" cy="758952"/>
          </a:xfrm>
        </p:spPr>
        <p:txBody>
          <a:bodyPr>
            <a:normAutofit fontScale="90000"/>
          </a:bodyPr>
          <a:lstStyle/>
          <a:p>
            <a:r>
              <a:rPr lang="en-US" dirty="0" smtClean="0">
                <a:latin typeface="Comic Sans MS" pitchFamily="66" charset="0"/>
              </a:rPr>
              <a:t>Fire system </a:t>
            </a:r>
            <a:r>
              <a:rPr lang="en-US" dirty="0" smtClean="0"/>
              <a:t>:</a:t>
            </a:r>
            <a:br>
              <a:rPr lang="en-US" dirty="0" smtClean="0"/>
            </a:br>
            <a:r>
              <a:rPr lang="en-US" sz="3600" dirty="0" smtClean="0"/>
              <a:t> </a:t>
            </a:r>
            <a:r>
              <a:rPr lang="en-US" sz="2000" dirty="0" smtClean="0"/>
              <a:t>sprinklers Distribution in ground floor </a:t>
            </a:r>
            <a:endParaRPr lang="ar-SA" sz="2000" dirty="0"/>
          </a:p>
        </p:txBody>
      </p:sp>
      <p:pic>
        <p:nvPicPr>
          <p:cNvPr id="4" name="Content Placeholder 3" descr="aaaaaaaaaaaaaaaaaaa.PNG"/>
          <p:cNvPicPr>
            <a:picLocks noGrp="1" noChangeAspect="1"/>
          </p:cNvPicPr>
          <p:nvPr>
            <p:ph sz="quarter" idx="1"/>
          </p:nvPr>
        </p:nvPicPr>
        <p:blipFill>
          <a:blip r:embed="rId2" cstate="print"/>
          <a:stretch>
            <a:fillRect/>
          </a:stretch>
        </p:blipFill>
        <p:spPr>
          <a:xfrm>
            <a:off x="2748504" y="2255620"/>
            <a:ext cx="3610479" cy="3115110"/>
          </a:xfr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Comic Sans MS" pitchFamily="66" charset="0"/>
              </a:rPr>
              <a:t>Extinguisher</a:t>
            </a:r>
            <a:endParaRPr lang="ar-SA" dirty="0">
              <a:latin typeface="Comic Sans MS" pitchFamily="66" charset="0"/>
            </a:endParaRPr>
          </a:p>
        </p:txBody>
      </p:sp>
      <p:pic>
        <p:nvPicPr>
          <p:cNvPr id="4" name="Content Placeholder 3" descr="article-new-intro-modal_ehow_images_a06_bf_cq_commercial-fire-extinguisher-requirements-1.1-800x800.jpg"/>
          <p:cNvPicPr>
            <a:picLocks noGrp="1" noChangeAspect="1"/>
          </p:cNvPicPr>
          <p:nvPr>
            <p:ph sz="quarter" idx="1"/>
          </p:nvPr>
        </p:nvPicPr>
        <p:blipFill>
          <a:blip r:embed="rId2" cstate="print"/>
          <a:stretch>
            <a:fillRect/>
          </a:stretch>
        </p:blipFill>
        <p:spPr>
          <a:xfrm>
            <a:off x="395536" y="1412776"/>
            <a:ext cx="4536504" cy="4572000"/>
          </a:xfrm>
        </p:spPr>
      </p:pic>
      <p:pic>
        <p:nvPicPr>
          <p:cNvPr id="5" name="Picture 4" descr="article-new-intro-modal_ehow_images_a06_8m_fb_fire-extinguisher-requirements-1.1-800x800.jpg"/>
          <p:cNvPicPr>
            <a:picLocks noChangeAspect="1"/>
          </p:cNvPicPr>
          <p:nvPr/>
        </p:nvPicPr>
        <p:blipFill>
          <a:blip r:embed="rId3" cstate="print"/>
          <a:stretch>
            <a:fillRect/>
          </a:stretch>
        </p:blipFill>
        <p:spPr>
          <a:xfrm>
            <a:off x="5004048" y="1700808"/>
            <a:ext cx="3924300" cy="3886200"/>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1772816"/>
            <a:ext cx="7848872" cy="923330"/>
          </a:xfrm>
          <a:prstGeom prst="rect">
            <a:avLst/>
          </a:prstGeom>
          <a:noFill/>
        </p:spPr>
        <p:txBody>
          <a:bodyPr wrap="square" rtlCol="1">
            <a:spAutoFit/>
          </a:bodyPr>
          <a:lstStyle/>
          <a:p>
            <a:pPr algn="ctr"/>
            <a:r>
              <a:rPr lang="en-US" sz="5400" dirty="0" smtClean="0">
                <a:solidFill>
                  <a:schemeClr val="accent3">
                    <a:lumMod val="50000"/>
                  </a:schemeClr>
                </a:solidFill>
                <a:latin typeface="Comic Sans MS" pitchFamily="66" charset="0"/>
              </a:rPr>
              <a:t>Electrical Design </a:t>
            </a:r>
            <a:endParaRPr lang="ar-SA" sz="5400" dirty="0">
              <a:solidFill>
                <a:schemeClr val="accent3">
                  <a:lumMod val="50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omic Sans MS" pitchFamily="66" charset="0"/>
              </a:rPr>
              <a:t>Source of lighting </a:t>
            </a:r>
            <a:endParaRPr lang="ar-SA" dirty="0">
              <a:latin typeface="Comic Sans MS" pitchFamily="66" charset="0"/>
            </a:endParaRPr>
          </a:p>
        </p:txBody>
      </p:sp>
      <p:sp>
        <p:nvSpPr>
          <p:cNvPr id="3" name="Subtitle 2"/>
          <p:cNvSpPr>
            <a:spLocks noGrp="1"/>
          </p:cNvSpPr>
          <p:nvPr>
            <p:ph type="subTitle" idx="1"/>
          </p:nvPr>
        </p:nvSpPr>
        <p:spPr/>
        <p:txBody>
          <a:bodyPr/>
          <a:lstStyle/>
          <a:p>
            <a:r>
              <a:rPr lang="en-US" dirty="0" smtClean="0">
                <a:latin typeface="Comic Sans MS" pitchFamily="66" charset="0"/>
              </a:rPr>
              <a:t>1- Natural Lighting </a:t>
            </a:r>
          </a:p>
          <a:p>
            <a:r>
              <a:rPr lang="en-US" dirty="0" smtClean="0">
                <a:latin typeface="Comic Sans MS" pitchFamily="66" charset="0"/>
              </a:rPr>
              <a:t>2.</a:t>
            </a:r>
            <a:r>
              <a:rPr lang="en-US" i="1" dirty="0" smtClean="0">
                <a:latin typeface="Comic Sans MS" pitchFamily="66" charset="0"/>
              </a:rPr>
              <a:t> Artificial lighting</a:t>
            </a:r>
            <a:endParaRPr lang="ar-SA" dirty="0">
              <a:latin typeface="Comic Sans MS" pitchFamily="66"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Artificial lighting</a:t>
            </a:r>
            <a:r>
              <a:rPr lang="en-US" dirty="0" smtClean="0"/>
              <a:t> </a:t>
            </a:r>
            <a:endParaRPr lang="ar-SA" dirty="0"/>
          </a:p>
        </p:txBody>
      </p:sp>
      <p:pic>
        <p:nvPicPr>
          <p:cNvPr id="4" name="Content Placeholder 3" descr="16.png"/>
          <p:cNvPicPr>
            <a:picLocks noGrp="1" noChangeAspect="1"/>
          </p:cNvPicPr>
          <p:nvPr>
            <p:ph sz="quarter" idx="1"/>
          </p:nvPr>
        </p:nvPicPr>
        <p:blipFill>
          <a:blip r:embed="rId2" cstate="print"/>
          <a:srcRect l="1118" r="6089" b="8651"/>
          <a:stretch>
            <a:fillRect/>
          </a:stretch>
        </p:blipFill>
        <p:spPr>
          <a:xfrm>
            <a:off x="323528" y="1700808"/>
            <a:ext cx="5976664" cy="4176464"/>
          </a:xfrm>
        </p:spPr>
      </p:pic>
      <p:pic>
        <p:nvPicPr>
          <p:cNvPr id="5" name="Picture 4" descr="15.png"/>
          <p:cNvPicPr>
            <a:picLocks noChangeAspect="1"/>
          </p:cNvPicPr>
          <p:nvPr/>
        </p:nvPicPr>
        <p:blipFill>
          <a:blip r:embed="rId3" cstate="print"/>
          <a:srcRect l="10317" r="31221" b="536"/>
          <a:stretch>
            <a:fillRect/>
          </a:stretch>
        </p:blipFill>
        <p:spPr>
          <a:xfrm>
            <a:off x="6372200" y="953344"/>
            <a:ext cx="3672408" cy="590465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Architectural design</a:t>
            </a:r>
            <a:endParaRPr lang="ar-SA" dirty="0">
              <a:latin typeface="Comic Sans MS" pitchFamily="66" charset="0"/>
            </a:endParaRPr>
          </a:p>
        </p:txBody>
      </p:sp>
      <p:pic>
        <p:nvPicPr>
          <p:cNvPr id="4" name="Content Placeholder 3" descr="site.png"/>
          <p:cNvPicPr>
            <a:picLocks noGrp="1" noChangeAspect="1"/>
          </p:cNvPicPr>
          <p:nvPr>
            <p:ph sz="quarter" idx="1"/>
          </p:nvPr>
        </p:nvPicPr>
        <p:blipFill>
          <a:blip r:embed="rId3" cstate="print"/>
          <a:stretch>
            <a:fillRect/>
          </a:stretch>
        </p:blipFill>
        <p:spPr>
          <a:xfrm>
            <a:off x="395536" y="1559601"/>
            <a:ext cx="8352928" cy="4821727"/>
          </a:xfr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21.png"/>
          <p:cNvPicPr>
            <a:picLocks noGrp="1" noChangeAspect="1"/>
          </p:cNvPicPr>
          <p:nvPr>
            <p:ph sz="quarter" idx="1"/>
          </p:nvPr>
        </p:nvPicPr>
        <p:blipFill>
          <a:blip r:embed="rId2" cstate="print"/>
          <a:stretch>
            <a:fillRect/>
          </a:stretch>
        </p:blipFill>
        <p:spPr>
          <a:xfrm>
            <a:off x="323528" y="1412776"/>
            <a:ext cx="5696139" cy="4896544"/>
          </a:xfrm>
        </p:spPr>
      </p:pic>
      <p:pic>
        <p:nvPicPr>
          <p:cNvPr id="5" name="Picture 4" descr="22.png"/>
          <p:cNvPicPr>
            <a:picLocks noChangeAspect="1"/>
          </p:cNvPicPr>
          <p:nvPr/>
        </p:nvPicPr>
        <p:blipFill>
          <a:blip r:embed="rId3" cstate="print"/>
          <a:stretch>
            <a:fillRect/>
          </a:stretch>
        </p:blipFill>
        <p:spPr>
          <a:xfrm rot="5400000">
            <a:off x="4877186" y="2042506"/>
            <a:ext cx="5401788" cy="3131839"/>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edding-thanks-you.com/wp-content/uploads/2011/10/wording-for-wedding-thanks-you.jpg"/>
          <p:cNvPicPr>
            <a:picLocks noChangeAspect="1" noChangeArrowheads="1"/>
          </p:cNvPicPr>
          <p:nvPr/>
        </p:nvPicPr>
        <p:blipFill>
          <a:blip r:embed="rId2" cstate="print">
            <a:duotone>
              <a:prstClr val="black"/>
              <a:schemeClr val="accent5">
                <a:lumMod val="40000"/>
                <a:lumOff val="60000"/>
                <a:tint val="45000"/>
                <a:satMod val="400000"/>
              </a:schemeClr>
            </a:duotone>
          </a:blip>
          <a:srcRect/>
          <a:stretch>
            <a:fillRect/>
          </a:stretch>
        </p:blipFill>
        <p:spPr bwMode="auto">
          <a:xfrm>
            <a:off x="0" y="0"/>
            <a:ext cx="9319212"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Basement floor </a:t>
            </a:r>
            <a:endParaRPr lang="ar-SA" dirty="0">
              <a:latin typeface="Comic Sans MS" pitchFamily="66" charset="0"/>
            </a:endParaRPr>
          </a:p>
        </p:txBody>
      </p:sp>
      <p:pic>
        <p:nvPicPr>
          <p:cNvPr id="4" name="Content Placeholder 3" descr="1bb.png"/>
          <p:cNvPicPr>
            <a:picLocks noGrp="1" noChangeAspect="1"/>
          </p:cNvPicPr>
          <p:nvPr>
            <p:ph sz="quarter" idx="1"/>
          </p:nvPr>
        </p:nvPicPr>
        <p:blipFill>
          <a:blip r:embed="rId2" cstate="print"/>
          <a:stretch>
            <a:fillRect/>
          </a:stretch>
        </p:blipFill>
        <p:spPr>
          <a:xfrm>
            <a:off x="251520" y="1659654"/>
            <a:ext cx="8568951" cy="4721674"/>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latin typeface="Comic Sans MS" pitchFamily="66" charset="0"/>
              </a:rPr>
              <a:t>Ground floor </a:t>
            </a:r>
            <a:endParaRPr lang="ar-SA" dirty="0">
              <a:latin typeface="Comic Sans MS" pitchFamily="66" charset="0"/>
            </a:endParaRPr>
          </a:p>
        </p:txBody>
      </p:sp>
      <p:pic>
        <p:nvPicPr>
          <p:cNvPr id="6" name="Content Placeholder 5" descr="2bb.png"/>
          <p:cNvPicPr>
            <a:picLocks noGrp="1" noChangeAspect="1"/>
          </p:cNvPicPr>
          <p:nvPr>
            <p:ph sz="quarter" idx="1"/>
          </p:nvPr>
        </p:nvPicPr>
        <p:blipFill>
          <a:blip r:embed="rId2" cstate="print"/>
          <a:stretch>
            <a:fillRect/>
          </a:stretch>
        </p:blipFill>
        <p:spPr>
          <a:xfrm>
            <a:off x="323528" y="1607246"/>
            <a:ext cx="8496944" cy="4558058"/>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latin typeface="Comic Sans MS" pitchFamily="66" charset="0"/>
              </a:rPr>
              <a:t>First floor </a:t>
            </a:r>
            <a:endParaRPr lang="ar-SA" dirty="0">
              <a:latin typeface="Comic Sans MS" pitchFamily="66" charset="0"/>
            </a:endParaRPr>
          </a:p>
        </p:txBody>
      </p:sp>
      <p:pic>
        <p:nvPicPr>
          <p:cNvPr id="5" name="Content Placeholder 4" descr="3bb.png"/>
          <p:cNvPicPr>
            <a:picLocks noGrp="1" noChangeAspect="1"/>
          </p:cNvPicPr>
          <p:nvPr>
            <p:ph sz="quarter" idx="1"/>
          </p:nvPr>
        </p:nvPicPr>
        <p:blipFill>
          <a:blip r:embed="rId2" cstate="print"/>
          <a:stretch>
            <a:fillRect/>
          </a:stretch>
        </p:blipFill>
        <p:spPr>
          <a:xfrm>
            <a:off x="323528" y="1626303"/>
            <a:ext cx="8496944" cy="4373743"/>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1812</TotalTime>
  <Words>1113</Words>
  <Application>Microsoft Office PowerPoint</Application>
  <PresentationFormat>On-screen Show (4:3)</PresentationFormat>
  <Paragraphs>299</Paragraphs>
  <Slides>61</Slides>
  <Notes>16</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Civic</vt:lpstr>
      <vt:lpstr>Slide 1</vt:lpstr>
      <vt:lpstr>Out line :</vt:lpstr>
      <vt:lpstr>Introduction </vt:lpstr>
      <vt:lpstr>The Land </vt:lpstr>
      <vt:lpstr>Analysis of the location</vt:lpstr>
      <vt:lpstr>Architectural design</vt:lpstr>
      <vt:lpstr>Basement floor </vt:lpstr>
      <vt:lpstr>  Ground floor </vt:lpstr>
      <vt:lpstr>  First floor </vt:lpstr>
      <vt:lpstr>  Second floor </vt:lpstr>
      <vt:lpstr>  Third floor </vt:lpstr>
      <vt:lpstr>Elevations </vt:lpstr>
      <vt:lpstr>Elevations </vt:lpstr>
      <vt:lpstr>Sections </vt:lpstr>
      <vt:lpstr>The safety consideration is </vt:lpstr>
      <vt:lpstr>The safety consideration is </vt:lpstr>
      <vt:lpstr>The safety consideration is </vt:lpstr>
      <vt:lpstr>The safety consideration is </vt:lpstr>
      <vt:lpstr>Slide 19</vt:lpstr>
      <vt:lpstr>:</vt:lpstr>
      <vt:lpstr>The climate data for Nablus shown in below Table  </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Ways of analysis and design </vt:lpstr>
      <vt:lpstr>Slide 35</vt:lpstr>
      <vt:lpstr>Slide 36</vt:lpstr>
      <vt:lpstr>Slide 37</vt:lpstr>
      <vt:lpstr>Loads </vt:lpstr>
      <vt:lpstr>Slide 39</vt:lpstr>
      <vt:lpstr>Slide 40</vt:lpstr>
      <vt:lpstr>Slide 41</vt:lpstr>
      <vt:lpstr>Design of elements  </vt:lpstr>
      <vt:lpstr>Slab design .</vt:lpstr>
      <vt:lpstr>Section in frame contain main beams </vt:lpstr>
      <vt:lpstr>Footing </vt:lpstr>
      <vt:lpstr>Column </vt:lpstr>
      <vt:lpstr>Slide 47</vt:lpstr>
      <vt:lpstr>Mechanical Design</vt:lpstr>
      <vt:lpstr>Water Supply System </vt:lpstr>
      <vt:lpstr>Water supply in ground floor in zone A and B </vt:lpstr>
      <vt:lpstr>Cold Water Supply System</vt:lpstr>
      <vt:lpstr>Critical point in zone A Diameter selected </vt:lpstr>
      <vt:lpstr>Hot water supply system </vt:lpstr>
      <vt:lpstr>Drainage  System </vt:lpstr>
      <vt:lpstr>Fire system :  sprinklers Distribution in ground floor </vt:lpstr>
      <vt:lpstr>Extinguisher</vt:lpstr>
      <vt:lpstr>Slide 57</vt:lpstr>
      <vt:lpstr>Source of lighting </vt:lpstr>
      <vt:lpstr>Artificial lighting </vt:lpstr>
      <vt:lpstr>Slide 60</vt:lpstr>
      <vt:lpstr>Slide 61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GoogleTech</dc:creator>
  <cp:lastModifiedBy>GoogleTech</cp:lastModifiedBy>
  <cp:revision>120</cp:revision>
  <dcterms:created xsi:type="dcterms:W3CDTF">2013-01-06T03:29:21Z</dcterms:created>
  <dcterms:modified xsi:type="dcterms:W3CDTF">2013-01-07T16:21:25Z</dcterms:modified>
</cp:coreProperties>
</file>