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4"/>
  </p:notesMasterIdLst>
  <p:sldIdLst>
    <p:sldId id="256" r:id="rId2"/>
    <p:sldId id="257" r:id="rId3"/>
    <p:sldId id="258" r:id="rId4"/>
    <p:sldId id="278" r:id="rId5"/>
    <p:sldId id="279" r:id="rId6"/>
    <p:sldId id="259" r:id="rId7"/>
    <p:sldId id="267" r:id="rId8"/>
    <p:sldId id="268" r:id="rId9"/>
    <p:sldId id="265" r:id="rId10"/>
    <p:sldId id="270" r:id="rId11"/>
    <p:sldId id="283" r:id="rId12"/>
    <p:sldId id="293" r:id="rId13"/>
    <p:sldId id="284" r:id="rId14"/>
    <p:sldId id="285" r:id="rId15"/>
    <p:sldId id="261" r:id="rId16"/>
    <p:sldId id="276" r:id="rId17"/>
    <p:sldId id="271" r:id="rId18"/>
    <p:sldId id="282" r:id="rId19"/>
    <p:sldId id="294" r:id="rId20"/>
    <p:sldId id="275" r:id="rId21"/>
    <p:sldId id="274" r:id="rId22"/>
    <p:sldId id="286" r:id="rId23"/>
    <p:sldId id="287" r:id="rId24"/>
    <p:sldId id="289" r:id="rId25"/>
    <p:sldId id="288" r:id="rId26"/>
    <p:sldId id="266" r:id="rId27"/>
    <p:sldId id="290" r:id="rId28"/>
    <p:sldId id="291" r:id="rId29"/>
    <p:sldId id="292" r:id="rId30"/>
    <p:sldId id="262" r:id="rId31"/>
    <p:sldId id="280" r:id="rId32"/>
    <p:sldId id="29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139" autoAdjust="0"/>
  </p:normalViewPr>
  <p:slideViewPr>
    <p:cSldViewPr>
      <p:cViewPr>
        <p:scale>
          <a:sx n="70" d="100"/>
          <a:sy n="70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aa%20Mostafa\Desktop\Graduation%20Project%20Resarches\CH2\exel%20sheets\final%20results%20for%20rotating%20bend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The</a:t>
            </a:r>
            <a:r>
              <a:rPr lang="en-US" sz="1200" baseline="0"/>
              <a:t> Expected S-N diagram for AISI 1050 - </a:t>
            </a:r>
            <a:r>
              <a:rPr lang="en-US" sz="1200" b="1">
                <a:effectLst/>
              </a:rPr>
              <a:t>Theoretically  </a:t>
            </a:r>
            <a:endParaRPr lang="en-US" sz="120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 sz="1200"/>
          </a:p>
        </c:rich>
      </c:tx>
      <c:layout>
        <c:manualLayout>
          <c:xMode val="edge"/>
          <c:yMode val="edge"/>
          <c:x val="0.30906439688519455"/>
          <c:y val="3.7111037840609033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low Cycle Fatigue </c:v>
          </c:tx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power"/>
            <c:dispRSqr val="0"/>
            <c:dispEq val="0"/>
          </c:trendline>
          <c:xVal>
            <c:numRef>
              <c:f>Sheet1!$F$32:$F$33</c:f>
              <c:numCache>
                <c:formatCode>General</c:formatCode>
                <c:ptCount val="2"/>
                <c:pt idx="0">
                  <c:v>1</c:v>
                </c:pt>
                <c:pt idx="1">
                  <c:v>1000</c:v>
                </c:pt>
              </c:numCache>
            </c:numRef>
          </c:xVal>
          <c:yVal>
            <c:numRef>
              <c:f>Sheet1!$E$32:$E$33</c:f>
              <c:numCache>
                <c:formatCode>General</c:formatCode>
                <c:ptCount val="2"/>
                <c:pt idx="0">
                  <c:v>700</c:v>
                </c:pt>
                <c:pt idx="1">
                  <c:v>588.14</c:v>
                </c:pt>
              </c:numCache>
            </c:numRef>
          </c:yVal>
          <c:smooth val="0"/>
        </c:ser>
        <c:ser>
          <c:idx val="1"/>
          <c:order val="1"/>
          <c:tx>
            <c:v>High Cycle Fatigue </c:v>
          </c:tx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power"/>
            <c:dispRSqr val="0"/>
            <c:dispEq val="0"/>
          </c:trendline>
          <c:xVal>
            <c:numRef>
              <c:f>Sheet1!$F$40:$F$41</c:f>
              <c:numCache>
                <c:formatCode>General</c:formatCode>
                <c:ptCount val="2"/>
                <c:pt idx="0">
                  <c:v>1000</c:v>
                </c:pt>
                <c:pt idx="1">
                  <c:v>1000000</c:v>
                </c:pt>
              </c:numCache>
            </c:numRef>
          </c:xVal>
          <c:yVal>
            <c:numRef>
              <c:f>Sheet1!$E$40:$E$41</c:f>
              <c:numCache>
                <c:formatCode>General</c:formatCode>
                <c:ptCount val="2"/>
                <c:pt idx="0">
                  <c:v>588.14</c:v>
                </c:pt>
                <c:pt idx="1">
                  <c:v>350</c:v>
                </c:pt>
              </c:numCache>
            </c:numRef>
          </c:yVal>
          <c:smooth val="0"/>
        </c:ser>
        <c:ser>
          <c:idx val="2"/>
          <c:order val="2"/>
          <c:tx>
            <c:v>Infinte life </c:v>
          </c:tx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Sheet1!$F$46:$F$47</c:f>
              <c:numCache>
                <c:formatCode>General</c:formatCode>
                <c:ptCount val="2"/>
                <c:pt idx="0">
                  <c:v>1000000</c:v>
                </c:pt>
                <c:pt idx="1">
                  <c:v>1000000000</c:v>
                </c:pt>
              </c:numCache>
            </c:numRef>
          </c:xVal>
          <c:yVal>
            <c:numRef>
              <c:f>Sheet1!$E$46:$E$47</c:f>
              <c:numCache>
                <c:formatCode>General</c:formatCode>
                <c:ptCount val="2"/>
                <c:pt idx="0">
                  <c:v>350</c:v>
                </c:pt>
                <c:pt idx="1">
                  <c:v>350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25080704"/>
        <c:axId val="125082624"/>
      </c:scatterChart>
      <c:valAx>
        <c:axId val="125080704"/>
        <c:scaling>
          <c:logBase val="10"/>
          <c:orientation val="minMax"/>
          <c:max val="100000000"/>
          <c:min val="1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</a:t>
                </a:r>
                <a:r>
                  <a:rPr lang="en-US" baseline="0"/>
                  <a:t> load cycles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5082624"/>
        <c:crosses val="autoZero"/>
        <c:crossBetween val="midCat"/>
      </c:valAx>
      <c:valAx>
        <c:axId val="125082624"/>
        <c:scaling>
          <c:logBase val="10"/>
          <c:orientation val="minMax"/>
          <c:max val="150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Fatigue</a:t>
                </a:r>
                <a:r>
                  <a:rPr lang="en-US" baseline="0"/>
                  <a:t> strength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5080704"/>
        <c:crosses val="autoZero"/>
        <c:crossBetween val="midCat"/>
      </c:valAx>
    </c:plotArea>
    <c:legend>
      <c:legendPos val="b"/>
      <c:legendEntry>
        <c:idx val="3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="1">
                <a:effectLst/>
              </a:rPr>
              <a:t>Experimental Results Plotted on Theoretically obtained S-N Curve </a:t>
            </a:r>
            <a:endParaRPr lang="en-US" sz="160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low Cycle Fatigue </c:v>
          </c:tx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power"/>
            <c:dispRSqr val="0"/>
            <c:dispEq val="0"/>
          </c:trendline>
          <c:xVal>
            <c:numRef>
              <c:f>Sheet1!$F$32:$F$33</c:f>
              <c:numCache>
                <c:formatCode>General</c:formatCode>
                <c:ptCount val="2"/>
                <c:pt idx="0">
                  <c:v>1</c:v>
                </c:pt>
                <c:pt idx="1">
                  <c:v>1000</c:v>
                </c:pt>
              </c:numCache>
            </c:numRef>
          </c:xVal>
          <c:yVal>
            <c:numRef>
              <c:f>Sheet1!$E$32:$E$33</c:f>
              <c:numCache>
                <c:formatCode>General</c:formatCode>
                <c:ptCount val="2"/>
                <c:pt idx="0">
                  <c:v>700</c:v>
                </c:pt>
                <c:pt idx="1">
                  <c:v>588.14</c:v>
                </c:pt>
              </c:numCache>
            </c:numRef>
          </c:yVal>
          <c:smooth val="0"/>
        </c:ser>
        <c:ser>
          <c:idx val="1"/>
          <c:order val="1"/>
          <c:tx>
            <c:v>High Cycle Fatigue </c:v>
          </c:tx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Sheet1!$F$40:$F$41</c:f>
              <c:numCache>
                <c:formatCode>General</c:formatCode>
                <c:ptCount val="2"/>
                <c:pt idx="0">
                  <c:v>1000</c:v>
                </c:pt>
                <c:pt idx="1">
                  <c:v>1000000</c:v>
                </c:pt>
              </c:numCache>
            </c:numRef>
          </c:xVal>
          <c:yVal>
            <c:numRef>
              <c:f>Sheet1!$E$40:$E$41</c:f>
              <c:numCache>
                <c:formatCode>General</c:formatCode>
                <c:ptCount val="2"/>
                <c:pt idx="0">
                  <c:v>588.14</c:v>
                </c:pt>
                <c:pt idx="1">
                  <c:v>350</c:v>
                </c:pt>
              </c:numCache>
            </c:numRef>
          </c:yVal>
          <c:smooth val="0"/>
        </c:ser>
        <c:ser>
          <c:idx val="2"/>
          <c:order val="2"/>
          <c:tx>
            <c:v>Infinte life </c:v>
          </c:tx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Sheet1!$F$46:$F$47</c:f>
              <c:numCache>
                <c:formatCode>General</c:formatCode>
                <c:ptCount val="2"/>
                <c:pt idx="0">
                  <c:v>1000000</c:v>
                </c:pt>
                <c:pt idx="1">
                  <c:v>1000000000</c:v>
                </c:pt>
              </c:numCache>
            </c:numRef>
          </c:xVal>
          <c:yVal>
            <c:numRef>
              <c:f>Sheet1!$E$46:$E$47</c:f>
              <c:numCache>
                <c:formatCode>General</c:formatCode>
                <c:ptCount val="2"/>
                <c:pt idx="0">
                  <c:v>350</c:v>
                </c:pt>
                <c:pt idx="1">
                  <c:v>350</c:v>
                </c:pt>
              </c:numCache>
            </c:numRef>
          </c:yVal>
          <c:smooth val="0"/>
        </c:ser>
        <c:ser>
          <c:idx val="3"/>
          <c:order val="3"/>
          <c:tx>
            <c:v>Test No. 1</c:v>
          </c:tx>
          <c:spPr>
            <a:ln w="28575">
              <a:noFill/>
            </a:ln>
          </c:spPr>
          <c:marker>
            <c:symbol val="square"/>
            <c:size val="7"/>
          </c:marker>
          <c:dLbls>
            <c:delete val="1"/>
          </c:dLbls>
          <c:xVal>
            <c:numRef>
              <c:f>Sheet1!$E$96:$E$102</c:f>
              <c:numCache>
                <c:formatCode>General</c:formatCode>
                <c:ptCount val="7"/>
                <c:pt idx="0">
                  <c:v>3048</c:v>
                </c:pt>
                <c:pt idx="1">
                  <c:v>4616</c:v>
                </c:pt>
                <c:pt idx="2">
                  <c:v>11950</c:v>
                </c:pt>
                <c:pt idx="3">
                  <c:v>21277</c:v>
                </c:pt>
                <c:pt idx="4">
                  <c:v>24387</c:v>
                </c:pt>
                <c:pt idx="5">
                  <c:v>314102</c:v>
                </c:pt>
                <c:pt idx="6">
                  <c:v>296484</c:v>
                </c:pt>
              </c:numCache>
            </c:numRef>
          </c:xVal>
          <c:yVal>
            <c:numRef>
              <c:f>Sheet1!$D$96:$D$102</c:f>
              <c:numCache>
                <c:formatCode>General</c:formatCode>
                <c:ptCount val="7"/>
                <c:pt idx="0">
                  <c:v>648.32698699999992</c:v>
                </c:pt>
                <c:pt idx="1">
                  <c:v>627.48655199999996</c:v>
                </c:pt>
                <c:pt idx="2">
                  <c:v>578.22734200000002</c:v>
                </c:pt>
                <c:pt idx="3">
                  <c:v>525.17896199999996</c:v>
                </c:pt>
                <c:pt idx="4">
                  <c:v>504.33852700000006</c:v>
                </c:pt>
                <c:pt idx="5">
                  <c:v>383.46400399999999</c:v>
                </c:pt>
                <c:pt idx="6">
                  <c:v>404.304439</c:v>
                </c:pt>
              </c:numCache>
            </c:numRef>
          </c:yVal>
          <c:smooth val="0"/>
        </c:ser>
        <c:ser>
          <c:idx val="4"/>
          <c:order val="4"/>
          <c:tx>
            <c:v>Test No. 2</c:v>
          </c:tx>
          <c:spPr>
            <a:ln w="28575">
              <a:noFill/>
            </a:ln>
          </c:spPr>
          <c:marker>
            <c:symbol val="diamond"/>
            <c:size val="7"/>
          </c:marker>
          <c:dLbls>
            <c:delete val="1"/>
          </c:dLbls>
          <c:xVal>
            <c:numRef>
              <c:f>Sheet1!$E$109:$E$112</c:f>
              <c:numCache>
                <c:formatCode>General</c:formatCode>
                <c:ptCount val="4"/>
                <c:pt idx="0">
                  <c:v>1441</c:v>
                </c:pt>
                <c:pt idx="1">
                  <c:v>5032</c:v>
                </c:pt>
                <c:pt idx="2">
                  <c:v>24668</c:v>
                </c:pt>
                <c:pt idx="3">
                  <c:v>173598</c:v>
                </c:pt>
              </c:numCache>
            </c:numRef>
          </c:xVal>
          <c:yVal>
            <c:numRef>
              <c:f>Sheet1!$D$109:$D$112</c:f>
              <c:numCache>
                <c:formatCode>General</c:formatCode>
                <c:ptCount val="4"/>
                <c:pt idx="0">
                  <c:v>627.10763500000007</c:v>
                </c:pt>
                <c:pt idx="1">
                  <c:v>577.84842500000002</c:v>
                </c:pt>
                <c:pt idx="2">
                  <c:v>581.63759500000003</c:v>
                </c:pt>
                <c:pt idx="3">
                  <c:v>416.80870000000004</c:v>
                </c:pt>
              </c:numCache>
            </c:numRef>
          </c:yVal>
          <c:smooth val="0"/>
        </c:ser>
        <c:ser>
          <c:idx val="5"/>
          <c:order val="5"/>
          <c:tx>
            <c:v>Test No.3</c:v>
          </c:tx>
          <c:spPr>
            <a:ln w="28575">
              <a:noFill/>
            </a:ln>
          </c:spPr>
          <c:dLbls>
            <c:delete val="1"/>
          </c:dLbls>
          <c:xVal>
            <c:numRef>
              <c:f>Sheet1!$G$119:$G$124</c:f>
              <c:numCache>
                <c:formatCode>General</c:formatCode>
                <c:ptCount val="6"/>
                <c:pt idx="0">
                  <c:v>427594</c:v>
                </c:pt>
                <c:pt idx="1">
                  <c:v>128382</c:v>
                </c:pt>
                <c:pt idx="2">
                  <c:v>77810</c:v>
                </c:pt>
                <c:pt idx="3">
                  <c:v>106713</c:v>
                </c:pt>
                <c:pt idx="4">
                  <c:v>66000</c:v>
                </c:pt>
                <c:pt idx="5">
                  <c:v>401226</c:v>
                </c:pt>
              </c:numCache>
            </c:numRef>
          </c:xVal>
          <c:yVal>
            <c:numRef>
              <c:f>Sheet1!$D$119:$D$124</c:f>
              <c:numCache>
                <c:formatCode>General</c:formatCode>
                <c:ptCount val="6"/>
                <c:pt idx="0">
                  <c:v>392.72776874122872</c:v>
                </c:pt>
                <c:pt idx="1">
                  <c:v>452.28255207998632</c:v>
                </c:pt>
                <c:pt idx="2">
                  <c:v>452.28255207998632</c:v>
                </c:pt>
                <c:pt idx="3">
                  <c:v>449.96711690027496</c:v>
                </c:pt>
                <c:pt idx="4">
                  <c:v>495.39314933837426</c:v>
                </c:pt>
                <c:pt idx="5">
                  <c:v>344.62132127886906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79348608"/>
        <c:axId val="179350528"/>
      </c:scatterChart>
      <c:valAx>
        <c:axId val="179348608"/>
        <c:scaling>
          <c:logBase val="10"/>
          <c:orientation val="minMax"/>
          <c:max val="100000000"/>
          <c:min val="1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</a:t>
                </a:r>
                <a:r>
                  <a:rPr lang="en-US" baseline="0"/>
                  <a:t> load cycles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9350528"/>
        <c:crosses val="autoZero"/>
        <c:crossBetween val="midCat"/>
      </c:valAx>
      <c:valAx>
        <c:axId val="179350528"/>
        <c:scaling>
          <c:logBase val="10"/>
          <c:orientation val="minMax"/>
          <c:max val="150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Fatigue</a:t>
                </a:r>
                <a:r>
                  <a:rPr lang="en-US" baseline="0"/>
                  <a:t> strength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9348608"/>
        <c:crosses val="autoZero"/>
        <c:crossBetween val="midCat"/>
      </c:valAx>
    </c:plotArea>
    <c:legend>
      <c:legendPos val="b"/>
      <c:legendEntry>
        <c:idx val="6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F39E2E-9E4C-4A3D-938B-3C5B78D4F2E8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2A7FCA-B480-4F80-A537-8033FEAA0526}">
      <dgm:prSet phldrT="[Text]"/>
      <dgm:spPr/>
      <dgm:t>
        <a:bodyPr/>
        <a:lstStyle/>
        <a:p>
          <a:r>
            <a:rPr lang="en-US" dirty="0" smtClean="0"/>
            <a:t>Fatigue Testing Machine</a:t>
          </a:r>
          <a:endParaRPr lang="en-US" dirty="0"/>
        </a:p>
      </dgm:t>
    </dgm:pt>
    <dgm:pt modelId="{BBE7C306-A8A5-4FF9-B7E8-7A23955B6008}" type="parTrans" cxnId="{13A5B5F2-68B9-4A09-B495-D95DBE8C8FE2}">
      <dgm:prSet/>
      <dgm:spPr/>
      <dgm:t>
        <a:bodyPr/>
        <a:lstStyle/>
        <a:p>
          <a:endParaRPr lang="en-US"/>
        </a:p>
      </dgm:t>
    </dgm:pt>
    <dgm:pt modelId="{2C94B027-F636-4EAE-878D-E6592B64299B}" type="sibTrans" cxnId="{13A5B5F2-68B9-4A09-B495-D95DBE8C8FE2}">
      <dgm:prSet/>
      <dgm:spPr/>
      <dgm:t>
        <a:bodyPr/>
        <a:lstStyle/>
        <a:p>
          <a:endParaRPr lang="en-US"/>
        </a:p>
      </dgm:t>
    </dgm:pt>
    <dgm:pt modelId="{E7CA731E-368F-461B-A45E-8D4003A896BA}">
      <dgm:prSet phldrT="[Text]"/>
      <dgm:spPr/>
      <dgm:t>
        <a:bodyPr/>
        <a:lstStyle/>
        <a:p>
          <a:r>
            <a:rPr lang="en-US" dirty="0" smtClean="0"/>
            <a:t>Design </a:t>
          </a:r>
          <a:endParaRPr lang="en-US" dirty="0"/>
        </a:p>
      </dgm:t>
    </dgm:pt>
    <dgm:pt modelId="{30EDEFD6-2F17-4C0E-923E-436154E2EAE6}" type="parTrans" cxnId="{A2DA8874-4A56-42F1-A212-9DCB1B5FED3C}">
      <dgm:prSet/>
      <dgm:spPr/>
      <dgm:t>
        <a:bodyPr/>
        <a:lstStyle/>
        <a:p>
          <a:endParaRPr lang="en-US"/>
        </a:p>
      </dgm:t>
    </dgm:pt>
    <dgm:pt modelId="{376537BD-27B5-4EA2-9DAF-E338B8475D10}" type="sibTrans" cxnId="{A2DA8874-4A56-42F1-A212-9DCB1B5FED3C}">
      <dgm:prSet/>
      <dgm:spPr/>
      <dgm:t>
        <a:bodyPr/>
        <a:lstStyle/>
        <a:p>
          <a:endParaRPr lang="en-US"/>
        </a:p>
      </dgm:t>
    </dgm:pt>
    <dgm:pt modelId="{8A0C96CC-A125-4E8F-B550-C517C35889FB}">
      <dgm:prSet phldrT="[Text]"/>
      <dgm:spPr/>
      <dgm:t>
        <a:bodyPr/>
        <a:lstStyle/>
        <a:p>
          <a:r>
            <a:rPr lang="en-US" dirty="0" smtClean="0"/>
            <a:t>Fabrication </a:t>
          </a:r>
          <a:endParaRPr lang="en-US" dirty="0"/>
        </a:p>
      </dgm:t>
    </dgm:pt>
    <dgm:pt modelId="{C547991B-3C0B-4B4A-8844-16DACD629F47}" type="parTrans" cxnId="{694AA6FB-9062-440C-99C5-714362459B4D}">
      <dgm:prSet/>
      <dgm:spPr/>
      <dgm:t>
        <a:bodyPr/>
        <a:lstStyle/>
        <a:p>
          <a:endParaRPr lang="en-US"/>
        </a:p>
      </dgm:t>
    </dgm:pt>
    <dgm:pt modelId="{1F112979-7E02-4EF0-B5E2-676FA5DD5ABB}" type="sibTrans" cxnId="{694AA6FB-9062-440C-99C5-714362459B4D}">
      <dgm:prSet/>
      <dgm:spPr/>
      <dgm:t>
        <a:bodyPr/>
        <a:lstStyle/>
        <a:p>
          <a:endParaRPr lang="en-US"/>
        </a:p>
      </dgm:t>
    </dgm:pt>
    <dgm:pt modelId="{B483A35A-DAF8-42F0-9D30-DF09BDD2DE77}">
      <dgm:prSet phldrT="[Text]"/>
      <dgm:spPr/>
      <dgm:t>
        <a:bodyPr/>
        <a:lstStyle/>
        <a:p>
          <a:r>
            <a:rPr lang="en-US" dirty="0" smtClean="0"/>
            <a:t>Testing </a:t>
          </a:r>
          <a:endParaRPr lang="en-US" dirty="0"/>
        </a:p>
      </dgm:t>
    </dgm:pt>
    <dgm:pt modelId="{7D3E8476-1BBA-44D9-91A3-22AEC2978438}" type="parTrans" cxnId="{12D71F58-9798-40CB-A42D-CC3A61A9878E}">
      <dgm:prSet/>
      <dgm:spPr/>
      <dgm:t>
        <a:bodyPr/>
        <a:lstStyle/>
        <a:p>
          <a:endParaRPr lang="en-US"/>
        </a:p>
      </dgm:t>
    </dgm:pt>
    <dgm:pt modelId="{85AF0C5E-284F-406B-A5C8-1DAE44C4867E}" type="sibTrans" cxnId="{12D71F58-9798-40CB-A42D-CC3A61A9878E}">
      <dgm:prSet/>
      <dgm:spPr/>
      <dgm:t>
        <a:bodyPr/>
        <a:lstStyle/>
        <a:p>
          <a:endParaRPr lang="en-US"/>
        </a:p>
      </dgm:t>
    </dgm:pt>
    <dgm:pt modelId="{6E4468EC-8AD4-4A15-8384-4AB7E4C0670D}" type="pres">
      <dgm:prSet presAssocID="{64F39E2E-9E4C-4A3D-938B-3C5B78D4F2E8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4C41FC65-4F3E-4B40-8377-E3DB776BB24D}" type="pres">
      <dgm:prSet presAssocID="{D32A7FCA-B480-4F80-A537-8033FEAA0526}" presName="Parent" presStyleLbl="node1" presStyleIdx="0" presStyleCnt="2" custScaleX="110000" custScaleY="110000" custLinFactNeighborX="-11537" custLinFactNeighborY="3747">
        <dgm:presLayoutVars>
          <dgm:chMax val="4"/>
          <dgm:chPref val="3"/>
        </dgm:presLayoutVars>
      </dgm:prSet>
      <dgm:spPr/>
      <dgm:t>
        <a:bodyPr/>
        <a:lstStyle/>
        <a:p>
          <a:endParaRPr lang="en-US"/>
        </a:p>
      </dgm:t>
    </dgm:pt>
    <dgm:pt modelId="{2ADDC989-F6A9-404D-BABC-7A3B56C2FA2E}" type="pres">
      <dgm:prSet presAssocID="{E7CA731E-368F-461B-A45E-8D4003A896BA}" presName="Accent" presStyleLbl="node1" presStyleIdx="1" presStyleCnt="2"/>
      <dgm:spPr/>
    </dgm:pt>
    <dgm:pt modelId="{B1FC63C8-9B7D-459B-B928-224B613D0EC5}" type="pres">
      <dgm:prSet presAssocID="{E7CA731E-368F-461B-A45E-8D4003A896BA}" presName="Image1" presStyleLbl="fgImgPlace1" presStyleIdx="0" presStyleCnt="3" custScaleX="110000" custScaleY="11000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solidFill>
            <a:schemeClr val="accent1"/>
          </a:solidFill>
        </a:ln>
      </dgm:spPr>
    </dgm:pt>
    <dgm:pt modelId="{4D69AA9E-7A26-4E99-820C-E59D471AA646}" type="pres">
      <dgm:prSet presAssocID="{E7CA731E-368F-461B-A45E-8D4003A896BA}" presName="Child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0E083F-20EF-4D4C-80A5-D5E973EF926D}" type="pres">
      <dgm:prSet presAssocID="{8A0C96CC-A125-4E8F-B550-C517C35889FB}" presName="Image2" presStyleCnt="0"/>
      <dgm:spPr/>
    </dgm:pt>
    <dgm:pt modelId="{942051E8-7239-4415-93C0-964B55A5FEF6}" type="pres">
      <dgm:prSet presAssocID="{8A0C96CC-A125-4E8F-B550-C517C35889FB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8274A228-AE7E-45AF-AEA4-8261E94199B5}" type="pres">
      <dgm:prSet presAssocID="{8A0C96CC-A125-4E8F-B550-C517C35889FB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A609E-EFDE-437B-968E-21C1FE8F2095}" type="pres">
      <dgm:prSet presAssocID="{B483A35A-DAF8-42F0-9D30-DF09BDD2DE77}" presName="Image3" presStyleCnt="0"/>
      <dgm:spPr/>
    </dgm:pt>
    <dgm:pt modelId="{194D9818-55C2-4E7B-8390-D69A5BD65585}" type="pres">
      <dgm:prSet presAssocID="{B483A35A-DAF8-42F0-9D30-DF09BDD2DE77}" presName="Imag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en-US"/>
        </a:p>
      </dgm:t>
    </dgm:pt>
    <dgm:pt modelId="{ACBEA3C8-02F1-4CF5-9EB8-541B25A14A8F}" type="pres">
      <dgm:prSet presAssocID="{B483A35A-DAF8-42F0-9D30-DF09BDD2DE77}" presName="Child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A5B5F2-68B9-4A09-B495-D95DBE8C8FE2}" srcId="{64F39E2E-9E4C-4A3D-938B-3C5B78D4F2E8}" destId="{D32A7FCA-B480-4F80-A537-8033FEAA0526}" srcOrd="0" destOrd="0" parTransId="{BBE7C306-A8A5-4FF9-B7E8-7A23955B6008}" sibTransId="{2C94B027-F636-4EAE-878D-E6592B64299B}"/>
    <dgm:cxn modelId="{12D71F58-9798-40CB-A42D-CC3A61A9878E}" srcId="{D32A7FCA-B480-4F80-A537-8033FEAA0526}" destId="{B483A35A-DAF8-42F0-9D30-DF09BDD2DE77}" srcOrd="2" destOrd="0" parTransId="{7D3E8476-1BBA-44D9-91A3-22AEC2978438}" sibTransId="{85AF0C5E-284F-406B-A5C8-1DAE44C4867E}"/>
    <dgm:cxn modelId="{F61E797F-70E4-4970-92C8-83EEC1B902D3}" type="presOf" srcId="{B483A35A-DAF8-42F0-9D30-DF09BDD2DE77}" destId="{ACBEA3C8-02F1-4CF5-9EB8-541B25A14A8F}" srcOrd="0" destOrd="0" presId="urn:microsoft.com/office/officeart/2011/layout/RadialPictureList"/>
    <dgm:cxn modelId="{48D1B2C8-CD16-42CC-BD3F-B02D48F5E8F6}" type="presOf" srcId="{64F39E2E-9E4C-4A3D-938B-3C5B78D4F2E8}" destId="{6E4468EC-8AD4-4A15-8384-4AB7E4C0670D}" srcOrd="0" destOrd="0" presId="urn:microsoft.com/office/officeart/2011/layout/RadialPictureList"/>
    <dgm:cxn modelId="{694AA6FB-9062-440C-99C5-714362459B4D}" srcId="{D32A7FCA-B480-4F80-A537-8033FEAA0526}" destId="{8A0C96CC-A125-4E8F-B550-C517C35889FB}" srcOrd="1" destOrd="0" parTransId="{C547991B-3C0B-4B4A-8844-16DACD629F47}" sibTransId="{1F112979-7E02-4EF0-B5E2-676FA5DD5ABB}"/>
    <dgm:cxn modelId="{E6DE8BDA-CD9F-4A53-91ED-DB746FB3578F}" type="presOf" srcId="{8A0C96CC-A125-4E8F-B550-C517C35889FB}" destId="{8274A228-AE7E-45AF-AEA4-8261E94199B5}" srcOrd="0" destOrd="0" presId="urn:microsoft.com/office/officeart/2011/layout/RadialPictureList"/>
    <dgm:cxn modelId="{A2DA8874-4A56-42F1-A212-9DCB1B5FED3C}" srcId="{D32A7FCA-B480-4F80-A537-8033FEAA0526}" destId="{E7CA731E-368F-461B-A45E-8D4003A896BA}" srcOrd="0" destOrd="0" parTransId="{30EDEFD6-2F17-4C0E-923E-436154E2EAE6}" sibTransId="{376537BD-27B5-4EA2-9DAF-E338B8475D10}"/>
    <dgm:cxn modelId="{40EA0682-5D9C-4E68-A74B-30D12364121F}" type="presOf" srcId="{E7CA731E-368F-461B-A45E-8D4003A896BA}" destId="{4D69AA9E-7A26-4E99-820C-E59D471AA646}" srcOrd="0" destOrd="0" presId="urn:microsoft.com/office/officeart/2011/layout/RadialPictureList"/>
    <dgm:cxn modelId="{F229303C-C2A8-46B9-9C9E-CFC2B9576708}" type="presOf" srcId="{D32A7FCA-B480-4F80-A537-8033FEAA0526}" destId="{4C41FC65-4F3E-4B40-8377-E3DB776BB24D}" srcOrd="0" destOrd="0" presId="urn:microsoft.com/office/officeart/2011/layout/RadialPictureList"/>
    <dgm:cxn modelId="{E512E4B2-7827-437D-AF0F-B4A8B22D8906}" type="presParOf" srcId="{6E4468EC-8AD4-4A15-8384-4AB7E4C0670D}" destId="{4C41FC65-4F3E-4B40-8377-E3DB776BB24D}" srcOrd="0" destOrd="0" presId="urn:microsoft.com/office/officeart/2011/layout/RadialPictureList"/>
    <dgm:cxn modelId="{0BEFE648-9B0F-48A4-A229-F3F2BBF8753B}" type="presParOf" srcId="{6E4468EC-8AD4-4A15-8384-4AB7E4C0670D}" destId="{2ADDC989-F6A9-404D-BABC-7A3B56C2FA2E}" srcOrd="1" destOrd="0" presId="urn:microsoft.com/office/officeart/2011/layout/RadialPictureList"/>
    <dgm:cxn modelId="{7CF2F19B-CAA6-4383-AA96-4FE644780989}" type="presParOf" srcId="{6E4468EC-8AD4-4A15-8384-4AB7E4C0670D}" destId="{B1FC63C8-9B7D-459B-B928-224B613D0EC5}" srcOrd="2" destOrd="0" presId="urn:microsoft.com/office/officeart/2011/layout/RadialPictureList"/>
    <dgm:cxn modelId="{18C595EB-4A65-401A-B089-1033ED6291A4}" type="presParOf" srcId="{6E4468EC-8AD4-4A15-8384-4AB7E4C0670D}" destId="{4D69AA9E-7A26-4E99-820C-E59D471AA646}" srcOrd="3" destOrd="0" presId="urn:microsoft.com/office/officeart/2011/layout/RadialPictureList"/>
    <dgm:cxn modelId="{976EC5C3-9F9C-43D9-84BA-915516B3611A}" type="presParOf" srcId="{6E4468EC-8AD4-4A15-8384-4AB7E4C0670D}" destId="{1D0E083F-20EF-4D4C-80A5-D5E973EF926D}" srcOrd="4" destOrd="0" presId="urn:microsoft.com/office/officeart/2011/layout/RadialPictureList"/>
    <dgm:cxn modelId="{0381E306-DB69-4ED9-B48E-EFCC7AD7D64C}" type="presParOf" srcId="{1D0E083F-20EF-4D4C-80A5-D5E973EF926D}" destId="{942051E8-7239-4415-93C0-964B55A5FEF6}" srcOrd="0" destOrd="0" presId="urn:microsoft.com/office/officeart/2011/layout/RadialPictureList"/>
    <dgm:cxn modelId="{E16AD8E5-92CF-4A46-9782-63353C75CB96}" type="presParOf" srcId="{6E4468EC-8AD4-4A15-8384-4AB7E4C0670D}" destId="{8274A228-AE7E-45AF-AEA4-8261E94199B5}" srcOrd="5" destOrd="0" presId="urn:microsoft.com/office/officeart/2011/layout/RadialPictureList"/>
    <dgm:cxn modelId="{EFF89400-B0BE-4705-88BB-8C2512104C49}" type="presParOf" srcId="{6E4468EC-8AD4-4A15-8384-4AB7E4C0670D}" destId="{803A609E-EFDE-437B-968E-21C1FE8F2095}" srcOrd="6" destOrd="0" presId="urn:microsoft.com/office/officeart/2011/layout/RadialPictureList"/>
    <dgm:cxn modelId="{AFD8DD11-B8F8-4FA6-8537-D4A18F289852}" type="presParOf" srcId="{803A609E-EFDE-437B-968E-21C1FE8F2095}" destId="{194D9818-55C2-4E7B-8390-D69A5BD65585}" srcOrd="0" destOrd="0" presId="urn:microsoft.com/office/officeart/2011/layout/RadialPictureList"/>
    <dgm:cxn modelId="{D4C318A2-EE85-4A17-BF88-99EF6C937065}" type="presParOf" srcId="{6E4468EC-8AD4-4A15-8384-4AB7E4C0670D}" destId="{ACBEA3C8-02F1-4CF5-9EB8-541B25A14A8F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BE393D-4E31-4335-9110-D8F1FE7916E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E65123-3830-4B21-89BA-F22DE219BCCD}">
      <dgm:prSet phldrT="[Text]"/>
      <dgm:spPr/>
      <dgm:t>
        <a:bodyPr/>
        <a:lstStyle/>
        <a:p>
          <a:r>
            <a:rPr lang="en-US" dirty="0" smtClean="0"/>
            <a:t>Rotating bending </a:t>
          </a:r>
          <a:endParaRPr lang="en-US" dirty="0"/>
        </a:p>
      </dgm:t>
    </dgm:pt>
    <dgm:pt modelId="{8BCEE856-AA93-4AB2-98C5-CDF307FEF15E}" type="parTrans" cxnId="{733DC87A-0861-4500-A722-6A3FF387C787}">
      <dgm:prSet/>
      <dgm:spPr/>
      <dgm:t>
        <a:bodyPr/>
        <a:lstStyle/>
        <a:p>
          <a:endParaRPr lang="en-US"/>
        </a:p>
      </dgm:t>
    </dgm:pt>
    <dgm:pt modelId="{69B1B4A2-837B-4520-AD3B-3F73ED6C7433}" type="sibTrans" cxnId="{733DC87A-0861-4500-A722-6A3FF387C787}">
      <dgm:prSet/>
      <dgm:spPr/>
      <dgm:t>
        <a:bodyPr/>
        <a:lstStyle/>
        <a:p>
          <a:endParaRPr lang="en-US"/>
        </a:p>
      </dgm:t>
    </dgm:pt>
    <dgm:pt modelId="{0BEF6382-8942-4A0F-B19D-8F44A22F889E}">
      <dgm:prSet phldrT="[Text]"/>
      <dgm:spPr/>
      <dgm:t>
        <a:bodyPr/>
        <a:lstStyle/>
        <a:p>
          <a:r>
            <a:rPr lang="en-US" dirty="0" smtClean="0"/>
            <a:t>Cantilever</a:t>
          </a:r>
          <a:endParaRPr lang="en-US" dirty="0"/>
        </a:p>
      </dgm:t>
    </dgm:pt>
    <dgm:pt modelId="{420B42B3-3F25-45EE-9847-4F84EEA62EEB}" type="parTrans" cxnId="{42DC91D9-AFF2-4065-9A75-A6555D1691AF}">
      <dgm:prSet/>
      <dgm:spPr/>
      <dgm:t>
        <a:bodyPr/>
        <a:lstStyle/>
        <a:p>
          <a:endParaRPr lang="en-US"/>
        </a:p>
      </dgm:t>
    </dgm:pt>
    <dgm:pt modelId="{4441AFC8-E201-4522-BC2E-508E133C033B}" type="sibTrans" cxnId="{42DC91D9-AFF2-4065-9A75-A6555D1691AF}">
      <dgm:prSet/>
      <dgm:spPr/>
      <dgm:t>
        <a:bodyPr/>
        <a:lstStyle/>
        <a:p>
          <a:endParaRPr lang="en-US"/>
        </a:p>
      </dgm:t>
    </dgm:pt>
    <dgm:pt modelId="{3415C3DF-0DE8-4436-A944-AA23279D84AF}" type="pres">
      <dgm:prSet presAssocID="{B4BE393D-4E31-4335-9110-D8F1FE7916E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9F64A2-2A75-4D5D-AB5A-DAD0C858BA94}" type="pres">
      <dgm:prSet presAssocID="{B4BE393D-4E31-4335-9110-D8F1FE7916E3}" presName="cycle" presStyleCnt="0"/>
      <dgm:spPr/>
    </dgm:pt>
    <dgm:pt modelId="{DFE70986-17F8-4187-B4B6-695FD5832164}" type="pres">
      <dgm:prSet presAssocID="{B4BE393D-4E31-4335-9110-D8F1FE7916E3}" presName="centerShape" presStyleCnt="0"/>
      <dgm:spPr/>
    </dgm:pt>
    <dgm:pt modelId="{DDD78843-E669-4490-BBA2-CC34550EEFF9}" type="pres">
      <dgm:prSet presAssocID="{B4BE393D-4E31-4335-9110-D8F1FE7916E3}" presName="connSite" presStyleLbl="node1" presStyleIdx="0" presStyleCnt="3"/>
      <dgm:spPr/>
    </dgm:pt>
    <dgm:pt modelId="{CBE33473-754D-4089-A68A-FA793B58D943}" type="pres">
      <dgm:prSet presAssocID="{B4BE393D-4E31-4335-9110-D8F1FE7916E3}" presName="visibl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</dgm:spPr>
    </dgm:pt>
    <dgm:pt modelId="{06121A35-BDF4-4EF7-97FD-A8D5E2530999}" type="pres">
      <dgm:prSet presAssocID="{8BCEE856-AA93-4AB2-98C5-CDF307FEF15E}" presName="Name25" presStyleLbl="parChTrans1D1" presStyleIdx="0" presStyleCnt="2"/>
      <dgm:spPr/>
      <dgm:t>
        <a:bodyPr/>
        <a:lstStyle/>
        <a:p>
          <a:endParaRPr lang="en-US"/>
        </a:p>
      </dgm:t>
    </dgm:pt>
    <dgm:pt modelId="{EA0ACD63-9053-4C77-B7FB-170DB112BF1D}" type="pres">
      <dgm:prSet presAssocID="{42E65123-3830-4B21-89BA-F22DE219BCCD}" presName="node" presStyleCnt="0"/>
      <dgm:spPr/>
    </dgm:pt>
    <dgm:pt modelId="{5017D685-2B8E-43E7-A26D-D9BE12184C71}" type="pres">
      <dgm:prSet presAssocID="{42E65123-3830-4B21-89BA-F22DE219BCCD}" presName="parentNode" presStyleLbl="node1" presStyleIdx="1" presStyleCnt="3" custScaleX="150367" custScaleY="140696" custLinFactNeighborX="-4564" custLinFactNeighborY="-338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DD5B96-EBBC-411D-910E-BF40FEAA5636}" type="pres">
      <dgm:prSet presAssocID="{42E65123-3830-4B21-89BA-F22DE219BCCD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4B4817-645A-4059-BA50-CBA13922A8CB}" type="pres">
      <dgm:prSet presAssocID="{420B42B3-3F25-45EE-9847-4F84EEA62EEB}" presName="Name25" presStyleLbl="parChTrans1D1" presStyleIdx="1" presStyleCnt="2"/>
      <dgm:spPr/>
      <dgm:t>
        <a:bodyPr/>
        <a:lstStyle/>
        <a:p>
          <a:endParaRPr lang="en-US"/>
        </a:p>
      </dgm:t>
    </dgm:pt>
    <dgm:pt modelId="{F2E83F04-67D8-40E9-8821-49314E3A56D1}" type="pres">
      <dgm:prSet presAssocID="{0BEF6382-8942-4A0F-B19D-8F44A22F889E}" presName="node" presStyleCnt="0"/>
      <dgm:spPr/>
    </dgm:pt>
    <dgm:pt modelId="{A4F9AF17-5185-4207-A029-BCC8E86F0AFA}" type="pres">
      <dgm:prSet presAssocID="{0BEF6382-8942-4A0F-B19D-8F44A22F889E}" presName="parentNode" presStyleLbl="node1" presStyleIdx="2" presStyleCnt="3" custScaleX="144706" custScaleY="144365" custLinFactNeighborX="6061" custLinFactNeighborY="506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EA8525-4AC8-4F51-A52E-1816CB5193FF}" type="pres">
      <dgm:prSet presAssocID="{0BEF6382-8942-4A0F-B19D-8F44A22F889E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3572E4-DE2A-4D1D-B908-79C95BB6544F}" type="presOf" srcId="{42E65123-3830-4B21-89BA-F22DE219BCCD}" destId="{5017D685-2B8E-43E7-A26D-D9BE12184C71}" srcOrd="0" destOrd="0" presId="urn:microsoft.com/office/officeart/2005/8/layout/radial2"/>
    <dgm:cxn modelId="{D5F575BA-F616-4420-8299-5363242BA146}" type="presOf" srcId="{0BEF6382-8942-4A0F-B19D-8F44A22F889E}" destId="{A4F9AF17-5185-4207-A029-BCC8E86F0AFA}" srcOrd="0" destOrd="0" presId="urn:microsoft.com/office/officeart/2005/8/layout/radial2"/>
    <dgm:cxn modelId="{E429F204-BFBF-48DA-8003-C92467D2B2D3}" type="presOf" srcId="{420B42B3-3F25-45EE-9847-4F84EEA62EEB}" destId="{764B4817-645A-4059-BA50-CBA13922A8CB}" srcOrd="0" destOrd="0" presId="urn:microsoft.com/office/officeart/2005/8/layout/radial2"/>
    <dgm:cxn modelId="{779E521A-8F02-42E8-9680-8B3AB2B39F85}" type="presOf" srcId="{8BCEE856-AA93-4AB2-98C5-CDF307FEF15E}" destId="{06121A35-BDF4-4EF7-97FD-A8D5E2530999}" srcOrd="0" destOrd="0" presId="urn:microsoft.com/office/officeart/2005/8/layout/radial2"/>
    <dgm:cxn modelId="{42DC91D9-AFF2-4065-9A75-A6555D1691AF}" srcId="{B4BE393D-4E31-4335-9110-D8F1FE7916E3}" destId="{0BEF6382-8942-4A0F-B19D-8F44A22F889E}" srcOrd="1" destOrd="0" parTransId="{420B42B3-3F25-45EE-9847-4F84EEA62EEB}" sibTransId="{4441AFC8-E201-4522-BC2E-508E133C033B}"/>
    <dgm:cxn modelId="{733DC87A-0861-4500-A722-6A3FF387C787}" srcId="{B4BE393D-4E31-4335-9110-D8F1FE7916E3}" destId="{42E65123-3830-4B21-89BA-F22DE219BCCD}" srcOrd="0" destOrd="0" parTransId="{8BCEE856-AA93-4AB2-98C5-CDF307FEF15E}" sibTransId="{69B1B4A2-837B-4520-AD3B-3F73ED6C7433}"/>
    <dgm:cxn modelId="{7DE4DB05-D663-4628-AB10-3AF1E5D9AAD5}" type="presOf" srcId="{B4BE393D-4E31-4335-9110-D8F1FE7916E3}" destId="{3415C3DF-0DE8-4436-A944-AA23279D84AF}" srcOrd="0" destOrd="0" presId="urn:microsoft.com/office/officeart/2005/8/layout/radial2"/>
    <dgm:cxn modelId="{2071E6CB-F18F-4443-BD93-AE13287E07A0}" type="presParOf" srcId="{3415C3DF-0DE8-4436-A944-AA23279D84AF}" destId="{599F64A2-2A75-4D5D-AB5A-DAD0C858BA94}" srcOrd="0" destOrd="0" presId="urn:microsoft.com/office/officeart/2005/8/layout/radial2"/>
    <dgm:cxn modelId="{8F2DDB59-D65A-4B51-B036-55D43835753C}" type="presParOf" srcId="{599F64A2-2A75-4D5D-AB5A-DAD0C858BA94}" destId="{DFE70986-17F8-4187-B4B6-695FD5832164}" srcOrd="0" destOrd="0" presId="urn:microsoft.com/office/officeart/2005/8/layout/radial2"/>
    <dgm:cxn modelId="{C22EDF02-CB1B-47D8-B83F-CA95D23F9F84}" type="presParOf" srcId="{DFE70986-17F8-4187-B4B6-695FD5832164}" destId="{DDD78843-E669-4490-BBA2-CC34550EEFF9}" srcOrd="0" destOrd="0" presId="urn:microsoft.com/office/officeart/2005/8/layout/radial2"/>
    <dgm:cxn modelId="{4DF8E92D-A34B-401D-B386-5FED6EEC7C30}" type="presParOf" srcId="{DFE70986-17F8-4187-B4B6-695FD5832164}" destId="{CBE33473-754D-4089-A68A-FA793B58D943}" srcOrd="1" destOrd="0" presId="urn:microsoft.com/office/officeart/2005/8/layout/radial2"/>
    <dgm:cxn modelId="{D19C4BC6-0574-40CC-AE8A-812E7390979D}" type="presParOf" srcId="{599F64A2-2A75-4D5D-AB5A-DAD0C858BA94}" destId="{06121A35-BDF4-4EF7-97FD-A8D5E2530999}" srcOrd="1" destOrd="0" presId="urn:microsoft.com/office/officeart/2005/8/layout/radial2"/>
    <dgm:cxn modelId="{EF1C885C-0373-47A3-861A-CBBC84DAD87C}" type="presParOf" srcId="{599F64A2-2A75-4D5D-AB5A-DAD0C858BA94}" destId="{EA0ACD63-9053-4C77-B7FB-170DB112BF1D}" srcOrd="2" destOrd="0" presId="urn:microsoft.com/office/officeart/2005/8/layout/radial2"/>
    <dgm:cxn modelId="{B4F402BE-4049-4D81-8B28-BE19EFE4D3F2}" type="presParOf" srcId="{EA0ACD63-9053-4C77-B7FB-170DB112BF1D}" destId="{5017D685-2B8E-43E7-A26D-D9BE12184C71}" srcOrd="0" destOrd="0" presId="urn:microsoft.com/office/officeart/2005/8/layout/radial2"/>
    <dgm:cxn modelId="{F8A1D625-8201-4F45-AEB1-63D83AE8B041}" type="presParOf" srcId="{EA0ACD63-9053-4C77-B7FB-170DB112BF1D}" destId="{C7DD5B96-EBBC-411D-910E-BF40FEAA5636}" srcOrd="1" destOrd="0" presId="urn:microsoft.com/office/officeart/2005/8/layout/radial2"/>
    <dgm:cxn modelId="{908FCD2C-3D39-4606-A7B6-DBC1DDE8B959}" type="presParOf" srcId="{599F64A2-2A75-4D5D-AB5A-DAD0C858BA94}" destId="{764B4817-645A-4059-BA50-CBA13922A8CB}" srcOrd="3" destOrd="0" presId="urn:microsoft.com/office/officeart/2005/8/layout/radial2"/>
    <dgm:cxn modelId="{5C73F636-5FBA-4257-B31E-62407A4A60C2}" type="presParOf" srcId="{599F64A2-2A75-4D5D-AB5A-DAD0C858BA94}" destId="{F2E83F04-67D8-40E9-8821-49314E3A56D1}" srcOrd="4" destOrd="0" presId="urn:microsoft.com/office/officeart/2005/8/layout/radial2"/>
    <dgm:cxn modelId="{3BBA96D5-3C32-47FA-B871-0B8494912249}" type="presParOf" srcId="{F2E83F04-67D8-40E9-8821-49314E3A56D1}" destId="{A4F9AF17-5185-4207-A029-BCC8E86F0AFA}" srcOrd="0" destOrd="0" presId="urn:microsoft.com/office/officeart/2005/8/layout/radial2"/>
    <dgm:cxn modelId="{F032ED06-C529-4A9C-9813-F28CDB417756}" type="presParOf" srcId="{F2E83F04-67D8-40E9-8821-49314E3A56D1}" destId="{9CEA8525-4AC8-4F51-A52E-1816CB5193F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41FC65-4F3E-4B40-8377-E3DB776BB24D}">
      <dsp:nvSpPr>
        <dsp:cNvPr id="0" name=""/>
        <dsp:cNvSpPr/>
      </dsp:nvSpPr>
      <dsp:spPr>
        <a:xfrm>
          <a:off x="1403660" y="1576952"/>
          <a:ext cx="3191647" cy="31918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Fatigue Testing Machine</a:t>
          </a:r>
          <a:endParaRPr lang="en-US" sz="4400" kern="1200" dirty="0"/>
        </a:p>
      </dsp:txBody>
      <dsp:txXfrm>
        <a:off x="1871066" y="2044381"/>
        <a:ext cx="2256835" cy="2256947"/>
      </dsp:txXfrm>
    </dsp:sp>
    <dsp:sp modelId="{2ADDC989-F6A9-404D-BABC-7A3B56C2FA2E}">
      <dsp:nvSpPr>
        <dsp:cNvPr id="0" name=""/>
        <dsp:cNvSpPr/>
      </dsp:nvSpPr>
      <dsp:spPr>
        <a:xfrm>
          <a:off x="387220" y="0"/>
          <a:ext cx="5848940" cy="6097165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FC63C8-9B7D-459B-B928-224B613D0EC5}">
      <dsp:nvSpPr>
        <dsp:cNvPr id="0" name=""/>
        <dsp:cNvSpPr/>
      </dsp:nvSpPr>
      <dsp:spPr>
        <a:xfrm>
          <a:off x="4616238" y="436252"/>
          <a:ext cx="1709777" cy="17102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69AA9E-7A26-4E99-820C-E59D471AA646}">
      <dsp:nvSpPr>
        <dsp:cNvPr id="0" name=""/>
        <dsp:cNvSpPr/>
      </dsp:nvSpPr>
      <dsp:spPr>
        <a:xfrm>
          <a:off x="6366195" y="538989"/>
          <a:ext cx="2080548" cy="1504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3000" kern="1200" dirty="0" smtClean="0"/>
            <a:t>Design </a:t>
          </a:r>
          <a:endParaRPr lang="en-US" sz="3000" kern="1200" dirty="0"/>
        </a:p>
      </dsp:txBody>
      <dsp:txXfrm>
        <a:off x="6366195" y="538989"/>
        <a:ext cx="2080548" cy="1504780"/>
      </dsp:txXfrm>
    </dsp:sp>
    <dsp:sp modelId="{942051E8-7239-4415-93C0-964B55A5FEF6}">
      <dsp:nvSpPr>
        <dsp:cNvPr id="0" name=""/>
        <dsp:cNvSpPr/>
      </dsp:nvSpPr>
      <dsp:spPr>
        <a:xfrm>
          <a:off x="5294713" y="2282778"/>
          <a:ext cx="1554342" cy="155477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74A228-AE7E-45AF-AEA4-8261E94199B5}">
      <dsp:nvSpPr>
        <dsp:cNvPr id="0" name=""/>
        <dsp:cNvSpPr/>
      </dsp:nvSpPr>
      <dsp:spPr>
        <a:xfrm>
          <a:off x="6975623" y="2304728"/>
          <a:ext cx="2080548" cy="1504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3000" kern="1200" dirty="0" smtClean="0"/>
            <a:t>Fabrication </a:t>
          </a:r>
          <a:endParaRPr lang="en-US" sz="3000" kern="1200" dirty="0"/>
        </a:p>
      </dsp:txBody>
      <dsp:txXfrm>
        <a:off x="6975623" y="2304728"/>
        <a:ext cx="2080548" cy="1504780"/>
      </dsp:txXfrm>
    </dsp:sp>
    <dsp:sp modelId="{194D9818-55C2-4E7B-8390-D69A5BD65585}">
      <dsp:nvSpPr>
        <dsp:cNvPr id="0" name=""/>
        <dsp:cNvSpPr/>
      </dsp:nvSpPr>
      <dsp:spPr>
        <a:xfrm>
          <a:off x="4693955" y="4076565"/>
          <a:ext cx="1554342" cy="155477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BEA3C8-02F1-4CF5-9EB8-541B25A14A8F}">
      <dsp:nvSpPr>
        <dsp:cNvPr id="0" name=""/>
        <dsp:cNvSpPr/>
      </dsp:nvSpPr>
      <dsp:spPr>
        <a:xfrm>
          <a:off x="6366195" y="4108270"/>
          <a:ext cx="2080548" cy="1504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3000" kern="1200" dirty="0" smtClean="0"/>
            <a:t>Testing </a:t>
          </a:r>
          <a:endParaRPr lang="en-US" sz="3000" kern="1200" dirty="0"/>
        </a:p>
      </dsp:txBody>
      <dsp:txXfrm>
        <a:off x="6366195" y="4108270"/>
        <a:ext cx="2080548" cy="15047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4B4817-645A-4059-BA50-CBA13922A8CB}">
      <dsp:nvSpPr>
        <dsp:cNvPr id="0" name=""/>
        <dsp:cNvSpPr/>
      </dsp:nvSpPr>
      <dsp:spPr>
        <a:xfrm rot="1754097">
          <a:off x="2554466" y="2738675"/>
          <a:ext cx="500137" cy="60117"/>
        </a:xfrm>
        <a:custGeom>
          <a:avLst/>
          <a:gdLst/>
          <a:ahLst/>
          <a:cxnLst/>
          <a:rect l="0" t="0" r="0" b="0"/>
          <a:pathLst>
            <a:path>
              <a:moveTo>
                <a:pt x="0" y="30058"/>
              </a:moveTo>
              <a:lnTo>
                <a:pt x="500137" y="300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21A35-BDF4-4EF7-97FD-A8D5E2530999}">
      <dsp:nvSpPr>
        <dsp:cNvPr id="0" name=""/>
        <dsp:cNvSpPr/>
      </dsp:nvSpPr>
      <dsp:spPr>
        <a:xfrm rot="19792496">
          <a:off x="2554507" y="1401714"/>
          <a:ext cx="471047" cy="60117"/>
        </a:xfrm>
        <a:custGeom>
          <a:avLst/>
          <a:gdLst/>
          <a:ahLst/>
          <a:cxnLst/>
          <a:rect l="0" t="0" r="0" b="0"/>
          <a:pathLst>
            <a:path>
              <a:moveTo>
                <a:pt x="0" y="30058"/>
              </a:moveTo>
              <a:lnTo>
                <a:pt x="471047" y="300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33473-754D-4089-A68A-FA793B58D943}">
      <dsp:nvSpPr>
        <dsp:cNvPr id="0" name=""/>
        <dsp:cNvSpPr/>
      </dsp:nvSpPr>
      <dsp:spPr>
        <a:xfrm>
          <a:off x="250045" y="733912"/>
          <a:ext cx="2748557" cy="274855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7D685-2B8E-43E7-A26D-D9BE12184C71}">
      <dsp:nvSpPr>
        <dsp:cNvPr id="0" name=""/>
        <dsp:cNvSpPr/>
      </dsp:nvSpPr>
      <dsp:spPr>
        <a:xfrm>
          <a:off x="2820041" y="-339322"/>
          <a:ext cx="2313642" cy="21648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Rotating bending </a:t>
          </a:r>
          <a:endParaRPr lang="en-US" sz="2700" kern="1200" dirty="0"/>
        </a:p>
      </dsp:txBody>
      <dsp:txXfrm>
        <a:off x="3158866" y="-22289"/>
        <a:ext cx="1635992" cy="1530771"/>
      </dsp:txXfrm>
    </dsp:sp>
    <dsp:sp modelId="{A4F9AF17-5185-4207-A029-BCC8E86F0AFA}">
      <dsp:nvSpPr>
        <dsp:cNvPr id="0" name=""/>
        <dsp:cNvSpPr/>
      </dsp:nvSpPr>
      <dsp:spPr>
        <a:xfrm>
          <a:off x="2870180" y="2282899"/>
          <a:ext cx="2386396" cy="23807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Cantilever</a:t>
          </a:r>
          <a:endParaRPr lang="en-US" sz="2700" kern="1200" dirty="0"/>
        </a:p>
      </dsp:txBody>
      <dsp:txXfrm>
        <a:off x="3219660" y="2631555"/>
        <a:ext cx="1687436" cy="1683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0EC32-8E44-4F41-80FD-CDEBBD9014FA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CB528-567E-4DBF-964F-D5A46BF88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8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baseline="0" dirty="0" smtClean="0"/>
              <a:t> we did in first project?? search about fatigue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CB528-567E-4DBF-964F-D5A46BF88A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294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Three main things </a:t>
            </a:r>
          </a:p>
          <a:p>
            <a:pPr marL="109728" indent="0">
              <a:buNone/>
            </a:pPr>
            <a:r>
              <a:rPr lang="en-US" dirty="0" smtClean="0"/>
              <a:t>1-Here you have to illustrate what is the machine and how it is work </a:t>
            </a:r>
          </a:p>
          <a:p>
            <a:pPr marL="109728" indent="0">
              <a:buNone/>
            </a:pPr>
            <a:r>
              <a:rPr lang="en-US" dirty="0" smtClean="0"/>
              <a:t>Main mechanisms </a:t>
            </a:r>
          </a:p>
          <a:p>
            <a:pPr marL="109728" indent="0">
              <a:buNone/>
            </a:pPr>
            <a:r>
              <a:rPr lang="en-US" dirty="0" smtClean="0"/>
              <a:t>1- CAD drawing for the machine </a:t>
            </a:r>
          </a:p>
          <a:p>
            <a:pPr marL="109728" indent="0">
              <a:buNone/>
            </a:pPr>
            <a:r>
              <a:rPr lang="en-US" dirty="0" smtClean="0"/>
              <a:t>2- theoretical calculation </a:t>
            </a:r>
          </a:p>
          <a:p>
            <a:pPr marL="109728" indent="0">
              <a:buNone/>
            </a:pPr>
            <a:r>
              <a:rPr lang="en-US" dirty="0" smtClean="0"/>
              <a:t>Video for assembling the machine </a:t>
            </a:r>
          </a:p>
          <a:p>
            <a:pPr marL="109728" indent="0">
              <a:buNone/>
            </a:pPr>
            <a:r>
              <a:rPr lang="en-US" dirty="0" smtClean="0"/>
              <a:t>3-functions of the machine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CB528-567E-4DBF-964F-D5A46BF88A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411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</a:t>
            </a:r>
            <a:r>
              <a:rPr lang="en-US" baseline="0" dirty="0" smtClean="0"/>
              <a:t> be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CB528-567E-4DBF-964F-D5A46BF88A2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62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Abood</a:t>
            </a:r>
            <a:r>
              <a:rPr lang="en-US" baseline="0" dirty="0" smtClean="0"/>
              <a:t> role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CB528-567E-4DBF-964F-D5A46BF88A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5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426AF34-F774-447C-AFA8-BEE2DE9EF9B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F807974-9E65-46BA-83D8-41091D74A2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8458200" cy="1470025"/>
          </a:xfrm>
        </p:spPr>
        <p:txBody>
          <a:bodyPr/>
          <a:lstStyle/>
          <a:p>
            <a:r>
              <a:rPr lang="en-US" dirty="0" smtClean="0"/>
              <a:t>Fatigue testing machine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005064"/>
            <a:ext cx="4953000" cy="2337374"/>
          </a:xfrm>
        </p:spPr>
        <p:txBody>
          <a:bodyPr>
            <a:normAutofit/>
          </a:bodyPr>
          <a:lstStyle/>
          <a:p>
            <a:r>
              <a:rPr lang="en-US" dirty="0" smtClean="0"/>
              <a:t>Fatigue Group :-</a:t>
            </a:r>
          </a:p>
          <a:p>
            <a:r>
              <a:rPr lang="en-US" dirty="0" smtClean="0"/>
              <a:t>Abed Al Sala</a:t>
            </a:r>
            <a:r>
              <a:rPr lang="en-US" dirty="0" smtClean="0"/>
              <a:t>m </a:t>
            </a:r>
            <a:r>
              <a:rPr lang="en-US" dirty="0" err="1" smtClean="0"/>
              <a:t>Hammouz</a:t>
            </a:r>
            <a:endParaRPr lang="en-US" dirty="0" smtClean="0"/>
          </a:p>
          <a:p>
            <a:r>
              <a:rPr lang="en-US" dirty="0" smtClean="0"/>
              <a:t>Ahmad </a:t>
            </a:r>
            <a:r>
              <a:rPr lang="en-US" dirty="0" err="1" smtClean="0"/>
              <a:t>Abaza</a:t>
            </a:r>
            <a:endParaRPr lang="en-US" dirty="0" smtClean="0"/>
          </a:p>
          <a:p>
            <a:r>
              <a:rPr lang="en-US" dirty="0" err="1" smtClean="0"/>
              <a:t>Ala</a:t>
            </a:r>
            <a:r>
              <a:rPr lang="en-US" dirty="0" smtClean="0"/>
              <a:t>’ Mustafa</a:t>
            </a:r>
          </a:p>
          <a:p>
            <a:r>
              <a:rPr lang="en-US" dirty="0" smtClean="0"/>
              <a:t>Mohammad </a:t>
            </a:r>
            <a:r>
              <a:rPr lang="en-US" dirty="0" err="1" smtClean="0"/>
              <a:t>Bahish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4293096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Supervised by :-</a:t>
            </a:r>
          </a:p>
          <a:p>
            <a:r>
              <a:rPr lang="en-US" sz="2400" dirty="0" smtClean="0"/>
              <a:t>Dr. Ahmad Al </a:t>
            </a:r>
            <a:r>
              <a:rPr lang="en-US" sz="2400" dirty="0" err="1" smtClean="0"/>
              <a:t>Ramahi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6879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/>
              <a:t>Rotating bending test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668" y="0"/>
            <a:ext cx="9397568" cy="6858000"/>
          </a:xfrm>
        </p:spPr>
      </p:pic>
      <p:sp>
        <p:nvSpPr>
          <p:cNvPr id="5" name="Down Arrow 4"/>
          <p:cNvSpPr/>
          <p:nvPr/>
        </p:nvSpPr>
        <p:spPr>
          <a:xfrm rot="2719514">
            <a:off x="6445619" y="4958885"/>
            <a:ext cx="228604" cy="9131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04248" y="4059567"/>
            <a:ext cx="17834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Forcing method using </a:t>
            </a:r>
            <a:r>
              <a:rPr lang="en-US" dirty="0" smtClean="0"/>
              <a:t>dead weights.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>
            <a:off x="4829870" y="1574486"/>
            <a:ext cx="278012" cy="1175657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6228184" y="1574485"/>
            <a:ext cx="278012" cy="1175657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59921" y="2750143"/>
            <a:ext cx="964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F/2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16601" y="2759361"/>
            <a:ext cx="964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F/2</a:t>
            </a:r>
            <a:endParaRPr lang="en-US" dirty="0"/>
          </a:p>
        </p:txBody>
      </p:sp>
      <p:sp>
        <p:nvSpPr>
          <p:cNvPr id="10" name="Up Arrow 9"/>
          <p:cNvSpPr/>
          <p:nvPr/>
        </p:nvSpPr>
        <p:spPr>
          <a:xfrm>
            <a:off x="3851920" y="980728"/>
            <a:ext cx="144016" cy="360040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7308304" y="980728"/>
            <a:ext cx="144016" cy="360040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4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 smtClean="0"/>
              <a:t>Rotating Bending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8623820" cy="3807498"/>
          </a:xfrm>
        </p:spPr>
      </p:pic>
    </p:spTree>
    <p:extLst>
      <p:ext uri="{BB962C8B-B14F-4D97-AF65-F5344CB8AC3E}">
        <p14:creationId xmlns:p14="http://schemas.microsoft.com/office/powerpoint/2010/main" val="29691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/>
              <a:t>Rotating Bending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7245058" cy="4324350"/>
          </a:xfrm>
        </p:spPr>
      </p:pic>
    </p:spTree>
    <p:extLst>
      <p:ext uri="{BB962C8B-B14F-4D97-AF65-F5344CB8AC3E}">
        <p14:creationId xmlns:p14="http://schemas.microsoft.com/office/powerpoint/2010/main" val="420326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lvl="0"/>
            <a:r>
              <a:rPr lang="en-US" dirty="0"/>
              <a:t>Cantilever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8229600" cy="4197095"/>
          </a:xfrm>
        </p:spPr>
      </p:pic>
    </p:spTree>
    <p:extLst>
      <p:ext uri="{BB962C8B-B14F-4D97-AF65-F5344CB8AC3E}">
        <p14:creationId xmlns:p14="http://schemas.microsoft.com/office/powerpoint/2010/main" val="8976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Cantilever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76872"/>
            <a:ext cx="8882585" cy="3843051"/>
          </a:xfrm>
        </p:spPr>
      </p:pic>
    </p:spTree>
    <p:extLst>
      <p:ext uri="{BB962C8B-B14F-4D97-AF65-F5344CB8AC3E}">
        <p14:creationId xmlns:p14="http://schemas.microsoft.com/office/powerpoint/2010/main" val="236538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n-US" dirty="0" smtClean="0"/>
              <a:t>Manufacturing and Assembly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691" y="1628800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3200" dirty="0" smtClean="0"/>
              <a:t>Used Manufacturing processes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91" y="2567956"/>
            <a:ext cx="2444202" cy="18331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8924" y="4739195"/>
            <a:ext cx="1853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Welding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58516"/>
            <a:ext cx="2067177" cy="27562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5348" y="278092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Turning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567956"/>
            <a:ext cx="2728164" cy="20461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84168" y="503158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Milling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5852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n-US" dirty="0" smtClean="0"/>
              <a:t>Manufacturing Challenge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3244453" cy="43259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540" y="2492896"/>
            <a:ext cx="5035209" cy="279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15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en-US" dirty="0" smtClean="0"/>
              <a:t>Machine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25112"/>
          </a:xfrm>
        </p:spPr>
        <p:txBody>
          <a:bodyPr/>
          <a:lstStyle/>
          <a:p>
            <a:r>
              <a:rPr lang="en-US" dirty="0" smtClean="0"/>
              <a:t>Ease of use.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37520"/>
            <a:ext cx="2808312" cy="3744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15757"/>
            <a:ext cx="2736304" cy="364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1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/>
              <a:t>Machine Features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25112"/>
          </a:xfrm>
        </p:spPr>
        <p:txBody>
          <a:bodyPr/>
          <a:lstStyle/>
          <a:p>
            <a:r>
              <a:rPr lang="en-US" dirty="0"/>
              <a:t>It has a good flexibility.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83911"/>
            <a:ext cx="8233564" cy="356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46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Part one Review.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Design stage. 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Manufacturing and Assembly 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Testing and documentation 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Cost analysis and further work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sz="3600" dirty="0" smtClean="0"/>
              <a:t> </a:t>
            </a:r>
          </a:p>
          <a:p>
            <a:pPr>
              <a:lnSpc>
                <a:spcPct val="150000"/>
              </a:lnSpc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2215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 smtClean="0"/>
              <a:t>Electrical </a:t>
            </a:r>
            <a:r>
              <a:rPr lang="en-US" dirty="0" smtClean="0"/>
              <a:t>Circuit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251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Ease of operate machine.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Control the time of experiment .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Give accurate results for number of cycles to failure .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Support safety for both user and machine .</a:t>
            </a:r>
          </a:p>
        </p:txBody>
      </p:sp>
    </p:spTree>
    <p:extLst>
      <p:ext uri="{BB962C8B-B14F-4D97-AF65-F5344CB8AC3E}">
        <p14:creationId xmlns:p14="http://schemas.microsoft.com/office/powerpoint/2010/main" val="231820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en-US" dirty="0" smtClean="0"/>
              <a:t>Electrical Circuit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946" y="404664"/>
            <a:ext cx="9426946" cy="6093296"/>
          </a:xfrm>
        </p:spPr>
      </p:pic>
    </p:spTree>
    <p:extLst>
      <p:ext uri="{BB962C8B-B14F-4D97-AF65-F5344CB8AC3E}">
        <p14:creationId xmlns:p14="http://schemas.microsoft.com/office/powerpoint/2010/main" val="344973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en-US" dirty="0"/>
              <a:t>Electrical Circuit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25112"/>
          </a:xfrm>
        </p:spPr>
        <p:txBody>
          <a:bodyPr/>
          <a:lstStyle/>
          <a:p>
            <a:pPr marL="109728" indent="0">
              <a:lnSpc>
                <a:spcPct val="150000"/>
              </a:lnSpc>
              <a:buNone/>
            </a:pPr>
            <a:r>
              <a:rPr lang="en-US" b="1" dirty="0">
                <a:solidFill>
                  <a:srgbClr val="FF0000"/>
                </a:solidFill>
              </a:rPr>
              <a:t>Safety mode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/>
              <a:t>The motor does not work until: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The main switch is ON.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Emergency switch and (ON/OFF switch) are ON.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Cover of the motor is completely closed.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6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/>
              <a:t>Electrical Circuit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en-US" b="1" dirty="0">
                <a:solidFill>
                  <a:srgbClr val="FF0000"/>
                </a:solidFill>
              </a:rPr>
              <a:t>Accuracy in reading results 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/>
              <a:t>To get the accuracy in </a:t>
            </a:r>
            <a:r>
              <a:rPr lang="en-US" dirty="0" smtClean="0"/>
              <a:t>results</a:t>
            </a:r>
            <a:r>
              <a:rPr lang="en-US" dirty="0"/>
              <a:t>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The </a:t>
            </a:r>
            <a:r>
              <a:rPr lang="en-US" dirty="0"/>
              <a:t>normally open limit switches are </a:t>
            </a:r>
            <a:r>
              <a:rPr lang="en-US" dirty="0" smtClean="0"/>
              <a:t>ON</a:t>
            </a:r>
            <a:r>
              <a:rPr lang="en-US" dirty="0"/>
              <a:t>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The </a:t>
            </a:r>
            <a:r>
              <a:rPr lang="en-US" dirty="0"/>
              <a:t>normally closed limit switches are </a:t>
            </a:r>
            <a:r>
              <a:rPr lang="en-US" dirty="0" smtClean="0"/>
              <a:t>ON</a:t>
            </a:r>
            <a:r>
              <a:rPr lang="en-US" dirty="0"/>
              <a:t>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Then </a:t>
            </a:r>
            <a:r>
              <a:rPr lang="en-US" dirty="0"/>
              <a:t>sensor feeds signals.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9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en-US" dirty="0"/>
              <a:t>Electrical Circuit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2511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dirty="0"/>
              <a:t>Open limit switches are ON means the cover of the motor is closed, the house is not aligned, does not happen any failure in the specimen.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Closed limit switches are ON means, the contactor start connecting, and there is a load affecting on the specimen.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71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en-US" dirty="0"/>
              <a:t>Electrical Circuit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251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When start getting signals from the sensor,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dirty="0" smtClean="0"/>
              <a:t>counter </a:t>
            </a:r>
            <a:r>
              <a:rPr lang="en-US" b="1" dirty="0"/>
              <a:t>counting until the specimen fails,</a:t>
            </a:r>
            <a:r>
              <a:rPr lang="en-US" dirty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then</a:t>
            </a:r>
            <a:r>
              <a:rPr lang="en-US" dirty="0" smtClean="0">
                <a:solidFill>
                  <a:srgbClr val="FF0000"/>
                </a:solidFill>
              </a:rPr>
              <a:t>:-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u="sng" dirty="0" smtClean="0"/>
              <a:t>The </a:t>
            </a:r>
            <a:r>
              <a:rPr lang="en-US" u="sng" dirty="0"/>
              <a:t>motor stop rotating</a:t>
            </a:r>
            <a:r>
              <a:rPr lang="en-US" dirty="0"/>
              <a:t>,</a:t>
            </a:r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u="sng" dirty="0" smtClean="0"/>
              <a:t>Sensor </a:t>
            </a:r>
            <a:r>
              <a:rPr lang="en-US" u="sng" dirty="0"/>
              <a:t>stop feeding with signals</a:t>
            </a:r>
            <a:r>
              <a:rPr lang="en-US" dirty="0"/>
              <a:t>, </a:t>
            </a:r>
          </a:p>
          <a:p>
            <a:pPr>
              <a:lnSpc>
                <a:spcPct val="150000"/>
              </a:lnSpc>
            </a:pPr>
            <a:r>
              <a:rPr lang="en-US" u="sng" dirty="0" smtClean="0"/>
              <a:t>And </a:t>
            </a:r>
            <a:r>
              <a:rPr lang="en-US" u="sng" dirty="0"/>
              <a:t>the counter holds the values on.</a:t>
            </a:r>
            <a:endParaRPr lang="en-US" dirty="0"/>
          </a:p>
          <a:p>
            <a:pPr marL="109728" indent="0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22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Cost analysis and similar machines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933977"/>
              </p:ext>
            </p:extLst>
          </p:nvPr>
        </p:nvGraphicFramePr>
        <p:xfrm>
          <a:off x="683568" y="1916832"/>
          <a:ext cx="6816080" cy="4271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020"/>
                <a:gridCol w="1704020"/>
                <a:gridCol w="1848544"/>
                <a:gridCol w="1559496"/>
              </a:tblGrid>
              <a:tr h="946904">
                <a:tc>
                  <a:txBody>
                    <a:bodyPr/>
                    <a:lstStyle/>
                    <a:p>
                      <a:r>
                        <a:rPr lang="en-US" dirty="0" smtClean="0"/>
                        <a:t>Comparison criteria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Our Fatigue</a:t>
                      </a:r>
                      <a:r>
                        <a:rPr lang="en-US" baseline="0" dirty="0" smtClean="0"/>
                        <a:t> Testing Machine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(FTM)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manufacturer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(OM)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Marks</a:t>
                      </a:r>
                      <a:endParaRPr lang="en-US" dirty="0"/>
                    </a:p>
                  </a:txBody>
                  <a:tcPr/>
                </a:tc>
              </a:tr>
              <a:tr h="946904"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2500 $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12,000 $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FTM </a:t>
                      </a:r>
                      <a:endParaRPr lang="en-US" dirty="0"/>
                    </a:p>
                  </a:txBody>
                  <a:tcPr/>
                </a:tc>
              </a:tr>
              <a:tr h="946904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</a:t>
                      </a:r>
                      <a:r>
                        <a:rPr lang="en-US" baseline="0" dirty="0" smtClean="0"/>
                        <a:t> functions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Three</a:t>
                      </a:r>
                      <a:r>
                        <a:rPr lang="en-US" baseline="0" dirty="0" smtClean="0"/>
                        <a:t> types of tests.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</a:t>
                      </a:r>
                      <a:r>
                        <a:rPr lang="en-US" baseline="0" dirty="0" smtClean="0"/>
                        <a:t> type.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FTM</a:t>
                      </a:r>
                      <a:endParaRPr lang="en-US" dirty="0"/>
                    </a:p>
                  </a:txBody>
                  <a:tcPr/>
                </a:tc>
              </a:tr>
              <a:tr h="946904"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Productivity</a:t>
                      </a:r>
                    </a:p>
                    <a:p>
                      <a:r>
                        <a:rPr lang="en-US" baseline="0" dirty="0" smtClean="0"/>
                        <a:t>experience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Lake</a:t>
                      </a:r>
                      <a:r>
                        <a:rPr lang="en-US" baseline="0" dirty="0" smtClean="0"/>
                        <a:t> of experience, first trial.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 work.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FTM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725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Specimen Forming</a:t>
            </a:r>
            <a:endParaRPr lang="en-US" dirty="0"/>
          </a:p>
        </p:txBody>
      </p:sp>
      <p:pic>
        <p:nvPicPr>
          <p:cNvPr id="6" name="Content Placeholder 3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9"/>
          <a:stretch/>
        </p:blipFill>
        <p:spPr bwMode="auto">
          <a:xfrm>
            <a:off x="2339752" y="1931158"/>
            <a:ext cx="4104456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570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/>
              <a:t>Specimen Forming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25112"/>
          </a:xfrm>
        </p:spPr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07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en-US" dirty="0" smtClean="0"/>
              <a:t>Polishing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129" y="2060575"/>
            <a:ext cx="5767917" cy="4325938"/>
          </a:xfrm>
        </p:spPr>
      </p:pic>
    </p:spTree>
    <p:extLst>
      <p:ext uri="{BB962C8B-B14F-4D97-AF65-F5344CB8AC3E}">
        <p14:creationId xmlns:p14="http://schemas.microsoft.com/office/powerpoint/2010/main" val="263984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Part One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4392488" cy="4325112"/>
          </a:xfrm>
        </p:spPr>
        <p:txBody>
          <a:bodyPr/>
          <a:lstStyle/>
          <a:p>
            <a:r>
              <a:rPr lang="en-US" sz="3200" dirty="0" smtClean="0"/>
              <a:t>Literature review about fatigue 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sz="3200" dirty="0" smtClean="0"/>
              <a:t>Preliminary design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50326"/>
            <a:ext cx="2664296" cy="23521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81128"/>
            <a:ext cx="2936628" cy="188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62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en-US" dirty="0" smtClean="0"/>
              <a:t>Testing and Documentation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336" y="1772816"/>
            <a:ext cx="8229600" cy="4325112"/>
          </a:xfrm>
        </p:spPr>
        <p:txBody>
          <a:bodyPr/>
          <a:lstStyle/>
          <a:p>
            <a:r>
              <a:rPr lang="en-US" dirty="0" smtClean="0"/>
              <a:t>Testing operation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068" y="2276872"/>
            <a:ext cx="5796136" cy="434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6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en-US" dirty="0"/>
              <a:t>Testing and Documentation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88246402"/>
              </p:ext>
            </p:extLst>
          </p:nvPr>
        </p:nvGraphicFramePr>
        <p:xfrm>
          <a:off x="395536" y="1484784"/>
          <a:ext cx="8576310" cy="4981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979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020599" cy="4515447"/>
          </a:xfrm>
        </p:spPr>
      </p:pic>
    </p:spTree>
    <p:extLst>
      <p:ext uri="{BB962C8B-B14F-4D97-AF65-F5344CB8AC3E}">
        <p14:creationId xmlns:p14="http://schemas.microsoft.com/office/powerpoint/2010/main" val="288810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en-US" dirty="0"/>
              <a:t>Preliminary </a:t>
            </a:r>
            <a:r>
              <a:rPr lang="en-US" dirty="0" smtClean="0"/>
              <a:t>Design - Specimens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t="35514" r="15900" b="11216"/>
          <a:stretch/>
        </p:blipFill>
        <p:spPr bwMode="auto">
          <a:xfrm>
            <a:off x="539552" y="2480866"/>
            <a:ext cx="3744416" cy="1681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901826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Four point clamping test specimen 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" t="5412" r="4690" b="8618"/>
          <a:stretch/>
        </p:blipFill>
        <p:spPr bwMode="auto">
          <a:xfrm>
            <a:off x="4802314" y="3717032"/>
            <a:ext cx="4061566" cy="1944216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99992" y="312143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hree point clamping test specimen 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349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48464" cy="1224136"/>
          </a:xfrm>
        </p:spPr>
        <p:txBody>
          <a:bodyPr>
            <a:noAutofit/>
          </a:bodyPr>
          <a:lstStyle/>
          <a:p>
            <a:r>
              <a:rPr lang="en-US" dirty="0"/>
              <a:t>Preliminary Design </a:t>
            </a:r>
            <a:r>
              <a:rPr lang="en-US" dirty="0" smtClean="0"/>
              <a:t>– </a:t>
            </a:r>
            <a:r>
              <a:rPr lang="en-US" dirty="0" smtClean="0"/>
              <a:t>Life Estimation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25112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Stress based approach :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41360235"/>
              </p:ext>
            </p:extLst>
          </p:nvPr>
        </p:nvGraphicFramePr>
        <p:xfrm>
          <a:off x="539552" y="2204864"/>
          <a:ext cx="7920880" cy="400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842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066800"/>
          </a:xfrm>
        </p:spPr>
        <p:txBody>
          <a:bodyPr/>
          <a:lstStyle/>
          <a:p>
            <a:r>
              <a:rPr lang="en-US" dirty="0" smtClean="0"/>
              <a:t>Project Stages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5696900"/>
              </p:ext>
            </p:extLst>
          </p:nvPr>
        </p:nvGraphicFramePr>
        <p:xfrm>
          <a:off x="0" y="1220266"/>
          <a:ext cx="9443392" cy="6097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90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en-US" dirty="0"/>
              <a:t>Design stage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25112"/>
          </a:xfrm>
        </p:spPr>
        <p:txBody>
          <a:bodyPr>
            <a:normAutofit/>
          </a:bodyPr>
          <a:lstStyle/>
          <a:p>
            <a:pPr marL="624078" indent="-514350">
              <a:lnSpc>
                <a:spcPct val="250000"/>
              </a:lnSpc>
              <a:buFont typeface="+mj-lt"/>
              <a:buAutoNum type="arabicPeriod"/>
            </a:pPr>
            <a:r>
              <a:rPr lang="en-US" sz="3200" dirty="0" smtClean="0"/>
              <a:t>Machine Functions and Layout.</a:t>
            </a:r>
          </a:p>
          <a:p>
            <a:pPr marL="624078" indent="-514350">
              <a:lnSpc>
                <a:spcPct val="250000"/>
              </a:lnSpc>
              <a:buFont typeface="+mj-lt"/>
              <a:buAutoNum type="arabicPeriod"/>
            </a:pPr>
            <a:r>
              <a:rPr lang="en-US" sz="3200" dirty="0" smtClean="0"/>
              <a:t>Design </a:t>
            </a:r>
            <a:r>
              <a:rPr lang="en-US" sz="3200" dirty="0" smtClean="0"/>
              <a:t>Calculation. </a:t>
            </a:r>
          </a:p>
          <a:p>
            <a:pPr marL="624078" indent="-514350">
              <a:lnSpc>
                <a:spcPct val="250000"/>
              </a:lnSpc>
              <a:buFont typeface="+mj-lt"/>
              <a:buAutoNum type="arabicPeriod"/>
            </a:pPr>
            <a:endParaRPr lang="en-US" sz="3200" dirty="0" smtClean="0"/>
          </a:p>
          <a:p>
            <a:pPr marL="624078" indent="-514350">
              <a:lnSpc>
                <a:spcPct val="250000"/>
              </a:lnSpc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845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en-US" dirty="0"/>
              <a:t>Machine </a:t>
            </a:r>
            <a:r>
              <a:rPr lang="en-US" dirty="0" smtClean="0"/>
              <a:t>Functions </a:t>
            </a:r>
            <a:r>
              <a:rPr lang="en-US" dirty="0"/>
              <a:t>and </a:t>
            </a:r>
            <a:r>
              <a:rPr lang="en-US" dirty="0" smtClean="0"/>
              <a:t>Layout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543765"/>
              </p:ext>
            </p:extLst>
          </p:nvPr>
        </p:nvGraphicFramePr>
        <p:xfrm>
          <a:off x="-180528" y="1772816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556792"/>
            <a:ext cx="3907571" cy="18338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258" y="4110660"/>
            <a:ext cx="3907571" cy="186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61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952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Rotating bending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52" y="1556792"/>
            <a:ext cx="8229600" cy="4325112"/>
          </a:xfrm>
        </p:spPr>
        <p:txBody>
          <a:bodyPr/>
          <a:lstStyle/>
          <a:p>
            <a:r>
              <a:rPr lang="en-US" dirty="0" smtClean="0"/>
              <a:t>Put the specimen under pure bending moment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04864"/>
            <a:ext cx="6012160" cy="443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9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2135</TotalTime>
  <Words>504</Words>
  <Application>Microsoft Office PowerPoint</Application>
  <PresentationFormat>On-screen Show (4:3)</PresentationFormat>
  <Paragraphs>133</Paragraphs>
  <Slides>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Urban</vt:lpstr>
      <vt:lpstr>Fatigue testing machine</vt:lpstr>
      <vt:lpstr>Outline </vt:lpstr>
      <vt:lpstr>Part One Review</vt:lpstr>
      <vt:lpstr>Preliminary Design - Specimens</vt:lpstr>
      <vt:lpstr>Preliminary Design – Life Estimation </vt:lpstr>
      <vt:lpstr>Project Stages</vt:lpstr>
      <vt:lpstr>Design stage </vt:lpstr>
      <vt:lpstr>Machine Functions and Layout</vt:lpstr>
      <vt:lpstr>Rotating bending test</vt:lpstr>
      <vt:lpstr>Rotating bending test</vt:lpstr>
      <vt:lpstr>Rotating Bending </vt:lpstr>
      <vt:lpstr>Rotating Bending </vt:lpstr>
      <vt:lpstr>Cantilever</vt:lpstr>
      <vt:lpstr>Cantilever</vt:lpstr>
      <vt:lpstr>Manufacturing and Assembly </vt:lpstr>
      <vt:lpstr>video</vt:lpstr>
      <vt:lpstr>Manufacturing Challenge </vt:lpstr>
      <vt:lpstr>Machine Features </vt:lpstr>
      <vt:lpstr>Machine Features </vt:lpstr>
      <vt:lpstr>Electrical Circuit </vt:lpstr>
      <vt:lpstr>Electrical Circuit </vt:lpstr>
      <vt:lpstr>Electrical Circuit </vt:lpstr>
      <vt:lpstr>Electrical Circuit </vt:lpstr>
      <vt:lpstr>Electrical Circuit </vt:lpstr>
      <vt:lpstr>Electrical Circuit </vt:lpstr>
      <vt:lpstr>Cost analysis and similar machines</vt:lpstr>
      <vt:lpstr>Specimen Forming</vt:lpstr>
      <vt:lpstr>Specimen Forming</vt:lpstr>
      <vt:lpstr>Polishing </vt:lpstr>
      <vt:lpstr>Testing and Documentation </vt:lpstr>
      <vt:lpstr>Testing and Documentation 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Fatigue testing machine</dc:title>
  <dc:creator>Ahmad</dc:creator>
  <cp:lastModifiedBy>Ahmad</cp:lastModifiedBy>
  <cp:revision>49</cp:revision>
  <dcterms:created xsi:type="dcterms:W3CDTF">2013-05-19T02:43:13Z</dcterms:created>
  <dcterms:modified xsi:type="dcterms:W3CDTF">2013-05-21T09:57:09Z</dcterms:modified>
</cp:coreProperties>
</file>