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</p:sldIdLst>
  <p:sldSz cy="5143500" cx="9144000"/>
  <p:notesSz cx="6858000" cy="9144000"/>
  <p:embeddedFontLst>
    <p:embeddedFont>
      <p:font typeface="Old Standard TT"/>
      <p:regular r:id="rId49"/>
      <p:bold r:id="rId50"/>
      <p:italic r:id="rId5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Author clrIdx="0" id="0" initials="" lastIdx="1" name="Othman Othman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font" Target="fonts/OldStandardTT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font" Target="fonts/OldStandardTT-italic.fntdata"/><Relationship Id="rId50" Type="http://schemas.openxmlformats.org/officeDocument/2006/relationships/font" Target="fonts/OldStandardTT-bold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1" dt="2018-05-08T21:40:05.066">
    <p:pos x="196" y="280"/>
    <p:text>Give title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Shape 2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Shape 2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Shape 2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Shape 2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Shape 2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Shape 2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Shape 2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Shape 3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Shape 3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Shape 3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Shape 3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Shape 3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Shape 3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Shape 3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Shape 3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Shape 3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[1]</a:t>
            </a:r>
            <a: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proposes a wireless meter reading system by using both the multilevel relay and the concentrator based on LoRa communication.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[2] to perform automated water-meter reading for updating the consumption information from field to the database utility for billing and payment. This smart water-meter approach differs from traditional methodologies by using simple IoT hardware in conjunction with smartphone app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[3]developed communication in wireless systems for water metering by using ZigBee which provides more accuracy than the traditional analog water meters , </a:t>
            </a:r>
            <a: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but it's</a:t>
            </a:r>
            <a: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much </a:t>
            </a:r>
            <a: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expensive</a:t>
            </a:r>
            <a:b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GB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Also, using 6LoWPAN protocol which 6LoWPAN allows the transmission of IPv6 packets over IEEE 802.15.4 links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Shape 11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Shape 1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hape 16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Shape 17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Shape 42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jpg"/><Relationship Id="rId4" Type="http://schemas.openxmlformats.org/officeDocument/2006/relationships/image" Target="../media/image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jpg"/><Relationship Id="rId4" Type="http://schemas.openxmlformats.org/officeDocument/2006/relationships/image" Target="../media/image3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jpg"/><Relationship Id="rId4" Type="http://schemas.openxmlformats.org/officeDocument/2006/relationships/image" Target="../media/image3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jpg"/><Relationship Id="rId4" Type="http://schemas.openxmlformats.org/officeDocument/2006/relationships/image" Target="../media/image3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jpg"/><Relationship Id="rId4" Type="http://schemas.openxmlformats.org/officeDocument/2006/relationships/image" Target="../media/image3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jpg"/><Relationship Id="rId4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9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7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1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4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2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2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5.jp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6.jp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9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0.jp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7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8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4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6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comments" Target="../comments/comment1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hyperlink" Target="http://www.teomaragakis.com/hardware/electronics/how-to-connect-an-esp8266-to-an-arduino-uno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ctrTitle"/>
          </p:nvPr>
        </p:nvSpPr>
        <p:spPr>
          <a:xfrm>
            <a:off x="512700" y="1893300"/>
            <a:ext cx="83445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IoT enabled </a:t>
            </a:r>
            <a:r>
              <a:rPr lang="en-GB"/>
              <a:t>Autonomous</a:t>
            </a:r>
            <a:r>
              <a:rPr lang="en-GB"/>
              <a:t> Smart Water-meter Networking</a:t>
            </a:r>
            <a:endParaRPr/>
          </a:p>
        </p:txBody>
      </p:sp>
      <p:sp>
        <p:nvSpPr>
          <p:cNvPr id="60" name="Shape 60"/>
          <p:cNvSpPr txBox="1"/>
          <p:nvPr/>
        </p:nvSpPr>
        <p:spPr>
          <a:xfrm>
            <a:off x="623050" y="3884150"/>
            <a:ext cx="3486600" cy="12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ya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1" name="Shape 61"/>
          <p:cNvSpPr txBox="1"/>
          <p:nvPr/>
        </p:nvSpPr>
        <p:spPr>
          <a:xfrm>
            <a:off x="623050" y="3964850"/>
            <a:ext cx="2514600" cy="10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Supervisor: Dr. Othman.M.Othman</a:t>
            </a:r>
            <a:endParaRPr sz="1200"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Students:</a:t>
            </a:r>
            <a:endParaRPr sz="1200"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Yara Alqadah</a:t>
            </a:r>
            <a:endParaRPr sz="1200"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Tharwat A’raj</a:t>
            </a:r>
            <a:endParaRPr sz="1200"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Lama Abu-Zahid</a:t>
            </a:r>
            <a:endParaRPr sz="1200"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2" name="Shape 6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assumption</a:t>
            </a:r>
            <a:endParaRPr/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A</a:t>
            </a:r>
            <a:r>
              <a:rPr lang="en-GB"/>
              <a:t>ssume that the power will be supplied to the modules using water generator.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Consider number of connected node and wifi </a:t>
            </a:r>
            <a:r>
              <a:rPr lang="en-GB"/>
              <a:t>availability.</a:t>
            </a:r>
            <a:r>
              <a:rPr lang="en-GB"/>
              <a:t> </a:t>
            </a:r>
            <a:endParaRPr/>
          </a:p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Node Types</a:t>
            </a:r>
            <a:endParaRPr/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Original Node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Initial Node: the node that select </a:t>
            </a:r>
            <a:r>
              <a:rPr lang="en-GB"/>
              <a:t>the initial CH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Initial CH: </a:t>
            </a:r>
            <a:r>
              <a:rPr lang="en-GB"/>
              <a:t>the node that select te CH node and form clusters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CH: the main node that collect the data from intermediate node &amp; send it to server.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Intermediate node:the node connected </a:t>
            </a:r>
            <a:r>
              <a:rPr lang="en-GB"/>
              <a:t>directly</a:t>
            </a:r>
            <a:r>
              <a:rPr lang="en-GB"/>
              <a:t> to CH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Secondary CH: node connected with intermediate node.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Shape 1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8100"/>
            <a:ext cx="9144000" cy="501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Shape 140"/>
          <p:cNvPicPr preferRelativeResize="0"/>
          <p:nvPr/>
        </p:nvPicPr>
        <p:blipFill rotWithShape="1">
          <a:blip r:embed="rId4">
            <a:alphaModFix/>
          </a:blip>
          <a:srcRect b="61610" l="4059" r="82889" t="6339"/>
          <a:stretch/>
        </p:blipFill>
        <p:spPr>
          <a:xfrm>
            <a:off x="7900425" y="3512950"/>
            <a:ext cx="1193275" cy="149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Shape 1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Shape 1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05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Shape 147"/>
          <p:cNvPicPr preferRelativeResize="0"/>
          <p:nvPr/>
        </p:nvPicPr>
        <p:blipFill rotWithShape="1">
          <a:blip r:embed="rId4">
            <a:alphaModFix/>
          </a:blip>
          <a:srcRect b="61610" l="4059" r="82889" t="6339"/>
          <a:stretch/>
        </p:blipFill>
        <p:spPr>
          <a:xfrm>
            <a:off x="7900425" y="3512950"/>
            <a:ext cx="1193275" cy="149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Shape 1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Shape 1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6" name="Shape 1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083424" cy="505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Shape 157"/>
          <p:cNvPicPr preferRelativeResize="0"/>
          <p:nvPr/>
        </p:nvPicPr>
        <p:blipFill rotWithShape="1">
          <a:blip r:embed="rId4">
            <a:alphaModFix/>
          </a:blip>
          <a:srcRect b="61610" l="4059" r="82889" t="6339"/>
          <a:stretch/>
        </p:blipFill>
        <p:spPr>
          <a:xfrm>
            <a:off x="7900425" y="3512950"/>
            <a:ext cx="1193275" cy="149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Shape 1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05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Shape 163"/>
          <p:cNvPicPr preferRelativeResize="0"/>
          <p:nvPr/>
        </p:nvPicPr>
        <p:blipFill rotWithShape="1">
          <a:blip r:embed="rId4">
            <a:alphaModFix/>
          </a:blip>
          <a:srcRect b="61610" l="4059" r="82889" t="6339"/>
          <a:stretch/>
        </p:blipFill>
        <p:spPr>
          <a:xfrm>
            <a:off x="7900425" y="3512950"/>
            <a:ext cx="1193275" cy="149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Shape 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035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Shape 170"/>
          <p:cNvPicPr preferRelativeResize="0"/>
          <p:nvPr/>
        </p:nvPicPr>
        <p:blipFill rotWithShape="1">
          <a:blip r:embed="rId4">
            <a:alphaModFix/>
          </a:blip>
          <a:srcRect b="61610" l="4059" r="82889" t="6339"/>
          <a:stretch/>
        </p:blipFill>
        <p:spPr>
          <a:xfrm>
            <a:off x="7900425" y="3512950"/>
            <a:ext cx="1193275" cy="149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Shape 17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Shape 1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05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Shape 177"/>
          <p:cNvPicPr preferRelativeResize="0"/>
          <p:nvPr/>
        </p:nvPicPr>
        <p:blipFill rotWithShape="1">
          <a:blip r:embed="rId4">
            <a:alphaModFix/>
          </a:blip>
          <a:srcRect b="61610" l="4059" r="82889" t="6339"/>
          <a:stretch/>
        </p:blipFill>
        <p:spPr>
          <a:xfrm>
            <a:off x="7900425" y="3512950"/>
            <a:ext cx="1193275" cy="149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Shape 17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Shape 1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05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Shape 184"/>
          <p:cNvPicPr preferRelativeResize="0"/>
          <p:nvPr/>
        </p:nvPicPr>
        <p:blipFill rotWithShape="1">
          <a:blip r:embed="rId4">
            <a:alphaModFix/>
          </a:blip>
          <a:srcRect b="61610" l="4059" r="82889" t="6339"/>
          <a:stretch/>
        </p:blipFill>
        <p:spPr>
          <a:xfrm>
            <a:off x="7900425" y="3512950"/>
            <a:ext cx="1193275" cy="149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Shape 18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Shape 1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035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Shape 191"/>
          <p:cNvPicPr preferRelativeResize="0"/>
          <p:nvPr/>
        </p:nvPicPr>
        <p:blipFill rotWithShape="1">
          <a:blip r:embed="rId4">
            <a:alphaModFix/>
          </a:blip>
          <a:srcRect b="61610" l="4059" r="82889" t="6339"/>
          <a:stretch/>
        </p:blipFill>
        <p:spPr>
          <a:xfrm>
            <a:off x="7900425" y="3512950"/>
            <a:ext cx="1193275" cy="149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Shape 19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Index</a:t>
            </a:r>
            <a:r>
              <a:rPr lang="en-GB" sz="2400"/>
              <a:t>:</a:t>
            </a:r>
            <a:endParaRPr sz="2400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What is IoT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Motivation and Goals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Architecture of the smart-Water meter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Design of the Autonomous networking of smart-water meter 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Evaluation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Conclusion</a:t>
            </a:r>
            <a:endParaRPr/>
          </a:p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Shape 1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035425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Shape 19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05" name="Shape 205"/>
          <p:cNvPicPr preferRelativeResize="0"/>
          <p:nvPr/>
        </p:nvPicPr>
        <p:blipFill rotWithShape="1">
          <a:blip r:embed="rId3">
            <a:alphaModFix/>
          </a:blip>
          <a:srcRect b="-1319" l="1220" r="-1219" t="1319"/>
          <a:stretch/>
        </p:blipFill>
        <p:spPr>
          <a:xfrm>
            <a:off x="0" y="0"/>
            <a:ext cx="9143999" cy="50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Shape 20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311700" y="1013500"/>
            <a:ext cx="8520600" cy="372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2400">
                <a:solidFill>
                  <a:srgbClr val="000000"/>
                </a:solidFill>
              </a:rPr>
              <a:t>Advantages</a:t>
            </a:r>
            <a:endParaRPr b="1" sz="2400">
              <a:solidFill>
                <a:srgbClr val="000000"/>
              </a:solidFill>
            </a:endParaRPr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AutoNum type="arabicPeriod"/>
            </a:pPr>
            <a:r>
              <a:rPr lang="en-GB" sz="2400">
                <a:solidFill>
                  <a:srgbClr val="000000"/>
                </a:solidFill>
              </a:rPr>
              <a:t>Easy to implement</a:t>
            </a:r>
            <a:endParaRPr sz="2400">
              <a:solidFill>
                <a:srgbClr val="000000"/>
              </a:solidFill>
            </a:endParaRPr>
          </a:p>
          <a:p>
            <a:pPr indent="0" lvl="0" marL="0" rtl="0"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2400">
                <a:solidFill>
                  <a:srgbClr val="000000"/>
                </a:solidFill>
              </a:rPr>
              <a:t>Disadvantages:</a:t>
            </a:r>
            <a:endParaRPr b="1" sz="2400">
              <a:solidFill>
                <a:srgbClr val="000000"/>
              </a:solidFill>
            </a:endParaRPr>
          </a:p>
          <a:p>
            <a:pPr indent="-381000" lvl="0" marL="457200" rtl="0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400"/>
              <a:buAutoNum type="arabicPeriod"/>
            </a:pPr>
            <a:r>
              <a:rPr lang="en-GB" sz="2400">
                <a:solidFill>
                  <a:srgbClr val="000000"/>
                </a:solidFill>
              </a:rPr>
              <a:t>need to specify k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>
              <a:spcBef>
                <a:spcPts val="1100"/>
              </a:spcBef>
              <a:spcAft>
                <a:spcPts val="1100"/>
              </a:spcAft>
              <a:buClr>
                <a:srgbClr val="000000"/>
              </a:buClr>
              <a:buSzPts val="2400"/>
              <a:buAutoNum type="arabicPeriod"/>
            </a:pPr>
            <a:r>
              <a:rPr lang="en-GB" sz="2400">
                <a:solidFill>
                  <a:srgbClr val="000000"/>
                </a:solidFill>
              </a:rPr>
              <a:t>Selection of the initial cluster is random.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13" name="Shape 2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Messages</a:t>
            </a:r>
            <a:endParaRPr sz="2400"/>
          </a:p>
        </p:txBody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 this protocol there are 4 main messages exchanged:</a:t>
            </a:r>
            <a:endParaRPr/>
          </a:p>
          <a:p>
            <a:pPr indent="-342900" lvl="0" marL="457200" rtl="0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Broadcast</a:t>
            </a:r>
            <a:br>
              <a:rPr lang="en-GB"/>
            </a:b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Connectivity</a:t>
            </a:r>
            <a:br>
              <a:rPr lang="en-GB"/>
            </a:b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Cluster head</a:t>
            </a:r>
            <a:br>
              <a:rPr lang="en-GB"/>
            </a:b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Data</a:t>
            </a:r>
            <a:endParaRPr/>
          </a:p>
        </p:txBody>
      </p:sp>
      <p:sp>
        <p:nvSpPr>
          <p:cNvPr id="220" name="Shape 2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400"/>
              <a:t>Node </a:t>
            </a:r>
            <a:r>
              <a:rPr lang="en-GB" sz="2400"/>
              <a:t>Flowchart:</a:t>
            </a:r>
            <a:endParaRPr sz="2400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Shape 226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Shape 2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28" name="Shape 228"/>
          <p:cNvPicPr preferRelativeResize="0"/>
          <p:nvPr/>
        </p:nvPicPr>
        <p:blipFill rotWithShape="1">
          <a:blip r:embed="rId3">
            <a:alphaModFix/>
          </a:blip>
          <a:srcRect b="0" l="0" r="58967" t="0"/>
          <a:stretch/>
        </p:blipFill>
        <p:spPr>
          <a:xfrm>
            <a:off x="3391099" y="739750"/>
            <a:ext cx="1762675" cy="382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Flowchart: Broadcast ID</a:t>
            </a:r>
            <a:endParaRPr sz="2400"/>
          </a:p>
        </p:txBody>
      </p:sp>
      <p:sp>
        <p:nvSpPr>
          <p:cNvPr id="234" name="Shape 23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Shape 2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36" name="Shape 2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3173" y="1058225"/>
            <a:ext cx="5127952" cy="387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/>
          <p:nvPr>
            <p:ph type="title"/>
          </p:nvPr>
        </p:nvSpPr>
        <p:spPr>
          <a:xfrm>
            <a:off x="270550" y="126150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Flowchart: Select CH </a:t>
            </a:r>
            <a:endParaRPr sz="2400"/>
          </a:p>
        </p:txBody>
      </p:sp>
      <p:sp>
        <p:nvSpPr>
          <p:cNvPr id="242" name="Shape 2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43" name="Shape 2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684025"/>
            <a:ext cx="8570974" cy="4307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/>
          <p:nvPr>
            <p:ph type="title"/>
          </p:nvPr>
        </p:nvSpPr>
        <p:spPr>
          <a:xfrm>
            <a:off x="229425" y="134550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Flowchart: Select Secondary CH, collect and Send Data</a:t>
            </a:r>
            <a:endParaRPr sz="2400"/>
          </a:p>
        </p:txBody>
      </p:sp>
      <p:sp>
        <p:nvSpPr>
          <p:cNvPr id="249" name="Shape 249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Shape 2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51" name="Shape 2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7750" y="601725"/>
            <a:ext cx="6648500" cy="4455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/>
          <p:nvPr>
            <p:ph type="title"/>
          </p:nvPr>
        </p:nvSpPr>
        <p:spPr>
          <a:xfrm>
            <a:off x="270550" y="64400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Messages</a:t>
            </a:r>
            <a:endParaRPr sz="2400"/>
          </a:p>
        </p:txBody>
      </p:sp>
      <p:sp>
        <p:nvSpPr>
          <p:cNvPr id="257" name="Shape 257"/>
          <p:cNvSpPr txBox="1"/>
          <p:nvPr>
            <p:ph idx="1" type="body"/>
          </p:nvPr>
        </p:nvSpPr>
        <p:spPr>
          <a:xfrm>
            <a:off x="352850" y="693078"/>
            <a:ext cx="8520600" cy="434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Broadcast</a:t>
            </a:r>
            <a:br>
              <a:rPr lang="en-GB"/>
            </a:br>
            <a:br>
              <a:rPr lang="en-GB"/>
            </a:b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Connectivity</a:t>
            </a:r>
            <a:br>
              <a:rPr lang="en-GB"/>
            </a:br>
            <a:br>
              <a:rPr lang="en-GB"/>
            </a:b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Cluster head</a:t>
            </a:r>
            <a:br>
              <a:rPr lang="en-GB"/>
            </a:br>
            <a:br>
              <a:rPr lang="en-GB"/>
            </a:b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Data</a:t>
            </a:r>
            <a:br>
              <a:rPr lang="en-GB"/>
            </a:br>
            <a:br>
              <a:rPr lang="en-GB"/>
            </a:br>
            <a:endParaRPr/>
          </a:p>
        </p:txBody>
      </p:sp>
      <p:sp>
        <p:nvSpPr>
          <p:cNvPr id="258" name="Shape 2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59" name="Shape 259"/>
          <p:cNvPicPr preferRelativeResize="0"/>
          <p:nvPr/>
        </p:nvPicPr>
        <p:blipFill rotWithShape="1">
          <a:blip r:embed="rId3">
            <a:alphaModFix/>
          </a:blip>
          <a:srcRect b="78314" l="3567" r="24220" t="3684"/>
          <a:stretch/>
        </p:blipFill>
        <p:spPr>
          <a:xfrm>
            <a:off x="884675" y="1116050"/>
            <a:ext cx="5750426" cy="49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Shape 260"/>
          <p:cNvPicPr preferRelativeResize="0"/>
          <p:nvPr/>
        </p:nvPicPr>
        <p:blipFill rotWithShape="1">
          <a:blip r:embed="rId3">
            <a:alphaModFix/>
          </a:blip>
          <a:srcRect b="53276" l="3586" r="0" t="28723"/>
          <a:stretch/>
        </p:blipFill>
        <p:spPr>
          <a:xfrm>
            <a:off x="925825" y="2048300"/>
            <a:ext cx="7677151" cy="49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Shape 261"/>
          <p:cNvPicPr preferRelativeResize="0"/>
          <p:nvPr/>
        </p:nvPicPr>
        <p:blipFill rotWithShape="1">
          <a:blip r:embed="rId3">
            <a:alphaModFix/>
          </a:blip>
          <a:srcRect b="30554" l="3586" r="0" t="51444"/>
          <a:stretch/>
        </p:blipFill>
        <p:spPr>
          <a:xfrm>
            <a:off x="966975" y="2980550"/>
            <a:ext cx="7677151" cy="49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Shape 262"/>
          <p:cNvPicPr preferRelativeResize="0"/>
          <p:nvPr/>
        </p:nvPicPr>
        <p:blipFill rotWithShape="1">
          <a:blip r:embed="rId3">
            <a:alphaModFix/>
          </a:blip>
          <a:srcRect b="6145" l="3586" r="0" t="75853"/>
          <a:stretch/>
        </p:blipFill>
        <p:spPr>
          <a:xfrm>
            <a:off x="966975" y="3912800"/>
            <a:ext cx="7677151" cy="49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400"/>
              <a:t>State Machine of node</a:t>
            </a:r>
            <a:endParaRPr sz="2400"/>
          </a:p>
        </p:txBody>
      </p:sp>
      <p:sp>
        <p:nvSpPr>
          <p:cNvPr id="268" name="Shape 268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Shape 26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70" name="Shape 2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5275" y="1058225"/>
            <a:ext cx="2500024" cy="3894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Internet of Things (IoT)</a:t>
            </a:r>
            <a:endParaRPr sz="2400"/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The world is moving towards</a:t>
            </a:r>
            <a:r>
              <a:rPr lang="en-GB"/>
              <a:t> automating things using</a:t>
            </a:r>
            <a:r>
              <a:rPr lang="en-GB"/>
              <a:t> IoT</a:t>
            </a:r>
            <a:endParaRPr/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-GB">
                <a:solidFill>
                  <a:srgbClr val="000000"/>
                </a:solidFill>
              </a:rPr>
              <a:t>IoT build a network </a:t>
            </a:r>
            <a:r>
              <a:rPr lang="en-GB">
                <a:solidFill>
                  <a:srgbClr val="000000"/>
                </a:solidFill>
              </a:rPr>
              <a:t>of connected physical objects that are accessible through the internet.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This  enables these objects to connect and exchange data</a:t>
            </a:r>
            <a:endParaRPr/>
          </a:p>
          <a:p>
            <a:pPr indent="0" lvl="0" marL="0" rtl="0" algn="just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GB" sz="2400"/>
              <a:t>Broadcast: Original Node</a:t>
            </a:r>
            <a:endParaRPr sz="2400"/>
          </a:p>
        </p:txBody>
      </p:sp>
      <p:sp>
        <p:nvSpPr>
          <p:cNvPr id="276" name="Shape 276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Shape 27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78" name="Shape 2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038" y="1171601"/>
            <a:ext cx="7321888" cy="355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2.	Cluster: Original Node</a:t>
            </a:r>
            <a:endParaRPr sz="2400"/>
          </a:p>
        </p:txBody>
      </p:sp>
      <p:sp>
        <p:nvSpPr>
          <p:cNvPr id="284" name="Shape 28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Shape 28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86" name="Shape 2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0875" y="1171601"/>
            <a:ext cx="6896500" cy="366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3.	Initial CH</a:t>
            </a:r>
            <a:endParaRPr sz="2400"/>
          </a:p>
        </p:txBody>
      </p:sp>
      <p:sp>
        <p:nvSpPr>
          <p:cNvPr id="292" name="Shape 292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Shape 29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94" name="Shape 2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5280" y="1171600"/>
            <a:ext cx="6983997" cy="363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 txBox="1"/>
          <p:nvPr>
            <p:ph type="title"/>
          </p:nvPr>
        </p:nvSpPr>
        <p:spPr>
          <a:xfrm>
            <a:off x="311700" y="2084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400"/>
              <a:t>4.	Original </a:t>
            </a:r>
            <a:r>
              <a:rPr lang="en-GB" sz="2400"/>
              <a:t>Node</a:t>
            </a:r>
            <a:endParaRPr sz="2400"/>
          </a:p>
        </p:txBody>
      </p:sp>
      <p:sp>
        <p:nvSpPr>
          <p:cNvPr id="300" name="Shape 300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Shape 30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02" name="Shape 3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3904" y="1171600"/>
            <a:ext cx="5808396" cy="356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Cluster head, Secondary and intermediate node</a:t>
            </a:r>
            <a:endParaRPr sz="2400"/>
          </a:p>
        </p:txBody>
      </p:sp>
      <p:sp>
        <p:nvSpPr>
          <p:cNvPr id="308" name="Shape 308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Shape 30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10" name="Shape 3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0671" y="1171600"/>
            <a:ext cx="6408678" cy="349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Simulator</a:t>
            </a:r>
            <a:endParaRPr/>
          </a:p>
        </p:txBody>
      </p:sp>
      <p:sp>
        <p:nvSpPr>
          <p:cNvPr id="316" name="Shape 316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Shape 3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18" name="Shape 3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264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Shape 32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Shape 3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26" name="Shape 3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Evaluation</a:t>
            </a:r>
            <a:endParaRPr/>
          </a:p>
        </p:txBody>
      </p:sp>
      <p:sp>
        <p:nvSpPr>
          <p:cNvPr id="332" name="Shape 332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 end-to-end delay</a:t>
            </a:r>
            <a:endParaRPr/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rgbClr val="0000FF"/>
                </a:solidFill>
              </a:rPr>
              <a:t>Our protocol</a:t>
            </a:r>
            <a:endParaRPr>
              <a:solidFill>
                <a:srgbClr val="0000FF"/>
              </a:solidFill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rgbClr val="FFFF00"/>
                </a:solidFill>
              </a:rPr>
              <a:t>Random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333" name="Shape 3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34" name="Shape 3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425" y="1245050"/>
            <a:ext cx="4804751" cy="365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Shape 340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Delivery ratio</a:t>
            </a:r>
            <a:endParaRPr/>
          </a:p>
          <a:p>
            <a:pPr indent="0" lvl="0" marL="0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rgbClr val="FF0000"/>
                </a:solidFill>
              </a:rPr>
              <a:t>Our protocol</a:t>
            </a:r>
            <a:endParaRPr>
              <a:solidFill>
                <a:srgbClr val="FF0000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rgbClr val="00FF00"/>
                </a:solidFill>
              </a:rPr>
              <a:t>Random</a:t>
            </a:r>
            <a:endParaRPr>
              <a:solidFill>
                <a:srgbClr val="00FF00"/>
              </a:solidFill>
            </a:endParaRPr>
          </a:p>
        </p:txBody>
      </p:sp>
      <p:sp>
        <p:nvSpPr>
          <p:cNvPr id="341" name="Shape 3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42" name="Shape 3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4225" y="1324800"/>
            <a:ext cx="6042150" cy="310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work</a:t>
            </a:r>
            <a:endParaRPr/>
          </a:p>
        </p:txBody>
      </p:sp>
      <p:sp>
        <p:nvSpPr>
          <p:cNvPr id="348" name="Shape 348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Sometimes</a:t>
            </a:r>
            <a:r>
              <a:rPr lang="en-GB"/>
              <a:t> there will be isolated area that we </a:t>
            </a:r>
            <a:r>
              <a:rPr lang="en-GB"/>
              <a:t>can't</a:t>
            </a:r>
            <a:r>
              <a:rPr lang="en-GB"/>
              <a:t> reach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We are thinking to solve this problem by using mobile car to collect data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Improve the algorithm to select number of clusters by itself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Shape 3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Motivation and Goals</a:t>
            </a:r>
            <a:endParaRPr sz="2400"/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B</a:t>
            </a:r>
            <a:r>
              <a:rPr lang="en-GB"/>
              <a:t>uild a autonomous, self organizing network, connecting smart water meters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Use two networks that work in a complete harmony as if they are a one network </a:t>
            </a:r>
            <a:endParaRPr/>
          </a:p>
          <a:p>
            <a:pPr indent="0" lvl="0" marL="0" rtl="0" algn="just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Conclusion</a:t>
            </a:r>
            <a:endParaRPr/>
          </a:p>
        </p:txBody>
      </p:sp>
      <p:sp>
        <p:nvSpPr>
          <p:cNvPr id="355" name="Shape 355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This project was applied by configuring two heterogeneous network</a:t>
            </a:r>
            <a:endParaRPr/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The nodes was divided into clusters using k-means algorithm</a:t>
            </a:r>
            <a:endParaRPr/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evaluated in terms of delay and delivery ratio and as we saw the results was better for our protocol.</a:t>
            </a:r>
            <a:endParaRPr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Shape 3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Shape 362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-GB" sz="6000"/>
              <a:t>Thank You</a:t>
            </a:r>
            <a:endParaRPr b="1" sz="6000"/>
          </a:p>
        </p:txBody>
      </p:sp>
      <p:sp>
        <p:nvSpPr>
          <p:cNvPr id="363" name="Shape 3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References</a:t>
            </a:r>
            <a:endParaRPr/>
          </a:p>
        </p:txBody>
      </p:sp>
      <p:sp>
        <p:nvSpPr>
          <p:cNvPr id="369" name="Shape 369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[1]Research on Water Meter Reading System Based on LoRa Communication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[2] M Suresh, U. Muthukumar and Jacob Chandapillai, “A Novel Smart Water-Meter based on IoT and Smartphone App for City Distribution Management ”, Data Acquisition Systems Laboratory, Centre for Water Management Fluid Control Research Institute. Palakkad, Kerala. 678 623. INDIA.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[3]An IoT based 6LoWPAN enabled Experiment for Water Management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[4]</a:t>
            </a:r>
            <a:r>
              <a:rPr lang="en-GB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http://www.teomaragakis.com/hardware/electronics/how-to-connect-an-esp8266-to-an-arduino-uno/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[6]https://www.sparkfun.com/datasheets/Components/nRF24L01_prelim_prod_spec_1_2.pdf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[7]https://www.espressif.com/sites/default/files/documentation/0a-esp8266ex_datasheet_en.pdf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[8]https://www.farnell.com/datasheets/1682209.pdf</a:t>
            </a:r>
            <a:endParaRPr sz="1200"/>
          </a:p>
        </p:txBody>
      </p:sp>
      <p:sp>
        <p:nvSpPr>
          <p:cNvPr id="370" name="Shape 37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Similar</a:t>
            </a:r>
            <a:r>
              <a:rPr lang="en-GB" sz="2400"/>
              <a:t> projects</a:t>
            </a:r>
            <a:endParaRPr sz="2400"/>
          </a:p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Many papers were written on this topic: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/>
              <a:t>Research on Water Meter Reading System Based on LoRa Communication</a:t>
            </a:r>
            <a:endParaRPr/>
          </a:p>
          <a:p>
            <a: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/>
              <a:t>Drawbacks: LoRa communication has limited network size based on parameter called as duty cycle</a:t>
            </a:r>
            <a:r>
              <a:rPr lang="en-GB">
                <a:highlight>
                  <a:srgbClr val="FFFFFF"/>
                </a:highlight>
              </a:rPr>
              <a:t>.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/>
              <a:t>A Novel Smart Water-Meter based on IoT and Smartphone App for City Distribution Management .</a:t>
            </a:r>
            <a:endParaRPr/>
          </a:p>
          <a:p>
            <a: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/>
              <a:t>Drawbacks: Focus on the hardware more than the communication between meters.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/>
              <a:t>An IoT based 6LoWPAN enabled Experiment for Water Management</a:t>
            </a:r>
            <a:endParaRPr/>
          </a:p>
          <a:p>
            <a: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/>
              <a:t>Drawbacks: 6LoWPAN protocol could not be deployed easily because it requires extensive knowledge of stack and the workability of IPv6.</a:t>
            </a:r>
            <a:endParaRPr/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Technology</a:t>
            </a:r>
            <a:endParaRPr sz="2400"/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RF technology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Low power consumption.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Cheap.</a:t>
            </a:r>
            <a:br>
              <a:rPr lang="en-GB"/>
            </a:br>
            <a:endParaRPr sz="11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WiFi technology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High availability in homes and large coverage area.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Act as a sink to send the data directly to server on the internet.</a:t>
            </a:r>
            <a:endParaRPr/>
          </a:p>
          <a:p>
            <a:pPr indent="0" lvl="0" marL="457200" rtl="0" algn="just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9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311700" y="228600"/>
            <a:ext cx="8520600" cy="51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Architecture of the smart-Water meter</a:t>
            </a:r>
            <a:endParaRPr sz="2400"/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886775"/>
            <a:ext cx="8541800" cy="4153849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1" name="Shape 111"/>
          <p:cNvPicPr preferRelativeResize="0"/>
          <p:nvPr/>
        </p:nvPicPr>
        <p:blipFill rotWithShape="1">
          <a:blip r:embed="rId3">
            <a:alphaModFix/>
          </a:blip>
          <a:srcRect b="0" l="36044" r="450" t="0"/>
          <a:stretch/>
        </p:blipFill>
        <p:spPr>
          <a:xfrm>
            <a:off x="603500" y="180250"/>
            <a:ext cx="7163178" cy="483460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Shape 112"/>
          <p:cNvSpPr txBox="1"/>
          <p:nvPr/>
        </p:nvSpPr>
        <p:spPr>
          <a:xfrm>
            <a:off x="6368150" y="2688825"/>
            <a:ext cx="1128900" cy="2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Old Standard TT"/>
                <a:ea typeface="Old Standard TT"/>
                <a:cs typeface="Old Standard TT"/>
                <a:sym typeface="Old Standard TT"/>
              </a:rPr>
              <a:t>nRF24l01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3982750" y="4616300"/>
            <a:ext cx="9585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Old Standard TT"/>
                <a:ea typeface="Old Standard TT"/>
                <a:cs typeface="Old Standard TT"/>
                <a:sym typeface="Old Standard TT"/>
              </a:rPr>
              <a:t>ESP8266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Architecture of the smart-Water meter</a:t>
            </a:r>
            <a:endParaRPr sz="2400"/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311700" y="1159825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What hardware is needed for project?</a:t>
            </a:r>
            <a:endParaRPr/>
          </a:p>
          <a:p>
            <a: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Radio module (</a:t>
            </a:r>
            <a:r>
              <a:rPr lang="en-GB"/>
              <a:t> nRF24L01</a:t>
            </a:r>
            <a:r>
              <a:rPr lang="en-GB"/>
              <a:t>) :</a:t>
            </a:r>
            <a:endParaRPr/>
          </a:p>
          <a:p>
            <a:pPr indent="-3429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-GB" sz="1800"/>
              <a:t>2.4 - 2.5 GHz ISM band</a:t>
            </a:r>
            <a:endParaRPr sz="1800"/>
          </a:p>
          <a:p>
            <a:pPr indent="-3429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-GB" sz="1800"/>
              <a:t>current consumption only 9.0mA </a:t>
            </a:r>
            <a:endParaRPr sz="1800"/>
          </a:p>
          <a:p>
            <a:pPr indent="-3429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-GB" sz="1800"/>
              <a:t>range of 100 meters.</a:t>
            </a:r>
            <a:endParaRPr sz="1800"/>
          </a:p>
          <a:p>
            <a:pPr indent="-3175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Wifi module ( ESP8266) :</a:t>
            </a:r>
            <a:endParaRPr/>
          </a:p>
          <a:p>
            <a:pPr indent="-3429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-GB" sz="1800"/>
              <a:t>self-contained SOC with integrated TCP/IP protocol stack</a:t>
            </a:r>
            <a:endParaRPr sz="1800"/>
          </a:p>
          <a:p>
            <a:pPr indent="-3429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-GB" sz="1800"/>
              <a:t>work on 3-3.6V</a:t>
            </a:r>
            <a:endParaRPr sz="1800"/>
          </a:p>
          <a:p>
            <a:pPr indent="-3429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-GB" sz="1800"/>
              <a:t>366 meters</a:t>
            </a:r>
            <a:endParaRPr sz="1800"/>
          </a:p>
          <a:p>
            <a:pPr indent="-3175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Arduino Uno</a:t>
            </a:r>
            <a:endParaRPr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Shape 1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