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4" r:id="rId2"/>
    <p:sldId id="262" r:id="rId3"/>
    <p:sldId id="261" r:id="rId4"/>
    <p:sldId id="276" r:id="rId5"/>
    <p:sldId id="278" r:id="rId6"/>
    <p:sldId id="279" r:id="rId7"/>
    <p:sldId id="280" r:id="rId8"/>
    <p:sldId id="282" r:id="rId9"/>
    <p:sldId id="266" r:id="rId10"/>
    <p:sldId id="263" r:id="rId11"/>
    <p:sldId id="265" r:id="rId12"/>
    <p:sldId id="269" r:id="rId13"/>
    <p:sldId id="267" r:id="rId14"/>
    <p:sldId id="264" r:id="rId15"/>
    <p:sldId id="268" r:id="rId16"/>
    <p:sldId id="257" r:id="rId17"/>
    <p:sldId id="258" r:id="rId18"/>
    <p:sldId id="259" r:id="rId19"/>
    <p:sldId id="271" r:id="rId20"/>
    <p:sldId id="272" r:id="rId21"/>
    <p:sldId id="270" r:id="rId22"/>
    <p:sldId id="260" r:id="rId23"/>
    <p:sldId id="273" r:id="rId24"/>
    <p:sldId id="281" r:id="rId25"/>
    <p:sldId id="275" r:id="rId26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9A16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706" autoAdjust="0"/>
    <p:restoredTop sz="94660"/>
  </p:normalViewPr>
  <p:slideViewPr>
    <p:cSldViewPr>
      <p:cViewPr>
        <p:scale>
          <a:sx n="68" d="100"/>
          <a:sy n="68" d="100"/>
        </p:scale>
        <p:origin x="-145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esign-tec\Documents\grwth%20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jects\Lactic%20acid%20project%2020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jects\Lactic%20acid%20project%2020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jects\Lactic%20acid%20project%2020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plotArea>
      <c:layout>
        <c:manualLayout>
          <c:layoutTarget val="inner"/>
          <c:xMode val="edge"/>
          <c:yMode val="edge"/>
          <c:x val="0.12343166541846889"/>
          <c:y val="4.2908288637833518E-2"/>
          <c:w val="0.84212573353028986"/>
          <c:h val="0.82583764634953361"/>
        </c:manualLayout>
      </c:layout>
      <c:scatterChart>
        <c:scatterStyle val="smoothMarker"/>
        <c:ser>
          <c:idx val="1"/>
          <c:order val="0"/>
          <c:spPr>
            <a:ln>
              <a:solidFill>
                <a:srgbClr val="C00000"/>
              </a:solidFill>
            </a:ln>
          </c:spPr>
          <c:xVal>
            <c:numRef>
              <c:f>Sheet1!$P$2:$P$10</c:f>
              <c:numCache>
                <c:formatCode>General</c:formatCode>
                <c:ptCount val="9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5</c:v>
                </c:pt>
                <c:pt idx="5">
                  <c:v>6</c:v>
                </c:pt>
                <c:pt idx="6">
                  <c:v>9</c:v>
                </c:pt>
                <c:pt idx="7">
                  <c:v>13</c:v>
                </c:pt>
                <c:pt idx="8">
                  <c:v>14</c:v>
                </c:pt>
              </c:numCache>
            </c:numRef>
          </c:xVal>
          <c:yVal>
            <c:numRef>
              <c:f>Sheet1!$O$2:$O$10</c:f>
              <c:numCache>
                <c:formatCode>General</c:formatCode>
                <c:ptCount val="9"/>
                <c:pt idx="0">
                  <c:v>1.4999999999999998E-2</c:v>
                </c:pt>
                <c:pt idx="1">
                  <c:v>1.7000000000000057E-2</c:v>
                </c:pt>
                <c:pt idx="2">
                  <c:v>1.8000000000000037E-2</c:v>
                </c:pt>
                <c:pt idx="3">
                  <c:v>2.0000000000000052E-2</c:v>
                </c:pt>
                <c:pt idx="4">
                  <c:v>4.0000000000000105E-2</c:v>
                </c:pt>
                <c:pt idx="5">
                  <c:v>0.1</c:v>
                </c:pt>
                <c:pt idx="6">
                  <c:v>0.31100000000000194</c:v>
                </c:pt>
                <c:pt idx="7">
                  <c:v>0.38600000000000217</c:v>
                </c:pt>
                <c:pt idx="8">
                  <c:v>0.41000000000000031</c:v>
                </c:pt>
              </c:numCache>
            </c:numRef>
          </c:yVal>
          <c:smooth val="1"/>
        </c:ser>
        <c:axId val="65777024"/>
        <c:axId val="65857024"/>
      </c:scatterChart>
      <c:valAx>
        <c:axId val="657770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Time, h</a:t>
                </a:r>
              </a:p>
            </c:rich>
          </c:tx>
          <c:layout>
            <c:manualLayout>
              <c:xMode val="edge"/>
              <c:yMode val="edge"/>
              <c:x val="0.4525479021216125"/>
              <c:y val="0.92624047071081705"/>
            </c:manualLayout>
          </c:layout>
        </c:title>
        <c:numFmt formatCode="General" sourceLinked="1"/>
        <c:tickLblPos val="nextTo"/>
        <c:crossAx val="65857024"/>
        <c:crosses val="autoZero"/>
        <c:crossBetween val="midCat"/>
      </c:valAx>
      <c:valAx>
        <c:axId val="6585702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Optical density(OD) at 600nm</a:t>
                </a:r>
              </a:p>
            </c:rich>
          </c:tx>
          <c:layout/>
        </c:title>
        <c:numFmt formatCode="General" sourceLinked="1"/>
        <c:tickLblPos val="nextTo"/>
        <c:crossAx val="65777024"/>
        <c:crosses val="autoZero"/>
        <c:crossBetween val="midCat"/>
        <c:majorUnit val="0.1"/>
      </c:valAx>
      <c:spPr>
        <a:noFill/>
      </c:spPr>
    </c:plotArea>
    <c:plotVisOnly val="1"/>
  </c:chart>
  <c:txPr>
    <a:bodyPr/>
    <a:lstStyle/>
    <a:p>
      <a:pPr>
        <a:defRPr sz="1600"/>
      </a:pPr>
      <a:endParaRPr lang="ar-JO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plotArea>
      <c:layout>
        <c:manualLayout>
          <c:layoutTarget val="inner"/>
          <c:xMode val="edge"/>
          <c:yMode val="edge"/>
          <c:x val="0.13937317835270588"/>
          <c:y val="4.3926896711573231E-2"/>
          <c:w val="0.76507356580427444"/>
          <c:h val="0.73821436270765006"/>
        </c:manualLayout>
      </c:layout>
      <c:scatterChart>
        <c:scatterStyle val="smoothMarker"/>
        <c:ser>
          <c:idx val="0"/>
          <c:order val="0"/>
          <c:tx>
            <c:v>OD</c:v>
          </c:tx>
          <c:xVal>
            <c:numRef>
              <c:f>Sheet1!$A$4:$A$13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Sheet1!$B$4:$B$13</c:f>
              <c:numCache>
                <c:formatCode>General</c:formatCode>
                <c:ptCount val="10"/>
                <c:pt idx="0">
                  <c:v>2.1999999999999999E-2</c:v>
                </c:pt>
                <c:pt idx="1">
                  <c:v>2.4500000000000001E-2</c:v>
                </c:pt>
                <c:pt idx="2">
                  <c:v>3.4500000000000003E-2</c:v>
                </c:pt>
                <c:pt idx="3">
                  <c:v>0.111</c:v>
                </c:pt>
                <c:pt idx="4">
                  <c:v>0.18700000000000044</c:v>
                </c:pt>
                <c:pt idx="5">
                  <c:v>0.30600000000000038</c:v>
                </c:pt>
                <c:pt idx="6">
                  <c:v>0.381000000000001</c:v>
                </c:pt>
                <c:pt idx="7">
                  <c:v>0.38200000000000101</c:v>
                </c:pt>
                <c:pt idx="8">
                  <c:v>0.38200000000000101</c:v>
                </c:pt>
                <c:pt idx="9">
                  <c:v>0.38300000000000101</c:v>
                </c:pt>
              </c:numCache>
            </c:numRef>
          </c:yVal>
          <c:smooth val="1"/>
        </c:ser>
        <c:ser>
          <c:idx val="1"/>
          <c:order val="1"/>
          <c:tx>
            <c:v>Lactic acid</c:v>
          </c:tx>
          <c:xVal>
            <c:numRef>
              <c:f>Sheet1!$A$4:$A$13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Sheet1!$E$4:$E$13</c:f>
              <c:numCache>
                <c:formatCode>General</c:formatCode>
                <c:ptCount val="10"/>
                <c:pt idx="0">
                  <c:v>0</c:v>
                </c:pt>
                <c:pt idx="1">
                  <c:v>0.13100000000000001</c:v>
                </c:pt>
                <c:pt idx="2">
                  <c:v>0.17600000000000021</c:v>
                </c:pt>
                <c:pt idx="3">
                  <c:v>0.221</c:v>
                </c:pt>
                <c:pt idx="4">
                  <c:v>0.30200000000000032</c:v>
                </c:pt>
                <c:pt idx="5">
                  <c:v>0.33300000000000113</c:v>
                </c:pt>
                <c:pt idx="6">
                  <c:v>0.34200000000000008</c:v>
                </c:pt>
                <c:pt idx="7">
                  <c:v>0.32400000000000101</c:v>
                </c:pt>
                <c:pt idx="8">
                  <c:v>0.31500000000000089</c:v>
                </c:pt>
                <c:pt idx="9">
                  <c:v>0.30600000000000038</c:v>
                </c:pt>
              </c:numCache>
            </c:numRef>
          </c:yVal>
          <c:smooth val="1"/>
        </c:ser>
        <c:axId val="66996096"/>
        <c:axId val="67006464"/>
      </c:scatterChart>
      <c:scatterChart>
        <c:scatterStyle val="smoothMarker"/>
        <c:ser>
          <c:idx val="2"/>
          <c:order val="2"/>
          <c:tx>
            <c:v>pH</c:v>
          </c:tx>
          <c:xVal>
            <c:numRef>
              <c:f>Sheet1!$A$4:$A$13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Sheet1!$C$4:$C$13</c:f>
              <c:numCache>
                <c:formatCode>General</c:formatCode>
                <c:ptCount val="10"/>
                <c:pt idx="0">
                  <c:v>5</c:v>
                </c:pt>
                <c:pt idx="1">
                  <c:v>4.5</c:v>
                </c:pt>
                <c:pt idx="2">
                  <c:v>4.3499999999999996</c:v>
                </c:pt>
                <c:pt idx="3">
                  <c:v>4.25</c:v>
                </c:pt>
                <c:pt idx="4">
                  <c:v>3.8499999999999988</c:v>
                </c:pt>
                <c:pt idx="5">
                  <c:v>3.5</c:v>
                </c:pt>
                <c:pt idx="6">
                  <c:v>3.4</c:v>
                </c:pt>
                <c:pt idx="7">
                  <c:v>3.3499999999999988</c:v>
                </c:pt>
                <c:pt idx="8">
                  <c:v>3.25</c:v>
                </c:pt>
                <c:pt idx="9">
                  <c:v>3.15</c:v>
                </c:pt>
              </c:numCache>
            </c:numRef>
          </c:yVal>
          <c:smooth val="1"/>
        </c:ser>
        <c:axId val="67010560"/>
        <c:axId val="67008384"/>
      </c:scatterChart>
      <c:valAx>
        <c:axId val="669960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/>
                  <a:t>Time (h)</a:t>
                </a:r>
              </a:p>
            </c:rich>
          </c:tx>
          <c:layout>
            <c:manualLayout>
              <c:xMode val="edge"/>
              <c:yMode val="edge"/>
              <c:x val="0.46379403794037927"/>
              <c:y val="0.8564274418958205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 b="0"/>
            </a:pPr>
            <a:endParaRPr lang="ar-JO"/>
          </a:p>
        </c:txPr>
        <c:crossAx val="67006464"/>
        <c:crosses val="autoZero"/>
        <c:crossBetween val="midCat"/>
      </c:valAx>
      <c:valAx>
        <c:axId val="6700646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lang="ar-SA" sz="1200"/>
                </a:pPr>
                <a:r>
                  <a:rPr lang="en-US" sz="1200"/>
                  <a:t>OD, Lactic acid</a:t>
                </a:r>
                <a:r>
                  <a:rPr lang="en-US" sz="1200" baseline="0"/>
                  <a:t> (W/W %)</a:t>
                </a:r>
                <a:endParaRPr lang="en-US" sz="12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ar-JO"/>
          </a:p>
        </c:txPr>
        <c:crossAx val="66996096"/>
        <c:crosses val="autoZero"/>
        <c:crossBetween val="midCat"/>
      </c:valAx>
      <c:valAx>
        <c:axId val="67008384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lang="ar-SA" sz="1200"/>
                </a:pPr>
                <a:r>
                  <a:rPr lang="en-US" sz="1200"/>
                  <a:t>pH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ar-JO"/>
          </a:p>
        </c:txPr>
        <c:crossAx val="67010560"/>
        <c:crosses val="max"/>
        <c:crossBetween val="midCat"/>
      </c:valAx>
      <c:valAx>
        <c:axId val="67010560"/>
        <c:scaling>
          <c:orientation val="minMax"/>
        </c:scaling>
        <c:delete val="1"/>
        <c:axPos val="b"/>
        <c:numFmt formatCode="General" sourceLinked="1"/>
        <c:tickLblPos val="none"/>
        <c:crossAx val="67008384"/>
        <c:crosses val="autoZero"/>
        <c:crossBetween val="midCat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3879926594541726"/>
          <c:y val="0.92845531545295157"/>
          <c:w val="0.42113535808024"/>
          <c:h val="6.8301865019551947E-2"/>
        </c:manualLayout>
      </c:layout>
      <c:txPr>
        <a:bodyPr/>
        <a:lstStyle/>
        <a:p>
          <a:pPr>
            <a:defRPr lang="ar-SA" sz="1200" b="1"/>
          </a:pPr>
          <a:endParaRPr lang="ar-JO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plotArea>
      <c:layout>
        <c:manualLayout>
          <c:layoutTarget val="inner"/>
          <c:xMode val="edge"/>
          <c:yMode val="edge"/>
          <c:x val="0.13937317835270588"/>
          <c:y val="4.3926896711573231E-2"/>
          <c:w val="0.76507356580427444"/>
          <c:h val="0.73821436270764973"/>
        </c:manualLayout>
      </c:layout>
      <c:scatterChart>
        <c:scatterStyle val="smoothMarker"/>
        <c:ser>
          <c:idx val="0"/>
          <c:order val="0"/>
          <c:tx>
            <c:v>OD</c:v>
          </c:tx>
          <c:xVal>
            <c:numRef>
              <c:f>Sheet1!$H$4:$H$13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Sheet1!$I$4:$I$13</c:f>
              <c:numCache>
                <c:formatCode>General</c:formatCode>
                <c:ptCount val="10"/>
                <c:pt idx="0">
                  <c:v>5.900000000000015E-2</c:v>
                </c:pt>
                <c:pt idx="1">
                  <c:v>6.5000000000000002E-2</c:v>
                </c:pt>
                <c:pt idx="2">
                  <c:v>8.1000000000000003E-2</c:v>
                </c:pt>
                <c:pt idx="3">
                  <c:v>0.10100000000000002</c:v>
                </c:pt>
                <c:pt idx="4">
                  <c:v>8.8000000000000064E-2</c:v>
                </c:pt>
                <c:pt idx="5">
                  <c:v>9.7000000000000003E-2</c:v>
                </c:pt>
                <c:pt idx="6">
                  <c:v>0.14100000000000001</c:v>
                </c:pt>
                <c:pt idx="7">
                  <c:v>0.15100000000000041</c:v>
                </c:pt>
                <c:pt idx="8">
                  <c:v>0.15200000000000041</c:v>
                </c:pt>
                <c:pt idx="9">
                  <c:v>0.15400000000000041</c:v>
                </c:pt>
              </c:numCache>
            </c:numRef>
          </c:yVal>
          <c:smooth val="1"/>
        </c:ser>
        <c:ser>
          <c:idx val="1"/>
          <c:order val="1"/>
          <c:tx>
            <c:v>Lactic acid</c:v>
          </c:tx>
          <c:xVal>
            <c:numRef>
              <c:f>Sheet1!$H$4:$H$13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Sheet1!$L$4:$L$13</c:f>
              <c:numCache>
                <c:formatCode>General</c:formatCode>
                <c:ptCount val="10"/>
                <c:pt idx="0">
                  <c:v>0</c:v>
                </c:pt>
                <c:pt idx="1">
                  <c:v>0.221</c:v>
                </c:pt>
                <c:pt idx="2">
                  <c:v>0.34200000000000008</c:v>
                </c:pt>
                <c:pt idx="3">
                  <c:v>0.37800000000000089</c:v>
                </c:pt>
                <c:pt idx="4">
                  <c:v>0.38300000000000101</c:v>
                </c:pt>
                <c:pt idx="5">
                  <c:v>0.38700000000000101</c:v>
                </c:pt>
                <c:pt idx="6">
                  <c:v>0.39600000000000113</c:v>
                </c:pt>
                <c:pt idx="7">
                  <c:v>0.38300000000000101</c:v>
                </c:pt>
                <c:pt idx="8">
                  <c:v>0.40100000000000002</c:v>
                </c:pt>
                <c:pt idx="9">
                  <c:v>0.38300000000000101</c:v>
                </c:pt>
              </c:numCache>
            </c:numRef>
          </c:yVal>
          <c:smooth val="1"/>
        </c:ser>
        <c:axId val="67407232"/>
        <c:axId val="67421696"/>
      </c:scatterChart>
      <c:scatterChart>
        <c:scatterStyle val="smoothMarker"/>
        <c:ser>
          <c:idx val="2"/>
          <c:order val="2"/>
          <c:tx>
            <c:v>pH</c:v>
          </c:tx>
          <c:xVal>
            <c:numRef>
              <c:f>Sheet1!$H$4:$H$13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Sheet1!$J$4:$J$13</c:f>
              <c:numCache>
                <c:formatCode>General</c:formatCode>
                <c:ptCount val="10"/>
                <c:pt idx="0">
                  <c:v>5</c:v>
                </c:pt>
                <c:pt idx="1">
                  <c:v>4.55</c:v>
                </c:pt>
                <c:pt idx="2">
                  <c:v>4.3499999999999996</c:v>
                </c:pt>
                <c:pt idx="3">
                  <c:v>4.2</c:v>
                </c:pt>
                <c:pt idx="4">
                  <c:v>4</c:v>
                </c:pt>
                <c:pt idx="5">
                  <c:v>3.55</c:v>
                </c:pt>
                <c:pt idx="6">
                  <c:v>3.4</c:v>
                </c:pt>
                <c:pt idx="7">
                  <c:v>3.3</c:v>
                </c:pt>
                <c:pt idx="8">
                  <c:v>3.15</c:v>
                </c:pt>
                <c:pt idx="9">
                  <c:v>3.1</c:v>
                </c:pt>
              </c:numCache>
            </c:numRef>
          </c:yVal>
          <c:smooth val="1"/>
        </c:ser>
        <c:axId val="67429888"/>
        <c:axId val="67423616"/>
      </c:scatterChart>
      <c:valAx>
        <c:axId val="674072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ar-SA" sz="1200" b="1"/>
                </a:pPr>
                <a:r>
                  <a:rPr lang="en-US" sz="1200" b="1"/>
                  <a:t>Time (h)</a:t>
                </a:r>
              </a:p>
            </c:rich>
          </c:tx>
          <c:layout>
            <c:manualLayout>
              <c:xMode val="edge"/>
              <c:yMode val="edge"/>
              <c:x val="0.46379403794037927"/>
              <c:y val="0.8564274418958205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ar-JO"/>
          </a:p>
        </c:txPr>
        <c:crossAx val="67421696"/>
        <c:crosses val="autoZero"/>
        <c:crossBetween val="midCat"/>
      </c:valAx>
      <c:valAx>
        <c:axId val="6742169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lang="ar-SA" sz="1200"/>
                </a:pPr>
                <a:r>
                  <a:rPr lang="en-US" sz="1200"/>
                  <a:t>OD, Lactic acid</a:t>
                </a:r>
                <a:r>
                  <a:rPr lang="en-US" sz="1200" baseline="0"/>
                  <a:t> (W/W %)</a:t>
                </a:r>
                <a:endParaRPr lang="en-US" sz="12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ar-JO"/>
          </a:p>
        </c:txPr>
        <c:crossAx val="67407232"/>
        <c:crosses val="autoZero"/>
        <c:crossBetween val="midCat"/>
      </c:valAx>
      <c:valAx>
        <c:axId val="67423616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lang="ar-SA" sz="1200" b="1"/>
                </a:pPr>
                <a:r>
                  <a:rPr lang="en-US" sz="1200" b="1"/>
                  <a:t>pH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ar-JO"/>
          </a:p>
        </c:txPr>
        <c:crossAx val="67429888"/>
        <c:crosses val="max"/>
        <c:crossBetween val="midCat"/>
      </c:valAx>
      <c:valAx>
        <c:axId val="67429888"/>
        <c:scaling>
          <c:orientation val="minMax"/>
        </c:scaling>
        <c:delete val="1"/>
        <c:axPos val="b"/>
        <c:numFmt formatCode="General" sourceLinked="1"/>
        <c:tickLblPos val="none"/>
        <c:crossAx val="67423616"/>
        <c:crosses val="autoZero"/>
        <c:crossBetween val="midCat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3879926594541743"/>
          <c:y val="0.92845531545295157"/>
          <c:w val="0.42113535808024"/>
          <c:h val="6.8301865019551947E-2"/>
        </c:manualLayout>
      </c:layout>
      <c:txPr>
        <a:bodyPr/>
        <a:lstStyle/>
        <a:p>
          <a:pPr>
            <a:defRPr lang="ar-SA" sz="1200" b="1"/>
          </a:pPr>
          <a:endParaRPr lang="ar-JO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plotArea>
      <c:layout>
        <c:manualLayout>
          <c:layoutTarget val="inner"/>
          <c:xMode val="edge"/>
          <c:yMode val="edge"/>
          <c:x val="0.11789986840087884"/>
          <c:y val="4.6698295205212896E-2"/>
          <c:w val="0.83855681332176368"/>
          <c:h val="0.76317829494782563"/>
        </c:manualLayout>
      </c:layout>
      <c:scatterChart>
        <c:scatterStyle val="smoothMarker"/>
        <c:ser>
          <c:idx val="1"/>
          <c:order val="0"/>
          <c:tx>
            <c:v>Lactic acid 20 g/l</c:v>
          </c:tx>
          <c:xVal>
            <c:numRef>
              <c:f>Sheet1!$H$4:$H$13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Sheet1!$L$4:$L$13</c:f>
              <c:numCache>
                <c:formatCode>General</c:formatCode>
                <c:ptCount val="10"/>
                <c:pt idx="0">
                  <c:v>0</c:v>
                </c:pt>
                <c:pt idx="1">
                  <c:v>0.221</c:v>
                </c:pt>
                <c:pt idx="2">
                  <c:v>0.34200000000000008</c:v>
                </c:pt>
                <c:pt idx="3">
                  <c:v>0.37800000000000089</c:v>
                </c:pt>
                <c:pt idx="4">
                  <c:v>0.38300000000000101</c:v>
                </c:pt>
                <c:pt idx="5">
                  <c:v>0.38700000000000101</c:v>
                </c:pt>
                <c:pt idx="6">
                  <c:v>0.39600000000000113</c:v>
                </c:pt>
                <c:pt idx="7">
                  <c:v>0.38300000000000101</c:v>
                </c:pt>
                <c:pt idx="8">
                  <c:v>0.40100000000000002</c:v>
                </c:pt>
                <c:pt idx="9">
                  <c:v>0.38300000000000101</c:v>
                </c:pt>
              </c:numCache>
            </c:numRef>
          </c:yVal>
          <c:smooth val="1"/>
        </c:ser>
        <c:ser>
          <c:idx val="0"/>
          <c:order val="1"/>
          <c:tx>
            <c:v>Lactic acid 10 g/l</c:v>
          </c:tx>
          <c:xVal>
            <c:numRef>
              <c:f>Sheet1!$A$4:$A$13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Sheet1!$E$4:$E$13</c:f>
              <c:numCache>
                <c:formatCode>General</c:formatCode>
                <c:ptCount val="10"/>
                <c:pt idx="0">
                  <c:v>0</c:v>
                </c:pt>
                <c:pt idx="1">
                  <c:v>0.13100000000000001</c:v>
                </c:pt>
                <c:pt idx="2">
                  <c:v>0.17600000000000021</c:v>
                </c:pt>
                <c:pt idx="3">
                  <c:v>0.221</c:v>
                </c:pt>
                <c:pt idx="4">
                  <c:v>0.30200000000000032</c:v>
                </c:pt>
                <c:pt idx="5">
                  <c:v>0.33300000000000113</c:v>
                </c:pt>
                <c:pt idx="6">
                  <c:v>0.34200000000000008</c:v>
                </c:pt>
                <c:pt idx="7">
                  <c:v>0.32400000000000101</c:v>
                </c:pt>
                <c:pt idx="8">
                  <c:v>0.31500000000000089</c:v>
                </c:pt>
                <c:pt idx="9">
                  <c:v>0.30600000000000038</c:v>
                </c:pt>
              </c:numCache>
            </c:numRef>
          </c:yVal>
          <c:smooth val="1"/>
        </c:ser>
        <c:axId val="67102976"/>
        <c:axId val="67436928"/>
      </c:scatterChart>
      <c:valAx>
        <c:axId val="671029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(h)</a:t>
                </a:r>
              </a:p>
            </c:rich>
          </c:tx>
          <c:layout>
            <c:manualLayout>
              <c:xMode val="edge"/>
              <c:yMode val="edge"/>
              <c:x val="0.49573279338401094"/>
              <c:y val="0.83636320661410435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ar-JO"/>
          </a:p>
        </c:txPr>
        <c:crossAx val="67436928"/>
        <c:crosses val="autoZero"/>
        <c:crossBetween val="midCat"/>
      </c:valAx>
      <c:valAx>
        <c:axId val="674369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 b="1"/>
                </a:pPr>
                <a:r>
                  <a:rPr lang="en-US" sz="1200" b="1"/>
                  <a:t>Lactic acid (W/W %)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ar-JO"/>
          </a:p>
        </c:txPr>
        <c:crossAx val="67102976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26412363785267096"/>
          <c:y val="0.91815601652057388"/>
          <c:w val="0.428773621693263"/>
          <c:h val="4.9785920061830524E-2"/>
        </c:manualLayout>
      </c:layout>
      <c:txPr>
        <a:bodyPr/>
        <a:lstStyle/>
        <a:p>
          <a:pPr>
            <a:defRPr sz="1200" b="1"/>
          </a:pPr>
          <a:endParaRPr lang="ar-JO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B21F37-4B80-4DE9-B4CF-85CD59A3E13F}" type="doc">
      <dgm:prSet loTypeId="urn:microsoft.com/office/officeart/2005/8/layout/radial1" loCatId="cycle" qsTypeId="urn:microsoft.com/office/officeart/2005/8/quickstyle/3d4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7F8BDF9-D75D-4544-9777-29A1322F487D}">
      <dgm:prSet phldrT="[نص]" custT="1"/>
      <dgm:spPr>
        <a:ln w="38100">
          <a:solidFill>
            <a:srgbClr val="C00000"/>
          </a:solidFill>
        </a:ln>
      </dgm:spPr>
      <dgm:t>
        <a:bodyPr/>
        <a:lstStyle/>
        <a:p>
          <a:pPr rtl="0"/>
          <a:r>
            <a:rPr lang="en-US" sz="2000" b="1" dirty="0" smtClean="0"/>
            <a:t>Pharmaceutical Industry</a:t>
          </a:r>
          <a:endParaRPr lang="en-US" sz="2000" dirty="0"/>
        </a:p>
      </dgm:t>
    </dgm:pt>
    <dgm:pt modelId="{B56C1AF7-E9D6-461B-9C3C-96FD70CCA629}" type="parTrans" cxnId="{29C0E6DD-D970-4384-9195-7D0899E3CB5D}">
      <dgm:prSet/>
      <dgm:spPr/>
      <dgm:t>
        <a:bodyPr/>
        <a:lstStyle/>
        <a:p>
          <a:endParaRPr lang="en-US"/>
        </a:p>
      </dgm:t>
    </dgm:pt>
    <dgm:pt modelId="{5A6D1724-9446-4279-BB36-AC72CAAB90B9}" type="sibTrans" cxnId="{29C0E6DD-D970-4384-9195-7D0899E3CB5D}">
      <dgm:prSet/>
      <dgm:spPr/>
      <dgm:t>
        <a:bodyPr/>
        <a:lstStyle/>
        <a:p>
          <a:endParaRPr lang="en-US"/>
        </a:p>
      </dgm:t>
    </dgm:pt>
    <dgm:pt modelId="{AA42F721-6BFD-40C4-934B-8E8AB72CB150}">
      <dgm:prSet phldrT="[نص]" custT="1"/>
      <dgm:spPr>
        <a:ln w="38100">
          <a:solidFill>
            <a:srgbClr val="C00000"/>
          </a:solidFill>
        </a:ln>
      </dgm:spPr>
      <dgm:t>
        <a:bodyPr/>
        <a:lstStyle/>
        <a:p>
          <a:pPr rtl="0"/>
          <a:r>
            <a:rPr lang="en-US" sz="2000" b="1" dirty="0" smtClean="0"/>
            <a:t>chemical industry</a:t>
          </a:r>
          <a:endParaRPr lang="en-US" sz="2000" dirty="0"/>
        </a:p>
      </dgm:t>
    </dgm:pt>
    <dgm:pt modelId="{3B41EC4F-ABC1-4114-A9BA-D97C38C66955}" type="parTrans" cxnId="{C890EBDC-D505-43F6-B7EE-8490DB3F63B2}">
      <dgm:prSet/>
      <dgm:spPr/>
      <dgm:t>
        <a:bodyPr/>
        <a:lstStyle/>
        <a:p>
          <a:endParaRPr lang="en-US"/>
        </a:p>
      </dgm:t>
    </dgm:pt>
    <dgm:pt modelId="{DC844A43-0121-4EDD-94D6-089D0B640D1E}" type="sibTrans" cxnId="{C890EBDC-D505-43F6-B7EE-8490DB3F63B2}">
      <dgm:prSet/>
      <dgm:spPr/>
      <dgm:t>
        <a:bodyPr/>
        <a:lstStyle/>
        <a:p>
          <a:endParaRPr lang="en-US"/>
        </a:p>
      </dgm:t>
    </dgm:pt>
    <dgm:pt modelId="{5C04FB67-3E69-4D86-9ED5-FA2F471C6964}">
      <dgm:prSet phldrT="[نص]" custT="1"/>
      <dgm:spPr>
        <a:ln w="38100">
          <a:solidFill>
            <a:srgbClr val="C00000"/>
          </a:solidFill>
        </a:ln>
      </dgm:spPr>
      <dgm:t>
        <a:bodyPr/>
        <a:lstStyle/>
        <a:p>
          <a:r>
            <a:rPr lang="en-US" sz="2000" b="1" dirty="0" smtClean="0"/>
            <a:t>Cosmetic Industry</a:t>
          </a:r>
          <a:endParaRPr lang="en-US" sz="2000" dirty="0"/>
        </a:p>
      </dgm:t>
    </dgm:pt>
    <dgm:pt modelId="{76EA7148-E385-4AAE-AA76-0381F4F28EEB}" type="parTrans" cxnId="{EE6F5BD7-D843-4548-BD3C-ADE8A32DECC0}">
      <dgm:prSet/>
      <dgm:spPr/>
      <dgm:t>
        <a:bodyPr/>
        <a:lstStyle/>
        <a:p>
          <a:endParaRPr lang="en-US"/>
        </a:p>
      </dgm:t>
    </dgm:pt>
    <dgm:pt modelId="{80164F2F-06AB-4FCC-978C-AF96D886D173}" type="sibTrans" cxnId="{EE6F5BD7-D843-4548-BD3C-ADE8A32DECC0}">
      <dgm:prSet/>
      <dgm:spPr/>
      <dgm:t>
        <a:bodyPr/>
        <a:lstStyle/>
        <a:p>
          <a:endParaRPr lang="en-US"/>
        </a:p>
      </dgm:t>
    </dgm:pt>
    <dgm:pt modelId="{A4FCFCDA-8A74-41EA-83E7-7C2650F8E83B}">
      <dgm:prSet phldrT="[نص]" custT="1"/>
      <dgm:spPr>
        <a:ln w="38100">
          <a:solidFill>
            <a:srgbClr val="C00000"/>
          </a:solidFill>
        </a:ln>
      </dgm:spPr>
      <dgm:t>
        <a:bodyPr/>
        <a:lstStyle/>
        <a:p>
          <a:pPr rtl="0"/>
          <a:r>
            <a:rPr lang="en-US" sz="2000" b="1" dirty="0" smtClean="0"/>
            <a:t>chemical feed stock</a:t>
          </a:r>
          <a:endParaRPr lang="en-US" sz="2000" dirty="0"/>
        </a:p>
      </dgm:t>
    </dgm:pt>
    <dgm:pt modelId="{83B1B13A-24A7-4330-88D6-68400E8F65CB}" type="parTrans" cxnId="{91541C2B-9A79-4247-967B-FF1494209D62}">
      <dgm:prSet/>
      <dgm:spPr/>
      <dgm:t>
        <a:bodyPr/>
        <a:lstStyle/>
        <a:p>
          <a:endParaRPr lang="en-US"/>
        </a:p>
      </dgm:t>
    </dgm:pt>
    <dgm:pt modelId="{44683A6F-94E0-4A05-8E5F-26A26499DA49}" type="sibTrans" cxnId="{91541C2B-9A79-4247-967B-FF1494209D62}">
      <dgm:prSet/>
      <dgm:spPr/>
      <dgm:t>
        <a:bodyPr/>
        <a:lstStyle/>
        <a:p>
          <a:endParaRPr lang="en-US"/>
        </a:p>
      </dgm:t>
    </dgm:pt>
    <dgm:pt modelId="{186D78C2-425B-4E6E-8542-8D5AACB37047}">
      <dgm:prSet phldrT="[نص]"/>
      <dgm:spPr/>
      <dgm:t>
        <a:bodyPr/>
        <a:lstStyle/>
        <a:p>
          <a:pPr rtl="1"/>
          <a:endParaRPr lang="ar-JO" dirty="0"/>
        </a:p>
      </dgm:t>
    </dgm:pt>
    <dgm:pt modelId="{2FEE2162-06B6-4C0E-B62E-DC996D07BE41}" type="parTrans" cxnId="{F517488F-48EE-48C1-8F22-2669A03C5781}">
      <dgm:prSet/>
      <dgm:spPr/>
      <dgm:t>
        <a:bodyPr/>
        <a:lstStyle/>
        <a:p>
          <a:endParaRPr lang="en-US"/>
        </a:p>
      </dgm:t>
    </dgm:pt>
    <dgm:pt modelId="{A1FAAF7E-0A00-4277-BACC-11FE153394F4}" type="sibTrans" cxnId="{F517488F-48EE-48C1-8F22-2669A03C5781}">
      <dgm:prSet/>
      <dgm:spPr/>
      <dgm:t>
        <a:bodyPr/>
        <a:lstStyle/>
        <a:p>
          <a:endParaRPr lang="en-US"/>
        </a:p>
      </dgm:t>
    </dgm:pt>
    <dgm:pt modelId="{B91F9EAF-C87E-4B86-8ADF-6D795582691D}">
      <dgm:prSet custT="1"/>
      <dgm:spPr>
        <a:ln w="38100">
          <a:solidFill>
            <a:srgbClr val="C00000"/>
          </a:solidFill>
        </a:ln>
      </dgm:spPr>
      <dgm:t>
        <a:bodyPr/>
        <a:lstStyle/>
        <a:p>
          <a:pPr rtl="0"/>
          <a:r>
            <a:rPr lang="en-US" sz="2000" b="1" dirty="0" smtClean="0"/>
            <a:t>Food Industry</a:t>
          </a:r>
        </a:p>
      </dgm:t>
    </dgm:pt>
    <dgm:pt modelId="{F6D4961A-B715-4A09-B567-0D1BC8871E26}" type="parTrans" cxnId="{E19F8453-4F24-4AED-BF48-76CC6694FCEE}">
      <dgm:prSet/>
      <dgm:spPr/>
      <dgm:t>
        <a:bodyPr/>
        <a:lstStyle/>
        <a:p>
          <a:endParaRPr lang="en-US"/>
        </a:p>
      </dgm:t>
    </dgm:pt>
    <dgm:pt modelId="{7D31CD45-7037-478B-92B8-72A8F1D0C0A6}" type="sibTrans" cxnId="{E19F8453-4F24-4AED-BF48-76CC6694FCEE}">
      <dgm:prSet/>
      <dgm:spPr/>
      <dgm:t>
        <a:bodyPr/>
        <a:lstStyle/>
        <a:p>
          <a:endParaRPr lang="en-US"/>
        </a:p>
      </dgm:t>
    </dgm:pt>
    <dgm:pt modelId="{807E7C9E-DB11-4801-BB43-00D420BBEE30}">
      <dgm:prSet phldrT="[نص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en-US" sz="3600" b="1" i="1" dirty="0" smtClean="0">
              <a:effectLst/>
            </a:rPr>
            <a:t>Lactic Acid</a:t>
          </a:r>
          <a:endParaRPr lang="en-US" sz="3600" b="1" i="1" dirty="0">
            <a:effectLst/>
          </a:endParaRPr>
        </a:p>
      </dgm:t>
    </dgm:pt>
    <dgm:pt modelId="{20E52452-D332-4946-89BA-4F1DF8804BED}" type="sibTrans" cxnId="{B65B5405-73D1-47CD-A3AC-816EB2115ECE}">
      <dgm:prSet/>
      <dgm:spPr/>
      <dgm:t>
        <a:bodyPr/>
        <a:lstStyle/>
        <a:p>
          <a:endParaRPr lang="en-US"/>
        </a:p>
      </dgm:t>
    </dgm:pt>
    <dgm:pt modelId="{2FAAAE97-A67E-4C15-A9C8-BE1952082355}" type="parTrans" cxnId="{B65B5405-73D1-47CD-A3AC-816EB2115ECE}">
      <dgm:prSet/>
      <dgm:spPr/>
      <dgm:t>
        <a:bodyPr/>
        <a:lstStyle/>
        <a:p>
          <a:endParaRPr lang="en-US"/>
        </a:p>
      </dgm:t>
    </dgm:pt>
    <dgm:pt modelId="{5E977D83-A17B-4746-9E60-4096E74E7363}" type="pres">
      <dgm:prSet presAssocID="{E0B21F37-4B80-4DE9-B4CF-85CD59A3E13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06545EE6-5F96-470D-B8C6-EB3CFDEE0527}" type="pres">
      <dgm:prSet presAssocID="{807E7C9E-DB11-4801-BB43-00D420BBEE30}" presName="centerShape" presStyleLbl="node0" presStyleIdx="0" presStyleCnt="1" custScaleX="154650"/>
      <dgm:spPr/>
      <dgm:t>
        <a:bodyPr/>
        <a:lstStyle/>
        <a:p>
          <a:endParaRPr lang="en-US"/>
        </a:p>
      </dgm:t>
    </dgm:pt>
    <dgm:pt modelId="{1EEC160D-EA4A-4B40-9E55-B23AC45CE1ED}" type="pres">
      <dgm:prSet presAssocID="{B56C1AF7-E9D6-461B-9C3C-96FD70CCA629}" presName="Name9" presStyleLbl="parChTrans1D2" presStyleIdx="0" presStyleCnt="5"/>
      <dgm:spPr/>
      <dgm:t>
        <a:bodyPr/>
        <a:lstStyle/>
        <a:p>
          <a:pPr rtl="1"/>
          <a:endParaRPr lang="ar-JO"/>
        </a:p>
      </dgm:t>
    </dgm:pt>
    <dgm:pt modelId="{0E42221D-8C32-4C7C-8B73-EA48E06ED5F5}" type="pres">
      <dgm:prSet presAssocID="{B56C1AF7-E9D6-461B-9C3C-96FD70CCA629}" presName="connTx" presStyleLbl="parChTrans1D2" presStyleIdx="0" presStyleCnt="5"/>
      <dgm:spPr/>
      <dgm:t>
        <a:bodyPr/>
        <a:lstStyle/>
        <a:p>
          <a:pPr rtl="1"/>
          <a:endParaRPr lang="ar-JO"/>
        </a:p>
      </dgm:t>
    </dgm:pt>
    <dgm:pt modelId="{76E210B1-51FA-486E-BF0D-7CDE065AA9D8}" type="pres">
      <dgm:prSet presAssocID="{77F8BDF9-D75D-4544-9777-29A1322F487D}" presName="node" presStyleLbl="node1" presStyleIdx="0" presStyleCnt="5" custScaleX="1647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A389F-5C1E-4F58-8571-0068861840E4}" type="pres">
      <dgm:prSet presAssocID="{F6D4961A-B715-4A09-B567-0D1BC8871E26}" presName="Name9" presStyleLbl="parChTrans1D2" presStyleIdx="1" presStyleCnt="5"/>
      <dgm:spPr/>
      <dgm:t>
        <a:bodyPr/>
        <a:lstStyle/>
        <a:p>
          <a:pPr rtl="1"/>
          <a:endParaRPr lang="ar-JO"/>
        </a:p>
      </dgm:t>
    </dgm:pt>
    <dgm:pt modelId="{6CB38333-67DB-40FE-8BDE-6750A5922FFA}" type="pres">
      <dgm:prSet presAssocID="{F6D4961A-B715-4A09-B567-0D1BC8871E26}" presName="connTx" presStyleLbl="parChTrans1D2" presStyleIdx="1" presStyleCnt="5"/>
      <dgm:spPr/>
      <dgm:t>
        <a:bodyPr/>
        <a:lstStyle/>
        <a:p>
          <a:pPr rtl="1"/>
          <a:endParaRPr lang="ar-JO"/>
        </a:p>
      </dgm:t>
    </dgm:pt>
    <dgm:pt modelId="{D4D9E0A9-6A7E-4A27-AAAF-455F97E83EA2}" type="pres">
      <dgm:prSet presAssocID="{B91F9EAF-C87E-4B86-8ADF-6D795582691D}" presName="node" presStyleLbl="node1" presStyleIdx="1" presStyleCnt="5" custScaleX="141866" custRadScaleRad="126747" custRadScaleInc="463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BDD6726C-7DEA-4EBC-819B-1DDC37733142}" type="pres">
      <dgm:prSet presAssocID="{3B41EC4F-ABC1-4114-A9BA-D97C38C66955}" presName="Name9" presStyleLbl="parChTrans1D2" presStyleIdx="2" presStyleCnt="5"/>
      <dgm:spPr/>
      <dgm:t>
        <a:bodyPr/>
        <a:lstStyle/>
        <a:p>
          <a:pPr rtl="1"/>
          <a:endParaRPr lang="ar-JO"/>
        </a:p>
      </dgm:t>
    </dgm:pt>
    <dgm:pt modelId="{CFA39197-028F-4485-96F6-B92BBD61A61B}" type="pres">
      <dgm:prSet presAssocID="{3B41EC4F-ABC1-4114-A9BA-D97C38C66955}" presName="connTx" presStyleLbl="parChTrans1D2" presStyleIdx="2" presStyleCnt="5"/>
      <dgm:spPr/>
      <dgm:t>
        <a:bodyPr/>
        <a:lstStyle/>
        <a:p>
          <a:pPr rtl="1"/>
          <a:endParaRPr lang="ar-JO"/>
        </a:p>
      </dgm:t>
    </dgm:pt>
    <dgm:pt modelId="{88BF0BA8-7B1E-4EA6-82E2-DCC1EDBF4CA9}" type="pres">
      <dgm:prSet presAssocID="{AA42F721-6BFD-40C4-934B-8E8AB72CB150}" presName="node" presStyleLbl="node1" presStyleIdx="2" presStyleCnt="5" custScaleX="162261" custRadScaleRad="118437" custRadScaleInc="-260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49620-A151-4666-A43A-429108FD5A17}" type="pres">
      <dgm:prSet presAssocID="{76EA7148-E385-4AAE-AA76-0381F4F28EEB}" presName="Name9" presStyleLbl="parChTrans1D2" presStyleIdx="3" presStyleCnt="5"/>
      <dgm:spPr/>
      <dgm:t>
        <a:bodyPr/>
        <a:lstStyle/>
        <a:p>
          <a:pPr rtl="1"/>
          <a:endParaRPr lang="ar-JO"/>
        </a:p>
      </dgm:t>
    </dgm:pt>
    <dgm:pt modelId="{724040DF-9A25-45CB-8A86-27D56BCA7F6B}" type="pres">
      <dgm:prSet presAssocID="{76EA7148-E385-4AAE-AA76-0381F4F28EEB}" presName="connTx" presStyleLbl="parChTrans1D2" presStyleIdx="3" presStyleCnt="5"/>
      <dgm:spPr/>
      <dgm:t>
        <a:bodyPr/>
        <a:lstStyle/>
        <a:p>
          <a:pPr rtl="1"/>
          <a:endParaRPr lang="ar-JO"/>
        </a:p>
      </dgm:t>
    </dgm:pt>
    <dgm:pt modelId="{14AC18AD-C16C-404E-8248-8CCA370EB180}" type="pres">
      <dgm:prSet presAssocID="{5C04FB67-3E69-4D86-9ED5-FA2F471C6964}" presName="node" presStyleLbl="node1" presStyleIdx="3" presStyleCnt="5" custScaleX="168375" custRadScaleRad="107456" custRadScaleInc="167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3ECB80-5B5D-4C54-A4C8-A170DAF35B2B}" type="pres">
      <dgm:prSet presAssocID="{83B1B13A-24A7-4330-88D6-68400E8F65CB}" presName="Name9" presStyleLbl="parChTrans1D2" presStyleIdx="4" presStyleCnt="5"/>
      <dgm:spPr/>
      <dgm:t>
        <a:bodyPr/>
        <a:lstStyle/>
        <a:p>
          <a:pPr rtl="1"/>
          <a:endParaRPr lang="ar-JO"/>
        </a:p>
      </dgm:t>
    </dgm:pt>
    <dgm:pt modelId="{66EB315E-1D66-48A0-83CC-98D81F746ADF}" type="pres">
      <dgm:prSet presAssocID="{83B1B13A-24A7-4330-88D6-68400E8F65CB}" presName="connTx" presStyleLbl="parChTrans1D2" presStyleIdx="4" presStyleCnt="5"/>
      <dgm:spPr/>
      <dgm:t>
        <a:bodyPr/>
        <a:lstStyle/>
        <a:p>
          <a:pPr rtl="1"/>
          <a:endParaRPr lang="ar-JO"/>
        </a:p>
      </dgm:t>
    </dgm:pt>
    <dgm:pt modelId="{018310D5-9235-44BD-A567-7756194B30BA}" type="pres">
      <dgm:prSet presAssocID="{A4FCFCDA-8A74-41EA-83E7-7C2650F8E83B}" presName="node" presStyleLbl="node1" presStyleIdx="4" presStyleCnt="5" custScaleX="153184" custRadScaleRad="122478" custRadScaleInc="16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6F5BD7-D843-4548-BD3C-ADE8A32DECC0}" srcId="{807E7C9E-DB11-4801-BB43-00D420BBEE30}" destId="{5C04FB67-3E69-4D86-9ED5-FA2F471C6964}" srcOrd="3" destOrd="0" parTransId="{76EA7148-E385-4AAE-AA76-0381F4F28EEB}" sibTransId="{80164F2F-06AB-4FCC-978C-AF96D886D173}"/>
    <dgm:cxn modelId="{3900151E-2605-431D-8512-CDE88D288A5E}" type="presOf" srcId="{76EA7148-E385-4AAE-AA76-0381F4F28EEB}" destId="{724040DF-9A25-45CB-8A86-27D56BCA7F6B}" srcOrd="1" destOrd="0" presId="urn:microsoft.com/office/officeart/2005/8/layout/radial1"/>
    <dgm:cxn modelId="{0B2A651F-C24D-4F1B-AA46-08A64FBBD93D}" type="presOf" srcId="{F6D4961A-B715-4A09-B567-0D1BC8871E26}" destId="{6CB38333-67DB-40FE-8BDE-6750A5922FFA}" srcOrd="1" destOrd="0" presId="urn:microsoft.com/office/officeart/2005/8/layout/radial1"/>
    <dgm:cxn modelId="{55A4CE70-1A98-4324-810A-02550EBBFCE9}" type="presOf" srcId="{B91F9EAF-C87E-4B86-8ADF-6D795582691D}" destId="{D4D9E0A9-6A7E-4A27-AAAF-455F97E83EA2}" srcOrd="0" destOrd="0" presId="urn:microsoft.com/office/officeart/2005/8/layout/radial1"/>
    <dgm:cxn modelId="{2F9D603C-1B2F-40D7-A582-01CA3A7CDDE1}" type="presOf" srcId="{83B1B13A-24A7-4330-88D6-68400E8F65CB}" destId="{363ECB80-5B5D-4C54-A4C8-A170DAF35B2B}" srcOrd="0" destOrd="0" presId="urn:microsoft.com/office/officeart/2005/8/layout/radial1"/>
    <dgm:cxn modelId="{B5BD14EB-BFA7-4BB9-B179-B8F81D5D1A70}" type="presOf" srcId="{76EA7148-E385-4AAE-AA76-0381F4F28EEB}" destId="{80949620-A151-4666-A43A-429108FD5A17}" srcOrd="0" destOrd="0" presId="urn:microsoft.com/office/officeart/2005/8/layout/radial1"/>
    <dgm:cxn modelId="{F1BD136E-795D-487D-805E-C63242EA420B}" type="presOf" srcId="{F6D4961A-B715-4A09-B567-0D1BC8871E26}" destId="{FFCA389F-5C1E-4F58-8571-0068861840E4}" srcOrd="0" destOrd="0" presId="urn:microsoft.com/office/officeart/2005/8/layout/radial1"/>
    <dgm:cxn modelId="{91541C2B-9A79-4247-967B-FF1494209D62}" srcId="{807E7C9E-DB11-4801-BB43-00D420BBEE30}" destId="{A4FCFCDA-8A74-41EA-83E7-7C2650F8E83B}" srcOrd="4" destOrd="0" parTransId="{83B1B13A-24A7-4330-88D6-68400E8F65CB}" sibTransId="{44683A6F-94E0-4A05-8E5F-26A26499DA49}"/>
    <dgm:cxn modelId="{E279C7E2-4D6A-415B-8A11-31A54A4443E8}" type="presOf" srcId="{3B41EC4F-ABC1-4114-A9BA-D97C38C66955}" destId="{BDD6726C-7DEA-4EBC-819B-1DDC37733142}" srcOrd="0" destOrd="0" presId="urn:microsoft.com/office/officeart/2005/8/layout/radial1"/>
    <dgm:cxn modelId="{F6042F84-8063-4441-837C-972D4C16C4F7}" type="presOf" srcId="{5C04FB67-3E69-4D86-9ED5-FA2F471C6964}" destId="{14AC18AD-C16C-404E-8248-8CCA370EB180}" srcOrd="0" destOrd="0" presId="urn:microsoft.com/office/officeart/2005/8/layout/radial1"/>
    <dgm:cxn modelId="{1C57AAC7-F8C4-4E92-B2B5-6E0916F564ED}" type="presOf" srcId="{3B41EC4F-ABC1-4114-A9BA-D97C38C66955}" destId="{CFA39197-028F-4485-96F6-B92BBD61A61B}" srcOrd="1" destOrd="0" presId="urn:microsoft.com/office/officeart/2005/8/layout/radial1"/>
    <dgm:cxn modelId="{5A6A6FC3-7A86-4234-960C-E63A6329D54E}" type="presOf" srcId="{A4FCFCDA-8A74-41EA-83E7-7C2650F8E83B}" destId="{018310D5-9235-44BD-A567-7756194B30BA}" srcOrd="0" destOrd="0" presId="urn:microsoft.com/office/officeart/2005/8/layout/radial1"/>
    <dgm:cxn modelId="{0C2B3BBA-C6C2-4150-BF6A-DE9F63D18369}" type="presOf" srcId="{B56C1AF7-E9D6-461B-9C3C-96FD70CCA629}" destId="{1EEC160D-EA4A-4B40-9E55-B23AC45CE1ED}" srcOrd="0" destOrd="0" presId="urn:microsoft.com/office/officeart/2005/8/layout/radial1"/>
    <dgm:cxn modelId="{1D6DF076-7C26-471F-BD87-038735479B66}" type="presOf" srcId="{E0B21F37-4B80-4DE9-B4CF-85CD59A3E13F}" destId="{5E977D83-A17B-4746-9E60-4096E74E7363}" srcOrd="0" destOrd="0" presId="urn:microsoft.com/office/officeart/2005/8/layout/radial1"/>
    <dgm:cxn modelId="{B65B5405-73D1-47CD-A3AC-816EB2115ECE}" srcId="{E0B21F37-4B80-4DE9-B4CF-85CD59A3E13F}" destId="{807E7C9E-DB11-4801-BB43-00D420BBEE30}" srcOrd="0" destOrd="0" parTransId="{2FAAAE97-A67E-4C15-A9C8-BE1952082355}" sibTransId="{20E52452-D332-4946-89BA-4F1DF8804BED}"/>
    <dgm:cxn modelId="{F68206AA-C011-4A53-A393-188EFC480E5F}" type="presOf" srcId="{77F8BDF9-D75D-4544-9777-29A1322F487D}" destId="{76E210B1-51FA-486E-BF0D-7CDE065AA9D8}" srcOrd="0" destOrd="0" presId="urn:microsoft.com/office/officeart/2005/8/layout/radial1"/>
    <dgm:cxn modelId="{A99D44D9-98DC-4299-BA0D-0C0BA0DB1081}" type="presOf" srcId="{807E7C9E-DB11-4801-BB43-00D420BBEE30}" destId="{06545EE6-5F96-470D-B8C6-EB3CFDEE0527}" srcOrd="0" destOrd="0" presId="urn:microsoft.com/office/officeart/2005/8/layout/radial1"/>
    <dgm:cxn modelId="{F517488F-48EE-48C1-8F22-2669A03C5781}" srcId="{E0B21F37-4B80-4DE9-B4CF-85CD59A3E13F}" destId="{186D78C2-425B-4E6E-8542-8D5AACB37047}" srcOrd="1" destOrd="0" parTransId="{2FEE2162-06B6-4C0E-B62E-DC996D07BE41}" sibTransId="{A1FAAF7E-0A00-4277-BACC-11FE153394F4}"/>
    <dgm:cxn modelId="{60602625-B282-43E6-9482-6A772C544C60}" type="presOf" srcId="{83B1B13A-24A7-4330-88D6-68400E8F65CB}" destId="{66EB315E-1D66-48A0-83CC-98D81F746ADF}" srcOrd="1" destOrd="0" presId="urn:microsoft.com/office/officeart/2005/8/layout/radial1"/>
    <dgm:cxn modelId="{29C0E6DD-D970-4384-9195-7D0899E3CB5D}" srcId="{807E7C9E-DB11-4801-BB43-00D420BBEE30}" destId="{77F8BDF9-D75D-4544-9777-29A1322F487D}" srcOrd="0" destOrd="0" parTransId="{B56C1AF7-E9D6-461B-9C3C-96FD70CCA629}" sibTransId="{5A6D1724-9446-4279-BB36-AC72CAAB90B9}"/>
    <dgm:cxn modelId="{E19F8453-4F24-4AED-BF48-76CC6694FCEE}" srcId="{807E7C9E-DB11-4801-BB43-00D420BBEE30}" destId="{B91F9EAF-C87E-4B86-8ADF-6D795582691D}" srcOrd="1" destOrd="0" parTransId="{F6D4961A-B715-4A09-B567-0D1BC8871E26}" sibTransId="{7D31CD45-7037-478B-92B8-72A8F1D0C0A6}"/>
    <dgm:cxn modelId="{E9645587-B43E-4D26-8877-AF4FAEDEF41B}" type="presOf" srcId="{AA42F721-6BFD-40C4-934B-8E8AB72CB150}" destId="{88BF0BA8-7B1E-4EA6-82E2-DCC1EDBF4CA9}" srcOrd="0" destOrd="0" presId="urn:microsoft.com/office/officeart/2005/8/layout/radial1"/>
    <dgm:cxn modelId="{C890EBDC-D505-43F6-B7EE-8490DB3F63B2}" srcId="{807E7C9E-DB11-4801-BB43-00D420BBEE30}" destId="{AA42F721-6BFD-40C4-934B-8E8AB72CB150}" srcOrd="2" destOrd="0" parTransId="{3B41EC4F-ABC1-4114-A9BA-D97C38C66955}" sibTransId="{DC844A43-0121-4EDD-94D6-089D0B640D1E}"/>
    <dgm:cxn modelId="{A60054C1-EC83-4D5D-AD86-20A1ABD9BC67}" type="presOf" srcId="{B56C1AF7-E9D6-461B-9C3C-96FD70CCA629}" destId="{0E42221D-8C32-4C7C-8B73-EA48E06ED5F5}" srcOrd="1" destOrd="0" presId="urn:microsoft.com/office/officeart/2005/8/layout/radial1"/>
    <dgm:cxn modelId="{E02CE592-68B8-41A1-AAF9-6CCE79E0E6E5}" type="presParOf" srcId="{5E977D83-A17B-4746-9E60-4096E74E7363}" destId="{06545EE6-5F96-470D-B8C6-EB3CFDEE0527}" srcOrd="0" destOrd="0" presId="urn:microsoft.com/office/officeart/2005/8/layout/radial1"/>
    <dgm:cxn modelId="{4DA871EF-85F6-48AE-A883-C2D53397F9E0}" type="presParOf" srcId="{5E977D83-A17B-4746-9E60-4096E74E7363}" destId="{1EEC160D-EA4A-4B40-9E55-B23AC45CE1ED}" srcOrd="1" destOrd="0" presId="urn:microsoft.com/office/officeart/2005/8/layout/radial1"/>
    <dgm:cxn modelId="{BBC9E213-53D3-42B6-80BA-82F00EFA246C}" type="presParOf" srcId="{1EEC160D-EA4A-4B40-9E55-B23AC45CE1ED}" destId="{0E42221D-8C32-4C7C-8B73-EA48E06ED5F5}" srcOrd="0" destOrd="0" presId="urn:microsoft.com/office/officeart/2005/8/layout/radial1"/>
    <dgm:cxn modelId="{05671DF4-D1D3-40A6-A809-2177DE98B8F5}" type="presParOf" srcId="{5E977D83-A17B-4746-9E60-4096E74E7363}" destId="{76E210B1-51FA-486E-BF0D-7CDE065AA9D8}" srcOrd="2" destOrd="0" presId="urn:microsoft.com/office/officeart/2005/8/layout/radial1"/>
    <dgm:cxn modelId="{F5D46BB6-1AE6-4D7F-A67C-D3951506187E}" type="presParOf" srcId="{5E977D83-A17B-4746-9E60-4096E74E7363}" destId="{FFCA389F-5C1E-4F58-8571-0068861840E4}" srcOrd="3" destOrd="0" presId="urn:microsoft.com/office/officeart/2005/8/layout/radial1"/>
    <dgm:cxn modelId="{C3AEEF21-0B65-4B40-85AF-CC12B1723825}" type="presParOf" srcId="{FFCA389F-5C1E-4F58-8571-0068861840E4}" destId="{6CB38333-67DB-40FE-8BDE-6750A5922FFA}" srcOrd="0" destOrd="0" presId="urn:microsoft.com/office/officeart/2005/8/layout/radial1"/>
    <dgm:cxn modelId="{8D2786FA-D5F2-452A-BB2D-B37473DC3268}" type="presParOf" srcId="{5E977D83-A17B-4746-9E60-4096E74E7363}" destId="{D4D9E0A9-6A7E-4A27-AAAF-455F97E83EA2}" srcOrd="4" destOrd="0" presId="urn:microsoft.com/office/officeart/2005/8/layout/radial1"/>
    <dgm:cxn modelId="{8EB47A40-49EE-4F5F-A4B3-AEDCDD9A7F81}" type="presParOf" srcId="{5E977D83-A17B-4746-9E60-4096E74E7363}" destId="{BDD6726C-7DEA-4EBC-819B-1DDC37733142}" srcOrd="5" destOrd="0" presId="urn:microsoft.com/office/officeart/2005/8/layout/radial1"/>
    <dgm:cxn modelId="{9270DBA9-53E7-49D3-BCEC-680F6693027E}" type="presParOf" srcId="{BDD6726C-7DEA-4EBC-819B-1DDC37733142}" destId="{CFA39197-028F-4485-96F6-B92BBD61A61B}" srcOrd="0" destOrd="0" presId="urn:microsoft.com/office/officeart/2005/8/layout/radial1"/>
    <dgm:cxn modelId="{C494BC0A-6868-4C9F-8F32-5B753CE647CB}" type="presParOf" srcId="{5E977D83-A17B-4746-9E60-4096E74E7363}" destId="{88BF0BA8-7B1E-4EA6-82E2-DCC1EDBF4CA9}" srcOrd="6" destOrd="0" presId="urn:microsoft.com/office/officeart/2005/8/layout/radial1"/>
    <dgm:cxn modelId="{809FD097-5FCD-4F2D-AF0E-FA4627AD329C}" type="presParOf" srcId="{5E977D83-A17B-4746-9E60-4096E74E7363}" destId="{80949620-A151-4666-A43A-429108FD5A17}" srcOrd="7" destOrd="0" presId="urn:microsoft.com/office/officeart/2005/8/layout/radial1"/>
    <dgm:cxn modelId="{1A3C2664-D862-4BF0-972C-B6983A459971}" type="presParOf" srcId="{80949620-A151-4666-A43A-429108FD5A17}" destId="{724040DF-9A25-45CB-8A86-27D56BCA7F6B}" srcOrd="0" destOrd="0" presId="urn:microsoft.com/office/officeart/2005/8/layout/radial1"/>
    <dgm:cxn modelId="{3AA8A58D-C157-43A0-A67B-37F9CEEB2038}" type="presParOf" srcId="{5E977D83-A17B-4746-9E60-4096E74E7363}" destId="{14AC18AD-C16C-404E-8248-8CCA370EB180}" srcOrd="8" destOrd="0" presId="urn:microsoft.com/office/officeart/2005/8/layout/radial1"/>
    <dgm:cxn modelId="{5FEA9FE6-F96E-46B2-BA5F-CD8D555AF3E2}" type="presParOf" srcId="{5E977D83-A17B-4746-9E60-4096E74E7363}" destId="{363ECB80-5B5D-4C54-A4C8-A170DAF35B2B}" srcOrd="9" destOrd="0" presId="urn:microsoft.com/office/officeart/2005/8/layout/radial1"/>
    <dgm:cxn modelId="{B11246C0-9DBD-4CA5-9B66-6CF68CFB6532}" type="presParOf" srcId="{363ECB80-5B5D-4C54-A4C8-A170DAF35B2B}" destId="{66EB315E-1D66-48A0-83CC-98D81F746ADF}" srcOrd="0" destOrd="0" presId="urn:microsoft.com/office/officeart/2005/8/layout/radial1"/>
    <dgm:cxn modelId="{A786CAA8-38EF-4523-BD94-A22D0F14A452}" type="presParOf" srcId="{5E977D83-A17B-4746-9E60-4096E74E7363}" destId="{018310D5-9235-44BD-A567-7756194B30BA}" srcOrd="10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2F7284-3563-4EA9-AA8F-E33DFF6FD650}" type="doc">
      <dgm:prSet loTypeId="urn:microsoft.com/office/officeart/2005/8/layout/hProcess9" loCatId="process" qsTypeId="urn:microsoft.com/office/officeart/2005/8/quickstyle/3d2" qsCatId="3D" csTypeId="urn:microsoft.com/office/officeart/2005/8/colors/accent2_1" csCatId="accent2" phldr="1"/>
      <dgm:spPr/>
    </dgm:pt>
    <dgm:pt modelId="{DB669114-E27E-4C93-AD95-58474238B44F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1800" b="1" dirty="0" smtClean="0">
              <a:solidFill>
                <a:schemeClr val="accent2">
                  <a:lumMod val="75000"/>
                </a:schemeClr>
              </a:solidFill>
            </a:rPr>
            <a:t>       Part One</a:t>
          </a:r>
        </a:p>
        <a:p>
          <a:pPr algn="l" rtl="0"/>
          <a:r>
            <a:rPr lang="en-US" sz="1800" dirty="0" smtClean="0"/>
            <a:t>Isolation of LAB from dairy product</a:t>
          </a:r>
          <a:endParaRPr lang="ar-JO" sz="1800" dirty="0"/>
        </a:p>
      </dgm:t>
    </dgm:pt>
    <dgm:pt modelId="{488CC686-1C58-4A5B-AE7E-D47E35181221}" type="parTrans" cxnId="{0FB27321-F33C-4B92-A9DC-294B6155AB7F}">
      <dgm:prSet/>
      <dgm:spPr/>
      <dgm:t>
        <a:bodyPr/>
        <a:lstStyle/>
        <a:p>
          <a:pPr rtl="1"/>
          <a:endParaRPr lang="ar-JO"/>
        </a:p>
      </dgm:t>
    </dgm:pt>
    <dgm:pt modelId="{4B1DBFBE-EE7A-4678-8373-9832D1338D3A}" type="sibTrans" cxnId="{0FB27321-F33C-4B92-A9DC-294B6155AB7F}">
      <dgm:prSet/>
      <dgm:spPr/>
      <dgm:t>
        <a:bodyPr/>
        <a:lstStyle/>
        <a:p>
          <a:pPr rtl="1"/>
          <a:endParaRPr lang="ar-JO"/>
        </a:p>
      </dgm:t>
    </dgm:pt>
    <dgm:pt modelId="{8B147504-91C8-4855-9723-9A5684603B81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1800" b="1" dirty="0" smtClean="0">
              <a:solidFill>
                <a:schemeClr val="accent2">
                  <a:lumMod val="75000"/>
                </a:schemeClr>
              </a:solidFill>
            </a:rPr>
            <a:t>Part Two</a:t>
          </a:r>
        </a:p>
        <a:p>
          <a:pPr rtl="1"/>
          <a:r>
            <a:rPr lang="en-US" sz="1800" dirty="0" smtClean="0"/>
            <a:t>Study Growth Rate</a:t>
          </a:r>
        </a:p>
        <a:p>
          <a:pPr rtl="1"/>
          <a:r>
            <a:rPr lang="en-US" sz="1800" dirty="0" smtClean="0"/>
            <a:t>(Growth Kinetics) </a:t>
          </a:r>
          <a:endParaRPr lang="ar-JO" sz="1800" dirty="0"/>
        </a:p>
      </dgm:t>
    </dgm:pt>
    <dgm:pt modelId="{256D568D-24DE-407F-B7C0-2E4E216C9E7A}" type="parTrans" cxnId="{63EE72C0-4F6B-44C4-9ECB-E80C9E8147D3}">
      <dgm:prSet/>
      <dgm:spPr/>
      <dgm:t>
        <a:bodyPr/>
        <a:lstStyle/>
        <a:p>
          <a:pPr rtl="1"/>
          <a:endParaRPr lang="ar-JO"/>
        </a:p>
      </dgm:t>
    </dgm:pt>
    <dgm:pt modelId="{6F33C7C1-F917-4662-A626-BE952CEC3684}" type="sibTrans" cxnId="{63EE72C0-4F6B-44C4-9ECB-E80C9E8147D3}">
      <dgm:prSet/>
      <dgm:spPr/>
      <dgm:t>
        <a:bodyPr/>
        <a:lstStyle/>
        <a:p>
          <a:pPr rtl="1"/>
          <a:endParaRPr lang="ar-JO"/>
        </a:p>
      </dgm:t>
    </dgm:pt>
    <dgm:pt modelId="{64642E3C-42F6-4FF2-B02F-24574BB86FB5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1800" b="1" dirty="0" smtClean="0">
              <a:solidFill>
                <a:schemeClr val="accent2">
                  <a:lumMod val="75000"/>
                </a:schemeClr>
              </a:solidFill>
            </a:rPr>
            <a:t>          Part Three</a:t>
          </a:r>
        </a:p>
        <a:p>
          <a:pPr algn="l" rtl="0"/>
          <a:r>
            <a:rPr lang="en-US" sz="1800" dirty="0" smtClean="0"/>
            <a:t>Lactic Acid Production from Isolated LAB</a:t>
          </a:r>
        </a:p>
        <a:p>
          <a:pPr algn="ctr" rtl="1"/>
          <a:r>
            <a:rPr lang="en-US" sz="1800" dirty="0" smtClean="0"/>
            <a:t>- Whey Pretreatment </a:t>
          </a:r>
          <a:endParaRPr lang="ar-JO" sz="1800" dirty="0" smtClean="0"/>
        </a:p>
        <a:p>
          <a:pPr algn="ctr" rtl="1"/>
          <a:r>
            <a:rPr lang="en-US" sz="1800" dirty="0" smtClean="0"/>
            <a:t>- Batch fermentation)</a:t>
          </a:r>
          <a:endParaRPr lang="ar-JO" sz="1800" dirty="0"/>
        </a:p>
      </dgm:t>
    </dgm:pt>
    <dgm:pt modelId="{70576A56-5983-46E4-9B28-B549E6394C34}" type="parTrans" cxnId="{417E2923-EDBB-4F08-95DE-D6E94E08F4DB}">
      <dgm:prSet/>
      <dgm:spPr/>
      <dgm:t>
        <a:bodyPr/>
        <a:lstStyle/>
        <a:p>
          <a:pPr rtl="1"/>
          <a:endParaRPr lang="ar-JO"/>
        </a:p>
      </dgm:t>
    </dgm:pt>
    <dgm:pt modelId="{19A6F89F-D6DA-4190-8E2A-DE53EF6585E1}" type="sibTrans" cxnId="{417E2923-EDBB-4F08-95DE-D6E94E08F4DB}">
      <dgm:prSet/>
      <dgm:spPr/>
      <dgm:t>
        <a:bodyPr/>
        <a:lstStyle/>
        <a:p>
          <a:pPr rtl="1"/>
          <a:endParaRPr lang="ar-JO"/>
        </a:p>
      </dgm:t>
    </dgm:pt>
    <dgm:pt modelId="{DB1B6227-5860-4593-BDF1-786E9704F8B3}" type="pres">
      <dgm:prSet presAssocID="{1B2F7284-3563-4EA9-AA8F-E33DFF6FD650}" presName="CompostProcess" presStyleCnt="0">
        <dgm:presLayoutVars>
          <dgm:dir/>
          <dgm:resizeHandles val="exact"/>
        </dgm:presLayoutVars>
      </dgm:prSet>
      <dgm:spPr/>
    </dgm:pt>
    <dgm:pt modelId="{41D09052-6F34-417B-B38C-350E601984E2}" type="pres">
      <dgm:prSet presAssocID="{1B2F7284-3563-4EA9-AA8F-E33DFF6FD650}" presName="arrow" presStyleLbl="bgShp" presStyleIdx="0" presStyleCn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</dgm:pt>
    <dgm:pt modelId="{959D537B-3FD0-49BD-8331-06053D34FD3F}" type="pres">
      <dgm:prSet presAssocID="{1B2F7284-3563-4EA9-AA8F-E33DFF6FD650}" presName="linearProcess" presStyleCnt="0"/>
      <dgm:spPr/>
    </dgm:pt>
    <dgm:pt modelId="{01B1B1B0-E50C-48AA-98E9-D369AB14DF9F}" type="pres">
      <dgm:prSet presAssocID="{DB669114-E27E-4C93-AD95-58474238B44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165FE20-1784-48D2-BC8B-ABAB1D1B1191}" type="pres">
      <dgm:prSet presAssocID="{4B1DBFBE-EE7A-4678-8373-9832D1338D3A}" presName="sibTrans" presStyleCnt="0"/>
      <dgm:spPr/>
    </dgm:pt>
    <dgm:pt modelId="{86731093-C119-4402-81F0-FF595E20417F}" type="pres">
      <dgm:prSet presAssocID="{8B147504-91C8-4855-9723-9A5684603B81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453C86B-D720-4DF6-B020-D899323493A3}" type="pres">
      <dgm:prSet presAssocID="{6F33C7C1-F917-4662-A626-BE952CEC3684}" presName="sibTrans" presStyleCnt="0"/>
      <dgm:spPr/>
    </dgm:pt>
    <dgm:pt modelId="{B33908A7-2212-4785-AA0E-1CAD20031568}" type="pres">
      <dgm:prSet presAssocID="{64642E3C-42F6-4FF2-B02F-24574BB86FB5}" presName="textNode" presStyleLbl="node1" presStyleIdx="2" presStyleCnt="3" custScaleX="112291" custLinFactNeighborX="-12245" custLinFactNeighborY="-343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957FF6BF-922B-48D8-9D16-DF78D1E57E3E}" type="presOf" srcId="{1B2F7284-3563-4EA9-AA8F-E33DFF6FD650}" destId="{DB1B6227-5860-4593-BDF1-786E9704F8B3}" srcOrd="0" destOrd="0" presId="urn:microsoft.com/office/officeart/2005/8/layout/hProcess9"/>
    <dgm:cxn modelId="{4853E562-EB5C-4E9F-97AF-413A9F1F28FB}" type="presOf" srcId="{64642E3C-42F6-4FF2-B02F-24574BB86FB5}" destId="{B33908A7-2212-4785-AA0E-1CAD20031568}" srcOrd="0" destOrd="0" presId="urn:microsoft.com/office/officeart/2005/8/layout/hProcess9"/>
    <dgm:cxn modelId="{47977FD4-6D3D-4312-8726-7C8799EF97CB}" type="presOf" srcId="{8B147504-91C8-4855-9723-9A5684603B81}" destId="{86731093-C119-4402-81F0-FF595E20417F}" srcOrd="0" destOrd="0" presId="urn:microsoft.com/office/officeart/2005/8/layout/hProcess9"/>
    <dgm:cxn modelId="{417E2923-EDBB-4F08-95DE-D6E94E08F4DB}" srcId="{1B2F7284-3563-4EA9-AA8F-E33DFF6FD650}" destId="{64642E3C-42F6-4FF2-B02F-24574BB86FB5}" srcOrd="2" destOrd="0" parTransId="{70576A56-5983-46E4-9B28-B549E6394C34}" sibTransId="{19A6F89F-D6DA-4190-8E2A-DE53EF6585E1}"/>
    <dgm:cxn modelId="{63EE72C0-4F6B-44C4-9ECB-E80C9E8147D3}" srcId="{1B2F7284-3563-4EA9-AA8F-E33DFF6FD650}" destId="{8B147504-91C8-4855-9723-9A5684603B81}" srcOrd="1" destOrd="0" parTransId="{256D568D-24DE-407F-B7C0-2E4E216C9E7A}" sibTransId="{6F33C7C1-F917-4662-A626-BE952CEC3684}"/>
    <dgm:cxn modelId="{0FB27321-F33C-4B92-A9DC-294B6155AB7F}" srcId="{1B2F7284-3563-4EA9-AA8F-E33DFF6FD650}" destId="{DB669114-E27E-4C93-AD95-58474238B44F}" srcOrd="0" destOrd="0" parTransId="{488CC686-1C58-4A5B-AE7E-D47E35181221}" sibTransId="{4B1DBFBE-EE7A-4678-8373-9832D1338D3A}"/>
    <dgm:cxn modelId="{5AA55E4F-BC25-4EA5-85E8-A33959B81744}" type="presOf" srcId="{DB669114-E27E-4C93-AD95-58474238B44F}" destId="{01B1B1B0-E50C-48AA-98E9-D369AB14DF9F}" srcOrd="0" destOrd="0" presId="urn:microsoft.com/office/officeart/2005/8/layout/hProcess9"/>
    <dgm:cxn modelId="{EEA60051-45BD-4D11-B9D1-84679DABD043}" type="presParOf" srcId="{DB1B6227-5860-4593-BDF1-786E9704F8B3}" destId="{41D09052-6F34-417B-B38C-350E601984E2}" srcOrd="0" destOrd="0" presId="urn:microsoft.com/office/officeart/2005/8/layout/hProcess9"/>
    <dgm:cxn modelId="{5A57A99C-995A-42D6-9783-410CB9CC07C3}" type="presParOf" srcId="{DB1B6227-5860-4593-BDF1-786E9704F8B3}" destId="{959D537B-3FD0-49BD-8331-06053D34FD3F}" srcOrd="1" destOrd="0" presId="urn:microsoft.com/office/officeart/2005/8/layout/hProcess9"/>
    <dgm:cxn modelId="{40048694-5710-4933-B875-8CA42CB8EBA0}" type="presParOf" srcId="{959D537B-3FD0-49BD-8331-06053D34FD3F}" destId="{01B1B1B0-E50C-48AA-98E9-D369AB14DF9F}" srcOrd="0" destOrd="0" presId="urn:microsoft.com/office/officeart/2005/8/layout/hProcess9"/>
    <dgm:cxn modelId="{CA30B553-BB9C-448C-A7E7-35710B17205E}" type="presParOf" srcId="{959D537B-3FD0-49BD-8331-06053D34FD3F}" destId="{E165FE20-1784-48D2-BC8B-ABAB1D1B1191}" srcOrd="1" destOrd="0" presId="urn:microsoft.com/office/officeart/2005/8/layout/hProcess9"/>
    <dgm:cxn modelId="{3749F6A9-F3FA-4D3B-92F8-794DDE797B24}" type="presParOf" srcId="{959D537B-3FD0-49BD-8331-06053D34FD3F}" destId="{86731093-C119-4402-81F0-FF595E20417F}" srcOrd="2" destOrd="0" presId="urn:microsoft.com/office/officeart/2005/8/layout/hProcess9"/>
    <dgm:cxn modelId="{11D93E6A-73CE-4B7A-8CAA-B2398F054CCA}" type="presParOf" srcId="{959D537B-3FD0-49BD-8331-06053D34FD3F}" destId="{E453C86B-D720-4DF6-B020-D899323493A3}" srcOrd="3" destOrd="0" presId="urn:microsoft.com/office/officeart/2005/8/layout/hProcess9"/>
    <dgm:cxn modelId="{5B8BDF07-D1CA-4320-AF46-4F94A0BACCCF}" type="presParOf" srcId="{959D537B-3FD0-49BD-8331-06053D34FD3F}" destId="{B33908A7-2212-4785-AA0E-1CAD20031568}" srcOrd="4" destOrd="0" presId="urn:microsoft.com/office/officeart/2005/8/layout/hProcess9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32EA41-3963-4073-9772-97DEE605F803}" type="doc">
      <dgm:prSet loTypeId="urn:microsoft.com/office/officeart/2005/8/layout/hierarchy1" loCatId="hierarchy" qsTypeId="urn:microsoft.com/office/officeart/2005/8/quickstyle/3d4" qsCatId="3D" csTypeId="urn:microsoft.com/office/officeart/2005/8/colors/accent2_5" csCatId="accent2" phldr="1"/>
      <dgm:spPr/>
      <dgm:t>
        <a:bodyPr/>
        <a:lstStyle/>
        <a:p>
          <a:pPr rtl="1"/>
          <a:endParaRPr lang="ar-JO"/>
        </a:p>
      </dgm:t>
    </dgm:pt>
    <dgm:pt modelId="{BE1B2DC9-13DD-41CF-8DC1-42C1EA2A38DA}">
      <dgm:prSet phldrT="[Text]"/>
      <dgm:spPr/>
      <dgm:t>
        <a:bodyPr/>
        <a:lstStyle/>
        <a:p>
          <a:pPr rtl="0"/>
          <a:r>
            <a:rPr lang="en-US" dirty="0" smtClean="0"/>
            <a:t>Experiments</a:t>
          </a:r>
          <a:endParaRPr lang="ar-JO" dirty="0"/>
        </a:p>
      </dgm:t>
    </dgm:pt>
    <dgm:pt modelId="{AC768DC7-6B23-4610-9446-A8798E388FC3}" type="parTrans" cxnId="{6AAD9C08-0B4D-4AF4-9D7D-ADD3479F702D}">
      <dgm:prSet/>
      <dgm:spPr/>
      <dgm:t>
        <a:bodyPr/>
        <a:lstStyle/>
        <a:p>
          <a:pPr rtl="1"/>
          <a:endParaRPr lang="ar-JO"/>
        </a:p>
      </dgm:t>
    </dgm:pt>
    <dgm:pt modelId="{A91C2DEA-DAA3-4196-8FA7-2A83FAF73A7D}" type="sibTrans" cxnId="{6AAD9C08-0B4D-4AF4-9D7D-ADD3479F702D}">
      <dgm:prSet/>
      <dgm:spPr/>
      <dgm:t>
        <a:bodyPr/>
        <a:lstStyle/>
        <a:p>
          <a:pPr rtl="1"/>
          <a:endParaRPr lang="ar-JO"/>
        </a:p>
      </dgm:t>
    </dgm:pt>
    <dgm:pt modelId="{2BF8F288-F5BC-4C8A-910E-AB0505A3F395}">
      <dgm:prSet phldrT="[Text]"/>
      <dgm:spPr/>
      <dgm:t>
        <a:bodyPr/>
        <a:lstStyle/>
        <a:p>
          <a:pPr rtl="0"/>
          <a:r>
            <a:rPr lang="en-US" dirty="0" smtClean="0"/>
            <a:t>First experiment</a:t>
          </a:r>
        </a:p>
        <a:p>
          <a:pPr rtl="0"/>
          <a:r>
            <a:rPr lang="en-US" dirty="0" smtClean="0"/>
            <a:t>10 g/l whey</a:t>
          </a:r>
          <a:endParaRPr lang="ar-JO" dirty="0"/>
        </a:p>
      </dgm:t>
    </dgm:pt>
    <dgm:pt modelId="{EF6C880B-9AB3-43F7-9A7A-1C82F1943102}" type="parTrans" cxnId="{4E613DC7-B0EF-46F3-B66E-235E2C193528}">
      <dgm:prSet/>
      <dgm:spPr/>
      <dgm:t>
        <a:bodyPr/>
        <a:lstStyle/>
        <a:p>
          <a:pPr rtl="1"/>
          <a:endParaRPr lang="ar-JO"/>
        </a:p>
      </dgm:t>
    </dgm:pt>
    <dgm:pt modelId="{902B9873-5CA9-43EB-9365-A812972F9625}" type="sibTrans" cxnId="{4E613DC7-B0EF-46F3-B66E-235E2C193528}">
      <dgm:prSet/>
      <dgm:spPr/>
      <dgm:t>
        <a:bodyPr/>
        <a:lstStyle/>
        <a:p>
          <a:pPr rtl="1"/>
          <a:endParaRPr lang="ar-JO"/>
        </a:p>
      </dgm:t>
    </dgm:pt>
    <dgm:pt modelId="{CA398941-86DD-4D35-9060-EB7200D12E9D}">
      <dgm:prSet phldrT="[Text]"/>
      <dgm:spPr/>
      <dgm:t>
        <a:bodyPr/>
        <a:lstStyle/>
        <a:p>
          <a:pPr algn="ctr" rtl="0"/>
          <a:r>
            <a:rPr lang="en-US" dirty="0" smtClean="0"/>
            <a:t>Second Experiment</a:t>
          </a:r>
        </a:p>
        <a:p>
          <a:pPr algn="ctr" rtl="0"/>
          <a:r>
            <a:rPr lang="en-US" dirty="0" smtClean="0"/>
            <a:t>20 g/l whey</a:t>
          </a:r>
          <a:endParaRPr lang="ar-JO" dirty="0"/>
        </a:p>
      </dgm:t>
    </dgm:pt>
    <dgm:pt modelId="{8DB84C58-34F9-45D0-A416-E1420E627EEA}" type="parTrans" cxnId="{2B745C67-5424-4BA1-8BD7-88A7F76BF3E7}">
      <dgm:prSet/>
      <dgm:spPr/>
      <dgm:t>
        <a:bodyPr/>
        <a:lstStyle/>
        <a:p>
          <a:pPr rtl="1"/>
          <a:endParaRPr lang="ar-JO"/>
        </a:p>
      </dgm:t>
    </dgm:pt>
    <dgm:pt modelId="{C9BC0F22-91C6-4842-99E9-82BBAD91478F}" type="sibTrans" cxnId="{2B745C67-5424-4BA1-8BD7-88A7F76BF3E7}">
      <dgm:prSet/>
      <dgm:spPr/>
      <dgm:t>
        <a:bodyPr/>
        <a:lstStyle/>
        <a:p>
          <a:pPr rtl="1"/>
          <a:endParaRPr lang="ar-JO"/>
        </a:p>
      </dgm:t>
    </dgm:pt>
    <dgm:pt modelId="{7C1B140A-31B6-4FAE-8518-F6817FD75549}" type="pres">
      <dgm:prSet presAssocID="{BD32EA41-3963-4073-9772-97DEE605F80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C41E40EC-1A48-4075-B21E-124546AC493B}" type="pres">
      <dgm:prSet presAssocID="{BE1B2DC9-13DD-41CF-8DC1-42C1EA2A38DA}" presName="hierRoot1" presStyleCnt="0"/>
      <dgm:spPr/>
    </dgm:pt>
    <dgm:pt modelId="{1425BBDE-82F2-4362-9B31-B6A1262FA7A3}" type="pres">
      <dgm:prSet presAssocID="{BE1B2DC9-13DD-41CF-8DC1-42C1EA2A38DA}" presName="composite" presStyleCnt="0"/>
      <dgm:spPr/>
    </dgm:pt>
    <dgm:pt modelId="{DA14AADE-EAA9-41C8-AACA-DB89B1542DAD}" type="pres">
      <dgm:prSet presAssocID="{BE1B2DC9-13DD-41CF-8DC1-42C1EA2A38DA}" presName="background" presStyleLbl="node0" presStyleIdx="0" presStyleCnt="1"/>
      <dgm:spPr>
        <a:solidFill>
          <a:schemeClr val="accent6">
            <a:lumMod val="20000"/>
            <a:lumOff val="80000"/>
            <a:alpha val="80000"/>
          </a:schemeClr>
        </a:solidFill>
      </dgm:spPr>
    </dgm:pt>
    <dgm:pt modelId="{DA30865F-3DD3-4D2F-8608-3F32468386D9}" type="pres">
      <dgm:prSet presAssocID="{BE1B2DC9-13DD-41CF-8DC1-42C1EA2A38D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30BE9009-F891-4316-8198-493007DCAE4F}" type="pres">
      <dgm:prSet presAssocID="{BE1B2DC9-13DD-41CF-8DC1-42C1EA2A38DA}" presName="hierChild2" presStyleCnt="0"/>
      <dgm:spPr/>
    </dgm:pt>
    <dgm:pt modelId="{6920C6EB-BB18-484A-8101-F2DC45D8AB61}" type="pres">
      <dgm:prSet presAssocID="{EF6C880B-9AB3-43F7-9A7A-1C82F1943102}" presName="Name10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394CEAB2-E6E5-40AE-B28D-BBFCBB1C5141}" type="pres">
      <dgm:prSet presAssocID="{2BF8F288-F5BC-4C8A-910E-AB0505A3F395}" presName="hierRoot2" presStyleCnt="0"/>
      <dgm:spPr/>
    </dgm:pt>
    <dgm:pt modelId="{DDB1CFA8-B1B4-43CD-A96E-273040520DC7}" type="pres">
      <dgm:prSet presAssocID="{2BF8F288-F5BC-4C8A-910E-AB0505A3F395}" presName="composite2" presStyleCnt="0"/>
      <dgm:spPr/>
    </dgm:pt>
    <dgm:pt modelId="{A05632F5-96C6-4EDF-8BC6-69CF66E337B0}" type="pres">
      <dgm:prSet presAssocID="{2BF8F288-F5BC-4C8A-910E-AB0505A3F395}" presName="background2" presStyleLbl="node2" presStyleIdx="0" presStyleCnt="2"/>
      <dgm:spPr>
        <a:solidFill>
          <a:schemeClr val="accent6">
            <a:lumMod val="20000"/>
            <a:lumOff val="80000"/>
            <a:alpha val="70000"/>
          </a:schemeClr>
        </a:solidFill>
      </dgm:spPr>
    </dgm:pt>
    <dgm:pt modelId="{F38FB661-53A1-4FB8-AC8C-A3D4C11BFC0C}" type="pres">
      <dgm:prSet presAssocID="{2BF8F288-F5BC-4C8A-910E-AB0505A3F395}" presName="text2" presStyleLbl="fgAcc2" presStyleIdx="0" presStyleCnt="2" custScaleX="11466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CAAB641D-02DB-4EDC-9867-E27DE85C1D9C}" type="pres">
      <dgm:prSet presAssocID="{2BF8F288-F5BC-4C8A-910E-AB0505A3F395}" presName="hierChild3" presStyleCnt="0"/>
      <dgm:spPr/>
    </dgm:pt>
    <dgm:pt modelId="{0F3316AF-C0D7-45F9-BC1A-EAB3544C4FEA}" type="pres">
      <dgm:prSet presAssocID="{8DB84C58-34F9-45D0-A416-E1420E627EEA}" presName="Name10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5E5BCEA6-C1F5-4F0C-A0E3-47C7537F7434}" type="pres">
      <dgm:prSet presAssocID="{CA398941-86DD-4D35-9060-EB7200D12E9D}" presName="hierRoot2" presStyleCnt="0"/>
      <dgm:spPr/>
    </dgm:pt>
    <dgm:pt modelId="{4FC7B3C3-27DD-4C90-A449-B4BA8D4F9DB5}" type="pres">
      <dgm:prSet presAssocID="{CA398941-86DD-4D35-9060-EB7200D12E9D}" presName="composite2" presStyleCnt="0"/>
      <dgm:spPr/>
    </dgm:pt>
    <dgm:pt modelId="{182A43FC-2CBB-43CA-BDBF-E0725F6E2222}" type="pres">
      <dgm:prSet presAssocID="{CA398941-86DD-4D35-9060-EB7200D12E9D}" presName="background2" presStyleLbl="node2" presStyleIdx="1" presStyleCnt="2"/>
      <dgm:spPr>
        <a:solidFill>
          <a:schemeClr val="accent6">
            <a:lumMod val="20000"/>
            <a:lumOff val="80000"/>
            <a:alpha val="70000"/>
          </a:schemeClr>
        </a:solidFill>
      </dgm:spPr>
    </dgm:pt>
    <dgm:pt modelId="{B469FC03-71EC-4FE9-8859-D05BB832C04A}" type="pres">
      <dgm:prSet presAssocID="{CA398941-86DD-4D35-9060-EB7200D12E9D}" presName="text2" presStyleLbl="fgAcc2" presStyleIdx="1" presStyleCnt="2" custScaleX="116728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236CB1A1-2704-46FE-A24F-7BB7F3C7D52D}" type="pres">
      <dgm:prSet presAssocID="{CA398941-86DD-4D35-9060-EB7200D12E9D}" presName="hierChild3" presStyleCnt="0"/>
      <dgm:spPr/>
    </dgm:pt>
  </dgm:ptLst>
  <dgm:cxnLst>
    <dgm:cxn modelId="{B139FD84-E348-43E6-8AFB-B84D8CAA6CB2}" type="presOf" srcId="{EF6C880B-9AB3-43F7-9A7A-1C82F1943102}" destId="{6920C6EB-BB18-484A-8101-F2DC45D8AB61}" srcOrd="0" destOrd="0" presId="urn:microsoft.com/office/officeart/2005/8/layout/hierarchy1"/>
    <dgm:cxn modelId="{C6CBEF10-8ACF-4191-A539-87BAC2992C3A}" type="presOf" srcId="{8DB84C58-34F9-45D0-A416-E1420E627EEA}" destId="{0F3316AF-C0D7-45F9-BC1A-EAB3544C4FEA}" srcOrd="0" destOrd="0" presId="urn:microsoft.com/office/officeart/2005/8/layout/hierarchy1"/>
    <dgm:cxn modelId="{D2FAD168-D026-4E45-86A7-0127832696DE}" type="presOf" srcId="{BD32EA41-3963-4073-9772-97DEE605F803}" destId="{7C1B140A-31B6-4FAE-8518-F6817FD75549}" srcOrd="0" destOrd="0" presId="urn:microsoft.com/office/officeart/2005/8/layout/hierarchy1"/>
    <dgm:cxn modelId="{5ABF141B-5A34-48F5-B80F-2E791F39570A}" type="presOf" srcId="{2BF8F288-F5BC-4C8A-910E-AB0505A3F395}" destId="{F38FB661-53A1-4FB8-AC8C-A3D4C11BFC0C}" srcOrd="0" destOrd="0" presId="urn:microsoft.com/office/officeart/2005/8/layout/hierarchy1"/>
    <dgm:cxn modelId="{CA85097F-1EFD-4D67-B8D3-E435E6C17A91}" type="presOf" srcId="{BE1B2DC9-13DD-41CF-8DC1-42C1EA2A38DA}" destId="{DA30865F-3DD3-4D2F-8608-3F32468386D9}" srcOrd="0" destOrd="0" presId="urn:microsoft.com/office/officeart/2005/8/layout/hierarchy1"/>
    <dgm:cxn modelId="{6AAD9C08-0B4D-4AF4-9D7D-ADD3479F702D}" srcId="{BD32EA41-3963-4073-9772-97DEE605F803}" destId="{BE1B2DC9-13DD-41CF-8DC1-42C1EA2A38DA}" srcOrd="0" destOrd="0" parTransId="{AC768DC7-6B23-4610-9446-A8798E388FC3}" sibTransId="{A91C2DEA-DAA3-4196-8FA7-2A83FAF73A7D}"/>
    <dgm:cxn modelId="{31587892-4A00-4B47-A666-5B22D3574BCC}" type="presOf" srcId="{CA398941-86DD-4D35-9060-EB7200D12E9D}" destId="{B469FC03-71EC-4FE9-8859-D05BB832C04A}" srcOrd="0" destOrd="0" presId="urn:microsoft.com/office/officeart/2005/8/layout/hierarchy1"/>
    <dgm:cxn modelId="{2B745C67-5424-4BA1-8BD7-88A7F76BF3E7}" srcId="{BE1B2DC9-13DD-41CF-8DC1-42C1EA2A38DA}" destId="{CA398941-86DD-4D35-9060-EB7200D12E9D}" srcOrd="1" destOrd="0" parTransId="{8DB84C58-34F9-45D0-A416-E1420E627EEA}" sibTransId="{C9BC0F22-91C6-4842-99E9-82BBAD91478F}"/>
    <dgm:cxn modelId="{4E613DC7-B0EF-46F3-B66E-235E2C193528}" srcId="{BE1B2DC9-13DD-41CF-8DC1-42C1EA2A38DA}" destId="{2BF8F288-F5BC-4C8A-910E-AB0505A3F395}" srcOrd="0" destOrd="0" parTransId="{EF6C880B-9AB3-43F7-9A7A-1C82F1943102}" sibTransId="{902B9873-5CA9-43EB-9365-A812972F9625}"/>
    <dgm:cxn modelId="{DCAA1F6A-64FF-4663-9295-D378348DC6A4}" type="presParOf" srcId="{7C1B140A-31B6-4FAE-8518-F6817FD75549}" destId="{C41E40EC-1A48-4075-B21E-124546AC493B}" srcOrd="0" destOrd="0" presId="urn:microsoft.com/office/officeart/2005/8/layout/hierarchy1"/>
    <dgm:cxn modelId="{F927F253-04FA-4133-A22B-4645975B247E}" type="presParOf" srcId="{C41E40EC-1A48-4075-B21E-124546AC493B}" destId="{1425BBDE-82F2-4362-9B31-B6A1262FA7A3}" srcOrd="0" destOrd="0" presId="urn:microsoft.com/office/officeart/2005/8/layout/hierarchy1"/>
    <dgm:cxn modelId="{25DA8DFB-E7AB-4A08-8B37-362150EFCF56}" type="presParOf" srcId="{1425BBDE-82F2-4362-9B31-B6A1262FA7A3}" destId="{DA14AADE-EAA9-41C8-AACA-DB89B1542DAD}" srcOrd="0" destOrd="0" presId="urn:microsoft.com/office/officeart/2005/8/layout/hierarchy1"/>
    <dgm:cxn modelId="{3A563FE3-0F9E-422E-8BA7-292C6395B3C5}" type="presParOf" srcId="{1425BBDE-82F2-4362-9B31-B6A1262FA7A3}" destId="{DA30865F-3DD3-4D2F-8608-3F32468386D9}" srcOrd="1" destOrd="0" presId="urn:microsoft.com/office/officeart/2005/8/layout/hierarchy1"/>
    <dgm:cxn modelId="{701365A0-C1C9-4197-B753-7049AA888D94}" type="presParOf" srcId="{C41E40EC-1A48-4075-B21E-124546AC493B}" destId="{30BE9009-F891-4316-8198-493007DCAE4F}" srcOrd="1" destOrd="0" presId="urn:microsoft.com/office/officeart/2005/8/layout/hierarchy1"/>
    <dgm:cxn modelId="{DCAC3C89-2128-43B2-A24D-60FE8891FEC6}" type="presParOf" srcId="{30BE9009-F891-4316-8198-493007DCAE4F}" destId="{6920C6EB-BB18-484A-8101-F2DC45D8AB61}" srcOrd="0" destOrd="0" presId="urn:microsoft.com/office/officeart/2005/8/layout/hierarchy1"/>
    <dgm:cxn modelId="{63D39DDB-E1EF-4FDE-B7A8-60DEAC49DB81}" type="presParOf" srcId="{30BE9009-F891-4316-8198-493007DCAE4F}" destId="{394CEAB2-E6E5-40AE-B28D-BBFCBB1C5141}" srcOrd="1" destOrd="0" presId="urn:microsoft.com/office/officeart/2005/8/layout/hierarchy1"/>
    <dgm:cxn modelId="{5007D172-05CC-49AB-B83E-99C694E5C055}" type="presParOf" srcId="{394CEAB2-E6E5-40AE-B28D-BBFCBB1C5141}" destId="{DDB1CFA8-B1B4-43CD-A96E-273040520DC7}" srcOrd="0" destOrd="0" presId="urn:microsoft.com/office/officeart/2005/8/layout/hierarchy1"/>
    <dgm:cxn modelId="{DB52964E-A23E-45C7-8146-64AD2003F498}" type="presParOf" srcId="{DDB1CFA8-B1B4-43CD-A96E-273040520DC7}" destId="{A05632F5-96C6-4EDF-8BC6-69CF66E337B0}" srcOrd="0" destOrd="0" presId="urn:microsoft.com/office/officeart/2005/8/layout/hierarchy1"/>
    <dgm:cxn modelId="{A7444E97-B2BC-4440-BA83-B8B485BBB4E9}" type="presParOf" srcId="{DDB1CFA8-B1B4-43CD-A96E-273040520DC7}" destId="{F38FB661-53A1-4FB8-AC8C-A3D4C11BFC0C}" srcOrd="1" destOrd="0" presId="urn:microsoft.com/office/officeart/2005/8/layout/hierarchy1"/>
    <dgm:cxn modelId="{EB2C1F4D-A952-42B5-A863-447755B18D75}" type="presParOf" srcId="{394CEAB2-E6E5-40AE-B28D-BBFCBB1C5141}" destId="{CAAB641D-02DB-4EDC-9867-E27DE85C1D9C}" srcOrd="1" destOrd="0" presId="urn:microsoft.com/office/officeart/2005/8/layout/hierarchy1"/>
    <dgm:cxn modelId="{A6C9E3F2-79FA-473A-8188-929CE7EB5679}" type="presParOf" srcId="{30BE9009-F891-4316-8198-493007DCAE4F}" destId="{0F3316AF-C0D7-45F9-BC1A-EAB3544C4FEA}" srcOrd="2" destOrd="0" presId="urn:microsoft.com/office/officeart/2005/8/layout/hierarchy1"/>
    <dgm:cxn modelId="{60CBD4D2-AABE-4BFA-B66B-6E012FDA9A08}" type="presParOf" srcId="{30BE9009-F891-4316-8198-493007DCAE4F}" destId="{5E5BCEA6-C1F5-4F0C-A0E3-47C7537F7434}" srcOrd="3" destOrd="0" presId="urn:microsoft.com/office/officeart/2005/8/layout/hierarchy1"/>
    <dgm:cxn modelId="{6C04B63B-1864-4E70-8BBB-21335AC75E0F}" type="presParOf" srcId="{5E5BCEA6-C1F5-4F0C-A0E3-47C7537F7434}" destId="{4FC7B3C3-27DD-4C90-A449-B4BA8D4F9DB5}" srcOrd="0" destOrd="0" presId="urn:microsoft.com/office/officeart/2005/8/layout/hierarchy1"/>
    <dgm:cxn modelId="{10BA082C-D6C2-4425-A241-23969767E770}" type="presParOf" srcId="{4FC7B3C3-27DD-4C90-A449-B4BA8D4F9DB5}" destId="{182A43FC-2CBB-43CA-BDBF-E0725F6E2222}" srcOrd="0" destOrd="0" presId="urn:microsoft.com/office/officeart/2005/8/layout/hierarchy1"/>
    <dgm:cxn modelId="{03FD4772-3F72-49EB-8550-B9318CC69C05}" type="presParOf" srcId="{4FC7B3C3-27DD-4C90-A449-B4BA8D4F9DB5}" destId="{B469FC03-71EC-4FE9-8859-D05BB832C04A}" srcOrd="1" destOrd="0" presId="urn:microsoft.com/office/officeart/2005/8/layout/hierarchy1"/>
    <dgm:cxn modelId="{F21520FC-BC8D-4E5D-A41A-63A4399DD125}" type="presParOf" srcId="{5E5BCEA6-C1F5-4F0C-A0E3-47C7537F7434}" destId="{236CB1A1-2704-46FE-A24F-7BB7F3C7D52D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0.12946</cdr:x>
      <cdr:y>0.7047</cdr:y>
    </cdr:from>
    <cdr:to>
      <cdr:x>0.4409</cdr:x>
      <cdr:y>0.70526</cdr:y>
    </cdr:to>
    <cdr:sp macro="" textlink="">
      <cdr:nvSpPr>
        <cdr:cNvPr id="5" name="Straight Connector 4"/>
        <cdr:cNvSpPr/>
      </cdr:nvSpPr>
      <cdr:spPr>
        <a:xfrm xmlns:a="http://schemas.openxmlformats.org/drawingml/2006/main">
          <a:off x="657225" y="2000250"/>
          <a:ext cx="1581150" cy="1588"/>
        </a:xfrm>
        <a:prstGeom xmlns:a="http://schemas.openxmlformats.org/drawingml/2006/main" prst="line">
          <a:avLst/>
        </a:prstGeom>
        <a:ln xmlns:a="http://schemas.openxmlformats.org/drawingml/2006/main"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0.43887</cdr:x>
      <cdr:y>0.70498</cdr:y>
    </cdr:from>
    <cdr:to>
      <cdr:x>0.43918</cdr:x>
      <cdr:y>0.87947</cdr:y>
    </cdr:to>
    <cdr:sp macro="" textlink="">
      <cdr:nvSpPr>
        <cdr:cNvPr id="7" name="Straight Connector 6"/>
        <cdr:cNvSpPr/>
      </cdr:nvSpPr>
      <cdr:spPr>
        <a:xfrm xmlns:a="http://schemas.openxmlformats.org/drawingml/2006/main" rot="5400000">
          <a:off x="2228056" y="2001044"/>
          <a:ext cx="1588" cy="495300"/>
        </a:xfrm>
        <a:prstGeom xmlns:a="http://schemas.openxmlformats.org/drawingml/2006/main" prst="line">
          <a:avLst/>
        </a:prstGeom>
        <a:ln xmlns:a="http://schemas.openxmlformats.org/drawingml/2006/main"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0.12008</cdr:x>
      <cdr:y>0.53356</cdr:y>
    </cdr:from>
    <cdr:to>
      <cdr:x>0.50094</cdr:x>
      <cdr:y>0.54027</cdr:y>
    </cdr:to>
    <cdr:sp macro="" textlink="">
      <cdr:nvSpPr>
        <cdr:cNvPr id="9" name="Straight Connector 8"/>
        <cdr:cNvSpPr/>
      </cdr:nvSpPr>
      <cdr:spPr>
        <a:xfrm xmlns:a="http://schemas.openxmlformats.org/drawingml/2006/main">
          <a:off x="609600" y="1514475"/>
          <a:ext cx="1933575" cy="1905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ysClr val="windowText" lastClr="000000"/>
          </a:solidFill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0.49906</cdr:x>
      <cdr:y>0.54027</cdr:y>
    </cdr:from>
    <cdr:to>
      <cdr:x>0.50281</cdr:x>
      <cdr:y>0.87919</cdr:y>
    </cdr:to>
    <cdr:sp macro="" textlink="">
      <cdr:nvSpPr>
        <cdr:cNvPr id="13" name="Straight Connector 12"/>
        <cdr:cNvSpPr/>
      </cdr:nvSpPr>
      <cdr:spPr>
        <a:xfrm xmlns:a="http://schemas.openxmlformats.org/drawingml/2006/main" rot="16200000" flipH="1">
          <a:off x="2533650" y="1533524"/>
          <a:ext cx="19051" cy="96202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ysClr val="windowText" lastClr="000000"/>
          </a:solidFill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0.45591</cdr:x>
      <cdr:y>0.4698</cdr:y>
    </cdr:from>
    <cdr:to>
      <cdr:x>0.51595</cdr:x>
      <cdr:y>0.51342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314576" y="1333500"/>
          <a:ext cx="304800" cy="123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/>
            <a:t>B</a:t>
          </a:r>
          <a:endParaRPr lang="ar-JO" sz="1100"/>
        </a:p>
      </cdr:txBody>
    </cdr:sp>
  </cdr:relSizeAnchor>
  <cdr:relSizeAnchor xmlns:cdr="http://schemas.openxmlformats.org/drawingml/2006/chartDrawing">
    <cdr:from>
      <cdr:x>0.38837</cdr:x>
      <cdr:y>0.64094</cdr:y>
    </cdr:from>
    <cdr:to>
      <cdr:x>0.41839</cdr:x>
      <cdr:y>0.66778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1971675" y="1819275"/>
          <a:ext cx="152400" cy="76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/>
            <a:t>b</a:t>
          </a:r>
          <a:endParaRPr lang="ar-JO" sz="1100"/>
        </a:p>
      </cdr:txBody>
    </cdr:sp>
  </cdr:relSizeAnchor>
  <cdr:relSizeAnchor xmlns:cdr="http://schemas.openxmlformats.org/drawingml/2006/chartDrawing">
    <cdr:from>
      <cdr:x>0.43715</cdr:x>
      <cdr:y>0.77181</cdr:y>
    </cdr:from>
    <cdr:to>
      <cdr:x>0.50094</cdr:x>
      <cdr:y>0.85403</cdr:y>
    </cdr:to>
    <cdr:sp macro="" textlink="">
      <cdr:nvSpPr>
        <cdr:cNvPr id="21" name="Left Brace 20"/>
        <cdr:cNvSpPr/>
      </cdr:nvSpPr>
      <cdr:spPr>
        <a:xfrm xmlns:a="http://schemas.openxmlformats.org/drawingml/2006/main" rot="5400000">
          <a:off x="2264567" y="2145507"/>
          <a:ext cx="233364" cy="323851"/>
        </a:xfrm>
        <a:prstGeom xmlns:a="http://schemas.openxmlformats.org/drawingml/2006/main" prst="leftBrac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0.15572</cdr:x>
      <cdr:y>0.55369</cdr:y>
    </cdr:from>
    <cdr:to>
      <cdr:x>0.17448</cdr:x>
      <cdr:y>0.69799</cdr:y>
    </cdr:to>
    <cdr:sp macro="" textlink="">
      <cdr:nvSpPr>
        <cdr:cNvPr id="22" name="Right Brace 21"/>
        <cdr:cNvSpPr/>
      </cdr:nvSpPr>
      <cdr:spPr>
        <a:xfrm xmlns:a="http://schemas.openxmlformats.org/drawingml/2006/main">
          <a:off x="790575" y="1571625"/>
          <a:ext cx="95250" cy="409575"/>
        </a:xfrm>
        <a:prstGeom xmlns:a="http://schemas.openxmlformats.org/drawingml/2006/main" prst="rightBrac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0.17636</cdr:x>
      <cdr:y>0.59732</cdr:y>
    </cdr:from>
    <cdr:to>
      <cdr:x>0.36773</cdr:x>
      <cdr:y>0.67114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895350" y="1695450"/>
          <a:ext cx="971550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/>
            <a:t>cell doubling  </a:t>
          </a:r>
          <a:endParaRPr lang="ar-JO" sz="1100"/>
        </a:p>
      </cdr:txBody>
    </cdr:sp>
  </cdr:relSizeAnchor>
  <cdr:relSizeAnchor xmlns:cdr="http://schemas.openxmlformats.org/drawingml/2006/chartDrawing">
    <cdr:from>
      <cdr:x>0.44841</cdr:x>
      <cdr:y>0.71141</cdr:y>
    </cdr:from>
    <cdr:to>
      <cdr:x>0.4803</cdr:x>
      <cdr:y>0.76174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2276475" y="2019300"/>
          <a:ext cx="161925" cy="1428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/>
            <a:t>G</a:t>
          </a:r>
          <a:endParaRPr lang="ar-JO" sz="1100"/>
        </a:p>
      </cdr:txBody>
    </cdr:sp>
  </cdr:relSizeAnchor>
  <cdr:relSizeAnchor xmlns:cdr="http://schemas.openxmlformats.org/drawingml/2006/chartDrawing">
    <cdr:from>
      <cdr:x>0.54221</cdr:x>
      <cdr:y>0.43624</cdr:y>
    </cdr:from>
    <cdr:to>
      <cdr:x>0.54409</cdr:x>
      <cdr:y>0.86242</cdr:y>
    </cdr:to>
    <cdr:sp macro="" textlink="">
      <cdr:nvSpPr>
        <cdr:cNvPr id="26" name="Straight Connector 25"/>
        <cdr:cNvSpPr/>
      </cdr:nvSpPr>
      <cdr:spPr>
        <a:xfrm xmlns:a="http://schemas.openxmlformats.org/drawingml/2006/main" rot="16200000" flipH="1">
          <a:off x="2152650" y="1838324"/>
          <a:ext cx="1209676" cy="9525"/>
        </a:xfrm>
        <a:prstGeom xmlns:a="http://schemas.openxmlformats.org/drawingml/2006/main" prst="line">
          <a:avLst/>
        </a:prstGeom>
        <a:ln xmlns:a="http://schemas.openxmlformats.org/drawingml/2006/main"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0.11069</cdr:x>
      <cdr:y>0.4396</cdr:y>
    </cdr:from>
    <cdr:to>
      <cdr:x>0.54034</cdr:x>
      <cdr:y>0.44295</cdr:y>
    </cdr:to>
    <cdr:sp macro="" textlink="">
      <cdr:nvSpPr>
        <cdr:cNvPr id="32" name="Straight Connector 31"/>
        <cdr:cNvSpPr/>
      </cdr:nvSpPr>
      <cdr:spPr>
        <a:xfrm xmlns:a="http://schemas.openxmlformats.org/drawingml/2006/main" rot="10800000" flipV="1">
          <a:off x="561976" y="1247774"/>
          <a:ext cx="2181225" cy="9526"/>
        </a:xfrm>
        <a:prstGeom xmlns:a="http://schemas.openxmlformats.org/drawingml/2006/main" prst="line">
          <a:avLst/>
        </a:prstGeom>
        <a:ln xmlns:a="http://schemas.openxmlformats.org/drawingml/2006/main"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0.5122</cdr:x>
      <cdr:y>0.36577</cdr:y>
    </cdr:from>
    <cdr:to>
      <cdr:x>0.54409</cdr:x>
      <cdr:y>0.4094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2600325" y="1038225"/>
          <a:ext cx="161925" cy="123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/>
            <a:t>C</a:t>
          </a:r>
          <a:endParaRPr lang="ar-JO" sz="1100"/>
        </a:p>
      </cdr:txBody>
    </cdr:sp>
  </cdr:relSizeAnchor>
  <cdr:relSizeAnchor xmlns:cdr="http://schemas.openxmlformats.org/drawingml/2006/chartDrawing">
    <cdr:from>
      <cdr:x>0.12383</cdr:x>
      <cdr:y>0.77517</cdr:y>
    </cdr:from>
    <cdr:to>
      <cdr:x>0.40713</cdr:x>
      <cdr:y>0.78188</cdr:y>
    </cdr:to>
    <cdr:sp macro="" textlink="">
      <cdr:nvSpPr>
        <cdr:cNvPr id="19" name="Straight Connector 18"/>
        <cdr:cNvSpPr/>
      </cdr:nvSpPr>
      <cdr:spPr>
        <a:xfrm xmlns:a="http://schemas.openxmlformats.org/drawingml/2006/main" flipV="1">
          <a:off x="628650" y="2200275"/>
          <a:ext cx="1438275" cy="19050"/>
        </a:xfrm>
        <a:prstGeom xmlns:a="http://schemas.openxmlformats.org/drawingml/2006/main" prst="line">
          <a:avLst/>
        </a:prstGeom>
        <a:ln xmlns:a="http://schemas.openxmlformats.org/drawingml/2006/main">
          <a:prstDash val="sysDot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0.4051</cdr:x>
      <cdr:y>0.77545</cdr:y>
    </cdr:from>
    <cdr:to>
      <cdr:x>0.40541</cdr:x>
      <cdr:y>0.88283</cdr:y>
    </cdr:to>
    <cdr:sp macro="" textlink="">
      <cdr:nvSpPr>
        <cdr:cNvPr id="30" name="Straight Connector 29"/>
        <cdr:cNvSpPr/>
      </cdr:nvSpPr>
      <cdr:spPr>
        <a:xfrm xmlns:a="http://schemas.openxmlformats.org/drawingml/2006/main" rot="5400000">
          <a:off x="2056606" y="2201069"/>
          <a:ext cx="1588" cy="304800"/>
        </a:xfrm>
        <a:prstGeom xmlns:a="http://schemas.openxmlformats.org/drawingml/2006/main" prst="line">
          <a:avLst/>
        </a:prstGeom>
        <a:ln xmlns:a="http://schemas.openxmlformats.org/drawingml/2006/main">
          <a:prstDash val="sysDot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0.35272</cdr:x>
      <cdr:y>0.72148</cdr:y>
    </cdr:from>
    <cdr:to>
      <cdr:x>0.37711</cdr:x>
      <cdr:y>0.75168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1790700" y="2047875"/>
          <a:ext cx="123825" cy="857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/>
            <a:t>c</a:t>
          </a:r>
          <a:endParaRPr lang="ar-JO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DEB537F-F7C7-4673-9093-C0939EF03CE0}" type="datetime8">
              <a:rPr lang="ar-JO" smtClean="0"/>
              <a:pPr/>
              <a:t>25 أيار، 11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AAD385E-D004-4A69-AFAB-DE22985A42AC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CD4B463-937D-4191-9CDF-CB0680AC703B}" type="datetime8">
              <a:rPr lang="ar-JO" smtClean="0"/>
              <a:pPr/>
              <a:t>25 أيار، 11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4110E5A-E79A-4F40-8849-D2B05FB8B86A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10E5A-E79A-4F40-8849-D2B05FB8B86A}" type="slidenum">
              <a:rPr lang="ar-JO" smtClean="0"/>
              <a:pPr/>
              <a:t>10</a:t>
            </a:fld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BDE5606-D078-4000-A8B6-BC41EEE4ABA0}" type="datetime8">
              <a:rPr lang="ar-JO" smtClean="0"/>
              <a:pPr/>
              <a:t>25 أيار، 11</a:t>
            </a:fld>
            <a:endParaRPr lang="ar-J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CD4B463-937D-4191-9CDF-CB0680AC703B}" type="datetime8">
              <a:rPr lang="ar-JO" smtClean="0"/>
              <a:pPr/>
              <a:t>25 أيار، 11</a:t>
            </a:fld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110E5A-E79A-4F40-8849-D2B05FB8B86A}" type="slidenum">
              <a:rPr lang="ar-JO" smtClean="0"/>
              <a:pPr/>
              <a:t>22</a:t>
            </a:fld>
            <a:endParaRPr lang="ar-J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10E5A-E79A-4F40-8849-D2B05FB8B86A}" type="slidenum">
              <a:rPr lang="ar-JO" smtClean="0"/>
              <a:pPr/>
              <a:t>23</a:t>
            </a:fld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DA7BDEE-99EC-46B7-AA8C-38FBD8F30A7C}" type="datetime8">
              <a:rPr lang="ar-JO" smtClean="0"/>
              <a:pPr/>
              <a:t>25 أيار، 11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1A0D2-3AAC-4DC9-A03B-4225C8ADC4D2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D35B1-0668-492D-BA56-E9E912823552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3AE3-1C2A-4AFD-AC46-E978EFA8E222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7293-D953-481D-9C72-93EFA1FDE98B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82AB-0AFE-4D30-8A68-24B6C85DCD3D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115FC-DB37-44FC-B49C-EFBD2741463B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99B4-EADD-42B5-A32A-3F5F9852B448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92142-7393-4207-87EC-6EA506C1F9F0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D763-AF3A-4B7F-B635-153B68CE414F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8CDE-D1CA-42DB-9127-0BBDA4E18407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29CE-BEE4-4537-9267-14924B2C0720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6AF51-985A-476E-B500-B28D6EE69267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6C6A3-B496-4612-974F-9C9AB0532984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design-tec\Desktop\1214\1.AV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5.jpeg"/><Relationship Id="rId7" Type="http://schemas.openxmlformats.org/officeDocument/2006/relationships/diagramLayout" Target="../diagrams/layout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17.jpeg"/><Relationship Id="rId10" Type="http://schemas.openxmlformats.org/officeDocument/2006/relationships/image" Target="../media/image18.jpeg"/><Relationship Id="rId4" Type="http://schemas.openxmlformats.org/officeDocument/2006/relationships/image" Target="../media/image16.jpeg"/><Relationship Id="rId9" Type="http://schemas.openxmlformats.org/officeDocument/2006/relationships/diagramColors" Target="../diagrams/colors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2419-C7BC-4CE5-B159-1A7110C560DA}" type="datetime1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31E0-223E-4AE4-B37A-4B9DEB24E4BA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4" descr="flower cov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logo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62400" y="228600"/>
            <a:ext cx="1219200" cy="10668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1295401"/>
            <a:ext cx="796769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An-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Najah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National University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Chemical Engineering Department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/>
              <a:t>Bioconversion of Whey to Lactic Acid Using Lactic Acid Bacteria (LAB)</a:t>
            </a:r>
            <a:endParaRPr lang="en-US" sz="28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b="1" dirty="0" smtClean="0"/>
              <a:t>Submitted by:           </a:t>
            </a:r>
            <a:r>
              <a:rPr lang="en-US" sz="2000" dirty="0" smtClean="0"/>
              <a:t>BARAA AMER                         </a:t>
            </a:r>
            <a:r>
              <a:rPr lang="en-US" sz="2000" dirty="0" smtClean="0"/>
              <a:t>HIBA </a:t>
            </a:r>
            <a:r>
              <a:rPr lang="en-US" sz="2000" dirty="0" smtClean="0"/>
              <a:t>SARSOUR</a:t>
            </a:r>
          </a:p>
          <a:p>
            <a:pPr algn="l" rtl="0"/>
            <a:r>
              <a:rPr lang="en-US" sz="2000" dirty="0" smtClean="0"/>
              <a:t>                                    MOUNTAHA ESHTAYA          NOOR YASEEN</a:t>
            </a:r>
          </a:p>
          <a:p>
            <a:pPr algn="l" rtl="0"/>
            <a:endParaRPr lang="en-US" sz="2000" dirty="0" smtClean="0"/>
          </a:p>
          <a:p>
            <a:pPr algn="l" rtl="0"/>
            <a:endParaRPr lang="en-US" sz="2000" b="1" dirty="0" smtClean="0"/>
          </a:p>
          <a:p>
            <a:pPr algn="l" rtl="0"/>
            <a:r>
              <a:rPr lang="en-US" sz="2000" b="1" dirty="0" smtClean="0"/>
              <a:t>Supervisor:                Eng. </a:t>
            </a:r>
            <a:r>
              <a:rPr lang="en-US" sz="2000" dirty="0" smtClean="0"/>
              <a:t>MAJD SHHADI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                                           </a:t>
            </a:r>
          </a:p>
          <a:p>
            <a:pPr algn="l" rtl="0"/>
            <a:r>
              <a:rPr lang="en-US" sz="2000" dirty="0" smtClean="0"/>
              <a:t>                                                   </a:t>
            </a:r>
            <a:fld id="{BA0BDA34-4F7D-4F35-A104-2D85360CE8DB}" type="datetime1">
              <a:rPr lang="en-US" sz="2000" smtClean="0"/>
              <a:pPr algn="l" rtl="0"/>
              <a:t>5/25/2011</a:t>
            </a:fld>
            <a:endParaRPr lang="en-US" sz="2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1472" y="214290"/>
            <a:ext cx="4143404" cy="823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738" indent="-58738" algn="ctr" rtl="0">
              <a:lnSpc>
                <a:spcPct val="150000"/>
              </a:lnSpc>
              <a:buNone/>
            </a:pPr>
            <a:r>
              <a:rPr lang="en-US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LAB Isolation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2341-BE0B-40E3-B466-554F629196FC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10</a:t>
            </a:fld>
            <a:endParaRPr lang="ar-JO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11" name="TextBox 10"/>
          <p:cNvSpPr txBox="1"/>
          <p:nvPr/>
        </p:nvSpPr>
        <p:spPr>
          <a:xfrm>
            <a:off x="285720" y="1071546"/>
            <a:ext cx="5286444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   Sources</a:t>
            </a:r>
          </a:p>
          <a:p>
            <a:pPr marL="514350" indent="-514350" algn="l" rtl="0">
              <a:lnSpc>
                <a:spcPct val="150000"/>
              </a:lnSpc>
            </a:pPr>
            <a:r>
              <a:rPr lang="en-US" sz="2800" dirty="0" smtClean="0"/>
              <a:t>1. Yogurt.</a:t>
            </a:r>
          </a:p>
          <a:p>
            <a:pPr marL="514350" indent="-514350" algn="l" rtl="0">
              <a:lnSpc>
                <a:spcPct val="150000"/>
              </a:lnSpc>
            </a:pPr>
            <a:r>
              <a:rPr lang="en-US" sz="2800" dirty="0" smtClean="0"/>
              <a:t>2. Whey (cheeses)</a:t>
            </a:r>
          </a:p>
          <a:p>
            <a:pPr marL="514350" indent="-514350" algn="l" rtl="0">
              <a:lnSpc>
                <a:spcPct val="150000"/>
              </a:lnSpc>
            </a:pPr>
            <a:r>
              <a:rPr lang="en-US" sz="2800" dirty="0" smtClean="0"/>
              <a:t>3. Whey (</a:t>
            </a:r>
            <a:r>
              <a:rPr lang="en-US" sz="2800" dirty="0" err="1" smtClean="0"/>
              <a:t>Labanh</a:t>
            </a:r>
            <a:r>
              <a:rPr lang="en-US" sz="2800" dirty="0" smtClean="0"/>
              <a:t>) </a:t>
            </a:r>
          </a:p>
          <a:p>
            <a:pPr indent="-51435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Media</a:t>
            </a:r>
          </a:p>
          <a:p>
            <a:pPr marL="514350" indent="-514350" algn="l" rtl="0">
              <a:lnSpc>
                <a:spcPct val="150000"/>
              </a:lnSpc>
            </a:pPr>
            <a:r>
              <a:rPr lang="en-US" sz="2800" dirty="0" smtClean="0"/>
              <a:t>Nutrient Ager</a:t>
            </a:r>
          </a:p>
          <a:p>
            <a:pPr marL="514350" indent="-51435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hlinkClick r:id="rId3" action="ppaction://hlinkfile"/>
              </a:rPr>
              <a:t>Method</a:t>
            </a:r>
            <a:endParaRPr lang="en-US" sz="32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3" name="Picture 12" descr="imagesCAVGFHJ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"/>
            <a:ext cx="4071934" cy="3720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 descr="http://t2.gstatic.com/images?q=tbn:ANd9GcRCXv136nzkxSdO6jQ_BPXulrPB_iJRWNveuce_13zCVnehloeQmvTI30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3714752"/>
            <a:ext cx="4000496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0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738" indent="-58738" algn="ctr" rtl="0"/>
            <a:r>
              <a:rPr lang="en-US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LAB Isolation</a:t>
            </a:r>
            <a:endParaRPr lang="en-US" sz="3200" b="1" dirty="0" smtClean="0">
              <a:solidFill>
                <a:srgbClr val="00B050"/>
              </a:solidFill>
            </a:endParaRPr>
          </a:p>
          <a:p>
            <a:pPr marL="58738" indent="-58738" algn="l" rtl="0"/>
            <a:r>
              <a:rPr lang="en-US" sz="2400" b="1" dirty="0" smtClean="0"/>
              <a:t>The main</a:t>
            </a:r>
            <a:r>
              <a:rPr lang="en-US" sz="2400" b="1" dirty="0" smtClean="0">
                <a:solidFill>
                  <a:srgbClr val="329A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results</a:t>
            </a:r>
            <a:r>
              <a:rPr lang="en-US" sz="2400" b="1" dirty="0" smtClean="0"/>
              <a:t> of LAB isolation are</a:t>
            </a:r>
          </a:p>
        </p:txBody>
      </p:sp>
      <p:sp>
        <p:nvSpPr>
          <p:cNvPr id="3" name="Rectangle 2"/>
          <p:cNvSpPr/>
          <p:nvPr/>
        </p:nvSpPr>
        <p:spPr>
          <a:xfrm>
            <a:off x="785786" y="1142984"/>
            <a:ext cx="348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§"/>
            </a:pPr>
            <a:endParaRPr lang="en-US" sz="2800" b="1" dirty="0" smtClean="0">
              <a:solidFill>
                <a:srgbClr val="00B050"/>
              </a:solidFill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000108"/>
            <a:ext cx="2400302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imagesCAIB74EP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142976" y="3786190"/>
            <a:ext cx="2428892" cy="221457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929066"/>
            <a:ext cx="2357454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57224" y="6000768"/>
            <a:ext cx="250033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600" dirty="0"/>
              <a:t>LAB Cells with other cells.</a:t>
            </a:r>
            <a:endParaRPr lang="ar-JO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929322" y="6143644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/>
              <a:t>Pure LAB.</a:t>
            </a:r>
            <a:endParaRPr lang="ar-JO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DF2F-2082-4653-8452-0C1730D22DA7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11</a:t>
            </a:fld>
            <a:endParaRPr lang="ar-JO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14" name="TextBox 13"/>
          <p:cNvSpPr txBox="1"/>
          <p:nvPr/>
        </p:nvSpPr>
        <p:spPr>
          <a:xfrm>
            <a:off x="3643306" y="3214686"/>
            <a:ext cx="207170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     Isolated colonies</a:t>
            </a:r>
            <a:endParaRPr lang="ar-JO" sz="1600" dirty="0"/>
          </a:p>
        </p:txBody>
      </p:sp>
      <p:cxnSp>
        <p:nvCxnSpPr>
          <p:cNvPr id="18" name="Shape 17"/>
          <p:cNvCxnSpPr>
            <a:stCxn id="5" idx="1"/>
            <a:endCxn id="6" idx="0"/>
          </p:cNvCxnSpPr>
          <p:nvPr/>
        </p:nvCxnSpPr>
        <p:spPr>
          <a:xfrm rot="10800000" flipV="1">
            <a:off x="2357422" y="2107396"/>
            <a:ext cx="1000132" cy="1678793"/>
          </a:xfrm>
          <a:prstGeom prst="curvedConnector2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stCxn id="5" idx="3"/>
            <a:endCxn id="7" idx="0"/>
          </p:cNvCxnSpPr>
          <p:nvPr/>
        </p:nvCxnSpPr>
        <p:spPr>
          <a:xfrm>
            <a:off x="5757856" y="2107397"/>
            <a:ext cx="1135879" cy="1821669"/>
          </a:xfrm>
          <a:prstGeom prst="curvedConnector2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71604" y="2357430"/>
            <a:ext cx="121444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G(+) , G(-)</a:t>
            </a:r>
            <a:endParaRPr lang="ar-JO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72264" y="2500306"/>
            <a:ext cx="928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G(+)</a:t>
            </a:r>
            <a:endParaRPr lang="ar-JO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0" y="5800724"/>
            <a:ext cx="9144000" cy="10572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en-US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dirty="0"/>
          </a:p>
        </p:txBody>
      </p:sp>
      <p:sp>
        <p:nvSpPr>
          <p:cNvPr id="25" name="قوس كبير أيمن 24"/>
          <p:cNvSpPr/>
          <p:nvPr/>
        </p:nvSpPr>
        <p:spPr>
          <a:xfrm rot="5400000">
            <a:off x="714348" y="5643578"/>
            <a:ext cx="357190" cy="78581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6" name="قوس كبير أيمن 25"/>
          <p:cNvSpPr/>
          <p:nvPr/>
        </p:nvSpPr>
        <p:spPr>
          <a:xfrm rot="5400000">
            <a:off x="2214546" y="5072074"/>
            <a:ext cx="357190" cy="192882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قوس كبير أيمن 26"/>
          <p:cNvSpPr/>
          <p:nvPr/>
        </p:nvSpPr>
        <p:spPr>
          <a:xfrm rot="5400000">
            <a:off x="4786314" y="4500570"/>
            <a:ext cx="357190" cy="307183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قوس كبير أيمن 27"/>
          <p:cNvSpPr/>
          <p:nvPr/>
        </p:nvSpPr>
        <p:spPr>
          <a:xfrm rot="5400000">
            <a:off x="7536677" y="4893479"/>
            <a:ext cx="428628" cy="235745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مستطيل 28"/>
          <p:cNvSpPr/>
          <p:nvPr/>
        </p:nvSpPr>
        <p:spPr>
          <a:xfrm>
            <a:off x="0" y="6286520"/>
            <a:ext cx="15001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b="1" i="1" dirty="0" smtClean="0">
                <a:latin typeface="Arial" pitchFamily="34" charset="0"/>
                <a:cs typeface="Arial" pitchFamily="34" charset="0"/>
              </a:rPr>
              <a:t>Adaptation</a:t>
            </a:r>
            <a:endParaRPr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1357290" y="6215082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b="1" i="1" dirty="0" smtClean="0">
                <a:latin typeface="Arial" pitchFamily="34" charset="0"/>
                <a:cs typeface="Arial" pitchFamily="34" charset="0"/>
              </a:rPr>
              <a:t>Bacteria's Growth</a:t>
            </a:r>
            <a:endParaRPr lang="en-US" dirty="0"/>
          </a:p>
        </p:txBody>
      </p:sp>
      <p:sp>
        <p:nvSpPr>
          <p:cNvPr id="31" name="مستطيل 30"/>
          <p:cNvSpPr/>
          <p:nvPr/>
        </p:nvSpPr>
        <p:spPr>
          <a:xfrm>
            <a:off x="3500430" y="6286520"/>
            <a:ext cx="3025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b="1" i="1" dirty="0" smtClean="0">
                <a:latin typeface="Arial" pitchFamily="34" charset="0"/>
                <a:cs typeface="Arial" pitchFamily="34" charset="0"/>
              </a:rPr>
              <a:t>Growth Rate = Death Rate</a:t>
            </a:r>
            <a:endParaRPr lang="en-US" dirty="0"/>
          </a:p>
        </p:txBody>
      </p:sp>
      <p:sp>
        <p:nvSpPr>
          <p:cNvPr id="32" name="مستطيل 31"/>
          <p:cNvSpPr/>
          <p:nvPr/>
        </p:nvSpPr>
        <p:spPr>
          <a:xfrm>
            <a:off x="6659602" y="6286520"/>
            <a:ext cx="24843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b="1" i="1" dirty="0" smtClean="0">
                <a:latin typeface="Arial" pitchFamily="34" charset="0"/>
                <a:cs typeface="Arial" pitchFamily="34" charset="0"/>
              </a:rPr>
              <a:t>Lose  Growth Ability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928926" y="285728"/>
            <a:ext cx="3415294" cy="7425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8738" indent="-58738" algn="ctr" rtl="0">
              <a:lnSpc>
                <a:spcPct val="150000"/>
              </a:lnSpc>
              <a:buNone/>
            </a:pPr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LAB Growth Rate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8CB85-847C-4245-A11E-EA6E373CF315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12</a:t>
            </a:fld>
            <a:endParaRPr lang="ar-JO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8D639-2F62-4B69-886C-1054E3E57479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13</a:t>
            </a:fld>
            <a:endParaRPr lang="ar-JO"/>
          </a:p>
        </p:txBody>
      </p:sp>
      <p:sp>
        <p:nvSpPr>
          <p:cNvPr id="6" name="Rectangle 5"/>
          <p:cNvSpPr/>
          <p:nvPr/>
        </p:nvSpPr>
        <p:spPr>
          <a:xfrm>
            <a:off x="500034" y="571480"/>
            <a:ext cx="46989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i="1" dirty="0" smtClean="0">
                <a:solidFill>
                  <a:srgbClr val="C00000"/>
                </a:solidFill>
              </a:rPr>
              <a:t>LAB Growth Measurement</a:t>
            </a:r>
            <a:endParaRPr lang="en-US" sz="3200" b="1" i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0034" y="1357298"/>
            <a:ext cx="34511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 smtClean="0"/>
              <a:t>Two methods were used:</a:t>
            </a:r>
            <a:endParaRPr lang="en-US" sz="2400" b="1" dirty="0" smtClean="0"/>
          </a:p>
          <a:p>
            <a:pPr algn="l" rtl="0"/>
            <a:r>
              <a:rPr lang="en-US" sz="2400" b="1" dirty="0" smtClean="0">
                <a:solidFill>
                  <a:srgbClr val="00B050"/>
                </a:solidFill>
              </a:rPr>
              <a:t>1. Plate Counting Method</a:t>
            </a:r>
          </a:p>
        </p:txBody>
      </p:sp>
      <p:pic>
        <p:nvPicPr>
          <p:cNvPr id="8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857364"/>
            <a:ext cx="4643502" cy="385765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71538" y="2285992"/>
            <a:ext cx="207170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cs typeface="+mj-cs"/>
              </a:rPr>
              <a:t>LAB Heavy growth</a:t>
            </a:r>
            <a:endParaRPr lang="ar-JO" dirty="0"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2976" y="2786058"/>
            <a:ext cx="18573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Serial Dilution</a:t>
            </a:r>
            <a:endParaRPr lang="ar-JO" dirty="0"/>
          </a:p>
        </p:txBody>
      </p:sp>
      <p:sp>
        <p:nvSpPr>
          <p:cNvPr id="16" name="TextBox 15"/>
          <p:cNvSpPr txBox="1"/>
          <p:nvPr/>
        </p:nvSpPr>
        <p:spPr>
          <a:xfrm>
            <a:off x="1142976" y="3214686"/>
            <a:ext cx="18573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Plating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1538" y="3857628"/>
            <a:ext cx="18573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Counting</a:t>
            </a:r>
            <a:endParaRPr lang="ar-JO" dirty="0"/>
          </a:p>
        </p:txBody>
      </p:sp>
      <p:sp>
        <p:nvSpPr>
          <p:cNvPr id="19" name="Down Arrow 18"/>
          <p:cNvSpPr/>
          <p:nvPr/>
        </p:nvSpPr>
        <p:spPr>
          <a:xfrm>
            <a:off x="2000232" y="2571744"/>
            <a:ext cx="142876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Down Arrow 19"/>
          <p:cNvSpPr/>
          <p:nvPr/>
        </p:nvSpPr>
        <p:spPr>
          <a:xfrm>
            <a:off x="2000232" y="3071810"/>
            <a:ext cx="142876" cy="21431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Down Arrow 20"/>
          <p:cNvSpPr/>
          <p:nvPr/>
        </p:nvSpPr>
        <p:spPr>
          <a:xfrm>
            <a:off x="2000232" y="3500438"/>
            <a:ext cx="142876" cy="42862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Right Arrow 22"/>
          <p:cNvSpPr/>
          <p:nvPr/>
        </p:nvSpPr>
        <p:spPr>
          <a:xfrm>
            <a:off x="2857488" y="2928934"/>
            <a:ext cx="357190" cy="14287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TextBox 23"/>
          <p:cNvSpPr txBox="1"/>
          <p:nvPr/>
        </p:nvSpPr>
        <p:spPr>
          <a:xfrm>
            <a:off x="3357554" y="285749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OD</a:t>
            </a:r>
            <a:endParaRPr lang="ar-JO" dirty="0"/>
          </a:p>
        </p:txBody>
      </p:sp>
      <p:sp>
        <p:nvSpPr>
          <p:cNvPr id="25" name="TextBox 24"/>
          <p:cNvSpPr txBox="1"/>
          <p:nvPr/>
        </p:nvSpPr>
        <p:spPr>
          <a:xfrm>
            <a:off x="428596" y="4429132"/>
            <a:ext cx="32861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 Curve Number of cells vs. OD</a:t>
            </a:r>
            <a:endParaRPr lang="ar-JO" dirty="0"/>
          </a:p>
        </p:txBody>
      </p:sp>
      <p:sp>
        <p:nvSpPr>
          <p:cNvPr id="26" name="Down Arrow 25"/>
          <p:cNvSpPr/>
          <p:nvPr/>
        </p:nvSpPr>
        <p:spPr>
          <a:xfrm flipH="1">
            <a:off x="2000232" y="4143380"/>
            <a:ext cx="162876" cy="35719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TextBox 27"/>
          <p:cNvSpPr txBox="1"/>
          <p:nvPr/>
        </p:nvSpPr>
        <p:spPr>
          <a:xfrm>
            <a:off x="857224" y="5143512"/>
            <a:ext cx="25003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OD recoding vs. time</a:t>
            </a:r>
            <a:endParaRPr lang="ar-JO" dirty="0"/>
          </a:p>
        </p:txBody>
      </p:sp>
      <p:sp>
        <p:nvSpPr>
          <p:cNvPr id="29" name="Down Arrow 28"/>
          <p:cNvSpPr/>
          <p:nvPr/>
        </p:nvSpPr>
        <p:spPr>
          <a:xfrm>
            <a:off x="2000232" y="4714884"/>
            <a:ext cx="142876" cy="42862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TextBox 29"/>
          <p:cNvSpPr txBox="1"/>
          <p:nvPr/>
        </p:nvSpPr>
        <p:spPr>
          <a:xfrm>
            <a:off x="714348" y="6000768"/>
            <a:ext cx="21431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31" name="Rectangle 30"/>
          <p:cNvSpPr/>
          <p:nvPr/>
        </p:nvSpPr>
        <p:spPr>
          <a:xfrm>
            <a:off x="642910" y="5929330"/>
            <a:ext cx="3100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 Curve Number of cells vs. time</a:t>
            </a:r>
            <a:endParaRPr lang="ar-JO" dirty="0"/>
          </a:p>
        </p:txBody>
      </p:sp>
      <p:sp>
        <p:nvSpPr>
          <p:cNvPr id="32" name="Down Arrow 31"/>
          <p:cNvSpPr/>
          <p:nvPr/>
        </p:nvSpPr>
        <p:spPr>
          <a:xfrm>
            <a:off x="2000232" y="5429264"/>
            <a:ext cx="142876" cy="57150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84CA6-D029-4FCE-8D89-EBEC17549EDE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14</a:t>
            </a:fld>
            <a:endParaRPr lang="ar-JO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8" name="Rectangle 7"/>
          <p:cNvSpPr/>
          <p:nvPr/>
        </p:nvSpPr>
        <p:spPr>
          <a:xfrm>
            <a:off x="357158" y="285728"/>
            <a:ext cx="46989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i="1" dirty="0" smtClean="0">
                <a:solidFill>
                  <a:srgbClr val="C00000"/>
                </a:solidFill>
              </a:rPr>
              <a:t>LAB Growth Measurement</a:t>
            </a:r>
            <a:endParaRPr lang="en-US" sz="3200" b="1" i="1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0034" y="1071546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00B05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2-Optical Density</a:t>
            </a:r>
            <a:endParaRPr lang="ar-JO" sz="2400" dirty="0">
              <a:solidFill>
                <a:srgbClr val="00B05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7158" y="1643050"/>
            <a:ext cx="46434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This method based on the increase in incubation media turbidity.</a:t>
            </a:r>
          </a:p>
          <a:p>
            <a:pPr algn="just" rtl="0"/>
            <a:endParaRPr lang="en-US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OD increases  as LAB growth increases with time.</a:t>
            </a:r>
          </a:p>
          <a:p>
            <a:pPr algn="just" rtl="0"/>
            <a:endParaRPr lang="en-US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rtl="0"/>
            <a:endParaRPr lang="en-US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Every one hour the OD is taken for the incubation . </a:t>
            </a:r>
            <a:endParaRPr lang="ar-JO" sz="2000" dirty="0"/>
          </a:p>
        </p:txBody>
      </p:sp>
      <p:pic>
        <p:nvPicPr>
          <p:cNvPr id="15" name="Picture 14" descr="Slide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214422"/>
            <a:ext cx="3929090" cy="407196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151A-A76B-4732-8D1A-6055E5225F38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15</a:t>
            </a:fld>
            <a:endParaRPr lang="ar-JO"/>
          </a:p>
        </p:txBody>
      </p:sp>
      <p:sp>
        <p:nvSpPr>
          <p:cNvPr id="5" name="Rectangle 4"/>
          <p:cNvSpPr/>
          <p:nvPr/>
        </p:nvSpPr>
        <p:spPr>
          <a:xfrm>
            <a:off x="1857356" y="428604"/>
            <a:ext cx="55658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i="1" dirty="0" smtClean="0">
                <a:solidFill>
                  <a:srgbClr val="C00000"/>
                </a:solidFill>
              </a:rPr>
              <a:t>Bacterial Growth Measurement</a:t>
            </a:r>
            <a:endParaRPr lang="en-US" sz="3200" b="1" i="1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00298" y="6143644"/>
            <a:ext cx="428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mbria" pitchFamily="18" charset="0"/>
                <a:cs typeface="Times New Roman" pitchFamily="18" charset="0"/>
              </a:rPr>
              <a:t>Figure (1):LAB growth rate</a:t>
            </a:r>
            <a:endParaRPr lang="ar-JO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500034" y="1500174"/>
          <a:ext cx="8072494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643538" y="3286124"/>
          <a:ext cx="3500462" cy="431800"/>
        </p:xfrm>
        <a:graphic>
          <a:graphicData uri="http://schemas.openxmlformats.org/drawingml/2006/table">
            <a:tbl>
              <a:tblPr/>
              <a:tblGrid>
                <a:gridCol w="1750231"/>
                <a:gridCol w="1750231"/>
              </a:tblGrid>
              <a:tr h="215900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Graphical G (h)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1.1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400" dirty="0" smtClean="0">
                          <a:latin typeface="Times New Roman"/>
                          <a:ea typeface="Calibri"/>
                          <a:cs typeface="Arial"/>
                        </a:rPr>
                        <a:t> k (h</a:t>
                      </a:r>
                      <a:r>
                        <a:rPr lang="en-US" sz="1400" baseline="30000" dirty="0" smtClean="0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0.64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0"/>
            <a:ext cx="4500562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3500438"/>
            <a:ext cx="1333502" cy="1903272"/>
          </a:xfrm>
          <a:prstGeom prst="rect">
            <a:avLst/>
          </a:prstGeom>
        </p:spPr>
      </p:pic>
      <p:pic>
        <p:nvPicPr>
          <p:cNvPr id="7" name="Picture 6" descr="imagesCAGZH8E6.jp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43702" y="428604"/>
            <a:ext cx="1476375" cy="31051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28604"/>
            <a:ext cx="657226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Lactic Acid Production from Whey </a:t>
            </a:r>
            <a:endParaRPr lang="ar-JO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29454" y="2786058"/>
            <a:ext cx="221454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Whey 10g/L </a:t>
            </a:r>
            <a:r>
              <a:rPr lang="en-US" sz="1600" b="1" dirty="0" smtClean="0">
                <a:solidFill>
                  <a:srgbClr val="00B050"/>
                </a:solidFill>
              </a:rPr>
              <a:t>(C)</a:t>
            </a:r>
            <a:endParaRPr lang="en-US" sz="1600" dirty="0" smtClean="0"/>
          </a:p>
          <a:p>
            <a:pPr algn="l" rtl="0"/>
            <a:r>
              <a:rPr lang="en-US" sz="1600" dirty="0" smtClean="0"/>
              <a:t>Yeast extract  10g/L </a:t>
            </a:r>
            <a:r>
              <a:rPr lang="en-US" sz="1600" b="1" dirty="0" smtClean="0">
                <a:solidFill>
                  <a:srgbClr val="00B050"/>
                </a:solidFill>
              </a:rPr>
              <a:t>(N2)</a:t>
            </a:r>
          </a:p>
          <a:p>
            <a:pPr algn="l" rtl="0"/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  </a:t>
            </a:r>
          </a:p>
          <a:p>
            <a:pPr algn="l" rtl="0"/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   </a:t>
            </a:r>
            <a:r>
              <a:rPr lang="en-US" sz="1600" dirty="0" smtClean="0"/>
              <a:t>10 ml LAB heavy</a:t>
            </a:r>
          </a:p>
          <a:p>
            <a:pPr algn="l" rtl="0"/>
            <a:r>
              <a:rPr lang="en-US" sz="1600" dirty="0" smtClean="0"/>
              <a:t>        growth</a:t>
            </a:r>
          </a:p>
          <a:p>
            <a:pPr algn="l" rtl="0"/>
            <a:endParaRPr lang="ar-JO" sz="16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76" y="2857496"/>
            <a:ext cx="221457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KH2PO4  0.5g/L</a:t>
            </a:r>
          </a:p>
          <a:p>
            <a:pPr algn="l" rtl="0"/>
            <a:r>
              <a:rPr lang="en-US" sz="1600" dirty="0" smtClean="0"/>
              <a:t>MgSO4.7H2O  0.2 g/L</a:t>
            </a:r>
          </a:p>
          <a:p>
            <a:pPr algn="l" rtl="0"/>
            <a:r>
              <a:rPr lang="en-US" sz="1600" dirty="0" smtClean="0"/>
              <a:t>MnSO4.4H2O  0.05g/L</a:t>
            </a:r>
            <a:endParaRPr lang="ar-JO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857884" y="5572140"/>
            <a:ext cx="235745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600" dirty="0" smtClean="0"/>
              <a:t>(batch) 500 </a:t>
            </a:r>
            <a:r>
              <a:rPr lang="en-US" sz="1600" dirty="0" smtClean="0"/>
              <a:t>ml </a:t>
            </a:r>
          </a:p>
          <a:p>
            <a:pPr algn="ctr" rtl="0"/>
            <a:r>
              <a:rPr lang="en-US" sz="1600" dirty="0" smtClean="0"/>
              <a:t>Working volume 250 ml </a:t>
            </a:r>
            <a:endParaRPr lang="ar-JO" sz="1600" dirty="0"/>
          </a:p>
        </p:txBody>
      </p:sp>
      <p:sp>
        <p:nvSpPr>
          <p:cNvPr id="16" name="Right Brace 15"/>
          <p:cNvSpPr/>
          <p:nvPr/>
        </p:nvSpPr>
        <p:spPr>
          <a:xfrm rot="10800000">
            <a:off x="4500562" y="2643182"/>
            <a:ext cx="535784" cy="1500197"/>
          </a:xfrm>
          <a:prstGeom prst="rightBrac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sp>
        <p:nvSpPr>
          <p:cNvPr id="17" name="TextBox 16"/>
          <p:cNvSpPr txBox="1"/>
          <p:nvPr/>
        </p:nvSpPr>
        <p:spPr>
          <a:xfrm>
            <a:off x="5072066" y="2357430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rgbClr val="00B050"/>
                </a:solidFill>
              </a:rPr>
              <a:t>Salts</a:t>
            </a:r>
            <a:endParaRPr lang="ar-JO" dirty="0">
              <a:solidFill>
                <a:srgbClr val="00B050"/>
              </a:solidFill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01A68-FC1E-415A-B382-7FC51074AB06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16</a:t>
            </a:fld>
            <a:endParaRPr lang="ar-JO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graphicFrame>
        <p:nvGraphicFramePr>
          <p:cNvPr id="35" name="Diagram 34"/>
          <p:cNvGraphicFramePr/>
          <p:nvPr/>
        </p:nvGraphicFramePr>
        <p:xfrm>
          <a:off x="285720" y="2000240"/>
          <a:ext cx="407196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357166"/>
            <a:ext cx="6100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Lactic Acid Production From Whey </a:t>
            </a:r>
            <a:endParaRPr lang="ar-JO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928670"/>
            <a:ext cx="4286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Analysis:  </a:t>
            </a:r>
          </a:p>
        </p:txBody>
      </p:sp>
      <p:pic>
        <p:nvPicPr>
          <p:cNvPr id="6" name="Picture 5" descr="imagesCAGC1F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904" y="1857363"/>
            <a:ext cx="2473542" cy="1696143"/>
          </a:xfrm>
          <a:prstGeom prst="rect">
            <a:avLst/>
          </a:prstGeom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785794"/>
            <a:ext cx="766765" cy="354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8082" y="4429132"/>
            <a:ext cx="545261" cy="77823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00562" y="3429000"/>
            <a:ext cx="128588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Incubation at 37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ar-JO" dirty="0"/>
          </a:p>
        </p:txBody>
      </p:sp>
      <p:sp>
        <p:nvSpPr>
          <p:cNvPr id="26" name="TextBox 25"/>
          <p:cNvSpPr txBox="1"/>
          <p:nvPr/>
        </p:nvSpPr>
        <p:spPr>
          <a:xfrm>
            <a:off x="6572264" y="4000504"/>
            <a:ext cx="107157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Every 1h </a:t>
            </a:r>
            <a:endParaRPr lang="ar-JO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7608115" y="2250273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929586" y="1643050"/>
            <a:ext cx="121441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0.1M </a:t>
            </a:r>
            <a:r>
              <a:rPr lang="en-US" sz="1400" dirty="0" err="1" smtClean="0"/>
              <a:t>NaOH</a:t>
            </a:r>
            <a:endParaRPr lang="ar-JO" sz="1400" dirty="0"/>
          </a:p>
        </p:txBody>
      </p:sp>
      <p:cxnSp>
        <p:nvCxnSpPr>
          <p:cNvPr id="34" name="Curved Connector 33"/>
          <p:cNvCxnSpPr>
            <a:stCxn id="6" idx="3"/>
            <a:endCxn id="15" idx="1"/>
          </p:cNvCxnSpPr>
          <p:nvPr/>
        </p:nvCxnSpPr>
        <p:spPr>
          <a:xfrm>
            <a:off x="5786446" y="2705435"/>
            <a:ext cx="1571636" cy="211281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215206" y="5357826"/>
            <a:ext cx="1143008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Titration to </a:t>
            </a:r>
          </a:p>
          <a:p>
            <a:pPr algn="ctr" rtl="0"/>
            <a:r>
              <a:rPr lang="en-US" sz="1400" dirty="0" smtClean="0"/>
              <a:t>pH 8</a:t>
            </a:r>
          </a:p>
          <a:p>
            <a:pPr algn="ctr" rtl="0"/>
            <a:r>
              <a:rPr lang="en-US" sz="1400" dirty="0" smtClean="0"/>
              <a:t>Total acidity </a:t>
            </a:r>
            <a:endParaRPr lang="ar-JO" sz="1400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3143248"/>
            <a:ext cx="1162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39" descr="imagesCAA51CK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5918" y="5000636"/>
            <a:ext cx="1857388" cy="1172394"/>
          </a:xfrm>
          <a:prstGeom prst="rect">
            <a:avLst/>
          </a:prstGeom>
        </p:spPr>
      </p:pic>
      <p:cxnSp>
        <p:nvCxnSpPr>
          <p:cNvPr id="42" name="Curved Connector 41"/>
          <p:cNvCxnSpPr>
            <a:stCxn id="6" idx="1"/>
            <a:endCxn id="1035" idx="3"/>
          </p:cNvCxnSpPr>
          <p:nvPr/>
        </p:nvCxnSpPr>
        <p:spPr>
          <a:xfrm rot="10800000" flipV="1">
            <a:off x="1947836" y="2705435"/>
            <a:ext cx="1365068" cy="101883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endCxn id="40" idx="0"/>
          </p:cNvCxnSpPr>
          <p:nvPr/>
        </p:nvCxnSpPr>
        <p:spPr>
          <a:xfrm rot="5400000">
            <a:off x="2393147" y="3536153"/>
            <a:ext cx="1785949" cy="114301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214678" y="4286256"/>
            <a:ext cx="107157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Every 1h </a:t>
            </a:r>
            <a:endParaRPr lang="ar-JO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1928794" y="2643182"/>
            <a:ext cx="107157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Every 1h </a:t>
            </a:r>
            <a:endParaRPr lang="ar-JO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500034" y="2928934"/>
            <a:ext cx="78581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pH test</a:t>
            </a:r>
            <a:endParaRPr lang="ar-JO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2143108" y="6143644"/>
            <a:ext cx="157163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OD </a:t>
            </a:r>
            <a:r>
              <a:rPr lang="en-US" sz="1600" dirty="0" smtClean="0"/>
              <a:t>test 600nm</a:t>
            </a:r>
            <a:endParaRPr lang="ar-JO" sz="1600" dirty="0"/>
          </a:p>
        </p:txBody>
      </p:sp>
      <p:sp>
        <p:nvSpPr>
          <p:cNvPr id="57" name="Date Placeholder 5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338D-B476-42C7-A125-20BE8EF7E22F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58" name="Slide Number Placeholder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17</a:t>
            </a:fld>
            <a:endParaRPr lang="ar-JO"/>
          </a:p>
        </p:txBody>
      </p:sp>
      <p:sp>
        <p:nvSpPr>
          <p:cNvPr id="59" name="Footer Placeholder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3dchem.com/imagesofmolecules/lactic-ac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0"/>
            <a:ext cx="1857356" cy="1660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643042" y="5929330"/>
            <a:ext cx="55007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Figure(2):  Lactic acid production if 10g/l whey used.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944EB-6045-4F44-87FA-D1E6DF375FD9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18</a:t>
            </a:fld>
            <a:endParaRPr lang="ar-JO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graphicFrame>
        <p:nvGraphicFramePr>
          <p:cNvPr id="17" name="Chart 16"/>
          <p:cNvGraphicFramePr/>
          <p:nvPr/>
        </p:nvGraphicFramePr>
        <p:xfrm>
          <a:off x="642910" y="1285860"/>
          <a:ext cx="785818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9"/>
          <p:cNvSpPr/>
          <p:nvPr/>
        </p:nvSpPr>
        <p:spPr>
          <a:xfrm>
            <a:off x="1500166" y="285728"/>
            <a:ext cx="531504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Lactic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 Production from Whey</a:t>
            </a:r>
          </a:p>
          <a:p>
            <a:pPr algn="ctr"/>
            <a:r>
              <a:rPr lang="en-US" sz="2800" b="1" dirty="0" smtClean="0">
                <a:solidFill>
                  <a:srgbClr val="92D050"/>
                </a:solidFill>
              </a:rPr>
              <a:t>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1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6" dur="500"/>
                                        <p:tgtEl>
                                          <p:spTgt spid="1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1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6" dur="500"/>
                                        <p:tgtEl>
                                          <p:spTgt spid="1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1" dur="500"/>
                                        <p:tgtEl>
                                          <p:spTgt spid="1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1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1" dur="500"/>
                                        <p:tgtEl>
                                          <p:spTgt spid="1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6" dur="500"/>
                                        <p:tgtEl>
                                          <p:spTgt spid="1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1" dur="500"/>
                                        <p:tgtEl>
                                          <p:spTgt spid="1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6" dur="500"/>
                                        <p:tgtEl>
                                          <p:spTgt spid="1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1" dur="500"/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Sub>
          <a:bldChart bld="category"/>
        </p:bldSub>
      </p:bldGraphic>
      <p:bldGraphic spid="17" grpId="1">
        <p:bldSub>
          <a:bldChart bld="category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3dchem.com/imagesofmolecules/lactic-ac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0"/>
            <a:ext cx="1857356" cy="1660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143108" y="857232"/>
            <a:ext cx="4286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solidFill>
                  <a:srgbClr val="92D050"/>
                </a:solidFill>
              </a:rPr>
              <a:t> Results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785918" y="5929330"/>
            <a:ext cx="5286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Figure (3): Lactic acid production if 20g/l whey used.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9E0B-E48E-4D22-BDB0-5B931C6057CB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19</a:t>
            </a:fld>
            <a:endParaRPr lang="ar-JO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Chemical Engineering Department</a:t>
            </a:r>
            <a:endParaRPr lang="ar-JO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928662" y="1571612"/>
          <a:ext cx="6715172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10"/>
          <p:cNvSpPr/>
          <p:nvPr/>
        </p:nvSpPr>
        <p:spPr>
          <a:xfrm>
            <a:off x="428596" y="214290"/>
            <a:ext cx="70207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Lactic Acid Production from Whey</a:t>
            </a:r>
            <a:endParaRPr lang="ar-JO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6FD8-9AE9-4EEC-86FC-945F4F1952E7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Chemical Engineering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31E0-223E-4AE4-B37A-4B9DEB24E4B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 descr="Animated%20Book%20Transparen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5819775"/>
            <a:ext cx="1304925" cy="10382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28860" y="714356"/>
            <a:ext cx="22593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 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28662" y="2143116"/>
            <a:ext cx="75009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>
              <a:lnSpc>
                <a:spcPct val="150000"/>
              </a:lnSpc>
              <a:buSzPct val="70000"/>
              <a:buBlip>
                <a:blip r:embed="rId4"/>
              </a:buBlip>
            </a:pPr>
            <a:r>
              <a:rPr lang="en-US" sz="3600" dirty="0" smtClean="0"/>
              <a:t> </a:t>
            </a:r>
            <a:r>
              <a:rPr lang="en-US" sz="3200" dirty="0" smtClean="0"/>
              <a:t>Introduction</a:t>
            </a:r>
          </a:p>
          <a:p>
            <a:pPr lvl="0" algn="just" rtl="0">
              <a:lnSpc>
                <a:spcPct val="150000"/>
              </a:lnSpc>
              <a:buSzPct val="70000"/>
              <a:buBlip>
                <a:blip r:embed="rId4"/>
              </a:buBlip>
            </a:pPr>
            <a:r>
              <a:rPr lang="en-US" sz="3200" dirty="0" smtClean="0"/>
              <a:t> Lactic Acid Bacteria LAB Isolation from dairy- by products.</a:t>
            </a:r>
          </a:p>
          <a:p>
            <a:pPr lvl="0" algn="just" rtl="0">
              <a:lnSpc>
                <a:spcPct val="150000"/>
              </a:lnSpc>
              <a:buSzPct val="70000"/>
              <a:buBlip>
                <a:blip r:embed="rId4"/>
              </a:buBlip>
            </a:pPr>
            <a:r>
              <a:rPr lang="en-US" sz="3200" dirty="0" smtClean="0"/>
              <a:t> LAB Growth rate.</a:t>
            </a:r>
          </a:p>
          <a:p>
            <a:pPr lvl="0" algn="just" rtl="0">
              <a:lnSpc>
                <a:spcPct val="150000"/>
              </a:lnSpc>
              <a:buSzPct val="70000"/>
              <a:buBlip>
                <a:blip r:embed="rId4"/>
              </a:buBlip>
            </a:pP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/>
              <a:t>Lactic Acid Production from Whey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3dchem.com/imagesofmolecules/lactic-ac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0"/>
            <a:ext cx="1857356" cy="1660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428596" y="214290"/>
            <a:ext cx="70207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Lactic Acid Production from Whey</a:t>
            </a:r>
            <a:endParaRPr lang="ar-JO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785794"/>
            <a:ext cx="4286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solidFill>
                  <a:srgbClr val="92D050"/>
                </a:solidFill>
                <a:latin typeface="Baskerville Old Face" pitchFamily="18" charset="0"/>
              </a:rPr>
              <a:t> Results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E52D6-AC16-4C55-A102-895091BA5DFE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20</a:t>
            </a:fld>
            <a:endParaRPr lang="ar-JO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Chemical Engineering Department</a:t>
            </a:r>
            <a:endParaRPr lang="ar-JO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1000100" y="1500174"/>
          <a:ext cx="714380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rot="5400000">
            <a:off x="6465107" y="1678769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5214942" y="2857496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Chart bld="category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Laboratory Medical PowerPoint Template 06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26B-21D0-4BED-82BA-C965E234107B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21</a:t>
            </a:fld>
            <a:endParaRPr lang="ar-JO"/>
          </a:p>
        </p:txBody>
      </p:sp>
      <p:pic>
        <p:nvPicPr>
          <p:cNvPr id="7" name="Picture 6" descr="conclusion_imagen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lum contrast="40000"/>
          </a:blip>
          <a:stretch>
            <a:fillRect/>
          </a:stretch>
        </p:blipFill>
        <p:spPr>
          <a:xfrm>
            <a:off x="0" y="0"/>
            <a:ext cx="7143768" cy="68580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1928794" y="357166"/>
            <a:ext cx="36468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4000" b="1" dirty="0" smtClean="0">
                <a:solidFill>
                  <a:srgbClr val="329A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CONCLUSION…..</a:t>
            </a:r>
            <a:endParaRPr lang="ar-JO" sz="4000" b="1" dirty="0">
              <a:solidFill>
                <a:srgbClr val="329A1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" y="928671"/>
            <a:ext cx="721520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Production of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valuable chemical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such as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lactic acid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from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whey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has been considered as an attractive option because of the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rich nutrient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contents.</a:t>
            </a:r>
          </a:p>
          <a:p>
            <a:pPr algn="justLow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LAB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 be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isolated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from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dairy product.</a:t>
            </a:r>
          </a:p>
          <a:p>
            <a:pPr lvl="0" algn="justLow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Whey concentration effect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upon the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lactic acid production; 20 g/l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whey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concentration has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more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lactic acid yield than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g/l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medium.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AD39A-D37C-4B8C-9C30-F2C7C3144158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22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pic>
        <p:nvPicPr>
          <p:cNvPr id="6" name="Picture 5" descr="ss-1003945-futureSig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0"/>
            <a:ext cx="3000364" cy="6929462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071546"/>
            <a:ext cx="578647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§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MRS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should be used.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+mj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+mj-cs"/>
            </a:endParaRPr>
          </a:p>
          <a:p>
            <a:pPr algn="just" rt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Lactic acid fermentation needs </a:t>
            </a:r>
            <a:r>
              <a:rPr lang="en-US" sz="2800" b="1" dirty="0" smtClean="0">
                <a:solidFill>
                  <a:srgbClr val="00B050"/>
                </a:solidFill>
                <a:cs typeface="+mj-cs"/>
              </a:rPr>
              <a:t>a long and continuous</a:t>
            </a:r>
            <a:r>
              <a:rPr lang="en-US" sz="2800" b="1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time.</a:t>
            </a:r>
          </a:p>
          <a:p>
            <a:pPr algn="just" rt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endParaRPr lang="en-US" sz="2800" dirty="0" smtClean="0">
              <a:cs typeface="+mj-cs"/>
            </a:endParaRPr>
          </a:p>
          <a:p>
            <a:pPr lvl="0" algn="just" rtl="0">
              <a:buClr>
                <a:srgbClr val="C00000"/>
              </a:buClr>
              <a:buFont typeface="Wingdings" pitchFamily="2" charset="2"/>
              <a:buChar char="§"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The isolated LAB should be </a:t>
            </a:r>
            <a:r>
              <a:rPr lang="en-US" sz="2800" b="1" dirty="0" smtClean="0">
                <a:solidFill>
                  <a:srgbClr val="00B050"/>
                </a:solidFill>
                <a:cs typeface="+mj-cs"/>
              </a:rPr>
              <a:t>indentified</a:t>
            </a:r>
            <a:r>
              <a:rPr lang="en-US" sz="2800" dirty="0" smtClean="0">
                <a:cs typeface="+mj-cs"/>
              </a:rPr>
              <a:t> to improve its growth rate study.</a:t>
            </a:r>
          </a:p>
          <a:p>
            <a:pPr lvl="0" algn="just" rtl="0">
              <a:buClr>
                <a:srgbClr val="C00000"/>
              </a:buClr>
              <a:buFont typeface="Wingdings" pitchFamily="2" charset="2"/>
              <a:buChar char="§"/>
            </a:pPr>
            <a:endParaRPr lang="en-US" sz="2800" dirty="0" smtClean="0">
              <a:cs typeface="+mj-cs"/>
            </a:endParaRPr>
          </a:p>
          <a:p>
            <a:pPr algn="l" rtl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>
                <a:cs typeface="+mj-cs"/>
              </a:rPr>
              <a:t> </a:t>
            </a:r>
            <a:r>
              <a:rPr lang="en-US" sz="2800" dirty="0" smtClean="0">
                <a:solidFill>
                  <a:srgbClr val="00B050"/>
                </a:solidFill>
                <a:cs typeface="+mj-cs"/>
              </a:rPr>
              <a:t>Further experiments </a:t>
            </a:r>
            <a:r>
              <a:rPr lang="en-US" sz="2800" dirty="0" smtClean="0">
                <a:cs typeface="+mj-cs"/>
              </a:rPr>
              <a:t>must be done to study parameters that affecting lactic acid production, such as:</a:t>
            </a:r>
          </a:p>
        </p:txBody>
      </p:sp>
      <p:sp>
        <p:nvSpPr>
          <p:cNvPr id="8" name="Rectangle 7"/>
          <p:cNvSpPr/>
          <p:nvPr/>
        </p:nvSpPr>
        <p:spPr>
          <a:xfrm>
            <a:off x="714348" y="357166"/>
            <a:ext cx="42184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RECOMENDATION…..</a:t>
            </a:r>
            <a:endParaRPr lang="ar-JO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0C1D-47A9-4EC8-A183-8343F8019F80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23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071546"/>
            <a:ext cx="571504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rtl="0">
              <a:buClr>
                <a:srgbClr val="C00000"/>
              </a:buClr>
            </a:pPr>
            <a:r>
              <a:rPr lang="en-US" sz="2800" dirty="0" smtClean="0">
                <a:cs typeface="+mj-cs"/>
              </a:rPr>
              <a:t>-  Whey concentration.</a:t>
            </a:r>
          </a:p>
          <a:p>
            <a:pPr lvl="0" algn="just" rtl="0">
              <a:buClr>
                <a:srgbClr val="C00000"/>
              </a:buClr>
            </a:pPr>
            <a:r>
              <a:rPr lang="en-US" sz="2800" dirty="0" smtClean="0">
                <a:cs typeface="+mj-cs"/>
              </a:rPr>
              <a:t>- Whey source.</a:t>
            </a:r>
          </a:p>
          <a:p>
            <a:pPr lvl="0" algn="just" rtl="0">
              <a:buClr>
                <a:srgbClr val="C00000"/>
              </a:buClr>
            </a:pPr>
            <a:r>
              <a:rPr lang="en-US" sz="2800" dirty="0" smtClean="0">
                <a:cs typeface="+mj-cs"/>
              </a:rPr>
              <a:t> </a:t>
            </a:r>
          </a:p>
          <a:p>
            <a:pPr lvl="0" algn="just" rtl="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>
                <a:cs typeface="+mj-cs"/>
              </a:rPr>
              <a:t> </a:t>
            </a:r>
            <a:r>
              <a:rPr lang="en-US" sz="2800" b="1" dirty="0" smtClean="0">
                <a:solidFill>
                  <a:srgbClr val="00B050"/>
                </a:solidFill>
                <a:cs typeface="+mj-cs"/>
              </a:rPr>
              <a:t>Intensive corporation</a:t>
            </a:r>
            <a:r>
              <a:rPr lang="en-US" sz="2800" dirty="0" smtClean="0">
                <a:solidFill>
                  <a:srgbClr val="00B050"/>
                </a:solidFill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between the </a:t>
            </a:r>
            <a:r>
              <a:rPr lang="en-US" sz="2800" b="1" dirty="0" smtClean="0">
                <a:solidFill>
                  <a:srgbClr val="00B050"/>
                </a:solidFill>
                <a:cs typeface="+mj-cs"/>
              </a:rPr>
              <a:t>Biotechnology</a:t>
            </a:r>
            <a:r>
              <a:rPr lang="en-US" sz="2800" dirty="0" smtClean="0">
                <a:cs typeface="+mj-cs"/>
              </a:rPr>
              <a:t> Department, Chemical</a:t>
            </a:r>
            <a:r>
              <a:rPr lang="en-US" sz="2800" b="1" dirty="0" smtClean="0">
                <a:solidFill>
                  <a:srgbClr val="00B050"/>
                </a:solidFill>
                <a:cs typeface="+mj-cs"/>
              </a:rPr>
              <a:t> Engineering </a:t>
            </a:r>
            <a:r>
              <a:rPr lang="en-US" sz="2800" dirty="0" smtClean="0">
                <a:cs typeface="+mj-cs"/>
              </a:rPr>
              <a:t>Department and the </a:t>
            </a:r>
            <a:r>
              <a:rPr lang="en-US" sz="2800" b="1" dirty="0" smtClean="0">
                <a:solidFill>
                  <a:srgbClr val="00B050"/>
                </a:solidFill>
                <a:cs typeface="+mj-cs"/>
              </a:rPr>
              <a:t>Scientific Centers</a:t>
            </a:r>
            <a:r>
              <a:rPr lang="en-US" sz="2800" dirty="0" smtClean="0">
                <a:solidFill>
                  <a:srgbClr val="00B050"/>
                </a:solidFill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in the university.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endParaRPr lang="en-US" dirty="0" smtClean="0"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357166"/>
            <a:ext cx="42184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RECOMENDATION…..</a:t>
            </a:r>
            <a:endParaRPr lang="ar-JO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 descr="ss-1003945-futureSig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0"/>
            <a:ext cx="3000364" cy="6929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D763-AF3A-4B7F-B635-153B68CE414F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24</a:t>
            </a:fld>
            <a:endParaRPr lang="ar-JO" dirty="0"/>
          </a:p>
        </p:txBody>
      </p:sp>
      <p:sp>
        <p:nvSpPr>
          <p:cNvPr id="7" name="TextBox 6"/>
          <p:cNvSpPr txBox="1"/>
          <p:nvPr/>
        </p:nvSpPr>
        <p:spPr>
          <a:xfrm>
            <a:off x="2285984" y="428604"/>
            <a:ext cx="45005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Acknowledgment </a:t>
            </a:r>
            <a:endParaRPr lang="ar-JO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1428736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Our Supervisor Eng. </a:t>
            </a:r>
            <a:r>
              <a:rPr lang="en-US" sz="44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Majd</a:t>
            </a:r>
            <a:r>
              <a:rPr lang="en-US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4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Shhadi</a:t>
            </a:r>
            <a:r>
              <a:rPr lang="en-US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ctr" rtl="0"/>
            <a:r>
              <a:rPr lang="en-US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Chemical Engineering Department</a:t>
            </a:r>
          </a:p>
          <a:p>
            <a:pPr algn="ctr" rtl="0"/>
            <a:r>
              <a:rPr lang="en-US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Biotechnology Department</a:t>
            </a:r>
          </a:p>
        </p:txBody>
      </p:sp>
      <p:sp>
        <p:nvSpPr>
          <p:cNvPr id="3074" name="AutoShape 2" descr="http://t0.gstatic.com/images?q=tbn:ANd9GcTaiUoRgWMtcqnNeut40oiaqttcACmDK5wwlZYevneQxHIsoNtJoA"/>
          <p:cNvSpPr>
            <a:spLocks noChangeAspect="1" noChangeArrowheads="1"/>
          </p:cNvSpPr>
          <p:nvPr/>
        </p:nvSpPr>
        <p:spPr bwMode="auto">
          <a:xfrm>
            <a:off x="8513763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JO"/>
          </a:p>
        </p:txBody>
      </p:sp>
      <p:pic>
        <p:nvPicPr>
          <p:cNvPr id="3076" name="Picture 4" descr="http://www.amazing-animations.com/animations/flowers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913" y="-136525"/>
            <a:ext cx="2009776" cy="2428875"/>
          </a:xfrm>
          <a:prstGeom prst="rect">
            <a:avLst/>
          </a:prstGeom>
          <a:noFill/>
        </p:spPr>
      </p:pic>
      <p:pic>
        <p:nvPicPr>
          <p:cNvPr id="3078" name="Picture 6" descr="http://www.amazing-animations.com/animations/flowers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913" y="-136525"/>
            <a:ext cx="2009776" cy="2428875"/>
          </a:xfrm>
          <a:prstGeom prst="rect">
            <a:avLst/>
          </a:prstGeom>
          <a:noFill/>
        </p:spPr>
      </p:pic>
      <p:pic>
        <p:nvPicPr>
          <p:cNvPr id="11" name="Picture 6" descr="http://www.amazing-animations.com/animations/flowers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1942"/>
            <a:ext cx="2009776" cy="2428875"/>
          </a:xfrm>
          <a:prstGeom prst="rect">
            <a:avLst/>
          </a:prstGeom>
          <a:noFill/>
        </p:spPr>
      </p:pic>
      <p:pic>
        <p:nvPicPr>
          <p:cNvPr id="12" name="Picture 6" descr="http://www.amazing-animations.com/animations/flowers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134224" y="4071942"/>
            <a:ext cx="2009776" cy="2428875"/>
          </a:xfrm>
          <a:prstGeom prst="rect">
            <a:avLst/>
          </a:prstGeom>
          <a:noFill/>
        </p:spPr>
      </p:pic>
      <p:pic>
        <p:nvPicPr>
          <p:cNvPr id="13" name="Picture 6" descr="http://www.amazing-animations.com/animations/flowers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134224" y="0"/>
            <a:ext cx="2009776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_1165.jp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4" name="Picture 13" descr="banner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1357298"/>
            <a:ext cx="5917268" cy="463395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2419-C7BC-4CE5-B159-1A7110C560DA}" type="datetime1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31E0-223E-4AE4-B37A-4B9DEB24E4B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" name="Picture 9" descr="174150_081029192722_ThankYouAnimation.gif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344552">
            <a:off x="3518572" y="1408225"/>
            <a:ext cx="4762500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mousa\Desktop\176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85720" y="428604"/>
            <a:ext cx="857256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738" indent="-58738" algn="l" rtl="0">
              <a:lnSpc>
                <a:spcPct val="150000"/>
              </a:lnSpc>
              <a:buNone/>
            </a:pPr>
            <a:endParaRPr lang="en-US" sz="32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8738" indent="-58738" algn="l" rtl="0">
              <a:lnSpc>
                <a:spcPct val="150000"/>
              </a:lnSpc>
              <a:buNone/>
            </a:pPr>
            <a: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cs typeface="Andalus" pitchFamily="18" charset="-78"/>
              </a:rPr>
              <a:t>Objectives</a:t>
            </a:r>
          </a:p>
          <a:p>
            <a:pPr marL="514350" lvl="0" indent="-514350" algn="just" rtl="0">
              <a:lnSpc>
                <a:spcPct val="150000"/>
              </a:lnSpc>
              <a:buSzPct val="50000"/>
              <a:buBlip>
                <a:blip r:embed="rId3"/>
              </a:buBlip>
            </a:pPr>
            <a:r>
              <a:rPr lang="en-US" sz="3200" dirty="0" smtClean="0"/>
              <a:t>Lactic Acid Bacteria LAB Isolation from dairy product. </a:t>
            </a:r>
          </a:p>
          <a:p>
            <a:pPr marL="514350" lvl="0" indent="-514350" algn="just" rtl="0">
              <a:lnSpc>
                <a:spcPct val="150000"/>
              </a:lnSpc>
              <a:buSzPct val="50000"/>
              <a:buBlip>
                <a:blip r:embed="rId3"/>
              </a:buBlip>
            </a:pP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/>
              <a:t>Study LAB Growth </a:t>
            </a:r>
            <a:r>
              <a:rPr lang="en-US" sz="3200" dirty="0"/>
              <a:t>R</a:t>
            </a:r>
            <a:r>
              <a:rPr lang="en-US" sz="3200" dirty="0" smtClean="0"/>
              <a:t>ate. </a:t>
            </a:r>
          </a:p>
          <a:p>
            <a:pPr marL="514350" lvl="0" indent="-514350" algn="l" rtl="0">
              <a:lnSpc>
                <a:spcPct val="150000"/>
              </a:lnSpc>
              <a:buSzPct val="50000"/>
              <a:buBlip>
                <a:blip r:embed="rId3"/>
              </a:buBlip>
            </a:pPr>
            <a:r>
              <a:rPr lang="en-US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/>
              <a:t>Study  the Effect of Whey concentration on the Lactic Acid production by batch</a:t>
            </a:r>
          </a:p>
          <a:p>
            <a:pPr marL="514350" lvl="0" indent="-514350" algn="l" rtl="0">
              <a:lnSpc>
                <a:spcPct val="150000"/>
              </a:lnSpc>
              <a:buSzPct val="50000"/>
            </a:pPr>
            <a:r>
              <a:rPr lang="en-US" sz="3200" dirty="0" smtClean="0"/>
              <a:t>      fermentation.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CED3-199C-40EF-8795-CCAC85A7E416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3</a:t>
            </a:fld>
            <a:endParaRPr lang="ar-J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pic>
        <p:nvPicPr>
          <p:cNvPr id="23554" name="Picture 2" descr="http://www.econobusters.com/wp-content/uploads/2011/02/dreamstime_179967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643446"/>
            <a:ext cx="2141652" cy="20198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81000"/>
            <a:ext cx="8382000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8738" indent="-58738" algn="ctr" rtl="0">
              <a:lnSpc>
                <a:spcPct val="150000"/>
              </a:lnSpc>
              <a:buNone/>
            </a:pPr>
            <a:r>
              <a:rPr lang="en-US" sz="32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What is the Whey?</a:t>
            </a:r>
          </a:p>
          <a:p>
            <a:pPr marL="58738" indent="-58738" algn="just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the watery part of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milk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remaining after separation of the curd, which results from the coagulation of milk proteins by acid 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proteolytic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enzymes. </a:t>
            </a:r>
          </a:p>
          <a:p>
            <a:pPr marL="58738" indent="-58738" algn="just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It is the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by-product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of cheese and casein manufacture</a:t>
            </a:r>
            <a:r>
              <a:rPr lang="en-US" sz="2800" dirty="0" smtClean="0"/>
              <a:t>. </a:t>
            </a:r>
          </a:p>
          <a:p>
            <a:pPr marL="58738" indent="-58738" algn="just" rtl="0">
              <a:buNone/>
            </a:pPr>
            <a:endParaRPr lang="en-US" sz="3200" dirty="0" smtClean="0"/>
          </a:p>
          <a:p>
            <a:pPr marL="58738" indent="-58738" algn="just" rtl="0">
              <a:buNone/>
            </a:pPr>
            <a:endParaRPr lang="en-US" sz="3200" dirty="0" smtClean="0"/>
          </a:p>
          <a:p>
            <a:pPr marL="58738" indent="-58738" algn="just" rtl="0">
              <a:buNone/>
            </a:pPr>
            <a:endParaRPr lang="en-US" sz="3200" dirty="0" smtClean="0"/>
          </a:p>
          <a:p>
            <a:pPr marL="58738" indent="-58738" algn="just" rtl="0">
              <a:buNone/>
            </a:pPr>
            <a:endParaRPr lang="en-US" sz="3200" dirty="0" smtClean="0"/>
          </a:p>
          <a:p>
            <a:pPr marL="58738" indent="-58738" algn="just" rtl="0">
              <a:buNone/>
            </a:pP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042-C15F-4908-B5D0-2601894EA911}" type="datetime1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Chemical Engineering Department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31E0-223E-4AE4-B37A-4B9DEB24E4B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Ricot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3786190"/>
            <a:ext cx="2709852" cy="21707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929066"/>
            <a:ext cx="2762269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ight Arrow 7"/>
          <p:cNvSpPr/>
          <p:nvPr/>
        </p:nvSpPr>
        <p:spPr>
          <a:xfrm>
            <a:off x="4000496" y="4857760"/>
            <a:ext cx="1643074" cy="500066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5929331"/>
            <a:ext cx="221457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b="1" dirty="0" smtClean="0">
                <a:solidFill>
                  <a:srgbClr val="00B050"/>
                </a:solidFill>
              </a:rPr>
              <a:t>1Kg of cheese</a:t>
            </a:r>
            <a:endParaRPr lang="ar-JO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2264" y="5929331"/>
            <a:ext cx="18573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b="1" dirty="0" smtClean="0">
                <a:solidFill>
                  <a:srgbClr val="00B050"/>
                </a:solidFill>
              </a:rPr>
              <a:t>9 L of whey</a:t>
            </a:r>
            <a:endParaRPr lang="ar-JO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boutUs2 lake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6079884" y="-7883"/>
            <a:ext cx="3064116" cy="686588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4BB0B-9B69-4616-AE36-C78ECEBFA8A7}" type="datetime1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31E0-223E-4AE4-B37A-4B9DEB24E4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2844" y="285728"/>
            <a:ext cx="8253442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sz="3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Whey and Environment </a:t>
            </a:r>
          </a:p>
          <a:p>
            <a:pPr algn="l" rtl="0"/>
            <a:endParaRPr lang="en-US" sz="32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Whey is considered as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pollutant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50% of 115million tons of whey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produced yearly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disposed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 rivers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and lakes.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70 g/l COD. 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50 g/l BOD </a:t>
            </a:r>
          </a:p>
        </p:txBody>
      </p:sp>
      <p:pic>
        <p:nvPicPr>
          <p:cNvPr id="7" name="Picture 6" descr="animated-glob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5334000"/>
            <a:ext cx="1524000" cy="1524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838200"/>
            <a:ext cx="8610600" cy="32662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sz="32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 algn="l" rtl="0">
              <a:lnSpc>
                <a:spcPct val="150000"/>
              </a:lnSpc>
            </a:pPr>
            <a:endParaRPr lang="en-US" sz="2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algn="l" rtl="0">
              <a:lnSpc>
                <a:spcPct val="150000"/>
              </a:lnSpc>
            </a:pPr>
            <a:r>
              <a:rPr lang="en-US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k33k.net/upk33k/uploads/images/zmzm.net9046a8dd8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4BB0B-9B69-4616-AE36-C78ECEBFA8A7}" type="datetime1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31E0-223E-4AE4-B37A-4B9DEB24E4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071546"/>
            <a:ext cx="84582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sz="32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4282" y="642918"/>
            <a:ext cx="642942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6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Lactic Acid</a:t>
            </a:r>
          </a:p>
          <a:p>
            <a:pPr algn="just" rtl="0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+mj-cs"/>
              </a:rPr>
              <a:t> Lactic acid (2-hydroxy  prop ionic acid) is  the most widely occurring  carboxylic acid in nature </a:t>
            </a:r>
            <a:r>
              <a:rPr lang="en-US" sz="2800" dirty="0" smtClean="0">
                <a:cs typeface="+mj-cs"/>
              </a:rPr>
              <a:t>C</a:t>
            </a:r>
            <a:r>
              <a:rPr lang="en-US" sz="2800" baseline="-25000" dirty="0" smtClean="0">
                <a:cs typeface="+mj-cs"/>
              </a:rPr>
              <a:t>3</a:t>
            </a:r>
            <a:r>
              <a:rPr lang="en-US" sz="2800" dirty="0" smtClean="0">
                <a:cs typeface="+mj-cs"/>
              </a:rPr>
              <a:t> H</a:t>
            </a:r>
            <a:r>
              <a:rPr lang="en-US" sz="2800" baseline="-25000" dirty="0" smtClean="0">
                <a:cs typeface="+mj-cs"/>
              </a:rPr>
              <a:t>6</a:t>
            </a:r>
            <a:r>
              <a:rPr lang="en-US" sz="2800" dirty="0" smtClean="0">
                <a:cs typeface="+mj-cs"/>
              </a:rPr>
              <a:t> O</a:t>
            </a:r>
            <a:r>
              <a:rPr lang="en-US" sz="2800" baseline="-25000" dirty="0" smtClean="0">
                <a:cs typeface="+mj-cs"/>
              </a:rPr>
              <a:t>3</a:t>
            </a:r>
            <a:r>
              <a:rPr lang="en-US" sz="2800" dirty="0" smtClean="0">
                <a:cs typeface="+mj-cs"/>
              </a:rPr>
              <a:t>.</a:t>
            </a:r>
          </a:p>
          <a:p>
            <a:pPr algn="just" rtl="0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en-US" sz="2800" dirty="0" smtClean="0">
                <a:cs typeface="+mj-cs"/>
              </a:rPr>
              <a:t> </a:t>
            </a:r>
            <a:r>
              <a:rPr lang="en-US" sz="2800" dirty="0" smtClean="0">
                <a:solidFill>
                  <a:srgbClr val="00B050"/>
                </a:solidFill>
                <a:cs typeface="+mj-cs"/>
              </a:rPr>
              <a:t>Lactic acid is produced by:</a:t>
            </a:r>
          </a:p>
          <a:p>
            <a:pPr marL="514350" indent="-514350" algn="just" rtl="0">
              <a:lnSpc>
                <a:spcPct val="150000"/>
              </a:lnSpc>
              <a:buClr>
                <a:srgbClr val="7030A0"/>
              </a:buClr>
              <a:buAutoNum type="arabicPeriod"/>
            </a:pPr>
            <a:r>
              <a:rPr lang="en-US" sz="2800" dirty="0" smtClean="0">
                <a:solidFill>
                  <a:srgbClr val="00B050"/>
                </a:solidFill>
                <a:cs typeface="+mj-cs"/>
              </a:rPr>
              <a:t>Biologically.</a:t>
            </a:r>
          </a:p>
          <a:p>
            <a:pPr marL="514350" indent="-514350" algn="just" rtl="0">
              <a:lnSpc>
                <a:spcPct val="150000"/>
              </a:lnSpc>
              <a:buClr>
                <a:srgbClr val="7030A0"/>
              </a:buClr>
              <a:buAutoNum type="arabicPeriod"/>
            </a:pPr>
            <a:r>
              <a:rPr lang="en-US" sz="2800" dirty="0" smtClean="0">
                <a:solidFill>
                  <a:srgbClr val="00B050"/>
                </a:solidFill>
                <a:cs typeface="+mj-cs"/>
              </a:rPr>
              <a:t>Chemically. </a:t>
            </a:r>
          </a:p>
          <a:p>
            <a:pPr algn="just" rtl="0">
              <a:lnSpc>
                <a:spcPct val="150000"/>
              </a:lnSpc>
            </a:pPr>
            <a:endParaRPr lang="en-US" sz="2800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smutc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5072074"/>
            <a:ext cx="2209800" cy="15820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me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928670"/>
            <a:ext cx="1828332" cy="149009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 descr="tablet3.jpg"/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00232" y="571480"/>
            <a:ext cx="2083642" cy="15716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ups-glass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85926"/>
            <a:ext cx="1644362" cy="20097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رسم تخطيطي 1"/>
          <p:cNvGraphicFramePr/>
          <p:nvPr/>
        </p:nvGraphicFramePr>
        <p:xfrm>
          <a:off x="1071538" y="857232"/>
          <a:ext cx="7358114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" name="Picture 2" descr="pickle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72330" y="3571876"/>
            <a:ext cx="1837792" cy="1447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k33k.net/upk33k/uploads/images/zmzm.net9046a8dd8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D763-AF3A-4B7F-B635-153B68CE414F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8</a:t>
            </a:fld>
            <a:endParaRPr lang="ar-JO"/>
          </a:p>
        </p:txBody>
      </p:sp>
      <p:sp>
        <p:nvSpPr>
          <p:cNvPr id="5" name="TextBox 4"/>
          <p:cNvSpPr txBox="1"/>
          <p:nvPr/>
        </p:nvSpPr>
        <p:spPr>
          <a:xfrm>
            <a:off x="571472" y="357166"/>
            <a:ext cx="53578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Work</a:t>
            </a:r>
            <a:endParaRPr lang="ar-JO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571472" y="1397000"/>
          <a:ext cx="8143932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49AA-01A8-422B-BF0A-39F78BD08E83}" type="datetime1">
              <a:rPr lang="en-US" smtClean="0"/>
              <a:pPr/>
              <a:t>5/25/2011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Chemical Engineering Department</a:t>
            </a:r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6C6A3-B496-4612-974F-9C9AB0532984}" type="slidenum">
              <a:rPr lang="ar-JO" smtClean="0"/>
              <a:pPr/>
              <a:t>9</a:t>
            </a:fld>
            <a:endParaRPr lang="ar-JO"/>
          </a:p>
        </p:txBody>
      </p:sp>
      <p:pic>
        <p:nvPicPr>
          <p:cNvPr id="5" name="Picture 2" descr="C:\Users\mousa\AppData\Local\Temp\Rar$DI02.015\542_exam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Lactobacillu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4318000"/>
            <a:ext cx="2298700" cy="2540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2285984" y="285728"/>
            <a:ext cx="4000528" cy="823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738" indent="-58738" algn="ctr" rtl="0">
              <a:lnSpc>
                <a:spcPct val="150000"/>
              </a:lnSpc>
              <a:buNone/>
            </a:pPr>
            <a:r>
              <a:rPr lang="en-US" sz="3600" b="1" i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LAB Isolation </a:t>
            </a:r>
            <a:endParaRPr lang="en-US" sz="36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86380" y="2500306"/>
            <a:ext cx="3500462" cy="3323987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rgbClr val="329A16"/>
                </a:solidFill>
              </a:rPr>
              <a:t>gram positive.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329A16"/>
                </a:solidFill>
              </a:rPr>
              <a:t>  non-spore forming.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329A16"/>
                </a:solidFill>
              </a:rPr>
              <a:t>  facultative anaerobe group.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329A16"/>
                </a:solidFill>
              </a:rPr>
              <a:t> produce lactic acid. </a:t>
            </a:r>
            <a:endParaRPr lang="ar-JO" sz="2800" dirty="0">
              <a:solidFill>
                <a:srgbClr val="329A16"/>
              </a:solidFill>
            </a:endParaRPr>
          </a:p>
        </p:txBody>
      </p:sp>
      <p:sp>
        <p:nvSpPr>
          <p:cNvPr id="9" name="Bent Arrow 8"/>
          <p:cNvSpPr/>
          <p:nvPr/>
        </p:nvSpPr>
        <p:spPr>
          <a:xfrm>
            <a:off x="4643438" y="3357562"/>
            <a:ext cx="642942" cy="1000132"/>
          </a:xfrm>
          <a:prstGeom prst="ben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1214423"/>
            <a:ext cx="785818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Screening of LAB from naturally occurring processes which is useful for obtaining useful cultures for scientific and commercial purposes.</a:t>
            </a:r>
            <a:endParaRPr lang="ar-JO" sz="24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947</Words>
  <Application>Microsoft Office PowerPoint</Application>
  <PresentationFormat>On-screen Show (4:3)</PresentationFormat>
  <Paragraphs>273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design-tec</dc:creator>
  <cp:lastModifiedBy>design-tec</cp:lastModifiedBy>
  <cp:revision>213</cp:revision>
  <dcterms:created xsi:type="dcterms:W3CDTF">2011-05-20T16:09:49Z</dcterms:created>
  <dcterms:modified xsi:type="dcterms:W3CDTF">2011-05-25T06:28:53Z</dcterms:modified>
</cp:coreProperties>
</file>