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</p:sldMasterIdLst>
  <p:notesMasterIdLst>
    <p:notesMasterId r:id="rId40"/>
  </p:notesMasterIdLst>
  <p:sldIdLst>
    <p:sldId id="256" r:id="rId3"/>
    <p:sldId id="289" r:id="rId4"/>
    <p:sldId id="257" r:id="rId5"/>
    <p:sldId id="259" r:id="rId6"/>
    <p:sldId id="290" r:id="rId7"/>
    <p:sldId id="328" r:id="rId8"/>
    <p:sldId id="258" r:id="rId9"/>
    <p:sldId id="260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54" r:id="rId20"/>
    <p:sldId id="355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58" r:id="rId38"/>
    <p:sldId id="357" r:id="rId3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2699"/>
    <a:srgbClr val="F3DA52"/>
    <a:srgbClr val="935B33"/>
    <a:srgbClr val="FDF403"/>
    <a:srgbClr val="6C1A00"/>
    <a:srgbClr val="FF2549"/>
    <a:srgbClr val="1D3A00"/>
    <a:srgbClr val="007033"/>
    <a:srgbClr val="5EEC3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0" autoAdjust="0"/>
    <p:restoredTop sz="94660"/>
  </p:normalViewPr>
  <p:slideViewPr>
    <p:cSldViewPr>
      <p:cViewPr varScale="1">
        <p:scale>
          <a:sx n="92" d="100"/>
          <a:sy n="92" d="100"/>
        </p:scale>
        <p:origin x="900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ppt.com/" TargetMode="Externa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ppt.com/" TargetMode="Externa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ppt.com/" TargetMode="Externa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ppt.com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2419045"/>
            <a:ext cx="824607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314" y="3793390"/>
            <a:ext cx="8231372" cy="76352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nyPPT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21204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nyPPT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247755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nyPPT.com">
    <p:bg>
      <p:bgPr>
        <a:gradFill flip="none" rotWithShape="1">
          <a:gsLst>
            <a:gs pos="35000">
              <a:srgbClr val="EAEEF1"/>
            </a:gs>
            <a:gs pos="74000">
              <a:srgbClr val="E0E3E8"/>
            </a:gs>
            <a:gs pos="100000">
              <a:srgbClr val="D0D4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/>
        </p:nvSpPr>
        <p:spPr>
          <a:xfrm>
            <a:off x="0" y="4905301"/>
            <a:ext cx="9144000" cy="244793"/>
          </a:xfrm>
          <a:prstGeom prst="rect">
            <a:avLst/>
          </a:prstGeom>
          <a:solidFill>
            <a:srgbClr val="111224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endParaRPr sz="1350"/>
          </a:p>
        </p:txBody>
      </p:sp>
      <p:sp>
        <p:nvSpPr>
          <p:cNvPr id="21" name="Rectangle 2">
            <a:hlinkClick r:id="rId2"/>
          </p:cNvPr>
          <p:cNvSpPr txBox="1"/>
          <p:nvPr/>
        </p:nvSpPr>
        <p:spPr>
          <a:xfrm>
            <a:off x="3324638" y="4865306"/>
            <a:ext cx="2494724" cy="30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446449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050"/>
              <a:t>designed by</a:t>
            </a:r>
            <a:r>
              <a:rPr sz="1500"/>
              <a:t> </a:t>
            </a:r>
            <a:r>
              <a:rPr sz="1500" b="1"/>
              <a:t>tinyPPT.com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47855" y="4582599"/>
            <a:ext cx="364839" cy="369328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073994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nyPPT.com">
    <p:bg>
      <p:bgPr>
        <a:gradFill flip="none" rotWithShape="1">
          <a:gsLst>
            <a:gs pos="45016">
              <a:srgbClr val="FEFCFF"/>
            </a:gs>
            <a:gs pos="82043">
              <a:srgbClr val="E0E3E8"/>
            </a:gs>
            <a:gs pos="100000">
              <a:srgbClr val="D0D4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"/>
          <p:cNvSpPr/>
          <p:nvPr/>
        </p:nvSpPr>
        <p:spPr>
          <a:xfrm>
            <a:off x="0" y="4905301"/>
            <a:ext cx="9144000" cy="244793"/>
          </a:xfrm>
          <a:prstGeom prst="rect">
            <a:avLst/>
          </a:prstGeom>
          <a:solidFill>
            <a:srgbClr val="111224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endParaRPr sz="1350"/>
          </a:p>
        </p:txBody>
      </p:sp>
      <p:sp>
        <p:nvSpPr>
          <p:cNvPr id="30" name="Rectangle 2">
            <a:hlinkClick r:id="rId2"/>
          </p:cNvPr>
          <p:cNvSpPr txBox="1"/>
          <p:nvPr/>
        </p:nvSpPr>
        <p:spPr>
          <a:xfrm>
            <a:off x="3324638" y="4865306"/>
            <a:ext cx="2494724" cy="30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446449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050"/>
              <a:t>designed by</a:t>
            </a:r>
            <a:r>
              <a:rPr sz="1500"/>
              <a:t> </a:t>
            </a:r>
            <a:r>
              <a:rPr sz="1500" b="1"/>
              <a:t>tinyPPT.com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47855" y="4582599"/>
            <a:ext cx="364839" cy="369328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49986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nyPPT.com">
    <p:bg>
      <p:bgPr>
        <a:gradFill flip="none" rotWithShape="1">
          <a:gsLst>
            <a:gs pos="35000">
              <a:srgbClr val="EAEEF1"/>
            </a:gs>
            <a:gs pos="74000">
              <a:srgbClr val="E0E3E8"/>
            </a:gs>
            <a:gs pos="100000">
              <a:srgbClr val="D0D4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1"/>
          <p:cNvSpPr/>
          <p:nvPr/>
        </p:nvSpPr>
        <p:spPr>
          <a:xfrm>
            <a:off x="0" y="4905301"/>
            <a:ext cx="9144000" cy="244793"/>
          </a:xfrm>
          <a:prstGeom prst="rect">
            <a:avLst/>
          </a:prstGeom>
          <a:solidFill>
            <a:srgbClr val="111224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endParaRPr sz="1350"/>
          </a:p>
        </p:txBody>
      </p:sp>
      <p:sp>
        <p:nvSpPr>
          <p:cNvPr id="39" name="Rectangle 2">
            <a:hlinkClick r:id="rId2"/>
          </p:cNvPr>
          <p:cNvSpPr txBox="1"/>
          <p:nvPr/>
        </p:nvSpPr>
        <p:spPr>
          <a:xfrm>
            <a:off x="3324638" y="4865306"/>
            <a:ext cx="2494724" cy="30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446449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050"/>
              <a:t>designed by</a:t>
            </a:r>
            <a:r>
              <a:rPr sz="1500"/>
              <a:t> </a:t>
            </a:r>
            <a:r>
              <a:rPr sz="1500" b="1"/>
              <a:t>tinyPPT.com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47855" y="4582599"/>
            <a:ext cx="364839" cy="369328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011219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nyPPT.com">
    <p:bg>
      <p:bgPr>
        <a:gradFill flip="none" rotWithShape="1">
          <a:gsLst>
            <a:gs pos="35000">
              <a:srgbClr val="EAEEF1"/>
            </a:gs>
            <a:gs pos="74000">
              <a:srgbClr val="E0E3E8"/>
            </a:gs>
            <a:gs pos="100000">
              <a:srgbClr val="D0D4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"/>
          <p:cNvSpPr/>
          <p:nvPr/>
        </p:nvSpPr>
        <p:spPr>
          <a:xfrm>
            <a:off x="0" y="4905301"/>
            <a:ext cx="9144000" cy="244793"/>
          </a:xfrm>
          <a:prstGeom prst="rect">
            <a:avLst/>
          </a:prstGeom>
          <a:solidFill>
            <a:srgbClr val="111224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endParaRPr sz="1350"/>
          </a:p>
        </p:txBody>
      </p:sp>
      <p:sp>
        <p:nvSpPr>
          <p:cNvPr id="48" name="Rectangle 2">
            <a:hlinkClick r:id="rId2"/>
          </p:cNvPr>
          <p:cNvSpPr txBox="1"/>
          <p:nvPr/>
        </p:nvSpPr>
        <p:spPr>
          <a:xfrm>
            <a:off x="3324638" y="4865306"/>
            <a:ext cx="2494724" cy="30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446449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050"/>
              <a:t>designed by</a:t>
            </a:r>
            <a:r>
              <a:rPr sz="1500"/>
              <a:t> </a:t>
            </a:r>
            <a:r>
              <a:rPr sz="1500" b="1"/>
              <a:t>tinyPPT.com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47855" y="4582599"/>
            <a:ext cx="364839" cy="369328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65468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359507"/>
          </a:xfrm>
        </p:spPr>
        <p:txBody>
          <a:bodyPr/>
          <a:lstStyle>
            <a:lvl1pPr algn="l">
              <a:defRPr sz="2800">
                <a:solidFill>
                  <a:srgbClr val="002060"/>
                </a:solidFill>
              </a:defRPr>
            </a:lvl1pPr>
            <a:lvl2pPr algn="l">
              <a:defRPr>
                <a:solidFill>
                  <a:srgbClr val="002060"/>
                </a:solidFill>
              </a:defRPr>
            </a:lvl2pPr>
            <a:lvl3pPr algn="l">
              <a:defRPr>
                <a:solidFill>
                  <a:srgbClr val="002060"/>
                </a:solidFill>
              </a:defRPr>
            </a:lvl3pPr>
            <a:lvl4pPr algn="l">
              <a:defRPr>
                <a:solidFill>
                  <a:srgbClr val="002060"/>
                </a:solidFill>
              </a:defRPr>
            </a:lvl4pPr>
            <a:lvl5pPr algn="l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435034"/>
            <a:ext cx="6566315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198559"/>
            <a:ext cx="656631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281175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27916"/>
            <a:ext cx="4040188" cy="2276294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27916"/>
            <a:ext cx="4041775" cy="2276294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hyperlink" Target="https://tinyppt.com/" TargetMode="Externa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FCFF"/>
            </a:gs>
            <a:gs pos="79591">
              <a:srgbClr val="EFF0F4"/>
            </a:gs>
            <a:gs pos="92730">
              <a:srgbClr val="E0E3E8"/>
            </a:gs>
          </a:gsLst>
          <a:lin ang="370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905302"/>
            <a:ext cx="9144000" cy="244792"/>
          </a:xfrm>
          <a:prstGeom prst="rect">
            <a:avLst/>
          </a:prstGeom>
          <a:solidFill>
            <a:srgbClr val="111224"/>
          </a:solidFill>
          <a:ln w="12700">
            <a:miter lim="400000"/>
          </a:ln>
        </p:spPr>
        <p:txBody>
          <a:bodyPr lIns="34289" tIns="34289" rIns="34289" bIns="34289" anchor="ctr"/>
          <a:lstStyle/>
          <a:p>
            <a:endParaRPr sz="1350"/>
          </a:p>
        </p:txBody>
      </p:sp>
      <p:sp>
        <p:nvSpPr>
          <p:cNvPr id="3" name="Rectangle 2">
            <a:hlinkClick r:id="rId7"/>
          </p:cNvPr>
          <p:cNvSpPr txBox="1"/>
          <p:nvPr/>
        </p:nvSpPr>
        <p:spPr>
          <a:xfrm>
            <a:off x="3324638" y="4865306"/>
            <a:ext cx="2494724" cy="300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446449">
              <a:defRPr sz="1400"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1050"/>
              <a:t>designed by</a:t>
            </a:r>
            <a:r>
              <a:rPr sz="1500"/>
              <a:t> </a:t>
            </a:r>
            <a:r>
              <a:rPr sz="1500" b="1"/>
              <a:t>tinyPPT.com</a:t>
            </a:r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1370013" y="577453"/>
            <a:ext cx="7315201" cy="1251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103813" y="1828800"/>
            <a:ext cx="3581401" cy="331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447854" y="4582600"/>
            <a:ext cx="364839" cy="3693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84101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ransition spd="med"/>
  <p:txStyles>
    <p:titleStyle>
      <a:lvl1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1pPr>
      <a:lvl2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2pPr>
      <a:lvl3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3pPr>
      <a:lvl4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4pPr>
      <a:lvl5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5pPr>
      <a:lvl6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6pPr>
      <a:lvl7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7pPr>
      <a:lvl8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8pPr>
      <a:lvl9pPr marL="0" marR="0" indent="0" algn="ctr" defTabSz="1610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9pPr>
    </p:titleStyle>
    <p:bodyStyle>
      <a:lvl1pPr marL="74540" marR="0" indent="-7454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1pPr>
      <a:lvl2pPr marL="371459" marR="0" indent="-85721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2pPr>
      <a:lvl3pPr marL="678629" marR="0" indent="-107151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3pPr>
      <a:lvl4pPr marL="971511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4pPr>
      <a:lvl5pPr marL="1257249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5pPr>
      <a:lvl6pPr marL="1542988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6pPr>
      <a:lvl7pPr marL="1828727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7pPr>
      <a:lvl8pPr marL="2114465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8pPr>
      <a:lvl9pPr marL="2400203" marR="0" indent="-114295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Arial"/>
        <a:buChar char="•"/>
        <a:tabLst/>
        <a:defRPr sz="9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Next"/>
        </a:defRPr>
      </a:lvl9pPr>
    </p:bodyStyle>
    <p:otherStyle>
      <a:lvl1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1pPr>
      <a:lvl2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2pPr>
      <a:lvl3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3pPr>
      <a:lvl4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4pPr>
      <a:lvl5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5pPr>
      <a:lvl6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6pPr>
      <a:lvl7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7pPr>
      <a:lvl8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8pPr>
      <a:lvl9pPr marL="0" marR="0" indent="0" algn="ctr" defTabSz="685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Nex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1B261F3-15F2-4E41-804C-C4D19789091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100" y="52734"/>
            <a:ext cx="692583" cy="6917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818F135-4CE5-4CE3-AC59-86FE7E981448}"/>
              </a:ext>
            </a:extLst>
          </p:cNvPr>
          <p:cNvSpPr/>
          <p:nvPr/>
        </p:nvSpPr>
        <p:spPr>
          <a:xfrm>
            <a:off x="6788936" y="744464"/>
            <a:ext cx="236690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and Information Technology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Department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7D448F-D295-47DD-8C9D-4E49EF6888A7}"/>
              </a:ext>
            </a:extLst>
          </p:cNvPr>
          <p:cNvSpPr/>
          <p:nvPr/>
        </p:nvSpPr>
        <p:spPr>
          <a:xfrm>
            <a:off x="5370079" y="1797188"/>
            <a:ext cx="3870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Design of Om-Salama Street in Nablus City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7E9C28-1BB8-4983-8152-EEB4E380B606}"/>
              </a:ext>
            </a:extLst>
          </p:cNvPr>
          <p:cNvSpPr/>
          <p:nvPr/>
        </p:nvSpPr>
        <p:spPr>
          <a:xfrm>
            <a:off x="5467806" y="5933136"/>
            <a:ext cx="1200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Dec-2019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3F9EC4-F8C7-42FB-B011-2F66177F1837}"/>
              </a:ext>
            </a:extLst>
          </p:cNvPr>
          <p:cNvSpPr/>
          <p:nvPr/>
        </p:nvSpPr>
        <p:spPr>
          <a:xfrm>
            <a:off x="4660231" y="2877160"/>
            <a:ext cx="4581150" cy="23391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Prepared by: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Jinan Turkman      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Sahar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Antari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Hadeel Yassin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28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Supervision of: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Sameer Abu-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Eisheh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894EC-0B1A-4905-BF88-258EC82B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653" y="215122"/>
            <a:ext cx="4428445" cy="763526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ICU Level of service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2036AAF-A260-44CB-8506-BDF20F70E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393473"/>
              </p:ext>
            </p:extLst>
          </p:nvPr>
        </p:nvGraphicFramePr>
        <p:xfrm>
          <a:off x="388600" y="1382334"/>
          <a:ext cx="8411478" cy="35122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05739">
                  <a:extLst>
                    <a:ext uri="{9D8B030D-6E8A-4147-A177-3AD203B41FA5}">
                      <a16:colId xmlns:a16="http://schemas.microsoft.com/office/drawing/2014/main" val="222512623"/>
                    </a:ext>
                  </a:extLst>
                </a:gridCol>
                <a:gridCol w="4205739">
                  <a:extLst>
                    <a:ext uri="{9D8B030D-6E8A-4147-A177-3AD203B41FA5}">
                      <a16:colId xmlns:a16="http://schemas.microsoft.com/office/drawing/2014/main" val="266768364"/>
                    </a:ext>
                  </a:extLst>
                </a:gridCol>
              </a:tblGrid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intersection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929513"/>
                  </a:ext>
                </a:extLst>
              </a:tr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-PALTEL intersection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405819"/>
                  </a:ext>
                </a:extLst>
              </a:tr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615615"/>
                  </a:ext>
                </a:extLst>
              </a:tr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2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17073"/>
                  </a:ext>
                </a:extLst>
              </a:tr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778704"/>
                  </a:ext>
                </a:extLst>
              </a:tr>
              <a:tr h="58536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Om-Salama roundabout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08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6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AB0B58-9C5F-4F8A-98DA-B48731D97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7589"/>
            <a:ext cx="4091233" cy="33808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082635-2FC4-444D-BFC8-6E1F21EEF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234" y="1808224"/>
            <a:ext cx="4993484" cy="29450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DAA21F-E70F-40FF-8BB8-F95CFCE5D72D}"/>
              </a:ext>
            </a:extLst>
          </p:cNvPr>
          <p:cNvSpPr/>
          <p:nvPr/>
        </p:nvSpPr>
        <p:spPr>
          <a:xfrm>
            <a:off x="4091233" y="3172342"/>
            <a:ext cx="1396997" cy="1629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048C49-065B-40BD-AF78-160950716CF9}"/>
              </a:ext>
            </a:extLst>
          </p:cNvPr>
          <p:cNvSpPr/>
          <p:nvPr/>
        </p:nvSpPr>
        <p:spPr>
          <a:xfrm>
            <a:off x="0" y="2997724"/>
            <a:ext cx="1365195" cy="17461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18DAA4-6225-4E18-8529-4E8D0974C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32" y="182351"/>
            <a:ext cx="4261303" cy="25421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9F994B-C1D3-4EDD-9620-75FD4EF05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369" y="1112462"/>
            <a:ext cx="4597207" cy="3587770"/>
          </a:xfrm>
          <a:prstGeom prst="rect">
            <a:avLst/>
          </a:prstGeom>
        </p:spPr>
      </p:pic>
      <p:pic>
        <p:nvPicPr>
          <p:cNvPr id="6" name="صورة 1">
            <a:extLst>
              <a:ext uri="{FF2B5EF4-FFF2-40B4-BE49-F238E27FC236}">
                <a16:creationId xmlns:a16="http://schemas.microsoft.com/office/drawing/2014/main" id="{66D680A2-B29A-4C65-A8B5-E13410B7595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067" y="2724454"/>
            <a:ext cx="4131068" cy="25326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832151B-5579-470A-B327-DB2D6032313D}"/>
              </a:ext>
            </a:extLst>
          </p:cNvPr>
          <p:cNvSpPr/>
          <p:nvPr/>
        </p:nvSpPr>
        <p:spPr>
          <a:xfrm>
            <a:off x="264067" y="3936761"/>
            <a:ext cx="1045952" cy="1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77B7BA-BA06-480A-9161-CC44EEF9A0E8}"/>
              </a:ext>
            </a:extLst>
          </p:cNvPr>
          <p:cNvSpPr/>
          <p:nvPr/>
        </p:nvSpPr>
        <p:spPr>
          <a:xfrm>
            <a:off x="4525369" y="2828669"/>
            <a:ext cx="1381425" cy="2011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8F865C-E0EB-436A-AF20-9ECF45C15869}"/>
              </a:ext>
            </a:extLst>
          </p:cNvPr>
          <p:cNvSpPr/>
          <p:nvPr/>
        </p:nvSpPr>
        <p:spPr>
          <a:xfrm>
            <a:off x="133832" y="1571119"/>
            <a:ext cx="1194643" cy="2371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0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82D6A-5B1D-42DE-AB26-AF11A47D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3065" y="281175"/>
            <a:ext cx="5947260" cy="857250"/>
          </a:xfrm>
        </p:spPr>
        <p:txBody>
          <a:bodyPr/>
          <a:lstStyle/>
          <a:p>
            <a:r>
              <a:rPr lang="en-US" sz="4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Delay and travel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36FAD-6364-407D-AB6E-59BF372669BF}"/>
              </a:ext>
            </a:extLst>
          </p:cNvPr>
          <p:cNvSpPr txBox="1">
            <a:spLocks/>
          </p:cNvSpPr>
          <p:nvPr/>
        </p:nvSpPr>
        <p:spPr>
          <a:xfrm>
            <a:off x="219907" y="1350110"/>
            <a:ext cx="8704185" cy="40050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 time starting from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PALTEL intersection through Arabic Bank on Tunis to the center of city=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5:14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travel time for the same previous intersection=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7:60</a:t>
            </a: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Delay =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2:46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minutes.</a:t>
            </a:r>
            <a:endParaRPr lang="ar-J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 time starting form center of city through Om-Salama to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Street at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Rfedia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PALTEL intersection =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4:47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Actual travel time=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7:15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Delay approximately=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3:32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minutes</a:t>
            </a:r>
          </a:p>
        </p:txBody>
      </p:sp>
    </p:spTree>
    <p:extLst>
      <p:ext uri="{BB962C8B-B14F-4D97-AF65-F5344CB8AC3E}">
        <p14:creationId xmlns:p14="http://schemas.microsoft.com/office/powerpoint/2010/main" val="244477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82D6A-5B1D-42DE-AB26-AF11A47D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3885" y="128470"/>
            <a:ext cx="5183735" cy="85725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Future traffic volume on Om-Salama Street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4DE5BA1-C864-410C-BBB5-B884EB244735}"/>
              </a:ext>
            </a:extLst>
          </p:cNvPr>
          <p:cNvSpPr txBox="1">
            <a:spLocks/>
          </p:cNvSpPr>
          <p:nvPr/>
        </p:nvSpPr>
        <p:spPr>
          <a:xfrm>
            <a:off x="683050" y="1289220"/>
            <a:ext cx="7777899" cy="38176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volume=V</a:t>
            </a:r>
            <a:r>
              <a:rPr lang="en-US" sz="2800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*(1+r)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endParaRPr lang="en-US" sz="28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=656*(1+0.056)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 </a:t>
            </a:r>
            <a:endParaRPr lang="en-US" sz="28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=1950 vehicle/</a:t>
            </a:r>
            <a:r>
              <a:rPr lang="en-US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hr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first direction.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volume=V</a:t>
            </a:r>
            <a:r>
              <a:rPr lang="en-US" sz="2800" b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*(1+r)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</a:t>
            </a:r>
            <a:endParaRPr lang="en-US" sz="28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ar-SA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ar-SA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=360*(1+0.056)</a:t>
            </a:r>
            <a:r>
              <a:rPr lang="en-US" sz="2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en-US" sz="28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=1070 vehicle/</a:t>
            </a:r>
            <a:r>
              <a:rPr lang="en-US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hr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second direction.</a:t>
            </a:r>
            <a:endParaRPr lang="en-US" sz="36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465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0904BD-093B-4A3E-848B-BB906CA7B96E}"/>
              </a:ext>
            </a:extLst>
          </p:cNvPr>
          <p:cNvSpPr txBox="1">
            <a:spLocks/>
          </p:cNvSpPr>
          <p:nvPr/>
        </p:nvSpPr>
        <p:spPr>
          <a:xfrm>
            <a:off x="4328693" y="-34475"/>
            <a:ext cx="4815307" cy="947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Design Criteria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2CB3601-6282-46A5-8495-D2E3B53710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224881"/>
              </p:ext>
            </p:extLst>
          </p:nvPr>
        </p:nvGraphicFramePr>
        <p:xfrm>
          <a:off x="296261" y="1197405"/>
          <a:ext cx="8118488" cy="3817620"/>
        </p:xfrm>
        <a:graphic>
          <a:graphicData uri="http://schemas.openxmlformats.org/drawingml/2006/table">
            <a:tbl>
              <a:tblPr firstRow="1" firstCol="1" bandRow="1"/>
              <a:tblGrid>
                <a:gridCol w="1236140">
                  <a:extLst>
                    <a:ext uri="{9D8B030D-6E8A-4147-A177-3AD203B41FA5}">
                      <a16:colId xmlns:a16="http://schemas.microsoft.com/office/drawing/2014/main" val="180654807"/>
                    </a:ext>
                  </a:extLst>
                </a:gridCol>
                <a:gridCol w="3505995">
                  <a:extLst>
                    <a:ext uri="{9D8B030D-6E8A-4147-A177-3AD203B41FA5}">
                      <a16:colId xmlns:a16="http://schemas.microsoft.com/office/drawing/2014/main" val="3386130812"/>
                    </a:ext>
                  </a:extLst>
                </a:gridCol>
                <a:gridCol w="3376353">
                  <a:extLst>
                    <a:ext uri="{9D8B030D-6E8A-4147-A177-3AD203B41FA5}">
                      <a16:colId xmlns:a16="http://schemas.microsoft.com/office/drawing/2014/main" val="1356266850"/>
                    </a:ext>
                  </a:extLst>
                </a:gridCol>
              </a:tblGrid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No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Description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Used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065186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 Classification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Urban Collector Road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487588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Speed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Km/hr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135050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Vehicle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SU-9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55691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Stopping sight distance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 m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356339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 Grade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11% and 12%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100324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Supper elevation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6%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582839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Width of Lane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710488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of Lanes</a:t>
                      </a:r>
                      <a:r>
                        <a:rPr lang="ar-SA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644384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 Slope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289167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 (after 20 years)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765008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ROW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20m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471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06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E4FCB9A-EFA8-431F-B432-6049C630918E}"/>
              </a:ext>
            </a:extLst>
          </p:cNvPr>
          <p:cNvSpPr txBox="1">
            <a:spLocks/>
          </p:cNvSpPr>
          <p:nvPr/>
        </p:nvSpPr>
        <p:spPr>
          <a:xfrm>
            <a:off x="4104735" y="114066"/>
            <a:ext cx="5039265" cy="919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Geometric design of road facilities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E90A46-B9EE-45C1-8D48-DE3678627DDA}"/>
              </a:ext>
            </a:extLst>
          </p:cNvPr>
          <p:cNvSpPr txBox="1">
            <a:spLocks/>
          </p:cNvSpPr>
          <p:nvPr/>
        </p:nvSpPr>
        <p:spPr>
          <a:xfrm>
            <a:off x="942610" y="1145689"/>
            <a:ext cx="10058400" cy="6969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lphaUcPeriod"/>
            </a:pPr>
            <a:r>
              <a:rPr lang="en-US" b="1" dirty="0">
                <a:solidFill>
                  <a:srgbClr val="022699"/>
                </a:solidFill>
              </a:rPr>
              <a:t>Design of the horizontal alignment:</a:t>
            </a:r>
          </a:p>
          <a:p>
            <a:pPr marL="0" indent="0">
              <a:buFont typeface="Arial" pitchFamily="34" charset="0"/>
              <a:buNone/>
            </a:pPr>
            <a:endParaRPr lang="en-US" sz="2600" b="1" dirty="0">
              <a:solidFill>
                <a:srgbClr val="022699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36D49D-9969-47D8-8C1C-348F8FF415DA}"/>
              </a:ext>
            </a:extLst>
          </p:cNvPr>
          <p:cNvSpPr txBox="1"/>
          <p:nvPr/>
        </p:nvSpPr>
        <p:spPr>
          <a:xfrm>
            <a:off x="1220876" y="2133600"/>
            <a:ext cx="826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2668FA4-D14E-4DEA-A0F7-5EF2CE269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605" y="1842269"/>
            <a:ext cx="5526070" cy="330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3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E4FCB9A-EFA8-431F-B432-6049C630918E}"/>
              </a:ext>
            </a:extLst>
          </p:cNvPr>
          <p:cNvSpPr txBox="1">
            <a:spLocks/>
          </p:cNvSpPr>
          <p:nvPr/>
        </p:nvSpPr>
        <p:spPr>
          <a:xfrm>
            <a:off x="4104735" y="114066"/>
            <a:ext cx="5039265" cy="919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Geometric design of road facilities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E90A46-B9EE-45C1-8D48-DE3678627DDA}"/>
              </a:ext>
            </a:extLst>
          </p:cNvPr>
          <p:cNvSpPr txBox="1">
            <a:spLocks/>
          </p:cNvSpPr>
          <p:nvPr/>
        </p:nvSpPr>
        <p:spPr>
          <a:xfrm>
            <a:off x="942610" y="1145689"/>
            <a:ext cx="6988900" cy="6969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022699"/>
                </a:solidFill>
              </a:rPr>
              <a:t>B. Design of the vertical alignment</a:t>
            </a:r>
            <a:endParaRPr lang="en-US" sz="2600" b="1" dirty="0">
              <a:solidFill>
                <a:srgbClr val="022699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36D49D-9969-47D8-8C1C-348F8FF415DA}"/>
              </a:ext>
            </a:extLst>
          </p:cNvPr>
          <p:cNvSpPr txBox="1"/>
          <p:nvPr/>
        </p:nvSpPr>
        <p:spPr>
          <a:xfrm>
            <a:off x="1220876" y="2133600"/>
            <a:ext cx="826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A325C3-0C73-450A-B948-088ADE621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13" y="1648157"/>
            <a:ext cx="7495774" cy="349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1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85211C-D667-4861-99E1-4E60415E5F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3391" y="1697151"/>
            <a:ext cx="7720445" cy="336786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E4FCB9A-EFA8-431F-B432-6049C630918E}"/>
              </a:ext>
            </a:extLst>
          </p:cNvPr>
          <p:cNvSpPr txBox="1">
            <a:spLocks/>
          </p:cNvSpPr>
          <p:nvPr/>
        </p:nvSpPr>
        <p:spPr>
          <a:xfrm>
            <a:off x="4104735" y="114066"/>
            <a:ext cx="5039265" cy="919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Geometric design of road facilities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B749BD-6A00-4627-B51F-0873C33FDCCE}"/>
              </a:ext>
            </a:extLst>
          </p:cNvPr>
          <p:cNvSpPr txBox="1">
            <a:spLocks/>
          </p:cNvSpPr>
          <p:nvPr/>
        </p:nvSpPr>
        <p:spPr>
          <a:xfrm>
            <a:off x="0" y="905609"/>
            <a:ext cx="3384571" cy="64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Typical cross section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34CC81-5AF9-43BE-8D96-F518E1F2D1AA}"/>
              </a:ext>
            </a:extLst>
          </p:cNvPr>
          <p:cNvSpPr/>
          <p:nvPr/>
        </p:nvSpPr>
        <p:spPr>
          <a:xfrm>
            <a:off x="143555" y="1350110"/>
            <a:ext cx="54458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main cases are used along Om Salama Street.</a:t>
            </a:r>
            <a:endParaRPr lang="ar-JO" b="1" dirty="0">
              <a:solidFill>
                <a:srgbClr val="022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Case: </a:t>
            </a:r>
            <a:r>
              <a:rPr lang="en-US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station (0+0.0 </a:t>
            </a:r>
            <a:r>
              <a:rPr lang="en-US" b="1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b="1" smtClean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0+840</a:t>
            </a:r>
            <a:r>
              <a:rPr lang="en-US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626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314467-B757-4A25-9711-BEA4BCA85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80" y="1485900"/>
            <a:ext cx="7574973" cy="36576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E4FCB9A-EFA8-431F-B432-6049C630918E}"/>
              </a:ext>
            </a:extLst>
          </p:cNvPr>
          <p:cNvSpPr txBox="1">
            <a:spLocks/>
          </p:cNvSpPr>
          <p:nvPr/>
        </p:nvSpPr>
        <p:spPr>
          <a:xfrm>
            <a:off x="4104735" y="114066"/>
            <a:ext cx="5039265" cy="919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Geometric design of road facilities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B749BD-6A00-4627-B51F-0873C33FDCCE}"/>
              </a:ext>
            </a:extLst>
          </p:cNvPr>
          <p:cNvSpPr txBox="1">
            <a:spLocks/>
          </p:cNvSpPr>
          <p:nvPr/>
        </p:nvSpPr>
        <p:spPr>
          <a:xfrm>
            <a:off x="25521" y="932970"/>
            <a:ext cx="3384571" cy="64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Typical cross section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34CC81-5AF9-43BE-8D96-F518E1F2D1AA}"/>
              </a:ext>
            </a:extLst>
          </p:cNvPr>
          <p:cNvSpPr/>
          <p:nvPr/>
        </p:nvSpPr>
        <p:spPr>
          <a:xfrm>
            <a:off x="0" y="1421996"/>
            <a:ext cx="6820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Case:</a:t>
            </a:r>
            <a:r>
              <a:rPr lang="en-US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from station (0+840) to (0+914)</a:t>
            </a:r>
          </a:p>
        </p:txBody>
      </p:sp>
    </p:spTree>
    <p:extLst>
      <p:ext uri="{BB962C8B-B14F-4D97-AF65-F5344CB8AC3E}">
        <p14:creationId xmlns:p14="http://schemas.microsoft.com/office/powerpoint/2010/main" val="128199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D3C829C-B488-4921-833F-90E8C9422475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Nex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25B5D7-8060-40BA-9AD6-146AC387D1CB}"/>
              </a:ext>
            </a:extLst>
          </p:cNvPr>
          <p:cNvGrpSpPr/>
          <p:nvPr/>
        </p:nvGrpSpPr>
        <p:grpSpPr>
          <a:xfrm>
            <a:off x="2270504" y="11734"/>
            <a:ext cx="4401526" cy="684990"/>
            <a:chOff x="2270504" y="11734"/>
            <a:chExt cx="4401526" cy="585221"/>
          </a:xfrm>
        </p:grpSpPr>
        <p:sp>
          <p:nvSpPr>
            <p:cNvPr id="64" name="Rectangle"/>
            <p:cNvSpPr/>
            <p:nvPr/>
          </p:nvSpPr>
          <p:spPr>
            <a:xfrm>
              <a:off x="5831644" y="28501"/>
              <a:ext cx="585171" cy="494941"/>
            </a:xfrm>
            <a:prstGeom prst="rect">
              <a:avLst/>
            </a:prstGeom>
            <a:gradFill flip="none" rotWithShape="1">
              <a:gsLst>
                <a:gs pos="22846">
                  <a:srgbClr val="FFFFFF"/>
                </a:gs>
                <a:gs pos="63322">
                  <a:srgbClr val="E6EAEB"/>
                </a:gs>
                <a:gs pos="99960">
                  <a:srgbClr val="CDD5D8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5" name="Rectangle"/>
            <p:cNvSpPr/>
            <p:nvPr/>
          </p:nvSpPr>
          <p:spPr>
            <a:xfrm rot="18821210">
              <a:off x="6172346" y="128012"/>
              <a:ext cx="168889" cy="290820"/>
            </a:xfrm>
            <a:prstGeom prst="rect">
              <a:avLst/>
            </a:pr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6" name="Triangle"/>
            <p:cNvSpPr/>
            <p:nvPr/>
          </p:nvSpPr>
          <p:spPr>
            <a:xfrm>
              <a:off x="6134367" y="24476"/>
              <a:ext cx="504459" cy="249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19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7" name="Shape"/>
            <p:cNvSpPr/>
            <p:nvPr/>
          </p:nvSpPr>
          <p:spPr>
            <a:xfrm>
              <a:off x="2270504" y="11734"/>
              <a:ext cx="4088323" cy="520995"/>
            </a:xfrm>
            <a:custGeom>
              <a:avLst/>
              <a:gdLst>
                <a:gd name="connsiteX0" fmla="*/ 9966 w 31566"/>
                <a:gd name="connsiteY0" fmla="*/ 0 h 21600"/>
                <a:gd name="connsiteX1" fmla="*/ 31566 w 31566"/>
                <a:gd name="connsiteY1" fmla="*/ 0 h 21600"/>
                <a:gd name="connsiteX2" fmla="*/ 26371 w 31566"/>
                <a:gd name="connsiteY2" fmla="*/ 21600 h 21600"/>
                <a:gd name="connsiteX3" fmla="*/ 0 w 31566"/>
                <a:gd name="connsiteY3" fmla="*/ 21221 h 21600"/>
                <a:gd name="connsiteX4" fmla="*/ 9966 w 31566"/>
                <a:gd name="connsiteY4" fmla="*/ 0 h 21600"/>
                <a:gd name="connsiteX0" fmla="*/ 0 w 31628"/>
                <a:gd name="connsiteY0" fmla="*/ 247 h 21600"/>
                <a:gd name="connsiteX1" fmla="*/ 31628 w 31628"/>
                <a:gd name="connsiteY1" fmla="*/ 0 h 21600"/>
                <a:gd name="connsiteX2" fmla="*/ 26433 w 31628"/>
                <a:gd name="connsiteY2" fmla="*/ 21600 h 21600"/>
                <a:gd name="connsiteX3" fmla="*/ 62 w 31628"/>
                <a:gd name="connsiteY3" fmla="*/ 21221 h 21600"/>
                <a:gd name="connsiteX4" fmla="*/ 0 w 31628"/>
                <a:gd name="connsiteY4" fmla="*/ 247 h 21600"/>
                <a:gd name="connsiteX0" fmla="*/ 10210 w 41838"/>
                <a:gd name="connsiteY0" fmla="*/ 247 h 21600"/>
                <a:gd name="connsiteX1" fmla="*/ 41838 w 41838"/>
                <a:gd name="connsiteY1" fmla="*/ 0 h 21600"/>
                <a:gd name="connsiteX2" fmla="*/ 36643 w 41838"/>
                <a:gd name="connsiteY2" fmla="*/ 21600 h 21600"/>
                <a:gd name="connsiteX3" fmla="*/ 0 w 41838"/>
                <a:gd name="connsiteY3" fmla="*/ 20529 h 21600"/>
                <a:gd name="connsiteX4" fmla="*/ 10210 w 41838"/>
                <a:gd name="connsiteY4" fmla="*/ 247 h 21600"/>
                <a:gd name="connsiteX0" fmla="*/ 0 w 42071"/>
                <a:gd name="connsiteY0" fmla="*/ 0 h 21699"/>
                <a:gd name="connsiteX1" fmla="*/ 42071 w 42071"/>
                <a:gd name="connsiteY1" fmla="*/ 99 h 21699"/>
                <a:gd name="connsiteX2" fmla="*/ 36876 w 42071"/>
                <a:gd name="connsiteY2" fmla="*/ 21699 h 21699"/>
                <a:gd name="connsiteX3" fmla="*/ 233 w 42071"/>
                <a:gd name="connsiteY3" fmla="*/ 20628 h 21699"/>
                <a:gd name="connsiteX4" fmla="*/ 0 w 42071"/>
                <a:gd name="connsiteY4" fmla="*/ 0 h 21699"/>
                <a:gd name="connsiteX0" fmla="*/ 196 w 42267"/>
                <a:gd name="connsiteY0" fmla="*/ 0 h 21699"/>
                <a:gd name="connsiteX1" fmla="*/ 42267 w 42267"/>
                <a:gd name="connsiteY1" fmla="*/ 99 h 21699"/>
                <a:gd name="connsiteX2" fmla="*/ 37072 w 42267"/>
                <a:gd name="connsiteY2" fmla="*/ 21699 h 21699"/>
                <a:gd name="connsiteX3" fmla="*/ 1 w 42267"/>
                <a:gd name="connsiteY3" fmla="*/ 21320 h 21699"/>
                <a:gd name="connsiteX4" fmla="*/ 196 w 42267"/>
                <a:gd name="connsiteY4" fmla="*/ 0 h 21699"/>
                <a:gd name="connsiteX0" fmla="*/ 29 w 42100"/>
                <a:gd name="connsiteY0" fmla="*/ 0 h 21699"/>
                <a:gd name="connsiteX1" fmla="*/ 42100 w 42100"/>
                <a:gd name="connsiteY1" fmla="*/ 99 h 21699"/>
                <a:gd name="connsiteX2" fmla="*/ 36905 w 42100"/>
                <a:gd name="connsiteY2" fmla="*/ 21699 h 21699"/>
                <a:gd name="connsiteX3" fmla="*/ 5 w 42100"/>
                <a:gd name="connsiteY3" fmla="*/ 21320 h 21699"/>
                <a:gd name="connsiteX4" fmla="*/ 29 w 42100"/>
                <a:gd name="connsiteY4" fmla="*/ 0 h 2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00" h="21699" extrusionOk="0">
                  <a:moveTo>
                    <a:pt x="29" y="0"/>
                  </a:moveTo>
                  <a:lnTo>
                    <a:pt x="42100" y="99"/>
                  </a:lnTo>
                  <a:lnTo>
                    <a:pt x="36905" y="21699"/>
                  </a:lnTo>
                  <a:lnTo>
                    <a:pt x="5" y="21320"/>
                  </a:lnTo>
                  <a:cubicBezTo>
                    <a:pt x="-16" y="14329"/>
                    <a:pt x="50" y="6991"/>
                    <a:pt x="29" y="0"/>
                  </a:cubicBezTo>
                  <a:close/>
                </a:path>
              </a:pathLst>
            </a:custGeom>
            <a:gradFill flip="none" rotWithShape="1">
              <a:gsLst>
                <a:gs pos="22846">
                  <a:srgbClr val="FFFFFF"/>
                </a:gs>
                <a:gs pos="63322">
                  <a:srgbClr val="E6EAEB"/>
                </a:gs>
                <a:gs pos="99960">
                  <a:srgbClr val="CDD5D8"/>
                </a:gs>
              </a:gsLst>
              <a:lin ang="2089255" scaled="0"/>
            </a:gradFill>
            <a:ln w="12700" cap="flat">
              <a:noFill/>
              <a:miter lim="400000"/>
            </a:ln>
            <a:effectLst>
              <a:outerShdw blurRad="152400" dist="90035" dir="2315233" rotWithShape="0">
                <a:srgbClr val="000000">
                  <a:alpha val="38297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8" name="Shape"/>
            <p:cNvSpPr/>
            <p:nvPr/>
          </p:nvSpPr>
          <p:spPr>
            <a:xfrm rot="10800000">
              <a:off x="6113922" y="14150"/>
              <a:ext cx="549290" cy="518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76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>
              <a:outerShdw blurRad="152400" dist="90035" dir="2315233" rotWithShape="0">
                <a:srgbClr val="000000">
                  <a:alpha val="38297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venir Next"/>
              </a:endParaRPr>
            </a:p>
          </p:txBody>
        </p:sp>
        <p:sp>
          <p:nvSpPr>
            <p:cNvPr id="93" name="TextBox 34"/>
            <p:cNvSpPr txBox="1"/>
            <p:nvPr/>
          </p:nvSpPr>
          <p:spPr>
            <a:xfrm>
              <a:off x="6338779" y="66042"/>
              <a:ext cx="333251" cy="5309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4289" tIns="34289" rIns="34289" bIns="34289">
              <a:spAutoFit/>
            </a:bodyPr>
            <a:lstStyle>
              <a:lvl1pPr>
                <a:defRPr sz="4000"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lvl1pPr>
            </a:lstStyle>
            <a:p>
              <a:pPr algn="ctr" defTabSz="685800" hangingPunct="0">
                <a:defRPr/>
              </a:pPr>
              <a:r>
                <a: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19634AC-9B4D-4F4E-931C-84ED5C49AFA5}"/>
                </a:ext>
              </a:extLst>
            </p:cNvPr>
            <p:cNvSpPr/>
            <p:nvPr/>
          </p:nvSpPr>
          <p:spPr>
            <a:xfrm>
              <a:off x="3580945" y="83044"/>
              <a:ext cx="17362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Study Area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45FC35-DF36-4ABD-B098-884C181B5FF5}"/>
              </a:ext>
            </a:extLst>
          </p:cNvPr>
          <p:cNvGrpSpPr/>
          <p:nvPr/>
        </p:nvGrpSpPr>
        <p:grpSpPr>
          <a:xfrm>
            <a:off x="2283288" y="654143"/>
            <a:ext cx="4861451" cy="633403"/>
            <a:chOff x="2269413" y="655406"/>
            <a:chExt cx="4861451" cy="6334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5505030-F59D-49A1-9D92-A825C80F04C9}"/>
                </a:ext>
              </a:extLst>
            </p:cNvPr>
            <p:cNvGrpSpPr/>
            <p:nvPr/>
          </p:nvGrpSpPr>
          <p:grpSpPr>
            <a:xfrm>
              <a:off x="2269413" y="655406"/>
              <a:ext cx="4440456" cy="633403"/>
              <a:chOff x="2756356" y="1159479"/>
              <a:chExt cx="6728446" cy="812649"/>
            </a:xfrm>
          </p:grpSpPr>
          <p:grpSp>
            <p:nvGrpSpPr>
              <p:cNvPr id="75" name="Group"/>
              <p:cNvGrpSpPr/>
              <p:nvPr/>
            </p:nvGrpSpPr>
            <p:grpSpPr>
              <a:xfrm>
                <a:off x="2769385" y="1160864"/>
                <a:ext cx="6715417" cy="811264"/>
                <a:chOff x="0" y="-27285"/>
                <a:chExt cx="8953885" cy="1081683"/>
              </a:xfrm>
            </p:grpSpPr>
            <p:sp>
              <p:nvSpPr>
                <p:cNvPr id="70" name="Rectangle"/>
                <p:cNvSpPr/>
                <p:nvPr/>
              </p:nvSpPr>
              <p:spPr>
                <a:xfrm rot="10800000">
                  <a:off x="492959" y="18583"/>
                  <a:ext cx="1170734" cy="99021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71" name="Rectangle"/>
                <p:cNvSpPr/>
                <p:nvPr/>
              </p:nvSpPr>
              <p:spPr>
                <a:xfrm rot="8021210">
                  <a:off x="644170" y="227875"/>
                  <a:ext cx="337892" cy="581834"/>
                </a:xfrm>
                <a:prstGeom prst="rect">
                  <a:avLst/>
                </a:pr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72" name="Triangle"/>
                <p:cNvSpPr/>
                <p:nvPr/>
              </p:nvSpPr>
              <p:spPr>
                <a:xfrm rot="10800000">
                  <a:off x="48789" y="517181"/>
                  <a:ext cx="1009255" cy="4996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119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73" name="Shape"/>
                <p:cNvSpPr/>
                <p:nvPr/>
              </p:nvSpPr>
              <p:spPr>
                <a:xfrm rot="10800000">
                  <a:off x="608973" y="-27285"/>
                  <a:ext cx="8344912" cy="1081683"/>
                </a:xfrm>
                <a:custGeom>
                  <a:avLst/>
                  <a:gdLst>
                    <a:gd name="connsiteX0" fmla="*/ 21179 w 42779"/>
                    <a:gd name="connsiteY0" fmla="*/ 0 h 22517"/>
                    <a:gd name="connsiteX1" fmla="*/ 42779 w 42779"/>
                    <a:gd name="connsiteY1" fmla="*/ 0 h 22517"/>
                    <a:gd name="connsiteX2" fmla="*/ 37584 w 42779"/>
                    <a:gd name="connsiteY2" fmla="*/ 21600 h 22517"/>
                    <a:gd name="connsiteX3" fmla="*/ 0 w 42779"/>
                    <a:gd name="connsiteY3" fmla="*/ 22517 h 22517"/>
                    <a:gd name="connsiteX4" fmla="*/ 21179 w 42779"/>
                    <a:gd name="connsiteY4" fmla="*/ 0 h 22517"/>
                    <a:gd name="connsiteX0" fmla="*/ 0 w 42779"/>
                    <a:gd name="connsiteY0" fmla="*/ 0 h 22867"/>
                    <a:gd name="connsiteX1" fmla="*/ 42779 w 42779"/>
                    <a:gd name="connsiteY1" fmla="*/ 350 h 22867"/>
                    <a:gd name="connsiteX2" fmla="*/ 37584 w 42779"/>
                    <a:gd name="connsiteY2" fmla="*/ 21950 h 22867"/>
                    <a:gd name="connsiteX3" fmla="*/ 0 w 42779"/>
                    <a:gd name="connsiteY3" fmla="*/ 22867 h 22867"/>
                    <a:gd name="connsiteX4" fmla="*/ 0 w 42779"/>
                    <a:gd name="connsiteY4" fmla="*/ 0 h 22867"/>
                    <a:gd name="connsiteX0" fmla="*/ 173 w 42952"/>
                    <a:gd name="connsiteY0" fmla="*/ 0 h 23217"/>
                    <a:gd name="connsiteX1" fmla="*/ 42952 w 42952"/>
                    <a:gd name="connsiteY1" fmla="*/ 350 h 23217"/>
                    <a:gd name="connsiteX2" fmla="*/ 37757 w 42952"/>
                    <a:gd name="connsiteY2" fmla="*/ 21950 h 23217"/>
                    <a:gd name="connsiteX3" fmla="*/ 0 w 42952"/>
                    <a:gd name="connsiteY3" fmla="*/ 23217 h 23217"/>
                    <a:gd name="connsiteX4" fmla="*/ 173 w 42952"/>
                    <a:gd name="connsiteY4" fmla="*/ 0 h 23217"/>
                    <a:gd name="connsiteX0" fmla="*/ 173 w 42952"/>
                    <a:gd name="connsiteY0" fmla="*/ 0 h 22518"/>
                    <a:gd name="connsiteX1" fmla="*/ 42952 w 42952"/>
                    <a:gd name="connsiteY1" fmla="*/ 350 h 22518"/>
                    <a:gd name="connsiteX2" fmla="*/ 37757 w 42952"/>
                    <a:gd name="connsiteY2" fmla="*/ 21950 h 22518"/>
                    <a:gd name="connsiteX3" fmla="*/ 0 w 42952"/>
                    <a:gd name="connsiteY3" fmla="*/ 22518 h 22518"/>
                    <a:gd name="connsiteX4" fmla="*/ 173 w 42952"/>
                    <a:gd name="connsiteY4" fmla="*/ 0 h 2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952" h="22518" extrusionOk="0">
                      <a:moveTo>
                        <a:pt x="173" y="0"/>
                      </a:moveTo>
                      <a:lnTo>
                        <a:pt x="42952" y="350"/>
                      </a:lnTo>
                      <a:lnTo>
                        <a:pt x="37757" y="21950"/>
                      </a:lnTo>
                      <a:lnTo>
                        <a:pt x="0" y="22518"/>
                      </a:lnTo>
                      <a:cubicBezTo>
                        <a:pt x="58" y="14779"/>
                        <a:pt x="115" y="7739"/>
                        <a:pt x="17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74" name="Shape"/>
                <p:cNvSpPr/>
                <p:nvPr/>
              </p:nvSpPr>
              <p:spPr>
                <a:xfrm>
                  <a:off x="0" y="72"/>
                  <a:ext cx="1098948" cy="1037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176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</p:grpSp>
          <p:sp>
            <p:nvSpPr>
              <p:cNvPr id="100" name="TextBox 34"/>
              <p:cNvSpPr txBox="1"/>
              <p:nvPr/>
            </p:nvSpPr>
            <p:spPr>
              <a:xfrm>
                <a:off x="2756356" y="1159479"/>
                <a:ext cx="500045" cy="75783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34289" tIns="34289" rIns="34289" bIns="34289">
                <a:spAutoFit/>
              </a:bodyPr>
              <a:lstStyle>
                <a:lvl1pPr>
                  <a:defRPr sz="4000">
                    <a:latin typeface="Arial Rounded MT Bold"/>
                    <a:ea typeface="Arial Rounded MT Bold"/>
                    <a:cs typeface="Arial Rounded MT Bold"/>
                    <a:sym typeface="Arial Rounded MT Bold"/>
                  </a:defRPr>
                </a:lvl1pPr>
              </a:lstStyle>
              <a:p>
                <a:pPr algn="ctr" defTabSz="685800" hangingPunct="0"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sz="2800" kern="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054775-2C50-414E-96E7-470C9C1A9546}"/>
                </a:ext>
              </a:extLst>
            </p:cNvPr>
            <p:cNvSpPr/>
            <p:nvPr/>
          </p:nvSpPr>
          <p:spPr>
            <a:xfrm>
              <a:off x="2809215" y="806623"/>
              <a:ext cx="432164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Objectives and Importance of the project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C14948-FC38-48A7-A446-9F8B032B8C74}"/>
              </a:ext>
            </a:extLst>
          </p:cNvPr>
          <p:cNvGrpSpPr/>
          <p:nvPr/>
        </p:nvGrpSpPr>
        <p:grpSpPr>
          <a:xfrm>
            <a:off x="2285191" y="1298616"/>
            <a:ext cx="4417431" cy="669016"/>
            <a:chOff x="2284243" y="1323446"/>
            <a:chExt cx="4417431" cy="6690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9271EFD-EA5A-4F99-9F8C-66582BB612E3}"/>
                </a:ext>
              </a:extLst>
            </p:cNvPr>
            <p:cNvGrpSpPr/>
            <p:nvPr/>
          </p:nvGrpSpPr>
          <p:grpSpPr>
            <a:xfrm>
              <a:off x="2284243" y="1323446"/>
              <a:ext cx="4417431" cy="669016"/>
              <a:chOff x="3074249" y="1304223"/>
              <a:chExt cx="6612830" cy="814863"/>
            </a:xfrm>
          </p:grpSpPr>
          <p:grpSp>
            <p:nvGrpSpPr>
              <p:cNvPr id="63" name="Group"/>
              <p:cNvGrpSpPr/>
              <p:nvPr/>
            </p:nvGrpSpPr>
            <p:grpSpPr>
              <a:xfrm>
                <a:off x="3074249" y="1340708"/>
                <a:ext cx="6612830" cy="778378"/>
                <a:chOff x="-1" y="-2"/>
                <a:chExt cx="8817103" cy="1037833"/>
              </a:xfrm>
            </p:grpSpPr>
            <p:sp>
              <p:nvSpPr>
                <p:cNvPr id="58" name="Rectangle"/>
                <p:cNvSpPr/>
                <p:nvPr/>
              </p:nvSpPr>
              <p:spPr>
                <a:xfrm rot="10800000" flipH="1">
                  <a:off x="904357" y="23808"/>
                  <a:ext cx="1170734" cy="99021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59" name="Rectangle"/>
                <p:cNvSpPr/>
                <p:nvPr/>
              </p:nvSpPr>
              <p:spPr>
                <a:xfrm rot="18821210">
                  <a:off x="1597650" y="239222"/>
                  <a:ext cx="337891" cy="58183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60" name="Triangle"/>
                <p:cNvSpPr/>
                <p:nvPr/>
              </p:nvSpPr>
              <p:spPr>
                <a:xfrm>
                  <a:off x="1521667" y="32082"/>
                  <a:ext cx="1009256" cy="4996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119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61" name="Shape"/>
                <p:cNvSpPr/>
                <p:nvPr/>
              </p:nvSpPr>
              <p:spPr>
                <a:xfrm>
                  <a:off x="-1" y="0"/>
                  <a:ext cx="1933181" cy="10378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559"/>
                      </a:lnTo>
                      <a:lnTo>
                        <a:pt x="1032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62" name="Shape"/>
                <p:cNvSpPr/>
                <p:nvPr/>
              </p:nvSpPr>
              <p:spPr>
                <a:xfrm>
                  <a:off x="1485080" y="-2"/>
                  <a:ext cx="7332022" cy="1037816"/>
                </a:xfrm>
                <a:custGeom>
                  <a:avLst/>
                  <a:gdLst>
                    <a:gd name="connsiteX0" fmla="*/ 6573 w 47750"/>
                    <a:gd name="connsiteY0" fmla="*/ 8 h 21600"/>
                    <a:gd name="connsiteX1" fmla="*/ 0 w 47750"/>
                    <a:gd name="connsiteY1" fmla="*/ 21501 h 21600"/>
                    <a:gd name="connsiteX2" fmla="*/ 21600 w 47750"/>
                    <a:gd name="connsiteY2" fmla="*/ 21600 h 21600"/>
                    <a:gd name="connsiteX3" fmla="*/ 47750 w 47750"/>
                    <a:gd name="connsiteY3" fmla="*/ 0 h 21600"/>
                    <a:gd name="connsiteX4" fmla="*/ 6573 w 47750"/>
                    <a:gd name="connsiteY4" fmla="*/ 8 h 21600"/>
                    <a:gd name="connsiteX0" fmla="*/ 6573 w 47750"/>
                    <a:gd name="connsiteY0" fmla="*/ 8 h 24006"/>
                    <a:gd name="connsiteX1" fmla="*/ 0 w 47750"/>
                    <a:gd name="connsiteY1" fmla="*/ 21501 h 24006"/>
                    <a:gd name="connsiteX2" fmla="*/ 47750 w 47750"/>
                    <a:gd name="connsiteY2" fmla="*/ 24006 h 24006"/>
                    <a:gd name="connsiteX3" fmla="*/ 47750 w 47750"/>
                    <a:gd name="connsiteY3" fmla="*/ 0 h 24006"/>
                    <a:gd name="connsiteX4" fmla="*/ 6573 w 47750"/>
                    <a:gd name="connsiteY4" fmla="*/ 8 h 24006"/>
                    <a:gd name="connsiteX0" fmla="*/ 6573 w 47750"/>
                    <a:gd name="connsiteY0" fmla="*/ 8 h 22631"/>
                    <a:gd name="connsiteX1" fmla="*/ 0 w 47750"/>
                    <a:gd name="connsiteY1" fmla="*/ 21501 h 22631"/>
                    <a:gd name="connsiteX2" fmla="*/ 47750 w 47750"/>
                    <a:gd name="connsiteY2" fmla="*/ 22631 h 22631"/>
                    <a:gd name="connsiteX3" fmla="*/ 47750 w 47750"/>
                    <a:gd name="connsiteY3" fmla="*/ 0 h 22631"/>
                    <a:gd name="connsiteX4" fmla="*/ 6573 w 47750"/>
                    <a:gd name="connsiteY4" fmla="*/ 8 h 22631"/>
                    <a:gd name="connsiteX0" fmla="*/ 6573 w 47750"/>
                    <a:gd name="connsiteY0" fmla="*/ 8 h 21501"/>
                    <a:gd name="connsiteX1" fmla="*/ 0 w 47750"/>
                    <a:gd name="connsiteY1" fmla="*/ 21501 h 21501"/>
                    <a:gd name="connsiteX2" fmla="*/ 47750 w 47750"/>
                    <a:gd name="connsiteY2" fmla="*/ 21256 h 21501"/>
                    <a:gd name="connsiteX3" fmla="*/ 47750 w 47750"/>
                    <a:gd name="connsiteY3" fmla="*/ 0 h 21501"/>
                    <a:gd name="connsiteX4" fmla="*/ 6573 w 47750"/>
                    <a:gd name="connsiteY4" fmla="*/ 8 h 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50" h="21501" extrusionOk="0">
                      <a:moveTo>
                        <a:pt x="6573" y="8"/>
                      </a:moveTo>
                      <a:lnTo>
                        <a:pt x="0" y="21501"/>
                      </a:lnTo>
                      <a:lnTo>
                        <a:pt x="47750" y="21256"/>
                      </a:lnTo>
                      <a:lnTo>
                        <a:pt x="47750" y="0"/>
                      </a:lnTo>
                      <a:lnTo>
                        <a:pt x="6573" y="8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</p:grpSp>
          <p:sp>
            <p:nvSpPr>
              <p:cNvPr id="90" name="TextBox 34"/>
              <p:cNvSpPr txBox="1"/>
              <p:nvPr/>
            </p:nvSpPr>
            <p:spPr>
              <a:xfrm>
                <a:off x="3238548" y="1304223"/>
                <a:ext cx="500046" cy="7947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34289" tIns="34289" rIns="34289" bIns="34289">
                <a:spAutoFit/>
              </a:bodyPr>
              <a:lstStyle>
                <a:lvl1pPr>
                  <a:defRPr sz="4000">
                    <a:solidFill>
                      <a:srgbClr val="535353"/>
                    </a:solidFill>
                    <a:latin typeface="Arial Rounded MT Bold"/>
                    <a:ea typeface="Arial Rounded MT Bold"/>
                    <a:cs typeface="Arial Rounded MT Bold"/>
                    <a:sym typeface="Arial Rounded MT Bold"/>
                  </a:defRPr>
                </a:lvl1pPr>
              </a:lstStyle>
              <a:p>
                <a:pPr algn="ctr" defTabSz="685800" hangingPunct="0">
                  <a:defRPr/>
                </a:pPr>
                <a:r>
                  <a:rPr lang="en-US" sz="30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sz="300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16D852-C1FF-44A1-BD1C-AF3FEE6AD6A1}"/>
                </a:ext>
              </a:extLst>
            </p:cNvPr>
            <p:cNvSpPr/>
            <p:nvPr/>
          </p:nvSpPr>
          <p:spPr>
            <a:xfrm>
              <a:off x="4009382" y="1463257"/>
              <a:ext cx="16208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Methodology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C5696E-CAF0-4A1D-A3FD-AA7EFFC2E010}"/>
              </a:ext>
            </a:extLst>
          </p:cNvPr>
          <p:cNvGrpSpPr/>
          <p:nvPr/>
        </p:nvGrpSpPr>
        <p:grpSpPr>
          <a:xfrm>
            <a:off x="2273508" y="1870221"/>
            <a:ext cx="4405364" cy="629554"/>
            <a:chOff x="2273652" y="1934511"/>
            <a:chExt cx="4405364" cy="629554"/>
          </a:xfrm>
        </p:grpSpPr>
        <p:grpSp>
          <p:nvGrpSpPr>
            <p:cNvPr id="81" name="Group"/>
            <p:cNvGrpSpPr/>
            <p:nvPr/>
          </p:nvGrpSpPr>
          <p:grpSpPr>
            <a:xfrm>
              <a:off x="2273652" y="2047691"/>
              <a:ext cx="4405364" cy="516374"/>
              <a:chOff x="-1071198" y="5258"/>
              <a:chExt cx="5873818" cy="1044387"/>
            </a:xfrm>
          </p:grpSpPr>
          <p:sp>
            <p:nvSpPr>
              <p:cNvPr id="76" name="Rectangle"/>
              <p:cNvSpPr/>
              <p:nvPr/>
            </p:nvSpPr>
            <p:spPr>
              <a:xfrm flipH="1">
                <a:off x="2992257" y="29066"/>
                <a:ext cx="1170733" cy="990215"/>
              </a:xfrm>
              <a:prstGeom prst="rect">
                <a:avLst/>
              </a:prstGeom>
              <a:gradFill flip="none" rotWithShape="1">
                <a:gsLst>
                  <a:gs pos="22846">
                    <a:srgbClr val="FFFFFF"/>
                  </a:gs>
                  <a:gs pos="63322">
                    <a:srgbClr val="E6EAEB"/>
                  </a:gs>
                  <a:gs pos="99960">
                    <a:srgbClr val="CDD5D8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77" name="Rectangle"/>
              <p:cNvSpPr/>
              <p:nvPr/>
            </p:nvSpPr>
            <p:spPr>
              <a:xfrm rot="8021210">
                <a:off x="3131807" y="222032"/>
                <a:ext cx="337891" cy="581835"/>
              </a:xfrm>
              <a:prstGeom prst="rect">
                <a:avLst/>
              </a:prstGeom>
              <a:gradFill flip="none" rotWithShape="1">
                <a:gsLst>
                  <a:gs pos="22846">
                    <a:srgbClr val="4FACFE"/>
                  </a:gs>
                  <a:gs pos="63342">
                    <a:srgbClr val="28CFFE"/>
                  </a:gs>
                  <a:gs pos="100000">
                    <a:srgbClr val="00F2FE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78" name="Triangle"/>
              <p:cNvSpPr/>
              <p:nvPr/>
            </p:nvSpPr>
            <p:spPr>
              <a:xfrm rot="10800000">
                <a:off x="2536424" y="511340"/>
                <a:ext cx="1009256" cy="499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19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22846">
                    <a:srgbClr val="4FACFE"/>
                  </a:gs>
                  <a:gs pos="63342">
                    <a:srgbClr val="28CFFE"/>
                  </a:gs>
                  <a:gs pos="100000">
                    <a:srgbClr val="00F2FE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79" name="Shape"/>
              <p:cNvSpPr/>
              <p:nvPr/>
            </p:nvSpPr>
            <p:spPr>
              <a:xfrm rot="10800000">
                <a:off x="3134167" y="5258"/>
                <a:ext cx="1668453" cy="1038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5" y="21530"/>
                    </a:lnTo>
                    <a:lnTo>
                      <a:pt x="8534" y="21600"/>
                    </a:lnTo>
                    <a:lnTo>
                      <a:pt x="21600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22846">
                    <a:srgbClr val="FFFFFF"/>
                  </a:gs>
                  <a:gs pos="63322">
                    <a:srgbClr val="E6EAEB"/>
                  </a:gs>
                  <a:gs pos="99960">
                    <a:srgbClr val="CDD5D8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>
                <a:outerShdw blurRad="152400" dist="90035" dir="2315233" rotWithShape="0">
                  <a:srgbClr val="000000">
                    <a:alpha val="38297"/>
                  </a:srgbClr>
                </a:outerShdw>
              </a:effectLst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80" name="Shape"/>
              <p:cNvSpPr/>
              <p:nvPr/>
            </p:nvSpPr>
            <p:spPr>
              <a:xfrm rot="10800000">
                <a:off x="-1071198" y="5261"/>
                <a:ext cx="4653467" cy="1044384"/>
              </a:xfrm>
              <a:custGeom>
                <a:avLst/>
                <a:gdLst>
                  <a:gd name="connsiteX0" fmla="*/ 6085 w 28059"/>
                  <a:gd name="connsiteY0" fmla="*/ 0 h 21491"/>
                  <a:gd name="connsiteX1" fmla="*/ 0 w 28059"/>
                  <a:gd name="connsiteY1" fmla="*/ 21491 h 21491"/>
                  <a:gd name="connsiteX2" fmla="*/ 28059 w 28059"/>
                  <a:gd name="connsiteY2" fmla="*/ 20682 h 21491"/>
                  <a:gd name="connsiteX3" fmla="*/ 21600 w 28059"/>
                  <a:gd name="connsiteY3" fmla="*/ 86 h 21491"/>
                  <a:gd name="connsiteX4" fmla="*/ 6085 w 28059"/>
                  <a:gd name="connsiteY4" fmla="*/ 0 h 21491"/>
                  <a:gd name="connsiteX0" fmla="*/ 6085 w 28059"/>
                  <a:gd name="connsiteY0" fmla="*/ 144 h 21635"/>
                  <a:gd name="connsiteX1" fmla="*/ 0 w 28059"/>
                  <a:gd name="connsiteY1" fmla="*/ 21635 h 21635"/>
                  <a:gd name="connsiteX2" fmla="*/ 28059 w 28059"/>
                  <a:gd name="connsiteY2" fmla="*/ 20826 h 21635"/>
                  <a:gd name="connsiteX3" fmla="*/ 28016 w 28059"/>
                  <a:gd name="connsiteY3" fmla="*/ 0 h 21635"/>
                  <a:gd name="connsiteX4" fmla="*/ 6085 w 28059"/>
                  <a:gd name="connsiteY4" fmla="*/ 144 h 2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59" h="21635" extrusionOk="0">
                    <a:moveTo>
                      <a:pt x="6085" y="144"/>
                    </a:moveTo>
                    <a:lnTo>
                      <a:pt x="0" y="21635"/>
                    </a:lnTo>
                    <a:lnTo>
                      <a:pt x="28059" y="20826"/>
                    </a:lnTo>
                    <a:cubicBezTo>
                      <a:pt x="28045" y="13884"/>
                      <a:pt x="28030" y="6942"/>
                      <a:pt x="28016" y="0"/>
                    </a:cubicBezTo>
                    <a:lnTo>
                      <a:pt x="6085" y="144"/>
                    </a:lnTo>
                    <a:close/>
                  </a:path>
                </a:pathLst>
              </a:custGeom>
              <a:gradFill flip="none" rotWithShape="1">
                <a:gsLst>
                  <a:gs pos="22846">
                    <a:srgbClr val="4FACFE"/>
                  </a:gs>
                  <a:gs pos="63342">
                    <a:srgbClr val="28CFFE"/>
                  </a:gs>
                  <a:gs pos="100000">
                    <a:srgbClr val="00F2FE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>
                <a:outerShdw blurRad="152400" dist="90035" dir="2315233" rotWithShape="0">
                  <a:srgbClr val="000000">
                    <a:alpha val="38297"/>
                  </a:srgbClr>
                </a:outerShdw>
              </a:effectLst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</p:grpSp>
        <p:sp>
          <p:nvSpPr>
            <p:cNvPr id="102" name="TextBox 34"/>
            <p:cNvSpPr txBox="1"/>
            <p:nvPr/>
          </p:nvSpPr>
          <p:spPr>
            <a:xfrm>
              <a:off x="6059523" y="1934511"/>
              <a:ext cx="445427" cy="5266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89" tIns="34289" rIns="34289" bIns="34289">
              <a:spAutoFit/>
            </a:bodyPr>
            <a:lstStyle>
              <a:lvl1pPr>
                <a:defRPr sz="4000">
                  <a:solidFill>
                    <a:srgbClr val="535353"/>
                  </a:solidFill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lvl1pPr>
            </a:lstStyle>
            <a:p>
              <a:pPr algn="ctr" defTabSz="685800" hangingPunct="0">
                <a:defRPr/>
              </a:pPr>
              <a:r>
                <a:rPr lang="en-US" sz="3000" kern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sz="3000" kern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39DBD0-9999-4501-B283-7AE2B64593B3}"/>
                </a:ext>
              </a:extLst>
            </p:cNvPr>
            <p:cNvSpPr/>
            <p:nvPr/>
          </p:nvSpPr>
          <p:spPr>
            <a:xfrm>
              <a:off x="2302161" y="2104340"/>
              <a:ext cx="31277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collection and analysis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38C9C3F-8937-4F41-878B-74F13032CE17}"/>
              </a:ext>
            </a:extLst>
          </p:cNvPr>
          <p:cNvGrpSpPr/>
          <p:nvPr/>
        </p:nvGrpSpPr>
        <p:grpSpPr>
          <a:xfrm>
            <a:off x="2270504" y="2567818"/>
            <a:ext cx="4426581" cy="624204"/>
            <a:chOff x="2270504" y="2567818"/>
            <a:chExt cx="4426581" cy="624204"/>
          </a:xfrm>
        </p:grpSpPr>
        <p:grpSp>
          <p:nvGrpSpPr>
            <p:cNvPr id="87" name="Group"/>
            <p:cNvGrpSpPr/>
            <p:nvPr/>
          </p:nvGrpSpPr>
          <p:grpSpPr>
            <a:xfrm>
              <a:off x="2270504" y="2567818"/>
              <a:ext cx="4426581" cy="624204"/>
              <a:chOff x="-1" y="0"/>
              <a:chExt cx="5902106" cy="1042594"/>
            </a:xfrm>
          </p:grpSpPr>
          <p:sp>
            <p:nvSpPr>
              <p:cNvPr id="82" name="Rectangle"/>
              <p:cNvSpPr/>
              <p:nvPr/>
            </p:nvSpPr>
            <p:spPr>
              <a:xfrm rot="10800000" flipH="1">
                <a:off x="904357" y="23808"/>
                <a:ext cx="1170734" cy="990215"/>
              </a:xfrm>
              <a:prstGeom prst="rect">
                <a:avLst/>
              </a:prstGeom>
              <a:gradFill flip="none" rotWithShape="1">
                <a:gsLst>
                  <a:gs pos="22846">
                    <a:srgbClr val="FFFFFF"/>
                  </a:gs>
                  <a:gs pos="63322">
                    <a:srgbClr val="E6EAEB"/>
                  </a:gs>
                  <a:gs pos="99960">
                    <a:srgbClr val="CDD5D8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83" name="Rectangle"/>
              <p:cNvSpPr/>
              <p:nvPr/>
            </p:nvSpPr>
            <p:spPr>
              <a:xfrm rot="18821210">
                <a:off x="1597650" y="239222"/>
                <a:ext cx="337891" cy="581835"/>
              </a:xfrm>
              <a:prstGeom prst="rect">
                <a:avLst/>
              </a:prstGeom>
              <a:gradFill flip="none" rotWithShape="1">
                <a:gsLst>
                  <a:gs pos="2419">
                    <a:srgbClr val="0CB100"/>
                  </a:gs>
                  <a:gs pos="44000">
                    <a:srgbClr val="85CE02"/>
                  </a:gs>
                  <a:gs pos="100000">
                    <a:srgbClr val="FFEA03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84" name="Triangle"/>
              <p:cNvSpPr/>
              <p:nvPr/>
            </p:nvSpPr>
            <p:spPr>
              <a:xfrm>
                <a:off x="1521667" y="32082"/>
                <a:ext cx="1009256" cy="4996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19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2419">
                    <a:srgbClr val="0CB100"/>
                  </a:gs>
                  <a:gs pos="44000">
                    <a:srgbClr val="85CE02"/>
                  </a:gs>
                  <a:gs pos="100000">
                    <a:srgbClr val="FFEA03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85" name="Shape"/>
              <p:cNvSpPr/>
              <p:nvPr/>
            </p:nvSpPr>
            <p:spPr>
              <a:xfrm>
                <a:off x="-1" y="0"/>
                <a:ext cx="1933181" cy="1037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559"/>
                    </a:lnTo>
                    <a:lnTo>
                      <a:pt x="10323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2419">
                    <a:srgbClr val="0CB100"/>
                  </a:gs>
                  <a:gs pos="44000">
                    <a:srgbClr val="85CE02"/>
                  </a:gs>
                  <a:gs pos="100000">
                    <a:srgbClr val="FFEA03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>
                <a:outerShdw blurRad="152400" dist="90035" dir="2315233" rotWithShape="0">
                  <a:srgbClr val="000000">
                    <a:alpha val="38297"/>
                  </a:srgbClr>
                </a:outerShdw>
              </a:effectLst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  <p:sp>
            <p:nvSpPr>
              <p:cNvPr id="86" name="Shape"/>
              <p:cNvSpPr/>
              <p:nvPr/>
            </p:nvSpPr>
            <p:spPr>
              <a:xfrm>
                <a:off x="1485077" y="387"/>
                <a:ext cx="4417028" cy="1042207"/>
              </a:xfrm>
              <a:custGeom>
                <a:avLst/>
                <a:gdLst>
                  <a:gd name="connsiteX0" fmla="*/ 6573 w 28746"/>
                  <a:gd name="connsiteY0" fmla="*/ 0 h 21592"/>
                  <a:gd name="connsiteX1" fmla="*/ 0 w 28746"/>
                  <a:gd name="connsiteY1" fmla="*/ 21493 h 21592"/>
                  <a:gd name="connsiteX2" fmla="*/ 21600 w 28746"/>
                  <a:gd name="connsiteY2" fmla="*/ 21592 h 21592"/>
                  <a:gd name="connsiteX3" fmla="*/ 28746 w 28746"/>
                  <a:gd name="connsiteY3" fmla="*/ 222 h 21592"/>
                  <a:gd name="connsiteX4" fmla="*/ 6573 w 28746"/>
                  <a:gd name="connsiteY4" fmla="*/ 0 h 21592"/>
                  <a:gd name="connsiteX0" fmla="*/ 6573 w 29030"/>
                  <a:gd name="connsiteY0" fmla="*/ 0 h 21592"/>
                  <a:gd name="connsiteX1" fmla="*/ 0 w 29030"/>
                  <a:gd name="connsiteY1" fmla="*/ 21493 h 21592"/>
                  <a:gd name="connsiteX2" fmla="*/ 29030 w 29030"/>
                  <a:gd name="connsiteY2" fmla="*/ 21592 h 21592"/>
                  <a:gd name="connsiteX3" fmla="*/ 28746 w 29030"/>
                  <a:gd name="connsiteY3" fmla="*/ 222 h 21592"/>
                  <a:gd name="connsiteX4" fmla="*/ 6573 w 29030"/>
                  <a:gd name="connsiteY4" fmla="*/ 0 h 21592"/>
                  <a:gd name="connsiteX0" fmla="*/ 6573 w 28766"/>
                  <a:gd name="connsiteY0" fmla="*/ 0 h 21592"/>
                  <a:gd name="connsiteX1" fmla="*/ 0 w 28766"/>
                  <a:gd name="connsiteY1" fmla="*/ 21493 h 21592"/>
                  <a:gd name="connsiteX2" fmla="*/ 28666 w 28766"/>
                  <a:gd name="connsiteY2" fmla="*/ 21592 h 21592"/>
                  <a:gd name="connsiteX3" fmla="*/ 28746 w 28766"/>
                  <a:gd name="connsiteY3" fmla="*/ 222 h 21592"/>
                  <a:gd name="connsiteX4" fmla="*/ 6573 w 28766"/>
                  <a:gd name="connsiteY4" fmla="*/ 0 h 21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66" h="21592" extrusionOk="0">
                    <a:moveTo>
                      <a:pt x="6573" y="0"/>
                    </a:moveTo>
                    <a:lnTo>
                      <a:pt x="0" y="21493"/>
                    </a:lnTo>
                    <a:lnTo>
                      <a:pt x="28666" y="21592"/>
                    </a:lnTo>
                    <a:cubicBezTo>
                      <a:pt x="28571" y="14469"/>
                      <a:pt x="28841" y="7345"/>
                      <a:pt x="28746" y="222"/>
                    </a:cubicBezTo>
                    <a:lnTo>
                      <a:pt x="6573" y="0"/>
                    </a:lnTo>
                    <a:close/>
                  </a:path>
                </a:pathLst>
              </a:custGeom>
              <a:gradFill flip="none" rotWithShape="1">
                <a:gsLst>
                  <a:gs pos="22846">
                    <a:srgbClr val="FFFFFF"/>
                  </a:gs>
                  <a:gs pos="63322">
                    <a:srgbClr val="E6EAEB"/>
                  </a:gs>
                  <a:gs pos="99960">
                    <a:srgbClr val="CDD5D8"/>
                  </a:gs>
                </a:gsLst>
                <a:lin ang="2089255" scaled="0"/>
              </a:gradFill>
              <a:ln w="12700" cap="flat">
                <a:noFill/>
                <a:miter lim="400000"/>
              </a:ln>
              <a:effectLst>
                <a:outerShdw blurRad="152400" dist="90035" dir="2315233" rotWithShape="0">
                  <a:srgbClr val="000000">
                    <a:alpha val="38297"/>
                  </a:srgbClr>
                </a:outerShdw>
              </a:effectLst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/>
                </a:pPr>
                <a:endParaRPr sz="900" kern="0">
                  <a:solidFill>
                    <a:srgbClr val="FFFFFF"/>
                  </a:solidFill>
                  <a:latin typeface="Avenir Next"/>
                  <a:sym typeface="Avenir Next"/>
                </a:endParaRPr>
              </a:p>
            </p:txBody>
          </p:sp>
        </p:grpSp>
        <p:sp>
          <p:nvSpPr>
            <p:cNvPr id="101" name="TextBox 34"/>
            <p:cNvSpPr txBox="1"/>
            <p:nvPr/>
          </p:nvSpPr>
          <p:spPr>
            <a:xfrm>
              <a:off x="2384040" y="2613037"/>
              <a:ext cx="500045" cy="5309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4289" tIns="34289" rIns="34289" bIns="34289">
              <a:spAutoFit/>
            </a:bodyPr>
            <a:lstStyle>
              <a:lvl1pPr>
                <a:defRPr sz="4000"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lvl1pPr>
            </a:lstStyle>
            <a:p>
              <a:pPr algn="ctr" defTabSz="685800" hangingPunct="0">
                <a:defRPr/>
              </a:pPr>
              <a:r>
                <a: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7074314-7139-4B99-8C1B-A34CCF0F0BDF}"/>
                </a:ext>
              </a:extLst>
            </p:cNvPr>
            <p:cNvSpPr/>
            <p:nvPr/>
          </p:nvSpPr>
          <p:spPr>
            <a:xfrm>
              <a:off x="3840359" y="2700653"/>
              <a:ext cx="28286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Design control and criteria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5BAD43C-FFFE-4079-A32D-1DF0D49F9AA1}"/>
              </a:ext>
            </a:extLst>
          </p:cNvPr>
          <p:cNvGrpSpPr/>
          <p:nvPr/>
        </p:nvGrpSpPr>
        <p:grpSpPr>
          <a:xfrm>
            <a:off x="2220663" y="3226312"/>
            <a:ext cx="4458209" cy="609815"/>
            <a:chOff x="2213821" y="11734"/>
            <a:chExt cx="4458209" cy="520995"/>
          </a:xfrm>
        </p:grpSpPr>
        <p:sp>
          <p:nvSpPr>
            <p:cNvPr id="117" name="Rectangle">
              <a:extLst>
                <a:ext uri="{FF2B5EF4-FFF2-40B4-BE49-F238E27FC236}">
                  <a16:creationId xmlns:a16="http://schemas.microsoft.com/office/drawing/2014/main" id="{91326C68-FCD7-485F-8B73-58F661FCF6E9}"/>
                </a:ext>
              </a:extLst>
            </p:cNvPr>
            <p:cNvSpPr/>
            <p:nvPr/>
          </p:nvSpPr>
          <p:spPr>
            <a:xfrm>
              <a:off x="5831644" y="28501"/>
              <a:ext cx="585171" cy="494941"/>
            </a:xfrm>
            <a:prstGeom prst="rect">
              <a:avLst/>
            </a:prstGeom>
            <a:gradFill flip="none" rotWithShape="1">
              <a:gsLst>
                <a:gs pos="22846">
                  <a:srgbClr val="FFFFFF"/>
                </a:gs>
                <a:gs pos="63322">
                  <a:srgbClr val="E6EAEB"/>
                </a:gs>
                <a:gs pos="99960">
                  <a:srgbClr val="CDD5D8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C48B84F1-5DE9-4BB2-A4DB-99CBF5691D87}"/>
                </a:ext>
              </a:extLst>
            </p:cNvPr>
            <p:cNvSpPr/>
            <p:nvPr/>
          </p:nvSpPr>
          <p:spPr>
            <a:xfrm rot="18821210">
              <a:off x="6172346" y="128012"/>
              <a:ext cx="168889" cy="290820"/>
            </a:xfrm>
            <a:prstGeom prst="rect">
              <a:avLst/>
            </a:pr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119" name="Triangle">
              <a:extLst>
                <a:ext uri="{FF2B5EF4-FFF2-40B4-BE49-F238E27FC236}">
                  <a16:creationId xmlns:a16="http://schemas.microsoft.com/office/drawing/2014/main" id="{34E15A6C-4B39-4D9D-A73B-7B58DC18E6A1}"/>
                </a:ext>
              </a:extLst>
            </p:cNvPr>
            <p:cNvSpPr/>
            <p:nvPr/>
          </p:nvSpPr>
          <p:spPr>
            <a:xfrm>
              <a:off x="6134367" y="24476"/>
              <a:ext cx="504459" cy="249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19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120" name="Shape">
              <a:extLst>
                <a:ext uri="{FF2B5EF4-FFF2-40B4-BE49-F238E27FC236}">
                  <a16:creationId xmlns:a16="http://schemas.microsoft.com/office/drawing/2014/main" id="{8B302A89-9975-40A1-B4D9-A41927A6D9E6}"/>
                </a:ext>
              </a:extLst>
            </p:cNvPr>
            <p:cNvSpPr/>
            <p:nvPr/>
          </p:nvSpPr>
          <p:spPr>
            <a:xfrm>
              <a:off x="2270504" y="11734"/>
              <a:ext cx="4088323" cy="520995"/>
            </a:xfrm>
            <a:custGeom>
              <a:avLst/>
              <a:gdLst>
                <a:gd name="connsiteX0" fmla="*/ 9966 w 31566"/>
                <a:gd name="connsiteY0" fmla="*/ 0 h 21600"/>
                <a:gd name="connsiteX1" fmla="*/ 31566 w 31566"/>
                <a:gd name="connsiteY1" fmla="*/ 0 h 21600"/>
                <a:gd name="connsiteX2" fmla="*/ 26371 w 31566"/>
                <a:gd name="connsiteY2" fmla="*/ 21600 h 21600"/>
                <a:gd name="connsiteX3" fmla="*/ 0 w 31566"/>
                <a:gd name="connsiteY3" fmla="*/ 21221 h 21600"/>
                <a:gd name="connsiteX4" fmla="*/ 9966 w 31566"/>
                <a:gd name="connsiteY4" fmla="*/ 0 h 21600"/>
                <a:gd name="connsiteX0" fmla="*/ 0 w 31628"/>
                <a:gd name="connsiteY0" fmla="*/ 247 h 21600"/>
                <a:gd name="connsiteX1" fmla="*/ 31628 w 31628"/>
                <a:gd name="connsiteY1" fmla="*/ 0 h 21600"/>
                <a:gd name="connsiteX2" fmla="*/ 26433 w 31628"/>
                <a:gd name="connsiteY2" fmla="*/ 21600 h 21600"/>
                <a:gd name="connsiteX3" fmla="*/ 62 w 31628"/>
                <a:gd name="connsiteY3" fmla="*/ 21221 h 21600"/>
                <a:gd name="connsiteX4" fmla="*/ 0 w 31628"/>
                <a:gd name="connsiteY4" fmla="*/ 247 h 21600"/>
                <a:gd name="connsiteX0" fmla="*/ 10210 w 41838"/>
                <a:gd name="connsiteY0" fmla="*/ 247 h 21600"/>
                <a:gd name="connsiteX1" fmla="*/ 41838 w 41838"/>
                <a:gd name="connsiteY1" fmla="*/ 0 h 21600"/>
                <a:gd name="connsiteX2" fmla="*/ 36643 w 41838"/>
                <a:gd name="connsiteY2" fmla="*/ 21600 h 21600"/>
                <a:gd name="connsiteX3" fmla="*/ 0 w 41838"/>
                <a:gd name="connsiteY3" fmla="*/ 20529 h 21600"/>
                <a:gd name="connsiteX4" fmla="*/ 10210 w 41838"/>
                <a:gd name="connsiteY4" fmla="*/ 247 h 21600"/>
                <a:gd name="connsiteX0" fmla="*/ 0 w 42071"/>
                <a:gd name="connsiteY0" fmla="*/ 0 h 21699"/>
                <a:gd name="connsiteX1" fmla="*/ 42071 w 42071"/>
                <a:gd name="connsiteY1" fmla="*/ 99 h 21699"/>
                <a:gd name="connsiteX2" fmla="*/ 36876 w 42071"/>
                <a:gd name="connsiteY2" fmla="*/ 21699 h 21699"/>
                <a:gd name="connsiteX3" fmla="*/ 233 w 42071"/>
                <a:gd name="connsiteY3" fmla="*/ 20628 h 21699"/>
                <a:gd name="connsiteX4" fmla="*/ 0 w 42071"/>
                <a:gd name="connsiteY4" fmla="*/ 0 h 21699"/>
                <a:gd name="connsiteX0" fmla="*/ 196 w 42267"/>
                <a:gd name="connsiteY0" fmla="*/ 0 h 21699"/>
                <a:gd name="connsiteX1" fmla="*/ 42267 w 42267"/>
                <a:gd name="connsiteY1" fmla="*/ 99 h 21699"/>
                <a:gd name="connsiteX2" fmla="*/ 37072 w 42267"/>
                <a:gd name="connsiteY2" fmla="*/ 21699 h 21699"/>
                <a:gd name="connsiteX3" fmla="*/ 1 w 42267"/>
                <a:gd name="connsiteY3" fmla="*/ 21320 h 21699"/>
                <a:gd name="connsiteX4" fmla="*/ 196 w 42267"/>
                <a:gd name="connsiteY4" fmla="*/ 0 h 21699"/>
                <a:gd name="connsiteX0" fmla="*/ 29 w 42100"/>
                <a:gd name="connsiteY0" fmla="*/ 0 h 21699"/>
                <a:gd name="connsiteX1" fmla="*/ 42100 w 42100"/>
                <a:gd name="connsiteY1" fmla="*/ 99 h 21699"/>
                <a:gd name="connsiteX2" fmla="*/ 36905 w 42100"/>
                <a:gd name="connsiteY2" fmla="*/ 21699 h 21699"/>
                <a:gd name="connsiteX3" fmla="*/ 5 w 42100"/>
                <a:gd name="connsiteY3" fmla="*/ 21320 h 21699"/>
                <a:gd name="connsiteX4" fmla="*/ 29 w 42100"/>
                <a:gd name="connsiteY4" fmla="*/ 0 h 2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00" h="21699" extrusionOk="0">
                  <a:moveTo>
                    <a:pt x="29" y="0"/>
                  </a:moveTo>
                  <a:lnTo>
                    <a:pt x="42100" y="99"/>
                  </a:lnTo>
                  <a:lnTo>
                    <a:pt x="36905" y="21699"/>
                  </a:lnTo>
                  <a:lnTo>
                    <a:pt x="5" y="21320"/>
                  </a:lnTo>
                  <a:cubicBezTo>
                    <a:pt x="-16" y="14329"/>
                    <a:pt x="50" y="6991"/>
                    <a:pt x="29" y="0"/>
                  </a:cubicBezTo>
                  <a:close/>
                </a:path>
              </a:pathLst>
            </a:custGeom>
            <a:gradFill flip="none" rotWithShape="1">
              <a:gsLst>
                <a:gs pos="22846">
                  <a:srgbClr val="FFFFFF"/>
                </a:gs>
                <a:gs pos="63322">
                  <a:srgbClr val="E6EAEB"/>
                </a:gs>
                <a:gs pos="99960">
                  <a:srgbClr val="CDD5D8"/>
                </a:gs>
              </a:gsLst>
              <a:lin ang="2089255" scaled="0"/>
            </a:gradFill>
            <a:ln w="12700" cap="flat">
              <a:noFill/>
              <a:miter lim="400000"/>
            </a:ln>
            <a:effectLst>
              <a:outerShdw blurRad="152400" dist="90035" dir="2315233" rotWithShape="0">
                <a:srgbClr val="000000">
                  <a:alpha val="38297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121" name="Shape">
              <a:extLst>
                <a:ext uri="{FF2B5EF4-FFF2-40B4-BE49-F238E27FC236}">
                  <a16:creationId xmlns:a16="http://schemas.microsoft.com/office/drawing/2014/main" id="{CBEEF65B-EC53-46A5-AAF7-AF264DFCD00E}"/>
                </a:ext>
              </a:extLst>
            </p:cNvPr>
            <p:cNvSpPr/>
            <p:nvPr/>
          </p:nvSpPr>
          <p:spPr>
            <a:xfrm rot="10800000">
              <a:off x="6113922" y="14150"/>
              <a:ext cx="549290" cy="518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76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>
              <a:outerShdw blurRad="152400" dist="90035" dir="2315233" rotWithShape="0">
                <a:srgbClr val="000000">
                  <a:alpha val="38297"/>
                </a:srgbClr>
              </a:outerShdw>
            </a:effec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venir Next"/>
              </a:endParaRPr>
            </a:p>
          </p:txBody>
        </p:sp>
        <p:sp>
          <p:nvSpPr>
            <p:cNvPr id="122" name="TextBox 34">
              <a:extLst>
                <a:ext uri="{FF2B5EF4-FFF2-40B4-BE49-F238E27FC236}">
                  <a16:creationId xmlns:a16="http://schemas.microsoft.com/office/drawing/2014/main" id="{7B4EC20E-BA5F-4CAA-9A62-CE9C0C8DD640}"/>
                </a:ext>
              </a:extLst>
            </p:cNvPr>
            <p:cNvSpPr txBox="1"/>
            <p:nvPr/>
          </p:nvSpPr>
          <p:spPr>
            <a:xfrm>
              <a:off x="6338779" y="66042"/>
              <a:ext cx="333251" cy="4535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4289" tIns="34289" rIns="34289" bIns="34289">
              <a:spAutoFit/>
            </a:bodyPr>
            <a:lstStyle>
              <a:lvl1pPr>
                <a:defRPr sz="4000">
                  <a:latin typeface="Arial Rounded MT Bold"/>
                  <a:ea typeface="Arial Rounded MT Bold"/>
                  <a:cs typeface="Arial Rounded MT Bold"/>
                  <a:sym typeface="Arial Rounded MT Bold"/>
                </a:defRPr>
              </a:lvl1pPr>
            </a:lstStyle>
            <a:p>
              <a:pPr algn="ctr" defTabSz="685800" hangingPunct="0">
                <a:defRPr/>
              </a:pPr>
              <a:r>
                <a: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C17A66FB-ADC5-4F78-99B4-8A735E042C3F}"/>
                </a:ext>
              </a:extLst>
            </p:cNvPr>
            <p:cNvSpPr/>
            <p:nvPr/>
          </p:nvSpPr>
          <p:spPr>
            <a:xfrm>
              <a:off x="2213821" y="85063"/>
              <a:ext cx="3920304" cy="3418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b="1" dirty="0">
                  <a:solidFill>
                    <a:schemeClr val="bg1"/>
                  </a:solidFill>
                </a:rPr>
                <a:t>Geometric design of roads facilities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A86A298-AEA2-49A6-8E6B-0EC463AE139F}"/>
              </a:ext>
            </a:extLst>
          </p:cNvPr>
          <p:cNvGrpSpPr/>
          <p:nvPr/>
        </p:nvGrpSpPr>
        <p:grpSpPr>
          <a:xfrm>
            <a:off x="2263277" y="3867640"/>
            <a:ext cx="4440456" cy="633403"/>
            <a:chOff x="2263277" y="3867640"/>
            <a:chExt cx="4440456" cy="633403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EA880989-B447-4525-B11D-14F55720CC2D}"/>
                </a:ext>
              </a:extLst>
            </p:cNvPr>
            <p:cNvGrpSpPr/>
            <p:nvPr/>
          </p:nvGrpSpPr>
          <p:grpSpPr>
            <a:xfrm>
              <a:off x="2263277" y="3867640"/>
              <a:ext cx="4440456" cy="633403"/>
              <a:chOff x="2756356" y="1159479"/>
              <a:chExt cx="6728446" cy="812649"/>
            </a:xfrm>
          </p:grpSpPr>
          <p:grpSp>
            <p:nvGrpSpPr>
              <p:cNvPr id="109" name="Group">
                <a:extLst>
                  <a:ext uri="{FF2B5EF4-FFF2-40B4-BE49-F238E27FC236}">
                    <a16:creationId xmlns:a16="http://schemas.microsoft.com/office/drawing/2014/main" id="{820D16BD-1BD4-4C5A-A6EC-B2BBF84F95D0}"/>
                  </a:ext>
                </a:extLst>
              </p:cNvPr>
              <p:cNvGrpSpPr/>
              <p:nvPr/>
            </p:nvGrpSpPr>
            <p:grpSpPr>
              <a:xfrm>
                <a:off x="2769385" y="1160864"/>
                <a:ext cx="6715417" cy="811264"/>
                <a:chOff x="0" y="-27285"/>
                <a:chExt cx="8953885" cy="1081683"/>
              </a:xfrm>
            </p:grpSpPr>
            <p:sp>
              <p:nvSpPr>
                <p:cNvPr id="111" name="Rectangle">
                  <a:extLst>
                    <a:ext uri="{FF2B5EF4-FFF2-40B4-BE49-F238E27FC236}">
                      <a16:creationId xmlns:a16="http://schemas.microsoft.com/office/drawing/2014/main" id="{B207CD00-B818-4422-B5F9-8A225D068A06}"/>
                    </a:ext>
                  </a:extLst>
                </p:cNvPr>
                <p:cNvSpPr/>
                <p:nvPr/>
              </p:nvSpPr>
              <p:spPr>
                <a:xfrm rot="10800000">
                  <a:off x="492959" y="18583"/>
                  <a:ext cx="1170734" cy="99021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12" name="Rectangle">
                  <a:extLst>
                    <a:ext uri="{FF2B5EF4-FFF2-40B4-BE49-F238E27FC236}">
                      <a16:creationId xmlns:a16="http://schemas.microsoft.com/office/drawing/2014/main" id="{DAB23861-5A1D-4564-94B1-8A85EE0782C5}"/>
                    </a:ext>
                  </a:extLst>
                </p:cNvPr>
                <p:cNvSpPr/>
                <p:nvPr/>
              </p:nvSpPr>
              <p:spPr>
                <a:xfrm rot="8021210">
                  <a:off x="644170" y="227875"/>
                  <a:ext cx="337892" cy="581834"/>
                </a:xfrm>
                <a:prstGeom prst="rect">
                  <a:avLst/>
                </a:pr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13" name="Triangle">
                  <a:extLst>
                    <a:ext uri="{FF2B5EF4-FFF2-40B4-BE49-F238E27FC236}">
                      <a16:creationId xmlns:a16="http://schemas.microsoft.com/office/drawing/2014/main" id="{37C7F7A9-E223-441F-A96B-84B2D7E9988A}"/>
                    </a:ext>
                  </a:extLst>
                </p:cNvPr>
                <p:cNvSpPr/>
                <p:nvPr/>
              </p:nvSpPr>
              <p:spPr>
                <a:xfrm rot="10800000">
                  <a:off x="48789" y="517181"/>
                  <a:ext cx="1009255" cy="4996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119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14" name="Shape">
                  <a:extLst>
                    <a:ext uri="{FF2B5EF4-FFF2-40B4-BE49-F238E27FC236}">
                      <a16:creationId xmlns:a16="http://schemas.microsoft.com/office/drawing/2014/main" id="{37389B26-7FB5-41F0-A50F-E17BD82815A1}"/>
                    </a:ext>
                  </a:extLst>
                </p:cNvPr>
                <p:cNvSpPr/>
                <p:nvPr/>
              </p:nvSpPr>
              <p:spPr>
                <a:xfrm rot="10800000">
                  <a:off x="608973" y="-27285"/>
                  <a:ext cx="8344912" cy="1081683"/>
                </a:xfrm>
                <a:custGeom>
                  <a:avLst/>
                  <a:gdLst>
                    <a:gd name="connsiteX0" fmla="*/ 21179 w 42779"/>
                    <a:gd name="connsiteY0" fmla="*/ 0 h 22517"/>
                    <a:gd name="connsiteX1" fmla="*/ 42779 w 42779"/>
                    <a:gd name="connsiteY1" fmla="*/ 0 h 22517"/>
                    <a:gd name="connsiteX2" fmla="*/ 37584 w 42779"/>
                    <a:gd name="connsiteY2" fmla="*/ 21600 h 22517"/>
                    <a:gd name="connsiteX3" fmla="*/ 0 w 42779"/>
                    <a:gd name="connsiteY3" fmla="*/ 22517 h 22517"/>
                    <a:gd name="connsiteX4" fmla="*/ 21179 w 42779"/>
                    <a:gd name="connsiteY4" fmla="*/ 0 h 22517"/>
                    <a:gd name="connsiteX0" fmla="*/ 0 w 42779"/>
                    <a:gd name="connsiteY0" fmla="*/ 0 h 22867"/>
                    <a:gd name="connsiteX1" fmla="*/ 42779 w 42779"/>
                    <a:gd name="connsiteY1" fmla="*/ 350 h 22867"/>
                    <a:gd name="connsiteX2" fmla="*/ 37584 w 42779"/>
                    <a:gd name="connsiteY2" fmla="*/ 21950 h 22867"/>
                    <a:gd name="connsiteX3" fmla="*/ 0 w 42779"/>
                    <a:gd name="connsiteY3" fmla="*/ 22867 h 22867"/>
                    <a:gd name="connsiteX4" fmla="*/ 0 w 42779"/>
                    <a:gd name="connsiteY4" fmla="*/ 0 h 22867"/>
                    <a:gd name="connsiteX0" fmla="*/ 173 w 42952"/>
                    <a:gd name="connsiteY0" fmla="*/ 0 h 23217"/>
                    <a:gd name="connsiteX1" fmla="*/ 42952 w 42952"/>
                    <a:gd name="connsiteY1" fmla="*/ 350 h 23217"/>
                    <a:gd name="connsiteX2" fmla="*/ 37757 w 42952"/>
                    <a:gd name="connsiteY2" fmla="*/ 21950 h 23217"/>
                    <a:gd name="connsiteX3" fmla="*/ 0 w 42952"/>
                    <a:gd name="connsiteY3" fmla="*/ 23217 h 23217"/>
                    <a:gd name="connsiteX4" fmla="*/ 173 w 42952"/>
                    <a:gd name="connsiteY4" fmla="*/ 0 h 23217"/>
                    <a:gd name="connsiteX0" fmla="*/ 173 w 42952"/>
                    <a:gd name="connsiteY0" fmla="*/ 0 h 22518"/>
                    <a:gd name="connsiteX1" fmla="*/ 42952 w 42952"/>
                    <a:gd name="connsiteY1" fmla="*/ 350 h 22518"/>
                    <a:gd name="connsiteX2" fmla="*/ 37757 w 42952"/>
                    <a:gd name="connsiteY2" fmla="*/ 21950 h 22518"/>
                    <a:gd name="connsiteX3" fmla="*/ 0 w 42952"/>
                    <a:gd name="connsiteY3" fmla="*/ 22518 h 22518"/>
                    <a:gd name="connsiteX4" fmla="*/ 173 w 42952"/>
                    <a:gd name="connsiteY4" fmla="*/ 0 h 2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952" h="22518" extrusionOk="0">
                      <a:moveTo>
                        <a:pt x="173" y="0"/>
                      </a:moveTo>
                      <a:lnTo>
                        <a:pt x="42952" y="350"/>
                      </a:lnTo>
                      <a:lnTo>
                        <a:pt x="37757" y="21950"/>
                      </a:lnTo>
                      <a:lnTo>
                        <a:pt x="0" y="22518"/>
                      </a:lnTo>
                      <a:cubicBezTo>
                        <a:pt x="58" y="14779"/>
                        <a:pt x="115" y="7739"/>
                        <a:pt x="17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15" name="Shape">
                  <a:extLst>
                    <a:ext uri="{FF2B5EF4-FFF2-40B4-BE49-F238E27FC236}">
                      <a16:creationId xmlns:a16="http://schemas.microsoft.com/office/drawing/2014/main" id="{15EFE93F-42D5-40AF-A7A2-11F6A1671525}"/>
                    </a:ext>
                  </a:extLst>
                </p:cNvPr>
                <p:cNvSpPr/>
                <p:nvPr/>
              </p:nvSpPr>
              <p:spPr>
                <a:xfrm>
                  <a:off x="0" y="72"/>
                  <a:ext cx="1098948" cy="10374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176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890">
                      <a:srgbClr val="FF2A70"/>
                    </a:gs>
                    <a:gs pos="64135">
                      <a:srgbClr val="E1359B"/>
                    </a:gs>
                    <a:gs pos="98899">
                      <a:srgbClr val="C23FC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</p:grpSp>
          <p:sp>
            <p:nvSpPr>
              <p:cNvPr id="110" name="TextBox 34">
                <a:extLst>
                  <a:ext uri="{FF2B5EF4-FFF2-40B4-BE49-F238E27FC236}">
                    <a16:creationId xmlns:a16="http://schemas.microsoft.com/office/drawing/2014/main" id="{9245CA60-F297-478A-BF18-87FBCD8FEFF6}"/>
                  </a:ext>
                </a:extLst>
              </p:cNvPr>
              <p:cNvSpPr txBox="1"/>
              <p:nvPr/>
            </p:nvSpPr>
            <p:spPr>
              <a:xfrm>
                <a:off x="2756356" y="1159479"/>
                <a:ext cx="500045" cy="6416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34289" tIns="34289" rIns="34289" bIns="34289">
                <a:spAutoFit/>
              </a:bodyPr>
              <a:lstStyle>
                <a:lvl1pPr>
                  <a:defRPr sz="4000">
                    <a:latin typeface="Arial Rounded MT Bold"/>
                    <a:ea typeface="Arial Rounded MT Bold"/>
                    <a:cs typeface="Arial Rounded MT Bold"/>
                    <a:sym typeface="Arial Rounded MT Bold"/>
                  </a:defRPr>
                </a:lvl1pPr>
              </a:lstStyle>
              <a:p>
                <a:pPr algn="ctr" defTabSz="685800" hangingPunct="0"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endParaRPr sz="2800" kern="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4B00F55-AA2F-4324-A68C-6A6324CDA059}"/>
                </a:ext>
              </a:extLst>
            </p:cNvPr>
            <p:cNvSpPr/>
            <p:nvPr/>
          </p:nvSpPr>
          <p:spPr>
            <a:xfrm>
              <a:off x="3461214" y="3944896"/>
              <a:ext cx="222849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Cost estimation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C4DFA93-3EF7-40E6-A19A-46489FB70A3D}"/>
              </a:ext>
            </a:extLst>
          </p:cNvPr>
          <p:cNvGrpSpPr/>
          <p:nvPr/>
        </p:nvGrpSpPr>
        <p:grpSpPr>
          <a:xfrm>
            <a:off x="2245781" y="4509863"/>
            <a:ext cx="4488354" cy="633637"/>
            <a:chOff x="2245781" y="4509863"/>
            <a:chExt cx="4488354" cy="633637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0E7F150-AD54-4319-B611-FA6DC02D246B}"/>
                </a:ext>
              </a:extLst>
            </p:cNvPr>
            <p:cNvGrpSpPr/>
            <p:nvPr/>
          </p:nvGrpSpPr>
          <p:grpSpPr>
            <a:xfrm>
              <a:off x="2245781" y="4509863"/>
              <a:ext cx="4417431" cy="633637"/>
              <a:chOff x="3074249" y="1304223"/>
              <a:chExt cx="6612830" cy="814863"/>
            </a:xfrm>
          </p:grpSpPr>
          <p:grpSp>
            <p:nvGrpSpPr>
              <p:cNvPr id="125" name="Group">
                <a:extLst>
                  <a:ext uri="{FF2B5EF4-FFF2-40B4-BE49-F238E27FC236}">
                    <a16:creationId xmlns:a16="http://schemas.microsoft.com/office/drawing/2014/main" id="{5B6B1948-E749-46F7-A438-702ECD33A944}"/>
                  </a:ext>
                </a:extLst>
              </p:cNvPr>
              <p:cNvGrpSpPr/>
              <p:nvPr/>
            </p:nvGrpSpPr>
            <p:grpSpPr>
              <a:xfrm>
                <a:off x="3074249" y="1340708"/>
                <a:ext cx="6612830" cy="778378"/>
                <a:chOff x="-1" y="-2"/>
                <a:chExt cx="8817103" cy="1037833"/>
              </a:xfrm>
            </p:grpSpPr>
            <p:sp>
              <p:nvSpPr>
                <p:cNvPr id="127" name="Rectangle">
                  <a:extLst>
                    <a:ext uri="{FF2B5EF4-FFF2-40B4-BE49-F238E27FC236}">
                      <a16:creationId xmlns:a16="http://schemas.microsoft.com/office/drawing/2014/main" id="{0D88E305-7013-445E-9777-2558EDAC019C}"/>
                    </a:ext>
                  </a:extLst>
                </p:cNvPr>
                <p:cNvSpPr/>
                <p:nvPr/>
              </p:nvSpPr>
              <p:spPr>
                <a:xfrm rot="10800000" flipH="1">
                  <a:off x="904357" y="23808"/>
                  <a:ext cx="1170734" cy="99021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28" name="Rectangle">
                  <a:extLst>
                    <a:ext uri="{FF2B5EF4-FFF2-40B4-BE49-F238E27FC236}">
                      <a16:creationId xmlns:a16="http://schemas.microsoft.com/office/drawing/2014/main" id="{50A2C31D-C543-491F-BF19-A34F005230FD}"/>
                    </a:ext>
                  </a:extLst>
                </p:cNvPr>
                <p:cNvSpPr/>
                <p:nvPr/>
              </p:nvSpPr>
              <p:spPr>
                <a:xfrm rot="18821210">
                  <a:off x="1597650" y="239222"/>
                  <a:ext cx="337891" cy="581835"/>
                </a:xfrm>
                <a:prstGeom prst="rect">
                  <a:avLst/>
                </a:pr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29" name="Triangle">
                  <a:extLst>
                    <a:ext uri="{FF2B5EF4-FFF2-40B4-BE49-F238E27FC236}">
                      <a16:creationId xmlns:a16="http://schemas.microsoft.com/office/drawing/2014/main" id="{2A1D7576-D0F7-43D5-A378-EF26173D405C}"/>
                    </a:ext>
                  </a:extLst>
                </p:cNvPr>
                <p:cNvSpPr/>
                <p:nvPr/>
              </p:nvSpPr>
              <p:spPr>
                <a:xfrm>
                  <a:off x="1521667" y="32082"/>
                  <a:ext cx="1009256" cy="4996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1195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30" name="Shape">
                  <a:extLst>
                    <a:ext uri="{FF2B5EF4-FFF2-40B4-BE49-F238E27FC236}">
                      <a16:creationId xmlns:a16="http://schemas.microsoft.com/office/drawing/2014/main" id="{46FFA7A2-0ABE-4B09-88DB-DE526DADCC6E}"/>
                    </a:ext>
                  </a:extLst>
                </p:cNvPr>
                <p:cNvSpPr/>
                <p:nvPr/>
              </p:nvSpPr>
              <p:spPr>
                <a:xfrm>
                  <a:off x="-1" y="0"/>
                  <a:ext cx="1933181" cy="10378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559"/>
                      </a:lnTo>
                      <a:lnTo>
                        <a:pt x="1032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FFFFFF"/>
                    </a:gs>
                    <a:gs pos="63322">
                      <a:srgbClr val="E6EAEB"/>
                    </a:gs>
                    <a:gs pos="99960">
                      <a:srgbClr val="CDD5D8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  <p:sp>
              <p:nvSpPr>
                <p:cNvPr id="131" name="Shape">
                  <a:extLst>
                    <a:ext uri="{FF2B5EF4-FFF2-40B4-BE49-F238E27FC236}">
                      <a16:creationId xmlns:a16="http://schemas.microsoft.com/office/drawing/2014/main" id="{DE9DAFAD-1ECA-4616-ABE8-2F2E2BCEF4B0}"/>
                    </a:ext>
                  </a:extLst>
                </p:cNvPr>
                <p:cNvSpPr/>
                <p:nvPr/>
              </p:nvSpPr>
              <p:spPr>
                <a:xfrm>
                  <a:off x="1485080" y="-2"/>
                  <a:ext cx="7332022" cy="1037816"/>
                </a:xfrm>
                <a:custGeom>
                  <a:avLst/>
                  <a:gdLst>
                    <a:gd name="connsiteX0" fmla="*/ 6573 w 47750"/>
                    <a:gd name="connsiteY0" fmla="*/ 8 h 21600"/>
                    <a:gd name="connsiteX1" fmla="*/ 0 w 47750"/>
                    <a:gd name="connsiteY1" fmla="*/ 21501 h 21600"/>
                    <a:gd name="connsiteX2" fmla="*/ 21600 w 47750"/>
                    <a:gd name="connsiteY2" fmla="*/ 21600 h 21600"/>
                    <a:gd name="connsiteX3" fmla="*/ 47750 w 47750"/>
                    <a:gd name="connsiteY3" fmla="*/ 0 h 21600"/>
                    <a:gd name="connsiteX4" fmla="*/ 6573 w 47750"/>
                    <a:gd name="connsiteY4" fmla="*/ 8 h 21600"/>
                    <a:gd name="connsiteX0" fmla="*/ 6573 w 47750"/>
                    <a:gd name="connsiteY0" fmla="*/ 8 h 24006"/>
                    <a:gd name="connsiteX1" fmla="*/ 0 w 47750"/>
                    <a:gd name="connsiteY1" fmla="*/ 21501 h 24006"/>
                    <a:gd name="connsiteX2" fmla="*/ 47750 w 47750"/>
                    <a:gd name="connsiteY2" fmla="*/ 24006 h 24006"/>
                    <a:gd name="connsiteX3" fmla="*/ 47750 w 47750"/>
                    <a:gd name="connsiteY3" fmla="*/ 0 h 24006"/>
                    <a:gd name="connsiteX4" fmla="*/ 6573 w 47750"/>
                    <a:gd name="connsiteY4" fmla="*/ 8 h 24006"/>
                    <a:gd name="connsiteX0" fmla="*/ 6573 w 47750"/>
                    <a:gd name="connsiteY0" fmla="*/ 8 h 22631"/>
                    <a:gd name="connsiteX1" fmla="*/ 0 w 47750"/>
                    <a:gd name="connsiteY1" fmla="*/ 21501 h 22631"/>
                    <a:gd name="connsiteX2" fmla="*/ 47750 w 47750"/>
                    <a:gd name="connsiteY2" fmla="*/ 22631 h 22631"/>
                    <a:gd name="connsiteX3" fmla="*/ 47750 w 47750"/>
                    <a:gd name="connsiteY3" fmla="*/ 0 h 22631"/>
                    <a:gd name="connsiteX4" fmla="*/ 6573 w 47750"/>
                    <a:gd name="connsiteY4" fmla="*/ 8 h 22631"/>
                    <a:gd name="connsiteX0" fmla="*/ 6573 w 47750"/>
                    <a:gd name="connsiteY0" fmla="*/ 8 h 21501"/>
                    <a:gd name="connsiteX1" fmla="*/ 0 w 47750"/>
                    <a:gd name="connsiteY1" fmla="*/ 21501 h 21501"/>
                    <a:gd name="connsiteX2" fmla="*/ 47750 w 47750"/>
                    <a:gd name="connsiteY2" fmla="*/ 21256 h 21501"/>
                    <a:gd name="connsiteX3" fmla="*/ 47750 w 47750"/>
                    <a:gd name="connsiteY3" fmla="*/ 0 h 21501"/>
                    <a:gd name="connsiteX4" fmla="*/ 6573 w 47750"/>
                    <a:gd name="connsiteY4" fmla="*/ 8 h 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50" h="21501" extrusionOk="0">
                      <a:moveTo>
                        <a:pt x="6573" y="8"/>
                      </a:moveTo>
                      <a:lnTo>
                        <a:pt x="0" y="21501"/>
                      </a:lnTo>
                      <a:lnTo>
                        <a:pt x="47750" y="21256"/>
                      </a:lnTo>
                      <a:lnTo>
                        <a:pt x="47750" y="0"/>
                      </a:lnTo>
                      <a:lnTo>
                        <a:pt x="6573" y="8"/>
                      </a:lnTo>
                      <a:close/>
                    </a:path>
                  </a:pathLst>
                </a:custGeom>
                <a:gradFill flip="none" rotWithShape="1">
                  <a:gsLst>
                    <a:gs pos="22846">
                      <a:srgbClr val="6428AA"/>
                    </a:gs>
                    <a:gs pos="63240">
                      <a:srgbClr val="863DC8"/>
                    </a:gs>
                    <a:gs pos="99804">
                      <a:srgbClr val="A852E6"/>
                    </a:gs>
                  </a:gsLst>
                  <a:lin ang="2089255" scaled="0"/>
                </a:gradFill>
                <a:ln w="12700" cap="flat">
                  <a:noFill/>
                  <a:miter lim="400000"/>
                </a:ln>
                <a:effectLst>
                  <a:outerShdw blurRad="152400" dist="90035" dir="2315233" rotWithShape="0">
                    <a:srgbClr val="000000">
                      <a:alpha val="38297"/>
                    </a:srgbClr>
                  </a:outerShdw>
                </a:effectLst>
              </p:spPr>
              <p:txBody>
                <a:bodyPr wrap="square" lIns="34289" tIns="34289" rIns="34289" bIns="34289" numCol="1" anchor="ctr">
                  <a:noAutofit/>
                </a:bodyPr>
                <a:lstStyle/>
                <a:p>
                  <a:pPr algn="ctr" defTabSz="685800" hangingPunct="0">
                    <a:defRPr/>
                  </a:pPr>
                  <a:endParaRPr sz="900" kern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Avenir Next"/>
                  </a:endParaRPr>
                </a:p>
              </p:txBody>
            </p:sp>
          </p:grpSp>
          <p:sp>
            <p:nvSpPr>
              <p:cNvPr id="126" name="TextBox 34">
                <a:extLst>
                  <a:ext uri="{FF2B5EF4-FFF2-40B4-BE49-F238E27FC236}">
                    <a16:creationId xmlns:a16="http://schemas.microsoft.com/office/drawing/2014/main" id="{8CD0DE38-5590-4A94-AF81-F3162BC7673D}"/>
                  </a:ext>
                </a:extLst>
              </p:cNvPr>
              <p:cNvSpPr txBox="1"/>
              <p:nvPr/>
            </p:nvSpPr>
            <p:spPr>
              <a:xfrm>
                <a:off x="3238548" y="1304223"/>
                <a:ext cx="500046" cy="6466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34289" tIns="34289" rIns="34289" bIns="34289">
                <a:spAutoFit/>
              </a:bodyPr>
              <a:lstStyle>
                <a:lvl1pPr>
                  <a:defRPr sz="4000">
                    <a:solidFill>
                      <a:srgbClr val="535353"/>
                    </a:solidFill>
                    <a:latin typeface="Arial Rounded MT Bold"/>
                    <a:ea typeface="Arial Rounded MT Bold"/>
                    <a:cs typeface="Arial Rounded MT Bold"/>
                    <a:sym typeface="Arial Rounded MT Bold"/>
                  </a:defRPr>
                </a:lvl1pPr>
              </a:lstStyle>
              <a:p>
                <a:pPr algn="ctr" defTabSz="685800" hangingPunct="0">
                  <a:defRPr/>
                </a:pPr>
                <a:r>
                  <a:rPr lang="en-US" sz="30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sz="300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DB29D390-0C9B-4C95-A728-05DD13F2E477}"/>
                </a:ext>
              </a:extLst>
            </p:cNvPr>
            <p:cNvSpPr/>
            <p:nvPr/>
          </p:nvSpPr>
          <p:spPr>
            <a:xfrm>
              <a:off x="3138279" y="4662747"/>
              <a:ext cx="35958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Conclusion and Recommendations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880FA7D-9E1E-4F22-BE9D-114E944F2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8847741" cy="508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35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CFF8F-9F80-4FF7-8238-D5D8651DEF4C}"/>
              </a:ext>
            </a:extLst>
          </p:cNvPr>
          <p:cNvSpPr txBox="1">
            <a:spLocks/>
          </p:cNvSpPr>
          <p:nvPr/>
        </p:nvSpPr>
        <p:spPr>
          <a:xfrm>
            <a:off x="4266590" y="128470"/>
            <a:ext cx="4696535" cy="87837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Pavement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14E059-2425-4006-9AFB-C34707AA5A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60016" y="1179480"/>
            <a:ext cx="6183984" cy="31311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32FBFA1-8981-400A-A7C0-55160F5D9121}"/>
              </a:ext>
            </a:extLst>
          </p:cNvPr>
          <p:cNvSpPr/>
          <p:nvPr/>
        </p:nvSpPr>
        <p:spPr>
          <a:xfrm>
            <a:off x="112360" y="3487980"/>
            <a:ext cx="41230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 Base coarse= 40 cm.</a:t>
            </a:r>
          </a:p>
          <a:p>
            <a:r>
              <a:rPr lang="en-US" sz="28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coarse= 20cm.   </a:t>
            </a:r>
          </a:p>
          <a:p>
            <a:r>
              <a:rPr lang="en-US" sz="28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Asphalt= 6cm.</a:t>
            </a:r>
          </a:p>
        </p:txBody>
      </p:sp>
    </p:spTree>
    <p:extLst>
      <p:ext uri="{BB962C8B-B14F-4D97-AF65-F5344CB8AC3E}">
        <p14:creationId xmlns:p14="http://schemas.microsoft.com/office/powerpoint/2010/main" val="260956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CFF8F-9F80-4FF7-8238-D5D8651DEF4C}"/>
              </a:ext>
            </a:extLst>
          </p:cNvPr>
          <p:cNvSpPr txBox="1">
            <a:spLocks/>
          </p:cNvSpPr>
          <p:nvPr/>
        </p:nvSpPr>
        <p:spPr>
          <a:xfrm>
            <a:off x="4266590" y="128470"/>
            <a:ext cx="4696535" cy="87837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FF067D-9A55-43FB-A1AC-EE8F7B2161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9948" y="1156516"/>
            <a:ext cx="8695034" cy="400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D0E59-6478-4D02-B642-2EF7373C3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720" y="433880"/>
            <a:ext cx="7329840" cy="7253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Intersections and Roundabouts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A998-8D40-4A2D-A830-2887E9DE0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606" y="1198559"/>
            <a:ext cx="7329840" cy="394494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were six internal intersections along the street, as they are at grade with three legs.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roundabouts, at the beginning and end points. 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Minimum turning  radius equal 12.5m was used.</a:t>
            </a: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Using Civil 3D software, vehicle tracking (single unit truck SU-9) during design process.</a:t>
            </a:r>
          </a:p>
        </p:txBody>
      </p:sp>
    </p:spTree>
    <p:extLst>
      <p:ext uri="{BB962C8B-B14F-4D97-AF65-F5344CB8AC3E}">
        <p14:creationId xmlns:p14="http://schemas.microsoft.com/office/powerpoint/2010/main" val="10730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9C322-EE45-41C0-B1C3-33A1B011B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6590" y="74141"/>
            <a:ext cx="4420210" cy="857250"/>
          </a:xfrm>
        </p:spPr>
        <p:txBody>
          <a:bodyPr>
            <a:normAutofit fontScale="90000"/>
          </a:bodyPr>
          <a:lstStyle/>
          <a:p>
            <a:r>
              <a:rPr lang="en-US" altLang="en-US" sz="4000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Locations of intersections (1-6)</a:t>
            </a:r>
            <a:endParaRPr lang="en-US" sz="4000" b="1" dirty="0"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146BD82-37B8-4FF7-B9D3-0D478EDE7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4" y="1081233"/>
            <a:ext cx="9144000" cy="407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CE70668-59FC-4F4B-AE11-A8FA49B96E0D}"/>
              </a:ext>
            </a:extLst>
          </p:cNvPr>
          <p:cNvSpPr/>
          <p:nvPr/>
        </p:nvSpPr>
        <p:spPr>
          <a:xfrm>
            <a:off x="1059785" y="350212"/>
            <a:ext cx="3131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34ADE-489A-465C-BD57-621AD7405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32" y="1034910"/>
            <a:ext cx="4089264" cy="403966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4BCD0A-45E1-428C-9E45-513DE08700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705" y="998869"/>
            <a:ext cx="4201648" cy="409005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24EBC-6AEE-48EF-9AE9-DED398FE7E02}"/>
              </a:ext>
            </a:extLst>
          </p:cNvPr>
          <p:cNvSpPr/>
          <p:nvPr/>
        </p:nvSpPr>
        <p:spPr>
          <a:xfrm>
            <a:off x="5335525" y="350212"/>
            <a:ext cx="3131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2</a:t>
            </a:r>
          </a:p>
        </p:txBody>
      </p:sp>
    </p:spTree>
    <p:extLst>
      <p:ext uri="{BB962C8B-B14F-4D97-AF65-F5344CB8AC3E}">
        <p14:creationId xmlns:p14="http://schemas.microsoft.com/office/powerpoint/2010/main" val="91647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D7AB20-06C4-42A5-8FC0-82C3F25158BE}"/>
              </a:ext>
            </a:extLst>
          </p:cNvPr>
          <p:cNvSpPr/>
          <p:nvPr/>
        </p:nvSpPr>
        <p:spPr>
          <a:xfrm>
            <a:off x="205975" y="586585"/>
            <a:ext cx="35946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1BC67E-4C6E-4F92-BBEF-7722408A8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30" y="1480914"/>
            <a:ext cx="4196463" cy="352247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C484FD-7A26-48CE-B5C8-E3A022E4B7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5"/>
          <a:stretch/>
        </p:blipFill>
        <p:spPr>
          <a:xfrm>
            <a:off x="4794908" y="1523939"/>
            <a:ext cx="4196462" cy="3435002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570A9D7-DFD3-401C-A0C1-A27FD6298D1F}"/>
              </a:ext>
            </a:extLst>
          </p:cNvPr>
          <p:cNvSpPr/>
          <p:nvPr/>
        </p:nvSpPr>
        <p:spPr>
          <a:xfrm>
            <a:off x="5343402" y="586585"/>
            <a:ext cx="3177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630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D7AB20-06C4-42A5-8FC0-82C3F25158BE}"/>
              </a:ext>
            </a:extLst>
          </p:cNvPr>
          <p:cNvSpPr/>
          <p:nvPr/>
        </p:nvSpPr>
        <p:spPr>
          <a:xfrm>
            <a:off x="205975" y="586585"/>
            <a:ext cx="35946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70A9D7-DFD3-401C-A0C1-A27FD6298D1F}"/>
              </a:ext>
            </a:extLst>
          </p:cNvPr>
          <p:cNvSpPr/>
          <p:nvPr/>
        </p:nvSpPr>
        <p:spPr>
          <a:xfrm>
            <a:off x="5343402" y="586585"/>
            <a:ext cx="3177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Intersection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  <a:r>
              <a:rPr lang="en-US" sz="32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4E110-751C-4D20-87C3-B7B891146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75" y="1582678"/>
            <a:ext cx="4032047" cy="345109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A12D14-B48C-485C-B6DF-9FC0F3B6E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979" y="1502815"/>
            <a:ext cx="4155953" cy="3520993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596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7B84-CCE4-4A6F-859B-3622048C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490" y="134281"/>
            <a:ext cx="427574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err="1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3600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-PALTEL Roundabout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96CC69-FDAA-4FFE-B9D5-2521063D0F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490" y="1824402"/>
            <a:ext cx="5428110" cy="31848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ACA00AC-1565-4EB2-8CBE-7E12A1CCDD72}"/>
              </a:ext>
            </a:extLst>
          </p:cNvPr>
          <p:cNvSpPr/>
          <p:nvPr/>
        </p:nvSpPr>
        <p:spPr>
          <a:xfrm>
            <a:off x="2739540" y="3897060"/>
            <a:ext cx="1679755" cy="14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C5959E-1A6B-4203-8306-16AF9A27DFDC}"/>
              </a:ext>
            </a:extLst>
          </p:cNvPr>
          <p:cNvSpPr/>
          <p:nvPr/>
        </p:nvSpPr>
        <p:spPr>
          <a:xfrm>
            <a:off x="607724" y="1178071"/>
            <a:ext cx="7623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If a roundabout is placed at the intersection of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Rafedia-Paltel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the ICU LOS will improve from H to 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819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7B84-CCE4-4A6F-859B-3622048C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490" y="134281"/>
            <a:ext cx="427574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err="1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3600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-PALTEL Roundabout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68C08143-8C9F-44B5-8B87-8AD882E078F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10742" y="1387756"/>
            <a:ext cx="8522516" cy="36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48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219" y="281175"/>
            <a:ext cx="2595816" cy="1048082"/>
          </a:xfrm>
        </p:spPr>
        <p:txBody>
          <a:bodyPr>
            <a:normAutofit/>
          </a:bodyPr>
          <a:lstStyle/>
          <a:p>
            <a:r>
              <a:rPr lang="en-US" dirty="0"/>
              <a:t>Study area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AE8A64-06EB-453D-8CA6-1A3E14882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425" y="1672768"/>
            <a:ext cx="5051705" cy="3470732"/>
          </a:xfrm>
          <a:prstGeom prst="rect">
            <a:avLst/>
          </a:prstGeom>
        </p:spPr>
      </p:pic>
      <p:sp>
        <p:nvSpPr>
          <p:cNvPr id="8" name="Text Box 53">
            <a:extLst>
              <a:ext uri="{FF2B5EF4-FFF2-40B4-BE49-F238E27FC236}">
                <a16:creationId xmlns:a16="http://schemas.microsoft.com/office/drawing/2014/main" id="{D442E322-EAA2-4017-8BD2-9CE1071C2A5C}"/>
              </a:ext>
            </a:extLst>
          </p:cNvPr>
          <p:cNvSpPr txBox="1"/>
          <p:nvPr/>
        </p:nvSpPr>
        <p:spPr>
          <a:xfrm>
            <a:off x="19144" y="3148305"/>
            <a:ext cx="1825307" cy="846975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Rafedia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-PALTEL Intersection</a:t>
            </a:r>
          </a:p>
        </p:txBody>
      </p:sp>
      <p:cxnSp>
        <p:nvCxnSpPr>
          <p:cNvPr id="9" name="Elbow Connector 7">
            <a:extLst>
              <a:ext uri="{FF2B5EF4-FFF2-40B4-BE49-F238E27FC236}">
                <a16:creationId xmlns:a16="http://schemas.microsoft.com/office/drawing/2014/main" id="{B5B2A15F-D209-4AC2-AC12-F8B260D854C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373185" y="3352786"/>
            <a:ext cx="1523510" cy="33225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1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0" name="Text Box 52">
            <a:extLst>
              <a:ext uri="{FF2B5EF4-FFF2-40B4-BE49-F238E27FC236}">
                <a16:creationId xmlns:a16="http://schemas.microsoft.com/office/drawing/2014/main" id="{F381A24B-98A2-43CE-ABCF-7174C72D97B2}"/>
              </a:ext>
            </a:extLst>
          </p:cNvPr>
          <p:cNvSpPr txBox="1"/>
          <p:nvPr/>
        </p:nvSpPr>
        <p:spPr>
          <a:xfrm>
            <a:off x="5044590" y="1141729"/>
            <a:ext cx="2146041" cy="368654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Om-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Salama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street</a:t>
            </a:r>
          </a:p>
        </p:txBody>
      </p:sp>
      <p:cxnSp>
        <p:nvCxnSpPr>
          <p:cNvPr id="11" name="Elbow Connector 15">
            <a:extLst>
              <a:ext uri="{FF2B5EF4-FFF2-40B4-BE49-F238E27FC236}">
                <a16:creationId xmlns:a16="http://schemas.microsoft.com/office/drawing/2014/main" id="{0233E133-3A5A-4C61-93EB-E6448395C2BD}"/>
              </a:ext>
            </a:extLst>
          </p:cNvPr>
          <p:cNvCxnSpPr>
            <a:cxnSpLocks/>
          </p:cNvCxnSpPr>
          <p:nvPr/>
        </p:nvCxnSpPr>
        <p:spPr>
          <a:xfrm flipV="1">
            <a:off x="4516018" y="1347997"/>
            <a:ext cx="528572" cy="44769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0070C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2" name="Text Box 38">
            <a:extLst>
              <a:ext uri="{FF2B5EF4-FFF2-40B4-BE49-F238E27FC236}">
                <a16:creationId xmlns:a16="http://schemas.microsoft.com/office/drawing/2014/main" id="{DE3EA0B0-2AF8-428D-8AF8-4A553C368691}"/>
              </a:ext>
            </a:extLst>
          </p:cNvPr>
          <p:cNvSpPr txBox="1"/>
          <p:nvPr/>
        </p:nvSpPr>
        <p:spPr>
          <a:xfrm>
            <a:off x="7626100" y="3160997"/>
            <a:ext cx="1354752" cy="1048083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Om-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Salama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Roundabout</a:t>
            </a:r>
          </a:p>
        </p:txBody>
      </p:sp>
      <p:cxnSp>
        <p:nvCxnSpPr>
          <p:cNvPr id="13" name="Elbow Connector 18">
            <a:extLst>
              <a:ext uri="{FF2B5EF4-FFF2-40B4-BE49-F238E27FC236}">
                <a16:creationId xmlns:a16="http://schemas.microsoft.com/office/drawing/2014/main" id="{AF0D6BFC-C438-4E57-BE8A-B70E3F8F766B}"/>
              </a:ext>
            </a:extLst>
          </p:cNvPr>
          <p:cNvCxnSpPr>
            <a:cxnSpLocks/>
          </p:cNvCxnSpPr>
          <p:nvPr/>
        </p:nvCxnSpPr>
        <p:spPr>
          <a:xfrm>
            <a:off x="6624905" y="3386955"/>
            <a:ext cx="1001195" cy="239573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1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7B84-CCE4-4A6F-859B-3622048C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490" y="134281"/>
            <a:ext cx="427574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err="1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3600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-PALTEL Roundabout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328DEF-EC18-4248-8255-3627C5F24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15" y="1431471"/>
            <a:ext cx="4739948" cy="357774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31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C7B84-CCE4-4A6F-859B-3622048C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490" y="134281"/>
            <a:ext cx="427574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err="1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sz="3600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-PALTEL Roundabout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04F324-9CC7-4D96-988B-DC3FD333C466}"/>
              </a:ext>
            </a:extLst>
          </p:cNvPr>
          <p:cNvSpPr/>
          <p:nvPr/>
        </p:nvSpPr>
        <p:spPr>
          <a:xfrm>
            <a:off x="143554" y="1129934"/>
            <a:ext cx="89956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310.2 m</a:t>
            </a:r>
            <a:r>
              <a:rPr lang="en-US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2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needed to be taken from the owners of a nearby plot at PALTEL road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91" y="2084041"/>
            <a:ext cx="5334000" cy="282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3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746980-C812-476A-AC33-AB01581DB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9300" y="64607"/>
            <a:ext cx="4886560" cy="9658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bmk="_Toc27611412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Cost Estimation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CECCA20-D96D-45FD-B017-8F36C7E71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578241"/>
              </p:ext>
            </p:extLst>
          </p:nvPr>
        </p:nvGraphicFramePr>
        <p:xfrm>
          <a:off x="34473" y="1251317"/>
          <a:ext cx="9082602" cy="3793386"/>
        </p:xfrm>
        <a:graphic>
          <a:graphicData uri="http://schemas.openxmlformats.org/drawingml/2006/table">
            <a:tbl>
              <a:tblPr firstRow="1" firstCol="1" bandRow="1"/>
              <a:tblGrid>
                <a:gridCol w="3158954">
                  <a:extLst>
                    <a:ext uri="{9D8B030D-6E8A-4147-A177-3AD203B41FA5}">
                      <a16:colId xmlns:a16="http://schemas.microsoft.com/office/drawing/2014/main" val="3572169994"/>
                    </a:ext>
                  </a:extLst>
                </a:gridCol>
                <a:gridCol w="796357">
                  <a:extLst>
                    <a:ext uri="{9D8B030D-6E8A-4147-A177-3AD203B41FA5}">
                      <a16:colId xmlns:a16="http://schemas.microsoft.com/office/drawing/2014/main" val="3359430676"/>
                    </a:ext>
                  </a:extLst>
                </a:gridCol>
                <a:gridCol w="1694713">
                  <a:extLst>
                    <a:ext uri="{9D8B030D-6E8A-4147-A177-3AD203B41FA5}">
                      <a16:colId xmlns:a16="http://schemas.microsoft.com/office/drawing/2014/main" val="3691602704"/>
                    </a:ext>
                  </a:extLst>
                </a:gridCol>
                <a:gridCol w="1440701">
                  <a:extLst>
                    <a:ext uri="{9D8B030D-6E8A-4147-A177-3AD203B41FA5}">
                      <a16:colId xmlns:a16="http://schemas.microsoft.com/office/drawing/2014/main" val="1975163981"/>
                    </a:ext>
                  </a:extLst>
                </a:gridCol>
                <a:gridCol w="1991877">
                  <a:extLst>
                    <a:ext uri="{9D8B030D-6E8A-4147-A177-3AD203B41FA5}">
                      <a16:colId xmlns:a16="http://schemas.microsoft.com/office/drawing/2014/main" val="927964380"/>
                    </a:ext>
                  </a:extLst>
                </a:gridCol>
              </a:tblGrid>
              <a:tr h="6167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 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Cost/Unit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(NIS)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(NIS)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019339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Cut 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240 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785447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Fill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958001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Sub-base course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17680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265200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53006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 course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17680 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318240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657454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Asphalt layer 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14260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513360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868398"/>
                  </a:ext>
                </a:extLst>
              </a:tr>
              <a:tr h="2887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Guard rail 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280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98000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837751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Retaining wall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1470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1286250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073680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Curbstone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4660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233000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264773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Sidewalk interlocking blocks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6752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472640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163610"/>
                  </a:ext>
                </a:extLst>
              </a:tr>
              <a:tr h="2526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Traffic signs 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56920"/>
                  </a:ext>
                </a:extLst>
              </a:tr>
              <a:tr h="2887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Pavement marking 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897635"/>
                  </a:ext>
                </a:extLst>
              </a:tr>
              <a:tr h="324853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Cost of Project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3,246,090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5649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77A0042-C413-4B02-9931-E88C4C867E5A}"/>
              </a:ext>
            </a:extLst>
          </p:cNvPr>
          <p:cNvSpPr/>
          <p:nvPr/>
        </p:nvSpPr>
        <p:spPr>
          <a:xfrm>
            <a:off x="2434130" y="4700676"/>
            <a:ext cx="6260906" cy="378217"/>
          </a:xfrm>
          <a:prstGeom prst="rect">
            <a:avLst/>
          </a:prstGeom>
          <a:noFill/>
          <a:ln w="76200">
            <a:solidFill>
              <a:srgbClr val="022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0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CE8A-8747-40B8-8AE7-C515006C2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016" y="166646"/>
            <a:ext cx="2800100" cy="725349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D5C946D-0964-4A62-A83D-FFB96AD82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4160" y="891995"/>
            <a:ext cx="7329840" cy="4251505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project will reduce the large traffic volume, congestion and delay on Tunis and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street specially at their intersection, as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Street is considered as one of most important streets in Nablus City.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project will provide a new access point for </a:t>
            </a:r>
            <a:r>
              <a:rPr lang="en-US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Rafedia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main street and the nearby development.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expected this road will facilitate the development in the nearby area.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115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CE8A-8747-40B8-8AE7-C515006C2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015" y="0"/>
            <a:ext cx="4327150" cy="891995"/>
          </a:xfrm>
        </p:spPr>
        <p:txBody>
          <a:bodyPr>
            <a:no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D5C946D-0964-4A62-A83D-FFB96AD82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4160" y="891995"/>
            <a:ext cx="7329840" cy="4251505"/>
          </a:xfrm>
        </p:spPr>
        <p:txBody>
          <a:bodyPr>
            <a:normAutofit fontScale="85000" lnSpcReduction="20000"/>
          </a:bodyPr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Nablus Municipality is encouraged to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allocate 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needed funds to reconstruct and develop the whole Road.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a proper drainage system (especially at the low points on the street) in order to avoid acceptable future problems in the road layers.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Design the boulders retaining wall.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lvl="0" indent="-45720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Street lighting should be installed along the street, as this is an urban road and where two sag curves design criteria (Minimum K for headlight Sight distance) could not be achieved on the street.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8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DCE8A-8747-40B8-8AE7-C515006C2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015" y="0"/>
            <a:ext cx="4327150" cy="891995"/>
          </a:xfrm>
        </p:spPr>
        <p:txBody>
          <a:bodyPr>
            <a:no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D5C946D-0964-4A62-A83D-FFB96AD82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4160" y="891995"/>
            <a:ext cx="7329840" cy="425150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Bentley. (2017).Synchro Software version 10.1.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AASHTO Green Book. (2011). A Policy on Geometric Design of Highways and Streets 6</a:t>
            </a:r>
            <a:r>
              <a:rPr lang="en-U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edition (SI Units).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AUTODESK. (2019). Civil 3D Software version 2019.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Federal Highway Administration. (2000).Roundabouts: An Informational Guide, US Department of Transportation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B5336D0-64D6-45D5-9740-E1BA65006A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2820" y="3946095"/>
            <a:ext cx="3650222" cy="763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AD0E7A9-585F-494B-9CDE-73845610C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4705" y="2266340"/>
            <a:ext cx="4733558" cy="1374775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7828632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A7183FD-BE29-416E-B794-2C47932F8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0" y="1385519"/>
            <a:ext cx="3206804" cy="276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D2083CB-3D11-4606-844B-1B63F46D3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360" y="1759050"/>
            <a:ext cx="2748689" cy="239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AC59D26-74B3-40A6-A99E-86B0EB37B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660" y="3182570"/>
            <a:ext cx="3044340" cy="98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B570C5D-2BEC-42C4-A327-7FA28300DA3B}"/>
              </a:ext>
            </a:extLst>
          </p:cNvPr>
          <p:cNvSpPr txBox="1">
            <a:spLocks/>
          </p:cNvSpPr>
          <p:nvPr/>
        </p:nvSpPr>
        <p:spPr>
          <a:xfrm>
            <a:off x="3976458" y="281175"/>
            <a:ext cx="5243380" cy="89199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Cut and Fill volumes</a:t>
            </a:r>
          </a:p>
        </p:txBody>
      </p:sp>
    </p:spTree>
    <p:extLst>
      <p:ext uri="{BB962C8B-B14F-4D97-AF65-F5344CB8AC3E}">
        <p14:creationId xmlns:p14="http://schemas.microsoft.com/office/powerpoint/2010/main" val="216623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0482" y="891995"/>
            <a:ext cx="2901395" cy="725349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1931155"/>
            <a:ext cx="6566315" cy="2900241"/>
          </a:xfrm>
        </p:spPr>
        <p:txBody>
          <a:bodyPr/>
          <a:lstStyle/>
          <a:p>
            <a:r>
              <a:rPr lang="en-US" dirty="0"/>
              <a:t>The main objective of this project is to propose a proper new design for the planned Om-Salama Street, but not yet totally opened starting from Om-Salama roundabout on Tunis Street to </a:t>
            </a:r>
            <a:r>
              <a:rPr lang="en-US" dirty="0" err="1"/>
              <a:t>Rafedia</a:t>
            </a:r>
            <a:r>
              <a:rPr lang="en-US" dirty="0"/>
              <a:t> main Street.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0482" y="891995"/>
            <a:ext cx="4810208" cy="72534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the project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1808225"/>
            <a:ext cx="6871725" cy="2900241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traffic volumes and the resulting congestion and delay on both Tunis and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Streets.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The opened sections have low design standards, which need to  be upgraded to solve the associated challenges.</a:t>
            </a: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 By designing Om-Salama Street a new access for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main  Street will be provided, as well as for nearby developments.</a:t>
            </a:r>
          </a:p>
          <a:p>
            <a:pPr marL="457200" indent="-457200">
              <a:buFont typeface="+mj-lt"/>
              <a:buAutoNum type="arabicParenR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9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"/>
          <p:cNvGrpSpPr/>
          <p:nvPr/>
        </p:nvGrpSpPr>
        <p:grpSpPr>
          <a:xfrm>
            <a:off x="7652151" y="1238340"/>
            <a:ext cx="1050926" cy="1120981"/>
            <a:chOff x="0" y="0"/>
            <a:chExt cx="1401233" cy="1494639"/>
          </a:xfrm>
        </p:grpSpPr>
        <p:sp>
          <p:nvSpPr>
            <p:cNvPr id="58" name="Rectangle"/>
            <p:cNvSpPr/>
            <p:nvPr/>
          </p:nvSpPr>
          <p:spPr>
            <a:xfrm rot="10800000">
              <a:off x="260106" y="680540"/>
              <a:ext cx="285347" cy="814100"/>
            </a:xfrm>
            <a:prstGeom prst="rect">
              <a:avLst/>
            </a:prstGeom>
            <a:gradFill flip="none" rotWithShape="1">
              <a:gsLst>
                <a:gs pos="22846">
                  <a:srgbClr val="6428AA"/>
                </a:gs>
                <a:gs pos="63240">
                  <a:srgbClr val="863DC8"/>
                </a:gs>
                <a:gs pos="99804">
                  <a:srgbClr val="A852E6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59" name="Shape"/>
            <p:cNvSpPr/>
            <p:nvPr/>
          </p:nvSpPr>
          <p:spPr>
            <a:xfrm rot="13500000">
              <a:off x="306753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6428AA"/>
                </a:gs>
                <a:gs pos="63240">
                  <a:srgbClr val="863DC8"/>
                </a:gs>
                <a:gs pos="99804">
                  <a:srgbClr val="A852E6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63" name="Group"/>
          <p:cNvGrpSpPr/>
          <p:nvPr/>
        </p:nvGrpSpPr>
        <p:grpSpPr>
          <a:xfrm>
            <a:off x="7247428" y="2232616"/>
            <a:ext cx="1120980" cy="1050926"/>
            <a:chOff x="0" y="0"/>
            <a:chExt cx="1494639" cy="1401233"/>
          </a:xfrm>
        </p:grpSpPr>
        <p:sp>
          <p:nvSpPr>
            <p:cNvPr id="61" name="Rectangle"/>
            <p:cNvSpPr/>
            <p:nvPr/>
          </p:nvSpPr>
          <p:spPr>
            <a:xfrm rot="16200000" flipH="1">
              <a:off x="264376" y="591404"/>
              <a:ext cx="285347" cy="814099"/>
            </a:xfrm>
            <a:prstGeom prst="rect">
              <a:avLst/>
            </a:prstGeom>
            <a:gradFill flip="none" rotWithShape="1">
              <a:gsLst>
                <a:gs pos="0">
                  <a:srgbClr val="FF72C7"/>
                </a:gs>
                <a:gs pos="48887">
                  <a:srgbClr val="E10087"/>
                </a:gs>
                <a:gs pos="99446">
                  <a:srgbClr val="B8009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2" name="Shape"/>
            <p:cNvSpPr/>
            <p:nvPr/>
          </p:nvSpPr>
          <p:spPr>
            <a:xfrm rot="13500000" flipH="1">
              <a:off x="400159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72C7"/>
                </a:gs>
                <a:gs pos="48887">
                  <a:srgbClr val="E10087"/>
                </a:gs>
                <a:gs pos="99446">
                  <a:srgbClr val="B8009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66" name="Group"/>
          <p:cNvGrpSpPr/>
          <p:nvPr/>
        </p:nvGrpSpPr>
        <p:grpSpPr>
          <a:xfrm>
            <a:off x="6323206" y="2277525"/>
            <a:ext cx="1050926" cy="1120980"/>
            <a:chOff x="0" y="0"/>
            <a:chExt cx="1401233" cy="1494639"/>
          </a:xfrm>
        </p:grpSpPr>
        <p:sp>
          <p:nvSpPr>
            <p:cNvPr id="64" name="Rectangle"/>
            <p:cNvSpPr/>
            <p:nvPr/>
          </p:nvSpPr>
          <p:spPr>
            <a:xfrm flipH="1">
              <a:off x="260106" y="0"/>
              <a:ext cx="285347" cy="814099"/>
            </a:xfrm>
            <a:prstGeom prst="rect">
              <a:avLst/>
            </a:prstGeom>
            <a:gradFill flip="none" rotWithShape="1">
              <a:gsLst>
                <a:gs pos="22846">
                  <a:srgbClr val="F093FB"/>
                </a:gs>
                <a:gs pos="65994">
                  <a:srgbClr val="F375B4"/>
                </a:gs>
                <a:gs pos="100000">
                  <a:srgbClr val="F5576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5" name="Shape"/>
            <p:cNvSpPr/>
            <p:nvPr/>
          </p:nvSpPr>
          <p:spPr>
            <a:xfrm rot="18900000" flipH="1">
              <a:off x="306753" y="197063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093FB"/>
                </a:gs>
                <a:gs pos="65994">
                  <a:srgbClr val="F375B4"/>
                </a:gs>
                <a:gs pos="100000">
                  <a:srgbClr val="F5576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69" name="Group"/>
          <p:cNvGrpSpPr/>
          <p:nvPr/>
        </p:nvGrpSpPr>
        <p:grpSpPr>
          <a:xfrm>
            <a:off x="5918276" y="1363975"/>
            <a:ext cx="1120980" cy="1050926"/>
            <a:chOff x="0" y="0"/>
            <a:chExt cx="1494639" cy="1401233"/>
          </a:xfrm>
        </p:grpSpPr>
        <p:sp>
          <p:nvSpPr>
            <p:cNvPr id="67" name="Rectangle"/>
            <p:cNvSpPr/>
            <p:nvPr/>
          </p:nvSpPr>
          <p:spPr>
            <a:xfrm rot="16200000">
              <a:off x="264376" y="-4270"/>
              <a:ext cx="285347" cy="814100"/>
            </a:xfrm>
            <a:prstGeom prst="rect">
              <a:avLst/>
            </a:prstGeom>
            <a:solidFill>
              <a:srgbClr val="DA2C29"/>
            </a:soli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1371600" hangingPunct="0">
                <a:defRPr sz="3600"/>
              </a:pPr>
              <a:endParaRPr sz="27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68" name="Shape"/>
            <p:cNvSpPr/>
            <p:nvPr/>
          </p:nvSpPr>
          <p:spPr>
            <a:xfrm rot="18900000">
              <a:off x="400159" y="103658"/>
              <a:ext cx="787727" cy="119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000">
                  <a:srgbClr val="DA2C29"/>
                </a:gs>
                <a:gs pos="35000">
                  <a:srgbClr val="FF7D41"/>
                </a:gs>
                <a:gs pos="50892">
                  <a:srgbClr val="DA2C29"/>
                </a:gs>
              </a:gsLst>
              <a:lin ang="7980000" scaled="0"/>
            </a:gradFill>
            <a:ln w="12700" cap="flat">
              <a:noFill/>
              <a:miter lim="400000"/>
            </a:ln>
            <a:effectLst>
              <a:outerShdw blurRad="50800" dist="12700" dir="5400000" rotWithShape="0">
                <a:srgbClr val="000000">
                  <a:alpha val="63811"/>
                </a:srgbClr>
              </a:outerShdw>
            </a:effectLst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1371600" hangingPunct="0">
                <a:defRPr sz="3600"/>
              </a:pPr>
              <a:endParaRPr sz="27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72" name="Group"/>
          <p:cNvGrpSpPr/>
          <p:nvPr/>
        </p:nvGrpSpPr>
        <p:grpSpPr>
          <a:xfrm>
            <a:off x="4993847" y="1258324"/>
            <a:ext cx="1050926" cy="1120980"/>
            <a:chOff x="0" y="0"/>
            <a:chExt cx="1401233" cy="1494639"/>
          </a:xfrm>
        </p:grpSpPr>
        <p:sp>
          <p:nvSpPr>
            <p:cNvPr id="70" name="Rectangle"/>
            <p:cNvSpPr/>
            <p:nvPr/>
          </p:nvSpPr>
          <p:spPr>
            <a:xfrm rot="10800000">
              <a:off x="260106" y="680540"/>
              <a:ext cx="285347" cy="814100"/>
            </a:xfrm>
            <a:prstGeom prst="rect">
              <a:avLst/>
            </a:pr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71" name="Shape"/>
            <p:cNvSpPr/>
            <p:nvPr/>
          </p:nvSpPr>
          <p:spPr>
            <a:xfrm rot="13500000">
              <a:off x="306753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FF3847"/>
                </a:gs>
                <a:gs pos="63342">
                  <a:srgbClr val="FF7D25"/>
                </a:gs>
                <a:gs pos="100000">
                  <a:srgbClr val="FFC2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75" name="Group"/>
          <p:cNvGrpSpPr/>
          <p:nvPr/>
        </p:nvGrpSpPr>
        <p:grpSpPr>
          <a:xfrm>
            <a:off x="4589125" y="2252600"/>
            <a:ext cx="1120980" cy="1050926"/>
            <a:chOff x="0" y="0"/>
            <a:chExt cx="1494639" cy="1401233"/>
          </a:xfrm>
        </p:grpSpPr>
        <p:sp>
          <p:nvSpPr>
            <p:cNvPr id="73" name="Rectangle"/>
            <p:cNvSpPr/>
            <p:nvPr/>
          </p:nvSpPr>
          <p:spPr>
            <a:xfrm rot="16200000" flipH="1">
              <a:off x="264376" y="591404"/>
              <a:ext cx="285347" cy="814100"/>
            </a:xfrm>
            <a:prstGeom prst="rect">
              <a:avLst/>
            </a:prstGeom>
            <a:gradFill flip="none" rotWithShape="1">
              <a:gsLst>
                <a:gs pos="2419">
                  <a:srgbClr val="FF8A00"/>
                </a:gs>
                <a:gs pos="29316">
                  <a:srgbClr val="FFBA02"/>
                </a:gs>
                <a:gs pos="100000">
                  <a:srgbClr val="FFEA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74" name="Shape"/>
            <p:cNvSpPr/>
            <p:nvPr/>
          </p:nvSpPr>
          <p:spPr>
            <a:xfrm rot="13500000" flipH="1">
              <a:off x="400159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419">
                  <a:srgbClr val="FF8A00"/>
                </a:gs>
                <a:gs pos="29316">
                  <a:srgbClr val="FFBA02"/>
                </a:gs>
                <a:gs pos="100000">
                  <a:srgbClr val="FFEA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78" name="Group"/>
          <p:cNvGrpSpPr/>
          <p:nvPr/>
        </p:nvGrpSpPr>
        <p:grpSpPr>
          <a:xfrm>
            <a:off x="3664904" y="2297510"/>
            <a:ext cx="1050926" cy="1120980"/>
            <a:chOff x="0" y="0"/>
            <a:chExt cx="1401233" cy="1494639"/>
          </a:xfrm>
        </p:grpSpPr>
        <p:sp>
          <p:nvSpPr>
            <p:cNvPr id="76" name="Rectangle"/>
            <p:cNvSpPr/>
            <p:nvPr/>
          </p:nvSpPr>
          <p:spPr>
            <a:xfrm flipH="1">
              <a:off x="260106" y="0"/>
              <a:ext cx="285348" cy="814099"/>
            </a:xfrm>
            <a:prstGeom prst="rect">
              <a:avLst/>
            </a:prstGeom>
            <a:gradFill flip="none" rotWithShape="1">
              <a:gsLst>
                <a:gs pos="2419">
                  <a:srgbClr val="0CB100"/>
                </a:gs>
                <a:gs pos="29316">
                  <a:srgbClr val="85CE02"/>
                </a:gs>
                <a:gs pos="100000">
                  <a:srgbClr val="FFEA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77" name="Shape"/>
            <p:cNvSpPr/>
            <p:nvPr/>
          </p:nvSpPr>
          <p:spPr>
            <a:xfrm rot="18900000" flipH="1">
              <a:off x="306753" y="197063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419">
                  <a:srgbClr val="0CB100"/>
                </a:gs>
                <a:gs pos="29316">
                  <a:srgbClr val="85CE02"/>
                </a:gs>
                <a:gs pos="100000">
                  <a:srgbClr val="FFEA03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81" name="Group"/>
          <p:cNvGrpSpPr/>
          <p:nvPr/>
        </p:nvGrpSpPr>
        <p:grpSpPr>
          <a:xfrm>
            <a:off x="3259973" y="1383960"/>
            <a:ext cx="1120981" cy="1050926"/>
            <a:chOff x="0" y="0"/>
            <a:chExt cx="1494639" cy="1401233"/>
          </a:xfrm>
        </p:grpSpPr>
        <p:sp>
          <p:nvSpPr>
            <p:cNvPr id="79" name="Rectangle"/>
            <p:cNvSpPr/>
            <p:nvPr/>
          </p:nvSpPr>
          <p:spPr>
            <a:xfrm rot="16200000">
              <a:off x="264376" y="-4270"/>
              <a:ext cx="285347" cy="814100"/>
            </a:xfrm>
            <a:prstGeom prst="rect">
              <a:avLst/>
            </a:prstGeom>
            <a:gradFill flip="none" rotWithShape="1">
              <a:gsLst>
                <a:gs pos="23892">
                  <a:srgbClr val="21C885"/>
                </a:gs>
                <a:gs pos="50473">
                  <a:srgbClr val="7FE478"/>
                </a:gs>
                <a:gs pos="100000">
                  <a:srgbClr val="DEFF6B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80" name="Shape"/>
            <p:cNvSpPr/>
            <p:nvPr/>
          </p:nvSpPr>
          <p:spPr>
            <a:xfrm rot="18900000">
              <a:off x="400159" y="103658"/>
              <a:ext cx="787727" cy="119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3892">
                  <a:srgbClr val="21C885"/>
                </a:gs>
                <a:gs pos="50473">
                  <a:srgbClr val="7FE478"/>
                </a:gs>
                <a:gs pos="100000">
                  <a:srgbClr val="DEFF6B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84" name="Group"/>
          <p:cNvGrpSpPr/>
          <p:nvPr/>
        </p:nvGrpSpPr>
        <p:grpSpPr>
          <a:xfrm>
            <a:off x="2335544" y="1278308"/>
            <a:ext cx="1050926" cy="1120981"/>
            <a:chOff x="0" y="0"/>
            <a:chExt cx="1401233" cy="1494639"/>
          </a:xfrm>
        </p:grpSpPr>
        <p:sp>
          <p:nvSpPr>
            <p:cNvPr id="82" name="Rectangle"/>
            <p:cNvSpPr/>
            <p:nvPr/>
          </p:nvSpPr>
          <p:spPr>
            <a:xfrm rot="10800000">
              <a:off x="260106" y="680540"/>
              <a:ext cx="285347" cy="814100"/>
            </a:xfrm>
            <a:prstGeom prst="rect">
              <a:avLst/>
            </a:prstGeom>
            <a:gradFill flip="none" rotWithShape="1">
              <a:gsLst>
                <a:gs pos="1890">
                  <a:srgbClr val="3D8CF2"/>
                </a:gs>
                <a:gs pos="48412">
                  <a:srgbClr val="1FA8CF"/>
                </a:gs>
                <a:gs pos="98899">
                  <a:srgbClr val="00C4A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83" name="Shape"/>
            <p:cNvSpPr/>
            <p:nvPr/>
          </p:nvSpPr>
          <p:spPr>
            <a:xfrm rot="13500000">
              <a:off x="306753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1890">
                  <a:srgbClr val="3D8CF2"/>
                </a:gs>
                <a:gs pos="48412">
                  <a:srgbClr val="1FA8CF"/>
                </a:gs>
                <a:gs pos="98899">
                  <a:srgbClr val="00C4A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87" name="Group"/>
          <p:cNvGrpSpPr/>
          <p:nvPr/>
        </p:nvGrpSpPr>
        <p:grpSpPr>
          <a:xfrm>
            <a:off x="1930822" y="2272584"/>
            <a:ext cx="1120981" cy="1050926"/>
            <a:chOff x="0" y="0"/>
            <a:chExt cx="1494639" cy="1401233"/>
          </a:xfrm>
        </p:grpSpPr>
        <p:sp>
          <p:nvSpPr>
            <p:cNvPr id="85" name="Rectangle"/>
            <p:cNvSpPr/>
            <p:nvPr/>
          </p:nvSpPr>
          <p:spPr>
            <a:xfrm rot="16200000" flipH="1">
              <a:off x="264376" y="591404"/>
              <a:ext cx="285347" cy="814099"/>
            </a:xfrm>
            <a:prstGeom prst="rect">
              <a:avLst/>
            </a:prstGeom>
            <a:gradFill flip="none" rotWithShape="1">
              <a:gsLst>
                <a:gs pos="22846">
                  <a:srgbClr val="4FACFE"/>
                </a:gs>
                <a:gs pos="63342">
                  <a:srgbClr val="28CFFE"/>
                </a:gs>
                <a:gs pos="100000">
                  <a:srgbClr val="00F2FE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86" name="Shape"/>
            <p:cNvSpPr/>
            <p:nvPr/>
          </p:nvSpPr>
          <p:spPr>
            <a:xfrm rot="13500000" flipH="1">
              <a:off x="400159" y="103657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846">
                  <a:srgbClr val="4FACFE"/>
                </a:gs>
                <a:gs pos="63342">
                  <a:srgbClr val="28CFFE"/>
                </a:gs>
                <a:gs pos="100000">
                  <a:srgbClr val="00F2FE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90" name="Group"/>
          <p:cNvGrpSpPr/>
          <p:nvPr/>
        </p:nvGrpSpPr>
        <p:grpSpPr>
          <a:xfrm>
            <a:off x="1006600" y="2317493"/>
            <a:ext cx="1050926" cy="1120980"/>
            <a:chOff x="0" y="0"/>
            <a:chExt cx="1401233" cy="1494639"/>
          </a:xfrm>
        </p:grpSpPr>
        <p:sp>
          <p:nvSpPr>
            <p:cNvPr id="88" name="Rectangle"/>
            <p:cNvSpPr/>
            <p:nvPr/>
          </p:nvSpPr>
          <p:spPr>
            <a:xfrm flipH="1">
              <a:off x="260106" y="0"/>
              <a:ext cx="285347" cy="814099"/>
            </a:xfrm>
            <a:prstGeom prst="rect">
              <a:avLst/>
            </a:prstGeom>
            <a:gradFill flip="none" rotWithShape="1">
              <a:gsLst>
                <a:gs pos="22391">
                  <a:srgbClr val="535685"/>
                </a:gs>
                <a:gs pos="63126">
                  <a:srgbClr val="8080B1"/>
                </a:gs>
                <a:gs pos="100000">
                  <a:srgbClr val="ACA9D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89" name="Shape"/>
            <p:cNvSpPr/>
            <p:nvPr/>
          </p:nvSpPr>
          <p:spPr>
            <a:xfrm rot="18900000" flipH="1">
              <a:off x="306753" y="197063"/>
              <a:ext cx="787727" cy="1193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22391">
                  <a:srgbClr val="535685"/>
                </a:gs>
                <a:gs pos="63126">
                  <a:srgbClr val="8080B1"/>
                </a:gs>
                <a:gs pos="100000">
                  <a:srgbClr val="ACA9DC"/>
                </a:gs>
              </a:gsLst>
              <a:lin ang="2089255" scaled="0"/>
            </a:gra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685800" hangingPunct="0">
                <a:defRPr/>
              </a:pPr>
              <a:endParaRPr sz="9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grpSp>
        <p:nvGrpSpPr>
          <p:cNvPr id="93" name="Group"/>
          <p:cNvGrpSpPr/>
          <p:nvPr/>
        </p:nvGrpSpPr>
        <p:grpSpPr>
          <a:xfrm>
            <a:off x="601670" y="1403944"/>
            <a:ext cx="1120981" cy="1050926"/>
            <a:chOff x="0" y="0"/>
            <a:chExt cx="1494639" cy="1401233"/>
          </a:xfrm>
        </p:grpSpPr>
        <p:sp>
          <p:nvSpPr>
            <p:cNvPr id="91" name="Rectangle"/>
            <p:cNvSpPr/>
            <p:nvPr/>
          </p:nvSpPr>
          <p:spPr>
            <a:xfrm rot="16200000">
              <a:off x="264376" y="-4270"/>
              <a:ext cx="285347" cy="814100"/>
            </a:xfrm>
            <a:prstGeom prst="rect">
              <a:avLst/>
            </a:prstGeom>
            <a:solidFill>
              <a:srgbClr val="03598C"/>
            </a:solidFill>
            <a:ln w="12700" cap="flat">
              <a:noFill/>
              <a:miter lim="400000"/>
            </a:ln>
            <a:effectLst/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1371600" hangingPunct="0">
                <a:defRPr sz="3600"/>
              </a:pPr>
              <a:endParaRPr sz="27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  <p:sp>
          <p:nvSpPr>
            <p:cNvPr id="92" name="Shape"/>
            <p:cNvSpPr/>
            <p:nvPr/>
          </p:nvSpPr>
          <p:spPr>
            <a:xfrm rot="18900000">
              <a:off x="400159" y="103658"/>
              <a:ext cx="787727" cy="1193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11183" y="0"/>
                  </a:moveTo>
                  <a:cubicBezTo>
                    <a:pt x="13028" y="1157"/>
                    <a:pt x="14070" y="2774"/>
                    <a:pt x="14061" y="4463"/>
                  </a:cubicBezTo>
                  <a:cubicBezTo>
                    <a:pt x="14054" y="5907"/>
                    <a:pt x="13273" y="7302"/>
                    <a:pt x="11859" y="8396"/>
                  </a:cubicBezTo>
                  <a:lnTo>
                    <a:pt x="5240" y="12754"/>
                  </a:lnTo>
                  <a:lnTo>
                    <a:pt x="858" y="9808"/>
                  </a:lnTo>
                  <a:lnTo>
                    <a:pt x="0" y="21600"/>
                  </a:lnTo>
                  <a:lnTo>
                    <a:pt x="17616" y="20967"/>
                  </a:lnTo>
                  <a:lnTo>
                    <a:pt x="13186" y="18011"/>
                  </a:lnTo>
                  <a:lnTo>
                    <a:pt x="17938" y="14900"/>
                  </a:lnTo>
                  <a:cubicBezTo>
                    <a:pt x="19789" y="13714"/>
                    <a:pt x="20970" y="12139"/>
                    <a:pt x="21280" y="10439"/>
                  </a:cubicBezTo>
                  <a:cubicBezTo>
                    <a:pt x="21600" y="8683"/>
                    <a:pt x="20972" y="6909"/>
                    <a:pt x="19507" y="5434"/>
                  </a:cubicBezTo>
                  <a:lnTo>
                    <a:pt x="11183" y="0"/>
                  </a:lnTo>
                  <a:close/>
                </a:path>
              </a:pathLst>
            </a:custGeom>
            <a:gradFill flip="none" rotWithShape="1">
              <a:gsLst>
                <a:gs pos="18000">
                  <a:srgbClr val="03598C"/>
                </a:gs>
                <a:gs pos="27000">
                  <a:srgbClr val="3DAAD6"/>
                </a:gs>
                <a:gs pos="50892">
                  <a:srgbClr val="116D9E"/>
                </a:gs>
              </a:gsLst>
              <a:lin ang="7980000" scaled="0"/>
            </a:gradFill>
            <a:ln w="12700" cap="flat">
              <a:noFill/>
              <a:miter lim="400000"/>
            </a:ln>
            <a:effectLst>
              <a:outerShdw blurRad="50800" dist="12700" dir="5400000" rotWithShape="0">
                <a:srgbClr val="000000">
                  <a:alpha val="63811"/>
                </a:srgbClr>
              </a:outerShdw>
            </a:effectLst>
          </p:spPr>
          <p:txBody>
            <a:bodyPr wrap="square" lIns="53577" tIns="53577" rIns="53577" bIns="53577" numCol="1" anchor="ctr">
              <a:noAutofit/>
            </a:bodyPr>
            <a:lstStyle/>
            <a:p>
              <a:pPr algn="ctr" defTabSz="1371600" hangingPunct="0">
                <a:defRPr sz="3600"/>
              </a:pPr>
              <a:endParaRPr sz="2700" kern="0" dirty="0">
                <a:solidFill>
                  <a:srgbClr val="FFFFFF"/>
                </a:solidFill>
                <a:latin typeface="Avenir Next"/>
                <a:sym typeface="Avenir Next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65A6B98-FA4B-47C2-8A59-CF88E9177795}"/>
              </a:ext>
            </a:extLst>
          </p:cNvPr>
          <p:cNvSpPr/>
          <p:nvPr/>
        </p:nvSpPr>
        <p:spPr>
          <a:xfrm>
            <a:off x="-87632" y="2323596"/>
            <a:ext cx="14286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Reconnaissance visit to the street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67A9A7-F47A-4F02-B017-B39C2D5E5A6B}"/>
              </a:ext>
            </a:extLst>
          </p:cNvPr>
          <p:cNvSpPr/>
          <p:nvPr/>
        </p:nvSpPr>
        <p:spPr>
          <a:xfrm>
            <a:off x="1221975" y="1686045"/>
            <a:ext cx="15096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Collecting available information and data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C6E926-F723-4768-A4FD-A37AE98F3332}"/>
              </a:ext>
            </a:extLst>
          </p:cNvPr>
          <p:cNvSpPr/>
          <p:nvPr/>
        </p:nvSpPr>
        <p:spPr>
          <a:xfrm>
            <a:off x="2707276" y="2119250"/>
            <a:ext cx="12681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cs typeface="Times New Roman" pitchFamily="18" charset="0"/>
              </a:rPr>
              <a:t>Conducting field studies </a:t>
            </a:r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6581A7-3BEA-46A1-BBDF-0B8B6AFB0E2F}"/>
              </a:ext>
            </a:extLst>
          </p:cNvPr>
          <p:cNvSpPr/>
          <p:nvPr/>
        </p:nvSpPr>
        <p:spPr>
          <a:xfrm>
            <a:off x="3835904" y="1715291"/>
            <a:ext cx="1661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and evaluation of traffic existing conditions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CB2B90-7B62-4F2B-B28A-64114717624A}"/>
              </a:ext>
            </a:extLst>
          </p:cNvPr>
          <p:cNvSpPr/>
          <p:nvPr/>
        </p:nvSpPr>
        <p:spPr>
          <a:xfrm>
            <a:off x="5294295" y="2119289"/>
            <a:ext cx="13216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design criteria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355E0D-FC74-45FA-84DA-558782417AC4}"/>
              </a:ext>
            </a:extLst>
          </p:cNvPr>
          <p:cNvSpPr/>
          <p:nvPr/>
        </p:nvSpPr>
        <p:spPr>
          <a:xfrm>
            <a:off x="6561577" y="1949581"/>
            <a:ext cx="14719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Geometric design of road facilities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2F4959-9DDE-4EAB-836F-79E367CA1155}"/>
              </a:ext>
            </a:extLst>
          </p:cNvPr>
          <p:cNvSpPr/>
          <p:nvPr/>
        </p:nvSpPr>
        <p:spPr>
          <a:xfrm>
            <a:off x="7892233" y="2140282"/>
            <a:ext cx="1436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Estimating the quantities </a:t>
            </a:r>
          </a:p>
          <a:p>
            <a:pPr lvl="0"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cost of implementation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6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 advAuto="0"/>
      <p:bldP spid="2" grpId="0"/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21089" y="138716"/>
            <a:ext cx="4616386" cy="763525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Reconnaissance visit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0ACCFE0-EB96-4123-BE94-44067E24E786}"/>
              </a:ext>
            </a:extLst>
          </p:cNvPr>
          <p:cNvSpPr txBox="1">
            <a:spLocks/>
          </p:cNvSpPr>
          <p:nvPr/>
        </p:nvSpPr>
        <p:spPr>
          <a:xfrm>
            <a:off x="70148" y="1678912"/>
            <a:ext cx="4002621" cy="48183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solidFill>
                <a:srgbClr val="022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2D8154-3770-4114-8F15-59BFDB074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4" y="1350110"/>
            <a:ext cx="2822098" cy="20925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C97FB4-BE3C-4572-98A7-83FE8B1815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620" y="2266340"/>
            <a:ext cx="2901089" cy="20673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A8EAE3-72F9-4C2E-8564-838D13FD76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38" y="3182570"/>
            <a:ext cx="3054100" cy="171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2B1FAC-F394-4F02-B58D-CD4D41CE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884611"/>
              </p:ext>
            </p:extLst>
          </p:nvPr>
        </p:nvGraphicFramePr>
        <p:xfrm>
          <a:off x="63819" y="1350110"/>
          <a:ext cx="9016361" cy="3441907"/>
        </p:xfrm>
        <a:graphic>
          <a:graphicData uri="http://schemas.openxmlformats.org/drawingml/2006/table">
            <a:tbl>
              <a:tblPr firstRow="1" firstCol="1" bandRow="1"/>
              <a:tblGrid>
                <a:gridCol w="4050066">
                  <a:extLst>
                    <a:ext uri="{9D8B030D-6E8A-4147-A177-3AD203B41FA5}">
                      <a16:colId xmlns:a16="http://schemas.microsoft.com/office/drawing/2014/main" val="2324303968"/>
                    </a:ext>
                  </a:extLst>
                </a:gridCol>
                <a:gridCol w="3110754">
                  <a:extLst>
                    <a:ext uri="{9D8B030D-6E8A-4147-A177-3AD203B41FA5}">
                      <a16:colId xmlns:a16="http://schemas.microsoft.com/office/drawing/2014/main" val="2171624515"/>
                    </a:ext>
                  </a:extLst>
                </a:gridCol>
                <a:gridCol w="1855541">
                  <a:extLst>
                    <a:ext uri="{9D8B030D-6E8A-4147-A177-3AD203B41FA5}">
                      <a16:colId xmlns:a16="http://schemas.microsoft.com/office/drawing/2014/main" val="3282522293"/>
                    </a:ext>
                  </a:extLst>
                </a:gridCol>
              </a:tblGrid>
              <a:tr h="610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Intersection</a:t>
                      </a:r>
                      <a:endParaRPr lang="en-US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Hour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PHV (</a:t>
                      </a: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vph</a:t>
                      </a: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61364"/>
                  </a:ext>
                </a:extLst>
              </a:tr>
              <a:tr h="655083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Om-</a:t>
                      </a:r>
                      <a:r>
                        <a:rPr lang="en-US" sz="28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Salama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Roundabout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028522"/>
                  </a:ext>
                </a:extLst>
              </a:tr>
              <a:tr h="54400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intersection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2860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447481"/>
                  </a:ext>
                </a:extLst>
              </a:tr>
              <a:tr h="54400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Intersection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398203"/>
                  </a:ext>
                </a:extLst>
              </a:tr>
              <a:tr h="54400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Intersection 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972813"/>
                  </a:ext>
                </a:extLst>
              </a:tr>
              <a:tr h="54400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Intersection 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7:30-8:30 a.m.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7828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D9B3C5A0-3C5E-41BD-8762-8FD9BAEC53B4}"/>
              </a:ext>
            </a:extLst>
          </p:cNvPr>
          <p:cNvSpPr/>
          <p:nvPr/>
        </p:nvSpPr>
        <p:spPr>
          <a:xfrm>
            <a:off x="4966708" y="52961"/>
            <a:ext cx="41772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Results of PHV</a:t>
            </a:r>
          </a:p>
        </p:txBody>
      </p:sp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5DE0B-2479-4FB1-A37C-676D13B58C7A}"/>
              </a:ext>
            </a:extLst>
          </p:cNvPr>
          <p:cNvSpPr txBox="1">
            <a:spLocks/>
          </p:cNvSpPr>
          <p:nvPr/>
        </p:nvSpPr>
        <p:spPr>
          <a:xfrm>
            <a:off x="4022404" y="128470"/>
            <a:ext cx="5121596" cy="87837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Origin-Destination study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023B8E-46E7-42BD-945C-D33C2A555D43}"/>
              </a:ext>
            </a:extLst>
          </p:cNvPr>
          <p:cNvSpPr/>
          <p:nvPr/>
        </p:nvSpPr>
        <p:spPr>
          <a:xfrm>
            <a:off x="143555" y="1068024"/>
            <a:ext cx="90004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 of the study starts from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Rafedia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PALTEL intersection to Tunis Street through Arabic Bank.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results as follow: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8C424D-823D-466E-92E2-0953E96FA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393686"/>
              </p:ext>
            </p:extLst>
          </p:nvPr>
        </p:nvGraphicFramePr>
        <p:xfrm>
          <a:off x="71777" y="1991354"/>
          <a:ext cx="9000445" cy="3152146"/>
        </p:xfrm>
        <a:graphic>
          <a:graphicData uri="http://schemas.openxmlformats.org/drawingml/2006/table">
            <a:tbl>
              <a:tblPr firstRow="1" firstCol="1" bandRow="1"/>
              <a:tblGrid>
                <a:gridCol w="4685611">
                  <a:extLst>
                    <a:ext uri="{9D8B030D-6E8A-4147-A177-3AD203B41FA5}">
                      <a16:colId xmlns:a16="http://schemas.microsoft.com/office/drawing/2014/main" val="2324303968"/>
                    </a:ext>
                  </a:extLst>
                </a:gridCol>
                <a:gridCol w="4314834">
                  <a:extLst>
                    <a:ext uri="{9D8B030D-6E8A-4147-A177-3AD203B41FA5}">
                      <a16:colId xmlns:a16="http://schemas.microsoft.com/office/drawing/2014/main" val="2171624515"/>
                    </a:ext>
                  </a:extLst>
                </a:gridCol>
              </a:tblGrid>
              <a:tr h="4742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Downward direction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Upward direction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2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861364"/>
                  </a:ext>
                </a:extLst>
              </a:tr>
              <a:tr h="99779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Cars passing through </a:t>
                      </a: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and Tunis Streets in the peak hour =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185 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vehicle.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Cars passing through Tunis to </a:t>
                      </a:r>
                      <a:r>
                        <a:rPr lang="en-US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Street in the peak hour =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vehicle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028522"/>
                  </a:ext>
                </a:extLst>
              </a:tr>
              <a:tr h="1040043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Cars passing through </a:t>
                      </a: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 then Tunis Street in the peak hour =115 vehicle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Cars passing through 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Tunis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en-US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Rafedia</a:t>
                      </a: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Street </a:t>
                      </a:r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the peak hour =166 vehicle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447481"/>
                  </a:ext>
                </a:extLst>
              </a:tr>
              <a:tr h="627050"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j-ea"/>
                          <a:cs typeface="Times New Roman" panose="02020603050405020304" pitchFamily="18" charset="0"/>
                        </a:rPr>
                        <a:t>Percent of cars that use both streets= 62.84%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Percent of cars using both streets= 62.74%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398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5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inyPPT.com">
  <a:themeElements>
    <a:clrScheme name="tinyPPT.com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inyPPT.com">
      <a:majorFont>
        <a:latin typeface="Avenir Next"/>
        <a:ea typeface="Avenir Next"/>
        <a:cs typeface="Avenir Next"/>
      </a:majorFont>
      <a:minorFont>
        <a:latin typeface="Avenir Next"/>
        <a:ea typeface="Avenir Next"/>
        <a:cs typeface="Avenir Next"/>
      </a:minorFont>
    </a:fontScheme>
    <a:fmtScheme name="tinyPPT.c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22846">
              <a:srgbClr val="FF3847"/>
            </a:gs>
            <a:gs pos="63342">
              <a:srgbClr val="FF7D25"/>
            </a:gs>
            <a:gs pos="100000">
              <a:srgbClr val="FFC203"/>
            </a:gs>
          </a:gsLst>
          <a:lin ang="2089255" scaled="0"/>
        </a:gra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N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" cap="flat">
          <a:solidFill>
            <a:srgbClr val="000000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N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Microsoft Office PowerPoint</Application>
  <PresentationFormat>On-screen Show (16:9)</PresentationFormat>
  <Paragraphs>263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Arial Rounded MT Bold</vt:lpstr>
      <vt:lpstr>Avenir Next</vt:lpstr>
      <vt:lpstr>Calibri</vt:lpstr>
      <vt:lpstr>Century Gothic</vt:lpstr>
      <vt:lpstr>Times New Roman</vt:lpstr>
      <vt:lpstr>Wingdings</vt:lpstr>
      <vt:lpstr>Office Theme</vt:lpstr>
      <vt:lpstr>2_tinyPPT.com</vt:lpstr>
      <vt:lpstr>PowerPoint Presentation</vt:lpstr>
      <vt:lpstr>PowerPoint Presentation</vt:lpstr>
      <vt:lpstr>Study area</vt:lpstr>
      <vt:lpstr>Objective</vt:lpstr>
      <vt:lpstr>Importance of the project</vt:lpstr>
      <vt:lpstr>PowerPoint Presentation</vt:lpstr>
      <vt:lpstr>Reconnaissance visit</vt:lpstr>
      <vt:lpstr>PowerPoint Presentation</vt:lpstr>
      <vt:lpstr>PowerPoint Presentation</vt:lpstr>
      <vt:lpstr>ICU Level of service</vt:lpstr>
      <vt:lpstr>PowerPoint Presentation</vt:lpstr>
      <vt:lpstr>PowerPoint Presentation</vt:lpstr>
      <vt:lpstr>Delay and travel time</vt:lpstr>
      <vt:lpstr>Future traffic volume on Om-Salama Street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Intersections and Roundabouts Design</vt:lpstr>
      <vt:lpstr>Locations of intersections (1-6)</vt:lpstr>
      <vt:lpstr>PowerPoint Presentation</vt:lpstr>
      <vt:lpstr>PowerPoint Presentation</vt:lpstr>
      <vt:lpstr>PowerPoint Presentation</vt:lpstr>
      <vt:lpstr>Rafedia-PALTEL Roundabout</vt:lpstr>
      <vt:lpstr>Rafedia-PALTEL Roundabout</vt:lpstr>
      <vt:lpstr>Rafedia-PALTEL Roundabout</vt:lpstr>
      <vt:lpstr>Rafedia-PALTEL Roundabout</vt:lpstr>
      <vt:lpstr>Cost Estimation </vt:lpstr>
      <vt:lpstr>Conclusion</vt:lpstr>
      <vt:lpstr>Recommendations</vt:lpstr>
      <vt:lpstr>References</vt:lpstr>
      <vt:lpstr>Thank you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2019-12-26T10:37:23Z</dcterms:modified>
</cp:coreProperties>
</file>