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8288000" cy="10287000"/>
  <p:notesSz cx="6858000" cy="9144000"/>
  <p:embeddedFontLst>
    <p:embeddedFont>
      <p:font typeface="Blogger Bold" panose="020B0604020202020204" charset="0"/>
      <p:regular r:id="rId14"/>
    </p:embeddedFont>
    <p:embeddedFont>
      <p:font typeface="Poppins" panose="00000500000000000000" pitchFamily="2" charset="0"/>
      <p:regular r:id="rId15"/>
    </p:embeddedFont>
    <p:embeddedFont>
      <p:font typeface="Poppins Bold" panose="00000800000000000000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77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svg"/><Relationship Id="rId7" Type="http://schemas.openxmlformats.org/officeDocument/2006/relationships/image" Target="../media/image48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svg"/><Relationship Id="rId5" Type="http://schemas.openxmlformats.org/officeDocument/2006/relationships/image" Target="../media/image46.sv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>
                <a:alpha val="100000"/>
              </a:srgbClr>
            </a:gs>
            <a:gs pos="100000">
              <a:srgbClr val="737373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1239766">
            <a:off x="10711802" y="3080794"/>
            <a:ext cx="4803408" cy="9761726"/>
            <a:chOff x="0" y="0"/>
            <a:chExt cx="5001260" cy="101638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r="-4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91" r="-91"/>
              </a:stretch>
            </a:blipFill>
          </p:spPr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 rot="1239766">
            <a:off x="14225658" y="-6139975"/>
            <a:ext cx="4803408" cy="9761726"/>
            <a:chOff x="0" y="0"/>
            <a:chExt cx="5001260" cy="1016381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r="-45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4"/>
              <a:stretch>
                <a:fillRect l="-46" r="-46"/>
              </a:stretch>
            </a:blip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 rot="1239766">
            <a:off x="16919746" y="472187"/>
            <a:ext cx="4803408" cy="9761726"/>
            <a:chOff x="0" y="0"/>
            <a:chExt cx="5001260" cy="1016381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r="-45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5"/>
              <a:stretch>
                <a:fillRect l="-46" r="-46"/>
              </a:stretch>
            </a:blip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 rot="1239766">
            <a:off x="8647359" y="-4942189"/>
            <a:ext cx="4803408" cy="9761726"/>
            <a:chOff x="0" y="0"/>
            <a:chExt cx="5001260" cy="1016381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r="-45"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6"/>
              <a:stretch>
                <a:fillRect l="-46" r="-46"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-2785834" y="6246421"/>
            <a:ext cx="11576896" cy="2077638"/>
            <a:chOff x="0" y="0"/>
            <a:chExt cx="10664471" cy="191389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0664471" cy="1913890"/>
            </a:xfrm>
            <a:custGeom>
              <a:avLst/>
              <a:gdLst/>
              <a:ahLst/>
              <a:cxnLst/>
              <a:rect l="l" t="t" r="r" b="b"/>
              <a:pathLst>
                <a:path w="10664471" h="1913890">
                  <a:moveTo>
                    <a:pt x="10540011" y="1913890"/>
                  </a:moveTo>
                  <a:lnTo>
                    <a:pt x="124460" y="1913890"/>
                  </a:lnTo>
                  <a:cubicBezTo>
                    <a:pt x="55880" y="1913890"/>
                    <a:pt x="0" y="1858010"/>
                    <a:pt x="0" y="178943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540011" y="0"/>
                  </a:lnTo>
                  <a:cubicBezTo>
                    <a:pt x="10608590" y="0"/>
                    <a:pt x="10664471" y="55880"/>
                    <a:pt x="10664471" y="124460"/>
                  </a:cubicBezTo>
                  <a:lnTo>
                    <a:pt x="10664471" y="1789430"/>
                  </a:lnTo>
                  <a:cubicBezTo>
                    <a:pt x="10664471" y="1858010"/>
                    <a:pt x="10608590" y="1913890"/>
                    <a:pt x="10540011" y="191389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</p:grpSp>
      <p:sp>
        <p:nvSpPr>
          <p:cNvPr id="16" name="TextBox 16"/>
          <p:cNvSpPr txBox="1"/>
          <p:nvPr/>
        </p:nvSpPr>
        <p:spPr>
          <a:xfrm>
            <a:off x="298959" y="2204381"/>
            <a:ext cx="7530313" cy="2146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6612"/>
              </a:lnSpc>
              <a:spcBef>
                <a:spcPct val="0"/>
              </a:spcBef>
            </a:pPr>
            <a:r>
              <a:rPr lang="en-US" sz="11866">
                <a:solidFill>
                  <a:srgbClr val="F8F8F8"/>
                </a:solidFill>
                <a:latin typeface="Poppins"/>
              </a:rPr>
              <a:t>Z-outfits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98959" y="6168442"/>
            <a:ext cx="6448194" cy="21192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35"/>
              </a:lnSpc>
            </a:pPr>
            <a:r>
              <a:rPr lang="en-US" sz="3954" spc="118">
                <a:solidFill>
                  <a:srgbClr val="F8F8F8"/>
                </a:solidFill>
                <a:latin typeface="Poppins"/>
              </a:rPr>
              <a:t>Team Members:</a:t>
            </a:r>
          </a:p>
          <a:p>
            <a:pPr algn="l">
              <a:lnSpc>
                <a:spcPts val="5535"/>
              </a:lnSpc>
            </a:pPr>
            <a:r>
              <a:rPr lang="en-US" sz="3954" spc="118">
                <a:solidFill>
                  <a:srgbClr val="F8F8F8"/>
                </a:solidFill>
                <a:latin typeface="Poppins"/>
              </a:rPr>
              <a:t>Mohammad Taher          </a:t>
            </a:r>
          </a:p>
          <a:p>
            <a:pPr algn="l">
              <a:lnSpc>
                <a:spcPts val="5535"/>
              </a:lnSpc>
              <a:spcBef>
                <a:spcPct val="0"/>
              </a:spcBef>
            </a:pPr>
            <a:r>
              <a:rPr lang="en-US" sz="3954" spc="118">
                <a:solidFill>
                  <a:srgbClr val="F8F8F8"/>
                </a:solidFill>
                <a:latin typeface="Poppins"/>
              </a:rPr>
              <a:t>Ezz Shoubi                        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98959" y="4402138"/>
            <a:ext cx="16003887" cy="14541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200"/>
              </a:lnSpc>
              <a:spcBef>
                <a:spcPct val="0"/>
              </a:spcBef>
            </a:pPr>
            <a:r>
              <a:rPr lang="en-US" sz="8000">
                <a:solidFill>
                  <a:srgbClr val="F8F8F8"/>
                </a:solidFill>
                <a:latin typeface="Poppins"/>
              </a:rPr>
              <a:t>Mobile Application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744808" y="7018560"/>
            <a:ext cx="1931269" cy="12381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45"/>
              </a:lnSpc>
              <a:spcBef>
                <a:spcPct val="0"/>
              </a:spcBef>
            </a:pPr>
            <a:r>
              <a:rPr lang="en-US" sz="3461" dirty="0">
                <a:solidFill>
                  <a:srgbClr val="F8F8F8"/>
                </a:solidFill>
                <a:latin typeface="Poppins"/>
              </a:rPr>
              <a:t>11819190</a:t>
            </a:r>
          </a:p>
          <a:p>
            <a:pPr algn="ctr">
              <a:lnSpc>
                <a:spcPts val="4845"/>
              </a:lnSpc>
              <a:spcBef>
                <a:spcPct val="0"/>
              </a:spcBef>
            </a:pPr>
            <a:r>
              <a:rPr lang="en-US" sz="3461" dirty="0">
                <a:solidFill>
                  <a:srgbClr val="F8F8F8"/>
                </a:solidFill>
                <a:latin typeface="Poppins"/>
              </a:rPr>
              <a:t>11927183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>
                <a:alpha val="100000"/>
              </a:srgbClr>
            </a:gs>
            <a:gs pos="100000">
              <a:srgbClr val="737373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087457" y="-219075"/>
            <a:ext cx="7737872" cy="13455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359"/>
              </a:lnSpc>
              <a:spcBef>
                <a:spcPct val="0"/>
              </a:spcBef>
            </a:pPr>
            <a:r>
              <a:rPr lang="en-US" sz="7399">
                <a:solidFill>
                  <a:srgbClr val="FFFFFF"/>
                </a:solidFill>
                <a:latin typeface="Poppins Bold"/>
              </a:rPr>
              <a:t>Problems Faced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874763" y="2024133"/>
            <a:ext cx="9567421" cy="2697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Poppins Bold"/>
              </a:rPr>
              <a:t>Knowledge Limitations in Programming Languages and Databases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Poppins Bold"/>
            </a:endParaRPr>
          </a:p>
          <a:p>
            <a:pPr algn="l">
              <a:lnSpc>
                <a:spcPts val="3360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Poppins"/>
              </a:rPr>
              <a:t>Limited expertise in programming languages and databases poses challenges in developing and maintaining the application effectively.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874763" y="6678057"/>
            <a:ext cx="9567421" cy="2221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Poppins Bold"/>
              </a:rPr>
              <a:t>Ensuring App Functionality and Error-Free Operation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Poppins Bold"/>
            </a:endParaRPr>
          </a:p>
          <a:p>
            <a:pPr algn="l">
              <a:lnSpc>
                <a:spcPts val="3360"/>
              </a:lnSpc>
              <a:spcBef>
                <a:spcPct val="0"/>
              </a:spcBef>
            </a:pPr>
            <a:r>
              <a:rPr lang="en-US" sz="2400">
                <a:solidFill>
                  <a:srgbClr val="FFFFFF"/>
                </a:solidFill>
                <a:latin typeface="Poppins"/>
              </a:rPr>
              <a:t>Ensuring that the application functions correctly and without errors requires meticulous testing and debugging, consuming time and resources.</a:t>
            </a:r>
          </a:p>
        </p:txBody>
      </p:sp>
      <p:sp>
        <p:nvSpPr>
          <p:cNvPr id="5" name="Freeform 5"/>
          <p:cNvSpPr/>
          <p:nvPr/>
        </p:nvSpPr>
        <p:spPr>
          <a:xfrm>
            <a:off x="12901529" y="2090808"/>
            <a:ext cx="2171280" cy="2184936"/>
          </a:xfrm>
          <a:custGeom>
            <a:avLst/>
            <a:gdLst/>
            <a:ahLst/>
            <a:cxnLst/>
            <a:rect l="l" t="t" r="r" b="b"/>
            <a:pathLst>
              <a:path w="2171280" h="2184936">
                <a:moveTo>
                  <a:pt x="0" y="0"/>
                </a:moveTo>
                <a:lnTo>
                  <a:pt x="2171280" y="0"/>
                </a:lnTo>
                <a:lnTo>
                  <a:pt x="2171280" y="2184936"/>
                </a:lnTo>
                <a:lnTo>
                  <a:pt x="0" y="21849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901529" y="6725682"/>
            <a:ext cx="2528150" cy="2395422"/>
          </a:xfrm>
          <a:custGeom>
            <a:avLst/>
            <a:gdLst/>
            <a:ahLst/>
            <a:cxnLst/>
            <a:rect l="l" t="t" r="r" b="b"/>
            <a:pathLst>
              <a:path w="2528150" h="2395422">
                <a:moveTo>
                  <a:pt x="0" y="0"/>
                </a:moveTo>
                <a:lnTo>
                  <a:pt x="2528150" y="0"/>
                </a:lnTo>
                <a:lnTo>
                  <a:pt x="2528150" y="2395422"/>
                </a:lnTo>
                <a:lnTo>
                  <a:pt x="0" y="23954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>
                <a:alpha val="100000"/>
              </a:srgbClr>
            </a:gs>
            <a:gs pos="100000">
              <a:srgbClr val="737373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1227851" y="8299351"/>
            <a:ext cx="3150067" cy="3723012"/>
            <a:chOff x="0" y="0"/>
            <a:chExt cx="4200090" cy="4964016"/>
          </a:xfrm>
        </p:grpSpPr>
        <p:sp>
          <p:nvSpPr>
            <p:cNvPr id="3" name="Freeform 3"/>
            <p:cNvSpPr/>
            <p:nvPr/>
          </p:nvSpPr>
          <p:spPr>
            <a:xfrm>
              <a:off x="517890" y="0"/>
              <a:ext cx="3682199" cy="4281627"/>
            </a:xfrm>
            <a:custGeom>
              <a:avLst/>
              <a:gdLst/>
              <a:ahLst/>
              <a:cxnLst/>
              <a:rect l="l" t="t" r="r" b="b"/>
              <a:pathLst>
                <a:path w="3682199" h="4281627">
                  <a:moveTo>
                    <a:pt x="0" y="0"/>
                  </a:moveTo>
                  <a:lnTo>
                    <a:pt x="3682200" y="0"/>
                  </a:lnTo>
                  <a:lnTo>
                    <a:pt x="3682200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682389"/>
              <a:ext cx="3676847" cy="4281627"/>
            </a:xfrm>
            <a:custGeom>
              <a:avLst/>
              <a:gdLst/>
              <a:ahLst/>
              <a:cxnLst/>
              <a:rect l="l" t="t" r="r" b="b"/>
              <a:pathLst>
                <a:path w="3676847" h="4281627">
                  <a:moveTo>
                    <a:pt x="0" y="0"/>
                  </a:moveTo>
                  <a:lnTo>
                    <a:pt x="3676847" y="0"/>
                  </a:lnTo>
                  <a:lnTo>
                    <a:pt x="3676847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16196246" y="-1485575"/>
            <a:ext cx="3150067" cy="3723012"/>
            <a:chOff x="0" y="0"/>
            <a:chExt cx="4200090" cy="4964016"/>
          </a:xfrm>
        </p:grpSpPr>
        <p:sp>
          <p:nvSpPr>
            <p:cNvPr id="6" name="Freeform 6"/>
            <p:cNvSpPr/>
            <p:nvPr/>
          </p:nvSpPr>
          <p:spPr>
            <a:xfrm>
              <a:off x="517890" y="0"/>
              <a:ext cx="3682199" cy="4281627"/>
            </a:xfrm>
            <a:custGeom>
              <a:avLst/>
              <a:gdLst/>
              <a:ahLst/>
              <a:cxnLst/>
              <a:rect l="l" t="t" r="r" b="b"/>
              <a:pathLst>
                <a:path w="3682199" h="4281627">
                  <a:moveTo>
                    <a:pt x="0" y="0"/>
                  </a:moveTo>
                  <a:lnTo>
                    <a:pt x="3682200" y="0"/>
                  </a:lnTo>
                  <a:lnTo>
                    <a:pt x="3682200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0" y="682389"/>
              <a:ext cx="3676847" cy="4281627"/>
            </a:xfrm>
            <a:custGeom>
              <a:avLst/>
              <a:gdLst/>
              <a:ahLst/>
              <a:cxnLst/>
              <a:rect l="l" t="t" r="r" b="b"/>
              <a:pathLst>
                <a:path w="3676847" h="4281627">
                  <a:moveTo>
                    <a:pt x="0" y="0"/>
                  </a:moveTo>
                  <a:lnTo>
                    <a:pt x="3676847" y="0"/>
                  </a:lnTo>
                  <a:lnTo>
                    <a:pt x="3676847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 rot="-10800000">
            <a:off x="16196246" y="7912713"/>
            <a:ext cx="3150067" cy="3723012"/>
            <a:chOff x="0" y="0"/>
            <a:chExt cx="4200090" cy="4964016"/>
          </a:xfrm>
        </p:grpSpPr>
        <p:sp>
          <p:nvSpPr>
            <p:cNvPr id="9" name="Freeform 9"/>
            <p:cNvSpPr/>
            <p:nvPr/>
          </p:nvSpPr>
          <p:spPr>
            <a:xfrm>
              <a:off x="517890" y="0"/>
              <a:ext cx="3682199" cy="4281627"/>
            </a:xfrm>
            <a:custGeom>
              <a:avLst/>
              <a:gdLst/>
              <a:ahLst/>
              <a:cxnLst/>
              <a:rect l="l" t="t" r="r" b="b"/>
              <a:pathLst>
                <a:path w="3682199" h="4281627">
                  <a:moveTo>
                    <a:pt x="0" y="0"/>
                  </a:moveTo>
                  <a:lnTo>
                    <a:pt x="3682200" y="0"/>
                  </a:lnTo>
                  <a:lnTo>
                    <a:pt x="3682200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682389"/>
              <a:ext cx="3676847" cy="4281627"/>
            </a:xfrm>
            <a:custGeom>
              <a:avLst/>
              <a:gdLst/>
              <a:ahLst/>
              <a:cxnLst/>
              <a:rect l="l" t="t" r="r" b="b"/>
              <a:pathLst>
                <a:path w="3676847" h="4281627">
                  <a:moveTo>
                    <a:pt x="0" y="0"/>
                  </a:moveTo>
                  <a:lnTo>
                    <a:pt x="3676847" y="0"/>
                  </a:lnTo>
                  <a:lnTo>
                    <a:pt x="3676847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1" name="Group 11"/>
          <p:cNvGrpSpPr/>
          <p:nvPr/>
        </p:nvGrpSpPr>
        <p:grpSpPr>
          <a:xfrm rot="-10800000">
            <a:off x="-1227851" y="-1199444"/>
            <a:ext cx="3150067" cy="3723012"/>
            <a:chOff x="0" y="0"/>
            <a:chExt cx="4200090" cy="4964016"/>
          </a:xfrm>
        </p:grpSpPr>
        <p:sp>
          <p:nvSpPr>
            <p:cNvPr id="12" name="Freeform 12"/>
            <p:cNvSpPr/>
            <p:nvPr/>
          </p:nvSpPr>
          <p:spPr>
            <a:xfrm>
              <a:off x="517890" y="0"/>
              <a:ext cx="3682199" cy="4281627"/>
            </a:xfrm>
            <a:custGeom>
              <a:avLst/>
              <a:gdLst/>
              <a:ahLst/>
              <a:cxnLst/>
              <a:rect l="l" t="t" r="r" b="b"/>
              <a:pathLst>
                <a:path w="3682199" h="4281627">
                  <a:moveTo>
                    <a:pt x="0" y="0"/>
                  </a:moveTo>
                  <a:lnTo>
                    <a:pt x="3682200" y="0"/>
                  </a:lnTo>
                  <a:lnTo>
                    <a:pt x="3682200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0" y="682389"/>
              <a:ext cx="3676847" cy="4281627"/>
            </a:xfrm>
            <a:custGeom>
              <a:avLst/>
              <a:gdLst/>
              <a:ahLst/>
              <a:cxnLst/>
              <a:rect l="l" t="t" r="r" b="b"/>
              <a:pathLst>
                <a:path w="3676847" h="4281627">
                  <a:moveTo>
                    <a:pt x="0" y="0"/>
                  </a:moveTo>
                  <a:lnTo>
                    <a:pt x="3676847" y="0"/>
                  </a:lnTo>
                  <a:lnTo>
                    <a:pt x="3676847" y="4281627"/>
                  </a:lnTo>
                  <a:lnTo>
                    <a:pt x="0" y="4281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4" name="TextBox 14"/>
          <p:cNvSpPr txBox="1"/>
          <p:nvPr/>
        </p:nvSpPr>
        <p:spPr>
          <a:xfrm>
            <a:off x="5686378" y="-219075"/>
            <a:ext cx="5738068" cy="13455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359"/>
              </a:lnSpc>
              <a:spcBef>
                <a:spcPct val="0"/>
              </a:spcBef>
            </a:pPr>
            <a:r>
              <a:rPr lang="en-US" sz="7399">
                <a:solidFill>
                  <a:srgbClr val="FFFFFF"/>
                </a:solidFill>
                <a:latin typeface="Poppins Bold"/>
              </a:rPr>
              <a:t>Future work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3473060" y="1472540"/>
            <a:ext cx="9463762" cy="1767351"/>
            <a:chOff x="0" y="0"/>
            <a:chExt cx="12618349" cy="235646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561378" cy="2356468"/>
            </a:xfrm>
            <a:custGeom>
              <a:avLst/>
              <a:gdLst/>
              <a:ahLst/>
              <a:cxnLst/>
              <a:rect l="l" t="t" r="r" b="b"/>
              <a:pathLst>
                <a:path w="2561378" h="2356468">
                  <a:moveTo>
                    <a:pt x="0" y="0"/>
                  </a:moveTo>
                  <a:lnTo>
                    <a:pt x="2561378" y="0"/>
                  </a:lnTo>
                  <a:lnTo>
                    <a:pt x="2561378" y="2356468"/>
                  </a:lnTo>
                  <a:lnTo>
                    <a:pt x="0" y="23564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7" name="TextBox 17"/>
            <p:cNvSpPr txBox="1"/>
            <p:nvPr/>
          </p:nvSpPr>
          <p:spPr>
            <a:xfrm>
              <a:off x="3571649" y="638355"/>
              <a:ext cx="9046700" cy="144881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4"/>
                </a:lnSpc>
              </a:pPr>
              <a:r>
                <a:rPr lang="en-US" sz="3800">
                  <a:solidFill>
                    <a:srgbClr val="FFFFFF"/>
                  </a:solidFill>
                  <a:latin typeface="Blogger Bold"/>
                </a:rPr>
                <a:t>MAKING A ONLINE PAYMENT FOR THE APPLICATION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3333441" y="3749528"/>
            <a:ext cx="9921316" cy="2532510"/>
            <a:chOff x="0" y="0"/>
            <a:chExt cx="13228422" cy="3376679"/>
          </a:xfrm>
        </p:grpSpPr>
        <p:sp>
          <p:nvSpPr>
            <p:cNvPr id="19" name="Freeform 19"/>
            <p:cNvSpPr/>
            <p:nvPr/>
          </p:nvSpPr>
          <p:spPr>
            <a:xfrm>
              <a:off x="10020576" y="0"/>
              <a:ext cx="3207845" cy="3376679"/>
            </a:xfrm>
            <a:custGeom>
              <a:avLst/>
              <a:gdLst/>
              <a:ahLst/>
              <a:cxnLst/>
              <a:rect l="l" t="t" r="r" b="b"/>
              <a:pathLst>
                <a:path w="3207845" h="3376679">
                  <a:moveTo>
                    <a:pt x="0" y="0"/>
                  </a:moveTo>
                  <a:lnTo>
                    <a:pt x="3207846" y="0"/>
                  </a:lnTo>
                  <a:lnTo>
                    <a:pt x="3207846" y="3376679"/>
                  </a:lnTo>
                  <a:lnTo>
                    <a:pt x="0" y="33766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0" name="TextBox 20"/>
            <p:cNvSpPr txBox="1"/>
            <p:nvPr/>
          </p:nvSpPr>
          <p:spPr>
            <a:xfrm>
              <a:off x="0" y="1688340"/>
              <a:ext cx="9428973" cy="76301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04"/>
                </a:lnSpc>
              </a:pPr>
              <a:r>
                <a:rPr lang="en-US" sz="3800">
                  <a:solidFill>
                    <a:srgbClr val="FFFFFF"/>
                  </a:solidFill>
                  <a:latin typeface="Blogger Bold"/>
                </a:rPr>
                <a:t>INTEGRATION OF NEW FEATURES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723272" y="7259969"/>
            <a:ext cx="11044914" cy="1663287"/>
            <a:chOff x="0" y="0"/>
            <a:chExt cx="14726552" cy="221771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226064" cy="2217716"/>
            </a:xfrm>
            <a:custGeom>
              <a:avLst/>
              <a:gdLst/>
              <a:ahLst/>
              <a:cxnLst/>
              <a:rect l="l" t="t" r="r" b="b"/>
              <a:pathLst>
                <a:path w="2226064" h="2217716">
                  <a:moveTo>
                    <a:pt x="0" y="0"/>
                  </a:moveTo>
                  <a:lnTo>
                    <a:pt x="2226064" y="0"/>
                  </a:lnTo>
                  <a:lnTo>
                    <a:pt x="2226064" y="2217716"/>
                  </a:lnTo>
                  <a:lnTo>
                    <a:pt x="0" y="22177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3" name="TextBox 23"/>
            <p:cNvSpPr txBox="1"/>
            <p:nvPr/>
          </p:nvSpPr>
          <p:spPr>
            <a:xfrm>
              <a:off x="3294138" y="384450"/>
              <a:ext cx="11432415" cy="144881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104"/>
                </a:lnSpc>
              </a:pPr>
              <a:r>
                <a:rPr lang="en-US" sz="3800" dirty="0">
                  <a:solidFill>
                    <a:srgbClr val="FFFFFF"/>
                  </a:solidFill>
                  <a:latin typeface="Blogger Bold"/>
                </a:rPr>
                <a:t>INTEGRATING THE OTP MESSAGING FOR VERIFYING THE PHONE NUMBER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148802" y="7301218"/>
            <a:ext cx="20585603" cy="5264356"/>
            <a:chOff x="0" y="0"/>
            <a:chExt cx="4274726" cy="109317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74726" cy="1093176"/>
            </a:xfrm>
            <a:custGeom>
              <a:avLst/>
              <a:gdLst/>
              <a:ahLst/>
              <a:cxnLst/>
              <a:rect l="l" t="t" r="r" b="b"/>
              <a:pathLst>
                <a:path w="4274726" h="1093176">
                  <a:moveTo>
                    <a:pt x="2137363" y="0"/>
                  </a:moveTo>
                  <a:cubicBezTo>
                    <a:pt x="956930" y="0"/>
                    <a:pt x="0" y="244716"/>
                    <a:pt x="0" y="546588"/>
                  </a:cubicBezTo>
                  <a:cubicBezTo>
                    <a:pt x="0" y="848460"/>
                    <a:pt x="956930" y="1093176"/>
                    <a:pt x="2137363" y="1093176"/>
                  </a:cubicBezTo>
                  <a:cubicBezTo>
                    <a:pt x="3317796" y="1093176"/>
                    <a:pt x="4274726" y="848460"/>
                    <a:pt x="4274726" y="546588"/>
                  </a:cubicBezTo>
                  <a:cubicBezTo>
                    <a:pt x="4274726" y="244716"/>
                    <a:pt x="3317796" y="0"/>
                    <a:pt x="213736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400756" y="64385"/>
              <a:ext cx="3473215" cy="92630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7406341" y="4044667"/>
            <a:ext cx="3475318" cy="6876514"/>
            <a:chOff x="0" y="0"/>
            <a:chExt cx="2620010" cy="5184140"/>
          </a:xfrm>
        </p:grpSpPr>
        <p:sp>
          <p:nvSpPr>
            <p:cNvPr id="6" name="Freeform 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t="-22" b="-22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10329460" y="5143500"/>
            <a:ext cx="2919979" cy="5777681"/>
            <a:chOff x="0" y="0"/>
            <a:chExt cx="2620010" cy="5184140"/>
          </a:xfrm>
        </p:grpSpPr>
        <p:sp>
          <p:nvSpPr>
            <p:cNvPr id="16" name="Freeform 1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t="-22" b="-22"/>
              </a:stretch>
            </a:blipFill>
          </p:spPr>
        </p:sp>
        <p:sp>
          <p:nvSpPr>
            <p:cNvPr id="18" name="Freeform 1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25" name="Group 25"/>
          <p:cNvGrpSpPr>
            <a:grpSpLocks noChangeAspect="1"/>
          </p:cNvGrpSpPr>
          <p:nvPr/>
        </p:nvGrpSpPr>
        <p:grpSpPr>
          <a:xfrm>
            <a:off x="5038561" y="5143500"/>
            <a:ext cx="2919979" cy="5777681"/>
            <a:chOff x="0" y="0"/>
            <a:chExt cx="2620010" cy="5184140"/>
          </a:xfrm>
        </p:grpSpPr>
        <p:sp>
          <p:nvSpPr>
            <p:cNvPr id="26" name="Freeform 2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t="-22" b="-22"/>
              </a:stretch>
            </a:blipFill>
          </p:spPr>
        </p:sp>
        <p:sp>
          <p:nvSpPr>
            <p:cNvPr id="28" name="Freeform 2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3" name="Freeform 3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4" name="Freeform 3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35" name="Group 35"/>
          <p:cNvGrpSpPr>
            <a:grpSpLocks noChangeAspect="1"/>
          </p:cNvGrpSpPr>
          <p:nvPr/>
        </p:nvGrpSpPr>
        <p:grpSpPr>
          <a:xfrm>
            <a:off x="12697923" y="6476535"/>
            <a:ext cx="2246277" cy="4444645"/>
            <a:chOff x="0" y="0"/>
            <a:chExt cx="2620010" cy="5184140"/>
          </a:xfrm>
        </p:grpSpPr>
        <p:sp>
          <p:nvSpPr>
            <p:cNvPr id="36" name="Freeform 3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37" name="Freeform 3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t="-22" b="-22"/>
              </a:stretch>
            </a:blipFill>
          </p:spPr>
        </p:sp>
        <p:sp>
          <p:nvSpPr>
            <p:cNvPr id="38" name="Freeform 3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9" name="Freeform 3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40" name="Freeform 4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1" name="Freeform 4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2" name="Freeform 4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3" name="Freeform 4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4" name="Freeform 4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45" name="Group 45"/>
          <p:cNvGrpSpPr>
            <a:grpSpLocks noChangeAspect="1"/>
          </p:cNvGrpSpPr>
          <p:nvPr/>
        </p:nvGrpSpPr>
        <p:grpSpPr>
          <a:xfrm>
            <a:off x="3343800" y="6476535"/>
            <a:ext cx="2246277" cy="4444645"/>
            <a:chOff x="0" y="0"/>
            <a:chExt cx="2620010" cy="5184140"/>
          </a:xfrm>
        </p:grpSpPr>
        <p:sp>
          <p:nvSpPr>
            <p:cNvPr id="46" name="Freeform 4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7" name="Freeform 4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6"/>
              <a:stretch>
                <a:fillRect t="-22" b="-22"/>
              </a:stretch>
            </a:blipFill>
          </p:spPr>
        </p:sp>
        <p:sp>
          <p:nvSpPr>
            <p:cNvPr id="48" name="Freeform 4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49" name="Freeform 4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50" name="Freeform 5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1" name="Freeform 5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2" name="Freeform 5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3" name="Freeform 5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4" name="Freeform 5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55" name="TextBox 55"/>
          <p:cNvSpPr txBox="1"/>
          <p:nvPr/>
        </p:nvSpPr>
        <p:spPr>
          <a:xfrm>
            <a:off x="2073788" y="-333375"/>
            <a:ext cx="14385046" cy="4242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583"/>
              </a:lnSpc>
              <a:spcBef>
                <a:spcPct val="0"/>
              </a:spcBef>
            </a:pPr>
            <a:r>
              <a:rPr lang="en-US" sz="11845">
                <a:solidFill>
                  <a:srgbClr val="000000"/>
                </a:solidFill>
                <a:latin typeface="Poppins Bold"/>
              </a:rPr>
              <a:t>Thank You For your Attention !!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588424" y="1660979"/>
            <a:ext cx="1111152" cy="277788"/>
          </a:xfrm>
          <a:custGeom>
            <a:avLst/>
            <a:gdLst/>
            <a:ahLst/>
            <a:cxnLst/>
            <a:rect l="l" t="t" r="r" b="b"/>
            <a:pathLst>
              <a:path w="1111152" h="277788">
                <a:moveTo>
                  <a:pt x="0" y="0"/>
                </a:moveTo>
                <a:lnTo>
                  <a:pt x="1111152" y="0"/>
                </a:lnTo>
                <a:lnTo>
                  <a:pt x="1111152" y="277788"/>
                </a:lnTo>
                <a:lnTo>
                  <a:pt x="0" y="2777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6300244" y="-731609"/>
            <a:ext cx="2130478" cy="2670377"/>
            <a:chOff x="0" y="0"/>
            <a:chExt cx="2840638" cy="3560502"/>
          </a:xfrm>
        </p:grpSpPr>
        <p:sp>
          <p:nvSpPr>
            <p:cNvPr id="4" name="Freeform 4"/>
            <p:cNvSpPr/>
            <p:nvPr/>
          </p:nvSpPr>
          <p:spPr>
            <a:xfrm>
              <a:off x="350264" y="0"/>
              <a:ext cx="2490374" cy="2895784"/>
            </a:xfrm>
            <a:custGeom>
              <a:avLst/>
              <a:gdLst/>
              <a:ahLst/>
              <a:cxnLst/>
              <a:rect l="l" t="t" r="r" b="b"/>
              <a:pathLst>
                <a:path w="2490374" h="2895784">
                  <a:moveTo>
                    <a:pt x="0" y="0"/>
                  </a:moveTo>
                  <a:lnTo>
                    <a:pt x="2490374" y="0"/>
                  </a:lnTo>
                  <a:lnTo>
                    <a:pt x="249037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0" y="4615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>
              <a:off x="203200" y="6647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7" name="Group 7"/>
          <p:cNvGrpSpPr/>
          <p:nvPr/>
        </p:nvGrpSpPr>
        <p:grpSpPr>
          <a:xfrm>
            <a:off x="-36539" y="-376355"/>
            <a:ext cx="2130478" cy="2670377"/>
            <a:chOff x="0" y="0"/>
            <a:chExt cx="2840638" cy="3560502"/>
          </a:xfrm>
        </p:grpSpPr>
        <p:sp>
          <p:nvSpPr>
            <p:cNvPr id="8" name="Freeform 8"/>
            <p:cNvSpPr/>
            <p:nvPr/>
          </p:nvSpPr>
          <p:spPr>
            <a:xfrm>
              <a:off x="350264" y="0"/>
              <a:ext cx="2490374" cy="2895784"/>
            </a:xfrm>
            <a:custGeom>
              <a:avLst/>
              <a:gdLst/>
              <a:ahLst/>
              <a:cxnLst/>
              <a:rect l="l" t="t" r="r" b="b"/>
              <a:pathLst>
                <a:path w="2490374" h="2895784">
                  <a:moveTo>
                    <a:pt x="0" y="0"/>
                  </a:moveTo>
                  <a:lnTo>
                    <a:pt x="2490374" y="0"/>
                  </a:lnTo>
                  <a:lnTo>
                    <a:pt x="249037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>
              <a:off x="0" y="4615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203200" y="6647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1" name="Group 11"/>
          <p:cNvGrpSpPr/>
          <p:nvPr/>
        </p:nvGrpSpPr>
        <p:grpSpPr>
          <a:xfrm rot="-10800000">
            <a:off x="16566913" y="8577583"/>
            <a:ext cx="2130478" cy="2670377"/>
            <a:chOff x="0" y="0"/>
            <a:chExt cx="2840638" cy="3560502"/>
          </a:xfrm>
        </p:grpSpPr>
        <p:sp>
          <p:nvSpPr>
            <p:cNvPr id="12" name="Freeform 12"/>
            <p:cNvSpPr/>
            <p:nvPr/>
          </p:nvSpPr>
          <p:spPr>
            <a:xfrm>
              <a:off x="350264" y="0"/>
              <a:ext cx="2490374" cy="2895784"/>
            </a:xfrm>
            <a:custGeom>
              <a:avLst/>
              <a:gdLst/>
              <a:ahLst/>
              <a:cxnLst/>
              <a:rect l="l" t="t" r="r" b="b"/>
              <a:pathLst>
                <a:path w="2490374" h="2895784">
                  <a:moveTo>
                    <a:pt x="0" y="0"/>
                  </a:moveTo>
                  <a:lnTo>
                    <a:pt x="2490374" y="0"/>
                  </a:lnTo>
                  <a:lnTo>
                    <a:pt x="249037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0" y="4615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203200" y="6647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 rot="-10800000">
            <a:off x="-107709" y="8577583"/>
            <a:ext cx="2130478" cy="2670377"/>
            <a:chOff x="0" y="0"/>
            <a:chExt cx="2840638" cy="3560502"/>
          </a:xfrm>
        </p:grpSpPr>
        <p:sp>
          <p:nvSpPr>
            <p:cNvPr id="16" name="Freeform 16"/>
            <p:cNvSpPr/>
            <p:nvPr/>
          </p:nvSpPr>
          <p:spPr>
            <a:xfrm>
              <a:off x="350264" y="0"/>
              <a:ext cx="2490374" cy="2895784"/>
            </a:xfrm>
            <a:custGeom>
              <a:avLst/>
              <a:gdLst/>
              <a:ahLst/>
              <a:cxnLst/>
              <a:rect l="l" t="t" r="r" b="b"/>
              <a:pathLst>
                <a:path w="2490374" h="2895784">
                  <a:moveTo>
                    <a:pt x="0" y="0"/>
                  </a:moveTo>
                  <a:lnTo>
                    <a:pt x="2490374" y="0"/>
                  </a:lnTo>
                  <a:lnTo>
                    <a:pt x="249037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7" name="Freeform 17"/>
            <p:cNvSpPr/>
            <p:nvPr/>
          </p:nvSpPr>
          <p:spPr>
            <a:xfrm>
              <a:off x="0" y="4615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8" name="Freeform 18"/>
            <p:cNvSpPr/>
            <p:nvPr/>
          </p:nvSpPr>
          <p:spPr>
            <a:xfrm>
              <a:off x="203200" y="664718"/>
              <a:ext cx="2486754" cy="2895784"/>
            </a:xfrm>
            <a:custGeom>
              <a:avLst/>
              <a:gdLst/>
              <a:ahLst/>
              <a:cxnLst/>
              <a:rect l="l" t="t" r="r" b="b"/>
              <a:pathLst>
                <a:path w="2486754" h="2895784">
                  <a:moveTo>
                    <a:pt x="0" y="0"/>
                  </a:moveTo>
                  <a:lnTo>
                    <a:pt x="2486754" y="0"/>
                  </a:lnTo>
                  <a:lnTo>
                    <a:pt x="2486754" y="2895784"/>
                  </a:lnTo>
                  <a:lnTo>
                    <a:pt x="0" y="28957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9" name="TextBox 19"/>
          <p:cNvSpPr txBox="1"/>
          <p:nvPr/>
        </p:nvSpPr>
        <p:spPr>
          <a:xfrm>
            <a:off x="5898741" y="603579"/>
            <a:ext cx="6490517" cy="8679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56"/>
              </a:lnSpc>
            </a:pPr>
            <a:r>
              <a:rPr lang="en-US" sz="5700">
                <a:solidFill>
                  <a:srgbClr val="000000"/>
                </a:solidFill>
                <a:latin typeface="Poppins Bold"/>
              </a:rPr>
              <a:t>CONTENT LIST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141246" y="4776085"/>
            <a:ext cx="1843414" cy="445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9"/>
              </a:lnSpc>
            </a:pPr>
            <a:r>
              <a:rPr lang="en-US" sz="2999">
                <a:solidFill>
                  <a:srgbClr val="000000"/>
                </a:solidFill>
                <a:latin typeface="Poppins"/>
              </a:rPr>
              <a:t>OPENING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13140" y="5778975"/>
            <a:ext cx="3419259" cy="12630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000000"/>
                </a:solidFill>
                <a:latin typeface="Poppins"/>
              </a:rPr>
              <a:t>about the app and How the application been made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70920" y="3125819"/>
            <a:ext cx="2703699" cy="119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98"/>
              </a:lnSpc>
            </a:pPr>
            <a:r>
              <a:rPr lang="en-US" sz="8054">
                <a:solidFill>
                  <a:srgbClr val="000000"/>
                </a:solidFill>
                <a:latin typeface="Poppins Bold"/>
              </a:rPr>
              <a:t>01.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253451" y="4611683"/>
            <a:ext cx="2924198" cy="765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16"/>
              </a:lnSpc>
            </a:pPr>
            <a:r>
              <a:rPr lang="en-US" sz="2700">
                <a:solidFill>
                  <a:srgbClr val="000000"/>
                </a:solidFill>
                <a:latin typeface="Poppins"/>
              </a:rPr>
              <a:t>FEATURES AND ADDED VALUE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451830" y="3125819"/>
            <a:ext cx="2527441" cy="119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98"/>
              </a:lnSpc>
            </a:pPr>
            <a:r>
              <a:rPr lang="en-US" sz="8054">
                <a:solidFill>
                  <a:srgbClr val="000000"/>
                </a:solidFill>
                <a:latin typeface="Poppins Bold"/>
              </a:rPr>
              <a:t>02.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964901" y="4581273"/>
            <a:ext cx="2438201" cy="825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3000" dirty="0">
                <a:solidFill>
                  <a:srgbClr val="000000"/>
                </a:solidFill>
                <a:latin typeface="Poppins"/>
              </a:rPr>
              <a:t>Practical Part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952503" y="6063757"/>
            <a:ext cx="3526093" cy="843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000000"/>
                </a:solidFill>
                <a:latin typeface="Poppins"/>
              </a:rPr>
              <a:t>All the features in the application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8056481" y="3125819"/>
            <a:ext cx="2255042" cy="119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98"/>
              </a:lnSpc>
            </a:pPr>
            <a:r>
              <a:rPr lang="en-US" sz="8054">
                <a:solidFill>
                  <a:srgbClr val="000000"/>
                </a:solidFill>
                <a:latin typeface="Poppins Bold"/>
              </a:rPr>
              <a:t>03.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4949560" y="4776085"/>
            <a:ext cx="2415923" cy="445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3000">
                <a:solidFill>
                  <a:srgbClr val="000000"/>
                </a:solidFill>
                <a:latin typeface="Poppins"/>
              </a:rPr>
              <a:t>ENDING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0917240" y="5854207"/>
            <a:ext cx="3526093" cy="1263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000000"/>
                </a:solidFill>
                <a:latin typeface="Poppins"/>
              </a:rPr>
              <a:t>what is the future work we will do for the application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1388735" y="3125819"/>
            <a:ext cx="2583103" cy="119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98"/>
              </a:lnSpc>
            </a:pPr>
            <a:r>
              <a:rPr lang="en-US" sz="8054">
                <a:solidFill>
                  <a:srgbClr val="000000"/>
                </a:solidFill>
                <a:latin typeface="Poppins Bold"/>
              </a:rPr>
              <a:t>04.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5049049" y="3125819"/>
            <a:ext cx="2583103" cy="1199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98"/>
              </a:lnSpc>
            </a:pPr>
            <a:r>
              <a:rPr lang="en-US" sz="8054">
                <a:solidFill>
                  <a:srgbClr val="000000"/>
                </a:solidFill>
                <a:latin typeface="Poppins Bold"/>
              </a:rPr>
              <a:t>05.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1316754" y="4642272"/>
            <a:ext cx="2922150" cy="765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16"/>
              </a:lnSpc>
            </a:pPr>
            <a:r>
              <a:rPr lang="en-US" sz="2700">
                <a:solidFill>
                  <a:srgbClr val="000000"/>
                </a:solidFill>
                <a:latin typeface="Poppins"/>
              </a:rPr>
              <a:t>FUTURE DEVELOPMENT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7380953" y="5778975"/>
            <a:ext cx="3526093" cy="1263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000000"/>
                </a:solidFill>
                <a:latin typeface="Poppins"/>
              </a:rPr>
              <a:t>a journey on the application in a practical form 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4577554" y="6198075"/>
            <a:ext cx="3526093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000000"/>
                </a:solidFill>
                <a:latin typeface="Poppins"/>
              </a:rPr>
              <a:t>Q&amp;A Session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8F8F8">
                <a:alpha val="100000"/>
              </a:srgbClr>
            </a:gs>
            <a:gs pos="100000">
              <a:srgbClr val="050505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0886352" y="1272903"/>
            <a:ext cx="5385637" cy="10944960"/>
            <a:chOff x="0" y="0"/>
            <a:chExt cx="5001260" cy="101638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r="-4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58502" r="-58502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903629" y="585007"/>
            <a:ext cx="7450774" cy="1232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432"/>
              </a:lnSpc>
            </a:pPr>
            <a:r>
              <a:rPr lang="en-US" sz="7200">
                <a:solidFill>
                  <a:srgbClr val="000000"/>
                </a:solidFill>
                <a:latin typeface="Poppins Bold"/>
              </a:rPr>
              <a:t>Introduction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2226091"/>
            <a:ext cx="8691158" cy="2059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59"/>
              </a:lnSpc>
              <a:spcBef>
                <a:spcPct val="0"/>
              </a:spcBef>
            </a:pPr>
            <a:r>
              <a:rPr lang="en-US" sz="2899">
                <a:solidFill>
                  <a:srgbClr val="000000"/>
                </a:solidFill>
                <a:latin typeface="Poppins"/>
              </a:rPr>
              <a:t>Welcome to Z Outfits, the game-changer in women's shopping apps! Our app, crafted with Flutter, is here to revolutionize your shopping experience on both iOS and Android devices.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03629" y="5163888"/>
            <a:ext cx="7450774" cy="1232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432"/>
              </a:lnSpc>
            </a:pPr>
            <a:r>
              <a:rPr lang="en-US" sz="7200">
                <a:solidFill>
                  <a:srgbClr val="000000"/>
                </a:solidFill>
                <a:latin typeface="Poppins Bold"/>
              </a:rPr>
              <a:t>What We Offer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6560266"/>
            <a:ext cx="9017097" cy="1545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000000"/>
                </a:solidFill>
                <a:latin typeface="Poppins"/>
              </a:rPr>
              <a:t>Explore a handpicked collection of stylish outfits for every taste. No more endless scrolling – finding your perfect look is easy with us!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177932" y="8597752"/>
            <a:ext cx="110068" cy="660548"/>
            <a:chOff x="0" y="0"/>
            <a:chExt cx="28989" cy="1739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989" cy="173972"/>
            </a:xfrm>
            <a:custGeom>
              <a:avLst/>
              <a:gdLst/>
              <a:ahLst/>
              <a:cxnLst/>
              <a:rect l="l" t="t" r="r" b="b"/>
              <a:pathLst>
                <a:path w="28989" h="173972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1749271" y="3236463"/>
            <a:ext cx="3444222" cy="6814984"/>
            <a:chOff x="0" y="0"/>
            <a:chExt cx="2620010" cy="5184140"/>
          </a:xfrm>
        </p:grpSpPr>
        <p:sp>
          <p:nvSpPr>
            <p:cNvPr id="6" name="Freeform 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t="-22" b="-22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1028700" y="2248021"/>
            <a:ext cx="5998484" cy="47625"/>
            <a:chOff x="0" y="0"/>
            <a:chExt cx="1579848" cy="1254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579848" cy="12543"/>
            </a:xfrm>
            <a:custGeom>
              <a:avLst/>
              <a:gdLst/>
              <a:ahLst/>
              <a:cxnLst/>
              <a:rect l="l" t="t" r="r" b="b"/>
              <a:pathLst>
                <a:path w="1579848" h="12543">
                  <a:moveTo>
                    <a:pt x="6272" y="0"/>
                  </a:moveTo>
                  <a:lnTo>
                    <a:pt x="1573576" y="0"/>
                  </a:lnTo>
                  <a:cubicBezTo>
                    <a:pt x="1575240" y="0"/>
                    <a:pt x="1576835" y="661"/>
                    <a:pt x="1578011" y="1837"/>
                  </a:cubicBezTo>
                  <a:cubicBezTo>
                    <a:pt x="1579187" y="3013"/>
                    <a:pt x="1579848" y="4608"/>
                    <a:pt x="1579848" y="6272"/>
                  </a:cubicBezTo>
                  <a:lnTo>
                    <a:pt x="1579848" y="6272"/>
                  </a:lnTo>
                  <a:cubicBezTo>
                    <a:pt x="1579848" y="7935"/>
                    <a:pt x="1579187" y="9530"/>
                    <a:pt x="1578011" y="10706"/>
                  </a:cubicBezTo>
                  <a:cubicBezTo>
                    <a:pt x="1576835" y="11882"/>
                    <a:pt x="1575240" y="12543"/>
                    <a:pt x="157357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579848" cy="506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028700" y="2998163"/>
            <a:ext cx="4677331" cy="4677331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4690" y="0"/>
                  </a:moveTo>
                  <a:lnTo>
                    <a:pt x="768110" y="0"/>
                  </a:lnTo>
                  <a:cubicBezTo>
                    <a:pt x="779962" y="0"/>
                    <a:pt x="791329" y="4708"/>
                    <a:pt x="799710" y="13090"/>
                  </a:cubicBezTo>
                  <a:cubicBezTo>
                    <a:pt x="808092" y="21471"/>
                    <a:pt x="812800" y="32838"/>
                    <a:pt x="812800" y="44690"/>
                  </a:cubicBezTo>
                  <a:lnTo>
                    <a:pt x="812800" y="768110"/>
                  </a:lnTo>
                  <a:cubicBezTo>
                    <a:pt x="812800" y="779962"/>
                    <a:pt x="808092" y="791329"/>
                    <a:pt x="799710" y="799710"/>
                  </a:cubicBezTo>
                  <a:cubicBezTo>
                    <a:pt x="791329" y="808092"/>
                    <a:pt x="779962" y="812800"/>
                    <a:pt x="768110" y="812800"/>
                  </a:cubicBezTo>
                  <a:lnTo>
                    <a:pt x="44690" y="812800"/>
                  </a:lnTo>
                  <a:cubicBezTo>
                    <a:pt x="32838" y="812800"/>
                    <a:pt x="21471" y="808092"/>
                    <a:pt x="13090" y="799710"/>
                  </a:cubicBezTo>
                  <a:cubicBezTo>
                    <a:pt x="4708" y="791329"/>
                    <a:pt x="0" y="779962"/>
                    <a:pt x="0" y="768110"/>
                  </a:cubicBezTo>
                  <a:lnTo>
                    <a:pt x="0" y="44690"/>
                  </a:lnTo>
                  <a:cubicBezTo>
                    <a:pt x="0" y="32838"/>
                    <a:pt x="4708" y="21471"/>
                    <a:pt x="13090" y="13090"/>
                  </a:cubicBezTo>
                  <a:cubicBezTo>
                    <a:pt x="21471" y="4708"/>
                    <a:pt x="32838" y="0"/>
                    <a:pt x="44690" y="0"/>
                  </a:cubicBezTo>
                  <a:close/>
                </a:path>
              </a:pathLst>
            </a:custGeom>
            <a:solidFill>
              <a:srgbClr val="C6C3C3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6186937" y="2998163"/>
            <a:ext cx="4677331" cy="4677331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4690" y="0"/>
                  </a:moveTo>
                  <a:lnTo>
                    <a:pt x="768110" y="0"/>
                  </a:lnTo>
                  <a:cubicBezTo>
                    <a:pt x="779962" y="0"/>
                    <a:pt x="791329" y="4708"/>
                    <a:pt x="799710" y="13090"/>
                  </a:cubicBezTo>
                  <a:cubicBezTo>
                    <a:pt x="808092" y="21471"/>
                    <a:pt x="812800" y="32838"/>
                    <a:pt x="812800" y="44690"/>
                  </a:cubicBezTo>
                  <a:lnTo>
                    <a:pt x="812800" y="768110"/>
                  </a:lnTo>
                  <a:cubicBezTo>
                    <a:pt x="812800" y="779962"/>
                    <a:pt x="808092" y="791329"/>
                    <a:pt x="799710" y="799710"/>
                  </a:cubicBezTo>
                  <a:cubicBezTo>
                    <a:pt x="791329" y="808092"/>
                    <a:pt x="779962" y="812800"/>
                    <a:pt x="768110" y="812800"/>
                  </a:cubicBezTo>
                  <a:lnTo>
                    <a:pt x="44690" y="812800"/>
                  </a:lnTo>
                  <a:cubicBezTo>
                    <a:pt x="32838" y="812800"/>
                    <a:pt x="21471" y="808092"/>
                    <a:pt x="13090" y="799710"/>
                  </a:cubicBezTo>
                  <a:cubicBezTo>
                    <a:pt x="4708" y="791329"/>
                    <a:pt x="0" y="779962"/>
                    <a:pt x="0" y="768110"/>
                  </a:cubicBezTo>
                  <a:lnTo>
                    <a:pt x="0" y="44690"/>
                  </a:lnTo>
                  <a:cubicBezTo>
                    <a:pt x="0" y="32838"/>
                    <a:pt x="4708" y="21471"/>
                    <a:pt x="13090" y="13090"/>
                  </a:cubicBezTo>
                  <a:cubicBezTo>
                    <a:pt x="21471" y="4708"/>
                    <a:pt x="32838" y="0"/>
                    <a:pt x="4469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2806471" y="3447211"/>
            <a:ext cx="1121789" cy="1121789"/>
            <a:chOff x="0" y="0"/>
            <a:chExt cx="1495718" cy="1495718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1495718" cy="1495718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737373">
                      <a:alpha val="100000"/>
                    </a:srgbClr>
                  </a:gs>
                </a:gsLst>
                <a:lin ang="0"/>
              </a:gradFill>
            </p:spPr>
          </p:sp>
          <p:sp>
            <p:nvSpPr>
              <p:cNvPr id="27" name="TextBox 27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39"/>
                  </a:lnSpc>
                </a:pPr>
                <a:endParaRPr/>
              </a:p>
            </p:txBody>
          </p:sp>
        </p:grpSp>
        <p:sp>
          <p:nvSpPr>
            <p:cNvPr id="28" name="Freeform 28"/>
            <p:cNvSpPr/>
            <p:nvPr/>
          </p:nvSpPr>
          <p:spPr>
            <a:xfrm>
              <a:off x="464430" y="464430"/>
              <a:ext cx="566859" cy="566859"/>
            </a:xfrm>
            <a:custGeom>
              <a:avLst/>
              <a:gdLst/>
              <a:ahLst/>
              <a:cxnLst/>
              <a:rect l="l" t="t" r="r" b="b"/>
              <a:pathLst>
                <a:path w="566859" h="566859">
                  <a:moveTo>
                    <a:pt x="0" y="0"/>
                  </a:moveTo>
                  <a:lnTo>
                    <a:pt x="566858" y="0"/>
                  </a:lnTo>
                  <a:lnTo>
                    <a:pt x="566858" y="566858"/>
                  </a:lnTo>
                  <a:lnTo>
                    <a:pt x="0" y="5668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29" name="Group 29"/>
          <p:cNvGrpSpPr>
            <a:grpSpLocks noChangeAspect="1"/>
          </p:cNvGrpSpPr>
          <p:nvPr/>
        </p:nvGrpSpPr>
        <p:grpSpPr>
          <a:xfrm>
            <a:off x="14334834" y="465323"/>
            <a:ext cx="3444222" cy="6814984"/>
            <a:chOff x="0" y="0"/>
            <a:chExt cx="2620010" cy="5184140"/>
          </a:xfrm>
        </p:grpSpPr>
        <p:sp>
          <p:nvSpPr>
            <p:cNvPr id="30" name="Freeform 30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t="-22" b="-22"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3" name="Freeform 33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4" name="Freeform 34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5" name="Freeform 35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6" name="Freeform 36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7" name="Freeform 37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8" name="Freeform 38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39" name="Group 39"/>
          <p:cNvGrpSpPr/>
          <p:nvPr/>
        </p:nvGrpSpPr>
        <p:grpSpPr>
          <a:xfrm>
            <a:off x="7964708" y="3447211"/>
            <a:ext cx="1121789" cy="1121789"/>
            <a:chOff x="0" y="0"/>
            <a:chExt cx="1495718" cy="1495718"/>
          </a:xfrm>
        </p:grpSpPr>
        <p:grpSp>
          <p:nvGrpSpPr>
            <p:cNvPr id="40" name="Group 40"/>
            <p:cNvGrpSpPr/>
            <p:nvPr/>
          </p:nvGrpSpPr>
          <p:grpSpPr>
            <a:xfrm>
              <a:off x="0" y="0"/>
              <a:ext cx="1495718" cy="1495718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2" name="TextBox 42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39"/>
                  </a:lnSpc>
                </a:pPr>
                <a:endParaRPr/>
              </a:p>
            </p:txBody>
          </p:sp>
        </p:grpSp>
        <p:sp>
          <p:nvSpPr>
            <p:cNvPr id="43" name="Freeform 43"/>
            <p:cNvSpPr/>
            <p:nvPr/>
          </p:nvSpPr>
          <p:spPr>
            <a:xfrm>
              <a:off x="325491" y="252870"/>
              <a:ext cx="919442" cy="989977"/>
            </a:xfrm>
            <a:custGeom>
              <a:avLst/>
              <a:gdLst/>
              <a:ahLst/>
              <a:cxnLst/>
              <a:rect l="l" t="t" r="r" b="b"/>
              <a:pathLst>
                <a:path w="919442" h="989977">
                  <a:moveTo>
                    <a:pt x="0" y="0"/>
                  </a:moveTo>
                  <a:lnTo>
                    <a:pt x="919442" y="0"/>
                  </a:lnTo>
                  <a:lnTo>
                    <a:pt x="919442" y="989978"/>
                  </a:lnTo>
                  <a:lnTo>
                    <a:pt x="0" y="9899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4" name="TextBox 44"/>
          <p:cNvSpPr txBox="1"/>
          <p:nvPr/>
        </p:nvSpPr>
        <p:spPr>
          <a:xfrm>
            <a:off x="1028700" y="1004331"/>
            <a:ext cx="6840791" cy="7316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 Bold"/>
              </a:rPr>
              <a:t>Application Service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942904" y="4800662"/>
            <a:ext cx="2925124" cy="3428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28"/>
              </a:lnSpc>
              <a:spcBef>
                <a:spcPct val="0"/>
              </a:spcBef>
            </a:pPr>
            <a:r>
              <a:rPr lang="en-US" sz="1877">
                <a:solidFill>
                  <a:srgbClr val="000000"/>
                </a:solidFill>
                <a:latin typeface="Poppins Bold"/>
              </a:rPr>
              <a:t>User-main app (shop)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6662246" y="5289203"/>
            <a:ext cx="4130811" cy="14817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31"/>
              </a:lnSpc>
              <a:spcBef>
                <a:spcPct val="0"/>
              </a:spcBef>
            </a:pPr>
            <a:r>
              <a:rPr lang="en-US" sz="1665">
                <a:solidFill>
                  <a:srgbClr val="F8F8F8"/>
                </a:solidFill>
                <a:latin typeface="Poppins"/>
              </a:rPr>
              <a:t>Admins can manage products, inventory, and orders directly from their mobile device, Make quick updates and see changes instantly reflected in the user app.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7347784" y="4800662"/>
            <a:ext cx="2355637" cy="3428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28"/>
              </a:lnSpc>
              <a:spcBef>
                <a:spcPct val="0"/>
              </a:spcBef>
            </a:pPr>
            <a:r>
              <a:rPr lang="en-US" sz="1877">
                <a:solidFill>
                  <a:srgbClr val="F8F8F8"/>
                </a:solidFill>
                <a:latin typeface="Poppins Bold"/>
              </a:rPr>
              <a:t>Admin panel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340060" y="5289203"/>
            <a:ext cx="4130811" cy="17769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31"/>
              </a:lnSpc>
              <a:spcBef>
                <a:spcPct val="0"/>
              </a:spcBef>
            </a:pPr>
            <a:r>
              <a:rPr lang="en-US" sz="1665">
                <a:solidFill>
                  <a:srgbClr val="000000"/>
                </a:solidFill>
                <a:latin typeface="Poppins"/>
              </a:rPr>
              <a:t>easy navigation and easy checkout process for a hassle-free shopping experience, Receive special deals and discounts directly through the app, Save your favorite items and what viewed recently.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>
                <a:alpha val="100000"/>
              </a:srgbClr>
            </a:gs>
            <a:gs pos="100000">
              <a:srgbClr val="00569E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98817" y="156782"/>
            <a:ext cx="6827722" cy="1239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8"/>
              </a:lnSpc>
            </a:pPr>
            <a:r>
              <a:rPr lang="en-US" sz="7699">
                <a:solidFill>
                  <a:srgbClr val="FFFFFF"/>
                </a:solidFill>
                <a:latin typeface="Poppins Bold"/>
              </a:rPr>
              <a:t>Development</a:t>
            </a:r>
          </a:p>
        </p:txBody>
      </p:sp>
      <p:sp>
        <p:nvSpPr>
          <p:cNvPr id="3" name="Freeform 3"/>
          <p:cNvSpPr/>
          <p:nvPr/>
        </p:nvSpPr>
        <p:spPr>
          <a:xfrm>
            <a:off x="13407258" y="1597470"/>
            <a:ext cx="2587468" cy="2587468"/>
          </a:xfrm>
          <a:custGeom>
            <a:avLst/>
            <a:gdLst/>
            <a:ahLst/>
            <a:cxnLst/>
            <a:rect l="l" t="t" r="r" b="b"/>
            <a:pathLst>
              <a:path w="2587468" h="2587468">
                <a:moveTo>
                  <a:pt x="0" y="0"/>
                </a:moveTo>
                <a:lnTo>
                  <a:pt x="2587467" y="0"/>
                </a:lnTo>
                <a:lnTo>
                  <a:pt x="2587467" y="2587468"/>
                </a:lnTo>
                <a:lnTo>
                  <a:pt x="0" y="25874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2296702"/>
            <a:ext cx="12378558" cy="91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</a:pPr>
            <a:r>
              <a:rPr lang="en-US" sz="2600">
                <a:solidFill>
                  <a:srgbClr val="FFFFFF"/>
                </a:solidFill>
                <a:latin typeface="Poppins"/>
              </a:rPr>
              <a:t>Our application was developed using the powerful combination of Flutter and Firebase, all within the Android Studio environment.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33112" y="1578420"/>
            <a:ext cx="3878253" cy="5761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02442" lvl="1" indent="-401221" algn="l">
              <a:lnSpc>
                <a:spcPts val="4348"/>
              </a:lnSpc>
              <a:buFont typeface="Arial"/>
              <a:buChar char="•"/>
            </a:pPr>
            <a:r>
              <a:rPr lang="en-US" sz="3716">
                <a:solidFill>
                  <a:srgbClr val="F8F8F8"/>
                </a:solidFill>
                <a:latin typeface="Poppins Bold"/>
              </a:rPr>
              <a:t>Intro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499426" y="4958405"/>
            <a:ext cx="12207189" cy="1372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</a:pPr>
            <a:r>
              <a:rPr lang="en-US" sz="2600">
                <a:solidFill>
                  <a:srgbClr val="F8F8F8"/>
                </a:solidFill>
                <a:latin typeface="Poppins"/>
              </a:rPr>
              <a:t>Flutter, Google's UI toolkit, enabled us to create stunning user interfaces that look and feel great on Android devices. Its fast rendering engine and customizable widgets made UI development a breeze.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017489" y="4164236"/>
            <a:ext cx="6283989" cy="5761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02442" lvl="1" indent="-401221" algn="l">
              <a:lnSpc>
                <a:spcPts val="4348"/>
              </a:lnSpc>
              <a:buFont typeface="Arial"/>
              <a:buChar char="•"/>
            </a:pPr>
            <a:r>
              <a:rPr lang="en-US" sz="3716">
                <a:solidFill>
                  <a:srgbClr val="F8F8F8"/>
                </a:solidFill>
                <a:latin typeface="Poppins Bold"/>
              </a:rPr>
              <a:t>Flutter for Beautiful UI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8070002"/>
            <a:ext cx="11175351" cy="182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</a:pPr>
            <a:r>
              <a:rPr lang="en-US" sz="2600">
                <a:solidFill>
                  <a:srgbClr val="F8F8F8"/>
                </a:solidFill>
                <a:latin typeface="Poppins"/>
              </a:rPr>
              <a:t>Firebase, Google's mobile and web application development platform, provided a range of backend services that we seamlessly integrated into our app. These services include authentication, real-time database, cloud storage, and more.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33112" y="7350069"/>
            <a:ext cx="7910888" cy="5761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02442" lvl="1" indent="-401221" algn="l">
              <a:lnSpc>
                <a:spcPts val="4348"/>
              </a:lnSpc>
              <a:buFont typeface="Arial"/>
              <a:buChar char="•"/>
            </a:pPr>
            <a:r>
              <a:rPr lang="en-US" sz="3716">
                <a:solidFill>
                  <a:srgbClr val="F8F8F8"/>
                </a:solidFill>
                <a:latin typeface="Poppins Bold"/>
              </a:rPr>
              <a:t>Firebase for Backend</a:t>
            </a:r>
          </a:p>
        </p:txBody>
      </p:sp>
      <p:sp>
        <p:nvSpPr>
          <p:cNvPr id="10" name="Freeform 10"/>
          <p:cNvSpPr/>
          <p:nvPr/>
        </p:nvSpPr>
        <p:spPr>
          <a:xfrm>
            <a:off x="1497316" y="4466227"/>
            <a:ext cx="1741005" cy="2161519"/>
          </a:xfrm>
          <a:custGeom>
            <a:avLst/>
            <a:gdLst/>
            <a:ahLst/>
            <a:cxnLst/>
            <a:rect l="l" t="t" r="r" b="b"/>
            <a:pathLst>
              <a:path w="1741005" h="2161519">
                <a:moveTo>
                  <a:pt x="0" y="0"/>
                </a:moveTo>
                <a:lnTo>
                  <a:pt x="1741005" y="0"/>
                </a:lnTo>
                <a:lnTo>
                  <a:pt x="1741005" y="2161518"/>
                </a:lnTo>
                <a:lnTo>
                  <a:pt x="0" y="21615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1" name="Freeform 11"/>
          <p:cNvSpPr/>
          <p:nvPr/>
        </p:nvSpPr>
        <p:spPr>
          <a:xfrm>
            <a:off x="13728247" y="7369119"/>
            <a:ext cx="1945489" cy="2708909"/>
          </a:xfrm>
          <a:custGeom>
            <a:avLst/>
            <a:gdLst/>
            <a:ahLst/>
            <a:cxnLst/>
            <a:rect l="l" t="t" r="r" b="b"/>
            <a:pathLst>
              <a:path w="1945489" h="2708909">
                <a:moveTo>
                  <a:pt x="0" y="0"/>
                </a:moveTo>
                <a:lnTo>
                  <a:pt x="1945489" y="0"/>
                </a:lnTo>
                <a:lnTo>
                  <a:pt x="1945489" y="2708909"/>
                </a:lnTo>
                <a:lnTo>
                  <a:pt x="0" y="270890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569E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232110" y="878716"/>
            <a:ext cx="3050594" cy="3787419"/>
          </a:xfrm>
          <a:custGeom>
            <a:avLst/>
            <a:gdLst/>
            <a:ahLst/>
            <a:cxnLst/>
            <a:rect l="l" t="t" r="r" b="b"/>
            <a:pathLst>
              <a:path w="3050594" h="3787419">
                <a:moveTo>
                  <a:pt x="0" y="0"/>
                </a:moveTo>
                <a:lnTo>
                  <a:pt x="3050593" y="0"/>
                </a:lnTo>
                <a:lnTo>
                  <a:pt x="3050593" y="3787418"/>
                </a:lnTo>
                <a:lnTo>
                  <a:pt x="0" y="37874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" name="Freeform 3"/>
          <p:cNvSpPr/>
          <p:nvPr/>
        </p:nvSpPr>
        <p:spPr>
          <a:xfrm>
            <a:off x="13098658" y="525540"/>
            <a:ext cx="2973700" cy="4140595"/>
          </a:xfrm>
          <a:custGeom>
            <a:avLst/>
            <a:gdLst/>
            <a:ahLst/>
            <a:cxnLst/>
            <a:rect l="l" t="t" r="r" b="b"/>
            <a:pathLst>
              <a:path w="2973700" h="4140595">
                <a:moveTo>
                  <a:pt x="0" y="0"/>
                </a:moveTo>
                <a:lnTo>
                  <a:pt x="2973700" y="0"/>
                </a:lnTo>
                <a:lnTo>
                  <a:pt x="2973700" y="4140594"/>
                </a:lnTo>
                <a:lnTo>
                  <a:pt x="0" y="41405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7775466" y="1439815"/>
            <a:ext cx="2737068" cy="2665220"/>
          </a:xfrm>
          <a:custGeom>
            <a:avLst/>
            <a:gdLst/>
            <a:ahLst/>
            <a:cxnLst/>
            <a:rect l="l" t="t" r="r" b="b"/>
            <a:pathLst>
              <a:path w="2737068" h="2665220">
                <a:moveTo>
                  <a:pt x="0" y="0"/>
                </a:moveTo>
                <a:lnTo>
                  <a:pt x="2737068" y="0"/>
                </a:lnTo>
                <a:lnTo>
                  <a:pt x="2737068" y="2665220"/>
                </a:lnTo>
                <a:lnTo>
                  <a:pt x="0" y="266522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583965" y="5527675"/>
            <a:ext cx="13488392" cy="2492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>
                <a:solidFill>
                  <a:srgbClr val="FFFFFF"/>
                </a:solidFill>
                <a:latin typeface="Poppins"/>
              </a:rPr>
              <a:t>Flutter and Firebase make a great team for building mobile apps. Flutter helps make the app look nice and work smoothly on different devices. Firebase provides tools to add features like user sign-in, storing data.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520229" y="4470746"/>
            <a:ext cx="8252837" cy="8252837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0543171" y="1689836"/>
            <a:ext cx="2961571" cy="5859977"/>
            <a:chOff x="0" y="0"/>
            <a:chExt cx="2620010" cy="5184140"/>
          </a:xfrm>
        </p:grpSpPr>
        <p:sp>
          <p:nvSpPr>
            <p:cNvPr id="6" name="Freeform 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t="-22" b="-22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13703249" y="2737187"/>
            <a:ext cx="2961571" cy="5859977"/>
            <a:chOff x="0" y="0"/>
            <a:chExt cx="2620010" cy="5184140"/>
          </a:xfrm>
        </p:grpSpPr>
        <p:sp>
          <p:nvSpPr>
            <p:cNvPr id="16" name="Freeform 1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-22" r="-22"/>
              </a:stretch>
            </a:blipFill>
          </p:spPr>
        </p:sp>
        <p:sp>
          <p:nvSpPr>
            <p:cNvPr id="18" name="Freeform 1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25" name="Freeform 25"/>
          <p:cNvSpPr/>
          <p:nvPr/>
        </p:nvSpPr>
        <p:spPr>
          <a:xfrm>
            <a:off x="1044595" y="2259105"/>
            <a:ext cx="1014863" cy="1355410"/>
          </a:xfrm>
          <a:custGeom>
            <a:avLst/>
            <a:gdLst/>
            <a:ahLst/>
            <a:cxnLst/>
            <a:rect l="l" t="t" r="r" b="b"/>
            <a:pathLst>
              <a:path w="1014863" h="1355410">
                <a:moveTo>
                  <a:pt x="0" y="0"/>
                </a:moveTo>
                <a:lnTo>
                  <a:pt x="1014863" y="0"/>
                </a:lnTo>
                <a:lnTo>
                  <a:pt x="1014863" y="1355410"/>
                </a:lnTo>
                <a:lnTo>
                  <a:pt x="0" y="13554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044595" y="4059242"/>
            <a:ext cx="892700" cy="1327435"/>
          </a:xfrm>
          <a:custGeom>
            <a:avLst/>
            <a:gdLst/>
            <a:ahLst/>
            <a:cxnLst/>
            <a:rect l="l" t="t" r="r" b="b"/>
            <a:pathLst>
              <a:path w="892700" h="1327435">
                <a:moveTo>
                  <a:pt x="0" y="0"/>
                </a:moveTo>
                <a:lnTo>
                  <a:pt x="892700" y="0"/>
                </a:lnTo>
                <a:lnTo>
                  <a:pt x="892700" y="1327434"/>
                </a:lnTo>
                <a:lnTo>
                  <a:pt x="0" y="13274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1028700" y="6401585"/>
            <a:ext cx="991031" cy="802735"/>
          </a:xfrm>
          <a:custGeom>
            <a:avLst/>
            <a:gdLst/>
            <a:ahLst/>
            <a:cxnLst/>
            <a:rect l="l" t="t" r="r" b="b"/>
            <a:pathLst>
              <a:path w="991031" h="802735">
                <a:moveTo>
                  <a:pt x="0" y="0"/>
                </a:moveTo>
                <a:lnTo>
                  <a:pt x="991031" y="0"/>
                </a:lnTo>
                <a:lnTo>
                  <a:pt x="991031" y="802735"/>
                </a:lnTo>
                <a:lnTo>
                  <a:pt x="0" y="80273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875226" y="8331295"/>
            <a:ext cx="1315502" cy="741614"/>
          </a:xfrm>
          <a:custGeom>
            <a:avLst/>
            <a:gdLst/>
            <a:ahLst/>
            <a:cxnLst/>
            <a:rect l="l" t="t" r="r" b="b"/>
            <a:pathLst>
              <a:path w="1315502" h="741614">
                <a:moveTo>
                  <a:pt x="0" y="0"/>
                </a:moveTo>
                <a:lnTo>
                  <a:pt x="1315502" y="0"/>
                </a:lnTo>
                <a:lnTo>
                  <a:pt x="1315502" y="741614"/>
                </a:lnTo>
                <a:lnTo>
                  <a:pt x="0" y="7416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1552027" y="990600"/>
            <a:ext cx="6452508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1F2020"/>
                </a:solidFill>
                <a:latin typeface="Poppins Bold"/>
              </a:rPr>
              <a:t>Application Features 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2339415" y="2219293"/>
            <a:ext cx="2991507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3"/>
              </a:lnSpc>
            </a:pPr>
            <a:r>
              <a:rPr lang="en-US" sz="2799">
                <a:solidFill>
                  <a:srgbClr val="000000"/>
                </a:solidFill>
                <a:latin typeface="Poppins Bold"/>
              </a:rPr>
              <a:t>SECURE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2339415" y="2708612"/>
            <a:ext cx="6804585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Poppins"/>
              </a:rPr>
              <a:t>Secure authentication via Firebase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2323520" y="4147915"/>
            <a:ext cx="2991507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3"/>
              </a:lnSpc>
            </a:pPr>
            <a:r>
              <a:rPr lang="en-US" sz="2799">
                <a:solidFill>
                  <a:srgbClr val="000000"/>
                </a:solidFill>
                <a:latin typeface="Poppins Bold"/>
              </a:rPr>
              <a:t>EASY TO USE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2323520" y="4637234"/>
            <a:ext cx="6804585" cy="1076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Poppins"/>
              </a:rPr>
              <a:t>Simple and user friendly interface make the app very easy to use 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339415" y="6246959"/>
            <a:ext cx="3585595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3"/>
              </a:lnSpc>
            </a:pPr>
            <a:r>
              <a:rPr lang="en-US" sz="2799">
                <a:solidFill>
                  <a:srgbClr val="000000"/>
                </a:solidFill>
                <a:latin typeface="Poppins Bold"/>
              </a:rPr>
              <a:t>EASY SEARCHING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339415" y="6717228"/>
            <a:ext cx="6804585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Poppins"/>
              </a:rPr>
              <a:t>Seamless item listing and search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323520" y="8119459"/>
            <a:ext cx="3913907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3"/>
              </a:lnSpc>
            </a:pPr>
            <a:r>
              <a:rPr lang="en-US" sz="2799">
                <a:solidFill>
                  <a:srgbClr val="000000"/>
                </a:solidFill>
                <a:latin typeface="Poppins Bold"/>
              </a:rPr>
              <a:t>KEEPS USER UPDATED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323520" y="8608778"/>
            <a:ext cx="6804585" cy="1076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Poppins"/>
              </a:rPr>
              <a:t>notify user about new clothes and any deals or discounts available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8F8F8">
                <a:alpha val="100000"/>
              </a:srgbClr>
            </a:gs>
            <a:gs pos="100000">
              <a:srgbClr val="050505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5551168" y="6008017"/>
            <a:ext cx="3040836" cy="6016817"/>
            <a:chOff x="0" y="0"/>
            <a:chExt cx="2620010" cy="5184140"/>
          </a:xfrm>
        </p:grpSpPr>
        <p:sp>
          <p:nvSpPr>
            <p:cNvPr id="3" name="Freeform 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t="-22" b="-22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592004" y="-4146276"/>
            <a:ext cx="3040836" cy="6016817"/>
            <a:chOff x="0" y="0"/>
            <a:chExt cx="2620010" cy="5184140"/>
          </a:xfrm>
        </p:grpSpPr>
        <p:sp>
          <p:nvSpPr>
            <p:cNvPr id="13" name="Freeform 1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t="-22" b="-22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22" name="Group 22"/>
          <p:cNvGrpSpPr>
            <a:grpSpLocks noChangeAspect="1"/>
          </p:cNvGrpSpPr>
          <p:nvPr/>
        </p:nvGrpSpPr>
        <p:grpSpPr>
          <a:xfrm>
            <a:off x="5551168" y="-320528"/>
            <a:ext cx="3040836" cy="6016817"/>
            <a:chOff x="0" y="0"/>
            <a:chExt cx="2620010" cy="5184140"/>
          </a:xfrm>
        </p:grpSpPr>
        <p:sp>
          <p:nvSpPr>
            <p:cNvPr id="23" name="Freeform 2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t="-22" b="-22"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8" name="Freeform 2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32" name="Group 32"/>
          <p:cNvGrpSpPr/>
          <p:nvPr/>
        </p:nvGrpSpPr>
        <p:grpSpPr>
          <a:xfrm>
            <a:off x="11914947" y="1983917"/>
            <a:ext cx="4841576" cy="47625"/>
            <a:chOff x="0" y="0"/>
            <a:chExt cx="1275148" cy="12543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1275148" cy="12543"/>
            </a:xfrm>
            <a:custGeom>
              <a:avLst/>
              <a:gdLst/>
              <a:ahLst/>
              <a:cxnLst/>
              <a:rect l="l" t="t" r="r" b="b"/>
              <a:pathLst>
                <a:path w="1275148" h="12543">
                  <a:moveTo>
                    <a:pt x="6272" y="0"/>
                  </a:moveTo>
                  <a:lnTo>
                    <a:pt x="1268876" y="0"/>
                  </a:lnTo>
                  <a:cubicBezTo>
                    <a:pt x="1270539" y="0"/>
                    <a:pt x="1272134" y="661"/>
                    <a:pt x="1273311" y="1837"/>
                  </a:cubicBezTo>
                  <a:cubicBezTo>
                    <a:pt x="1274487" y="3013"/>
                    <a:pt x="1275148" y="4608"/>
                    <a:pt x="1275148" y="6272"/>
                  </a:cubicBezTo>
                  <a:lnTo>
                    <a:pt x="1275148" y="6272"/>
                  </a:lnTo>
                  <a:cubicBezTo>
                    <a:pt x="1275148" y="7935"/>
                    <a:pt x="1274487" y="9530"/>
                    <a:pt x="1273311" y="10706"/>
                  </a:cubicBezTo>
                  <a:cubicBezTo>
                    <a:pt x="1272134" y="11882"/>
                    <a:pt x="1270539" y="12543"/>
                    <a:pt x="126887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34" name="TextBox 34"/>
            <p:cNvSpPr txBox="1"/>
            <p:nvPr/>
          </p:nvSpPr>
          <p:spPr>
            <a:xfrm>
              <a:off x="0" y="-38100"/>
              <a:ext cx="1275148" cy="506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21363" y="1870541"/>
            <a:ext cx="4841576" cy="47625"/>
            <a:chOff x="0" y="0"/>
            <a:chExt cx="1275148" cy="12543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1275148" cy="12543"/>
            </a:xfrm>
            <a:custGeom>
              <a:avLst/>
              <a:gdLst/>
              <a:ahLst/>
              <a:cxnLst/>
              <a:rect l="l" t="t" r="r" b="b"/>
              <a:pathLst>
                <a:path w="1275148" h="12543">
                  <a:moveTo>
                    <a:pt x="6272" y="0"/>
                  </a:moveTo>
                  <a:lnTo>
                    <a:pt x="1268876" y="0"/>
                  </a:lnTo>
                  <a:cubicBezTo>
                    <a:pt x="1270539" y="0"/>
                    <a:pt x="1272134" y="661"/>
                    <a:pt x="1273311" y="1837"/>
                  </a:cubicBezTo>
                  <a:cubicBezTo>
                    <a:pt x="1274487" y="3013"/>
                    <a:pt x="1275148" y="4608"/>
                    <a:pt x="1275148" y="6272"/>
                  </a:cubicBezTo>
                  <a:lnTo>
                    <a:pt x="1275148" y="6272"/>
                  </a:lnTo>
                  <a:cubicBezTo>
                    <a:pt x="1275148" y="7935"/>
                    <a:pt x="1274487" y="9530"/>
                    <a:pt x="1273311" y="10706"/>
                  </a:cubicBezTo>
                  <a:cubicBezTo>
                    <a:pt x="1272134" y="11882"/>
                    <a:pt x="1270539" y="12543"/>
                    <a:pt x="126887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00000"/>
                  </a:srgbClr>
                </a:gs>
                <a:gs pos="100000">
                  <a:srgbClr val="737373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1275148" cy="506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38" name="TextBox 38"/>
          <p:cNvSpPr txBox="1"/>
          <p:nvPr/>
        </p:nvSpPr>
        <p:spPr>
          <a:xfrm>
            <a:off x="11893585" y="990600"/>
            <a:ext cx="4982921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F8F8F8"/>
                </a:solidFill>
                <a:latin typeface="Poppins Bold"/>
              </a:rPr>
              <a:t>Added Values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1944553" y="2376442"/>
            <a:ext cx="4041476" cy="4248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F8F8F8"/>
                </a:solidFill>
                <a:latin typeface="Poppins Bold"/>
              </a:rPr>
              <a:t>Admin Panel Mobile App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11944553" y="3058432"/>
            <a:ext cx="5749358" cy="2757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69" lvl="1" indent="-248284" algn="l">
              <a:lnSpc>
                <a:spcPts val="2690"/>
              </a:lnSpc>
              <a:buFont typeface="Arial"/>
              <a:buChar char="•"/>
            </a:pPr>
            <a:r>
              <a:rPr lang="en-US" sz="2299" dirty="0">
                <a:solidFill>
                  <a:srgbClr val="F8F8F8"/>
                </a:solidFill>
                <a:latin typeface="Poppins Bold"/>
              </a:rPr>
              <a:t>Easy Management: 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299" dirty="0">
              <a:solidFill>
                <a:srgbClr val="F8F8F8"/>
              </a:solidFill>
              <a:latin typeface="Poppins Bold"/>
            </a:endParaRPr>
          </a:p>
          <a:p>
            <a:pPr algn="l">
              <a:lnSpc>
                <a:spcPts val="2340"/>
              </a:lnSpc>
              <a:spcBef>
                <a:spcPct val="0"/>
              </a:spcBef>
            </a:pPr>
            <a:r>
              <a:rPr lang="en-US" sz="2000" dirty="0">
                <a:solidFill>
                  <a:srgbClr val="F8F8F8"/>
                </a:solidFill>
                <a:latin typeface="Poppins"/>
              </a:rPr>
              <a:t>Admins can manage products, inventory, and orders directly from their mobile device.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000" dirty="0">
              <a:solidFill>
                <a:srgbClr val="F8F8F8"/>
              </a:solidFill>
              <a:latin typeface="Poppins"/>
            </a:endParaRPr>
          </a:p>
          <a:p>
            <a:pPr marL="496569" lvl="1" indent="-248284" algn="l">
              <a:lnSpc>
                <a:spcPts val="2690"/>
              </a:lnSpc>
              <a:buFont typeface="Arial"/>
              <a:buChar char="•"/>
            </a:pPr>
            <a:r>
              <a:rPr lang="en-US" sz="2299" dirty="0">
                <a:solidFill>
                  <a:srgbClr val="F8F8F8"/>
                </a:solidFill>
                <a:latin typeface="Poppins Bold"/>
              </a:rPr>
              <a:t>Real-Time Updates: 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299" dirty="0">
              <a:solidFill>
                <a:srgbClr val="F8F8F8"/>
              </a:solidFill>
              <a:latin typeface="Poppins Bold"/>
            </a:endParaRPr>
          </a:p>
          <a:p>
            <a:pPr algn="l">
              <a:lnSpc>
                <a:spcPts val="2340"/>
              </a:lnSpc>
              <a:spcBef>
                <a:spcPct val="0"/>
              </a:spcBef>
            </a:pPr>
            <a:r>
              <a:rPr lang="en-US" sz="2000" dirty="0">
                <a:solidFill>
                  <a:srgbClr val="F8F8F8"/>
                </a:solidFill>
                <a:latin typeface="Poppins"/>
              </a:rPr>
              <a:t>Make quick updates and see changes instantly reflected in the user app.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0" y="877224"/>
            <a:ext cx="4982921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000000"/>
                </a:solidFill>
                <a:latin typeface="Poppins Bold"/>
              </a:rPr>
              <a:t>Added Values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50969" y="2263065"/>
            <a:ext cx="4041476" cy="4248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Poppins Bold"/>
              </a:rPr>
              <a:t>Main User Mobile App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50969" y="2945056"/>
            <a:ext cx="5217499" cy="51802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69" lvl="1" indent="-248284" algn="l">
              <a:lnSpc>
                <a:spcPts val="2690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Poppins Bold"/>
              </a:rPr>
              <a:t>Seamless Shopping Experience: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299">
              <a:solidFill>
                <a:srgbClr val="000000"/>
              </a:solidFill>
              <a:latin typeface="Poppins Bold"/>
            </a:endParaRPr>
          </a:p>
          <a:p>
            <a:pPr algn="l">
              <a:lnSpc>
                <a:spcPts val="234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Poppins"/>
              </a:rPr>
              <a:t>Intuitive navigation and easy checkout process for a hassle-free shopping experience.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000">
              <a:solidFill>
                <a:srgbClr val="000000"/>
              </a:solidFill>
              <a:latin typeface="Poppins"/>
            </a:endParaRPr>
          </a:p>
          <a:p>
            <a:pPr marL="496569" lvl="1" indent="-248284" algn="l">
              <a:lnSpc>
                <a:spcPts val="2690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Poppins Bold"/>
              </a:rPr>
              <a:t>Exclusive Offers: 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299">
              <a:solidFill>
                <a:srgbClr val="000000"/>
              </a:solidFill>
              <a:latin typeface="Poppins Bold"/>
            </a:endParaRPr>
          </a:p>
          <a:p>
            <a:pPr algn="l">
              <a:lnSpc>
                <a:spcPts val="234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Poppins"/>
              </a:rPr>
              <a:t>Receive special deals and discounts directly through the app.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000">
              <a:solidFill>
                <a:srgbClr val="000000"/>
              </a:solidFill>
              <a:latin typeface="Poppins"/>
            </a:endParaRPr>
          </a:p>
          <a:p>
            <a:pPr marL="496569" lvl="1" indent="-248284" algn="l">
              <a:lnSpc>
                <a:spcPts val="2690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Poppins Bold"/>
              </a:rPr>
              <a:t>Wishlist and Favorites: 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299">
              <a:solidFill>
                <a:srgbClr val="000000"/>
              </a:solidFill>
              <a:latin typeface="Poppins Bold"/>
            </a:endParaRPr>
          </a:p>
          <a:p>
            <a:pPr algn="l">
              <a:lnSpc>
                <a:spcPts val="234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Poppins"/>
              </a:rPr>
              <a:t>Save your favorite items for later and get notified when they go on sale.</a:t>
            </a:r>
          </a:p>
          <a:p>
            <a:pPr algn="l">
              <a:lnSpc>
                <a:spcPts val="2340"/>
              </a:lnSpc>
              <a:spcBef>
                <a:spcPct val="0"/>
              </a:spcBef>
            </a:pPr>
            <a:endParaRPr lang="en-US" sz="2000">
              <a:solidFill>
                <a:srgbClr val="000000"/>
              </a:solidFill>
              <a:latin typeface="Poppins"/>
            </a:endParaRPr>
          </a:p>
        </p:txBody>
      </p:sp>
      <p:grpSp>
        <p:nvGrpSpPr>
          <p:cNvPr id="44" name="Group 44"/>
          <p:cNvGrpSpPr>
            <a:grpSpLocks noChangeAspect="1"/>
          </p:cNvGrpSpPr>
          <p:nvPr/>
        </p:nvGrpSpPr>
        <p:grpSpPr>
          <a:xfrm>
            <a:off x="8592004" y="1918166"/>
            <a:ext cx="3040836" cy="6016817"/>
            <a:chOff x="0" y="0"/>
            <a:chExt cx="2620010" cy="5184140"/>
          </a:xfrm>
        </p:grpSpPr>
        <p:sp>
          <p:nvSpPr>
            <p:cNvPr id="45" name="Freeform 45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6" name="Freeform 46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t="-22" b="-22"/>
              </a:stretch>
            </a:blipFill>
          </p:spPr>
        </p:sp>
        <p:sp>
          <p:nvSpPr>
            <p:cNvPr id="47" name="Freeform 47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48" name="Freeform 48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49" name="Freeform 49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0" name="Freeform 50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1" name="Freeform 51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2" name="Freeform 52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3" name="Freeform 53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54" name="Group 54"/>
          <p:cNvGrpSpPr>
            <a:grpSpLocks noChangeAspect="1"/>
          </p:cNvGrpSpPr>
          <p:nvPr/>
        </p:nvGrpSpPr>
        <p:grpSpPr>
          <a:xfrm>
            <a:off x="8592004" y="8125323"/>
            <a:ext cx="3040836" cy="6016817"/>
            <a:chOff x="0" y="0"/>
            <a:chExt cx="2620010" cy="5184140"/>
          </a:xfrm>
        </p:grpSpPr>
        <p:sp>
          <p:nvSpPr>
            <p:cNvPr id="55" name="Freeform 55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56" name="Freeform 56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6"/>
              <a:stretch>
                <a:fillRect t="-22" b="-22"/>
              </a:stretch>
            </a:blipFill>
          </p:spPr>
        </p:sp>
        <p:sp>
          <p:nvSpPr>
            <p:cNvPr id="57" name="Freeform 57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58" name="Freeform 58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59" name="Freeform 59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60" name="Freeform 60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61" name="Freeform 61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62" name="Freeform 62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63" name="Freeform 63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>
                <a:alpha val="100000"/>
              </a:srgbClr>
            </a:gs>
            <a:gs pos="100000">
              <a:srgbClr val="737373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0600916" y="1108260"/>
            <a:ext cx="5890541" cy="11971050"/>
            <a:chOff x="0" y="0"/>
            <a:chExt cx="5001260" cy="1016381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r="-45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46" r="-46"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1020739" y="800100"/>
            <a:ext cx="8839200" cy="2249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960"/>
              </a:lnSpc>
              <a:spcBef>
                <a:spcPct val="0"/>
              </a:spcBef>
            </a:pPr>
            <a:r>
              <a:rPr lang="en-US" sz="6400" dirty="0">
                <a:solidFill>
                  <a:srgbClr val="F8F8F8"/>
                </a:solidFill>
                <a:latin typeface="Poppins"/>
              </a:rPr>
              <a:t>LETS JUMP TO THE PRACTICAL PART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6D9A82-76BD-7E67-66EC-B070B3CB2F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753100"/>
            <a:ext cx="3962400" cy="3962400"/>
          </a:xfrm>
          <a:prstGeom prst="rect">
            <a:avLst/>
          </a:prstGeom>
        </p:spPr>
      </p:pic>
      <p:sp>
        <p:nvSpPr>
          <p:cNvPr id="15" name="TextBox 10">
            <a:extLst>
              <a:ext uri="{FF2B5EF4-FFF2-40B4-BE49-F238E27FC236}">
                <a16:creationId xmlns:a16="http://schemas.microsoft.com/office/drawing/2014/main" id="{3A9A98FD-FB59-AF30-99A0-2803B7B9ABE0}"/>
              </a:ext>
            </a:extLst>
          </p:cNvPr>
          <p:cNvSpPr txBox="1"/>
          <p:nvPr/>
        </p:nvSpPr>
        <p:spPr>
          <a:xfrm>
            <a:off x="1668439" y="3049690"/>
            <a:ext cx="7543800" cy="21059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960"/>
              </a:lnSpc>
              <a:spcBef>
                <a:spcPct val="0"/>
              </a:spcBef>
            </a:pPr>
            <a:r>
              <a:rPr lang="en-US" sz="2400" dirty="0">
                <a:solidFill>
                  <a:srgbClr val="F8F8F8"/>
                </a:solidFill>
                <a:latin typeface="Poppins"/>
              </a:rPr>
              <a:t>If you would like to install the app scan this code</a:t>
            </a:r>
            <a:br>
              <a:rPr lang="en-US" sz="2400" dirty="0">
                <a:solidFill>
                  <a:srgbClr val="F8F8F8"/>
                </a:solidFill>
                <a:latin typeface="Poppins"/>
              </a:rPr>
            </a:br>
            <a:r>
              <a:rPr lang="en-US" sz="2400" dirty="0">
                <a:solidFill>
                  <a:srgbClr val="F8F8F8"/>
                </a:solidFill>
                <a:latin typeface="Poppins"/>
              </a:rPr>
              <a:t>for android only 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582</Words>
  <Application>Microsoft Office PowerPoint</Application>
  <PresentationFormat>Custom</PresentationFormat>
  <Paragraphs>85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Blogger Bold</vt:lpstr>
      <vt:lpstr>Arial</vt:lpstr>
      <vt:lpstr>Calibri</vt:lpstr>
      <vt:lpstr>Poppins Bold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Z-outfits</dc:title>
  <cp:lastModifiedBy>abdalaziz dajani</cp:lastModifiedBy>
  <cp:revision>5</cp:revision>
  <dcterms:created xsi:type="dcterms:W3CDTF">2006-08-16T00:00:00Z</dcterms:created>
  <dcterms:modified xsi:type="dcterms:W3CDTF">2024-06-12T23:58:12Z</dcterms:modified>
  <dc:identifier>DAGHp4FN4Fk</dc:identifier>
</cp:coreProperties>
</file>