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4630400" cy="8229600"/>
  <p:notesSz cx="8229600" cy="14630400"/>
  <p:embeddedFontLst>
    <p:embeddedFont>
      <p:font typeface="Montserrat"/>
      <p:regular r:id="rId33"/>
    </p:embeddedFont>
    <p:embeddedFont>
      <p:font typeface="Montserrat"/>
      <p:regular r:id="rId34"/>
    </p:embeddedFont>
    <p:embeddedFont>
      <p:font typeface="Montserrat"/>
      <p:regular r:id="rId35"/>
    </p:embeddedFont>
    <p:embeddedFont>
      <p:font typeface="Montserrat"/>
      <p:regular r:id="rId36"/>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33" Type="http://schemas.openxmlformats.org/officeDocument/2006/relationships/font" Target="fonts/font1.fntdata"/><Relationship Id="rId34" Type="http://schemas.openxmlformats.org/officeDocument/2006/relationships/font" Target="fonts/font2.fntdata"/><Relationship Id="rId35" Type="http://schemas.openxmlformats.org/officeDocument/2006/relationships/font" Target="fonts/font3.fntdata"/><Relationship Id="rId36" Type="http://schemas.openxmlformats.org/officeDocument/2006/relationships/font" Target="fonts/font4.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181A1B"/>
          </a:solidFill>
          <a:ln/>
        </p:spPr>
      </p:sp>
      <p:sp>
        <p:nvSpPr>
          <p:cNvPr id="3" name="Shape 1"/>
          <p:cNvSpPr/>
          <p:nvPr/>
        </p:nvSpPr>
        <p:spPr>
          <a:xfrm>
            <a:off x="0" y="0"/>
            <a:ext cx="14630400" cy="8229600"/>
          </a:xfrm>
          <a:prstGeom prst="rect">
            <a:avLst/>
          </a:prstGeom>
          <a:solidFill>
            <a:srgbClr val="111213"/>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4.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6.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8.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0.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2.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3.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4.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5.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6.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8.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slideLayout" Target="../slideLayouts/slideLayout23.xml"/><Relationship Id="rId7"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slideLayout" Target="../slideLayouts/slideLayout25.xml"/><Relationship Id="rId7"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6.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863798" y="2222659"/>
            <a:ext cx="7416403" cy="1840587"/>
          </a:xfrm>
          <a:prstGeom prst="rect">
            <a:avLst/>
          </a:prstGeom>
          <a:noFill/>
          <a:ln/>
        </p:spPr>
        <p:txBody>
          <a:bodyPr wrap="square" lIns="0" tIns="0" rIns="0" bIns="0" rtlCol="0" anchor="t"/>
          <a:lstStyle/>
          <a:p>
            <a:pPr algn="l" indent="0" marL="0">
              <a:lnSpc>
                <a:spcPts val="4800"/>
              </a:lnSpc>
              <a:buNone/>
            </a:pPr>
            <a:r>
              <a:rPr lang="en-US" sz="3850" b="1" dirty="0">
                <a:solidFill>
                  <a:srgbClr val="FFFFFF"/>
                </a:solidFill>
                <a:latin typeface="Montserrat Bold" pitchFamily="34" charset="0"/>
                <a:ea typeface="Montserrat Bold" pitchFamily="34" charset="-122"/>
                <a:cs typeface="Montserrat Bold" pitchFamily="34" charset="-120"/>
              </a:rPr>
              <a:t>ChocoMatic: Automated Chocolate Bar Production System</a:t>
            </a:r>
            <a:endParaRPr lang="en-US" sz="3850" dirty="0"/>
          </a:p>
        </p:txBody>
      </p:sp>
      <p:sp>
        <p:nvSpPr>
          <p:cNvPr id="4" name="Text 1"/>
          <p:cNvSpPr/>
          <p:nvPr/>
        </p:nvSpPr>
        <p:spPr>
          <a:xfrm>
            <a:off x="863798" y="4387096"/>
            <a:ext cx="7416403" cy="1619845"/>
          </a:xfrm>
          <a:prstGeom prst="rect">
            <a:avLst/>
          </a:prstGeom>
          <a:noFill/>
          <a:ln/>
        </p:spPr>
        <p:txBody>
          <a:bodyPr wrap="squar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A graduation project by Ahmad Dardook and Sayed Qutob from An-Najah National University, presenting a fully automated chocolate bar production line with integrated tempering and topping systems. This engineering solution combines precision temperature control, customizable toppings, and mobile app connectivity for small-scale chocolate manufacturing.</a:t>
            </a:r>
            <a:endParaRPr lang="en-US" sz="1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63798" y="2369820"/>
            <a:ext cx="4908471" cy="613529"/>
          </a:xfrm>
          <a:prstGeom prst="rect">
            <a:avLst/>
          </a:prstGeom>
          <a:noFill/>
          <a:ln/>
        </p:spPr>
        <p:txBody>
          <a:bodyPr wrap="none" lIns="0" tIns="0" rIns="0" bIns="0" rtlCol="0" anchor="t"/>
          <a:lstStyle/>
          <a:p>
            <a:pPr algn="l" indent="0" marL="0">
              <a:lnSpc>
                <a:spcPts val="4800"/>
              </a:lnSpc>
              <a:buNone/>
            </a:pPr>
            <a:r>
              <a:rPr lang="en-US" sz="3850" b="1" dirty="0">
                <a:solidFill>
                  <a:srgbClr val="FFFFFF"/>
                </a:solidFill>
                <a:latin typeface="Montserrat Bold" pitchFamily="34" charset="0"/>
                <a:ea typeface="Montserrat Bold" pitchFamily="34" charset="-122"/>
                <a:cs typeface="Montserrat Bold" pitchFamily="34" charset="-120"/>
              </a:rPr>
              <a:t>Project Overview</a:t>
            </a:r>
            <a:endParaRPr lang="en-US" sz="3850" dirty="0"/>
          </a:p>
        </p:txBody>
      </p:sp>
      <p:sp>
        <p:nvSpPr>
          <p:cNvPr id="3" name="Text 1"/>
          <p:cNvSpPr/>
          <p:nvPr/>
        </p:nvSpPr>
        <p:spPr>
          <a:xfrm>
            <a:off x="863798" y="3523059"/>
            <a:ext cx="2454235" cy="306705"/>
          </a:xfrm>
          <a:prstGeom prst="rect">
            <a:avLst/>
          </a:prstGeom>
          <a:noFill/>
          <a:ln/>
        </p:spPr>
        <p:txBody>
          <a:bodyPr wrap="none" lIns="0" tIns="0" rIns="0" bIns="0" rtlCol="0" anchor="t"/>
          <a:lstStyle/>
          <a:p>
            <a:pPr algn="l" indent="0" marL="0">
              <a:lnSpc>
                <a:spcPts val="2400"/>
              </a:lnSpc>
              <a:buNone/>
            </a:pPr>
            <a:r>
              <a:rPr lang="en-US" sz="1900" b="1" dirty="0">
                <a:solidFill>
                  <a:srgbClr val="FFFFFF"/>
                </a:solidFill>
                <a:latin typeface="Montserrat Bold" pitchFamily="34" charset="0"/>
                <a:ea typeface="Montserrat Bold" pitchFamily="34" charset="-122"/>
                <a:cs typeface="Montserrat Bold" pitchFamily="34" charset="-120"/>
              </a:rPr>
              <a:t>The Challenge</a:t>
            </a:r>
            <a:endParaRPr lang="en-US" sz="1900" dirty="0"/>
          </a:p>
        </p:txBody>
      </p:sp>
      <p:sp>
        <p:nvSpPr>
          <p:cNvPr id="4" name="Text 2"/>
          <p:cNvSpPr/>
          <p:nvPr/>
        </p:nvSpPr>
        <p:spPr>
          <a:xfrm>
            <a:off x="863798" y="4045625"/>
            <a:ext cx="6187916" cy="1619845"/>
          </a:xfrm>
          <a:prstGeom prst="rect">
            <a:avLst/>
          </a:prstGeom>
          <a:noFill/>
          <a:ln/>
        </p:spPr>
        <p:txBody>
          <a:bodyPr wrap="squar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Small-scale chocolate manufacturing faces significant challenges in maintaining consistent product quality while minimizing manual labor. Traditional tempering processes are labor-intensive and require precise temperature control, while topping customization often relies on manual intervention.</a:t>
            </a:r>
            <a:endParaRPr lang="en-US" sz="1700" dirty="0"/>
          </a:p>
        </p:txBody>
      </p:sp>
      <p:sp>
        <p:nvSpPr>
          <p:cNvPr id="5" name="Text 3"/>
          <p:cNvSpPr/>
          <p:nvPr/>
        </p:nvSpPr>
        <p:spPr>
          <a:xfrm>
            <a:off x="7586305" y="3523059"/>
            <a:ext cx="2454235" cy="306705"/>
          </a:xfrm>
          <a:prstGeom prst="rect">
            <a:avLst/>
          </a:prstGeom>
          <a:noFill/>
          <a:ln/>
        </p:spPr>
        <p:txBody>
          <a:bodyPr wrap="none" lIns="0" tIns="0" rIns="0" bIns="0" rtlCol="0" anchor="t"/>
          <a:lstStyle/>
          <a:p>
            <a:pPr algn="l" indent="0" marL="0">
              <a:lnSpc>
                <a:spcPts val="2400"/>
              </a:lnSpc>
              <a:buNone/>
            </a:pPr>
            <a:r>
              <a:rPr lang="en-US" sz="1900" b="1" dirty="0">
                <a:solidFill>
                  <a:srgbClr val="FFFFFF"/>
                </a:solidFill>
                <a:latin typeface="Montserrat Bold" pitchFamily="34" charset="0"/>
                <a:ea typeface="Montserrat Bold" pitchFamily="34" charset="-122"/>
                <a:cs typeface="Montserrat Bold" pitchFamily="34" charset="-120"/>
              </a:rPr>
              <a:t>Our Solution</a:t>
            </a:r>
            <a:endParaRPr lang="en-US" sz="1900" dirty="0"/>
          </a:p>
        </p:txBody>
      </p:sp>
      <p:sp>
        <p:nvSpPr>
          <p:cNvPr id="6" name="Text 4"/>
          <p:cNvSpPr/>
          <p:nvPr/>
        </p:nvSpPr>
        <p:spPr>
          <a:xfrm>
            <a:off x="7586305" y="4045625"/>
            <a:ext cx="6187916" cy="1295876"/>
          </a:xfrm>
          <a:prstGeom prst="rect">
            <a:avLst/>
          </a:prstGeom>
          <a:noFill/>
          <a:ln/>
        </p:spPr>
        <p:txBody>
          <a:bodyPr wrap="squar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An automated chocolate bar production line with real-time monitored tempering system, topping dispensers, and wireless control via a mobile application, offering a scalable solution for educational or semi-industrial environments.</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87360" y="838676"/>
            <a:ext cx="4473535" cy="559118"/>
          </a:xfrm>
          <a:prstGeom prst="rect">
            <a:avLst/>
          </a:prstGeom>
          <a:noFill/>
          <a:ln/>
        </p:spPr>
        <p:txBody>
          <a:bodyPr wrap="none" lIns="0" tIns="0" rIns="0" bIns="0" rtlCol="0" anchor="t"/>
          <a:lstStyle/>
          <a:p>
            <a:pPr algn="l" indent="0" marL="0">
              <a:lnSpc>
                <a:spcPts val="4400"/>
              </a:lnSpc>
              <a:buNone/>
            </a:pPr>
            <a:r>
              <a:rPr lang="en-US" sz="3500" b="1" dirty="0">
                <a:solidFill>
                  <a:srgbClr val="FFFFFF"/>
                </a:solidFill>
                <a:latin typeface="Montserrat Bold" pitchFamily="34" charset="0"/>
                <a:ea typeface="Montserrat Bold" pitchFamily="34" charset="-122"/>
                <a:cs typeface="Montserrat Bold" pitchFamily="34" charset="-120"/>
              </a:rPr>
              <a:t>Key Objectives</a:t>
            </a:r>
            <a:endParaRPr lang="en-US" sz="3500" dirty="0"/>
          </a:p>
        </p:txBody>
      </p:sp>
      <p:sp>
        <p:nvSpPr>
          <p:cNvPr id="4" name="Shape 1"/>
          <p:cNvSpPr/>
          <p:nvPr/>
        </p:nvSpPr>
        <p:spPr>
          <a:xfrm>
            <a:off x="787360" y="1692950"/>
            <a:ext cx="442793" cy="442793"/>
          </a:xfrm>
          <a:prstGeom prst="roundRect">
            <a:avLst>
              <a:gd name="adj" fmla="val 6668"/>
            </a:avLst>
          </a:prstGeom>
          <a:solidFill>
            <a:srgbClr val="303132"/>
          </a:solidFill>
          <a:ln/>
        </p:spPr>
      </p:sp>
      <p:pic>
        <p:nvPicPr>
          <p:cNvPr id="5" name="Image 1" descr="preencoded.png">    </p:cNvPr>
          <p:cNvPicPr>
            <a:picLocks noChangeAspect="1"/>
          </p:cNvPicPr>
          <p:nvPr/>
        </p:nvPicPr>
        <p:blipFill>
          <a:blip r:embed="rId2"/>
          <a:stretch>
            <a:fillRect/>
          </a:stretch>
        </p:blipFill>
        <p:spPr>
          <a:xfrm>
            <a:off x="874514" y="1746528"/>
            <a:ext cx="268367" cy="335518"/>
          </a:xfrm>
          <a:prstGeom prst="rect">
            <a:avLst/>
          </a:prstGeom>
        </p:spPr>
      </p:pic>
      <p:sp>
        <p:nvSpPr>
          <p:cNvPr id="6" name="Text 2"/>
          <p:cNvSpPr/>
          <p:nvPr/>
        </p:nvSpPr>
        <p:spPr>
          <a:xfrm>
            <a:off x="1426964" y="1760577"/>
            <a:ext cx="3748445" cy="279559"/>
          </a:xfrm>
          <a:prstGeom prst="rect">
            <a:avLst/>
          </a:prstGeom>
          <a:noFill/>
          <a:ln/>
        </p:spPr>
        <p:txBody>
          <a:bodyPr wrap="none" lIns="0" tIns="0" rIns="0" bIns="0" rtlCol="0" anchor="t"/>
          <a:lstStyle/>
          <a:p>
            <a:pPr algn="l" indent="0" marL="0">
              <a:lnSpc>
                <a:spcPts val="2200"/>
              </a:lnSpc>
              <a:buNone/>
            </a:pPr>
            <a:r>
              <a:rPr lang="en-US" sz="1750" b="1" dirty="0">
                <a:solidFill>
                  <a:srgbClr val="E2E6E9"/>
                </a:solidFill>
                <a:latin typeface="Montserrat Bold" pitchFamily="34" charset="0"/>
                <a:ea typeface="Montserrat Bold" pitchFamily="34" charset="-122"/>
                <a:cs typeface="Montserrat Bold" pitchFamily="34" charset="-120"/>
              </a:rPr>
              <a:t>Automate Chocolate Tempering</a:t>
            </a:r>
            <a:endParaRPr lang="en-US" sz="1750" dirty="0"/>
          </a:p>
        </p:txBody>
      </p:sp>
      <p:sp>
        <p:nvSpPr>
          <p:cNvPr id="7" name="Text 3"/>
          <p:cNvSpPr/>
          <p:nvPr/>
        </p:nvSpPr>
        <p:spPr>
          <a:xfrm>
            <a:off x="1426964" y="2158127"/>
            <a:ext cx="6929676" cy="590312"/>
          </a:xfrm>
          <a:prstGeom prst="rect">
            <a:avLst/>
          </a:prstGeom>
          <a:noFill/>
          <a:ln/>
        </p:spPr>
        <p:txBody>
          <a:bodyPr wrap="square" lIns="0" tIns="0" rIns="0" bIns="0" rtlCol="0" anchor="t"/>
          <a:lstStyle/>
          <a:p>
            <a:pPr algn="l" indent="0" marL="0">
              <a:lnSpc>
                <a:spcPts val="2300"/>
              </a:lnSpc>
              <a:buNone/>
            </a:pPr>
            <a:r>
              <a:rPr lang="en-US" sz="1500" dirty="0">
                <a:solidFill>
                  <a:srgbClr val="E2E6E9"/>
                </a:solidFill>
                <a:latin typeface="Source Sans Pro" pitchFamily="34" charset="0"/>
                <a:ea typeface="Source Sans Pro" pitchFamily="34" charset="-122"/>
                <a:cs typeface="Source Sans Pro" pitchFamily="34" charset="-120"/>
              </a:rPr>
              <a:t>Implement real-time temperature monitoring via PT100 sensor and MAX31865 module with a 1950W heating element controlled through an SSR and ESP32.</a:t>
            </a:r>
            <a:endParaRPr lang="en-US" sz="1500" dirty="0"/>
          </a:p>
        </p:txBody>
      </p:sp>
      <p:sp>
        <p:nvSpPr>
          <p:cNvPr id="8" name="Shape 4"/>
          <p:cNvSpPr/>
          <p:nvPr/>
        </p:nvSpPr>
        <p:spPr>
          <a:xfrm>
            <a:off x="787360" y="3142059"/>
            <a:ext cx="442793" cy="442793"/>
          </a:xfrm>
          <a:prstGeom prst="roundRect">
            <a:avLst>
              <a:gd name="adj" fmla="val 6668"/>
            </a:avLst>
          </a:prstGeom>
          <a:solidFill>
            <a:srgbClr val="303132"/>
          </a:solidFill>
          <a:ln/>
        </p:spPr>
      </p:sp>
      <p:pic>
        <p:nvPicPr>
          <p:cNvPr id="9" name="Image 2" descr="preencoded.png">    </p:cNvPr>
          <p:cNvPicPr>
            <a:picLocks noChangeAspect="1"/>
          </p:cNvPicPr>
          <p:nvPr/>
        </p:nvPicPr>
        <p:blipFill>
          <a:blip r:embed="rId3"/>
          <a:stretch>
            <a:fillRect/>
          </a:stretch>
        </p:blipFill>
        <p:spPr>
          <a:xfrm>
            <a:off x="874514" y="3195638"/>
            <a:ext cx="268367" cy="335518"/>
          </a:xfrm>
          <a:prstGeom prst="rect">
            <a:avLst/>
          </a:prstGeom>
        </p:spPr>
      </p:pic>
      <p:sp>
        <p:nvSpPr>
          <p:cNvPr id="10" name="Text 5"/>
          <p:cNvSpPr/>
          <p:nvPr/>
        </p:nvSpPr>
        <p:spPr>
          <a:xfrm>
            <a:off x="1426964" y="3209687"/>
            <a:ext cx="2566273" cy="279559"/>
          </a:xfrm>
          <a:prstGeom prst="rect">
            <a:avLst/>
          </a:prstGeom>
          <a:noFill/>
          <a:ln/>
        </p:spPr>
        <p:txBody>
          <a:bodyPr wrap="none" lIns="0" tIns="0" rIns="0" bIns="0" rtlCol="0" anchor="t"/>
          <a:lstStyle/>
          <a:p>
            <a:pPr algn="l" indent="0" marL="0">
              <a:lnSpc>
                <a:spcPts val="2200"/>
              </a:lnSpc>
              <a:buNone/>
            </a:pPr>
            <a:r>
              <a:rPr lang="en-US" sz="1750" b="1" dirty="0">
                <a:solidFill>
                  <a:srgbClr val="E2E6E9"/>
                </a:solidFill>
                <a:latin typeface="Montserrat Bold" pitchFamily="34" charset="0"/>
                <a:ea typeface="Montserrat Bold" pitchFamily="34" charset="-122"/>
                <a:cs typeface="Montserrat Bold" pitchFamily="34" charset="-120"/>
              </a:rPr>
              <a:t>Enable Customization</a:t>
            </a:r>
            <a:endParaRPr lang="en-US" sz="1750" dirty="0"/>
          </a:p>
        </p:txBody>
      </p:sp>
      <p:sp>
        <p:nvSpPr>
          <p:cNvPr id="11" name="Text 6"/>
          <p:cNvSpPr/>
          <p:nvPr/>
        </p:nvSpPr>
        <p:spPr>
          <a:xfrm>
            <a:off x="1426964" y="3607237"/>
            <a:ext cx="6929676" cy="590312"/>
          </a:xfrm>
          <a:prstGeom prst="rect">
            <a:avLst/>
          </a:prstGeom>
          <a:noFill/>
          <a:ln/>
        </p:spPr>
        <p:txBody>
          <a:bodyPr wrap="square" lIns="0" tIns="0" rIns="0" bIns="0" rtlCol="0" anchor="t"/>
          <a:lstStyle/>
          <a:p>
            <a:pPr algn="l" indent="0" marL="0">
              <a:lnSpc>
                <a:spcPts val="2300"/>
              </a:lnSpc>
              <a:buNone/>
            </a:pPr>
            <a:r>
              <a:rPr lang="en-US" sz="1500" dirty="0">
                <a:solidFill>
                  <a:srgbClr val="E2E6E9"/>
                </a:solidFill>
                <a:latin typeface="Source Sans Pro" pitchFamily="34" charset="0"/>
                <a:ea typeface="Source Sans Pro" pitchFamily="34" charset="-122"/>
                <a:cs typeface="Source Sans Pro" pitchFamily="34" charset="-120"/>
              </a:rPr>
              <a:t>Support three chocolate types (milk, dark, white) with unique tempering profiles and topping options (raisins, nuts, or none) via dedicated keypads.</a:t>
            </a:r>
            <a:endParaRPr lang="en-US" sz="1500" dirty="0"/>
          </a:p>
        </p:txBody>
      </p:sp>
      <p:sp>
        <p:nvSpPr>
          <p:cNvPr id="12" name="Shape 7"/>
          <p:cNvSpPr/>
          <p:nvPr/>
        </p:nvSpPr>
        <p:spPr>
          <a:xfrm>
            <a:off x="787360" y="4591169"/>
            <a:ext cx="442793" cy="442793"/>
          </a:xfrm>
          <a:prstGeom prst="roundRect">
            <a:avLst>
              <a:gd name="adj" fmla="val 6668"/>
            </a:avLst>
          </a:prstGeom>
          <a:solidFill>
            <a:srgbClr val="303132"/>
          </a:solidFill>
          <a:ln/>
        </p:spPr>
      </p:sp>
      <p:pic>
        <p:nvPicPr>
          <p:cNvPr id="13" name="Image 3" descr="preencoded.png">    </p:cNvPr>
          <p:cNvPicPr>
            <a:picLocks noChangeAspect="1"/>
          </p:cNvPicPr>
          <p:nvPr/>
        </p:nvPicPr>
        <p:blipFill>
          <a:blip r:embed="rId4"/>
          <a:stretch>
            <a:fillRect/>
          </a:stretch>
        </p:blipFill>
        <p:spPr>
          <a:xfrm>
            <a:off x="874514" y="4644747"/>
            <a:ext cx="268367" cy="335518"/>
          </a:xfrm>
          <a:prstGeom prst="rect">
            <a:avLst/>
          </a:prstGeom>
        </p:spPr>
      </p:pic>
      <p:sp>
        <p:nvSpPr>
          <p:cNvPr id="14" name="Text 8"/>
          <p:cNvSpPr/>
          <p:nvPr/>
        </p:nvSpPr>
        <p:spPr>
          <a:xfrm>
            <a:off x="1426964" y="4658797"/>
            <a:ext cx="3543895" cy="279559"/>
          </a:xfrm>
          <a:prstGeom prst="rect">
            <a:avLst/>
          </a:prstGeom>
          <a:noFill/>
          <a:ln/>
        </p:spPr>
        <p:txBody>
          <a:bodyPr wrap="none" lIns="0" tIns="0" rIns="0" bIns="0" rtlCol="0" anchor="t"/>
          <a:lstStyle/>
          <a:p>
            <a:pPr algn="l" indent="0" marL="0">
              <a:lnSpc>
                <a:spcPts val="2200"/>
              </a:lnSpc>
              <a:buNone/>
            </a:pPr>
            <a:r>
              <a:rPr lang="en-US" sz="1750" b="1" dirty="0">
                <a:solidFill>
                  <a:srgbClr val="E2E6E9"/>
                </a:solidFill>
                <a:latin typeface="Montserrat Bold" pitchFamily="34" charset="0"/>
                <a:ea typeface="Montserrat Bold" pitchFamily="34" charset="-122"/>
                <a:cs typeface="Montserrat Bold" pitchFamily="34" charset="-120"/>
              </a:rPr>
              <a:t>Ensure Precision &amp; Monitoring</a:t>
            </a:r>
            <a:endParaRPr lang="en-US" sz="1750" dirty="0"/>
          </a:p>
        </p:txBody>
      </p:sp>
      <p:sp>
        <p:nvSpPr>
          <p:cNvPr id="15" name="Text 9"/>
          <p:cNvSpPr/>
          <p:nvPr/>
        </p:nvSpPr>
        <p:spPr>
          <a:xfrm>
            <a:off x="1426964" y="5056346"/>
            <a:ext cx="6929676" cy="885468"/>
          </a:xfrm>
          <a:prstGeom prst="rect">
            <a:avLst/>
          </a:prstGeom>
          <a:noFill/>
          <a:ln/>
        </p:spPr>
        <p:txBody>
          <a:bodyPr wrap="square" lIns="0" tIns="0" rIns="0" bIns="0" rtlCol="0" anchor="t"/>
          <a:lstStyle/>
          <a:p>
            <a:pPr algn="l" indent="0" marL="0">
              <a:lnSpc>
                <a:spcPts val="2300"/>
              </a:lnSpc>
              <a:buNone/>
            </a:pPr>
            <a:r>
              <a:rPr lang="en-US" sz="1500" dirty="0">
                <a:solidFill>
                  <a:srgbClr val="E2E6E9"/>
                </a:solidFill>
                <a:latin typeface="Source Sans Pro" pitchFamily="34" charset="0"/>
                <a:ea typeface="Source Sans Pro" pitchFamily="34" charset="-122"/>
                <a:cs typeface="Source Sans Pro" pitchFamily="34" charset="-120"/>
              </a:rPr>
              <a:t>Achieve precise mold-filling control with our NEMA23 Motor, paired with a food-safe material wheel and a stainless-steel pipe. Enhance distribution uniformity with integrated vibration motor and keep track of filling levels using ultrasonic sensors.</a:t>
            </a:r>
            <a:endParaRPr lang="en-US" sz="1500" dirty="0"/>
          </a:p>
        </p:txBody>
      </p:sp>
      <p:sp>
        <p:nvSpPr>
          <p:cNvPr id="16" name="Shape 10"/>
          <p:cNvSpPr/>
          <p:nvPr/>
        </p:nvSpPr>
        <p:spPr>
          <a:xfrm>
            <a:off x="787360" y="6335435"/>
            <a:ext cx="442793" cy="442793"/>
          </a:xfrm>
          <a:prstGeom prst="roundRect">
            <a:avLst>
              <a:gd name="adj" fmla="val 6668"/>
            </a:avLst>
          </a:prstGeom>
          <a:solidFill>
            <a:srgbClr val="303132"/>
          </a:solidFill>
          <a:ln/>
        </p:spPr>
      </p:sp>
      <p:pic>
        <p:nvPicPr>
          <p:cNvPr id="17" name="Image 4" descr="preencoded.png">    </p:cNvPr>
          <p:cNvPicPr>
            <a:picLocks noChangeAspect="1"/>
          </p:cNvPicPr>
          <p:nvPr/>
        </p:nvPicPr>
        <p:blipFill>
          <a:blip r:embed="rId5"/>
          <a:stretch>
            <a:fillRect/>
          </a:stretch>
        </p:blipFill>
        <p:spPr>
          <a:xfrm>
            <a:off x="874514" y="6389013"/>
            <a:ext cx="268367" cy="335518"/>
          </a:xfrm>
          <a:prstGeom prst="rect">
            <a:avLst/>
          </a:prstGeom>
        </p:spPr>
      </p:pic>
      <p:sp>
        <p:nvSpPr>
          <p:cNvPr id="18" name="Text 11"/>
          <p:cNvSpPr/>
          <p:nvPr/>
        </p:nvSpPr>
        <p:spPr>
          <a:xfrm>
            <a:off x="1426964" y="6403062"/>
            <a:ext cx="3519130" cy="279559"/>
          </a:xfrm>
          <a:prstGeom prst="rect">
            <a:avLst/>
          </a:prstGeom>
          <a:noFill/>
          <a:ln/>
        </p:spPr>
        <p:txBody>
          <a:bodyPr wrap="none" lIns="0" tIns="0" rIns="0" bIns="0" rtlCol="0" anchor="t"/>
          <a:lstStyle/>
          <a:p>
            <a:pPr algn="l" indent="0" marL="0">
              <a:lnSpc>
                <a:spcPts val="2200"/>
              </a:lnSpc>
              <a:buNone/>
            </a:pPr>
            <a:r>
              <a:rPr lang="en-US" sz="1750" b="1" dirty="0">
                <a:solidFill>
                  <a:srgbClr val="E2E6E9"/>
                </a:solidFill>
                <a:latin typeface="Montserrat Bold" pitchFamily="34" charset="0"/>
                <a:ea typeface="Montserrat Bold" pitchFamily="34" charset="-122"/>
                <a:cs typeface="Montserrat Bold" pitchFamily="34" charset="-120"/>
              </a:rPr>
              <a:t>Create User-Friendly Interface</a:t>
            </a:r>
            <a:endParaRPr lang="en-US" sz="1750" dirty="0"/>
          </a:p>
        </p:txBody>
      </p:sp>
      <p:sp>
        <p:nvSpPr>
          <p:cNvPr id="19" name="Text 12"/>
          <p:cNvSpPr/>
          <p:nvPr/>
        </p:nvSpPr>
        <p:spPr>
          <a:xfrm>
            <a:off x="1426964" y="6800612"/>
            <a:ext cx="6929676" cy="590312"/>
          </a:xfrm>
          <a:prstGeom prst="rect">
            <a:avLst/>
          </a:prstGeom>
          <a:noFill/>
          <a:ln/>
        </p:spPr>
        <p:txBody>
          <a:bodyPr wrap="square" lIns="0" tIns="0" rIns="0" bIns="0" rtlCol="0" anchor="t"/>
          <a:lstStyle/>
          <a:p>
            <a:pPr algn="l" indent="0" marL="0">
              <a:lnSpc>
                <a:spcPts val="2300"/>
              </a:lnSpc>
              <a:buNone/>
            </a:pPr>
            <a:r>
              <a:rPr lang="en-US" sz="1500" dirty="0">
                <a:solidFill>
                  <a:srgbClr val="E2E6E9"/>
                </a:solidFill>
                <a:latin typeface="Source Sans Pro" pitchFamily="34" charset="0"/>
                <a:ea typeface="Source Sans Pro" pitchFamily="34" charset="-122"/>
                <a:cs typeface="Source Sans Pro" pitchFamily="34" charset="-120"/>
              </a:rPr>
              <a:t>Integrate user interaction through keypads, LCD displays for system status, and remote operation through a mobile app via Wi-Fi (ESP32).</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7315200" cy="8229600"/>
          </a:xfrm>
          <a:prstGeom prst="rect">
            <a:avLst/>
          </a:prstGeom>
        </p:spPr>
      </p:pic>
      <p:sp>
        <p:nvSpPr>
          <p:cNvPr id="3" name="Text 0"/>
          <p:cNvSpPr/>
          <p:nvPr/>
        </p:nvSpPr>
        <p:spPr>
          <a:xfrm>
            <a:off x="863798" y="2069544"/>
            <a:ext cx="5266015" cy="613529"/>
          </a:xfrm>
          <a:prstGeom prst="rect">
            <a:avLst/>
          </a:prstGeom>
          <a:noFill/>
          <a:ln/>
        </p:spPr>
        <p:txBody>
          <a:bodyPr wrap="none" lIns="0" tIns="0" rIns="0" bIns="0" rtlCol="0" anchor="t"/>
          <a:lstStyle/>
          <a:p>
            <a:pPr algn="l" indent="0" marL="0">
              <a:lnSpc>
                <a:spcPts val="4800"/>
              </a:lnSpc>
              <a:buNone/>
            </a:pPr>
            <a:r>
              <a:rPr lang="en-US" sz="3850" b="1" dirty="0">
                <a:solidFill>
                  <a:srgbClr val="FFFFFF"/>
                </a:solidFill>
                <a:latin typeface="Montserrat Bold" pitchFamily="34" charset="0"/>
                <a:ea typeface="Montserrat Bold" pitchFamily="34" charset="-122"/>
                <a:cs typeface="Montserrat Bold" pitchFamily="34" charset="-120"/>
              </a:rPr>
              <a:t>System Architecture</a:t>
            </a:r>
            <a:endParaRPr lang="en-US" sz="3850" dirty="0"/>
          </a:p>
        </p:txBody>
      </p:sp>
      <p:sp>
        <p:nvSpPr>
          <p:cNvPr id="4" name="Text 1"/>
          <p:cNvSpPr/>
          <p:nvPr/>
        </p:nvSpPr>
        <p:spPr>
          <a:xfrm>
            <a:off x="863798" y="3006923"/>
            <a:ext cx="5587603" cy="647938"/>
          </a:xfrm>
          <a:prstGeom prst="rect">
            <a:avLst/>
          </a:prstGeom>
          <a:noFill/>
          <a:ln/>
        </p:spPr>
        <p:txBody>
          <a:bodyPr wrap="squar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The system utilizes a modular microcontroller architecture with four dedicated controllers:</a:t>
            </a:r>
            <a:endParaRPr lang="en-US" sz="1700" dirty="0"/>
          </a:p>
        </p:txBody>
      </p:sp>
      <p:sp>
        <p:nvSpPr>
          <p:cNvPr id="5" name="Text 2"/>
          <p:cNvSpPr/>
          <p:nvPr/>
        </p:nvSpPr>
        <p:spPr>
          <a:xfrm>
            <a:off x="863798" y="3897749"/>
            <a:ext cx="5587603" cy="647938"/>
          </a:xfrm>
          <a:prstGeom prst="rect">
            <a:avLst/>
          </a:prstGeom>
          <a:noFill/>
          <a:ln/>
        </p:spPr>
        <p:txBody>
          <a:bodyPr wrap="squar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ESP32: Manages tempering machine, temperature monitoring, and Wi-Fi connectivity for mobile app control</a:t>
            </a:r>
            <a:endParaRPr lang="en-US" sz="1700" dirty="0"/>
          </a:p>
        </p:txBody>
      </p:sp>
      <p:sp>
        <p:nvSpPr>
          <p:cNvPr id="6" name="Text 3"/>
          <p:cNvSpPr/>
          <p:nvPr/>
        </p:nvSpPr>
        <p:spPr>
          <a:xfrm>
            <a:off x="863798" y="4621173"/>
            <a:ext cx="5587603" cy="971907"/>
          </a:xfrm>
          <a:prstGeom prst="rect">
            <a:avLst/>
          </a:prstGeom>
          <a:noFill/>
          <a:ln/>
        </p:spPr>
        <p:txBody>
          <a:bodyPr wrap="squar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Arduino Uno (Tempering Machine): Handles the chocolate mixing/transferring wheel for precise control, and is also connected to the ESP32 for signal control.</a:t>
            </a:r>
            <a:endParaRPr lang="en-US" sz="1700" dirty="0"/>
          </a:p>
        </p:txBody>
      </p:sp>
      <p:sp>
        <p:nvSpPr>
          <p:cNvPr id="7" name="Text 4"/>
          <p:cNvSpPr/>
          <p:nvPr/>
        </p:nvSpPr>
        <p:spPr>
          <a:xfrm>
            <a:off x="863798" y="5835967"/>
            <a:ext cx="5587603" cy="323969"/>
          </a:xfrm>
          <a:prstGeom prst="rect">
            <a:avLst/>
          </a:prstGeom>
          <a:noFill/>
          <a:ln/>
        </p:spPr>
        <p:txBody>
          <a:bodyPr wrap="none" lIns="0" tIns="0" rIns="0" bIns="0" rtlCol="0" anchor="t"/>
          <a:lstStyle/>
          <a:p>
            <a:pPr algn="l" indent="0" marL="0">
              <a:lnSpc>
                <a:spcPts val="2550"/>
              </a:lnSpc>
              <a:buNone/>
            </a:pP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7315200" cy="8229600"/>
          </a:xfrm>
          <a:prstGeom prst="rect">
            <a:avLst/>
          </a:prstGeom>
        </p:spPr>
      </p:pic>
      <p:sp>
        <p:nvSpPr>
          <p:cNvPr id="3" name="Text 0"/>
          <p:cNvSpPr/>
          <p:nvPr/>
        </p:nvSpPr>
        <p:spPr>
          <a:xfrm>
            <a:off x="863798" y="1884283"/>
            <a:ext cx="5587603" cy="1227058"/>
          </a:xfrm>
          <a:prstGeom prst="rect">
            <a:avLst/>
          </a:prstGeom>
          <a:noFill/>
          <a:ln/>
        </p:spPr>
        <p:txBody>
          <a:bodyPr wrap="square" lIns="0" tIns="0" rIns="0" bIns="0" rtlCol="0" anchor="t"/>
          <a:lstStyle/>
          <a:p>
            <a:pPr algn="l" indent="0" marL="0">
              <a:lnSpc>
                <a:spcPts val="4800"/>
              </a:lnSpc>
              <a:buNone/>
            </a:pPr>
            <a:r>
              <a:rPr lang="en-US" sz="3850" b="1" dirty="0">
                <a:solidFill>
                  <a:srgbClr val="FFFFFF"/>
                </a:solidFill>
                <a:latin typeface="Montserrat Bold" pitchFamily="34" charset="0"/>
                <a:ea typeface="Montserrat Bold" pitchFamily="34" charset="-122"/>
                <a:cs typeface="Montserrat Bold" pitchFamily="34" charset="-120"/>
              </a:rPr>
              <a:t>System Architecture(cont.)</a:t>
            </a:r>
            <a:endParaRPr lang="en-US" sz="3850" dirty="0"/>
          </a:p>
        </p:txBody>
      </p:sp>
      <p:sp>
        <p:nvSpPr>
          <p:cNvPr id="4" name="Text 1"/>
          <p:cNvSpPr/>
          <p:nvPr/>
        </p:nvSpPr>
        <p:spPr>
          <a:xfrm>
            <a:off x="863798" y="3435191"/>
            <a:ext cx="5587603" cy="647938"/>
          </a:xfrm>
          <a:prstGeom prst="rect">
            <a:avLst/>
          </a:prstGeom>
          <a:noFill/>
          <a:ln/>
        </p:spPr>
        <p:txBody>
          <a:bodyPr wrap="squar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The system utilizes a modular microcontroller architecture with four dedicated controllers:</a:t>
            </a:r>
            <a:endParaRPr lang="en-US" sz="1700" dirty="0"/>
          </a:p>
        </p:txBody>
      </p:sp>
      <p:sp>
        <p:nvSpPr>
          <p:cNvPr id="5" name="Text 2"/>
          <p:cNvSpPr/>
          <p:nvPr/>
        </p:nvSpPr>
        <p:spPr>
          <a:xfrm>
            <a:off x="863798" y="4326017"/>
            <a:ext cx="5587603" cy="971907"/>
          </a:xfrm>
          <a:prstGeom prst="rect">
            <a:avLst/>
          </a:prstGeom>
          <a:noFill/>
          <a:ln/>
        </p:spPr>
        <p:txBody>
          <a:bodyPr wrap="squar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Arduino Mega 2560: Controls the main production line, including conveyor belt, IR sensors, toppings dispensers,  and keypad inputs</a:t>
            </a:r>
            <a:endParaRPr lang="en-US" sz="1700" dirty="0"/>
          </a:p>
        </p:txBody>
      </p:sp>
      <p:sp>
        <p:nvSpPr>
          <p:cNvPr id="6" name="Text 3"/>
          <p:cNvSpPr/>
          <p:nvPr/>
        </p:nvSpPr>
        <p:spPr>
          <a:xfrm>
            <a:off x="863798" y="5373410"/>
            <a:ext cx="5587603" cy="971907"/>
          </a:xfrm>
          <a:prstGeom prst="rect">
            <a:avLst/>
          </a:prstGeom>
          <a:noFill/>
          <a:ln/>
        </p:spPr>
        <p:txBody>
          <a:bodyPr wrap="squar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Arduino Uno (Production Line): Handles ultrasonic sensors for monitoring filling levels and drives additional LCD displays</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63798" y="1878806"/>
            <a:ext cx="7859316" cy="613529"/>
          </a:xfrm>
          <a:prstGeom prst="rect">
            <a:avLst/>
          </a:prstGeom>
          <a:noFill/>
          <a:ln/>
        </p:spPr>
        <p:txBody>
          <a:bodyPr wrap="none" lIns="0" tIns="0" rIns="0" bIns="0" rtlCol="0" anchor="t"/>
          <a:lstStyle/>
          <a:p>
            <a:pPr algn="l" indent="0" marL="0">
              <a:lnSpc>
                <a:spcPts val="4800"/>
              </a:lnSpc>
              <a:buNone/>
            </a:pPr>
            <a:r>
              <a:rPr lang="en-US" sz="3850" b="1" dirty="0">
                <a:solidFill>
                  <a:srgbClr val="FFFFFF"/>
                </a:solidFill>
                <a:latin typeface="Montserrat Bold" pitchFamily="34" charset="0"/>
                <a:ea typeface="Montserrat Bold" pitchFamily="34" charset="-122"/>
                <a:cs typeface="Montserrat Bold" pitchFamily="34" charset="-120"/>
              </a:rPr>
              <a:t>Chocolate Tempering Machine</a:t>
            </a:r>
            <a:endParaRPr lang="en-US" sz="3850" dirty="0"/>
          </a:p>
        </p:txBody>
      </p:sp>
      <p:sp>
        <p:nvSpPr>
          <p:cNvPr id="3" name="Text 1"/>
          <p:cNvSpPr/>
          <p:nvPr/>
        </p:nvSpPr>
        <p:spPr>
          <a:xfrm>
            <a:off x="863798" y="3032046"/>
            <a:ext cx="2454235" cy="306705"/>
          </a:xfrm>
          <a:prstGeom prst="rect">
            <a:avLst/>
          </a:prstGeom>
          <a:noFill/>
          <a:ln/>
        </p:spPr>
        <p:txBody>
          <a:bodyPr wrap="none" lIns="0" tIns="0" rIns="0" bIns="0" rtlCol="0" anchor="t"/>
          <a:lstStyle/>
          <a:p>
            <a:pPr algn="l" indent="0" marL="0">
              <a:lnSpc>
                <a:spcPts val="2400"/>
              </a:lnSpc>
              <a:buNone/>
            </a:pPr>
            <a:r>
              <a:rPr lang="en-US" sz="1900" b="1" dirty="0">
                <a:solidFill>
                  <a:srgbClr val="FFFFFF"/>
                </a:solidFill>
                <a:latin typeface="Montserrat Bold" pitchFamily="34" charset="0"/>
                <a:ea typeface="Montserrat Bold" pitchFamily="34" charset="-122"/>
                <a:cs typeface="Montserrat Bold" pitchFamily="34" charset="-120"/>
              </a:rPr>
              <a:t>Key Components</a:t>
            </a:r>
            <a:endParaRPr lang="en-US" sz="1900" dirty="0"/>
          </a:p>
        </p:txBody>
      </p:sp>
      <p:sp>
        <p:nvSpPr>
          <p:cNvPr id="4" name="Text 2"/>
          <p:cNvSpPr/>
          <p:nvPr/>
        </p:nvSpPr>
        <p:spPr>
          <a:xfrm>
            <a:off x="863798" y="3554611"/>
            <a:ext cx="6187916"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1950W heating element (230V)</a:t>
            </a:r>
            <a:endParaRPr lang="en-US" sz="1700" dirty="0"/>
          </a:p>
        </p:txBody>
      </p:sp>
      <p:sp>
        <p:nvSpPr>
          <p:cNvPr id="5" name="Text 3"/>
          <p:cNvSpPr/>
          <p:nvPr/>
        </p:nvSpPr>
        <p:spPr>
          <a:xfrm>
            <a:off x="863798" y="3954066"/>
            <a:ext cx="6187916"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PT100 temperature sensor with MAX31865 module</a:t>
            </a:r>
            <a:endParaRPr lang="en-US" sz="1700" dirty="0"/>
          </a:p>
        </p:txBody>
      </p:sp>
      <p:sp>
        <p:nvSpPr>
          <p:cNvPr id="6" name="Text 4"/>
          <p:cNvSpPr/>
          <p:nvPr/>
        </p:nvSpPr>
        <p:spPr>
          <a:xfrm>
            <a:off x="863798" y="4353520"/>
            <a:ext cx="6187916"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Solid State Relay (SSR) for safe control</a:t>
            </a:r>
            <a:endParaRPr lang="en-US" sz="1700" dirty="0"/>
          </a:p>
        </p:txBody>
      </p:sp>
      <p:sp>
        <p:nvSpPr>
          <p:cNvPr id="7" name="Text 5"/>
          <p:cNvSpPr/>
          <p:nvPr/>
        </p:nvSpPr>
        <p:spPr>
          <a:xfrm>
            <a:off x="863798" y="4752975"/>
            <a:ext cx="6187916"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Stainless steel double-layer container</a:t>
            </a:r>
            <a:endParaRPr lang="en-US" sz="1700" dirty="0"/>
          </a:p>
        </p:txBody>
      </p:sp>
      <p:sp>
        <p:nvSpPr>
          <p:cNvPr id="8" name="Text 6"/>
          <p:cNvSpPr/>
          <p:nvPr/>
        </p:nvSpPr>
        <p:spPr>
          <a:xfrm>
            <a:off x="863798" y="5152430"/>
            <a:ext cx="6187916"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ESP32 for temperature control and Wi-Fi</a:t>
            </a:r>
            <a:endParaRPr lang="en-US" sz="1700" dirty="0"/>
          </a:p>
        </p:txBody>
      </p:sp>
      <p:sp>
        <p:nvSpPr>
          <p:cNvPr id="9" name="Text 7"/>
          <p:cNvSpPr/>
          <p:nvPr/>
        </p:nvSpPr>
        <p:spPr>
          <a:xfrm>
            <a:off x="863798" y="5551884"/>
            <a:ext cx="6187916"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NEMA23 motor</a:t>
            </a:r>
            <a:endParaRPr lang="en-US" sz="1700" dirty="0"/>
          </a:p>
        </p:txBody>
      </p:sp>
      <p:sp>
        <p:nvSpPr>
          <p:cNvPr id="10" name="Text 8"/>
          <p:cNvSpPr/>
          <p:nvPr/>
        </p:nvSpPr>
        <p:spPr>
          <a:xfrm>
            <a:off x="863798" y="5951339"/>
            <a:ext cx="6187916"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Food-safe wheel</a:t>
            </a:r>
            <a:endParaRPr lang="en-US" sz="1700" dirty="0"/>
          </a:p>
        </p:txBody>
      </p:sp>
      <p:sp>
        <p:nvSpPr>
          <p:cNvPr id="11" name="Text 9"/>
          <p:cNvSpPr/>
          <p:nvPr/>
        </p:nvSpPr>
        <p:spPr>
          <a:xfrm>
            <a:off x="7586305" y="3032046"/>
            <a:ext cx="2454235" cy="306705"/>
          </a:xfrm>
          <a:prstGeom prst="rect">
            <a:avLst/>
          </a:prstGeom>
          <a:noFill/>
          <a:ln/>
        </p:spPr>
        <p:txBody>
          <a:bodyPr wrap="none" lIns="0" tIns="0" rIns="0" bIns="0" rtlCol="0" anchor="t"/>
          <a:lstStyle/>
          <a:p>
            <a:pPr algn="l" indent="0" marL="0">
              <a:lnSpc>
                <a:spcPts val="2400"/>
              </a:lnSpc>
              <a:buNone/>
            </a:pPr>
            <a:r>
              <a:rPr lang="en-US" sz="1900" b="1" dirty="0">
                <a:solidFill>
                  <a:srgbClr val="FFFFFF"/>
                </a:solidFill>
                <a:latin typeface="Montserrat Bold" pitchFamily="34" charset="0"/>
                <a:ea typeface="Montserrat Bold" pitchFamily="34" charset="-122"/>
                <a:cs typeface="Montserrat Bold" pitchFamily="34" charset="-120"/>
              </a:rPr>
              <a:t>Tempering Profiles</a:t>
            </a:r>
            <a:endParaRPr lang="en-US" sz="1900" dirty="0"/>
          </a:p>
        </p:txBody>
      </p:sp>
      <p:sp>
        <p:nvSpPr>
          <p:cNvPr id="12" name="Shape 10"/>
          <p:cNvSpPr/>
          <p:nvPr/>
        </p:nvSpPr>
        <p:spPr>
          <a:xfrm>
            <a:off x="7586305" y="3581638"/>
            <a:ext cx="6187916" cy="1810107"/>
          </a:xfrm>
          <a:prstGeom prst="roundRect">
            <a:avLst>
              <a:gd name="adj" fmla="val 1790"/>
            </a:avLst>
          </a:prstGeom>
          <a:noFill/>
          <a:ln w="7620">
            <a:solidFill>
              <a:srgbClr val="FFFFFF">
                <a:alpha val="24000"/>
              </a:srgbClr>
            </a:solidFill>
            <a:prstDash val="solid"/>
          </a:ln>
        </p:spPr>
      </p:sp>
      <p:sp>
        <p:nvSpPr>
          <p:cNvPr id="13" name="Shape 11"/>
          <p:cNvSpPr/>
          <p:nvPr/>
        </p:nvSpPr>
        <p:spPr>
          <a:xfrm>
            <a:off x="7593925" y="3589258"/>
            <a:ext cx="6172676" cy="598289"/>
          </a:xfrm>
          <a:prstGeom prst="rect">
            <a:avLst/>
          </a:prstGeom>
          <a:solidFill>
            <a:srgbClr val="FFFFFF">
              <a:alpha val="4000"/>
            </a:srgbClr>
          </a:solidFill>
          <a:ln/>
        </p:spPr>
      </p:sp>
      <p:sp>
        <p:nvSpPr>
          <p:cNvPr id="14" name="Text 12"/>
          <p:cNvSpPr/>
          <p:nvPr/>
        </p:nvSpPr>
        <p:spPr>
          <a:xfrm>
            <a:off x="7809786" y="3726418"/>
            <a:ext cx="2650808" cy="323969"/>
          </a:xfrm>
          <a:prstGeom prst="rect">
            <a:avLst/>
          </a:prstGeom>
          <a:noFill/>
          <a:ln/>
        </p:spPr>
        <p:txBody>
          <a:bodyPr wrap="non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Milk Chocolate</a:t>
            </a:r>
            <a:endParaRPr lang="en-US" sz="1700" dirty="0"/>
          </a:p>
        </p:txBody>
      </p:sp>
      <p:sp>
        <p:nvSpPr>
          <p:cNvPr id="15" name="Text 13"/>
          <p:cNvSpPr/>
          <p:nvPr/>
        </p:nvSpPr>
        <p:spPr>
          <a:xfrm>
            <a:off x="10899934" y="3726418"/>
            <a:ext cx="2650808" cy="323969"/>
          </a:xfrm>
          <a:prstGeom prst="rect">
            <a:avLst/>
          </a:prstGeom>
          <a:noFill/>
          <a:ln/>
        </p:spPr>
        <p:txBody>
          <a:bodyPr wrap="non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42°C → 27°C → 32°C</a:t>
            </a:r>
            <a:endParaRPr lang="en-US" sz="1700" dirty="0"/>
          </a:p>
        </p:txBody>
      </p:sp>
      <p:sp>
        <p:nvSpPr>
          <p:cNvPr id="16" name="Shape 14"/>
          <p:cNvSpPr/>
          <p:nvPr/>
        </p:nvSpPr>
        <p:spPr>
          <a:xfrm>
            <a:off x="7593925" y="4187547"/>
            <a:ext cx="6172676" cy="598289"/>
          </a:xfrm>
          <a:prstGeom prst="rect">
            <a:avLst/>
          </a:prstGeom>
          <a:solidFill>
            <a:srgbClr val="000000">
              <a:alpha val="4000"/>
            </a:srgbClr>
          </a:solidFill>
          <a:ln/>
        </p:spPr>
      </p:sp>
      <p:sp>
        <p:nvSpPr>
          <p:cNvPr id="17" name="Text 15"/>
          <p:cNvSpPr/>
          <p:nvPr/>
        </p:nvSpPr>
        <p:spPr>
          <a:xfrm>
            <a:off x="7809786" y="4324707"/>
            <a:ext cx="2650808" cy="323969"/>
          </a:xfrm>
          <a:prstGeom prst="rect">
            <a:avLst/>
          </a:prstGeom>
          <a:noFill/>
          <a:ln/>
        </p:spPr>
        <p:txBody>
          <a:bodyPr wrap="non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Dark Chocolate</a:t>
            </a:r>
            <a:endParaRPr lang="en-US" sz="1700" dirty="0"/>
          </a:p>
        </p:txBody>
      </p:sp>
      <p:sp>
        <p:nvSpPr>
          <p:cNvPr id="18" name="Text 16"/>
          <p:cNvSpPr/>
          <p:nvPr/>
        </p:nvSpPr>
        <p:spPr>
          <a:xfrm>
            <a:off x="10899934" y="4324707"/>
            <a:ext cx="2650808" cy="323969"/>
          </a:xfrm>
          <a:prstGeom prst="rect">
            <a:avLst/>
          </a:prstGeom>
          <a:noFill/>
          <a:ln/>
        </p:spPr>
        <p:txBody>
          <a:bodyPr wrap="non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45°C → 28°C → 30°C</a:t>
            </a:r>
            <a:endParaRPr lang="en-US" sz="1700" dirty="0"/>
          </a:p>
        </p:txBody>
      </p:sp>
      <p:sp>
        <p:nvSpPr>
          <p:cNvPr id="19" name="Shape 17"/>
          <p:cNvSpPr/>
          <p:nvPr/>
        </p:nvSpPr>
        <p:spPr>
          <a:xfrm>
            <a:off x="7593925" y="4785836"/>
            <a:ext cx="6172676" cy="598289"/>
          </a:xfrm>
          <a:prstGeom prst="rect">
            <a:avLst/>
          </a:prstGeom>
          <a:solidFill>
            <a:srgbClr val="FFFFFF">
              <a:alpha val="4000"/>
            </a:srgbClr>
          </a:solidFill>
          <a:ln/>
        </p:spPr>
      </p:sp>
      <p:sp>
        <p:nvSpPr>
          <p:cNvPr id="20" name="Text 18"/>
          <p:cNvSpPr/>
          <p:nvPr/>
        </p:nvSpPr>
        <p:spPr>
          <a:xfrm>
            <a:off x="7809786" y="4922996"/>
            <a:ext cx="2650808" cy="323969"/>
          </a:xfrm>
          <a:prstGeom prst="rect">
            <a:avLst/>
          </a:prstGeom>
          <a:noFill/>
          <a:ln/>
        </p:spPr>
        <p:txBody>
          <a:bodyPr wrap="non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White Chocolate</a:t>
            </a:r>
            <a:endParaRPr lang="en-US" sz="1700" dirty="0"/>
          </a:p>
        </p:txBody>
      </p:sp>
      <p:sp>
        <p:nvSpPr>
          <p:cNvPr id="21" name="Text 19"/>
          <p:cNvSpPr/>
          <p:nvPr/>
        </p:nvSpPr>
        <p:spPr>
          <a:xfrm>
            <a:off x="10899934" y="4922996"/>
            <a:ext cx="2650808" cy="323969"/>
          </a:xfrm>
          <a:prstGeom prst="rect">
            <a:avLst/>
          </a:prstGeom>
          <a:noFill/>
          <a:ln/>
        </p:spPr>
        <p:txBody>
          <a:bodyPr wrap="non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40°C → 26°C → 29°C</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863798" y="2063115"/>
            <a:ext cx="7416403" cy="1227058"/>
          </a:xfrm>
          <a:prstGeom prst="rect">
            <a:avLst/>
          </a:prstGeom>
          <a:noFill/>
          <a:ln/>
        </p:spPr>
        <p:txBody>
          <a:bodyPr wrap="square" lIns="0" tIns="0" rIns="0" bIns="0" rtlCol="0" anchor="t"/>
          <a:lstStyle/>
          <a:p>
            <a:pPr algn="l" indent="0" marL="0">
              <a:lnSpc>
                <a:spcPts val="4800"/>
              </a:lnSpc>
              <a:buNone/>
            </a:pPr>
            <a:r>
              <a:rPr lang="en-US" sz="3850" b="1" dirty="0">
                <a:solidFill>
                  <a:srgbClr val="FFFFFF"/>
                </a:solidFill>
                <a:latin typeface="Montserrat Bold" pitchFamily="34" charset="0"/>
                <a:ea typeface="Montserrat Bold" pitchFamily="34" charset="-122"/>
                <a:cs typeface="Montserrat Bold" pitchFamily="34" charset="-120"/>
              </a:rPr>
              <a:t>Production Line Components</a:t>
            </a:r>
            <a:endParaRPr lang="en-US" sz="3850" dirty="0"/>
          </a:p>
        </p:txBody>
      </p:sp>
      <p:sp>
        <p:nvSpPr>
          <p:cNvPr id="4" name="Text 1"/>
          <p:cNvSpPr/>
          <p:nvPr/>
        </p:nvSpPr>
        <p:spPr>
          <a:xfrm>
            <a:off x="863798" y="3614023"/>
            <a:ext cx="2454235" cy="306705"/>
          </a:xfrm>
          <a:prstGeom prst="rect">
            <a:avLst/>
          </a:prstGeom>
          <a:noFill/>
          <a:ln/>
        </p:spPr>
        <p:txBody>
          <a:bodyPr wrap="none" lIns="0" tIns="0" rIns="0" bIns="0" rtlCol="0" anchor="t"/>
          <a:lstStyle/>
          <a:p>
            <a:pPr algn="l" indent="0" marL="0">
              <a:lnSpc>
                <a:spcPts val="2400"/>
              </a:lnSpc>
              <a:buNone/>
            </a:pPr>
            <a:r>
              <a:rPr lang="en-US" sz="1900" b="1" dirty="0">
                <a:solidFill>
                  <a:srgbClr val="FFFFFF"/>
                </a:solidFill>
                <a:latin typeface="Montserrat Bold" pitchFamily="34" charset="0"/>
                <a:ea typeface="Montserrat Bold" pitchFamily="34" charset="-122"/>
                <a:cs typeface="Montserrat Bold" pitchFamily="34" charset="-120"/>
              </a:rPr>
              <a:t>Key Components</a:t>
            </a:r>
            <a:endParaRPr lang="en-US" sz="1900" dirty="0"/>
          </a:p>
        </p:txBody>
      </p:sp>
      <p:sp>
        <p:nvSpPr>
          <p:cNvPr id="5" name="Text 2"/>
          <p:cNvSpPr/>
          <p:nvPr/>
        </p:nvSpPr>
        <p:spPr>
          <a:xfrm>
            <a:off x="863798" y="4244578"/>
            <a:ext cx="7416403"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Windshield wiper motor drives the belt, controlled by BTS7960 motor</a:t>
            </a:r>
            <a:endParaRPr lang="en-US" sz="1700" dirty="0"/>
          </a:p>
        </p:txBody>
      </p:sp>
      <p:sp>
        <p:nvSpPr>
          <p:cNvPr id="6" name="Text 3"/>
          <p:cNvSpPr/>
          <p:nvPr/>
        </p:nvSpPr>
        <p:spPr>
          <a:xfrm>
            <a:off x="863798" y="4644033"/>
            <a:ext cx="7416403"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IR sensors to detect mold positioning</a:t>
            </a:r>
            <a:endParaRPr lang="en-US" sz="1700" dirty="0"/>
          </a:p>
        </p:txBody>
      </p:sp>
      <p:sp>
        <p:nvSpPr>
          <p:cNvPr id="7" name="Text 4"/>
          <p:cNvSpPr/>
          <p:nvPr/>
        </p:nvSpPr>
        <p:spPr>
          <a:xfrm>
            <a:off x="863798" y="5043488"/>
            <a:ext cx="7416403"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NEMA23 stepper motors with YS-DIV268N-5A drivers</a:t>
            </a:r>
            <a:endParaRPr lang="en-US" sz="1700" dirty="0"/>
          </a:p>
        </p:txBody>
      </p:sp>
      <p:sp>
        <p:nvSpPr>
          <p:cNvPr id="8" name="Text 5"/>
          <p:cNvSpPr/>
          <p:nvPr/>
        </p:nvSpPr>
        <p:spPr>
          <a:xfrm>
            <a:off x="863798" y="5442942"/>
            <a:ext cx="7416403"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2430 vibration motor</a:t>
            </a:r>
            <a:endParaRPr lang="en-US" sz="1700" dirty="0"/>
          </a:p>
        </p:txBody>
      </p:sp>
      <p:sp>
        <p:nvSpPr>
          <p:cNvPr id="9" name="Text 6"/>
          <p:cNvSpPr/>
          <p:nvPr/>
        </p:nvSpPr>
        <p:spPr>
          <a:xfrm>
            <a:off x="863798" y="5842397"/>
            <a:ext cx="7416403"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Ultrasonic sensors</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63798" y="1981200"/>
            <a:ext cx="5431988" cy="613529"/>
          </a:xfrm>
          <a:prstGeom prst="rect">
            <a:avLst/>
          </a:prstGeom>
          <a:noFill/>
          <a:ln/>
        </p:spPr>
        <p:txBody>
          <a:bodyPr wrap="none" lIns="0" tIns="0" rIns="0" bIns="0" rtlCol="0" anchor="t"/>
          <a:lstStyle/>
          <a:p>
            <a:pPr algn="l" indent="0" marL="0">
              <a:lnSpc>
                <a:spcPts val="4800"/>
              </a:lnSpc>
              <a:buNone/>
            </a:pPr>
            <a:r>
              <a:rPr lang="en-US" sz="3850" b="1" dirty="0">
                <a:solidFill>
                  <a:srgbClr val="FFFFFF"/>
                </a:solidFill>
                <a:latin typeface="Montserrat Bold" pitchFamily="34" charset="0"/>
                <a:ea typeface="Montserrat Bold" pitchFamily="34" charset="-122"/>
                <a:cs typeface="Montserrat Bold" pitchFamily="34" charset="-120"/>
              </a:rPr>
              <a:t>Thermal Calculations</a:t>
            </a:r>
            <a:endParaRPr lang="en-US" sz="3850" dirty="0"/>
          </a:p>
        </p:txBody>
      </p:sp>
      <p:sp>
        <p:nvSpPr>
          <p:cNvPr id="3" name="Text 1"/>
          <p:cNvSpPr/>
          <p:nvPr/>
        </p:nvSpPr>
        <p:spPr>
          <a:xfrm>
            <a:off x="863798" y="3134439"/>
            <a:ext cx="2496383" cy="306705"/>
          </a:xfrm>
          <a:prstGeom prst="rect">
            <a:avLst/>
          </a:prstGeom>
          <a:noFill/>
          <a:ln/>
        </p:spPr>
        <p:txBody>
          <a:bodyPr wrap="none" lIns="0" tIns="0" rIns="0" bIns="0" rtlCol="0" anchor="t"/>
          <a:lstStyle/>
          <a:p>
            <a:pPr algn="l" indent="0" marL="0">
              <a:lnSpc>
                <a:spcPts val="2400"/>
              </a:lnSpc>
              <a:buNone/>
            </a:pPr>
            <a:r>
              <a:rPr lang="en-US" sz="1900" b="1" dirty="0">
                <a:solidFill>
                  <a:srgbClr val="FFFFFF"/>
                </a:solidFill>
                <a:latin typeface="Montserrat Bold" pitchFamily="34" charset="0"/>
                <a:ea typeface="Montserrat Bold" pitchFamily="34" charset="-122"/>
                <a:cs typeface="Montserrat Bold" pitchFamily="34" charset="-120"/>
              </a:rPr>
              <a:t>System Parameters</a:t>
            </a:r>
            <a:endParaRPr lang="en-US" sz="1900" dirty="0"/>
          </a:p>
        </p:txBody>
      </p:sp>
      <p:sp>
        <p:nvSpPr>
          <p:cNvPr id="4" name="Text 2"/>
          <p:cNvSpPr/>
          <p:nvPr/>
        </p:nvSpPr>
        <p:spPr>
          <a:xfrm>
            <a:off x="863798" y="3657005"/>
            <a:ext cx="6187916"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Water: 8L (8000g)</a:t>
            </a:r>
            <a:endParaRPr lang="en-US" sz="1700" dirty="0"/>
          </a:p>
        </p:txBody>
      </p:sp>
      <p:sp>
        <p:nvSpPr>
          <p:cNvPr id="5" name="Text 3"/>
          <p:cNvSpPr/>
          <p:nvPr/>
        </p:nvSpPr>
        <p:spPr>
          <a:xfrm>
            <a:off x="863798" y="4056459"/>
            <a:ext cx="6187916"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Chocolate: 5kg (5000g)</a:t>
            </a:r>
            <a:endParaRPr lang="en-US" sz="1700" dirty="0"/>
          </a:p>
        </p:txBody>
      </p:sp>
      <p:sp>
        <p:nvSpPr>
          <p:cNvPr id="6" name="Text 4"/>
          <p:cNvSpPr/>
          <p:nvPr/>
        </p:nvSpPr>
        <p:spPr>
          <a:xfrm>
            <a:off x="863798" y="4455914"/>
            <a:ext cx="6187916"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Temperature change: 17°C (25°C to 42°C)</a:t>
            </a:r>
            <a:endParaRPr lang="en-US" sz="1700" dirty="0"/>
          </a:p>
        </p:txBody>
      </p:sp>
      <p:sp>
        <p:nvSpPr>
          <p:cNvPr id="7" name="Text 5"/>
          <p:cNvSpPr/>
          <p:nvPr/>
        </p:nvSpPr>
        <p:spPr>
          <a:xfrm>
            <a:off x="863798" y="4855369"/>
            <a:ext cx="6187916"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Heating element: 1950W</a:t>
            </a:r>
            <a:endParaRPr lang="en-US" sz="1700" dirty="0"/>
          </a:p>
        </p:txBody>
      </p:sp>
      <p:sp>
        <p:nvSpPr>
          <p:cNvPr id="8" name="Text 6"/>
          <p:cNvSpPr/>
          <p:nvPr/>
        </p:nvSpPr>
        <p:spPr>
          <a:xfrm>
            <a:off x="7586305" y="3134439"/>
            <a:ext cx="2805470" cy="306705"/>
          </a:xfrm>
          <a:prstGeom prst="rect">
            <a:avLst/>
          </a:prstGeom>
          <a:noFill/>
          <a:ln/>
        </p:spPr>
        <p:txBody>
          <a:bodyPr wrap="none" lIns="0" tIns="0" rIns="0" bIns="0" rtlCol="0" anchor="t"/>
          <a:lstStyle/>
          <a:p>
            <a:pPr algn="l" indent="0" marL="0">
              <a:lnSpc>
                <a:spcPts val="2400"/>
              </a:lnSpc>
              <a:buNone/>
            </a:pPr>
            <a:r>
              <a:rPr lang="en-US" sz="1900" b="1" dirty="0">
                <a:solidFill>
                  <a:srgbClr val="FFFFFF"/>
                </a:solidFill>
                <a:latin typeface="Montserrat Bold" pitchFamily="34" charset="0"/>
                <a:ea typeface="Montserrat Bold" pitchFamily="34" charset="-122"/>
                <a:cs typeface="Montserrat Bold" pitchFamily="34" charset="-120"/>
              </a:rPr>
              <a:t>Energy Requirements</a:t>
            </a:r>
            <a:endParaRPr lang="en-US" sz="1900" dirty="0"/>
          </a:p>
        </p:txBody>
      </p:sp>
      <p:sp>
        <p:nvSpPr>
          <p:cNvPr id="9" name="Text 7"/>
          <p:cNvSpPr/>
          <p:nvPr/>
        </p:nvSpPr>
        <p:spPr>
          <a:xfrm>
            <a:off x="7586305" y="3657005"/>
            <a:ext cx="6187916" cy="323969"/>
          </a:xfrm>
          <a:prstGeom prst="rect">
            <a:avLst/>
          </a:prstGeom>
          <a:noFill/>
          <a:ln/>
        </p:spPr>
        <p:txBody>
          <a:bodyPr wrap="non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Water energy: 568,480J</a:t>
            </a:r>
            <a:endParaRPr lang="en-US" sz="1700" dirty="0"/>
          </a:p>
        </p:txBody>
      </p:sp>
      <p:sp>
        <p:nvSpPr>
          <p:cNvPr id="10" name="Text 8"/>
          <p:cNvSpPr/>
          <p:nvPr/>
        </p:nvSpPr>
        <p:spPr>
          <a:xfrm>
            <a:off x="7586305" y="4175284"/>
            <a:ext cx="6187916" cy="323969"/>
          </a:xfrm>
          <a:prstGeom prst="rect">
            <a:avLst/>
          </a:prstGeom>
          <a:noFill/>
          <a:ln/>
        </p:spPr>
        <p:txBody>
          <a:bodyPr wrap="non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Chocolate energy: 144,500J</a:t>
            </a:r>
            <a:endParaRPr lang="en-US" sz="1700" dirty="0"/>
          </a:p>
        </p:txBody>
      </p:sp>
      <p:sp>
        <p:nvSpPr>
          <p:cNvPr id="11" name="Text 9"/>
          <p:cNvSpPr/>
          <p:nvPr/>
        </p:nvSpPr>
        <p:spPr>
          <a:xfrm>
            <a:off x="7586305" y="4693563"/>
            <a:ext cx="6187916" cy="323969"/>
          </a:xfrm>
          <a:prstGeom prst="rect">
            <a:avLst/>
          </a:prstGeom>
          <a:noFill/>
          <a:ln/>
        </p:spPr>
        <p:txBody>
          <a:bodyPr wrap="non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Total energy: ~712,980J</a:t>
            </a:r>
            <a:endParaRPr lang="en-US" sz="1700" dirty="0"/>
          </a:p>
        </p:txBody>
      </p:sp>
      <p:sp>
        <p:nvSpPr>
          <p:cNvPr id="12" name="Text 10"/>
          <p:cNvSpPr/>
          <p:nvPr/>
        </p:nvSpPr>
        <p:spPr>
          <a:xfrm>
            <a:off x="7586305" y="5211842"/>
            <a:ext cx="6187916" cy="323969"/>
          </a:xfrm>
          <a:prstGeom prst="rect">
            <a:avLst/>
          </a:prstGeom>
          <a:noFill/>
          <a:ln/>
        </p:spPr>
        <p:txBody>
          <a:bodyPr wrap="non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Ideal heating time: 6 to 11 minutes</a:t>
            </a:r>
            <a:endParaRPr lang="en-US" sz="1700" dirty="0"/>
          </a:p>
        </p:txBody>
      </p:sp>
      <p:sp>
        <p:nvSpPr>
          <p:cNvPr id="13" name="Text 11"/>
          <p:cNvSpPr/>
          <p:nvPr/>
        </p:nvSpPr>
        <p:spPr>
          <a:xfrm>
            <a:off x="7586305" y="5730121"/>
            <a:ext cx="6187916" cy="323969"/>
          </a:xfrm>
          <a:prstGeom prst="rect">
            <a:avLst/>
          </a:prstGeom>
          <a:noFill/>
          <a:ln/>
        </p:spPr>
        <p:txBody>
          <a:bodyPr wrap="non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Realistic time : around 40 to 80 minutes</a:t>
            </a:r>
            <a:endParaRPr 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63798" y="1107519"/>
            <a:ext cx="11553825" cy="613529"/>
          </a:xfrm>
          <a:prstGeom prst="rect">
            <a:avLst/>
          </a:prstGeom>
          <a:noFill/>
          <a:ln/>
        </p:spPr>
        <p:txBody>
          <a:bodyPr wrap="none" lIns="0" tIns="0" rIns="0" bIns="0" rtlCol="0" anchor="t"/>
          <a:lstStyle/>
          <a:p>
            <a:pPr algn="l" indent="0" marL="0">
              <a:lnSpc>
                <a:spcPts val="4800"/>
              </a:lnSpc>
              <a:buNone/>
            </a:pPr>
            <a:r>
              <a:rPr lang="en-US" sz="3850" b="1" dirty="0">
                <a:solidFill>
                  <a:srgbClr val="FFFFFF"/>
                </a:solidFill>
                <a:latin typeface="Montserrat Bold" pitchFamily="34" charset="0"/>
                <a:ea typeface="Montserrat Bold" pitchFamily="34" charset="-122"/>
                <a:cs typeface="Montserrat Bold" pitchFamily="34" charset="-120"/>
              </a:rPr>
              <a:t>Hardware Components (tempering machine)</a:t>
            </a:r>
            <a:endParaRPr lang="en-US" sz="3850" dirty="0"/>
          </a:p>
        </p:txBody>
      </p:sp>
      <p:pic>
        <p:nvPicPr>
          <p:cNvPr id="3" name="Image 0" descr="preencoded.png">    </p:cNvPr>
          <p:cNvPicPr>
            <a:picLocks noChangeAspect="1"/>
          </p:cNvPicPr>
          <p:nvPr/>
        </p:nvPicPr>
        <p:blipFill>
          <a:blip r:embed="rId1"/>
          <a:stretch>
            <a:fillRect/>
          </a:stretch>
        </p:blipFill>
        <p:spPr>
          <a:xfrm>
            <a:off x="1440775" y="2152888"/>
            <a:ext cx="2967038" cy="2967038"/>
          </a:xfrm>
          <a:prstGeom prst="rect">
            <a:avLst/>
          </a:prstGeom>
        </p:spPr>
      </p:pic>
      <p:sp>
        <p:nvSpPr>
          <p:cNvPr id="4" name="Text 1"/>
          <p:cNvSpPr/>
          <p:nvPr/>
        </p:nvSpPr>
        <p:spPr>
          <a:xfrm>
            <a:off x="1548527" y="5389840"/>
            <a:ext cx="2751415" cy="306705"/>
          </a:xfrm>
          <a:prstGeom prst="rect">
            <a:avLst/>
          </a:prstGeom>
          <a:noFill/>
          <a:ln/>
        </p:spPr>
        <p:txBody>
          <a:bodyPr wrap="none" lIns="0" tIns="0" rIns="0" bIns="0" rtlCol="0" anchor="t"/>
          <a:lstStyle/>
          <a:p>
            <a:pPr algn="ctr"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Temperature Sensing</a:t>
            </a:r>
            <a:endParaRPr lang="en-US" sz="1900" dirty="0"/>
          </a:p>
        </p:txBody>
      </p:sp>
      <p:sp>
        <p:nvSpPr>
          <p:cNvPr id="5" name="Text 2"/>
          <p:cNvSpPr/>
          <p:nvPr/>
        </p:nvSpPr>
        <p:spPr>
          <a:xfrm>
            <a:off x="863798" y="5826085"/>
            <a:ext cx="4120991" cy="1295876"/>
          </a:xfrm>
          <a:prstGeom prst="rect">
            <a:avLst/>
          </a:prstGeom>
          <a:noFill/>
          <a:ln/>
        </p:spPr>
        <p:txBody>
          <a:bodyPr wrap="squar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PT100 RTD sensor with MAX31865 module provides high-precision temperature monitoring essential for proper chocolate crystallization.</a:t>
            </a:r>
            <a:endParaRPr lang="en-US" sz="1700" dirty="0"/>
          </a:p>
        </p:txBody>
      </p:sp>
      <p:pic>
        <p:nvPicPr>
          <p:cNvPr id="6" name="Image 1" descr="preencoded.png">    </p:cNvPr>
          <p:cNvPicPr>
            <a:picLocks noChangeAspect="1"/>
          </p:cNvPicPr>
          <p:nvPr/>
        </p:nvPicPr>
        <p:blipFill>
          <a:blip r:embed="rId2"/>
          <a:stretch>
            <a:fillRect/>
          </a:stretch>
        </p:blipFill>
        <p:spPr>
          <a:xfrm>
            <a:off x="5831681" y="2152888"/>
            <a:ext cx="2967038" cy="2967038"/>
          </a:xfrm>
          <a:prstGeom prst="rect">
            <a:avLst/>
          </a:prstGeom>
        </p:spPr>
      </p:pic>
      <p:sp>
        <p:nvSpPr>
          <p:cNvPr id="7" name="Text 3"/>
          <p:cNvSpPr/>
          <p:nvPr/>
        </p:nvSpPr>
        <p:spPr>
          <a:xfrm>
            <a:off x="6088023" y="5389840"/>
            <a:ext cx="2454235" cy="306705"/>
          </a:xfrm>
          <a:prstGeom prst="rect">
            <a:avLst/>
          </a:prstGeom>
          <a:noFill/>
          <a:ln/>
        </p:spPr>
        <p:txBody>
          <a:bodyPr wrap="none" lIns="0" tIns="0" rIns="0" bIns="0" rtlCol="0" anchor="t"/>
          <a:lstStyle/>
          <a:p>
            <a:pPr algn="ctr"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Precision Motors</a:t>
            </a:r>
            <a:endParaRPr lang="en-US" sz="1900" dirty="0"/>
          </a:p>
        </p:txBody>
      </p:sp>
      <p:sp>
        <p:nvSpPr>
          <p:cNvPr id="8" name="Text 4"/>
          <p:cNvSpPr/>
          <p:nvPr/>
        </p:nvSpPr>
        <p:spPr>
          <a:xfrm>
            <a:off x="5254704" y="5826085"/>
            <a:ext cx="4120991" cy="971907"/>
          </a:xfrm>
          <a:prstGeom prst="rect">
            <a:avLst/>
          </a:prstGeom>
          <a:noFill/>
          <a:ln/>
        </p:spPr>
        <p:txBody>
          <a:bodyPr wrap="squar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NEMA23 stepper motors with YS-DIV268N-5A drivers enable precise control of chocolate and topping dispensing mechanisms.</a:t>
            </a:r>
            <a:endParaRPr lang="en-US" sz="1700" dirty="0"/>
          </a:p>
        </p:txBody>
      </p:sp>
      <p:pic>
        <p:nvPicPr>
          <p:cNvPr id="9" name="Image 2" descr="preencoded.png">    </p:cNvPr>
          <p:cNvPicPr>
            <a:picLocks noChangeAspect="1"/>
          </p:cNvPicPr>
          <p:nvPr/>
        </p:nvPicPr>
        <p:blipFill>
          <a:blip r:embed="rId3"/>
          <a:stretch>
            <a:fillRect/>
          </a:stretch>
        </p:blipFill>
        <p:spPr>
          <a:xfrm>
            <a:off x="10222587" y="2152888"/>
            <a:ext cx="2967038" cy="2967038"/>
          </a:xfrm>
          <a:prstGeom prst="rect">
            <a:avLst/>
          </a:prstGeom>
        </p:spPr>
      </p:pic>
      <p:sp>
        <p:nvSpPr>
          <p:cNvPr id="10" name="Text 5"/>
          <p:cNvSpPr/>
          <p:nvPr/>
        </p:nvSpPr>
        <p:spPr>
          <a:xfrm>
            <a:off x="10478929" y="5389840"/>
            <a:ext cx="2454235" cy="306705"/>
          </a:xfrm>
          <a:prstGeom prst="rect">
            <a:avLst/>
          </a:prstGeom>
          <a:noFill/>
          <a:ln/>
        </p:spPr>
        <p:txBody>
          <a:bodyPr wrap="none" lIns="0" tIns="0" rIns="0" bIns="0" rtlCol="0" anchor="t"/>
          <a:lstStyle/>
          <a:p>
            <a:pPr algn="ctr"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Smart Control</a:t>
            </a:r>
            <a:endParaRPr lang="en-US" sz="1900" dirty="0"/>
          </a:p>
        </p:txBody>
      </p:sp>
      <p:sp>
        <p:nvSpPr>
          <p:cNvPr id="11" name="Text 6"/>
          <p:cNvSpPr/>
          <p:nvPr/>
        </p:nvSpPr>
        <p:spPr>
          <a:xfrm>
            <a:off x="9645610" y="5826085"/>
            <a:ext cx="4120991" cy="971907"/>
          </a:xfrm>
          <a:prstGeom prst="rect">
            <a:avLst/>
          </a:prstGeom>
          <a:noFill/>
          <a:ln/>
        </p:spPr>
        <p:txBody>
          <a:bodyPr wrap="squar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ESP32 microcontroller provides dual-core performance and built-in wireless features for tempering control and mobile connectivity.</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63798" y="945594"/>
            <a:ext cx="11553825" cy="613529"/>
          </a:xfrm>
          <a:prstGeom prst="rect">
            <a:avLst/>
          </a:prstGeom>
          <a:noFill/>
          <a:ln/>
        </p:spPr>
        <p:txBody>
          <a:bodyPr wrap="none" lIns="0" tIns="0" rIns="0" bIns="0" rtlCol="0" anchor="t"/>
          <a:lstStyle/>
          <a:p>
            <a:pPr algn="l" indent="0" marL="0">
              <a:lnSpc>
                <a:spcPts val="4800"/>
              </a:lnSpc>
              <a:buNone/>
            </a:pPr>
            <a:r>
              <a:rPr lang="en-US" sz="3850" b="1" dirty="0">
                <a:solidFill>
                  <a:srgbClr val="FFFFFF"/>
                </a:solidFill>
                <a:latin typeface="Montserrat Bold" pitchFamily="34" charset="0"/>
                <a:ea typeface="Montserrat Bold" pitchFamily="34" charset="-122"/>
                <a:cs typeface="Montserrat Bold" pitchFamily="34" charset="-120"/>
              </a:rPr>
              <a:t>Hardware Components (tempering machine)</a:t>
            </a:r>
            <a:endParaRPr lang="en-US" sz="3850" dirty="0"/>
          </a:p>
        </p:txBody>
      </p:sp>
      <p:pic>
        <p:nvPicPr>
          <p:cNvPr id="3" name="Image 0" descr="preencoded.png">    </p:cNvPr>
          <p:cNvPicPr>
            <a:picLocks noChangeAspect="1"/>
          </p:cNvPicPr>
          <p:nvPr/>
        </p:nvPicPr>
        <p:blipFill>
          <a:blip r:embed="rId1"/>
          <a:stretch>
            <a:fillRect/>
          </a:stretch>
        </p:blipFill>
        <p:spPr>
          <a:xfrm>
            <a:off x="1440775" y="1990963"/>
            <a:ext cx="2967038" cy="2967038"/>
          </a:xfrm>
          <a:prstGeom prst="rect">
            <a:avLst/>
          </a:prstGeom>
        </p:spPr>
      </p:pic>
      <p:sp>
        <p:nvSpPr>
          <p:cNvPr id="4" name="Text 1"/>
          <p:cNvSpPr/>
          <p:nvPr/>
        </p:nvSpPr>
        <p:spPr>
          <a:xfrm>
            <a:off x="1160859" y="5227915"/>
            <a:ext cx="3526750" cy="306705"/>
          </a:xfrm>
          <a:prstGeom prst="rect">
            <a:avLst/>
          </a:prstGeom>
          <a:noFill/>
          <a:ln/>
        </p:spPr>
        <p:txBody>
          <a:bodyPr wrap="none" lIns="0" tIns="0" rIns="0" bIns="0" rtlCol="0" anchor="t"/>
          <a:lstStyle/>
          <a:p>
            <a:pPr algn="ctr"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SSR-40DA Solid State Relay</a:t>
            </a:r>
            <a:endParaRPr lang="en-US" sz="1900" dirty="0"/>
          </a:p>
        </p:txBody>
      </p:sp>
      <p:sp>
        <p:nvSpPr>
          <p:cNvPr id="5" name="Text 2"/>
          <p:cNvSpPr/>
          <p:nvPr/>
        </p:nvSpPr>
        <p:spPr>
          <a:xfrm>
            <a:off x="863798" y="5664160"/>
            <a:ext cx="4120991" cy="1619845"/>
          </a:xfrm>
          <a:prstGeom prst="rect">
            <a:avLst/>
          </a:prstGeom>
          <a:noFill/>
          <a:ln/>
        </p:spPr>
        <p:txBody>
          <a:bodyPr wrap="squar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The SSR-40DA module ensures safe and reliable switching of the 230V heating element using low-voltage control from the ESP32, enabling precise temperature regulation without mechanical wear.</a:t>
            </a:r>
            <a:endParaRPr lang="en-US" sz="1700" dirty="0"/>
          </a:p>
        </p:txBody>
      </p:sp>
      <p:pic>
        <p:nvPicPr>
          <p:cNvPr id="6" name="Image 1" descr="preencoded.png">    </p:cNvPr>
          <p:cNvPicPr>
            <a:picLocks noChangeAspect="1"/>
          </p:cNvPicPr>
          <p:nvPr/>
        </p:nvPicPr>
        <p:blipFill>
          <a:blip r:embed="rId2"/>
          <a:stretch>
            <a:fillRect/>
          </a:stretch>
        </p:blipFill>
        <p:spPr>
          <a:xfrm>
            <a:off x="5831681" y="1990963"/>
            <a:ext cx="2967038" cy="2967038"/>
          </a:xfrm>
          <a:prstGeom prst="rect">
            <a:avLst/>
          </a:prstGeom>
        </p:spPr>
      </p:pic>
      <p:sp>
        <p:nvSpPr>
          <p:cNvPr id="7" name="Text 3"/>
          <p:cNvSpPr/>
          <p:nvPr/>
        </p:nvSpPr>
        <p:spPr>
          <a:xfrm>
            <a:off x="6088023" y="5227915"/>
            <a:ext cx="2454235" cy="306705"/>
          </a:xfrm>
          <a:prstGeom prst="rect">
            <a:avLst/>
          </a:prstGeom>
          <a:noFill/>
          <a:ln/>
        </p:spPr>
        <p:txBody>
          <a:bodyPr wrap="none" lIns="0" tIns="0" rIns="0" bIns="0" rtlCol="0" anchor="t"/>
          <a:lstStyle/>
          <a:p>
            <a:pPr algn="ctr"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NTC Thermistor</a:t>
            </a:r>
            <a:endParaRPr lang="en-US" sz="1900" dirty="0"/>
          </a:p>
        </p:txBody>
      </p:sp>
      <p:sp>
        <p:nvSpPr>
          <p:cNvPr id="8" name="Text 4"/>
          <p:cNvSpPr/>
          <p:nvPr/>
        </p:nvSpPr>
        <p:spPr>
          <a:xfrm>
            <a:off x="5254704" y="5664160"/>
            <a:ext cx="4120991" cy="1295876"/>
          </a:xfrm>
          <a:prstGeom prst="rect">
            <a:avLst/>
          </a:prstGeom>
          <a:noFill/>
          <a:ln/>
        </p:spPr>
        <p:txBody>
          <a:bodyPr wrap="squar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The NTC thermistor monitors water bath temperature in real-time, providing essential feedback for maintaining stable heating conditions during the tempering process.</a:t>
            </a:r>
            <a:endParaRPr lang="en-US" sz="1700" dirty="0"/>
          </a:p>
        </p:txBody>
      </p:sp>
      <p:pic>
        <p:nvPicPr>
          <p:cNvPr id="9" name="Image 2" descr="preencoded.png">    </p:cNvPr>
          <p:cNvPicPr>
            <a:picLocks noChangeAspect="1"/>
          </p:cNvPicPr>
          <p:nvPr/>
        </p:nvPicPr>
        <p:blipFill>
          <a:blip r:embed="rId3"/>
          <a:stretch>
            <a:fillRect/>
          </a:stretch>
        </p:blipFill>
        <p:spPr>
          <a:xfrm>
            <a:off x="10222587" y="1990963"/>
            <a:ext cx="2967038" cy="2967038"/>
          </a:xfrm>
          <a:prstGeom prst="rect">
            <a:avLst/>
          </a:prstGeom>
        </p:spPr>
      </p:pic>
      <p:sp>
        <p:nvSpPr>
          <p:cNvPr id="10" name="Text 5"/>
          <p:cNvSpPr/>
          <p:nvPr/>
        </p:nvSpPr>
        <p:spPr>
          <a:xfrm>
            <a:off x="10357723" y="5227915"/>
            <a:ext cx="2696766" cy="306705"/>
          </a:xfrm>
          <a:prstGeom prst="rect">
            <a:avLst/>
          </a:prstGeom>
          <a:noFill/>
          <a:ln/>
        </p:spPr>
        <p:txBody>
          <a:bodyPr wrap="none" lIns="0" tIns="0" rIns="0" bIns="0" rtlCol="0" anchor="t"/>
          <a:lstStyle/>
          <a:p>
            <a:pPr algn="ctr"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20x4 I2C LCD Display</a:t>
            </a:r>
            <a:endParaRPr lang="en-US" sz="1900" dirty="0"/>
          </a:p>
        </p:txBody>
      </p:sp>
      <p:sp>
        <p:nvSpPr>
          <p:cNvPr id="11" name="Text 6"/>
          <p:cNvSpPr/>
          <p:nvPr/>
        </p:nvSpPr>
        <p:spPr>
          <a:xfrm>
            <a:off x="9645610" y="5664160"/>
            <a:ext cx="4120991" cy="1295876"/>
          </a:xfrm>
          <a:prstGeom prst="rect">
            <a:avLst/>
          </a:prstGeom>
          <a:noFill/>
          <a:ln/>
        </p:spPr>
        <p:txBody>
          <a:bodyPr wrap="squar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The 20x4 I2C LCD offers a clear interface to display real-time temperature data, system status, and phase transitions, enhancing user interaction and system transparency.</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9149" y="556260"/>
            <a:ext cx="10822305" cy="574715"/>
          </a:xfrm>
          <a:prstGeom prst="rect">
            <a:avLst/>
          </a:prstGeom>
          <a:noFill/>
          <a:ln/>
        </p:spPr>
        <p:txBody>
          <a:bodyPr wrap="none" lIns="0" tIns="0" rIns="0" bIns="0" rtlCol="0" anchor="t"/>
          <a:lstStyle/>
          <a:p>
            <a:pPr algn="l" indent="0" marL="0">
              <a:lnSpc>
                <a:spcPts val="4500"/>
              </a:lnSpc>
              <a:buNone/>
            </a:pPr>
            <a:r>
              <a:rPr lang="en-US" sz="3600" b="1" dirty="0">
                <a:solidFill>
                  <a:srgbClr val="FFFFFF"/>
                </a:solidFill>
                <a:latin typeface="Montserrat Bold" pitchFamily="34" charset="0"/>
                <a:ea typeface="Montserrat Bold" pitchFamily="34" charset="-122"/>
                <a:cs typeface="Montserrat Bold" pitchFamily="34" charset="-120"/>
              </a:rPr>
              <a:t>Hardware Components (tempering machine)</a:t>
            </a:r>
            <a:endParaRPr lang="en-US" sz="3600" dirty="0"/>
          </a:p>
        </p:txBody>
      </p:sp>
      <p:pic>
        <p:nvPicPr>
          <p:cNvPr id="3" name="Image 0" descr="preencoded.png">    </p:cNvPr>
          <p:cNvPicPr>
            <a:picLocks noChangeAspect="1"/>
          </p:cNvPicPr>
          <p:nvPr/>
        </p:nvPicPr>
        <p:blipFill>
          <a:blip r:embed="rId1"/>
          <a:stretch>
            <a:fillRect/>
          </a:stretch>
        </p:blipFill>
        <p:spPr>
          <a:xfrm>
            <a:off x="1702237" y="1535549"/>
            <a:ext cx="4593312" cy="4593312"/>
          </a:xfrm>
          <a:prstGeom prst="rect">
            <a:avLst/>
          </a:prstGeom>
        </p:spPr>
      </p:pic>
      <p:sp>
        <p:nvSpPr>
          <p:cNvPr id="4" name="Text 1"/>
          <p:cNvSpPr/>
          <p:nvPr/>
        </p:nvSpPr>
        <p:spPr>
          <a:xfrm>
            <a:off x="2638544" y="6381631"/>
            <a:ext cx="2720816" cy="287298"/>
          </a:xfrm>
          <a:prstGeom prst="rect">
            <a:avLst/>
          </a:prstGeom>
          <a:noFill/>
          <a:ln/>
        </p:spPr>
        <p:txBody>
          <a:bodyPr wrap="none" lIns="0" tIns="0" rIns="0" bIns="0" rtlCol="0" anchor="t"/>
          <a:lstStyle/>
          <a:p>
            <a:pPr algn="ctr" indent="0" marL="0">
              <a:lnSpc>
                <a:spcPts val="2250"/>
              </a:lnSpc>
              <a:buNone/>
            </a:pPr>
            <a:r>
              <a:rPr lang="en-US" sz="1800" b="1" dirty="0">
                <a:solidFill>
                  <a:srgbClr val="E2E6E9"/>
                </a:solidFill>
                <a:latin typeface="Montserrat Bold" pitchFamily="34" charset="0"/>
                <a:ea typeface="Montserrat Bold" pitchFamily="34" charset="-122"/>
                <a:cs typeface="Montserrat Bold" pitchFamily="34" charset="-120"/>
              </a:rPr>
              <a:t>4x1 Membrane Keypad</a:t>
            </a:r>
            <a:endParaRPr lang="en-US" sz="1800" dirty="0"/>
          </a:p>
        </p:txBody>
      </p:sp>
      <p:sp>
        <p:nvSpPr>
          <p:cNvPr id="5" name="Text 2"/>
          <p:cNvSpPr/>
          <p:nvPr/>
        </p:nvSpPr>
        <p:spPr>
          <a:xfrm>
            <a:off x="809149" y="6790253"/>
            <a:ext cx="6379607" cy="910114"/>
          </a:xfrm>
          <a:prstGeom prst="rect">
            <a:avLst/>
          </a:prstGeom>
          <a:noFill/>
          <a:ln/>
        </p:spPr>
        <p:txBody>
          <a:bodyPr wrap="square" lIns="0" tIns="0" rIns="0" bIns="0" rtlCol="0" anchor="t"/>
          <a:lstStyle/>
          <a:p>
            <a:pPr algn="ctr" indent="0" marL="0">
              <a:lnSpc>
                <a:spcPts val="2350"/>
              </a:lnSpc>
              <a:buNone/>
            </a:pPr>
            <a:r>
              <a:rPr lang="en-US" sz="1550" dirty="0">
                <a:solidFill>
                  <a:srgbClr val="E2E6E9"/>
                </a:solidFill>
                <a:latin typeface="Source Sans Pro" pitchFamily="34" charset="0"/>
                <a:ea typeface="Source Sans Pro" pitchFamily="34" charset="-122"/>
                <a:cs typeface="Source Sans Pro" pitchFamily="34" charset="-120"/>
              </a:rPr>
              <a:t>The keypad allows users to interact with the system, navigate menus, and start or stop the tempering process manually, providing an intuitive local control option.</a:t>
            </a:r>
            <a:endParaRPr lang="en-US" sz="1550" dirty="0"/>
          </a:p>
        </p:txBody>
      </p:sp>
      <p:pic>
        <p:nvPicPr>
          <p:cNvPr id="6" name="Image 1" descr="preencoded.png">    </p:cNvPr>
          <p:cNvPicPr>
            <a:picLocks noChangeAspect="1"/>
          </p:cNvPicPr>
          <p:nvPr/>
        </p:nvPicPr>
        <p:blipFill>
          <a:blip r:embed="rId2"/>
          <a:stretch>
            <a:fillRect/>
          </a:stretch>
        </p:blipFill>
        <p:spPr>
          <a:xfrm>
            <a:off x="8334732" y="1535549"/>
            <a:ext cx="4593312" cy="4593312"/>
          </a:xfrm>
          <a:prstGeom prst="rect">
            <a:avLst/>
          </a:prstGeom>
        </p:spPr>
      </p:pic>
      <p:sp>
        <p:nvSpPr>
          <p:cNvPr id="7" name="Text 3"/>
          <p:cNvSpPr/>
          <p:nvPr/>
        </p:nvSpPr>
        <p:spPr>
          <a:xfrm>
            <a:off x="9481899" y="6381631"/>
            <a:ext cx="2298859" cy="287298"/>
          </a:xfrm>
          <a:prstGeom prst="rect">
            <a:avLst/>
          </a:prstGeom>
          <a:noFill/>
          <a:ln/>
        </p:spPr>
        <p:txBody>
          <a:bodyPr wrap="none" lIns="0" tIns="0" rIns="0" bIns="0" rtlCol="0" anchor="t"/>
          <a:lstStyle/>
          <a:p>
            <a:pPr algn="ctr" indent="0" marL="0">
              <a:lnSpc>
                <a:spcPts val="2250"/>
              </a:lnSpc>
              <a:buNone/>
            </a:pPr>
            <a:r>
              <a:rPr lang="en-US" sz="1800" b="1" dirty="0">
                <a:solidFill>
                  <a:srgbClr val="E2E6E9"/>
                </a:solidFill>
                <a:latin typeface="Montserrat Bold" pitchFamily="34" charset="0"/>
                <a:ea typeface="Montserrat Bold" pitchFamily="34" charset="-122"/>
                <a:cs typeface="Montserrat Bold" pitchFamily="34" charset="-120"/>
              </a:rPr>
              <a:t>Arduino Uno</a:t>
            </a:r>
            <a:endParaRPr lang="en-US" sz="1800" dirty="0"/>
          </a:p>
        </p:txBody>
      </p:sp>
      <p:sp>
        <p:nvSpPr>
          <p:cNvPr id="8" name="Text 4"/>
          <p:cNvSpPr/>
          <p:nvPr/>
        </p:nvSpPr>
        <p:spPr>
          <a:xfrm>
            <a:off x="7441525" y="6790253"/>
            <a:ext cx="6379726" cy="910114"/>
          </a:xfrm>
          <a:prstGeom prst="rect">
            <a:avLst/>
          </a:prstGeom>
          <a:noFill/>
          <a:ln/>
        </p:spPr>
        <p:txBody>
          <a:bodyPr wrap="square" lIns="0" tIns="0" rIns="0" bIns="0" rtlCol="0" anchor="t"/>
          <a:lstStyle/>
          <a:p>
            <a:pPr algn="ctr" indent="0" marL="0">
              <a:lnSpc>
                <a:spcPts val="2350"/>
              </a:lnSpc>
              <a:buNone/>
            </a:pPr>
            <a:r>
              <a:rPr lang="en-US" sz="1550" dirty="0">
                <a:solidFill>
                  <a:srgbClr val="E2E6E9"/>
                </a:solidFill>
                <a:latin typeface="Source Sans Pro" pitchFamily="34" charset="0"/>
                <a:ea typeface="Source Sans Pro" pitchFamily="34" charset="-122"/>
                <a:cs typeface="Source Sans Pro" pitchFamily="34" charset="-120"/>
              </a:rPr>
              <a:t>The Arduino Uno acts as a dedicated controller for specific subsystems, such as motor coordination or sensor integration, offloading tasks from the main ESP32 to ensure smoother and more responsive system performance.</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63798" y="1269563"/>
            <a:ext cx="10394633" cy="613529"/>
          </a:xfrm>
          <a:prstGeom prst="rect">
            <a:avLst/>
          </a:prstGeom>
          <a:noFill/>
          <a:ln/>
        </p:spPr>
        <p:txBody>
          <a:bodyPr wrap="none" lIns="0" tIns="0" rIns="0" bIns="0" rtlCol="0" anchor="t"/>
          <a:lstStyle/>
          <a:p>
            <a:pPr algn="l" indent="0" marL="0">
              <a:lnSpc>
                <a:spcPts val="4800"/>
              </a:lnSpc>
              <a:buNone/>
            </a:pPr>
            <a:r>
              <a:rPr lang="en-US" sz="3850" b="1" dirty="0">
                <a:solidFill>
                  <a:srgbClr val="FFFFFF"/>
                </a:solidFill>
                <a:latin typeface="Montserrat Bold" pitchFamily="34" charset="0"/>
                <a:ea typeface="Montserrat Bold" pitchFamily="34" charset="-122"/>
                <a:cs typeface="Montserrat Bold" pitchFamily="34" charset="-120"/>
              </a:rPr>
              <a:t>Hardware Components (production line)</a:t>
            </a:r>
            <a:endParaRPr lang="en-US" sz="3850" dirty="0"/>
          </a:p>
        </p:txBody>
      </p:sp>
      <p:pic>
        <p:nvPicPr>
          <p:cNvPr id="3" name="Image 0" descr="preencoded.png">    </p:cNvPr>
          <p:cNvPicPr>
            <a:picLocks noChangeAspect="1"/>
          </p:cNvPicPr>
          <p:nvPr/>
        </p:nvPicPr>
        <p:blipFill>
          <a:blip r:embed="rId1"/>
          <a:stretch>
            <a:fillRect/>
          </a:stretch>
        </p:blipFill>
        <p:spPr>
          <a:xfrm>
            <a:off x="1440775" y="2314932"/>
            <a:ext cx="2967038" cy="2967038"/>
          </a:xfrm>
          <a:prstGeom prst="rect">
            <a:avLst/>
          </a:prstGeom>
        </p:spPr>
      </p:pic>
      <p:sp>
        <p:nvSpPr>
          <p:cNvPr id="4" name="Text 1"/>
          <p:cNvSpPr/>
          <p:nvPr/>
        </p:nvSpPr>
        <p:spPr>
          <a:xfrm>
            <a:off x="1344216" y="5551884"/>
            <a:ext cx="3160038" cy="306705"/>
          </a:xfrm>
          <a:prstGeom prst="rect">
            <a:avLst/>
          </a:prstGeom>
          <a:noFill/>
          <a:ln/>
        </p:spPr>
        <p:txBody>
          <a:bodyPr wrap="none" lIns="0" tIns="0" rIns="0" bIns="0" rtlCol="0" anchor="t"/>
          <a:lstStyle/>
          <a:p>
            <a:pPr algn="ctr"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Windshield Wiper Motor</a:t>
            </a:r>
            <a:endParaRPr lang="en-US" sz="1900" dirty="0"/>
          </a:p>
        </p:txBody>
      </p:sp>
      <p:sp>
        <p:nvSpPr>
          <p:cNvPr id="5" name="Text 2"/>
          <p:cNvSpPr/>
          <p:nvPr/>
        </p:nvSpPr>
        <p:spPr>
          <a:xfrm>
            <a:off x="863798" y="5988129"/>
            <a:ext cx="4120991" cy="971907"/>
          </a:xfrm>
          <a:prstGeom prst="rect">
            <a:avLst/>
          </a:prstGeom>
          <a:noFill/>
          <a:ln/>
        </p:spPr>
        <p:txBody>
          <a:bodyPr wrap="squar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Provides high torque to drive the conveyor belt for mold movement along the production line.</a:t>
            </a:r>
            <a:endParaRPr lang="en-US" sz="1700" dirty="0"/>
          </a:p>
        </p:txBody>
      </p:sp>
      <p:pic>
        <p:nvPicPr>
          <p:cNvPr id="6" name="Image 1" descr="preencoded.png">    </p:cNvPr>
          <p:cNvPicPr>
            <a:picLocks noChangeAspect="1"/>
          </p:cNvPicPr>
          <p:nvPr/>
        </p:nvPicPr>
        <p:blipFill>
          <a:blip r:embed="rId2"/>
          <a:stretch>
            <a:fillRect/>
          </a:stretch>
        </p:blipFill>
        <p:spPr>
          <a:xfrm>
            <a:off x="5831681" y="2314932"/>
            <a:ext cx="2967038" cy="2967038"/>
          </a:xfrm>
          <a:prstGeom prst="rect">
            <a:avLst/>
          </a:prstGeom>
        </p:spPr>
      </p:pic>
      <p:sp>
        <p:nvSpPr>
          <p:cNvPr id="7" name="Text 3"/>
          <p:cNvSpPr/>
          <p:nvPr/>
        </p:nvSpPr>
        <p:spPr>
          <a:xfrm>
            <a:off x="5911572" y="5551884"/>
            <a:ext cx="2807137" cy="306705"/>
          </a:xfrm>
          <a:prstGeom prst="rect">
            <a:avLst/>
          </a:prstGeom>
          <a:noFill/>
          <a:ln/>
        </p:spPr>
        <p:txBody>
          <a:bodyPr wrap="none" lIns="0" tIns="0" rIns="0" bIns="0" rtlCol="0" anchor="t"/>
          <a:lstStyle/>
          <a:p>
            <a:pPr algn="ctr"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BTS7960 Motor Driver</a:t>
            </a:r>
            <a:endParaRPr lang="en-US" sz="1900" dirty="0"/>
          </a:p>
        </p:txBody>
      </p:sp>
      <p:sp>
        <p:nvSpPr>
          <p:cNvPr id="8" name="Text 4"/>
          <p:cNvSpPr/>
          <p:nvPr/>
        </p:nvSpPr>
        <p:spPr>
          <a:xfrm>
            <a:off x="5254704" y="5988129"/>
            <a:ext cx="4120991" cy="971907"/>
          </a:xfrm>
          <a:prstGeom prst="rect">
            <a:avLst/>
          </a:prstGeom>
          <a:noFill/>
          <a:ln/>
        </p:spPr>
        <p:txBody>
          <a:bodyPr wrap="squar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Controls the wiper motor's speed and direction, enabling smooth and reliable belt operation.</a:t>
            </a:r>
            <a:endParaRPr lang="en-US" sz="1700" dirty="0"/>
          </a:p>
        </p:txBody>
      </p:sp>
      <p:pic>
        <p:nvPicPr>
          <p:cNvPr id="9" name="Image 2" descr="preencoded.png">    </p:cNvPr>
          <p:cNvPicPr>
            <a:picLocks noChangeAspect="1"/>
          </p:cNvPicPr>
          <p:nvPr/>
        </p:nvPicPr>
        <p:blipFill>
          <a:blip r:embed="rId3"/>
          <a:stretch>
            <a:fillRect/>
          </a:stretch>
        </p:blipFill>
        <p:spPr>
          <a:xfrm>
            <a:off x="10222587" y="2314932"/>
            <a:ext cx="2967038" cy="2967038"/>
          </a:xfrm>
          <a:prstGeom prst="rect">
            <a:avLst/>
          </a:prstGeom>
        </p:spPr>
      </p:pic>
      <p:sp>
        <p:nvSpPr>
          <p:cNvPr id="10" name="Text 5"/>
          <p:cNvSpPr/>
          <p:nvPr/>
        </p:nvSpPr>
        <p:spPr>
          <a:xfrm>
            <a:off x="10478929" y="5551884"/>
            <a:ext cx="2454235" cy="306705"/>
          </a:xfrm>
          <a:prstGeom prst="rect">
            <a:avLst/>
          </a:prstGeom>
          <a:noFill/>
          <a:ln/>
        </p:spPr>
        <p:txBody>
          <a:bodyPr wrap="none" lIns="0" tIns="0" rIns="0" bIns="0" rtlCol="0" anchor="t"/>
          <a:lstStyle/>
          <a:p>
            <a:pPr algn="ctr"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IR Sensors</a:t>
            </a:r>
            <a:endParaRPr lang="en-US" sz="1900" dirty="0"/>
          </a:p>
        </p:txBody>
      </p:sp>
      <p:sp>
        <p:nvSpPr>
          <p:cNvPr id="11" name="Text 6"/>
          <p:cNvSpPr/>
          <p:nvPr/>
        </p:nvSpPr>
        <p:spPr>
          <a:xfrm>
            <a:off x="9645610" y="5988129"/>
            <a:ext cx="4120991" cy="647938"/>
          </a:xfrm>
          <a:prstGeom prst="rect">
            <a:avLst/>
          </a:prstGeom>
          <a:noFill/>
          <a:ln/>
        </p:spPr>
        <p:txBody>
          <a:bodyPr wrap="squar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Detect mold position on the conveyor for precise timing of topping or filling actions.</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63798" y="1269563"/>
            <a:ext cx="10394633" cy="613529"/>
          </a:xfrm>
          <a:prstGeom prst="rect">
            <a:avLst/>
          </a:prstGeom>
          <a:noFill/>
          <a:ln/>
        </p:spPr>
        <p:txBody>
          <a:bodyPr wrap="none" lIns="0" tIns="0" rIns="0" bIns="0" rtlCol="0" anchor="t"/>
          <a:lstStyle/>
          <a:p>
            <a:pPr algn="l" indent="0" marL="0">
              <a:lnSpc>
                <a:spcPts val="4800"/>
              </a:lnSpc>
              <a:buNone/>
            </a:pPr>
            <a:r>
              <a:rPr lang="en-US" sz="3850" b="1" dirty="0">
                <a:solidFill>
                  <a:srgbClr val="FFFFFF"/>
                </a:solidFill>
                <a:latin typeface="Montserrat Bold" pitchFamily="34" charset="0"/>
                <a:ea typeface="Montserrat Bold" pitchFamily="34" charset="-122"/>
                <a:cs typeface="Montserrat Bold" pitchFamily="34" charset="-120"/>
              </a:rPr>
              <a:t>Hardware Components (production line)</a:t>
            </a:r>
            <a:endParaRPr lang="en-US" sz="3850" dirty="0"/>
          </a:p>
        </p:txBody>
      </p:sp>
      <p:pic>
        <p:nvPicPr>
          <p:cNvPr id="3" name="Image 0" descr="preencoded.png">    </p:cNvPr>
          <p:cNvPicPr>
            <a:picLocks noChangeAspect="1"/>
          </p:cNvPicPr>
          <p:nvPr/>
        </p:nvPicPr>
        <p:blipFill>
          <a:blip r:embed="rId1"/>
          <a:stretch>
            <a:fillRect/>
          </a:stretch>
        </p:blipFill>
        <p:spPr>
          <a:xfrm>
            <a:off x="1440775" y="2314932"/>
            <a:ext cx="2967038" cy="2967038"/>
          </a:xfrm>
          <a:prstGeom prst="rect">
            <a:avLst/>
          </a:prstGeom>
        </p:spPr>
      </p:pic>
      <p:sp>
        <p:nvSpPr>
          <p:cNvPr id="4" name="Text 1"/>
          <p:cNvSpPr/>
          <p:nvPr/>
        </p:nvSpPr>
        <p:spPr>
          <a:xfrm>
            <a:off x="1570792" y="5551884"/>
            <a:ext cx="2706886" cy="306705"/>
          </a:xfrm>
          <a:prstGeom prst="rect">
            <a:avLst/>
          </a:prstGeom>
          <a:noFill/>
          <a:ln/>
        </p:spPr>
        <p:txBody>
          <a:bodyPr wrap="none" lIns="0" tIns="0" rIns="0" bIns="0" rtlCol="0" anchor="t"/>
          <a:lstStyle/>
          <a:p>
            <a:pPr algn="ctr"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2430 Vibration Motor</a:t>
            </a:r>
            <a:endParaRPr lang="en-US" sz="1900" dirty="0"/>
          </a:p>
        </p:txBody>
      </p:sp>
      <p:sp>
        <p:nvSpPr>
          <p:cNvPr id="5" name="Text 2"/>
          <p:cNvSpPr/>
          <p:nvPr/>
        </p:nvSpPr>
        <p:spPr>
          <a:xfrm>
            <a:off x="863798" y="5988129"/>
            <a:ext cx="4120991" cy="647938"/>
          </a:xfrm>
          <a:prstGeom prst="rect">
            <a:avLst/>
          </a:prstGeom>
          <a:noFill/>
          <a:ln/>
        </p:spPr>
        <p:txBody>
          <a:bodyPr wrap="squar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Ensures chocolate settles evenly in molds by eliminating air bubbles through vibration.</a:t>
            </a:r>
            <a:endParaRPr lang="en-US" sz="1700" dirty="0"/>
          </a:p>
        </p:txBody>
      </p:sp>
      <p:pic>
        <p:nvPicPr>
          <p:cNvPr id="6" name="Image 1" descr="preencoded.png">    </p:cNvPr>
          <p:cNvPicPr>
            <a:picLocks noChangeAspect="1"/>
          </p:cNvPicPr>
          <p:nvPr/>
        </p:nvPicPr>
        <p:blipFill>
          <a:blip r:embed="rId2"/>
          <a:stretch>
            <a:fillRect/>
          </a:stretch>
        </p:blipFill>
        <p:spPr>
          <a:xfrm>
            <a:off x="5831681" y="2314932"/>
            <a:ext cx="2967038" cy="2967038"/>
          </a:xfrm>
          <a:prstGeom prst="rect">
            <a:avLst/>
          </a:prstGeom>
        </p:spPr>
      </p:pic>
      <p:sp>
        <p:nvSpPr>
          <p:cNvPr id="7" name="Text 3"/>
          <p:cNvSpPr/>
          <p:nvPr/>
        </p:nvSpPr>
        <p:spPr>
          <a:xfrm>
            <a:off x="6088023" y="5551884"/>
            <a:ext cx="2454235" cy="306705"/>
          </a:xfrm>
          <a:prstGeom prst="rect">
            <a:avLst/>
          </a:prstGeom>
          <a:noFill/>
          <a:ln/>
        </p:spPr>
        <p:txBody>
          <a:bodyPr wrap="none" lIns="0" tIns="0" rIns="0" bIns="0" rtlCol="0" anchor="t"/>
          <a:lstStyle/>
          <a:p>
            <a:pPr algn="ctr"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Ultrasonic Sensors</a:t>
            </a:r>
            <a:endParaRPr lang="en-US" sz="1900" dirty="0"/>
          </a:p>
        </p:txBody>
      </p:sp>
      <p:sp>
        <p:nvSpPr>
          <p:cNvPr id="8" name="Text 4"/>
          <p:cNvSpPr/>
          <p:nvPr/>
        </p:nvSpPr>
        <p:spPr>
          <a:xfrm>
            <a:off x="5254704" y="5988129"/>
            <a:ext cx="4120991" cy="647938"/>
          </a:xfrm>
          <a:prstGeom prst="rect">
            <a:avLst/>
          </a:prstGeom>
          <a:noFill/>
          <a:ln/>
        </p:spPr>
        <p:txBody>
          <a:bodyPr wrap="squar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Monitor distances to detect objects or obstacles along the production line.</a:t>
            </a:r>
            <a:endParaRPr lang="en-US" sz="1700" dirty="0"/>
          </a:p>
        </p:txBody>
      </p:sp>
      <p:pic>
        <p:nvPicPr>
          <p:cNvPr id="9" name="Image 2" descr="preencoded.png">    </p:cNvPr>
          <p:cNvPicPr>
            <a:picLocks noChangeAspect="1"/>
          </p:cNvPicPr>
          <p:nvPr/>
        </p:nvPicPr>
        <p:blipFill>
          <a:blip r:embed="rId3"/>
          <a:stretch>
            <a:fillRect/>
          </a:stretch>
        </p:blipFill>
        <p:spPr>
          <a:xfrm>
            <a:off x="10222587" y="2314932"/>
            <a:ext cx="2967038" cy="2967038"/>
          </a:xfrm>
          <a:prstGeom prst="rect">
            <a:avLst/>
          </a:prstGeom>
        </p:spPr>
      </p:pic>
      <p:sp>
        <p:nvSpPr>
          <p:cNvPr id="10" name="Text 5"/>
          <p:cNvSpPr/>
          <p:nvPr/>
        </p:nvSpPr>
        <p:spPr>
          <a:xfrm>
            <a:off x="10478929" y="5551884"/>
            <a:ext cx="2454235" cy="306705"/>
          </a:xfrm>
          <a:prstGeom prst="rect">
            <a:avLst/>
          </a:prstGeom>
          <a:noFill/>
          <a:ln/>
        </p:spPr>
        <p:txBody>
          <a:bodyPr wrap="none" lIns="0" tIns="0" rIns="0" bIns="0" rtlCol="0" anchor="t"/>
          <a:lstStyle/>
          <a:p>
            <a:pPr algn="ctr"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16x2 I2C LCD</a:t>
            </a:r>
            <a:endParaRPr lang="en-US" sz="1900" dirty="0"/>
          </a:p>
        </p:txBody>
      </p:sp>
      <p:sp>
        <p:nvSpPr>
          <p:cNvPr id="11" name="Text 6"/>
          <p:cNvSpPr/>
          <p:nvPr/>
        </p:nvSpPr>
        <p:spPr>
          <a:xfrm>
            <a:off x="9645610" y="5988129"/>
            <a:ext cx="4120991" cy="971907"/>
          </a:xfrm>
          <a:prstGeom prst="rect">
            <a:avLst/>
          </a:prstGeom>
          <a:noFill/>
          <a:ln/>
        </p:spPr>
        <p:txBody>
          <a:bodyPr wrap="squar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Displays real-time status of mold filling and system operations, using I2C for efficient communication.</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63798" y="1107519"/>
            <a:ext cx="10394633" cy="613529"/>
          </a:xfrm>
          <a:prstGeom prst="rect">
            <a:avLst/>
          </a:prstGeom>
          <a:noFill/>
          <a:ln/>
        </p:spPr>
        <p:txBody>
          <a:bodyPr wrap="none" lIns="0" tIns="0" rIns="0" bIns="0" rtlCol="0" anchor="t"/>
          <a:lstStyle/>
          <a:p>
            <a:pPr algn="l" indent="0" marL="0">
              <a:lnSpc>
                <a:spcPts val="4800"/>
              </a:lnSpc>
              <a:buNone/>
            </a:pPr>
            <a:r>
              <a:rPr lang="en-US" sz="3850" b="1" dirty="0">
                <a:solidFill>
                  <a:srgbClr val="FFFFFF"/>
                </a:solidFill>
                <a:latin typeface="Montserrat Bold" pitchFamily="34" charset="0"/>
                <a:ea typeface="Montserrat Bold" pitchFamily="34" charset="-122"/>
                <a:cs typeface="Montserrat Bold" pitchFamily="34" charset="-120"/>
              </a:rPr>
              <a:t>Hardware Components (production line)</a:t>
            </a:r>
            <a:endParaRPr lang="en-US" sz="3850" dirty="0"/>
          </a:p>
        </p:txBody>
      </p:sp>
      <p:pic>
        <p:nvPicPr>
          <p:cNvPr id="3" name="Image 0" descr="preencoded.png">    </p:cNvPr>
          <p:cNvPicPr>
            <a:picLocks noChangeAspect="1"/>
          </p:cNvPicPr>
          <p:nvPr/>
        </p:nvPicPr>
        <p:blipFill>
          <a:blip r:embed="rId1"/>
          <a:stretch>
            <a:fillRect/>
          </a:stretch>
        </p:blipFill>
        <p:spPr>
          <a:xfrm>
            <a:off x="1440775" y="2152888"/>
            <a:ext cx="2967038" cy="2967038"/>
          </a:xfrm>
          <a:prstGeom prst="rect">
            <a:avLst/>
          </a:prstGeom>
        </p:spPr>
      </p:pic>
      <p:sp>
        <p:nvSpPr>
          <p:cNvPr id="4" name="Text 1"/>
          <p:cNvSpPr/>
          <p:nvPr/>
        </p:nvSpPr>
        <p:spPr>
          <a:xfrm>
            <a:off x="1697117" y="5389840"/>
            <a:ext cx="2454235" cy="306705"/>
          </a:xfrm>
          <a:prstGeom prst="rect">
            <a:avLst/>
          </a:prstGeom>
          <a:noFill/>
          <a:ln/>
        </p:spPr>
        <p:txBody>
          <a:bodyPr wrap="none" lIns="0" tIns="0" rIns="0" bIns="0" rtlCol="0" anchor="t"/>
          <a:lstStyle/>
          <a:p>
            <a:pPr algn="ctr"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Precision Motors</a:t>
            </a:r>
            <a:endParaRPr lang="en-US" sz="1900" dirty="0"/>
          </a:p>
        </p:txBody>
      </p:sp>
      <p:sp>
        <p:nvSpPr>
          <p:cNvPr id="5" name="Text 2"/>
          <p:cNvSpPr/>
          <p:nvPr/>
        </p:nvSpPr>
        <p:spPr>
          <a:xfrm>
            <a:off x="863798" y="5826085"/>
            <a:ext cx="4120991" cy="971907"/>
          </a:xfrm>
          <a:prstGeom prst="rect">
            <a:avLst/>
          </a:prstGeom>
          <a:noFill/>
          <a:ln/>
        </p:spPr>
        <p:txBody>
          <a:bodyPr wrap="squar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NEMA23 stepper motors with YS-DIV268N-5A drivers enable precise control of chocolate and topping dispensing mechanisms.</a:t>
            </a:r>
            <a:endParaRPr lang="en-US" sz="1700" dirty="0"/>
          </a:p>
        </p:txBody>
      </p:sp>
      <p:pic>
        <p:nvPicPr>
          <p:cNvPr id="6" name="Image 1" descr="preencoded.png">    </p:cNvPr>
          <p:cNvPicPr>
            <a:picLocks noChangeAspect="1"/>
          </p:cNvPicPr>
          <p:nvPr/>
        </p:nvPicPr>
        <p:blipFill>
          <a:blip r:embed="rId2"/>
          <a:stretch>
            <a:fillRect/>
          </a:stretch>
        </p:blipFill>
        <p:spPr>
          <a:xfrm>
            <a:off x="5831681" y="2152888"/>
            <a:ext cx="2967038" cy="2967038"/>
          </a:xfrm>
          <a:prstGeom prst="rect">
            <a:avLst/>
          </a:prstGeom>
        </p:spPr>
      </p:pic>
      <p:sp>
        <p:nvSpPr>
          <p:cNvPr id="7" name="Text 3"/>
          <p:cNvSpPr/>
          <p:nvPr/>
        </p:nvSpPr>
        <p:spPr>
          <a:xfrm>
            <a:off x="5863114" y="5389840"/>
            <a:ext cx="2904053" cy="306705"/>
          </a:xfrm>
          <a:prstGeom prst="rect">
            <a:avLst/>
          </a:prstGeom>
          <a:noFill/>
          <a:ln/>
        </p:spPr>
        <p:txBody>
          <a:bodyPr wrap="none" lIns="0" tIns="0" rIns="0" bIns="0" rtlCol="0" anchor="t"/>
          <a:lstStyle/>
          <a:p>
            <a:pPr algn="ctr"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4x1 Membrane Keypad</a:t>
            </a:r>
            <a:endParaRPr lang="en-US" sz="1900" dirty="0"/>
          </a:p>
        </p:txBody>
      </p:sp>
      <p:sp>
        <p:nvSpPr>
          <p:cNvPr id="8" name="Text 4"/>
          <p:cNvSpPr/>
          <p:nvPr/>
        </p:nvSpPr>
        <p:spPr>
          <a:xfrm>
            <a:off x="5254704" y="5826085"/>
            <a:ext cx="4120991" cy="1295876"/>
          </a:xfrm>
          <a:prstGeom prst="rect">
            <a:avLst/>
          </a:prstGeom>
          <a:noFill/>
          <a:ln/>
        </p:spPr>
        <p:txBody>
          <a:bodyPr wrap="squar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The keypad allows users to interact with the system, navigate menus, and start or stop the tempering process manually, providing an intuitive local control option.</a:t>
            </a:r>
            <a:endParaRPr lang="en-US" sz="1700" dirty="0"/>
          </a:p>
        </p:txBody>
      </p:sp>
      <p:pic>
        <p:nvPicPr>
          <p:cNvPr id="9" name="Image 2" descr="preencoded.png">    </p:cNvPr>
          <p:cNvPicPr>
            <a:picLocks noChangeAspect="1"/>
          </p:cNvPicPr>
          <p:nvPr/>
        </p:nvPicPr>
        <p:blipFill>
          <a:blip r:embed="rId3"/>
          <a:stretch>
            <a:fillRect/>
          </a:stretch>
        </p:blipFill>
        <p:spPr>
          <a:xfrm>
            <a:off x="10222587" y="2152888"/>
            <a:ext cx="2967038" cy="2967038"/>
          </a:xfrm>
          <a:prstGeom prst="rect">
            <a:avLst/>
          </a:prstGeom>
        </p:spPr>
      </p:pic>
      <p:sp>
        <p:nvSpPr>
          <p:cNvPr id="10" name="Text 5"/>
          <p:cNvSpPr/>
          <p:nvPr/>
        </p:nvSpPr>
        <p:spPr>
          <a:xfrm>
            <a:off x="10478929" y="5389840"/>
            <a:ext cx="2454235" cy="306705"/>
          </a:xfrm>
          <a:prstGeom prst="rect">
            <a:avLst/>
          </a:prstGeom>
          <a:noFill/>
          <a:ln/>
        </p:spPr>
        <p:txBody>
          <a:bodyPr wrap="none" lIns="0" tIns="0" rIns="0" bIns="0" rtlCol="0" anchor="t"/>
          <a:lstStyle/>
          <a:p>
            <a:pPr algn="ctr"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16x2 I2C LCD</a:t>
            </a:r>
            <a:endParaRPr lang="en-US" sz="1900" dirty="0"/>
          </a:p>
        </p:txBody>
      </p:sp>
      <p:sp>
        <p:nvSpPr>
          <p:cNvPr id="11" name="Text 6"/>
          <p:cNvSpPr/>
          <p:nvPr/>
        </p:nvSpPr>
        <p:spPr>
          <a:xfrm>
            <a:off x="9645610" y="5826085"/>
            <a:ext cx="4120991" cy="971907"/>
          </a:xfrm>
          <a:prstGeom prst="rect">
            <a:avLst/>
          </a:prstGeom>
          <a:noFill/>
          <a:ln/>
        </p:spPr>
        <p:txBody>
          <a:bodyPr wrap="squar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Displays real-time status of mold filling and system operations, using I2C for efficient communication.</a:t>
            </a:r>
            <a:endParaRPr lang="en-US" sz="1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86646" y="1193959"/>
            <a:ext cx="2701766" cy="5841563"/>
          </a:xfrm>
          <a:prstGeom prst="rect">
            <a:avLst/>
          </a:prstGeom>
        </p:spPr>
      </p:pic>
      <p:pic>
        <p:nvPicPr>
          <p:cNvPr id="3" name="Image 1" descr="preencoded.png">    </p:cNvPr>
          <p:cNvPicPr>
            <a:picLocks noChangeAspect="1"/>
          </p:cNvPicPr>
          <p:nvPr/>
        </p:nvPicPr>
        <p:blipFill>
          <a:blip r:embed="rId2"/>
          <a:stretch>
            <a:fillRect/>
          </a:stretch>
        </p:blipFill>
        <p:spPr>
          <a:xfrm>
            <a:off x="4719876" y="1206222"/>
            <a:ext cx="2690336" cy="5816918"/>
          </a:xfrm>
          <a:prstGeom prst="rect">
            <a:avLst/>
          </a:prstGeom>
        </p:spPr>
      </p:pic>
      <p:sp>
        <p:nvSpPr>
          <p:cNvPr id="4" name="Shape 0"/>
          <p:cNvSpPr/>
          <p:nvPr/>
        </p:nvSpPr>
        <p:spPr>
          <a:xfrm>
            <a:off x="8657153" y="1193959"/>
            <a:ext cx="5201603" cy="1164074"/>
          </a:xfrm>
          <a:prstGeom prst="roundRect">
            <a:avLst>
              <a:gd name="adj" fmla="val 2534"/>
            </a:avLst>
          </a:prstGeom>
          <a:solidFill>
            <a:srgbClr val="303132"/>
          </a:solidFill>
          <a:ln/>
        </p:spPr>
      </p:sp>
      <p:sp>
        <p:nvSpPr>
          <p:cNvPr id="5" name="Text 1"/>
          <p:cNvSpPr/>
          <p:nvPr/>
        </p:nvSpPr>
        <p:spPr>
          <a:xfrm>
            <a:off x="8853726" y="1390531"/>
            <a:ext cx="3303389" cy="279321"/>
          </a:xfrm>
          <a:prstGeom prst="rect">
            <a:avLst/>
          </a:prstGeom>
          <a:noFill/>
          <a:ln/>
        </p:spPr>
        <p:txBody>
          <a:bodyPr wrap="none" lIns="0" tIns="0" rIns="0" bIns="0" rtlCol="0" anchor="t"/>
          <a:lstStyle/>
          <a:p>
            <a:pPr algn="l" indent="0" marL="0">
              <a:lnSpc>
                <a:spcPts val="2150"/>
              </a:lnSpc>
              <a:buNone/>
            </a:pPr>
            <a:r>
              <a:rPr lang="en-US" sz="1750" b="1" dirty="0">
                <a:solidFill>
                  <a:srgbClr val="E2E6E9"/>
                </a:solidFill>
                <a:latin typeface="Montserrat Bold" pitchFamily="34" charset="0"/>
                <a:ea typeface="Montserrat Bold" pitchFamily="34" charset="-122"/>
                <a:cs typeface="Montserrat Bold" pitchFamily="34" charset="-120"/>
              </a:rPr>
              <a:t>Monitors tempering process</a:t>
            </a:r>
            <a:endParaRPr lang="en-US" sz="1750" dirty="0"/>
          </a:p>
        </p:txBody>
      </p:sp>
      <p:sp>
        <p:nvSpPr>
          <p:cNvPr id="6" name="Text 2"/>
          <p:cNvSpPr/>
          <p:nvPr/>
        </p:nvSpPr>
        <p:spPr>
          <a:xfrm>
            <a:off x="8853726" y="1866424"/>
            <a:ext cx="4808458" cy="295037"/>
          </a:xfrm>
          <a:prstGeom prst="rect">
            <a:avLst/>
          </a:prstGeom>
          <a:noFill/>
          <a:ln/>
        </p:spPr>
        <p:txBody>
          <a:bodyPr wrap="none" lIns="0" tIns="0" rIns="0" bIns="0" rtlCol="0" anchor="t"/>
          <a:lstStyle/>
          <a:p>
            <a:pPr algn="l" indent="0" marL="0">
              <a:lnSpc>
                <a:spcPts val="2300"/>
              </a:lnSpc>
              <a:buNone/>
            </a:pPr>
            <a:r>
              <a:rPr lang="en-US" sz="1500" dirty="0">
                <a:solidFill>
                  <a:srgbClr val="E2E6E9"/>
                </a:solidFill>
                <a:latin typeface="Source Sans Pro" pitchFamily="34" charset="0"/>
                <a:ea typeface="Source Sans Pro" pitchFamily="34" charset="-122"/>
                <a:cs typeface="Source Sans Pro" pitchFamily="34" charset="-120"/>
              </a:rPr>
              <a:t>Track the progress of the tempering process efficiently.</a:t>
            </a:r>
            <a:endParaRPr lang="en-US" sz="1500" dirty="0"/>
          </a:p>
        </p:txBody>
      </p:sp>
      <p:sp>
        <p:nvSpPr>
          <p:cNvPr id="7" name="Shape 3"/>
          <p:cNvSpPr/>
          <p:nvPr/>
        </p:nvSpPr>
        <p:spPr>
          <a:xfrm>
            <a:off x="8657153" y="2554605"/>
            <a:ext cx="5201603" cy="1459111"/>
          </a:xfrm>
          <a:prstGeom prst="roundRect">
            <a:avLst>
              <a:gd name="adj" fmla="val 2022"/>
            </a:avLst>
          </a:prstGeom>
          <a:solidFill>
            <a:srgbClr val="303132"/>
          </a:solidFill>
          <a:ln/>
        </p:spPr>
      </p:sp>
      <p:sp>
        <p:nvSpPr>
          <p:cNvPr id="8" name="Text 4"/>
          <p:cNvSpPr/>
          <p:nvPr/>
        </p:nvSpPr>
        <p:spPr>
          <a:xfrm>
            <a:off x="8853726" y="2751177"/>
            <a:ext cx="3299579" cy="279321"/>
          </a:xfrm>
          <a:prstGeom prst="rect">
            <a:avLst/>
          </a:prstGeom>
          <a:noFill/>
          <a:ln/>
        </p:spPr>
        <p:txBody>
          <a:bodyPr wrap="none" lIns="0" tIns="0" rIns="0" bIns="0" rtlCol="0" anchor="t"/>
          <a:lstStyle/>
          <a:p>
            <a:pPr algn="l" indent="0" marL="0">
              <a:lnSpc>
                <a:spcPts val="2150"/>
              </a:lnSpc>
              <a:buNone/>
            </a:pPr>
            <a:r>
              <a:rPr lang="en-US" sz="1750" b="1" dirty="0">
                <a:solidFill>
                  <a:srgbClr val="E2E6E9"/>
                </a:solidFill>
                <a:latin typeface="Montserrat Bold" pitchFamily="34" charset="0"/>
                <a:ea typeface="Montserrat Bold" pitchFamily="34" charset="-122"/>
                <a:cs typeface="Montserrat Bold" pitchFamily="34" charset="-120"/>
              </a:rPr>
              <a:t>Tracks temperature &amp; status</a:t>
            </a:r>
            <a:endParaRPr lang="en-US" sz="1750" dirty="0"/>
          </a:p>
        </p:txBody>
      </p:sp>
      <p:sp>
        <p:nvSpPr>
          <p:cNvPr id="9" name="Text 5"/>
          <p:cNvSpPr/>
          <p:nvPr/>
        </p:nvSpPr>
        <p:spPr>
          <a:xfrm>
            <a:off x="8853726" y="3227070"/>
            <a:ext cx="4808458" cy="590074"/>
          </a:xfrm>
          <a:prstGeom prst="rect">
            <a:avLst/>
          </a:prstGeom>
          <a:noFill/>
          <a:ln/>
        </p:spPr>
        <p:txBody>
          <a:bodyPr wrap="square" lIns="0" tIns="0" rIns="0" bIns="0" rtlCol="0" anchor="t"/>
          <a:lstStyle/>
          <a:p>
            <a:pPr algn="l" indent="0" marL="0">
              <a:lnSpc>
                <a:spcPts val="2300"/>
              </a:lnSpc>
              <a:buNone/>
            </a:pPr>
            <a:r>
              <a:rPr lang="en-US" sz="1500" dirty="0">
                <a:solidFill>
                  <a:srgbClr val="E2E6E9"/>
                </a:solidFill>
                <a:latin typeface="Source Sans Pro" pitchFamily="34" charset="0"/>
                <a:ea typeface="Source Sans Pro" pitchFamily="34" charset="-122"/>
                <a:cs typeface="Source Sans Pro" pitchFamily="34" charset="-120"/>
              </a:rPr>
              <a:t>Keep an eye on temperature changes and equipment status.</a:t>
            </a:r>
            <a:endParaRPr lang="en-US" sz="1500" dirty="0"/>
          </a:p>
        </p:txBody>
      </p:sp>
      <p:sp>
        <p:nvSpPr>
          <p:cNvPr id="10" name="Shape 6"/>
          <p:cNvSpPr/>
          <p:nvPr/>
        </p:nvSpPr>
        <p:spPr>
          <a:xfrm>
            <a:off x="8657153" y="4210288"/>
            <a:ext cx="5201603" cy="1459111"/>
          </a:xfrm>
          <a:prstGeom prst="roundRect">
            <a:avLst>
              <a:gd name="adj" fmla="val 2022"/>
            </a:avLst>
          </a:prstGeom>
          <a:solidFill>
            <a:srgbClr val="303132"/>
          </a:solidFill>
          <a:ln/>
        </p:spPr>
      </p:sp>
      <p:sp>
        <p:nvSpPr>
          <p:cNvPr id="11" name="Text 7"/>
          <p:cNvSpPr/>
          <p:nvPr/>
        </p:nvSpPr>
        <p:spPr>
          <a:xfrm>
            <a:off x="8853726" y="4406860"/>
            <a:ext cx="4614029" cy="279321"/>
          </a:xfrm>
          <a:prstGeom prst="rect">
            <a:avLst/>
          </a:prstGeom>
          <a:noFill/>
          <a:ln/>
        </p:spPr>
        <p:txBody>
          <a:bodyPr wrap="none" lIns="0" tIns="0" rIns="0" bIns="0" rtlCol="0" anchor="t"/>
          <a:lstStyle/>
          <a:p>
            <a:pPr algn="l" indent="0" marL="0">
              <a:lnSpc>
                <a:spcPts val="2150"/>
              </a:lnSpc>
              <a:buNone/>
            </a:pPr>
            <a:r>
              <a:rPr lang="en-US" sz="1750" b="1" dirty="0">
                <a:solidFill>
                  <a:srgbClr val="E2E6E9"/>
                </a:solidFill>
                <a:latin typeface="Montserrat Bold" pitchFamily="34" charset="0"/>
                <a:ea typeface="Montserrat Bold" pitchFamily="34" charset="-122"/>
                <a:cs typeface="Montserrat Bold" pitchFamily="34" charset="-120"/>
              </a:rPr>
              <a:t>Allows remote control &amp; custom modes</a:t>
            </a:r>
            <a:endParaRPr lang="en-US" sz="1750" dirty="0"/>
          </a:p>
        </p:txBody>
      </p:sp>
      <p:sp>
        <p:nvSpPr>
          <p:cNvPr id="12" name="Text 8"/>
          <p:cNvSpPr/>
          <p:nvPr/>
        </p:nvSpPr>
        <p:spPr>
          <a:xfrm>
            <a:off x="8853726" y="4882753"/>
            <a:ext cx="4808458" cy="590074"/>
          </a:xfrm>
          <a:prstGeom prst="rect">
            <a:avLst/>
          </a:prstGeom>
          <a:noFill/>
          <a:ln/>
        </p:spPr>
        <p:txBody>
          <a:bodyPr wrap="square" lIns="0" tIns="0" rIns="0" bIns="0" rtlCol="0" anchor="t"/>
          <a:lstStyle/>
          <a:p>
            <a:pPr algn="l" indent="0" marL="0">
              <a:lnSpc>
                <a:spcPts val="2300"/>
              </a:lnSpc>
              <a:buNone/>
            </a:pPr>
            <a:r>
              <a:rPr lang="en-US" sz="1500" dirty="0">
                <a:solidFill>
                  <a:srgbClr val="E2E6E9"/>
                </a:solidFill>
                <a:latin typeface="Source Sans Pro" pitchFamily="34" charset="0"/>
                <a:ea typeface="Source Sans Pro" pitchFamily="34" charset="-122"/>
                <a:cs typeface="Source Sans Pro" pitchFamily="34" charset="-120"/>
              </a:rPr>
              <a:t>Control the system remotely and customize operational modes.</a:t>
            </a:r>
            <a:endParaRPr lang="en-US" sz="1500" dirty="0"/>
          </a:p>
        </p:txBody>
      </p:sp>
      <p:sp>
        <p:nvSpPr>
          <p:cNvPr id="13" name="Shape 9"/>
          <p:cNvSpPr/>
          <p:nvPr/>
        </p:nvSpPr>
        <p:spPr>
          <a:xfrm>
            <a:off x="8657153" y="5865971"/>
            <a:ext cx="5201603" cy="1164074"/>
          </a:xfrm>
          <a:prstGeom prst="roundRect">
            <a:avLst>
              <a:gd name="adj" fmla="val 2534"/>
            </a:avLst>
          </a:prstGeom>
          <a:solidFill>
            <a:srgbClr val="303132"/>
          </a:solidFill>
          <a:ln/>
        </p:spPr>
      </p:sp>
      <p:sp>
        <p:nvSpPr>
          <p:cNvPr id="14" name="Text 10"/>
          <p:cNvSpPr/>
          <p:nvPr/>
        </p:nvSpPr>
        <p:spPr>
          <a:xfrm>
            <a:off x="8853726" y="6062543"/>
            <a:ext cx="4162187" cy="279321"/>
          </a:xfrm>
          <a:prstGeom prst="rect">
            <a:avLst/>
          </a:prstGeom>
          <a:noFill/>
          <a:ln/>
        </p:spPr>
        <p:txBody>
          <a:bodyPr wrap="none" lIns="0" tIns="0" rIns="0" bIns="0" rtlCol="0" anchor="t"/>
          <a:lstStyle/>
          <a:p>
            <a:pPr algn="l" indent="0" marL="0">
              <a:lnSpc>
                <a:spcPts val="2150"/>
              </a:lnSpc>
              <a:buNone/>
            </a:pPr>
            <a:r>
              <a:rPr lang="en-US" sz="1750" b="1" dirty="0">
                <a:solidFill>
                  <a:srgbClr val="E2E6E9"/>
                </a:solidFill>
                <a:latin typeface="Montserrat Bold" pitchFamily="34" charset="0"/>
                <a:ea typeface="Montserrat Bold" pitchFamily="34" charset="-122"/>
                <a:cs typeface="Montserrat Bold" pitchFamily="34" charset="-120"/>
              </a:rPr>
              <a:t>Connected via Wi-Fi through ESP32</a:t>
            </a:r>
            <a:endParaRPr lang="en-US" sz="1750" dirty="0"/>
          </a:p>
        </p:txBody>
      </p:sp>
      <p:sp>
        <p:nvSpPr>
          <p:cNvPr id="15" name="Text 11"/>
          <p:cNvSpPr/>
          <p:nvPr/>
        </p:nvSpPr>
        <p:spPr>
          <a:xfrm>
            <a:off x="8853726" y="6538436"/>
            <a:ext cx="4808458" cy="295037"/>
          </a:xfrm>
          <a:prstGeom prst="rect">
            <a:avLst/>
          </a:prstGeom>
          <a:noFill/>
          <a:ln/>
        </p:spPr>
        <p:txBody>
          <a:bodyPr wrap="none" lIns="0" tIns="0" rIns="0" bIns="0" rtlCol="0" anchor="t"/>
          <a:lstStyle/>
          <a:p>
            <a:pPr algn="l" indent="0" marL="0">
              <a:lnSpc>
                <a:spcPts val="2300"/>
              </a:lnSpc>
              <a:buNone/>
            </a:pPr>
            <a:r>
              <a:rPr lang="en-US" sz="1500" dirty="0">
                <a:solidFill>
                  <a:srgbClr val="E2E6E9"/>
                </a:solidFill>
                <a:latin typeface="Source Sans Pro" pitchFamily="34" charset="0"/>
                <a:ea typeface="Source Sans Pro" pitchFamily="34" charset="-122"/>
                <a:cs typeface="Source Sans Pro" pitchFamily="34" charset="-120"/>
              </a:rPr>
              <a:t>Connect wirelessly using ESP32 for seamless integration.</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63798" y="2315885"/>
            <a:ext cx="6151483" cy="613529"/>
          </a:xfrm>
          <a:prstGeom prst="rect">
            <a:avLst/>
          </a:prstGeom>
          <a:noFill/>
          <a:ln/>
        </p:spPr>
        <p:txBody>
          <a:bodyPr wrap="none" lIns="0" tIns="0" rIns="0" bIns="0" rtlCol="0" anchor="t"/>
          <a:lstStyle/>
          <a:p>
            <a:pPr algn="l" indent="0" marL="0">
              <a:lnSpc>
                <a:spcPts val="4800"/>
              </a:lnSpc>
              <a:buNone/>
            </a:pPr>
            <a:r>
              <a:rPr lang="en-US" sz="3850" b="1" dirty="0">
                <a:solidFill>
                  <a:srgbClr val="FFFFFF"/>
                </a:solidFill>
                <a:latin typeface="Montserrat Bold" pitchFamily="34" charset="0"/>
                <a:ea typeface="Montserrat Bold" pitchFamily="34" charset="-122"/>
                <a:cs typeface="Montserrat Bold" pitchFamily="34" charset="-120"/>
              </a:rPr>
              <a:t>User Interface &amp; Control</a:t>
            </a:r>
            <a:endParaRPr lang="en-US" sz="3850" dirty="0"/>
          </a:p>
        </p:txBody>
      </p:sp>
      <p:sp>
        <p:nvSpPr>
          <p:cNvPr id="3" name="Shape 1"/>
          <p:cNvSpPr/>
          <p:nvPr/>
        </p:nvSpPr>
        <p:spPr>
          <a:xfrm>
            <a:off x="863798" y="3361253"/>
            <a:ext cx="6343412" cy="2552462"/>
          </a:xfrm>
          <a:prstGeom prst="roundRect">
            <a:avLst>
              <a:gd name="adj" fmla="val 1269"/>
            </a:avLst>
          </a:prstGeom>
          <a:solidFill>
            <a:srgbClr val="303132"/>
          </a:solidFill>
          <a:ln/>
        </p:spPr>
      </p:sp>
      <p:sp>
        <p:nvSpPr>
          <p:cNvPr id="4" name="Text 2"/>
          <p:cNvSpPr/>
          <p:nvPr/>
        </p:nvSpPr>
        <p:spPr>
          <a:xfrm>
            <a:off x="1079659" y="3577114"/>
            <a:ext cx="2454235" cy="306705"/>
          </a:xfrm>
          <a:prstGeom prst="rect">
            <a:avLst/>
          </a:prstGeom>
          <a:noFill/>
          <a:ln/>
        </p:spPr>
        <p:txBody>
          <a:bodyPr wrap="none" lIns="0" tIns="0" rIns="0" bIns="0" rtlCol="0" anchor="t"/>
          <a:lstStyle/>
          <a:p>
            <a:pPr algn="l"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Physical Controls</a:t>
            </a:r>
            <a:endParaRPr lang="en-US" sz="1900" dirty="0"/>
          </a:p>
        </p:txBody>
      </p:sp>
      <p:sp>
        <p:nvSpPr>
          <p:cNvPr id="5" name="Text 3"/>
          <p:cNvSpPr/>
          <p:nvPr/>
        </p:nvSpPr>
        <p:spPr>
          <a:xfrm>
            <a:off x="1079659" y="4013359"/>
            <a:ext cx="5911691" cy="323969"/>
          </a:xfrm>
          <a:prstGeom prst="rect">
            <a:avLst/>
          </a:prstGeom>
          <a:noFill/>
          <a:ln/>
        </p:spPr>
        <p:txBody>
          <a:bodyPr wrap="non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Two 1x4 keypads for chocolate type and topping selection</a:t>
            </a:r>
            <a:endParaRPr lang="en-US" sz="1700" dirty="0"/>
          </a:p>
        </p:txBody>
      </p:sp>
      <p:sp>
        <p:nvSpPr>
          <p:cNvPr id="6" name="Text 4"/>
          <p:cNvSpPr/>
          <p:nvPr/>
        </p:nvSpPr>
        <p:spPr>
          <a:xfrm>
            <a:off x="1079659" y="4466868"/>
            <a:ext cx="5911691" cy="323969"/>
          </a:xfrm>
          <a:prstGeom prst="rect">
            <a:avLst/>
          </a:prstGeom>
          <a:noFill/>
          <a:ln/>
        </p:spPr>
        <p:txBody>
          <a:bodyPr wrap="non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20x4 LCD for system status display</a:t>
            </a:r>
            <a:endParaRPr lang="en-US" sz="1700" dirty="0"/>
          </a:p>
        </p:txBody>
      </p:sp>
      <p:sp>
        <p:nvSpPr>
          <p:cNvPr id="7" name="Text 5"/>
          <p:cNvSpPr/>
          <p:nvPr/>
        </p:nvSpPr>
        <p:spPr>
          <a:xfrm>
            <a:off x="1079659" y="4920377"/>
            <a:ext cx="5911691" cy="323969"/>
          </a:xfrm>
          <a:prstGeom prst="rect">
            <a:avLst/>
          </a:prstGeom>
          <a:noFill/>
          <a:ln/>
        </p:spPr>
        <p:txBody>
          <a:bodyPr wrap="non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Three 16x2 LCDs for container fill level monitoring</a:t>
            </a:r>
            <a:endParaRPr lang="en-US" sz="1700" dirty="0"/>
          </a:p>
        </p:txBody>
      </p:sp>
      <p:sp>
        <p:nvSpPr>
          <p:cNvPr id="8" name="Shape 6"/>
          <p:cNvSpPr/>
          <p:nvPr/>
        </p:nvSpPr>
        <p:spPr>
          <a:xfrm>
            <a:off x="7423071" y="3361253"/>
            <a:ext cx="6343531" cy="2552462"/>
          </a:xfrm>
          <a:prstGeom prst="roundRect">
            <a:avLst>
              <a:gd name="adj" fmla="val 1269"/>
            </a:avLst>
          </a:prstGeom>
          <a:solidFill>
            <a:srgbClr val="303132"/>
          </a:solidFill>
          <a:ln/>
        </p:spPr>
      </p:sp>
      <p:sp>
        <p:nvSpPr>
          <p:cNvPr id="9" name="Text 7"/>
          <p:cNvSpPr/>
          <p:nvPr/>
        </p:nvSpPr>
        <p:spPr>
          <a:xfrm>
            <a:off x="7638931" y="3577114"/>
            <a:ext cx="2454235" cy="306705"/>
          </a:xfrm>
          <a:prstGeom prst="rect">
            <a:avLst/>
          </a:prstGeom>
          <a:noFill/>
          <a:ln/>
        </p:spPr>
        <p:txBody>
          <a:bodyPr wrap="none" lIns="0" tIns="0" rIns="0" bIns="0" rtlCol="0" anchor="t"/>
          <a:lstStyle/>
          <a:p>
            <a:pPr algn="l"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Mobile Application</a:t>
            </a:r>
            <a:endParaRPr lang="en-US" sz="1900" dirty="0"/>
          </a:p>
        </p:txBody>
      </p:sp>
      <p:sp>
        <p:nvSpPr>
          <p:cNvPr id="10" name="Text 8"/>
          <p:cNvSpPr/>
          <p:nvPr/>
        </p:nvSpPr>
        <p:spPr>
          <a:xfrm>
            <a:off x="7638931" y="4013359"/>
            <a:ext cx="5911810" cy="323969"/>
          </a:xfrm>
          <a:prstGeom prst="rect">
            <a:avLst/>
          </a:prstGeom>
          <a:noFill/>
          <a:ln/>
        </p:spPr>
        <p:txBody>
          <a:bodyPr wrap="non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Remote monitoring of tempering process</a:t>
            </a:r>
            <a:endParaRPr lang="en-US" sz="1700" dirty="0"/>
          </a:p>
        </p:txBody>
      </p:sp>
      <p:sp>
        <p:nvSpPr>
          <p:cNvPr id="11" name="Text 9"/>
          <p:cNvSpPr/>
          <p:nvPr/>
        </p:nvSpPr>
        <p:spPr>
          <a:xfrm>
            <a:off x="7638931" y="4466868"/>
            <a:ext cx="5911810" cy="323969"/>
          </a:xfrm>
          <a:prstGeom prst="rect">
            <a:avLst/>
          </a:prstGeom>
          <a:noFill/>
          <a:ln/>
        </p:spPr>
        <p:txBody>
          <a:bodyPr wrap="non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Temperature and status tracking</a:t>
            </a:r>
            <a:endParaRPr lang="en-US" sz="1700" dirty="0"/>
          </a:p>
        </p:txBody>
      </p:sp>
      <p:sp>
        <p:nvSpPr>
          <p:cNvPr id="12" name="Text 10"/>
          <p:cNvSpPr/>
          <p:nvPr/>
        </p:nvSpPr>
        <p:spPr>
          <a:xfrm>
            <a:off x="7638931" y="4920377"/>
            <a:ext cx="5911810" cy="323969"/>
          </a:xfrm>
          <a:prstGeom prst="rect">
            <a:avLst/>
          </a:prstGeom>
          <a:noFill/>
          <a:ln/>
        </p:spPr>
        <p:txBody>
          <a:bodyPr wrap="non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Custom mode with full control</a:t>
            </a:r>
            <a:endParaRPr lang="en-US" sz="1700" dirty="0"/>
          </a:p>
        </p:txBody>
      </p:sp>
      <p:sp>
        <p:nvSpPr>
          <p:cNvPr id="13" name="Text 11"/>
          <p:cNvSpPr/>
          <p:nvPr/>
        </p:nvSpPr>
        <p:spPr>
          <a:xfrm>
            <a:off x="7638931" y="5373886"/>
            <a:ext cx="5911810" cy="323969"/>
          </a:xfrm>
          <a:prstGeom prst="rect">
            <a:avLst/>
          </a:prstGeom>
          <a:noFill/>
          <a:ln/>
        </p:spPr>
        <p:txBody>
          <a:bodyPr wrap="non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Wi-Fi connectivity via ESP32</a:t>
            </a:r>
            <a:endParaRPr lang="en-U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600920"/>
          </a:xfrm>
          <a:prstGeom prst="rect">
            <a:avLst/>
          </a:prstGeom>
        </p:spPr>
      </p:pic>
      <p:sp>
        <p:nvSpPr>
          <p:cNvPr id="3" name="Text 0"/>
          <p:cNvSpPr/>
          <p:nvPr/>
        </p:nvSpPr>
        <p:spPr>
          <a:xfrm>
            <a:off x="832247" y="3327321"/>
            <a:ext cx="6900505" cy="591145"/>
          </a:xfrm>
          <a:prstGeom prst="rect">
            <a:avLst/>
          </a:prstGeom>
          <a:noFill/>
          <a:ln/>
        </p:spPr>
        <p:txBody>
          <a:bodyPr wrap="none" lIns="0" tIns="0" rIns="0" bIns="0" rtlCol="0" anchor="t"/>
          <a:lstStyle/>
          <a:p>
            <a:pPr algn="l" indent="0" marL="0">
              <a:lnSpc>
                <a:spcPts val="4650"/>
              </a:lnSpc>
              <a:buNone/>
            </a:pPr>
            <a:r>
              <a:rPr lang="en-US" sz="3700" b="1" dirty="0">
                <a:solidFill>
                  <a:srgbClr val="FFFFFF"/>
                </a:solidFill>
                <a:latin typeface="Montserrat Bold" pitchFamily="34" charset="0"/>
                <a:ea typeface="Montserrat Bold" pitchFamily="34" charset="-122"/>
                <a:cs typeface="Montserrat Bold" pitchFamily="34" charset="-120"/>
              </a:rPr>
              <a:t>Implementation Challenges</a:t>
            </a:r>
            <a:endParaRPr lang="en-US" sz="3700" dirty="0"/>
          </a:p>
        </p:txBody>
      </p:sp>
      <p:sp>
        <p:nvSpPr>
          <p:cNvPr id="4" name="Shape 1"/>
          <p:cNvSpPr/>
          <p:nvPr/>
        </p:nvSpPr>
        <p:spPr>
          <a:xfrm>
            <a:off x="832247" y="4230529"/>
            <a:ext cx="468154" cy="468154"/>
          </a:xfrm>
          <a:prstGeom prst="roundRect">
            <a:avLst>
              <a:gd name="adj" fmla="val 6667"/>
            </a:avLst>
          </a:prstGeom>
          <a:solidFill>
            <a:srgbClr val="303132"/>
          </a:solidFill>
          <a:ln/>
        </p:spPr>
      </p:sp>
      <p:pic>
        <p:nvPicPr>
          <p:cNvPr id="5" name="Image 1" descr="preencoded.png">    </p:cNvPr>
          <p:cNvPicPr>
            <a:picLocks noChangeAspect="1"/>
          </p:cNvPicPr>
          <p:nvPr/>
        </p:nvPicPr>
        <p:blipFill>
          <a:blip r:embed="rId2"/>
          <a:stretch>
            <a:fillRect/>
          </a:stretch>
        </p:blipFill>
        <p:spPr>
          <a:xfrm>
            <a:off x="924461" y="4287322"/>
            <a:ext cx="283726" cy="354568"/>
          </a:xfrm>
          <a:prstGeom prst="rect">
            <a:avLst/>
          </a:prstGeom>
        </p:spPr>
      </p:pic>
      <p:sp>
        <p:nvSpPr>
          <p:cNvPr id="6" name="Text 2"/>
          <p:cNvSpPr/>
          <p:nvPr/>
        </p:nvSpPr>
        <p:spPr>
          <a:xfrm>
            <a:off x="1508403" y="4301966"/>
            <a:ext cx="2605207" cy="295513"/>
          </a:xfrm>
          <a:prstGeom prst="rect">
            <a:avLst/>
          </a:prstGeom>
          <a:noFill/>
          <a:ln/>
        </p:spPr>
        <p:txBody>
          <a:bodyPr wrap="none" lIns="0" tIns="0" rIns="0" bIns="0" rtlCol="0" anchor="t"/>
          <a:lstStyle/>
          <a:p>
            <a:pPr algn="l" indent="0" marL="0">
              <a:lnSpc>
                <a:spcPts val="2300"/>
              </a:lnSpc>
              <a:buNone/>
            </a:pPr>
            <a:r>
              <a:rPr lang="en-US" sz="1850" b="1" dirty="0">
                <a:solidFill>
                  <a:srgbClr val="E2E6E9"/>
                </a:solidFill>
                <a:latin typeface="Montserrat Bold" pitchFamily="34" charset="0"/>
                <a:ea typeface="Montserrat Bold" pitchFamily="34" charset="-122"/>
                <a:cs typeface="Montserrat Bold" pitchFamily="34" charset="-120"/>
              </a:rPr>
              <a:t>High-Voltage Control</a:t>
            </a:r>
            <a:endParaRPr lang="en-US" sz="1850" dirty="0"/>
          </a:p>
        </p:txBody>
      </p:sp>
      <p:sp>
        <p:nvSpPr>
          <p:cNvPr id="7" name="Text 3"/>
          <p:cNvSpPr/>
          <p:nvPr/>
        </p:nvSpPr>
        <p:spPr>
          <a:xfrm>
            <a:off x="1508403" y="4722257"/>
            <a:ext cx="5676781" cy="936546"/>
          </a:xfrm>
          <a:prstGeom prst="rect">
            <a:avLst/>
          </a:prstGeom>
          <a:noFill/>
          <a:ln/>
        </p:spPr>
        <p:txBody>
          <a:bodyPr wrap="square" lIns="0" tIns="0" rIns="0" bIns="0" rtlCol="0" anchor="t"/>
          <a:lstStyle/>
          <a:p>
            <a:pPr algn="l" indent="0" marL="0">
              <a:lnSpc>
                <a:spcPts val="2450"/>
              </a:lnSpc>
              <a:buNone/>
            </a:pPr>
            <a:r>
              <a:rPr lang="en-US" sz="1600" dirty="0">
                <a:solidFill>
                  <a:srgbClr val="E2E6E9"/>
                </a:solidFill>
                <a:latin typeface="Source Sans Pro" pitchFamily="34" charset="0"/>
                <a:ea typeface="Source Sans Pro" pitchFamily="34" charset="-122"/>
                <a:cs typeface="Source Sans Pro" pitchFamily="34" charset="-120"/>
              </a:rPr>
              <a:t>Safely controlling the 1950W 230V heating element through low-voltage microcontrollers required proper isolation using Solid-State Relay (SSR-40DA).</a:t>
            </a:r>
            <a:endParaRPr lang="en-US" sz="1600" dirty="0"/>
          </a:p>
        </p:txBody>
      </p:sp>
      <p:sp>
        <p:nvSpPr>
          <p:cNvPr id="8" name="Shape 4"/>
          <p:cNvSpPr/>
          <p:nvPr/>
        </p:nvSpPr>
        <p:spPr>
          <a:xfrm>
            <a:off x="7445216" y="4230529"/>
            <a:ext cx="468154" cy="468154"/>
          </a:xfrm>
          <a:prstGeom prst="roundRect">
            <a:avLst>
              <a:gd name="adj" fmla="val 6667"/>
            </a:avLst>
          </a:prstGeom>
          <a:solidFill>
            <a:srgbClr val="303132"/>
          </a:solidFill>
          <a:ln/>
        </p:spPr>
      </p:sp>
      <p:pic>
        <p:nvPicPr>
          <p:cNvPr id="9" name="Image 2" descr="preencoded.png">    </p:cNvPr>
          <p:cNvPicPr>
            <a:picLocks noChangeAspect="1"/>
          </p:cNvPicPr>
          <p:nvPr/>
        </p:nvPicPr>
        <p:blipFill>
          <a:blip r:embed="rId3"/>
          <a:stretch>
            <a:fillRect/>
          </a:stretch>
        </p:blipFill>
        <p:spPr>
          <a:xfrm>
            <a:off x="7537430" y="4287322"/>
            <a:ext cx="283726" cy="354568"/>
          </a:xfrm>
          <a:prstGeom prst="rect">
            <a:avLst/>
          </a:prstGeom>
        </p:spPr>
      </p:pic>
      <p:sp>
        <p:nvSpPr>
          <p:cNvPr id="10" name="Text 5"/>
          <p:cNvSpPr/>
          <p:nvPr/>
        </p:nvSpPr>
        <p:spPr>
          <a:xfrm>
            <a:off x="8121372" y="4301966"/>
            <a:ext cx="2802136" cy="295513"/>
          </a:xfrm>
          <a:prstGeom prst="rect">
            <a:avLst/>
          </a:prstGeom>
          <a:noFill/>
          <a:ln/>
        </p:spPr>
        <p:txBody>
          <a:bodyPr wrap="none" lIns="0" tIns="0" rIns="0" bIns="0" rtlCol="0" anchor="t"/>
          <a:lstStyle/>
          <a:p>
            <a:pPr algn="l" indent="0" marL="0">
              <a:lnSpc>
                <a:spcPts val="2300"/>
              </a:lnSpc>
              <a:buNone/>
            </a:pPr>
            <a:r>
              <a:rPr lang="en-US" sz="1850" b="1" dirty="0">
                <a:solidFill>
                  <a:srgbClr val="E2E6E9"/>
                </a:solidFill>
                <a:latin typeface="Montserrat Bold" pitchFamily="34" charset="0"/>
                <a:ea typeface="Montserrat Bold" pitchFamily="34" charset="-122"/>
                <a:cs typeface="Montserrat Bold" pitchFamily="34" charset="-120"/>
              </a:rPr>
              <a:t>Temperature Accuracy</a:t>
            </a:r>
            <a:endParaRPr lang="en-US" sz="1850" dirty="0"/>
          </a:p>
        </p:txBody>
      </p:sp>
      <p:sp>
        <p:nvSpPr>
          <p:cNvPr id="11" name="Text 6"/>
          <p:cNvSpPr/>
          <p:nvPr/>
        </p:nvSpPr>
        <p:spPr>
          <a:xfrm>
            <a:off x="8121372" y="4722257"/>
            <a:ext cx="5676781" cy="936546"/>
          </a:xfrm>
          <a:prstGeom prst="rect">
            <a:avLst/>
          </a:prstGeom>
          <a:noFill/>
          <a:ln/>
        </p:spPr>
        <p:txBody>
          <a:bodyPr wrap="square" lIns="0" tIns="0" rIns="0" bIns="0" rtlCol="0" anchor="t"/>
          <a:lstStyle/>
          <a:p>
            <a:pPr algn="l" indent="0" marL="0">
              <a:lnSpc>
                <a:spcPts val="2450"/>
              </a:lnSpc>
              <a:buNone/>
            </a:pPr>
            <a:r>
              <a:rPr lang="en-US" sz="1600" dirty="0">
                <a:solidFill>
                  <a:srgbClr val="E2E6E9"/>
                </a:solidFill>
                <a:latin typeface="Source Sans Pro" pitchFamily="34" charset="0"/>
                <a:ea typeface="Source Sans Pro" pitchFamily="34" charset="-122"/>
                <a:cs typeface="Source Sans Pro" pitchFamily="34" charset="-120"/>
              </a:rPr>
              <a:t>Initial fluctuating readings from the PT100 sensor were resolved using the MAX31865 module with proper shielding and grounding to minimize EMI (Electromagnetic Interference).</a:t>
            </a:r>
            <a:endParaRPr lang="en-US" sz="1600" dirty="0"/>
          </a:p>
        </p:txBody>
      </p:sp>
      <p:sp>
        <p:nvSpPr>
          <p:cNvPr id="12" name="Shape 7"/>
          <p:cNvSpPr/>
          <p:nvPr/>
        </p:nvSpPr>
        <p:spPr>
          <a:xfrm>
            <a:off x="832247" y="6074926"/>
            <a:ext cx="468154" cy="468154"/>
          </a:xfrm>
          <a:prstGeom prst="roundRect">
            <a:avLst>
              <a:gd name="adj" fmla="val 6667"/>
            </a:avLst>
          </a:prstGeom>
          <a:solidFill>
            <a:srgbClr val="303132"/>
          </a:solidFill>
          <a:ln/>
        </p:spPr>
      </p:sp>
      <p:pic>
        <p:nvPicPr>
          <p:cNvPr id="13" name="Image 3" descr="preencoded.png">    </p:cNvPr>
          <p:cNvPicPr>
            <a:picLocks noChangeAspect="1"/>
          </p:cNvPicPr>
          <p:nvPr/>
        </p:nvPicPr>
        <p:blipFill>
          <a:blip r:embed="rId4"/>
          <a:stretch>
            <a:fillRect/>
          </a:stretch>
        </p:blipFill>
        <p:spPr>
          <a:xfrm>
            <a:off x="924461" y="6131719"/>
            <a:ext cx="283726" cy="354568"/>
          </a:xfrm>
          <a:prstGeom prst="rect">
            <a:avLst/>
          </a:prstGeom>
        </p:spPr>
      </p:pic>
      <p:sp>
        <p:nvSpPr>
          <p:cNvPr id="14" name="Text 8"/>
          <p:cNvSpPr/>
          <p:nvPr/>
        </p:nvSpPr>
        <p:spPr>
          <a:xfrm>
            <a:off x="1508403" y="6146363"/>
            <a:ext cx="3171230" cy="295513"/>
          </a:xfrm>
          <a:prstGeom prst="rect">
            <a:avLst/>
          </a:prstGeom>
          <a:noFill/>
          <a:ln/>
        </p:spPr>
        <p:txBody>
          <a:bodyPr wrap="none" lIns="0" tIns="0" rIns="0" bIns="0" rtlCol="0" anchor="t"/>
          <a:lstStyle/>
          <a:p>
            <a:pPr algn="l" indent="0" marL="0">
              <a:lnSpc>
                <a:spcPts val="2300"/>
              </a:lnSpc>
              <a:buNone/>
            </a:pPr>
            <a:r>
              <a:rPr lang="en-US" sz="1850" b="1" dirty="0">
                <a:solidFill>
                  <a:srgbClr val="E2E6E9"/>
                </a:solidFill>
                <a:latin typeface="Montserrat Bold" pitchFamily="34" charset="0"/>
                <a:ea typeface="Montserrat Bold" pitchFamily="34" charset="-122"/>
                <a:cs typeface="Montserrat Bold" pitchFamily="34" charset="-120"/>
              </a:rPr>
              <a:t>Microcontroller Workload</a:t>
            </a:r>
            <a:endParaRPr lang="en-US" sz="1850" dirty="0"/>
          </a:p>
        </p:txBody>
      </p:sp>
      <p:sp>
        <p:nvSpPr>
          <p:cNvPr id="15" name="Text 9"/>
          <p:cNvSpPr/>
          <p:nvPr/>
        </p:nvSpPr>
        <p:spPr>
          <a:xfrm>
            <a:off x="1508403" y="6566654"/>
            <a:ext cx="5676781" cy="936546"/>
          </a:xfrm>
          <a:prstGeom prst="rect">
            <a:avLst/>
          </a:prstGeom>
          <a:noFill/>
          <a:ln/>
        </p:spPr>
        <p:txBody>
          <a:bodyPr wrap="square" lIns="0" tIns="0" rIns="0" bIns="0" rtlCol="0" anchor="t"/>
          <a:lstStyle/>
          <a:p>
            <a:pPr algn="l" indent="0" marL="0">
              <a:lnSpc>
                <a:spcPts val="2450"/>
              </a:lnSpc>
              <a:buNone/>
            </a:pPr>
            <a:r>
              <a:rPr lang="en-US" sz="1600" dirty="0">
                <a:solidFill>
                  <a:srgbClr val="E2E6E9"/>
                </a:solidFill>
                <a:latin typeface="Source Sans Pro" pitchFamily="34" charset="0"/>
                <a:ea typeface="Source Sans Pro" pitchFamily="34" charset="-122"/>
                <a:cs typeface="Source Sans Pro" pitchFamily="34" charset="-120"/>
              </a:rPr>
              <a:t>Distributing tasks across four microcontrollers solved timing conflicts and slow response times that occurred when using a single controller.</a:t>
            </a:r>
            <a:endParaRPr lang="en-US" sz="1600" dirty="0"/>
          </a:p>
        </p:txBody>
      </p:sp>
      <p:sp>
        <p:nvSpPr>
          <p:cNvPr id="16" name="Shape 10"/>
          <p:cNvSpPr/>
          <p:nvPr/>
        </p:nvSpPr>
        <p:spPr>
          <a:xfrm>
            <a:off x="7445216" y="6074926"/>
            <a:ext cx="468154" cy="468154"/>
          </a:xfrm>
          <a:prstGeom prst="roundRect">
            <a:avLst>
              <a:gd name="adj" fmla="val 6667"/>
            </a:avLst>
          </a:prstGeom>
          <a:solidFill>
            <a:srgbClr val="303132"/>
          </a:solidFill>
          <a:ln/>
        </p:spPr>
      </p:sp>
      <p:pic>
        <p:nvPicPr>
          <p:cNvPr id="17" name="Image 4" descr="preencoded.png">    </p:cNvPr>
          <p:cNvPicPr>
            <a:picLocks noChangeAspect="1"/>
          </p:cNvPicPr>
          <p:nvPr/>
        </p:nvPicPr>
        <p:blipFill>
          <a:blip r:embed="rId5"/>
          <a:stretch>
            <a:fillRect/>
          </a:stretch>
        </p:blipFill>
        <p:spPr>
          <a:xfrm>
            <a:off x="7537430" y="6131719"/>
            <a:ext cx="283726" cy="354568"/>
          </a:xfrm>
          <a:prstGeom prst="rect">
            <a:avLst/>
          </a:prstGeom>
        </p:spPr>
      </p:pic>
      <p:sp>
        <p:nvSpPr>
          <p:cNvPr id="18" name="Text 11"/>
          <p:cNvSpPr/>
          <p:nvPr/>
        </p:nvSpPr>
        <p:spPr>
          <a:xfrm>
            <a:off x="8121372" y="6146363"/>
            <a:ext cx="2364462" cy="295513"/>
          </a:xfrm>
          <a:prstGeom prst="rect">
            <a:avLst/>
          </a:prstGeom>
          <a:noFill/>
          <a:ln/>
        </p:spPr>
        <p:txBody>
          <a:bodyPr wrap="none" lIns="0" tIns="0" rIns="0" bIns="0" rtlCol="0" anchor="t"/>
          <a:lstStyle/>
          <a:p>
            <a:pPr algn="l" indent="0" marL="0">
              <a:lnSpc>
                <a:spcPts val="2300"/>
              </a:lnSpc>
              <a:buNone/>
            </a:pPr>
            <a:r>
              <a:rPr lang="en-US" sz="1850" b="1" dirty="0">
                <a:solidFill>
                  <a:srgbClr val="E2E6E9"/>
                </a:solidFill>
                <a:latin typeface="Montserrat Bold" pitchFamily="34" charset="0"/>
                <a:ea typeface="Montserrat Bold" pitchFamily="34" charset="-122"/>
                <a:cs typeface="Montserrat Bold" pitchFamily="34" charset="-120"/>
              </a:rPr>
              <a:t>Electrical Isolation</a:t>
            </a:r>
            <a:endParaRPr lang="en-US" sz="1850" dirty="0"/>
          </a:p>
        </p:txBody>
      </p:sp>
      <p:sp>
        <p:nvSpPr>
          <p:cNvPr id="19" name="Text 12"/>
          <p:cNvSpPr/>
          <p:nvPr/>
        </p:nvSpPr>
        <p:spPr>
          <a:xfrm>
            <a:off x="8121372" y="6566654"/>
            <a:ext cx="5676781" cy="936546"/>
          </a:xfrm>
          <a:prstGeom prst="rect">
            <a:avLst/>
          </a:prstGeom>
          <a:noFill/>
          <a:ln/>
        </p:spPr>
        <p:txBody>
          <a:bodyPr wrap="square" lIns="0" tIns="0" rIns="0" bIns="0" rtlCol="0" anchor="t"/>
          <a:lstStyle/>
          <a:p>
            <a:pPr algn="l" indent="0" marL="0">
              <a:lnSpc>
                <a:spcPts val="2450"/>
              </a:lnSpc>
              <a:buNone/>
            </a:pPr>
            <a:r>
              <a:rPr lang="en-US" sz="1600" dirty="0">
                <a:solidFill>
                  <a:srgbClr val="E2E6E9"/>
                </a:solidFill>
                <a:latin typeface="Source Sans Pro" pitchFamily="34" charset="0"/>
                <a:ea typeface="Source Sans Pro" pitchFamily="34" charset="-122"/>
                <a:cs typeface="Source Sans Pro" pitchFamily="34" charset="-120"/>
              </a:rPr>
              <a:t>Adding non-conductive material behind electrical components prevented malfunctions caused by contact with the stainless-steel structure.</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63798" y="2353747"/>
            <a:ext cx="4908471" cy="613529"/>
          </a:xfrm>
          <a:prstGeom prst="rect">
            <a:avLst/>
          </a:prstGeom>
          <a:noFill/>
          <a:ln/>
        </p:spPr>
        <p:txBody>
          <a:bodyPr wrap="none" lIns="0" tIns="0" rIns="0" bIns="0" rtlCol="0" anchor="t"/>
          <a:lstStyle/>
          <a:p>
            <a:pPr algn="l" indent="0" marL="0">
              <a:lnSpc>
                <a:spcPts val="4800"/>
              </a:lnSpc>
              <a:buNone/>
            </a:pPr>
            <a:r>
              <a:rPr lang="en-US" sz="3850" b="1" dirty="0">
                <a:solidFill>
                  <a:srgbClr val="FFFFFF"/>
                </a:solidFill>
                <a:latin typeface="Montserrat Bold" pitchFamily="34" charset="0"/>
                <a:ea typeface="Montserrat Bold" pitchFamily="34" charset="-122"/>
                <a:cs typeface="Montserrat Bold" pitchFamily="34" charset="-120"/>
              </a:rPr>
              <a:t>Safety &amp; Standards</a:t>
            </a:r>
            <a:endParaRPr lang="en-US" sz="3850" dirty="0"/>
          </a:p>
        </p:txBody>
      </p:sp>
      <p:sp>
        <p:nvSpPr>
          <p:cNvPr id="3" name="Text 1"/>
          <p:cNvSpPr/>
          <p:nvPr/>
        </p:nvSpPr>
        <p:spPr>
          <a:xfrm>
            <a:off x="863798" y="3506986"/>
            <a:ext cx="2454235" cy="306705"/>
          </a:xfrm>
          <a:prstGeom prst="rect">
            <a:avLst/>
          </a:prstGeom>
          <a:noFill/>
          <a:ln/>
        </p:spPr>
        <p:txBody>
          <a:bodyPr wrap="none" lIns="0" tIns="0" rIns="0" bIns="0" rtlCol="0" anchor="t"/>
          <a:lstStyle/>
          <a:p>
            <a:pPr algn="l" indent="0" marL="0">
              <a:lnSpc>
                <a:spcPts val="2400"/>
              </a:lnSpc>
              <a:buNone/>
            </a:pPr>
            <a:r>
              <a:rPr lang="en-US" sz="1900" b="1" dirty="0">
                <a:solidFill>
                  <a:srgbClr val="FFFFFF"/>
                </a:solidFill>
                <a:latin typeface="Montserrat Bold" pitchFamily="34" charset="0"/>
                <a:ea typeface="Montserrat Bold" pitchFamily="34" charset="-122"/>
                <a:cs typeface="Montserrat Bold" pitchFamily="34" charset="-120"/>
              </a:rPr>
              <a:t>Electrical Safety</a:t>
            </a:r>
            <a:endParaRPr lang="en-US" sz="1900" dirty="0"/>
          </a:p>
        </p:txBody>
      </p:sp>
      <p:sp>
        <p:nvSpPr>
          <p:cNvPr id="4" name="Text 2"/>
          <p:cNvSpPr/>
          <p:nvPr/>
        </p:nvSpPr>
        <p:spPr>
          <a:xfrm>
            <a:off x="863798" y="4029551"/>
            <a:ext cx="6187916" cy="647938"/>
          </a:xfrm>
          <a:prstGeom prst="rect">
            <a:avLst/>
          </a:prstGeom>
          <a:noFill/>
          <a:ln/>
        </p:spPr>
        <p:txBody>
          <a:bodyPr wrap="squar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230V AC heating element isolated from low-voltage circuits using SSR-40DA</a:t>
            </a:r>
            <a:endParaRPr lang="en-US" sz="1700" dirty="0"/>
          </a:p>
        </p:txBody>
      </p:sp>
      <p:sp>
        <p:nvSpPr>
          <p:cNvPr id="5" name="Text 3"/>
          <p:cNvSpPr/>
          <p:nvPr/>
        </p:nvSpPr>
        <p:spPr>
          <a:xfrm>
            <a:off x="863798" y="4752975"/>
            <a:ext cx="6187916" cy="647938"/>
          </a:xfrm>
          <a:prstGeom prst="rect">
            <a:avLst/>
          </a:prstGeom>
          <a:noFill/>
          <a:ln/>
        </p:spPr>
        <p:txBody>
          <a:bodyPr wrap="squar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Power wiring insulated and routed according to IEC 60364 guidelines</a:t>
            </a:r>
            <a:endParaRPr lang="en-US" sz="1700" dirty="0"/>
          </a:p>
        </p:txBody>
      </p:sp>
      <p:sp>
        <p:nvSpPr>
          <p:cNvPr id="6" name="Text 4"/>
          <p:cNvSpPr/>
          <p:nvPr/>
        </p:nvSpPr>
        <p:spPr>
          <a:xfrm>
            <a:off x="863798" y="5476399"/>
            <a:ext cx="6187916"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300W regulated DC power supply with separate 5V and 12V rails</a:t>
            </a:r>
            <a:endParaRPr lang="en-US" sz="1700" dirty="0"/>
          </a:p>
        </p:txBody>
      </p:sp>
      <p:sp>
        <p:nvSpPr>
          <p:cNvPr id="7" name="Text 5"/>
          <p:cNvSpPr/>
          <p:nvPr/>
        </p:nvSpPr>
        <p:spPr>
          <a:xfrm>
            <a:off x="7586305" y="3506986"/>
            <a:ext cx="2454235" cy="306705"/>
          </a:xfrm>
          <a:prstGeom prst="rect">
            <a:avLst/>
          </a:prstGeom>
          <a:noFill/>
          <a:ln/>
        </p:spPr>
        <p:txBody>
          <a:bodyPr wrap="none" lIns="0" tIns="0" rIns="0" bIns="0" rtlCol="0" anchor="t"/>
          <a:lstStyle/>
          <a:p>
            <a:pPr algn="l" indent="0" marL="0">
              <a:lnSpc>
                <a:spcPts val="2400"/>
              </a:lnSpc>
              <a:buNone/>
            </a:pPr>
            <a:r>
              <a:rPr lang="en-US" sz="1900" b="1" dirty="0">
                <a:solidFill>
                  <a:srgbClr val="FFFFFF"/>
                </a:solidFill>
                <a:latin typeface="Montserrat Bold" pitchFamily="34" charset="0"/>
                <a:ea typeface="Montserrat Bold" pitchFamily="34" charset="-122"/>
                <a:cs typeface="Montserrat Bold" pitchFamily="34" charset="-120"/>
              </a:rPr>
              <a:t>Food Safety</a:t>
            </a:r>
            <a:endParaRPr lang="en-US" sz="1900" dirty="0"/>
          </a:p>
        </p:txBody>
      </p:sp>
      <p:sp>
        <p:nvSpPr>
          <p:cNvPr id="8" name="Text 6"/>
          <p:cNvSpPr/>
          <p:nvPr/>
        </p:nvSpPr>
        <p:spPr>
          <a:xfrm>
            <a:off x="7586305" y="4029551"/>
            <a:ext cx="6187916"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Food-contact components made from food-safe stainless steel</a:t>
            </a:r>
            <a:endParaRPr lang="en-US" sz="1700" dirty="0"/>
          </a:p>
        </p:txBody>
      </p:sp>
      <p:sp>
        <p:nvSpPr>
          <p:cNvPr id="9" name="Text 7"/>
          <p:cNvSpPr/>
          <p:nvPr/>
        </p:nvSpPr>
        <p:spPr>
          <a:xfrm>
            <a:off x="7586305" y="4429006"/>
            <a:ext cx="6187916"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Stepper mechanism mounted externally to avoid contamination</a:t>
            </a:r>
            <a:endParaRPr lang="en-US" sz="1700" dirty="0"/>
          </a:p>
        </p:txBody>
      </p:sp>
      <p:sp>
        <p:nvSpPr>
          <p:cNvPr id="10" name="Text 8"/>
          <p:cNvSpPr/>
          <p:nvPr/>
        </p:nvSpPr>
        <p:spPr>
          <a:xfrm>
            <a:off x="7586305" y="4828461"/>
            <a:ext cx="6187916" cy="323969"/>
          </a:xfrm>
          <a:prstGeom prst="rect">
            <a:avLst/>
          </a:prstGeom>
          <a:noFill/>
          <a:ln/>
        </p:spPr>
        <p:txBody>
          <a:bodyPr wrap="none" lIns="0" tIns="0" rIns="0" bIns="0" rtlCol="0" anchor="t"/>
          <a:lstStyle/>
          <a:p>
            <a:pPr algn="l" marL="342900" indent="-342900">
              <a:lnSpc>
                <a:spcPts val="2550"/>
              </a:lnSpc>
              <a:buSzPct val="100000"/>
              <a:buChar char="•"/>
            </a:pPr>
            <a:r>
              <a:rPr lang="en-US" sz="1700" dirty="0">
                <a:solidFill>
                  <a:srgbClr val="E2E6E9"/>
                </a:solidFill>
                <a:latin typeface="Source Sans Pro" pitchFamily="34" charset="0"/>
                <a:ea typeface="Source Sans Pro" pitchFamily="34" charset="-122"/>
                <a:cs typeface="Source Sans Pro" pitchFamily="34" charset="-120"/>
              </a:rPr>
              <a:t>Compliant with FDA and EU food-grade materials standards</a:t>
            </a:r>
            <a:endParaRPr lang="en-US" sz="1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657225" y="451842"/>
            <a:ext cx="4115872" cy="466844"/>
          </a:xfrm>
          <a:prstGeom prst="rect">
            <a:avLst/>
          </a:prstGeom>
          <a:noFill/>
          <a:ln/>
        </p:spPr>
        <p:txBody>
          <a:bodyPr wrap="none" lIns="0" tIns="0" rIns="0" bIns="0" rtlCol="0" anchor="t"/>
          <a:lstStyle/>
          <a:p>
            <a:pPr algn="l" indent="0" marL="0">
              <a:lnSpc>
                <a:spcPts val="3650"/>
              </a:lnSpc>
              <a:buNone/>
            </a:pPr>
            <a:r>
              <a:rPr lang="en-US" sz="2900" b="1" dirty="0">
                <a:solidFill>
                  <a:srgbClr val="FFFFFF"/>
                </a:solidFill>
                <a:latin typeface="Montserrat Bold" pitchFamily="34" charset="0"/>
                <a:ea typeface="Montserrat Bold" pitchFamily="34" charset="-122"/>
                <a:cs typeface="Montserrat Bold" pitchFamily="34" charset="-120"/>
              </a:rPr>
              <a:t>Control Flow Process</a:t>
            </a:r>
            <a:endParaRPr lang="en-US" sz="2900" dirty="0"/>
          </a:p>
        </p:txBody>
      </p:sp>
      <p:sp>
        <p:nvSpPr>
          <p:cNvPr id="3" name="Shape 1"/>
          <p:cNvSpPr/>
          <p:nvPr/>
        </p:nvSpPr>
        <p:spPr>
          <a:xfrm>
            <a:off x="657225" y="1247299"/>
            <a:ext cx="164306" cy="985837"/>
          </a:xfrm>
          <a:prstGeom prst="roundRect">
            <a:avLst>
              <a:gd name="adj" fmla="val 15001"/>
            </a:avLst>
          </a:prstGeom>
          <a:solidFill>
            <a:srgbClr val="303132"/>
          </a:solidFill>
          <a:ln/>
        </p:spPr>
      </p:sp>
      <p:sp>
        <p:nvSpPr>
          <p:cNvPr id="4" name="Text 2"/>
          <p:cNvSpPr/>
          <p:nvPr/>
        </p:nvSpPr>
        <p:spPr>
          <a:xfrm>
            <a:off x="985838" y="1411605"/>
            <a:ext cx="1989653" cy="233363"/>
          </a:xfrm>
          <a:prstGeom prst="rect">
            <a:avLst/>
          </a:prstGeom>
          <a:noFill/>
          <a:ln/>
        </p:spPr>
        <p:txBody>
          <a:bodyPr wrap="none" lIns="0" tIns="0" rIns="0" bIns="0" rtlCol="0" anchor="t"/>
          <a:lstStyle/>
          <a:p>
            <a:pPr algn="l" indent="0" marL="0">
              <a:lnSpc>
                <a:spcPts val="1800"/>
              </a:lnSpc>
              <a:buNone/>
            </a:pPr>
            <a:r>
              <a:rPr lang="en-US" sz="1450" b="1" dirty="0">
                <a:solidFill>
                  <a:srgbClr val="E2E6E9"/>
                </a:solidFill>
                <a:latin typeface="Montserrat Bold" pitchFamily="34" charset="0"/>
                <a:ea typeface="Montserrat Bold" pitchFamily="34" charset="-122"/>
                <a:cs typeface="Montserrat Bold" pitchFamily="34" charset="-120"/>
              </a:rPr>
              <a:t>System Initialization</a:t>
            </a:r>
            <a:endParaRPr lang="en-US" sz="1450" dirty="0"/>
          </a:p>
        </p:txBody>
      </p:sp>
      <p:sp>
        <p:nvSpPr>
          <p:cNvPr id="5" name="Text 3"/>
          <p:cNvSpPr/>
          <p:nvPr/>
        </p:nvSpPr>
        <p:spPr>
          <a:xfrm>
            <a:off x="985838" y="1743551"/>
            <a:ext cx="12987338" cy="246459"/>
          </a:xfrm>
          <a:prstGeom prst="rect">
            <a:avLst/>
          </a:prstGeom>
          <a:noFill/>
          <a:ln/>
        </p:spPr>
        <p:txBody>
          <a:bodyPr wrap="none" lIns="0" tIns="0" rIns="0" bIns="0" rtlCol="0" anchor="t"/>
          <a:lstStyle/>
          <a:p>
            <a:pPr algn="l" indent="0" marL="0">
              <a:lnSpc>
                <a:spcPts val="1900"/>
              </a:lnSpc>
              <a:buNone/>
            </a:pPr>
            <a:r>
              <a:rPr lang="en-US" sz="1250" dirty="0">
                <a:solidFill>
                  <a:srgbClr val="E2E6E9"/>
                </a:solidFill>
                <a:latin typeface="Source Sans Pro" pitchFamily="34" charset="0"/>
                <a:ea typeface="Source Sans Pro" pitchFamily="34" charset="-122"/>
                <a:cs typeface="Source Sans Pro" pitchFamily="34" charset="-120"/>
              </a:rPr>
              <a:t>ESP32 initializes Wi-Fi and heating control, while Arduino Mega initializes motor control and keypad states.</a:t>
            </a:r>
            <a:endParaRPr lang="en-US" sz="1250" dirty="0"/>
          </a:p>
        </p:txBody>
      </p:sp>
      <p:sp>
        <p:nvSpPr>
          <p:cNvPr id="6" name="Shape 4"/>
          <p:cNvSpPr/>
          <p:nvPr/>
        </p:nvSpPr>
        <p:spPr>
          <a:xfrm>
            <a:off x="903684" y="2356366"/>
            <a:ext cx="164306" cy="985837"/>
          </a:xfrm>
          <a:prstGeom prst="roundRect">
            <a:avLst>
              <a:gd name="adj" fmla="val 15001"/>
            </a:avLst>
          </a:prstGeom>
          <a:solidFill>
            <a:srgbClr val="303132"/>
          </a:solidFill>
          <a:ln/>
        </p:spPr>
      </p:sp>
      <p:sp>
        <p:nvSpPr>
          <p:cNvPr id="7" name="Text 5"/>
          <p:cNvSpPr/>
          <p:nvPr/>
        </p:nvSpPr>
        <p:spPr>
          <a:xfrm>
            <a:off x="1232297" y="2520672"/>
            <a:ext cx="2779276" cy="233363"/>
          </a:xfrm>
          <a:prstGeom prst="rect">
            <a:avLst/>
          </a:prstGeom>
          <a:noFill/>
          <a:ln/>
        </p:spPr>
        <p:txBody>
          <a:bodyPr wrap="none" lIns="0" tIns="0" rIns="0" bIns="0" rtlCol="0" anchor="t"/>
          <a:lstStyle/>
          <a:p>
            <a:pPr algn="l" indent="0" marL="0">
              <a:lnSpc>
                <a:spcPts val="1800"/>
              </a:lnSpc>
              <a:buNone/>
            </a:pPr>
            <a:r>
              <a:rPr lang="en-US" sz="1450" b="1" dirty="0">
                <a:solidFill>
                  <a:srgbClr val="E2E6E9"/>
                </a:solidFill>
                <a:latin typeface="Montserrat Bold" pitchFamily="34" charset="0"/>
                <a:ea typeface="Montserrat Bold" pitchFamily="34" charset="-122"/>
                <a:cs typeface="Montserrat Bold" pitchFamily="34" charset="-120"/>
              </a:rPr>
              <a:t>User Input &amp; Mode Selection</a:t>
            </a:r>
            <a:endParaRPr lang="en-US" sz="1450" dirty="0"/>
          </a:p>
        </p:txBody>
      </p:sp>
      <p:sp>
        <p:nvSpPr>
          <p:cNvPr id="8" name="Text 6"/>
          <p:cNvSpPr/>
          <p:nvPr/>
        </p:nvSpPr>
        <p:spPr>
          <a:xfrm>
            <a:off x="1232297" y="2852618"/>
            <a:ext cx="12740878" cy="246459"/>
          </a:xfrm>
          <a:prstGeom prst="rect">
            <a:avLst/>
          </a:prstGeom>
          <a:noFill/>
          <a:ln/>
        </p:spPr>
        <p:txBody>
          <a:bodyPr wrap="none" lIns="0" tIns="0" rIns="0" bIns="0" rtlCol="0" anchor="t"/>
          <a:lstStyle/>
          <a:p>
            <a:pPr algn="l" indent="0" marL="0">
              <a:lnSpc>
                <a:spcPts val="1900"/>
              </a:lnSpc>
              <a:buNone/>
            </a:pPr>
            <a:r>
              <a:rPr lang="en-US" sz="1250" dirty="0">
                <a:solidFill>
                  <a:srgbClr val="E2E6E9"/>
                </a:solidFill>
                <a:latin typeface="Source Sans Pro" pitchFamily="34" charset="0"/>
                <a:ea typeface="Source Sans Pro" pitchFamily="34" charset="-122"/>
                <a:cs typeface="Source Sans Pro" pitchFamily="34" charset="-120"/>
              </a:rPr>
              <a:t>User selects chocolate type (milk, dark, white, custom) and topping option (raisins, nuts, none) via keypads or mobile app for custom temperatures.</a:t>
            </a:r>
            <a:endParaRPr lang="en-US" sz="1250" dirty="0"/>
          </a:p>
        </p:txBody>
      </p:sp>
      <p:sp>
        <p:nvSpPr>
          <p:cNvPr id="9" name="Shape 7"/>
          <p:cNvSpPr/>
          <p:nvPr/>
        </p:nvSpPr>
        <p:spPr>
          <a:xfrm>
            <a:off x="1150144" y="3465433"/>
            <a:ext cx="164306" cy="985837"/>
          </a:xfrm>
          <a:prstGeom prst="roundRect">
            <a:avLst>
              <a:gd name="adj" fmla="val 15001"/>
            </a:avLst>
          </a:prstGeom>
          <a:solidFill>
            <a:srgbClr val="303132"/>
          </a:solidFill>
          <a:ln/>
        </p:spPr>
      </p:sp>
      <p:sp>
        <p:nvSpPr>
          <p:cNvPr id="10" name="Text 8"/>
          <p:cNvSpPr/>
          <p:nvPr/>
        </p:nvSpPr>
        <p:spPr>
          <a:xfrm>
            <a:off x="1478756" y="3629739"/>
            <a:ext cx="1875592" cy="233363"/>
          </a:xfrm>
          <a:prstGeom prst="rect">
            <a:avLst/>
          </a:prstGeom>
          <a:noFill/>
          <a:ln/>
        </p:spPr>
        <p:txBody>
          <a:bodyPr wrap="none" lIns="0" tIns="0" rIns="0" bIns="0" rtlCol="0" anchor="t"/>
          <a:lstStyle/>
          <a:p>
            <a:pPr algn="l" indent="0" marL="0">
              <a:lnSpc>
                <a:spcPts val="1800"/>
              </a:lnSpc>
              <a:buNone/>
            </a:pPr>
            <a:r>
              <a:rPr lang="en-US" sz="1450" b="1" dirty="0">
                <a:solidFill>
                  <a:srgbClr val="E2E6E9"/>
                </a:solidFill>
                <a:latin typeface="Montserrat Bold" pitchFamily="34" charset="0"/>
                <a:ea typeface="Montserrat Bold" pitchFamily="34" charset="-122"/>
                <a:cs typeface="Montserrat Bold" pitchFamily="34" charset="-120"/>
              </a:rPr>
              <a:t>Tempering Process</a:t>
            </a:r>
            <a:endParaRPr lang="en-US" sz="1450" dirty="0"/>
          </a:p>
        </p:txBody>
      </p:sp>
      <p:sp>
        <p:nvSpPr>
          <p:cNvPr id="11" name="Text 9"/>
          <p:cNvSpPr/>
          <p:nvPr/>
        </p:nvSpPr>
        <p:spPr>
          <a:xfrm>
            <a:off x="1478756" y="3961686"/>
            <a:ext cx="12494419" cy="246459"/>
          </a:xfrm>
          <a:prstGeom prst="rect">
            <a:avLst/>
          </a:prstGeom>
          <a:noFill/>
          <a:ln/>
        </p:spPr>
        <p:txBody>
          <a:bodyPr wrap="none" lIns="0" tIns="0" rIns="0" bIns="0" rtlCol="0" anchor="t"/>
          <a:lstStyle/>
          <a:p>
            <a:pPr algn="l" indent="0" marL="0">
              <a:lnSpc>
                <a:spcPts val="1900"/>
              </a:lnSpc>
              <a:buNone/>
            </a:pPr>
            <a:r>
              <a:rPr lang="en-US" sz="1250" dirty="0">
                <a:solidFill>
                  <a:srgbClr val="E2E6E9"/>
                </a:solidFill>
                <a:latin typeface="Source Sans Pro" pitchFamily="34" charset="0"/>
                <a:ea typeface="Source Sans Pro" pitchFamily="34" charset="-122"/>
                <a:cs typeface="Source Sans Pro" pitchFamily="34" charset="-120"/>
              </a:rPr>
              <a:t>ESP32 utilizes NTC and PT100 sensors to precisely control SSR and maintain optimal temperature for your selected chocolate type.</a:t>
            </a:r>
            <a:endParaRPr lang="en-US" sz="1250" dirty="0"/>
          </a:p>
        </p:txBody>
      </p:sp>
      <p:sp>
        <p:nvSpPr>
          <p:cNvPr id="12" name="Shape 10"/>
          <p:cNvSpPr/>
          <p:nvPr/>
        </p:nvSpPr>
        <p:spPr>
          <a:xfrm>
            <a:off x="1396603" y="4574500"/>
            <a:ext cx="164306" cy="985837"/>
          </a:xfrm>
          <a:prstGeom prst="roundRect">
            <a:avLst>
              <a:gd name="adj" fmla="val 15001"/>
            </a:avLst>
          </a:prstGeom>
          <a:solidFill>
            <a:srgbClr val="303132"/>
          </a:solidFill>
          <a:ln/>
        </p:spPr>
      </p:sp>
      <p:sp>
        <p:nvSpPr>
          <p:cNvPr id="13" name="Text 11"/>
          <p:cNvSpPr/>
          <p:nvPr/>
        </p:nvSpPr>
        <p:spPr>
          <a:xfrm>
            <a:off x="1725216" y="4738807"/>
            <a:ext cx="2353270" cy="233363"/>
          </a:xfrm>
          <a:prstGeom prst="rect">
            <a:avLst/>
          </a:prstGeom>
          <a:noFill/>
          <a:ln/>
        </p:spPr>
        <p:txBody>
          <a:bodyPr wrap="none" lIns="0" tIns="0" rIns="0" bIns="0" rtlCol="0" anchor="t"/>
          <a:lstStyle/>
          <a:p>
            <a:pPr algn="l" indent="0" marL="0">
              <a:lnSpc>
                <a:spcPts val="1800"/>
              </a:lnSpc>
              <a:buNone/>
            </a:pPr>
            <a:r>
              <a:rPr lang="en-US" sz="1450" b="1" dirty="0">
                <a:solidFill>
                  <a:srgbClr val="E2E6E9"/>
                </a:solidFill>
                <a:latin typeface="Montserrat Bold" pitchFamily="34" charset="0"/>
                <a:ea typeface="Montserrat Bold" pitchFamily="34" charset="-122"/>
                <a:cs typeface="Montserrat Bold" pitchFamily="34" charset="-120"/>
              </a:rPr>
              <a:t>Mold Detection &amp; Filling</a:t>
            </a:r>
            <a:endParaRPr lang="en-US" sz="1450" dirty="0"/>
          </a:p>
        </p:txBody>
      </p:sp>
      <p:sp>
        <p:nvSpPr>
          <p:cNvPr id="14" name="Text 12"/>
          <p:cNvSpPr/>
          <p:nvPr/>
        </p:nvSpPr>
        <p:spPr>
          <a:xfrm>
            <a:off x="1725216" y="5070753"/>
            <a:ext cx="12247959" cy="246459"/>
          </a:xfrm>
          <a:prstGeom prst="rect">
            <a:avLst/>
          </a:prstGeom>
          <a:noFill/>
          <a:ln/>
        </p:spPr>
        <p:txBody>
          <a:bodyPr wrap="none" lIns="0" tIns="0" rIns="0" bIns="0" rtlCol="0" anchor="t"/>
          <a:lstStyle/>
          <a:p>
            <a:pPr algn="l" indent="0" marL="0">
              <a:lnSpc>
                <a:spcPts val="1900"/>
              </a:lnSpc>
              <a:buNone/>
            </a:pPr>
            <a:r>
              <a:rPr lang="en-US" sz="1250" dirty="0">
                <a:solidFill>
                  <a:srgbClr val="E2E6E9"/>
                </a:solidFill>
                <a:latin typeface="Source Sans Pro" pitchFamily="34" charset="0"/>
                <a:ea typeface="Source Sans Pro" pitchFamily="34" charset="-122"/>
                <a:cs typeface="Source Sans Pro" pitchFamily="34" charset="-120"/>
              </a:rPr>
              <a:t>IR sensor detects mold position, and dispense topping depending on the chosen mode.</a:t>
            </a:r>
            <a:endParaRPr lang="en-US" sz="1250" dirty="0"/>
          </a:p>
        </p:txBody>
      </p:sp>
      <p:sp>
        <p:nvSpPr>
          <p:cNvPr id="15" name="Shape 13"/>
          <p:cNvSpPr/>
          <p:nvPr/>
        </p:nvSpPr>
        <p:spPr>
          <a:xfrm>
            <a:off x="1150144" y="5683568"/>
            <a:ext cx="164306" cy="985837"/>
          </a:xfrm>
          <a:prstGeom prst="roundRect">
            <a:avLst>
              <a:gd name="adj" fmla="val 15001"/>
            </a:avLst>
          </a:prstGeom>
          <a:solidFill>
            <a:srgbClr val="303132"/>
          </a:solidFill>
          <a:ln/>
        </p:spPr>
      </p:sp>
      <p:sp>
        <p:nvSpPr>
          <p:cNvPr id="16" name="Text 14"/>
          <p:cNvSpPr/>
          <p:nvPr/>
        </p:nvSpPr>
        <p:spPr>
          <a:xfrm>
            <a:off x="1478756" y="5847874"/>
            <a:ext cx="1911906" cy="233363"/>
          </a:xfrm>
          <a:prstGeom prst="rect">
            <a:avLst/>
          </a:prstGeom>
          <a:noFill/>
          <a:ln/>
        </p:spPr>
        <p:txBody>
          <a:bodyPr wrap="none" lIns="0" tIns="0" rIns="0" bIns="0" rtlCol="0" anchor="t"/>
          <a:lstStyle/>
          <a:p>
            <a:pPr algn="l" indent="0" marL="0">
              <a:lnSpc>
                <a:spcPts val="1800"/>
              </a:lnSpc>
              <a:buNone/>
            </a:pPr>
            <a:r>
              <a:rPr lang="en-US" sz="1450" b="1" dirty="0">
                <a:solidFill>
                  <a:srgbClr val="E2E6E9"/>
                </a:solidFill>
                <a:latin typeface="Montserrat Bold" pitchFamily="34" charset="0"/>
                <a:ea typeface="Montserrat Bold" pitchFamily="34" charset="-122"/>
                <a:cs typeface="Montserrat Bold" pitchFamily="34" charset="-120"/>
              </a:rPr>
              <a:t>Vibration &amp; Settling</a:t>
            </a:r>
            <a:endParaRPr lang="en-US" sz="1450" dirty="0"/>
          </a:p>
        </p:txBody>
      </p:sp>
      <p:sp>
        <p:nvSpPr>
          <p:cNvPr id="17" name="Text 15"/>
          <p:cNvSpPr/>
          <p:nvPr/>
        </p:nvSpPr>
        <p:spPr>
          <a:xfrm>
            <a:off x="1478756" y="6179820"/>
            <a:ext cx="12494419" cy="246459"/>
          </a:xfrm>
          <a:prstGeom prst="rect">
            <a:avLst/>
          </a:prstGeom>
          <a:noFill/>
          <a:ln/>
        </p:spPr>
        <p:txBody>
          <a:bodyPr wrap="none" lIns="0" tIns="0" rIns="0" bIns="0" rtlCol="0" anchor="t"/>
          <a:lstStyle/>
          <a:p>
            <a:pPr algn="l" indent="0" marL="0">
              <a:lnSpc>
                <a:spcPts val="1900"/>
              </a:lnSpc>
              <a:buNone/>
            </a:pPr>
            <a:r>
              <a:rPr lang="en-US" sz="1250" dirty="0">
                <a:solidFill>
                  <a:srgbClr val="E2E6E9"/>
                </a:solidFill>
                <a:latin typeface="Source Sans Pro" pitchFamily="34" charset="0"/>
                <a:ea typeface="Source Sans Pro" pitchFamily="34" charset="-122"/>
                <a:cs typeface="Source Sans Pro" pitchFamily="34" charset="-120"/>
              </a:rPr>
              <a:t>The vibration motor activates briefly to ensure even chocolate distribution and remove air bubbles from the mold.</a:t>
            </a:r>
            <a:endParaRPr lang="en-US" sz="1250" dirty="0"/>
          </a:p>
        </p:txBody>
      </p:sp>
      <p:sp>
        <p:nvSpPr>
          <p:cNvPr id="18" name="Shape 16"/>
          <p:cNvSpPr/>
          <p:nvPr/>
        </p:nvSpPr>
        <p:spPr>
          <a:xfrm>
            <a:off x="903684" y="6792635"/>
            <a:ext cx="164306" cy="985837"/>
          </a:xfrm>
          <a:prstGeom prst="roundRect">
            <a:avLst>
              <a:gd name="adj" fmla="val 15001"/>
            </a:avLst>
          </a:prstGeom>
          <a:solidFill>
            <a:srgbClr val="303132"/>
          </a:solidFill>
          <a:ln/>
        </p:spPr>
      </p:sp>
      <p:sp>
        <p:nvSpPr>
          <p:cNvPr id="19" name="Text 17"/>
          <p:cNvSpPr/>
          <p:nvPr/>
        </p:nvSpPr>
        <p:spPr>
          <a:xfrm>
            <a:off x="1232297" y="6956941"/>
            <a:ext cx="2262545" cy="233363"/>
          </a:xfrm>
          <a:prstGeom prst="rect">
            <a:avLst/>
          </a:prstGeom>
          <a:noFill/>
          <a:ln/>
        </p:spPr>
        <p:txBody>
          <a:bodyPr wrap="none" lIns="0" tIns="0" rIns="0" bIns="0" rtlCol="0" anchor="t"/>
          <a:lstStyle/>
          <a:p>
            <a:pPr algn="l" indent="0" marL="0">
              <a:lnSpc>
                <a:spcPts val="1800"/>
              </a:lnSpc>
              <a:buNone/>
            </a:pPr>
            <a:r>
              <a:rPr lang="en-US" sz="1450" b="1" dirty="0">
                <a:solidFill>
                  <a:srgbClr val="E2E6E9"/>
                </a:solidFill>
                <a:latin typeface="Montserrat Bold" pitchFamily="34" charset="0"/>
                <a:ea typeface="Montserrat Bold" pitchFamily="34" charset="-122"/>
                <a:cs typeface="Montserrat Bold" pitchFamily="34" charset="-120"/>
              </a:rPr>
              <a:t>Continuous Monitoring</a:t>
            </a:r>
            <a:endParaRPr lang="en-US" sz="1450" dirty="0"/>
          </a:p>
        </p:txBody>
      </p:sp>
      <p:sp>
        <p:nvSpPr>
          <p:cNvPr id="20" name="Text 18"/>
          <p:cNvSpPr/>
          <p:nvPr/>
        </p:nvSpPr>
        <p:spPr>
          <a:xfrm>
            <a:off x="1232297" y="7288887"/>
            <a:ext cx="12740878" cy="246459"/>
          </a:xfrm>
          <a:prstGeom prst="rect">
            <a:avLst/>
          </a:prstGeom>
          <a:noFill/>
          <a:ln/>
        </p:spPr>
        <p:txBody>
          <a:bodyPr wrap="none" lIns="0" tIns="0" rIns="0" bIns="0" rtlCol="0" anchor="t"/>
          <a:lstStyle/>
          <a:p>
            <a:pPr algn="l" indent="0" marL="0">
              <a:lnSpc>
                <a:spcPts val="1900"/>
              </a:lnSpc>
              <a:buNone/>
            </a:pPr>
            <a:r>
              <a:rPr lang="en-US" sz="1250" dirty="0">
                <a:solidFill>
                  <a:srgbClr val="E2E6E9"/>
                </a:solidFill>
                <a:latin typeface="Source Sans Pro" pitchFamily="34" charset="0"/>
                <a:ea typeface="Source Sans Pro" pitchFamily="34" charset="-122"/>
                <a:cs typeface="Source Sans Pro" pitchFamily="34" charset="-120"/>
              </a:rPr>
              <a:t>Arduino Uno continuously updates fill level displays based on ultrasonic sensor data from chocolate and topping containers.</a:t>
            </a:r>
            <a:endParaRPr lang="en-US" sz="12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19150" y="563166"/>
            <a:ext cx="4708208" cy="581739"/>
          </a:xfrm>
          <a:prstGeom prst="rect">
            <a:avLst/>
          </a:prstGeom>
          <a:noFill/>
          <a:ln/>
        </p:spPr>
        <p:txBody>
          <a:bodyPr wrap="none" lIns="0" tIns="0" rIns="0" bIns="0" rtlCol="0" anchor="t"/>
          <a:lstStyle/>
          <a:p>
            <a:pPr algn="l" indent="0" marL="0">
              <a:lnSpc>
                <a:spcPts val="4550"/>
              </a:lnSpc>
              <a:buNone/>
            </a:pPr>
            <a:r>
              <a:rPr lang="en-US" sz="3650" b="1" dirty="0">
                <a:solidFill>
                  <a:srgbClr val="FFFFFF"/>
                </a:solidFill>
                <a:latin typeface="Montserrat Bold" pitchFamily="34" charset="0"/>
                <a:ea typeface="Montserrat Bold" pitchFamily="34" charset="-122"/>
                <a:cs typeface="Montserrat Bold" pitchFamily="34" charset="-120"/>
              </a:rPr>
              <a:t>Testing Procedures</a:t>
            </a:r>
            <a:endParaRPr lang="en-US" sz="3650" dirty="0"/>
          </a:p>
        </p:txBody>
      </p:sp>
      <p:sp>
        <p:nvSpPr>
          <p:cNvPr id="3" name="Shape 1"/>
          <p:cNvSpPr/>
          <p:nvPr/>
        </p:nvSpPr>
        <p:spPr>
          <a:xfrm>
            <a:off x="7303770" y="1554480"/>
            <a:ext cx="22860" cy="6114931"/>
          </a:xfrm>
          <a:prstGeom prst="roundRect">
            <a:avLst>
              <a:gd name="adj" fmla="val 134377"/>
            </a:avLst>
          </a:prstGeom>
          <a:solidFill>
            <a:srgbClr val="494A4B"/>
          </a:solidFill>
          <a:ln/>
        </p:spPr>
      </p:sp>
      <p:sp>
        <p:nvSpPr>
          <p:cNvPr id="4" name="Shape 2"/>
          <p:cNvSpPr/>
          <p:nvPr/>
        </p:nvSpPr>
        <p:spPr>
          <a:xfrm>
            <a:off x="6493312" y="1773436"/>
            <a:ext cx="614363" cy="22860"/>
          </a:xfrm>
          <a:prstGeom prst="roundRect">
            <a:avLst>
              <a:gd name="adj" fmla="val 134377"/>
            </a:avLst>
          </a:prstGeom>
          <a:solidFill>
            <a:srgbClr val="494A4B"/>
          </a:solidFill>
          <a:ln/>
        </p:spPr>
      </p:sp>
      <p:sp>
        <p:nvSpPr>
          <p:cNvPr id="5" name="Shape 3"/>
          <p:cNvSpPr/>
          <p:nvPr/>
        </p:nvSpPr>
        <p:spPr>
          <a:xfrm>
            <a:off x="7084814" y="1554480"/>
            <a:ext cx="460772" cy="460772"/>
          </a:xfrm>
          <a:prstGeom prst="roundRect">
            <a:avLst>
              <a:gd name="adj" fmla="val 6667"/>
            </a:avLst>
          </a:prstGeom>
          <a:solidFill>
            <a:srgbClr val="303132"/>
          </a:solidFill>
          <a:ln/>
        </p:spPr>
      </p:sp>
      <p:sp>
        <p:nvSpPr>
          <p:cNvPr id="6" name="Text 4"/>
          <p:cNvSpPr/>
          <p:nvPr/>
        </p:nvSpPr>
        <p:spPr>
          <a:xfrm>
            <a:off x="7175599" y="1610380"/>
            <a:ext cx="279202" cy="348972"/>
          </a:xfrm>
          <a:prstGeom prst="rect">
            <a:avLst/>
          </a:prstGeom>
          <a:noFill/>
          <a:ln/>
        </p:spPr>
        <p:txBody>
          <a:bodyPr wrap="none" lIns="0" tIns="0" rIns="0" bIns="0" rtlCol="0" anchor="t"/>
          <a:lstStyle/>
          <a:p>
            <a:pPr algn="ctr" indent="0" marL="0">
              <a:lnSpc>
                <a:spcPts val="2150"/>
              </a:lnSpc>
              <a:buNone/>
            </a:pPr>
            <a:r>
              <a:rPr lang="en-US" sz="2150" b="1" dirty="0">
                <a:solidFill>
                  <a:srgbClr val="E2E6E9"/>
                </a:solidFill>
                <a:latin typeface="Montserrat Bold" pitchFamily="34" charset="0"/>
                <a:ea typeface="Montserrat Bold" pitchFamily="34" charset="-122"/>
                <a:cs typeface="Montserrat Bold" pitchFamily="34" charset="-120"/>
              </a:rPr>
              <a:t>1</a:t>
            </a:r>
            <a:endParaRPr lang="en-US" sz="2150" dirty="0"/>
          </a:p>
        </p:txBody>
      </p:sp>
      <p:sp>
        <p:nvSpPr>
          <p:cNvPr id="7" name="Text 5"/>
          <p:cNvSpPr/>
          <p:nvPr/>
        </p:nvSpPr>
        <p:spPr>
          <a:xfrm>
            <a:off x="3884414" y="1624846"/>
            <a:ext cx="2406848" cy="290870"/>
          </a:xfrm>
          <a:prstGeom prst="rect">
            <a:avLst/>
          </a:prstGeom>
          <a:noFill/>
          <a:ln/>
        </p:spPr>
        <p:txBody>
          <a:bodyPr wrap="none" lIns="0" tIns="0" rIns="0" bIns="0" rtlCol="0" anchor="t"/>
          <a:lstStyle/>
          <a:p>
            <a:pPr algn="r" indent="0" marL="0">
              <a:lnSpc>
                <a:spcPts val="2250"/>
              </a:lnSpc>
              <a:buNone/>
            </a:pPr>
            <a:r>
              <a:rPr lang="en-US" sz="1800" b="1" dirty="0">
                <a:solidFill>
                  <a:srgbClr val="E2E6E9"/>
                </a:solidFill>
                <a:latin typeface="Montserrat Bold" pitchFamily="34" charset="0"/>
                <a:ea typeface="Montserrat Bold" pitchFamily="34" charset="-122"/>
                <a:cs typeface="Montserrat Bold" pitchFamily="34" charset="-120"/>
              </a:rPr>
              <a:t>Component Testing</a:t>
            </a:r>
            <a:endParaRPr lang="en-US" sz="1800" dirty="0"/>
          </a:p>
        </p:txBody>
      </p:sp>
      <p:sp>
        <p:nvSpPr>
          <p:cNvPr id="8" name="Text 6"/>
          <p:cNvSpPr/>
          <p:nvPr/>
        </p:nvSpPr>
        <p:spPr>
          <a:xfrm>
            <a:off x="819150" y="2038588"/>
            <a:ext cx="5472113" cy="614363"/>
          </a:xfrm>
          <a:prstGeom prst="rect">
            <a:avLst/>
          </a:prstGeom>
          <a:noFill/>
          <a:ln/>
        </p:spPr>
        <p:txBody>
          <a:bodyPr wrap="square" lIns="0" tIns="0" rIns="0" bIns="0" rtlCol="0" anchor="t"/>
          <a:lstStyle/>
          <a:p>
            <a:pPr algn="r" indent="0" marL="0">
              <a:lnSpc>
                <a:spcPts val="2400"/>
              </a:lnSpc>
              <a:buNone/>
            </a:pPr>
            <a:r>
              <a:rPr lang="en-US" sz="1600" dirty="0">
                <a:solidFill>
                  <a:srgbClr val="E2E6E9"/>
                </a:solidFill>
                <a:latin typeface="Source Sans Pro" pitchFamily="34" charset="0"/>
                <a:ea typeface="Source Sans Pro" pitchFamily="34" charset="-122"/>
                <a:cs typeface="Source Sans Pro" pitchFamily="34" charset="-120"/>
              </a:rPr>
              <a:t>Each hardware component was tested individually to verify functionality and calibration before integration.</a:t>
            </a:r>
            <a:endParaRPr lang="en-US" sz="1600" dirty="0"/>
          </a:p>
        </p:txBody>
      </p:sp>
      <p:sp>
        <p:nvSpPr>
          <p:cNvPr id="9" name="Shape 7"/>
          <p:cNvSpPr/>
          <p:nvPr/>
        </p:nvSpPr>
        <p:spPr>
          <a:xfrm>
            <a:off x="7522726" y="3002161"/>
            <a:ext cx="614363" cy="22860"/>
          </a:xfrm>
          <a:prstGeom prst="roundRect">
            <a:avLst>
              <a:gd name="adj" fmla="val 134377"/>
            </a:avLst>
          </a:prstGeom>
          <a:solidFill>
            <a:srgbClr val="494A4B"/>
          </a:solidFill>
          <a:ln/>
        </p:spPr>
      </p:sp>
      <p:sp>
        <p:nvSpPr>
          <p:cNvPr id="10" name="Shape 8"/>
          <p:cNvSpPr/>
          <p:nvPr/>
        </p:nvSpPr>
        <p:spPr>
          <a:xfrm>
            <a:off x="7084814" y="2783205"/>
            <a:ext cx="460772" cy="460772"/>
          </a:xfrm>
          <a:prstGeom prst="roundRect">
            <a:avLst>
              <a:gd name="adj" fmla="val 6667"/>
            </a:avLst>
          </a:prstGeom>
          <a:solidFill>
            <a:srgbClr val="303132"/>
          </a:solidFill>
          <a:ln/>
        </p:spPr>
      </p:sp>
      <p:sp>
        <p:nvSpPr>
          <p:cNvPr id="11" name="Text 9"/>
          <p:cNvSpPr/>
          <p:nvPr/>
        </p:nvSpPr>
        <p:spPr>
          <a:xfrm>
            <a:off x="7175599" y="2839105"/>
            <a:ext cx="279202" cy="348972"/>
          </a:xfrm>
          <a:prstGeom prst="rect">
            <a:avLst/>
          </a:prstGeom>
          <a:noFill/>
          <a:ln/>
        </p:spPr>
        <p:txBody>
          <a:bodyPr wrap="none" lIns="0" tIns="0" rIns="0" bIns="0" rtlCol="0" anchor="t"/>
          <a:lstStyle/>
          <a:p>
            <a:pPr algn="ctr" indent="0" marL="0">
              <a:lnSpc>
                <a:spcPts val="2150"/>
              </a:lnSpc>
              <a:buNone/>
            </a:pPr>
            <a:r>
              <a:rPr lang="en-US" sz="2150" b="1" dirty="0">
                <a:solidFill>
                  <a:srgbClr val="E2E6E9"/>
                </a:solidFill>
                <a:latin typeface="Montserrat Bold" pitchFamily="34" charset="0"/>
                <a:ea typeface="Montserrat Bold" pitchFamily="34" charset="-122"/>
                <a:cs typeface="Montserrat Bold" pitchFamily="34" charset="-120"/>
              </a:rPr>
              <a:t>2</a:t>
            </a:r>
            <a:endParaRPr lang="en-US" sz="2150" dirty="0"/>
          </a:p>
        </p:txBody>
      </p:sp>
      <p:sp>
        <p:nvSpPr>
          <p:cNvPr id="12" name="Text 10"/>
          <p:cNvSpPr/>
          <p:nvPr/>
        </p:nvSpPr>
        <p:spPr>
          <a:xfrm>
            <a:off x="8339137" y="2853571"/>
            <a:ext cx="3232904" cy="290870"/>
          </a:xfrm>
          <a:prstGeom prst="rect">
            <a:avLst/>
          </a:prstGeom>
          <a:noFill/>
          <a:ln/>
        </p:spPr>
        <p:txBody>
          <a:bodyPr wrap="none" lIns="0" tIns="0" rIns="0" bIns="0" rtlCol="0" anchor="t"/>
          <a:lstStyle/>
          <a:p>
            <a:pPr algn="l" indent="0" marL="0">
              <a:lnSpc>
                <a:spcPts val="2250"/>
              </a:lnSpc>
              <a:buNone/>
            </a:pPr>
            <a:r>
              <a:rPr lang="en-US" sz="1800" b="1" dirty="0">
                <a:solidFill>
                  <a:srgbClr val="E2E6E9"/>
                </a:solidFill>
                <a:latin typeface="Montserrat Bold" pitchFamily="34" charset="0"/>
                <a:ea typeface="Montserrat Bold" pitchFamily="34" charset="-122"/>
                <a:cs typeface="Montserrat Bold" pitchFamily="34" charset="-120"/>
              </a:rPr>
              <a:t>Heating System Validation</a:t>
            </a:r>
            <a:endParaRPr lang="en-US" sz="1800" dirty="0"/>
          </a:p>
        </p:txBody>
      </p:sp>
      <p:sp>
        <p:nvSpPr>
          <p:cNvPr id="13" name="Text 11"/>
          <p:cNvSpPr/>
          <p:nvPr/>
        </p:nvSpPr>
        <p:spPr>
          <a:xfrm>
            <a:off x="8339137" y="3267313"/>
            <a:ext cx="5472113" cy="614363"/>
          </a:xfrm>
          <a:prstGeom prst="rect">
            <a:avLst/>
          </a:prstGeom>
          <a:noFill/>
          <a:ln/>
        </p:spPr>
        <p:txBody>
          <a:bodyPr wrap="square" lIns="0" tIns="0" rIns="0" bIns="0" rtlCol="0" anchor="t"/>
          <a:lstStyle/>
          <a:p>
            <a:pPr algn="l" indent="0" marL="0">
              <a:lnSpc>
                <a:spcPts val="2400"/>
              </a:lnSpc>
              <a:buNone/>
            </a:pPr>
            <a:r>
              <a:rPr lang="en-US" sz="1600" dirty="0">
                <a:solidFill>
                  <a:srgbClr val="E2E6E9"/>
                </a:solidFill>
                <a:latin typeface="Source Sans Pro" pitchFamily="34" charset="0"/>
                <a:ea typeface="Source Sans Pro" pitchFamily="34" charset="-122"/>
                <a:cs typeface="Source Sans Pro" pitchFamily="34" charset="-120"/>
              </a:rPr>
              <a:t>PT100 readings were verified against real thermometers, confirming the system reached 42°C in ~60 minutes.</a:t>
            </a:r>
            <a:endParaRPr lang="en-US" sz="1600" dirty="0"/>
          </a:p>
        </p:txBody>
      </p:sp>
      <p:sp>
        <p:nvSpPr>
          <p:cNvPr id="14" name="Shape 12"/>
          <p:cNvSpPr/>
          <p:nvPr/>
        </p:nvSpPr>
        <p:spPr>
          <a:xfrm>
            <a:off x="6493312" y="4061222"/>
            <a:ext cx="614363" cy="22860"/>
          </a:xfrm>
          <a:prstGeom prst="roundRect">
            <a:avLst>
              <a:gd name="adj" fmla="val 134377"/>
            </a:avLst>
          </a:prstGeom>
          <a:solidFill>
            <a:srgbClr val="494A4B"/>
          </a:solidFill>
          <a:ln/>
        </p:spPr>
      </p:sp>
      <p:sp>
        <p:nvSpPr>
          <p:cNvPr id="15" name="Shape 13"/>
          <p:cNvSpPr/>
          <p:nvPr/>
        </p:nvSpPr>
        <p:spPr>
          <a:xfrm>
            <a:off x="7084814" y="3842266"/>
            <a:ext cx="460772" cy="460772"/>
          </a:xfrm>
          <a:prstGeom prst="roundRect">
            <a:avLst>
              <a:gd name="adj" fmla="val 6667"/>
            </a:avLst>
          </a:prstGeom>
          <a:solidFill>
            <a:srgbClr val="303132"/>
          </a:solidFill>
          <a:ln/>
        </p:spPr>
      </p:sp>
      <p:sp>
        <p:nvSpPr>
          <p:cNvPr id="16" name="Text 14"/>
          <p:cNvSpPr/>
          <p:nvPr/>
        </p:nvSpPr>
        <p:spPr>
          <a:xfrm>
            <a:off x="7175599" y="3898166"/>
            <a:ext cx="279202" cy="348972"/>
          </a:xfrm>
          <a:prstGeom prst="rect">
            <a:avLst/>
          </a:prstGeom>
          <a:noFill/>
          <a:ln/>
        </p:spPr>
        <p:txBody>
          <a:bodyPr wrap="none" lIns="0" tIns="0" rIns="0" bIns="0" rtlCol="0" anchor="t"/>
          <a:lstStyle/>
          <a:p>
            <a:pPr algn="ctr" indent="0" marL="0">
              <a:lnSpc>
                <a:spcPts val="2150"/>
              </a:lnSpc>
              <a:buNone/>
            </a:pPr>
            <a:r>
              <a:rPr lang="en-US" sz="2150" b="1" dirty="0">
                <a:solidFill>
                  <a:srgbClr val="E2E6E9"/>
                </a:solidFill>
                <a:latin typeface="Montserrat Bold" pitchFamily="34" charset="0"/>
                <a:ea typeface="Montserrat Bold" pitchFamily="34" charset="-122"/>
                <a:cs typeface="Montserrat Bold" pitchFamily="34" charset="-120"/>
              </a:rPr>
              <a:t>3</a:t>
            </a:r>
            <a:endParaRPr lang="en-US" sz="2150" dirty="0"/>
          </a:p>
        </p:txBody>
      </p:sp>
      <p:sp>
        <p:nvSpPr>
          <p:cNvPr id="17" name="Text 15"/>
          <p:cNvSpPr/>
          <p:nvPr/>
        </p:nvSpPr>
        <p:spPr>
          <a:xfrm>
            <a:off x="3964186" y="3912632"/>
            <a:ext cx="2327077" cy="290870"/>
          </a:xfrm>
          <a:prstGeom prst="rect">
            <a:avLst/>
          </a:prstGeom>
          <a:noFill/>
          <a:ln/>
        </p:spPr>
        <p:txBody>
          <a:bodyPr wrap="none" lIns="0" tIns="0" rIns="0" bIns="0" rtlCol="0" anchor="t"/>
          <a:lstStyle/>
          <a:p>
            <a:pPr algn="r" indent="0" marL="0">
              <a:lnSpc>
                <a:spcPts val="2250"/>
              </a:lnSpc>
              <a:buNone/>
            </a:pPr>
            <a:r>
              <a:rPr lang="en-US" sz="1800" b="1" dirty="0">
                <a:solidFill>
                  <a:srgbClr val="E2E6E9"/>
                </a:solidFill>
                <a:latin typeface="Montserrat Bold" pitchFamily="34" charset="0"/>
                <a:ea typeface="Montserrat Bold" pitchFamily="34" charset="-122"/>
                <a:cs typeface="Montserrat Bold" pitchFamily="34" charset="-120"/>
              </a:rPr>
              <a:t>Motor Testing</a:t>
            </a:r>
            <a:endParaRPr lang="en-US" sz="1800" dirty="0"/>
          </a:p>
        </p:txBody>
      </p:sp>
      <p:sp>
        <p:nvSpPr>
          <p:cNvPr id="18" name="Text 16"/>
          <p:cNvSpPr/>
          <p:nvPr/>
        </p:nvSpPr>
        <p:spPr>
          <a:xfrm>
            <a:off x="819150" y="4326374"/>
            <a:ext cx="5472113" cy="921544"/>
          </a:xfrm>
          <a:prstGeom prst="rect">
            <a:avLst/>
          </a:prstGeom>
          <a:noFill/>
          <a:ln/>
        </p:spPr>
        <p:txBody>
          <a:bodyPr wrap="square" lIns="0" tIns="0" rIns="0" bIns="0" rtlCol="0" anchor="t"/>
          <a:lstStyle/>
          <a:p>
            <a:pPr algn="r" indent="0" marL="0">
              <a:lnSpc>
                <a:spcPts val="2400"/>
              </a:lnSpc>
              <a:buNone/>
            </a:pPr>
            <a:r>
              <a:rPr lang="en-US" sz="1600" dirty="0">
                <a:solidFill>
                  <a:srgbClr val="E2E6E9"/>
                </a:solidFill>
                <a:latin typeface="Source Sans Pro" pitchFamily="34" charset="0"/>
                <a:ea typeface="Source Sans Pro" pitchFamily="34" charset="-122"/>
                <a:cs typeface="Source Sans Pro" pitchFamily="34" charset="-120"/>
              </a:rPr>
              <a:t>Stepper motors were tested for correct positioning and timing with topping flow, while the pipe valve was verified for reliable operation without leaking.</a:t>
            </a:r>
            <a:endParaRPr lang="en-US" sz="1600" dirty="0"/>
          </a:p>
        </p:txBody>
      </p:sp>
      <p:sp>
        <p:nvSpPr>
          <p:cNvPr id="19" name="Shape 17"/>
          <p:cNvSpPr/>
          <p:nvPr/>
        </p:nvSpPr>
        <p:spPr>
          <a:xfrm>
            <a:off x="7522726" y="5120402"/>
            <a:ext cx="614363" cy="22860"/>
          </a:xfrm>
          <a:prstGeom prst="roundRect">
            <a:avLst>
              <a:gd name="adj" fmla="val 134377"/>
            </a:avLst>
          </a:prstGeom>
          <a:solidFill>
            <a:srgbClr val="494A4B"/>
          </a:solidFill>
          <a:ln/>
        </p:spPr>
      </p:sp>
      <p:sp>
        <p:nvSpPr>
          <p:cNvPr id="20" name="Shape 18"/>
          <p:cNvSpPr/>
          <p:nvPr/>
        </p:nvSpPr>
        <p:spPr>
          <a:xfrm>
            <a:off x="7084814" y="4901446"/>
            <a:ext cx="460772" cy="460772"/>
          </a:xfrm>
          <a:prstGeom prst="roundRect">
            <a:avLst>
              <a:gd name="adj" fmla="val 6667"/>
            </a:avLst>
          </a:prstGeom>
          <a:solidFill>
            <a:srgbClr val="303132"/>
          </a:solidFill>
          <a:ln/>
        </p:spPr>
      </p:sp>
      <p:sp>
        <p:nvSpPr>
          <p:cNvPr id="21" name="Text 19"/>
          <p:cNvSpPr/>
          <p:nvPr/>
        </p:nvSpPr>
        <p:spPr>
          <a:xfrm>
            <a:off x="7175599" y="4957346"/>
            <a:ext cx="279202" cy="348972"/>
          </a:xfrm>
          <a:prstGeom prst="rect">
            <a:avLst/>
          </a:prstGeom>
          <a:noFill/>
          <a:ln/>
        </p:spPr>
        <p:txBody>
          <a:bodyPr wrap="none" lIns="0" tIns="0" rIns="0" bIns="0" rtlCol="0" anchor="t"/>
          <a:lstStyle/>
          <a:p>
            <a:pPr algn="ctr" indent="0" marL="0">
              <a:lnSpc>
                <a:spcPts val="2150"/>
              </a:lnSpc>
              <a:buNone/>
            </a:pPr>
            <a:r>
              <a:rPr lang="en-US" sz="2150" b="1" dirty="0">
                <a:solidFill>
                  <a:srgbClr val="E2E6E9"/>
                </a:solidFill>
                <a:latin typeface="Montserrat Bold" pitchFamily="34" charset="0"/>
                <a:ea typeface="Montserrat Bold" pitchFamily="34" charset="-122"/>
                <a:cs typeface="Montserrat Bold" pitchFamily="34" charset="-120"/>
              </a:rPr>
              <a:t>4</a:t>
            </a:r>
            <a:endParaRPr lang="en-US" sz="2150" dirty="0"/>
          </a:p>
        </p:txBody>
      </p:sp>
      <p:sp>
        <p:nvSpPr>
          <p:cNvPr id="22" name="Text 20"/>
          <p:cNvSpPr/>
          <p:nvPr/>
        </p:nvSpPr>
        <p:spPr>
          <a:xfrm>
            <a:off x="8339137" y="4971812"/>
            <a:ext cx="2327077" cy="290870"/>
          </a:xfrm>
          <a:prstGeom prst="rect">
            <a:avLst/>
          </a:prstGeom>
          <a:noFill/>
          <a:ln/>
        </p:spPr>
        <p:txBody>
          <a:bodyPr wrap="none" lIns="0" tIns="0" rIns="0" bIns="0" rtlCol="0" anchor="t"/>
          <a:lstStyle/>
          <a:p>
            <a:pPr algn="l" indent="0" marL="0">
              <a:lnSpc>
                <a:spcPts val="2250"/>
              </a:lnSpc>
              <a:buNone/>
            </a:pPr>
            <a:r>
              <a:rPr lang="en-US" sz="1800" b="1" dirty="0">
                <a:solidFill>
                  <a:srgbClr val="E2E6E9"/>
                </a:solidFill>
                <a:latin typeface="Montserrat Bold" pitchFamily="34" charset="0"/>
                <a:ea typeface="Montserrat Bold" pitchFamily="34" charset="-122"/>
                <a:cs typeface="Montserrat Bold" pitchFamily="34" charset="-120"/>
              </a:rPr>
              <a:t>Sensor Calibration</a:t>
            </a:r>
            <a:endParaRPr lang="en-US" sz="1800" dirty="0"/>
          </a:p>
        </p:txBody>
      </p:sp>
      <p:sp>
        <p:nvSpPr>
          <p:cNvPr id="23" name="Text 21"/>
          <p:cNvSpPr/>
          <p:nvPr/>
        </p:nvSpPr>
        <p:spPr>
          <a:xfrm>
            <a:off x="8339137" y="5385554"/>
            <a:ext cx="5472113" cy="921544"/>
          </a:xfrm>
          <a:prstGeom prst="rect">
            <a:avLst/>
          </a:prstGeom>
          <a:noFill/>
          <a:ln/>
        </p:spPr>
        <p:txBody>
          <a:bodyPr wrap="square" lIns="0" tIns="0" rIns="0" bIns="0" rtlCol="0" anchor="t"/>
          <a:lstStyle/>
          <a:p>
            <a:pPr algn="l" indent="0" marL="0">
              <a:lnSpc>
                <a:spcPts val="2400"/>
              </a:lnSpc>
              <a:buNone/>
            </a:pPr>
            <a:r>
              <a:rPr lang="en-US" sz="1600" dirty="0">
                <a:solidFill>
                  <a:srgbClr val="E2E6E9"/>
                </a:solidFill>
                <a:latin typeface="Source Sans Pro" pitchFamily="34" charset="0"/>
                <a:ea typeface="Source Sans Pro" pitchFamily="34" charset="-122"/>
                <a:cs typeface="Source Sans Pro" pitchFamily="34" charset="-120"/>
              </a:rPr>
              <a:t>IR sensors were tested for mold detection reliability, and ultrasonic sensors were calibrated for accurate fill level monitoring.</a:t>
            </a:r>
            <a:endParaRPr lang="en-US" sz="1600" dirty="0"/>
          </a:p>
        </p:txBody>
      </p:sp>
      <p:sp>
        <p:nvSpPr>
          <p:cNvPr id="24" name="Shape 22"/>
          <p:cNvSpPr/>
          <p:nvPr/>
        </p:nvSpPr>
        <p:spPr>
          <a:xfrm>
            <a:off x="6493312" y="6179582"/>
            <a:ext cx="614363" cy="22860"/>
          </a:xfrm>
          <a:prstGeom prst="roundRect">
            <a:avLst>
              <a:gd name="adj" fmla="val 134377"/>
            </a:avLst>
          </a:prstGeom>
          <a:solidFill>
            <a:srgbClr val="494A4B"/>
          </a:solidFill>
          <a:ln/>
        </p:spPr>
      </p:sp>
      <p:sp>
        <p:nvSpPr>
          <p:cNvPr id="25" name="Shape 23"/>
          <p:cNvSpPr/>
          <p:nvPr/>
        </p:nvSpPr>
        <p:spPr>
          <a:xfrm>
            <a:off x="7084814" y="5960626"/>
            <a:ext cx="460772" cy="460772"/>
          </a:xfrm>
          <a:prstGeom prst="roundRect">
            <a:avLst>
              <a:gd name="adj" fmla="val 6667"/>
            </a:avLst>
          </a:prstGeom>
          <a:solidFill>
            <a:srgbClr val="303132"/>
          </a:solidFill>
          <a:ln/>
        </p:spPr>
      </p:sp>
      <p:sp>
        <p:nvSpPr>
          <p:cNvPr id="26" name="Text 24"/>
          <p:cNvSpPr/>
          <p:nvPr/>
        </p:nvSpPr>
        <p:spPr>
          <a:xfrm>
            <a:off x="7175599" y="6016526"/>
            <a:ext cx="279202" cy="348972"/>
          </a:xfrm>
          <a:prstGeom prst="rect">
            <a:avLst/>
          </a:prstGeom>
          <a:noFill/>
          <a:ln/>
        </p:spPr>
        <p:txBody>
          <a:bodyPr wrap="none" lIns="0" tIns="0" rIns="0" bIns="0" rtlCol="0" anchor="t"/>
          <a:lstStyle/>
          <a:p>
            <a:pPr algn="ctr" indent="0" marL="0">
              <a:lnSpc>
                <a:spcPts val="2150"/>
              </a:lnSpc>
              <a:buNone/>
            </a:pPr>
            <a:r>
              <a:rPr lang="en-US" sz="2150" b="1" dirty="0">
                <a:solidFill>
                  <a:srgbClr val="E2E6E9"/>
                </a:solidFill>
                <a:latin typeface="Montserrat Bold" pitchFamily="34" charset="0"/>
                <a:ea typeface="Montserrat Bold" pitchFamily="34" charset="-122"/>
                <a:cs typeface="Montserrat Bold" pitchFamily="34" charset="-120"/>
              </a:rPr>
              <a:t>5</a:t>
            </a:r>
            <a:endParaRPr lang="en-US" sz="2150" dirty="0"/>
          </a:p>
        </p:txBody>
      </p:sp>
      <p:sp>
        <p:nvSpPr>
          <p:cNvPr id="27" name="Text 25"/>
          <p:cNvSpPr/>
          <p:nvPr/>
        </p:nvSpPr>
        <p:spPr>
          <a:xfrm>
            <a:off x="3964186" y="6030992"/>
            <a:ext cx="2327077" cy="290870"/>
          </a:xfrm>
          <a:prstGeom prst="rect">
            <a:avLst/>
          </a:prstGeom>
          <a:noFill/>
          <a:ln/>
        </p:spPr>
        <p:txBody>
          <a:bodyPr wrap="none" lIns="0" tIns="0" rIns="0" bIns="0" rtlCol="0" anchor="t"/>
          <a:lstStyle/>
          <a:p>
            <a:pPr algn="r" indent="0" marL="0">
              <a:lnSpc>
                <a:spcPts val="2250"/>
              </a:lnSpc>
              <a:buNone/>
            </a:pPr>
            <a:r>
              <a:rPr lang="en-US" sz="1800" b="1" dirty="0">
                <a:solidFill>
                  <a:srgbClr val="E2E6E9"/>
                </a:solidFill>
                <a:latin typeface="Montserrat Bold" pitchFamily="34" charset="0"/>
                <a:ea typeface="Montserrat Bold" pitchFamily="34" charset="-122"/>
                <a:cs typeface="Montserrat Bold" pitchFamily="34" charset="-120"/>
              </a:rPr>
              <a:t>Integration Testing</a:t>
            </a:r>
            <a:endParaRPr lang="en-US" sz="1800" dirty="0"/>
          </a:p>
        </p:txBody>
      </p:sp>
      <p:sp>
        <p:nvSpPr>
          <p:cNvPr id="28" name="Text 26"/>
          <p:cNvSpPr/>
          <p:nvPr/>
        </p:nvSpPr>
        <p:spPr>
          <a:xfrm>
            <a:off x="819150" y="6444734"/>
            <a:ext cx="5472113" cy="921544"/>
          </a:xfrm>
          <a:prstGeom prst="rect">
            <a:avLst/>
          </a:prstGeom>
          <a:noFill/>
          <a:ln/>
        </p:spPr>
        <p:txBody>
          <a:bodyPr wrap="square" lIns="0" tIns="0" rIns="0" bIns="0" rtlCol="0" anchor="t"/>
          <a:lstStyle/>
          <a:p>
            <a:pPr algn="r" indent="0" marL="0">
              <a:lnSpc>
                <a:spcPts val="2400"/>
              </a:lnSpc>
              <a:buNone/>
            </a:pPr>
            <a:r>
              <a:rPr lang="en-US" sz="1600" dirty="0">
                <a:solidFill>
                  <a:srgbClr val="E2E6E9"/>
                </a:solidFill>
                <a:latin typeface="Source Sans Pro" pitchFamily="34" charset="0"/>
                <a:ea typeface="Source Sans Pro" pitchFamily="34" charset="-122"/>
                <a:cs typeface="Source Sans Pro" pitchFamily="34" charset="-120"/>
              </a:rPr>
              <a:t>Full system testing verified all components worked together correctly, with proper communication between microcontrollers.</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350198" y="1919526"/>
            <a:ext cx="4908471" cy="613529"/>
          </a:xfrm>
          <a:prstGeom prst="rect">
            <a:avLst/>
          </a:prstGeom>
          <a:noFill/>
          <a:ln/>
        </p:spPr>
        <p:txBody>
          <a:bodyPr wrap="none" lIns="0" tIns="0" rIns="0" bIns="0" rtlCol="0" anchor="t"/>
          <a:lstStyle/>
          <a:p>
            <a:pPr algn="l" indent="0" marL="0">
              <a:lnSpc>
                <a:spcPts val="4800"/>
              </a:lnSpc>
              <a:buNone/>
            </a:pPr>
            <a:r>
              <a:rPr lang="en-US" sz="3850" b="1" dirty="0">
                <a:solidFill>
                  <a:srgbClr val="FFFFFF"/>
                </a:solidFill>
                <a:latin typeface="Montserrat Bold" pitchFamily="34" charset="0"/>
                <a:ea typeface="Montserrat Bold" pitchFamily="34" charset="-122"/>
                <a:cs typeface="Montserrat Bold" pitchFamily="34" charset="-120"/>
              </a:rPr>
              <a:t>Test Results</a:t>
            </a:r>
            <a:endParaRPr lang="en-US" sz="3850" dirty="0"/>
          </a:p>
        </p:txBody>
      </p:sp>
      <p:sp>
        <p:nvSpPr>
          <p:cNvPr id="4" name="Text 1"/>
          <p:cNvSpPr/>
          <p:nvPr/>
        </p:nvSpPr>
        <p:spPr>
          <a:xfrm>
            <a:off x="6350198" y="2964775"/>
            <a:ext cx="2292191" cy="712708"/>
          </a:xfrm>
          <a:prstGeom prst="rect">
            <a:avLst/>
          </a:prstGeom>
          <a:noFill/>
          <a:ln/>
        </p:spPr>
        <p:txBody>
          <a:bodyPr wrap="none" lIns="0" tIns="0" rIns="0" bIns="0" rtlCol="0" anchor="t"/>
          <a:lstStyle/>
          <a:p>
            <a:pPr algn="ctr" indent="0" marL="0">
              <a:lnSpc>
                <a:spcPts val="5600"/>
              </a:lnSpc>
              <a:buNone/>
            </a:pPr>
            <a:r>
              <a:rPr lang="en-US" sz="5600" b="1" dirty="0">
                <a:solidFill>
                  <a:srgbClr val="E2E6E9"/>
                </a:solidFill>
                <a:latin typeface="Montserrat Bold" pitchFamily="34" charset="0"/>
                <a:ea typeface="Montserrat Bold" pitchFamily="34" charset="-122"/>
                <a:cs typeface="Montserrat Bold" pitchFamily="34" charset="-120"/>
              </a:rPr>
              <a:t>±5ml</a:t>
            </a:r>
            <a:endParaRPr lang="en-US" sz="5600" dirty="0"/>
          </a:p>
        </p:txBody>
      </p:sp>
      <p:sp>
        <p:nvSpPr>
          <p:cNvPr id="5" name="Text 2"/>
          <p:cNvSpPr/>
          <p:nvPr/>
        </p:nvSpPr>
        <p:spPr>
          <a:xfrm>
            <a:off x="6350198" y="3947279"/>
            <a:ext cx="2292191" cy="613410"/>
          </a:xfrm>
          <a:prstGeom prst="rect">
            <a:avLst/>
          </a:prstGeom>
          <a:noFill/>
          <a:ln/>
        </p:spPr>
        <p:txBody>
          <a:bodyPr wrap="square" lIns="0" tIns="0" rIns="0" bIns="0" rtlCol="0" anchor="t"/>
          <a:lstStyle/>
          <a:p>
            <a:pPr algn="ctr"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Dispensing Accuracy</a:t>
            </a:r>
            <a:endParaRPr lang="en-US" sz="1900" dirty="0"/>
          </a:p>
        </p:txBody>
      </p:sp>
      <p:sp>
        <p:nvSpPr>
          <p:cNvPr id="6" name="Text 3"/>
          <p:cNvSpPr/>
          <p:nvPr/>
        </p:nvSpPr>
        <p:spPr>
          <a:xfrm>
            <a:off x="6350198" y="4690229"/>
            <a:ext cx="2292191" cy="1619845"/>
          </a:xfrm>
          <a:prstGeom prst="rect">
            <a:avLst/>
          </a:prstGeom>
          <a:noFill/>
          <a:ln/>
        </p:spPr>
        <p:txBody>
          <a:bodyPr wrap="squar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Chocolate dispensing system achieved consistency within ±5ml per cycle, ensuring uniform bar size.</a:t>
            </a:r>
            <a:endParaRPr lang="en-US" sz="1700" dirty="0"/>
          </a:p>
        </p:txBody>
      </p:sp>
      <p:sp>
        <p:nvSpPr>
          <p:cNvPr id="7" name="Text 4"/>
          <p:cNvSpPr/>
          <p:nvPr/>
        </p:nvSpPr>
        <p:spPr>
          <a:xfrm>
            <a:off x="8912304" y="2964775"/>
            <a:ext cx="2292191" cy="712708"/>
          </a:xfrm>
          <a:prstGeom prst="rect">
            <a:avLst/>
          </a:prstGeom>
          <a:noFill/>
          <a:ln/>
        </p:spPr>
        <p:txBody>
          <a:bodyPr wrap="none" lIns="0" tIns="0" rIns="0" bIns="0" rtlCol="0" anchor="t"/>
          <a:lstStyle/>
          <a:p>
            <a:pPr algn="ctr" indent="0" marL="0">
              <a:lnSpc>
                <a:spcPts val="5600"/>
              </a:lnSpc>
              <a:buNone/>
            </a:pPr>
            <a:r>
              <a:rPr lang="en-US" sz="5600" b="1" dirty="0">
                <a:solidFill>
                  <a:srgbClr val="E2E6E9"/>
                </a:solidFill>
                <a:latin typeface="Montserrat Bold" pitchFamily="34" charset="0"/>
                <a:ea typeface="Montserrat Bold" pitchFamily="34" charset="-122"/>
                <a:cs typeface="Montserrat Bold" pitchFamily="34" charset="-120"/>
              </a:rPr>
              <a:t>±10%</a:t>
            </a:r>
            <a:endParaRPr lang="en-US" sz="5600" dirty="0"/>
          </a:p>
        </p:txBody>
      </p:sp>
      <p:sp>
        <p:nvSpPr>
          <p:cNvPr id="8" name="Text 5"/>
          <p:cNvSpPr/>
          <p:nvPr/>
        </p:nvSpPr>
        <p:spPr>
          <a:xfrm>
            <a:off x="8912304" y="3947279"/>
            <a:ext cx="2292191" cy="613410"/>
          </a:xfrm>
          <a:prstGeom prst="rect">
            <a:avLst/>
          </a:prstGeom>
          <a:noFill/>
          <a:ln/>
        </p:spPr>
        <p:txBody>
          <a:bodyPr wrap="square" lIns="0" tIns="0" rIns="0" bIns="0" rtlCol="0" anchor="t"/>
          <a:lstStyle/>
          <a:p>
            <a:pPr algn="ctr"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Fill Level Accuracy</a:t>
            </a:r>
            <a:endParaRPr lang="en-US" sz="1900" dirty="0"/>
          </a:p>
        </p:txBody>
      </p:sp>
      <p:sp>
        <p:nvSpPr>
          <p:cNvPr id="9" name="Text 6"/>
          <p:cNvSpPr/>
          <p:nvPr/>
        </p:nvSpPr>
        <p:spPr>
          <a:xfrm>
            <a:off x="8912304" y="4690229"/>
            <a:ext cx="2292191" cy="1619845"/>
          </a:xfrm>
          <a:prstGeom prst="rect">
            <a:avLst/>
          </a:prstGeom>
          <a:noFill/>
          <a:ln/>
        </p:spPr>
        <p:txBody>
          <a:bodyPr wrap="squar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Ultrasonic-based fill level reporting for chocolate and toppings maintained accuracy within ±10% of actual levels.</a:t>
            </a:r>
            <a:endParaRPr lang="en-US" sz="1700" dirty="0"/>
          </a:p>
        </p:txBody>
      </p:sp>
      <p:sp>
        <p:nvSpPr>
          <p:cNvPr id="10" name="Text 7"/>
          <p:cNvSpPr/>
          <p:nvPr/>
        </p:nvSpPr>
        <p:spPr>
          <a:xfrm>
            <a:off x="11474410" y="2964775"/>
            <a:ext cx="2292191" cy="712708"/>
          </a:xfrm>
          <a:prstGeom prst="rect">
            <a:avLst/>
          </a:prstGeom>
          <a:noFill/>
          <a:ln/>
        </p:spPr>
        <p:txBody>
          <a:bodyPr wrap="none" lIns="0" tIns="0" rIns="0" bIns="0" rtlCol="0" anchor="t"/>
          <a:lstStyle/>
          <a:p>
            <a:pPr algn="ctr" indent="0" marL="0">
              <a:lnSpc>
                <a:spcPts val="5600"/>
              </a:lnSpc>
              <a:buNone/>
            </a:pPr>
            <a:r>
              <a:rPr lang="en-US" sz="5600" b="1" dirty="0">
                <a:solidFill>
                  <a:srgbClr val="E2E6E9"/>
                </a:solidFill>
                <a:latin typeface="Montserrat Bold" pitchFamily="34" charset="0"/>
                <a:ea typeface="Montserrat Bold" pitchFamily="34" charset="-122"/>
                <a:cs typeface="Montserrat Bold" pitchFamily="34" charset="-120"/>
              </a:rPr>
              <a:t>98%</a:t>
            </a:r>
            <a:endParaRPr lang="en-US" sz="5600" dirty="0"/>
          </a:p>
        </p:txBody>
      </p:sp>
      <p:sp>
        <p:nvSpPr>
          <p:cNvPr id="11" name="Text 8"/>
          <p:cNvSpPr/>
          <p:nvPr/>
        </p:nvSpPr>
        <p:spPr>
          <a:xfrm>
            <a:off x="11474410" y="3947279"/>
            <a:ext cx="2292191" cy="613410"/>
          </a:xfrm>
          <a:prstGeom prst="rect">
            <a:avLst/>
          </a:prstGeom>
          <a:noFill/>
          <a:ln/>
        </p:spPr>
        <p:txBody>
          <a:bodyPr wrap="square" lIns="0" tIns="0" rIns="0" bIns="0" rtlCol="0" anchor="t"/>
          <a:lstStyle/>
          <a:p>
            <a:pPr algn="ctr" indent="0" marL="0">
              <a:lnSpc>
                <a:spcPts val="2400"/>
              </a:lnSpc>
              <a:buNone/>
            </a:pPr>
            <a:r>
              <a:rPr lang="en-US" sz="1900" b="1" dirty="0">
                <a:solidFill>
                  <a:srgbClr val="E2E6E9"/>
                </a:solidFill>
                <a:latin typeface="Montserrat Bold" pitchFamily="34" charset="0"/>
                <a:ea typeface="Montserrat Bold" pitchFamily="34" charset="-122"/>
                <a:cs typeface="Montserrat Bold" pitchFamily="34" charset="-120"/>
              </a:rPr>
              <a:t>Temperature Control</a:t>
            </a:r>
            <a:endParaRPr lang="en-US" sz="1900" dirty="0"/>
          </a:p>
        </p:txBody>
      </p:sp>
      <p:sp>
        <p:nvSpPr>
          <p:cNvPr id="12" name="Text 9"/>
          <p:cNvSpPr/>
          <p:nvPr/>
        </p:nvSpPr>
        <p:spPr>
          <a:xfrm>
            <a:off x="11474410" y="4690229"/>
            <a:ext cx="2292191" cy="1619845"/>
          </a:xfrm>
          <a:prstGeom prst="rect">
            <a:avLst/>
          </a:prstGeom>
          <a:noFill/>
          <a:ln/>
        </p:spPr>
        <p:txBody>
          <a:bodyPr wrap="squar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Chocolate tempering worked reliably with consistent temperatures maintained for each chocolate type profile.</a:t>
            </a:r>
            <a:endParaRPr lang="en-U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73760" y="838676"/>
            <a:ext cx="4690229" cy="559118"/>
          </a:xfrm>
          <a:prstGeom prst="rect">
            <a:avLst/>
          </a:prstGeom>
          <a:noFill/>
          <a:ln/>
        </p:spPr>
        <p:txBody>
          <a:bodyPr wrap="none" lIns="0" tIns="0" rIns="0" bIns="0" rtlCol="0" anchor="t"/>
          <a:lstStyle/>
          <a:p>
            <a:pPr algn="l" indent="0" marL="0">
              <a:lnSpc>
                <a:spcPts val="4400"/>
              </a:lnSpc>
              <a:buNone/>
            </a:pPr>
            <a:r>
              <a:rPr lang="en-US" sz="3500" b="1" dirty="0">
                <a:solidFill>
                  <a:srgbClr val="FFFFFF"/>
                </a:solidFill>
                <a:latin typeface="Montserrat Bold" pitchFamily="34" charset="0"/>
                <a:ea typeface="Montserrat Bold" pitchFamily="34" charset="-122"/>
                <a:cs typeface="Montserrat Bold" pitchFamily="34" charset="-120"/>
              </a:rPr>
              <a:t>Project Significance</a:t>
            </a:r>
            <a:endParaRPr lang="en-US" sz="3500" dirty="0"/>
          </a:p>
        </p:txBody>
      </p:sp>
      <p:sp>
        <p:nvSpPr>
          <p:cNvPr id="4" name="Shape 1"/>
          <p:cNvSpPr/>
          <p:nvPr/>
        </p:nvSpPr>
        <p:spPr>
          <a:xfrm>
            <a:off x="6273760" y="1692950"/>
            <a:ext cx="442793" cy="442793"/>
          </a:xfrm>
          <a:prstGeom prst="roundRect">
            <a:avLst>
              <a:gd name="adj" fmla="val 6668"/>
            </a:avLst>
          </a:prstGeom>
          <a:solidFill>
            <a:srgbClr val="303132"/>
          </a:solidFill>
          <a:ln/>
        </p:spPr>
      </p:sp>
      <p:pic>
        <p:nvPicPr>
          <p:cNvPr id="5" name="Image 1" descr="preencoded.png">    </p:cNvPr>
          <p:cNvPicPr>
            <a:picLocks noChangeAspect="1"/>
          </p:cNvPicPr>
          <p:nvPr/>
        </p:nvPicPr>
        <p:blipFill>
          <a:blip r:embed="rId2"/>
          <a:stretch>
            <a:fillRect/>
          </a:stretch>
        </p:blipFill>
        <p:spPr>
          <a:xfrm>
            <a:off x="6360914" y="1746528"/>
            <a:ext cx="268367" cy="335518"/>
          </a:xfrm>
          <a:prstGeom prst="rect">
            <a:avLst/>
          </a:prstGeom>
        </p:spPr>
      </p:pic>
      <p:sp>
        <p:nvSpPr>
          <p:cNvPr id="6" name="Text 2"/>
          <p:cNvSpPr/>
          <p:nvPr/>
        </p:nvSpPr>
        <p:spPr>
          <a:xfrm>
            <a:off x="6913364" y="1760577"/>
            <a:ext cx="3575447" cy="279559"/>
          </a:xfrm>
          <a:prstGeom prst="rect">
            <a:avLst/>
          </a:prstGeom>
          <a:noFill/>
          <a:ln/>
        </p:spPr>
        <p:txBody>
          <a:bodyPr wrap="none" lIns="0" tIns="0" rIns="0" bIns="0" rtlCol="0" anchor="t"/>
          <a:lstStyle/>
          <a:p>
            <a:pPr algn="l" indent="0" marL="0">
              <a:lnSpc>
                <a:spcPts val="2200"/>
              </a:lnSpc>
              <a:buNone/>
            </a:pPr>
            <a:r>
              <a:rPr lang="en-US" sz="1750" b="1" dirty="0">
                <a:solidFill>
                  <a:srgbClr val="E2E6E9"/>
                </a:solidFill>
                <a:latin typeface="Montserrat Bold" pitchFamily="34" charset="0"/>
                <a:ea typeface="Montserrat Bold" pitchFamily="34" charset="-122"/>
                <a:cs typeface="Montserrat Bold" pitchFamily="34" charset="-120"/>
              </a:rPr>
              <a:t>Automation of Craft Chocolate</a:t>
            </a:r>
            <a:endParaRPr lang="en-US" sz="1750" dirty="0"/>
          </a:p>
        </p:txBody>
      </p:sp>
      <p:sp>
        <p:nvSpPr>
          <p:cNvPr id="7" name="Text 3"/>
          <p:cNvSpPr/>
          <p:nvPr/>
        </p:nvSpPr>
        <p:spPr>
          <a:xfrm>
            <a:off x="6913364" y="2158127"/>
            <a:ext cx="6929676" cy="590312"/>
          </a:xfrm>
          <a:prstGeom prst="rect">
            <a:avLst/>
          </a:prstGeom>
          <a:noFill/>
          <a:ln/>
        </p:spPr>
        <p:txBody>
          <a:bodyPr wrap="square" lIns="0" tIns="0" rIns="0" bIns="0" rtlCol="0" anchor="t"/>
          <a:lstStyle/>
          <a:p>
            <a:pPr algn="l" indent="0" marL="0">
              <a:lnSpc>
                <a:spcPts val="2300"/>
              </a:lnSpc>
              <a:buNone/>
            </a:pPr>
            <a:r>
              <a:rPr lang="en-US" sz="1500" dirty="0">
                <a:solidFill>
                  <a:srgbClr val="E2E6E9"/>
                </a:solidFill>
                <a:latin typeface="Source Sans Pro" pitchFamily="34" charset="0"/>
                <a:ea typeface="Source Sans Pro" pitchFamily="34" charset="-122"/>
                <a:cs typeface="Source Sans Pro" pitchFamily="34" charset="-120"/>
              </a:rPr>
              <a:t>Improves product consistency and quality while reducing dependency on skilled manual labor for temperature-sensitive tempering processes.</a:t>
            </a:r>
            <a:endParaRPr lang="en-US" sz="1500" dirty="0"/>
          </a:p>
        </p:txBody>
      </p:sp>
      <p:sp>
        <p:nvSpPr>
          <p:cNvPr id="8" name="Shape 4"/>
          <p:cNvSpPr/>
          <p:nvPr/>
        </p:nvSpPr>
        <p:spPr>
          <a:xfrm>
            <a:off x="6273760" y="3142059"/>
            <a:ext cx="442793" cy="442793"/>
          </a:xfrm>
          <a:prstGeom prst="roundRect">
            <a:avLst>
              <a:gd name="adj" fmla="val 6668"/>
            </a:avLst>
          </a:prstGeom>
          <a:solidFill>
            <a:srgbClr val="303132"/>
          </a:solidFill>
          <a:ln/>
        </p:spPr>
      </p:sp>
      <p:pic>
        <p:nvPicPr>
          <p:cNvPr id="9" name="Image 2" descr="preencoded.png">    </p:cNvPr>
          <p:cNvPicPr>
            <a:picLocks noChangeAspect="1"/>
          </p:cNvPicPr>
          <p:nvPr/>
        </p:nvPicPr>
        <p:blipFill>
          <a:blip r:embed="rId3"/>
          <a:stretch>
            <a:fillRect/>
          </a:stretch>
        </p:blipFill>
        <p:spPr>
          <a:xfrm>
            <a:off x="6360914" y="3195638"/>
            <a:ext cx="268367" cy="335518"/>
          </a:xfrm>
          <a:prstGeom prst="rect">
            <a:avLst/>
          </a:prstGeom>
        </p:spPr>
      </p:pic>
      <p:sp>
        <p:nvSpPr>
          <p:cNvPr id="10" name="Text 5"/>
          <p:cNvSpPr/>
          <p:nvPr/>
        </p:nvSpPr>
        <p:spPr>
          <a:xfrm>
            <a:off x="6913364" y="3209687"/>
            <a:ext cx="3089791" cy="279559"/>
          </a:xfrm>
          <a:prstGeom prst="rect">
            <a:avLst/>
          </a:prstGeom>
          <a:noFill/>
          <a:ln/>
        </p:spPr>
        <p:txBody>
          <a:bodyPr wrap="none" lIns="0" tIns="0" rIns="0" bIns="0" rtlCol="0" anchor="t"/>
          <a:lstStyle/>
          <a:p>
            <a:pPr algn="l" indent="0" marL="0">
              <a:lnSpc>
                <a:spcPts val="2200"/>
              </a:lnSpc>
              <a:buNone/>
            </a:pPr>
            <a:r>
              <a:rPr lang="en-US" sz="1750" b="1" dirty="0">
                <a:solidFill>
                  <a:srgbClr val="E2E6E9"/>
                </a:solidFill>
                <a:latin typeface="Montserrat Bold" pitchFamily="34" charset="0"/>
                <a:ea typeface="Montserrat Bold" pitchFamily="34" charset="-122"/>
                <a:cs typeface="Montserrat Bold" pitchFamily="34" charset="-120"/>
              </a:rPr>
              <a:t>Real Hardware Integration</a:t>
            </a:r>
            <a:endParaRPr lang="en-US" sz="1750" dirty="0"/>
          </a:p>
        </p:txBody>
      </p:sp>
      <p:sp>
        <p:nvSpPr>
          <p:cNvPr id="11" name="Text 6"/>
          <p:cNvSpPr/>
          <p:nvPr/>
        </p:nvSpPr>
        <p:spPr>
          <a:xfrm>
            <a:off x="6913364" y="3607237"/>
            <a:ext cx="6929676" cy="590312"/>
          </a:xfrm>
          <a:prstGeom prst="rect">
            <a:avLst/>
          </a:prstGeom>
          <a:noFill/>
          <a:ln/>
        </p:spPr>
        <p:txBody>
          <a:bodyPr wrap="square" lIns="0" tIns="0" rIns="0" bIns="0" rtlCol="0" anchor="t"/>
          <a:lstStyle/>
          <a:p>
            <a:pPr algn="l" indent="0" marL="0">
              <a:lnSpc>
                <a:spcPts val="2300"/>
              </a:lnSpc>
              <a:buNone/>
            </a:pPr>
            <a:r>
              <a:rPr lang="en-US" sz="1500" dirty="0">
                <a:solidFill>
                  <a:srgbClr val="E2E6E9"/>
                </a:solidFill>
                <a:latin typeface="Source Sans Pro" pitchFamily="34" charset="0"/>
                <a:ea typeface="Source Sans Pro" pitchFamily="34" charset="-122"/>
                <a:cs typeface="Source Sans Pro" pitchFamily="34" charset="-120"/>
              </a:rPr>
              <a:t>Bridges the gap between academic microcontroller projects and real industrial deployment with high-power components and food-safe materials.</a:t>
            </a:r>
            <a:endParaRPr lang="en-US" sz="1500" dirty="0"/>
          </a:p>
        </p:txBody>
      </p:sp>
      <p:sp>
        <p:nvSpPr>
          <p:cNvPr id="12" name="Shape 7"/>
          <p:cNvSpPr/>
          <p:nvPr/>
        </p:nvSpPr>
        <p:spPr>
          <a:xfrm>
            <a:off x="6273760" y="4591169"/>
            <a:ext cx="442793" cy="442793"/>
          </a:xfrm>
          <a:prstGeom prst="roundRect">
            <a:avLst>
              <a:gd name="adj" fmla="val 6668"/>
            </a:avLst>
          </a:prstGeom>
          <a:solidFill>
            <a:srgbClr val="303132"/>
          </a:solidFill>
          <a:ln/>
        </p:spPr>
      </p:sp>
      <p:pic>
        <p:nvPicPr>
          <p:cNvPr id="13" name="Image 3" descr="preencoded.png">    </p:cNvPr>
          <p:cNvPicPr>
            <a:picLocks noChangeAspect="1"/>
          </p:cNvPicPr>
          <p:nvPr/>
        </p:nvPicPr>
        <p:blipFill>
          <a:blip r:embed="rId4"/>
          <a:stretch>
            <a:fillRect/>
          </a:stretch>
        </p:blipFill>
        <p:spPr>
          <a:xfrm>
            <a:off x="6360914" y="4644747"/>
            <a:ext cx="268367" cy="335518"/>
          </a:xfrm>
          <a:prstGeom prst="rect">
            <a:avLst/>
          </a:prstGeom>
        </p:spPr>
      </p:pic>
      <p:sp>
        <p:nvSpPr>
          <p:cNvPr id="14" name="Text 8"/>
          <p:cNvSpPr/>
          <p:nvPr/>
        </p:nvSpPr>
        <p:spPr>
          <a:xfrm>
            <a:off x="6913364" y="4658797"/>
            <a:ext cx="3799642" cy="279559"/>
          </a:xfrm>
          <a:prstGeom prst="rect">
            <a:avLst/>
          </a:prstGeom>
          <a:noFill/>
          <a:ln/>
        </p:spPr>
        <p:txBody>
          <a:bodyPr wrap="none" lIns="0" tIns="0" rIns="0" bIns="0" rtlCol="0" anchor="t"/>
          <a:lstStyle/>
          <a:p>
            <a:pPr algn="l" indent="0" marL="0">
              <a:lnSpc>
                <a:spcPts val="2200"/>
              </a:lnSpc>
              <a:buNone/>
            </a:pPr>
            <a:r>
              <a:rPr lang="en-US" sz="1750" b="1" dirty="0">
                <a:solidFill>
                  <a:srgbClr val="E2E6E9"/>
                </a:solidFill>
                <a:latin typeface="Montserrat Bold" pitchFamily="34" charset="0"/>
                <a:ea typeface="Montserrat Bold" pitchFamily="34" charset="-122"/>
                <a:cs typeface="Montserrat Bold" pitchFamily="34" charset="-120"/>
              </a:rPr>
              <a:t>Scientific Engineering Approach</a:t>
            </a:r>
            <a:endParaRPr lang="en-US" sz="1750" dirty="0"/>
          </a:p>
        </p:txBody>
      </p:sp>
      <p:sp>
        <p:nvSpPr>
          <p:cNvPr id="15" name="Text 9"/>
          <p:cNvSpPr/>
          <p:nvPr/>
        </p:nvSpPr>
        <p:spPr>
          <a:xfrm>
            <a:off x="6913364" y="5056346"/>
            <a:ext cx="6929676" cy="885468"/>
          </a:xfrm>
          <a:prstGeom prst="rect">
            <a:avLst/>
          </a:prstGeom>
          <a:noFill/>
          <a:ln/>
        </p:spPr>
        <p:txBody>
          <a:bodyPr wrap="square" lIns="0" tIns="0" rIns="0" bIns="0" rtlCol="0" anchor="t"/>
          <a:lstStyle/>
          <a:p>
            <a:pPr algn="l" indent="0" marL="0">
              <a:lnSpc>
                <a:spcPts val="2300"/>
              </a:lnSpc>
              <a:buNone/>
            </a:pPr>
            <a:r>
              <a:rPr lang="en-US" sz="1500" dirty="0">
                <a:solidFill>
                  <a:srgbClr val="E2E6E9"/>
                </a:solidFill>
                <a:latin typeface="Source Sans Pro" pitchFamily="34" charset="0"/>
                <a:ea typeface="Source Sans Pro" pitchFamily="34" charset="-122"/>
                <a:cs typeface="Source Sans Pro" pitchFamily="34" charset="-120"/>
              </a:rPr>
              <a:t>Incorporates thermal energy calculations to estimate heating time and ensure energy efficiency, while also using trial-and-error model to ensure accurate and realistic results.</a:t>
            </a:r>
            <a:endParaRPr lang="en-US" sz="1500" dirty="0"/>
          </a:p>
        </p:txBody>
      </p:sp>
      <p:sp>
        <p:nvSpPr>
          <p:cNvPr id="16" name="Shape 10"/>
          <p:cNvSpPr/>
          <p:nvPr/>
        </p:nvSpPr>
        <p:spPr>
          <a:xfrm>
            <a:off x="6273760" y="6335435"/>
            <a:ext cx="442793" cy="442793"/>
          </a:xfrm>
          <a:prstGeom prst="roundRect">
            <a:avLst>
              <a:gd name="adj" fmla="val 6668"/>
            </a:avLst>
          </a:prstGeom>
          <a:solidFill>
            <a:srgbClr val="303132"/>
          </a:solidFill>
          <a:ln/>
        </p:spPr>
      </p:sp>
      <p:pic>
        <p:nvPicPr>
          <p:cNvPr id="17" name="Image 4" descr="preencoded.png">    </p:cNvPr>
          <p:cNvPicPr>
            <a:picLocks noChangeAspect="1"/>
          </p:cNvPicPr>
          <p:nvPr/>
        </p:nvPicPr>
        <p:blipFill>
          <a:blip r:embed="rId5"/>
          <a:stretch>
            <a:fillRect/>
          </a:stretch>
        </p:blipFill>
        <p:spPr>
          <a:xfrm>
            <a:off x="6360914" y="6389013"/>
            <a:ext cx="268367" cy="335518"/>
          </a:xfrm>
          <a:prstGeom prst="rect">
            <a:avLst/>
          </a:prstGeom>
        </p:spPr>
      </p:pic>
      <p:sp>
        <p:nvSpPr>
          <p:cNvPr id="18" name="Text 11"/>
          <p:cNvSpPr/>
          <p:nvPr/>
        </p:nvSpPr>
        <p:spPr>
          <a:xfrm>
            <a:off x="6913364" y="6403062"/>
            <a:ext cx="4077652" cy="279559"/>
          </a:xfrm>
          <a:prstGeom prst="rect">
            <a:avLst/>
          </a:prstGeom>
          <a:noFill/>
          <a:ln/>
        </p:spPr>
        <p:txBody>
          <a:bodyPr wrap="none" lIns="0" tIns="0" rIns="0" bIns="0" rtlCol="0" anchor="t"/>
          <a:lstStyle/>
          <a:p>
            <a:pPr algn="l" indent="0" marL="0">
              <a:lnSpc>
                <a:spcPts val="2200"/>
              </a:lnSpc>
              <a:buNone/>
            </a:pPr>
            <a:r>
              <a:rPr lang="en-US" sz="1750" b="1" dirty="0">
                <a:solidFill>
                  <a:srgbClr val="E2E6E9"/>
                </a:solidFill>
                <a:latin typeface="Montserrat Bold" pitchFamily="34" charset="0"/>
                <a:ea typeface="Montserrat Bold" pitchFamily="34" charset="-122"/>
                <a:cs typeface="Montserrat Bold" pitchFamily="34" charset="-120"/>
              </a:rPr>
              <a:t>Educational &amp; Industrial Relevance</a:t>
            </a:r>
            <a:endParaRPr lang="en-US" sz="1750" dirty="0"/>
          </a:p>
        </p:txBody>
      </p:sp>
      <p:sp>
        <p:nvSpPr>
          <p:cNvPr id="19" name="Text 12"/>
          <p:cNvSpPr/>
          <p:nvPr/>
        </p:nvSpPr>
        <p:spPr>
          <a:xfrm>
            <a:off x="6913364" y="6800612"/>
            <a:ext cx="6929676" cy="590312"/>
          </a:xfrm>
          <a:prstGeom prst="rect">
            <a:avLst/>
          </a:prstGeom>
          <a:noFill/>
          <a:ln/>
        </p:spPr>
        <p:txBody>
          <a:bodyPr wrap="square" lIns="0" tIns="0" rIns="0" bIns="0" rtlCol="0" anchor="t"/>
          <a:lstStyle/>
          <a:p>
            <a:pPr algn="l" indent="0" marL="0">
              <a:lnSpc>
                <a:spcPts val="2300"/>
              </a:lnSpc>
              <a:buNone/>
            </a:pPr>
            <a:r>
              <a:rPr lang="en-US" sz="1500" dirty="0">
                <a:solidFill>
                  <a:srgbClr val="E2E6E9"/>
                </a:solidFill>
                <a:latin typeface="Source Sans Pro" pitchFamily="34" charset="0"/>
                <a:ea typeface="Source Sans Pro" pitchFamily="34" charset="-122"/>
                <a:cs typeface="Source Sans Pro" pitchFamily="34" charset="-120"/>
              </a:rPr>
              <a:t>Serves as both an academic demonstration of interdisciplinary engineering and a practical foundation for small-scale industrial chocolate production.</a:t>
            </a:r>
            <a:endParaRPr lang="en-US" sz="15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63798" y="2479834"/>
            <a:ext cx="4908471" cy="613529"/>
          </a:xfrm>
          <a:prstGeom prst="rect">
            <a:avLst/>
          </a:prstGeom>
          <a:noFill/>
          <a:ln/>
        </p:spPr>
        <p:txBody>
          <a:bodyPr wrap="none" lIns="0" tIns="0" rIns="0" bIns="0" rtlCol="0" anchor="t"/>
          <a:lstStyle/>
          <a:p>
            <a:pPr algn="l" indent="0" marL="0">
              <a:lnSpc>
                <a:spcPts val="4800"/>
              </a:lnSpc>
              <a:buNone/>
            </a:pPr>
            <a:r>
              <a:rPr lang="en-US" sz="3850" b="1" dirty="0">
                <a:solidFill>
                  <a:srgbClr val="FFFFFF"/>
                </a:solidFill>
                <a:latin typeface="Montserrat Bold" pitchFamily="34" charset="0"/>
                <a:ea typeface="Montserrat Bold" pitchFamily="34" charset="-122"/>
                <a:cs typeface="Montserrat Bold" pitchFamily="34" charset="-120"/>
              </a:rPr>
              <a:t>Conclusions</a:t>
            </a:r>
            <a:endParaRPr lang="en-US" sz="3850" dirty="0"/>
          </a:p>
        </p:txBody>
      </p:sp>
      <p:sp>
        <p:nvSpPr>
          <p:cNvPr id="3" name="Text 1"/>
          <p:cNvSpPr/>
          <p:nvPr/>
        </p:nvSpPr>
        <p:spPr>
          <a:xfrm>
            <a:off x="863798" y="3611523"/>
            <a:ext cx="6187916" cy="1943814"/>
          </a:xfrm>
          <a:prstGeom prst="rect">
            <a:avLst/>
          </a:prstGeom>
          <a:noFill/>
          <a:ln/>
        </p:spPr>
        <p:txBody>
          <a:bodyPr wrap="squar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The ChocoMatic project successfully demonstrates the design and implementation of an automated chocolate bar production line with integrated tempering and topping systems. The solution incorporates real hardware, food-safe components, and embedded systems to create a compact and semi-industrial chocolate processing workflow.</a:t>
            </a:r>
            <a:endParaRPr lang="en-US" sz="1700" dirty="0"/>
          </a:p>
        </p:txBody>
      </p:sp>
      <p:sp>
        <p:nvSpPr>
          <p:cNvPr id="4" name="Text 2"/>
          <p:cNvSpPr/>
          <p:nvPr/>
        </p:nvSpPr>
        <p:spPr>
          <a:xfrm>
            <a:off x="7586305" y="3611523"/>
            <a:ext cx="6187916" cy="1619845"/>
          </a:xfrm>
          <a:prstGeom prst="rect">
            <a:avLst/>
          </a:prstGeom>
          <a:noFill/>
          <a:ln/>
        </p:spPr>
        <p:txBody>
          <a:bodyPr wrap="squar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By dividing system control across four microcontrollers, we achieved modularity, improved performance, and flexibility. The use of real-time temperature monitoring, stepper-based chocolate dispensing, and ultrasonic-level feedback contributed to a high degree of realism and functional accuracy.</a:t>
            </a:r>
            <a:endParaRPr lang="en-US" sz="17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836771" y="575191"/>
            <a:ext cx="4754404" cy="594241"/>
          </a:xfrm>
          <a:prstGeom prst="rect">
            <a:avLst/>
          </a:prstGeom>
          <a:noFill/>
          <a:ln/>
        </p:spPr>
        <p:txBody>
          <a:bodyPr wrap="none" lIns="0" tIns="0" rIns="0" bIns="0" rtlCol="0" anchor="t"/>
          <a:lstStyle/>
          <a:p>
            <a:pPr algn="l" indent="0" marL="0">
              <a:lnSpc>
                <a:spcPts val="4650"/>
              </a:lnSpc>
              <a:buNone/>
            </a:pPr>
            <a:r>
              <a:rPr lang="en-US" sz="3700" b="1" dirty="0">
                <a:solidFill>
                  <a:srgbClr val="FFFFFF"/>
                </a:solidFill>
                <a:latin typeface="Montserrat Bold" pitchFamily="34" charset="0"/>
                <a:ea typeface="Montserrat Bold" pitchFamily="34" charset="-122"/>
                <a:cs typeface="Montserrat Bold" pitchFamily="34" charset="-120"/>
              </a:rPr>
              <a:t>Future Work</a:t>
            </a:r>
            <a:endParaRPr lang="en-US" sz="3700" dirty="0"/>
          </a:p>
        </p:txBody>
      </p:sp>
      <p:pic>
        <p:nvPicPr>
          <p:cNvPr id="4" name="Image 1" descr="preencoded.png">    </p:cNvPr>
          <p:cNvPicPr>
            <a:picLocks noChangeAspect="1"/>
          </p:cNvPicPr>
          <p:nvPr/>
        </p:nvPicPr>
        <p:blipFill>
          <a:blip r:embed="rId2"/>
          <a:stretch>
            <a:fillRect/>
          </a:stretch>
        </p:blipFill>
        <p:spPr>
          <a:xfrm>
            <a:off x="836771" y="1483162"/>
            <a:ext cx="1045964" cy="1765697"/>
          </a:xfrm>
          <a:prstGeom prst="rect">
            <a:avLst/>
          </a:prstGeom>
        </p:spPr>
      </p:pic>
      <p:sp>
        <p:nvSpPr>
          <p:cNvPr id="5" name="Text 1"/>
          <p:cNvSpPr/>
          <p:nvPr/>
        </p:nvSpPr>
        <p:spPr>
          <a:xfrm>
            <a:off x="2091928" y="1692354"/>
            <a:ext cx="6215301" cy="594360"/>
          </a:xfrm>
          <a:prstGeom prst="rect">
            <a:avLst/>
          </a:prstGeom>
          <a:noFill/>
          <a:ln/>
        </p:spPr>
        <p:txBody>
          <a:bodyPr wrap="square" lIns="0" tIns="0" rIns="0" bIns="0" rtlCol="0" anchor="t"/>
          <a:lstStyle/>
          <a:p>
            <a:pPr algn="l" indent="0" marL="0">
              <a:lnSpc>
                <a:spcPts val="2300"/>
              </a:lnSpc>
              <a:buNone/>
            </a:pPr>
            <a:r>
              <a:rPr lang="en-US" sz="1850" b="1" dirty="0">
                <a:solidFill>
                  <a:srgbClr val="E2E6E9"/>
                </a:solidFill>
                <a:latin typeface="Montserrat Bold" pitchFamily="34" charset="0"/>
                <a:ea typeface="Montserrat Bold" pitchFamily="34" charset="-122"/>
                <a:cs typeface="Montserrat Bold" pitchFamily="34" charset="-120"/>
              </a:rPr>
              <a:t>Advanced PID (Proportional-Integral-Derivative control)</a:t>
            </a:r>
            <a:endParaRPr lang="en-US" sz="1850" dirty="0"/>
          </a:p>
        </p:txBody>
      </p:sp>
      <p:sp>
        <p:nvSpPr>
          <p:cNvPr id="6" name="Text 2"/>
          <p:cNvSpPr/>
          <p:nvPr/>
        </p:nvSpPr>
        <p:spPr>
          <a:xfrm>
            <a:off x="2091928" y="2412206"/>
            <a:ext cx="6215301" cy="627459"/>
          </a:xfrm>
          <a:prstGeom prst="rect">
            <a:avLst/>
          </a:prstGeom>
          <a:noFill/>
          <a:ln/>
        </p:spPr>
        <p:txBody>
          <a:bodyPr wrap="square" lIns="0" tIns="0" rIns="0" bIns="0" rtlCol="0" anchor="t"/>
          <a:lstStyle/>
          <a:p>
            <a:pPr algn="l" indent="0" marL="0">
              <a:lnSpc>
                <a:spcPts val="2450"/>
              </a:lnSpc>
              <a:buNone/>
            </a:pPr>
            <a:r>
              <a:rPr lang="en-US" sz="1600" dirty="0">
                <a:solidFill>
                  <a:srgbClr val="E2E6E9"/>
                </a:solidFill>
                <a:latin typeface="Source Sans Pro" pitchFamily="34" charset="0"/>
                <a:ea typeface="Source Sans Pro" pitchFamily="34" charset="-122"/>
                <a:cs typeface="Source Sans Pro" pitchFamily="34" charset="-120"/>
              </a:rPr>
              <a:t>Replace basic threshold logic with full PID control to fine-tune heating behavior and minimize temperature overshoot.</a:t>
            </a:r>
            <a:endParaRPr lang="en-US" sz="1600" dirty="0"/>
          </a:p>
        </p:txBody>
      </p:sp>
      <p:pic>
        <p:nvPicPr>
          <p:cNvPr id="7" name="Image 2" descr="preencoded.png">    </p:cNvPr>
          <p:cNvPicPr>
            <a:picLocks noChangeAspect="1"/>
          </p:cNvPicPr>
          <p:nvPr/>
        </p:nvPicPr>
        <p:blipFill>
          <a:blip r:embed="rId3"/>
          <a:stretch>
            <a:fillRect/>
          </a:stretch>
        </p:blipFill>
        <p:spPr>
          <a:xfrm>
            <a:off x="836771" y="3248858"/>
            <a:ext cx="1045964" cy="1468517"/>
          </a:xfrm>
          <a:prstGeom prst="rect">
            <a:avLst/>
          </a:prstGeom>
        </p:spPr>
      </p:pic>
      <p:sp>
        <p:nvSpPr>
          <p:cNvPr id="8" name="Text 3"/>
          <p:cNvSpPr/>
          <p:nvPr/>
        </p:nvSpPr>
        <p:spPr>
          <a:xfrm>
            <a:off x="2091928" y="3458051"/>
            <a:ext cx="2737009" cy="297180"/>
          </a:xfrm>
          <a:prstGeom prst="rect">
            <a:avLst/>
          </a:prstGeom>
          <a:noFill/>
          <a:ln/>
        </p:spPr>
        <p:txBody>
          <a:bodyPr wrap="none" lIns="0" tIns="0" rIns="0" bIns="0" rtlCol="0" anchor="t"/>
          <a:lstStyle/>
          <a:p>
            <a:pPr algn="l" indent="0" marL="0">
              <a:lnSpc>
                <a:spcPts val="2300"/>
              </a:lnSpc>
              <a:buNone/>
            </a:pPr>
            <a:r>
              <a:rPr lang="en-US" sz="1850" b="1" dirty="0">
                <a:solidFill>
                  <a:srgbClr val="E2E6E9"/>
                </a:solidFill>
                <a:latin typeface="Montserrat Bold" pitchFamily="34" charset="0"/>
                <a:ea typeface="Montserrat Bold" pitchFamily="34" charset="-122"/>
                <a:cs typeface="Montserrat Bold" pitchFamily="34" charset="-120"/>
              </a:rPr>
              <a:t>Enhanced Mobile App</a:t>
            </a:r>
            <a:endParaRPr lang="en-US" sz="1850" dirty="0"/>
          </a:p>
        </p:txBody>
      </p:sp>
      <p:sp>
        <p:nvSpPr>
          <p:cNvPr id="9" name="Text 4"/>
          <p:cNvSpPr/>
          <p:nvPr/>
        </p:nvSpPr>
        <p:spPr>
          <a:xfrm>
            <a:off x="2091928" y="3880723"/>
            <a:ext cx="6215301" cy="627459"/>
          </a:xfrm>
          <a:prstGeom prst="rect">
            <a:avLst/>
          </a:prstGeom>
          <a:noFill/>
          <a:ln/>
        </p:spPr>
        <p:txBody>
          <a:bodyPr wrap="square" lIns="0" tIns="0" rIns="0" bIns="0" rtlCol="0" anchor="t"/>
          <a:lstStyle/>
          <a:p>
            <a:pPr algn="l" indent="0" marL="0">
              <a:lnSpc>
                <a:spcPts val="2450"/>
              </a:lnSpc>
              <a:buNone/>
            </a:pPr>
            <a:r>
              <a:rPr lang="en-US" sz="1600" dirty="0">
                <a:solidFill>
                  <a:srgbClr val="E2E6E9"/>
                </a:solidFill>
                <a:latin typeface="Source Sans Pro" pitchFamily="34" charset="0"/>
                <a:ea typeface="Source Sans Pro" pitchFamily="34" charset="-122"/>
                <a:cs typeface="Source Sans Pro" pitchFamily="34" charset="-120"/>
              </a:rPr>
              <a:t>Expand the app to include complete topping/mode selection, temperature logging, and maintenance alerts.</a:t>
            </a:r>
            <a:endParaRPr lang="en-US" sz="1600" dirty="0"/>
          </a:p>
        </p:txBody>
      </p:sp>
      <p:pic>
        <p:nvPicPr>
          <p:cNvPr id="10" name="Image 3" descr="preencoded.png">    </p:cNvPr>
          <p:cNvPicPr>
            <a:picLocks noChangeAspect="1"/>
          </p:cNvPicPr>
          <p:nvPr/>
        </p:nvPicPr>
        <p:blipFill>
          <a:blip r:embed="rId4"/>
          <a:stretch>
            <a:fillRect/>
          </a:stretch>
        </p:blipFill>
        <p:spPr>
          <a:xfrm>
            <a:off x="836771" y="4717375"/>
            <a:ext cx="1045964" cy="1468517"/>
          </a:xfrm>
          <a:prstGeom prst="rect">
            <a:avLst/>
          </a:prstGeom>
        </p:spPr>
      </p:pic>
      <p:sp>
        <p:nvSpPr>
          <p:cNvPr id="11" name="Text 5"/>
          <p:cNvSpPr/>
          <p:nvPr/>
        </p:nvSpPr>
        <p:spPr>
          <a:xfrm>
            <a:off x="2091928" y="4926568"/>
            <a:ext cx="3303627" cy="297180"/>
          </a:xfrm>
          <a:prstGeom prst="rect">
            <a:avLst/>
          </a:prstGeom>
          <a:noFill/>
          <a:ln/>
        </p:spPr>
        <p:txBody>
          <a:bodyPr wrap="none" lIns="0" tIns="0" rIns="0" bIns="0" rtlCol="0" anchor="t"/>
          <a:lstStyle/>
          <a:p>
            <a:pPr algn="l" indent="0" marL="0">
              <a:lnSpc>
                <a:spcPts val="2300"/>
              </a:lnSpc>
              <a:buNone/>
            </a:pPr>
            <a:r>
              <a:rPr lang="en-US" sz="1850" b="1" dirty="0">
                <a:solidFill>
                  <a:srgbClr val="E2E6E9"/>
                </a:solidFill>
                <a:latin typeface="Montserrat Bold" pitchFamily="34" charset="0"/>
                <a:ea typeface="Montserrat Bold" pitchFamily="34" charset="-122"/>
                <a:cs typeface="Montserrat Bold" pitchFamily="34" charset="-120"/>
              </a:rPr>
              <a:t>Automated Mold Handling</a:t>
            </a:r>
            <a:endParaRPr lang="en-US" sz="1850" dirty="0"/>
          </a:p>
        </p:txBody>
      </p:sp>
      <p:sp>
        <p:nvSpPr>
          <p:cNvPr id="12" name="Text 6"/>
          <p:cNvSpPr/>
          <p:nvPr/>
        </p:nvSpPr>
        <p:spPr>
          <a:xfrm>
            <a:off x="2091928" y="5349240"/>
            <a:ext cx="6215301" cy="627459"/>
          </a:xfrm>
          <a:prstGeom prst="rect">
            <a:avLst/>
          </a:prstGeom>
          <a:noFill/>
          <a:ln/>
        </p:spPr>
        <p:txBody>
          <a:bodyPr wrap="square" lIns="0" tIns="0" rIns="0" bIns="0" rtlCol="0" anchor="t"/>
          <a:lstStyle/>
          <a:p>
            <a:pPr algn="l" indent="0" marL="0">
              <a:lnSpc>
                <a:spcPts val="2450"/>
              </a:lnSpc>
              <a:buNone/>
            </a:pPr>
            <a:r>
              <a:rPr lang="en-US" sz="1600" dirty="0">
                <a:solidFill>
                  <a:srgbClr val="E2E6E9"/>
                </a:solidFill>
                <a:latin typeface="Source Sans Pro" pitchFamily="34" charset="0"/>
                <a:ea typeface="Source Sans Pro" pitchFamily="34" charset="-122"/>
                <a:cs typeface="Source Sans Pro" pitchFamily="34" charset="-120"/>
              </a:rPr>
              <a:t>Implement stepper-based positioning system for automated mold movement, reducing reliance on static IR detection.</a:t>
            </a:r>
            <a:endParaRPr lang="en-US" sz="1600" dirty="0"/>
          </a:p>
        </p:txBody>
      </p:sp>
      <p:pic>
        <p:nvPicPr>
          <p:cNvPr id="13" name="Image 4" descr="preencoded.png">    </p:cNvPr>
          <p:cNvPicPr>
            <a:picLocks noChangeAspect="1"/>
          </p:cNvPicPr>
          <p:nvPr/>
        </p:nvPicPr>
        <p:blipFill>
          <a:blip r:embed="rId5"/>
          <a:stretch>
            <a:fillRect/>
          </a:stretch>
        </p:blipFill>
        <p:spPr>
          <a:xfrm>
            <a:off x="836771" y="6185892"/>
            <a:ext cx="1045964" cy="1468517"/>
          </a:xfrm>
          <a:prstGeom prst="rect">
            <a:avLst/>
          </a:prstGeom>
        </p:spPr>
      </p:pic>
      <p:sp>
        <p:nvSpPr>
          <p:cNvPr id="14" name="Text 7"/>
          <p:cNvSpPr/>
          <p:nvPr/>
        </p:nvSpPr>
        <p:spPr>
          <a:xfrm>
            <a:off x="2091928" y="6395085"/>
            <a:ext cx="2377202" cy="297180"/>
          </a:xfrm>
          <a:prstGeom prst="rect">
            <a:avLst/>
          </a:prstGeom>
          <a:noFill/>
          <a:ln/>
        </p:spPr>
        <p:txBody>
          <a:bodyPr wrap="none" lIns="0" tIns="0" rIns="0" bIns="0" rtlCol="0" anchor="t"/>
          <a:lstStyle/>
          <a:p>
            <a:pPr algn="l" indent="0" marL="0">
              <a:lnSpc>
                <a:spcPts val="2300"/>
              </a:lnSpc>
              <a:buNone/>
            </a:pPr>
            <a:r>
              <a:rPr lang="en-US" sz="1850" b="1" dirty="0">
                <a:solidFill>
                  <a:srgbClr val="E2E6E9"/>
                </a:solidFill>
                <a:latin typeface="Montserrat Bold" pitchFamily="34" charset="0"/>
                <a:ea typeface="Montserrat Bold" pitchFamily="34" charset="-122"/>
                <a:cs typeface="Montserrat Bold" pitchFamily="34" charset="-120"/>
              </a:rPr>
              <a:t>AI Quality Control</a:t>
            </a:r>
            <a:endParaRPr lang="en-US" sz="1850" dirty="0"/>
          </a:p>
        </p:txBody>
      </p:sp>
      <p:sp>
        <p:nvSpPr>
          <p:cNvPr id="15" name="Text 8"/>
          <p:cNvSpPr/>
          <p:nvPr/>
        </p:nvSpPr>
        <p:spPr>
          <a:xfrm>
            <a:off x="2091928" y="6817757"/>
            <a:ext cx="6215301" cy="627459"/>
          </a:xfrm>
          <a:prstGeom prst="rect">
            <a:avLst/>
          </a:prstGeom>
          <a:noFill/>
          <a:ln/>
        </p:spPr>
        <p:txBody>
          <a:bodyPr wrap="square" lIns="0" tIns="0" rIns="0" bIns="0" rtlCol="0" anchor="t"/>
          <a:lstStyle/>
          <a:p>
            <a:pPr algn="l" indent="0" marL="0">
              <a:lnSpc>
                <a:spcPts val="2450"/>
              </a:lnSpc>
              <a:buNone/>
            </a:pPr>
            <a:r>
              <a:rPr lang="en-US" sz="1600" dirty="0">
                <a:solidFill>
                  <a:srgbClr val="E2E6E9"/>
                </a:solidFill>
                <a:latin typeface="Source Sans Pro" pitchFamily="34" charset="0"/>
                <a:ea typeface="Source Sans Pro" pitchFamily="34" charset="-122"/>
                <a:cs typeface="Source Sans Pro" pitchFamily="34" charset="-120"/>
              </a:rPr>
              <a:t>Integrate computer vision to detect fill levels, topping placement, and defects for AI-assisted quality refinement.</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350198" y="1621393"/>
            <a:ext cx="4908471" cy="613529"/>
          </a:xfrm>
          <a:prstGeom prst="rect">
            <a:avLst/>
          </a:prstGeom>
          <a:noFill/>
          <a:ln/>
        </p:spPr>
        <p:txBody>
          <a:bodyPr wrap="none" lIns="0" tIns="0" rIns="0" bIns="0" rtlCol="0" anchor="t"/>
          <a:lstStyle/>
          <a:p>
            <a:pPr algn="l" indent="0" marL="0">
              <a:lnSpc>
                <a:spcPts val="4800"/>
              </a:lnSpc>
              <a:buNone/>
            </a:pPr>
            <a:r>
              <a:rPr lang="en-US" sz="3850" b="1" dirty="0">
                <a:solidFill>
                  <a:srgbClr val="FFFFFF"/>
                </a:solidFill>
                <a:latin typeface="Montserrat Bold" pitchFamily="34" charset="0"/>
                <a:ea typeface="Montserrat Bold" pitchFamily="34" charset="-122"/>
                <a:cs typeface="Montserrat Bold" pitchFamily="34" charset="-120"/>
              </a:rPr>
              <a:t>Acknowledgments</a:t>
            </a:r>
            <a:endParaRPr lang="en-US" sz="3850" dirty="0"/>
          </a:p>
        </p:txBody>
      </p:sp>
      <p:sp>
        <p:nvSpPr>
          <p:cNvPr id="4" name="Text 1"/>
          <p:cNvSpPr/>
          <p:nvPr/>
        </p:nvSpPr>
        <p:spPr>
          <a:xfrm>
            <a:off x="6350198" y="2558772"/>
            <a:ext cx="7416403" cy="1619845"/>
          </a:xfrm>
          <a:prstGeom prst="rect">
            <a:avLst/>
          </a:prstGeom>
          <a:noFill/>
          <a:ln/>
        </p:spPr>
        <p:txBody>
          <a:bodyPr wrap="squar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We would like to express our deepest gratitude to our project supervisor, Dr. Mahmoud Asaad, for his continued guidance, support, and technical insight throughout the development of this project. His encouragement and expertise played a crucial role in shaping our approach and helped us overcome several engineering and design challenges.</a:t>
            </a:r>
            <a:endParaRPr lang="en-US" sz="1700" dirty="0"/>
          </a:p>
        </p:txBody>
      </p:sp>
      <p:sp>
        <p:nvSpPr>
          <p:cNvPr id="5" name="Text 2"/>
          <p:cNvSpPr/>
          <p:nvPr/>
        </p:nvSpPr>
        <p:spPr>
          <a:xfrm>
            <a:off x="6350198" y="4421505"/>
            <a:ext cx="7416403" cy="1295876"/>
          </a:xfrm>
          <a:prstGeom prst="rect">
            <a:avLst/>
          </a:prstGeom>
          <a:noFill/>
          <a:ln/>
        </p:spPr>
        <p:txBody>
          <a:bodyPr wrap="squar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We also extend our sincere thanks to the Computer Engineering Department at An-Najah National University for providing the facilities, tools, and environment necessary for completing this project. The lab access and technical resources made it possible for us to prototype and test our ideas effectively.</a:t>
            </a:r>
            <a:endParaRPr lang="en-US" sz="1700" dirty="0"/>
          </a:p>
        </p:txBody>
      </p:sp>
      <p:sp>
        <p:nvSpPr>
          <p:cNvPr id="6" name="Text 3"/>
          <p:cNvSpPr/>
          <p:nvPr/>
        </p:nvSpPr>
        <p:spPr>
          <a:xfrm>
            <a:off x="6350198" y="5960269"/>
            <a:ext cx="7416403" cy="647938"/>
          </a:xfrm>
          <a:prstGeom prst="rect">
            <a:avLst/>
          </a:prstGeom>
          <a:noFill/>
          <a:ln/>
        </p:spPr>
        <p:txBody>
          <a:bodyPr wrap="square" lIns="0" tIns="0" rIns="0" bIns="0" rtlCol="0" anchor="t"/>
          <a:lstStyle/>
          <a:p>
            <a:pPr algn="l"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Special thanks go to our families and friends, whose patience and support helped us stay focused and motivated during the most intensive stages of the project.</a:t>
            </a:r>
            <a:endParaRPr lang="en-US" sz="17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63798" y="1291471"/>
            <a:ext cx="4908471" cy="613529"/>
          </a:xfrm>
          <a:prstGeom prst="rect">
            <a:avLst/>
          </a:prstGeom>
          <a:noFill/>
          <a:ln/>
        </p:spPr>
        <p:txBody>
          <a:bodyPr wrap="none" lIns="0" tIns="0" rIns="0" bIns="0" rtlCol="0" anchor="t"/>
          <a:lstStyle/>
          <a:p>
            <a:pPr algn="l" indent="0" marL="0">
              <a:lnSpc>
                <a:spcPts val="4800"/>
              </a:lnSpc>
              <a:buNone/>
            </a:pPr>
            <a:r>
              <a:rPr lang="en-US" sz="3850" b="1" dirty="0">
                <a:solidFill>
                  <a:srgbClr val="FFFFFF"/>
                </a:solidFill>
                <a:latin typeface="Montserrat Bold" pitchFamily="34" charset="0"/>
                <a:ea typeface="Montserrat Bold" pitchFamily="34" charset="-122"/>
                <a:cs typeface="Montserrat Bold" pitchFamily="34" charset="-120"/>
              </a:rPr>
              <a:t>Thank You</a:t>
            </a:r>
            <a:endParaRPr lang="en-US" sz="3850" dirty="0"/>
          </a:p>
        </p:txBody>
      </p:sp>
      <p:sp>
        <p:nvSpPr>
          <p:cNvPr id="3" name="Text 1"/>
          <p:cNvSpPr/>
          <p:nvPr/>
        </p:nvSpPr>
        <p:spPr>
          <a:xfrm>
            <a:off x="863798" y="2228850"/>
            <a:ext cx="9817060" cy="1227058"/>
          </a:xfrm>
          <a:prstGeom prst="rect">
            <a:avLst/>
          </a:prstGeom>
          <a:noFill/>
          <a:ln/>
        </p:spPr>
        <p:txBody>
          <a:bodyPr wrap="none" lIns="0" tIns="0" rIns="0" bIns="0" rtlCol="0" anchor="t"/>
          <a:lstStyle/>
          <a:p>
            <a:pPr algn="l" indent="0" marL="0">
              <a:lnSpc>
                <a:spcPts val="9650"/>
              </a:lnSpc>
              <a:buNone/>
            </a:pPr>
            <a:r>
              <a:rPr lang="en-US" sz="7700" b="1" dirty="0">
                <a:solidFill>
                  <a:srgbClr val="FFFFFF"/>
                </a:solidFill>
                <a:latin typeface="Montserrat Bold" pitchFamily="34" charset="0"/>
                <a:ea typeface="Montserrat Bold" pitchFamily="34" charset="-122"/>
                <a:cs typeface="Montserrat Bold" pitchFamily="34" charset="-120"/>
              </a:rPr>
              <a:t>ChocoMatic</a:t>
            </a:r>
            <a:endParaRPr lang="en-US" sz="7700" dirty="0"/>
          </a:p>
        </p:txBody>
      </p:sp>
      <p:sp>
        <p:nvSpPr>
          <p:cNvPr id="4" name="Text 2"/>
          <p:cNvSpPr/>
          <p:nvPr/>
        </p:nvSpPr>
        <p:spPr>
          <a:xfrm>
            <a:off x="863798" y="3779758"/>
            <a:ext cx="12902803" cy="323969"/>
          </a:xfrm>
          <a:prstGeom prst="rect">
            <a:avLst/>
          </a:prstGeom>
          <a:noFill/>
          <a:ln/>
        </p:spPr>
        <p:txBody>
          <a:bodyPr wrap="non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Ahmad Dardook (ID: 12112172)</a:t>
            </a:r>
            <a:endParaRPr lang="en-US" sz="1700" dirty="0"/>
          </a:p>
        </p:txBody>
      </p:sp>
      <p:sp>
        <p:nvSpPr>
          <p:cNvPr id="5" name="Text 3"/>
          <p:cNvSpPr/>
          <p:nvPr/>
        </p:nvSpPr>
        <p:spPr>
          <a:xfrm>
            <a:off x="863798" y="4346615"/>
            <a:ext cx="12902803" cy="323969"/>
          </a:xfrm>
          <a:prstGeom prst="rect">
            <a:avLst/>
          </a:prstGeom>
          <a:noFill/>
          <a:ln/>
        </p:spPr>
        <p:txBody>
          <a:bodyPr wrap="non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Sayed Qutob (ID: 12111977)</a:t>
            </a:r>
            <a:endParaRPr lang="en-US" sz="1700" dirty="0"/>
          </a:p>
        </p:txBody>
      </p:sp>
      <p:sp>
        <p:nvSpPr>
          <p:cNvPr id="6" name="Text 4"/>
          <p:cNvSpPr/>
          <p:nvPr/>
        </p:nvSpPr>
        <p:spPr>
          <a:xfrm>
            <a:off x="863798" y="4913471"/>
            <a:ext cx="12902803" cy="323969"/>
          </a:xfrm>
          <a:prstGeom prst="rect">
            <a:avLst/>
          </a:prstGeom>
          <a:noFill/>
          <a:ln/>
        </p:spPr>
        <p:txBody>
          <a:bodyPr wrap="non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Under the supervision of: Dr. Mahmoud Assad</a:t>
            </a:r>
            <a:endParaRPr lang="en-US" sz="1700" dirty="0"/>
          </a:p>
        </p:txBody>
      </p:sp>
      <p:sp>
        <p:nvSpPr>
          <p:cNvPr id="7" name="Text 5"/>
          <p:cNvSpPr/>
          <p:nvPr/>
        </p:nvSpPr>
        <p:spPr>
          <a:xfrm>
            <a:off x="863798" y="5480328"/>
            <a:ext cx="12902803" cy="323969"/>
          </a:xfrm>
          <a:prstGeom prst="rect">
            <a:avLst/>
          </a:prstGeom>
          <a:noFill/>
          <a:ln/>
        </p:spPr>
        <p:txBody>
          <a:bodyPr wrap="non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Computer Engineering Department</a:t>
            </a:r>
            <a:endParaRPr lang="en-US" sz="1700" dirty="0"/>
          </a:p>
        </p:txBody>
      </p:sp>
      <p:sp>
        <p:nvSpPr>
          <p:cNvPr id="8" name="Text 6"/>
          <p:cNvSpPr/>
          <p:nvPr/>
        </p:nvSpPr>
        <p:spPr>
          <a:xfrm>
            <a:off x="863798" y="6047184"/>
            <a:ext cx="12902803" cy="323969"/>
          </a:xfrm>
          <a:prstGeom prst="rect">
            <a:avLst/>
          </a:prstGeom>
          <a:noFill/>
          <a:ln/>
        </p:spPr>
        <p:txBody>
          <a:bodyPr wrap="non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An-Najah National University</a:t>
            </a:r>
            <a:endParaRPr lang="en-US" sz="1700" dirty="0"/>
          </a:p>
        </p:txBody>
      </p:sp>
      <p:sp>
        <p:nvSpPr>
          <p:cNvPr id="9" name="Text 7"/>
          <p:cNvSpPr/>
          <p:nvPr/>
        </p:nvSpPr>
        <p:spPr>
          <a:xfrm>
            <a:off x="863798" y="6614041"/>
            <a:ext cx="12902803" cy="323969"/>
          </a:xfrm>
          <a:prstGeom prst="rect">
            <a:avLst/>
          </a:prstGeom>
          <a:noFill/>
          <a:ln/>
        </p:spPr>
        <p:txBody>
          <a:bodyPr wrap="none" lIns="0" tIns="0" rIns="0" bIns="0" rtlCol="0" anchor="t"/>
          <a:lstStyle/>
          <a:p>
            <a:pPr algn="ctr" indent="0" marL="0">
              <a:lnSpc>
                <a:spcPts val="2550"/>
              </a:lnSpc>
              <a:buNone/>
            </a:pPr>
            <a:r>
              <a:rPr lang="en-US" sz="1700" dirty="0">
                <a:solidFill>
                  <a:srgbClr val="E2E6E9"/>
                </a:solidFill>
                <a:latin typeface="Source Sans Pro" pitchFamily="34" charset="0"/>
                <a:ea typeface="Source Sans Pro" pitchFamily="34" charset="-122"/>
                <a:cs typeface="Source Sans Pro" pitchFamily="34" charset="-120"/>
              </a:rPr>
              <a:t>June 2025-2026</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2025-06-28T20:53:38Z</dcterms:created>
  <dcterms:modified xsi:type="dcterms:W3CDTF">2025-06-28T20:53:38Z</dcterms:modified>
</cp:coreProperties>
</file>