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73"/>
  </p:notesMasterIdLst>
  <p:sldIdLst>
    <p:sldId id="256" r:id="rId2"/>
    <p:sldId id="344" r:id="rId3"/>
    <p:sldId id="345" r:id="rId4"/>
    <p:sldId id="257" r:id="rId5"/>
    <p:sldId id="258" r:id="rId6"/>
    <p:sldId id="301" r:id="rId7"/>
    <p:sldId id="302" r:id="rId8"/>
    <p:sldId id="261" r:id="rId9"/>
    <p:sldId id="347" r:id="rId10"/>
    <p:sldId id="346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48" r:id="rId19"/>
    <p:sldId id="349" r:id="rId20"/>
    <p:sldId id="350" r:id="rId21"/>
    <p:sldId id="351" r:id="rId22"/>
    <p:sldId id="352" r:id="rId23"/>
    <p:sldId id="263" r:id="rId24"/>
    <p:sldId id="303" r:id="rId25"/>
    <p:sldId id="266" r:id="rId26"/>
    <p:sldId id="311" r:id="rId27"/>
    <p:sldId id="367" r:id="rId28"/>
    <p:sldId id="356" r:id="rId29"/>
    <p:sldId id="357" r:id="rId30"/>
    <p:sldId id="358" r:id="rId31"/>
    <p:sldId id="300" r:id="rId32"/>
    <p:sldId id="341" r:id="rId33"/>
    <p:sldId id="291" r:id="rId34"/>
    <p:sldId id="342" r:id="rId35"/>
    <p:sldId id="343" r:id="rId36"/>
    <p:sldId id="366" r:id="rId37"/>
    <p:sldId id="368" r:id="rId38"/>
    <p:sldId id="365" r:id="rId39"/>
    <p:sldId id="362" r:id="rId40"/>
    <p:sldId id="312" r:id="rId41"/>
    <p:sldId id="363" r:id="rId42"/>
    <p:sldId id="353" r:id="rId43"/>
    <p:sldId id="314" r:id="rId44"/>
    <p:sldId id="316" r:id="rId45"/>
    <p:sldId id="317" r:id="rId46"/>
    <p:sldId id="318" r:id="rId47"/>
    <p:sldId id="319" r:id="rId48"/>
    <p:sldId id="320" r:id="rId49"/>
    <p:sldId id="321" r:id="rId50"/>
    <p:sldId id="323" r:id="rId51"/>
    <p:sldId id="327" r:id="rId52"/>
    <p:sldId id="324" r:id="rId53"/>
    <p:sldId id="325" r:id="rId54"/>
    <p:sldId id="326" r:id="rId55"/>
    <p:sldId id="330" r:id="rId56"/>
    <p:sldId id="328" r:id="rId57"/>
    <p:sldId id="329" r:id="rId58"/>
    <p:sldId id="331" r:id="rId59"/>
    <p:sldId id="332" r:id="rId60"/>
    <p:sldId id="364" r:id="rId61"/>
    <p:sldId id="333" r:id="rId62"/>
    <p:sldId id="354" r:id="rId63"/>
    <p:sldId id="361" r:id="rId64"/>
    <p:sldId id="334" r:id="rId65"/>
    <p:sldId id="336" r:id="rId66"/>
    <p:sldId id="337" r:id="rId67"/>
    <p:sldId id="338" r:id="rId68"/>
    <p:sldId id="339" r:id="rId69"/>
    <p:sldId id="340" r:id="rId70"/>
    <p:sldId id="355" r:id="rId71"/>
    <p:sldId id="298" r:id="rId7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C38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0487" autoAdjust="0"/>
    <p:restoredTop sz="94660"/>
  </p:normalViewPr>
  <p:slideViewPr>
    <p:cSldViewPr>
      <p:cViewPr varScale="1">
        <p:scale>
          <a:sx n="66" d="100"/>
          <a:sy n="66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1FC6A09-E946-49C2-A736-2CCAD9BB7626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DD99D2-5676-418B-BD3E-9A661B3169E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D99D2-5676-418B-BD3E-9A661B3169EF}" type="slidenum">
              <a:rPr lang="ar-SA" smtClean="0"/>
              <a:pPr/>
              <a:t>64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u"/>
  </p:transition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04856" cy="1000702"/>
          </a:xfrm>
        </p:spPr>
        <p:txBody>
          <a:bodyPr>
            <a:normAutofit/>
            <a:scene3d>
              <a:camera prst="orthographicFront"/>
              <a:lightRig rig="chilly" dir="t"/>
            </a:scene3d>
            <a:sp3d extrusionH="57150" contourW="12700" prstMaterial="legacyWireframe">
              <a:bevelT w="38100" h="38100" prst="relaxedInset"/>
              <a:extrusionClr>
                <a:schemeClr val="tx1"/>
              </a:extrusionClr>
              <a:contourClr>
                <a:schemeClr val="bg2"/>
              </a:contourClr>
            </a:sp3d>
          </a:bodyPr>
          <a:lstStyle/>
          <a:p>
            <a:pPr algn="ctr"/>
            <a:r>
              <a:rPr lang="en-US" sz="3600" b="1" i="1" dirty="0">
                <a:solidFill>
                  <a:schemeClr val="tx1">
                    <a:alpha val="51000"/>
                  </a:schemeClr>
                </a:solidFill>
                <a:effectLst>
                  <a:innerShdw>
                    <a:prstClr val="black"/>
                  </a:innerShdw>
                </a:effectLst>
              </a:rPr>
              <a:t>An Najah National University</a:t>
            </a:r>
            <a:endParaRPr lang="ar-SA" sz="3600" dirty="0">
              <a:solidFill>
                <a:schemeClr val="tx1">
                  <a:alpha val="51000"/>
                </a:schemeClr>
              </a:solidFill>
              <a:effectLst>
                <a:innerShdw>
                  <a:prstClr val="black"/>
                </a:innerShdw>
              </a:effectLst>
            </a:endParaRPr>
          </a:p>
        </p:txBody>
      </p:sp>
      <p:pic>
        <p:nvPicPr>
          <p:cNvPr id="3" name="Picture 7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1124744"/>
            <a:ext cx="1592778" cy="1571635"/>
          </a:xfrm>
          <a:prstGeom prst="rect">
            <a:avLst/>
          </a:prstGeom>
        </p:spPr>
      </p:pic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403648" y="2564904"/>
            <a:ext cx="6552728" cy="1752600"/>
          </a:xfrm>
        </p:spPr>
        <p:txBody>
          <a:bodyPr/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Faculty of Engineering </a:t>
            </a:r>
          </a:p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Building Engineering Department</a:t>
            </a:r>
            <a:br>
              <a:rPr lang="en-US" sz="2400" b="1" dirty="0" smtClean="0">
                <a:solidFill>
                  <a:srgbClr val="00B050"/>
                </a:solidFill>
              </a:rPr>
            </a:br>
            <a:r>
              <a:rPr lang="en-US" sz="2400" b="1" dirty="0" smtClean="0">
                <a:solidFill>
                  <a:srgbClr val="00B050"/>
                </a:solidFill>
              </a:rPr>
              <a:t>Graduation Project -2 </a:t>
            </a:r>
            <a:endParaRPr lang="ar-SA" sz="2400" b="1" dirty="0" smtClean="0">
              <a:solidFill>
                <a:srgbClr val="00B050"/>
              </a:solidFill>
            </a:endParaRPr>
          </a:p>
          <a:p>
            <a:pPr algn="ctr"/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2483768" y="3929066"/>
            <a:ext cx="458856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Environmental Friendly Residential Villa 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251520" y="4941168"/>
            <a:ext cx="374897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00B0F0"/>
                </a:solidFill>
              </a:rPr>
              <a:t>Prepared by:</a:t>
            </a:r>
            <a:br>
              <a:rPr lang="en-US" sz="2000" b="1" dirty="0" smtClean="0">
                <a:solidFill>
                  <a:srgbClr val="00B0F0"/>
                </a:solidFill>
              </a:rPr>
            </a:br>
            <a:r>
              <a:rPr lang="en-US" sz="2000" b="1" dirty="0" smtClean="0">
                <a:solidFill>
                  <a:srgbClr val="00B0F0"/>
                </a:solidFill>
              </a:rPr>
              <a:t> Ahmad  Jarrar</a:t>
            </a:r>
          </a:p>
          <a:p>
            <a:pPr algn="ctr" rtl="0"/>
            <a:r>
              <a:rPr lang="en-US" sz="2000" b="1" dirty="0" smtClean="0">
                <a:solidFill>
                  <a:srgbClr val="00B0F0"/>
                </a:solidFill>
              </a:rPr>
              <a:t>Mohammad Qassem Suliman</a:t>
            </a:r>
            <a:br>
              <a:rPr lang="en-US" sz="2000" b="1" dirty="0" smtClean="0">
                <a:solidFill>
                  <a:srgbClr val="00B0F0"/>
                </a:solidFill>
              </a:rPr>
            </a:br>
            <a:r>
              <a:rPr lang="en-US" sz="2000" b="1" dirty="0" smtClean="0">
                <a:solidFill>
                  <a:srgbClr val="00B0F0"/>
                </a:solidFill>
              </a:rPr>
              <a:t>Nehad  Rabayaa</a:t>
            </a:r>
            <a:br>
              <a:rPr lang="en-US" sz="2000" b="1" dirty="0" smtClean="0">
                <a:solidFill>
                  <a:srgbClr val="00B0F0"/>
                </a:solidFill>
              </a:rPr>
            </a:br>
            <a:endParaRPr lang="en-US" sz="2000" b="1" dirty="0" smtClean="0">
              <a:solidFill>
                <a:srgbClr val="00B0F0"/>
              </a:solidFill>
            </a:endParaRPr>
          </a:p>
          <a:p>
            <a:pPr algn="ctr" rtl="0"/>
            <a:endParaRPr lang="en-US" sz="2000" b="1" dirty="0" smtClean="0">
              <a:solidFill>
                <a:srgbClr val="00B0F0"/>
              </a:solidFill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357786" y="5157192"/>
            <a:ext cx="378621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00B0F0"/>
                </a:solidFill>
              </a:rPr>
              <a:t>Project Supervisor: </a:t>
            </a:r>
          </a:p>
          <a:p>
            <a:pPr algn="ctr" rtl="0"/>
            <a:r>
              <a:rPr lang="en-US" sz="2800" b="1" i="1" dirty="0">
                <a:solidFill>
                  <a:srgbClr val="00B0F0"/>
                </a:solidFill>
              </a:rPr>
              <a:t>Dr. </a:t>
            </a:r>
            <a:r>
              <a:rPr lang="en-US" sz="2800" b="1" i="1" dirty="0" smtClean="0">
                <a:solidFill>
                  <a:srgbClr val="00B0F0"/>
                </a:solidFill>
              </a:rPr>
              <a:t>Amir Al-Sharif</a:t>
            </a:r>
            <a:endParaRPr lang="en-US" sz="2000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8596" y="1928802"/>
            <a:ext cx="8072494" cy="442915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8596" y="1714488"/>
            <a:ext cx="8286808" cy="492922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57224" y="1643050"/>
            <a:ext cx="7215238" cy="4929221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42910" y="1643050"/>
            <a:ext cx="7786742" cy="501969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714480" y="1571612"/>
            <a:ext cx="5715040" cy="500066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71472" y="1571612"/>
            <a:ext cx="7643866" cy="5019695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57224" y="1571612"/>
            <a:ext cx="7215237" cy="506673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6162700" cy="506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              </a:t>
            </a:r>
            <a:r>
              <a:rPr lang="en-US" b="1" dirty="0" smtClean="0">
                <a:solidFill>
                  <a:srgbClr val="00B0F0"/>
                </a:solidFill>
              </a:rPr>
              <a:t>South Elevation</a:t>
            </a:r>
          </a:p>
          <a:p>
            <a:pPr algn="l" rtl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40511" y="2648904"/>
            <a:ext cx="8789207" cy="378049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              </a:t>
            </a:r>
            <a:r>
              <a:rPr lang="en-US" b="1" dirty="0" smtClean="0">
                <a:solidFill>
                  <a:srgbClr val="00B0F0"/>
                </a:solidFill>
              </a:rPr>
              <a:t>north  Elevation</a:t>
            </a:r>
          </a:p>
          <a:p>
            <a:pPr algn="l" rtl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42844" y="2500306"/>
            <a:ext cx="8858280" cy="406973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57" y="285728"/>
            <a:ext cx="8757161" cy="635798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              </a:t>
            </a:r>
            <a:r>
              <a:rPr lang="en-US" b="1" dirty="0" smtClean="0">
                <a:solidFill>
                  <a:srgbClr val="00B0F0"/>
                </a:solidFill>
              </a:rPr>
              <a:t>East  Elevation</a:t>
            </a:r>
          </a:p>
          <a:p>
            <a:pPr algn="l" rtl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34093" y="2351350"/>
            <a:ext cx="8352749" cy="414948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              </a:t>
            </a:r>
            <a:r>
              <a:rPr lang="en-US" b="1" dirty="0" smtClean="0">
                <a:solidFill>
                  <a:srgbClr val="00B0F0"/>
                </a:solidFill>
              </a:rPr>
              <a:t>West  Elevation</a:t>
            </a:r>
          </a:p>
          <a:p>
            <a:pPr algn="l" rtl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514080" y="2285992"/>
            <a:ext cx="7844134" cy="423673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                      </a:t>
            </a:r>
            <a:r>
              <a:rPr lang="en-US" b="1" dirty="0" smtClean="0">
                <a:solidFill>
                  <a:srgbClr val="00B0F0"/>
                </a:solidFill>
              </a:rPr>
              <a:t>Section</a:t>
            </a:r>
          </a:p>
          <a:p>
            <a:pPr algn="l" rtl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357190" y="2285992"/>
            <a:ext cx="8643966" cy="421484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Structural design </a:t>
            </a:r>
            <a:endParaRPr lang="en-US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4" name="Picture 1" descr="C:\Users\TechniPAL\Pictures\Capture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142984"/>
            <a:ext cx="4572032" cy="5412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F:\ \hkh\التقاط.jp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4681" y="1142984"/>
            <a:ext cx="4355037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Structural design 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071546"/>
            <a:ext cx="7467600" cy="4143404"/>
          </a:xfrm>
        </p:spPr>
        <p:txBody>
          <a:bodyPr>
            <a:noAutofit/>
          </a:bodyPr>
          <a:lstStyle/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US" sz="2000" b="1" i="1" dirty="0" smtClean="0">
                <a:solidFill>
                  <a:schemeClr val="bg1"/>
                </a:solidFill>
              </a:rPr>
              <a:t> </a:t>
            </a:r>
            <a:r>
              <a:rPr lang="en-US" sz="2000" b="1" u="sng" dirty="0" smtClean="0">
                <a:solidFill>
                  <a:schemeClr val="bg1"/>
                </a:solidFill>
                <a:cs typeface="Times New Roman" pitchFamily="18" charset="0"/>
              </a:rPr>
              <a:t>Materials</a:t>
            </a: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GB" sz="2000" b="1" i="1" dirty="0" smtClean="0">
                <a:solidFill>
                  <a:schemeClr val="bg1"/>
                </a:solidFill>
              </a:rPr>
              <a:t>* Structural materials</a:t>
            </a:r>
          </a:p>
          <a:p>
            <a:pPr marL="274320" indent="-274320" algn="l" rtl="0"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sz="2000" i="1" dirty="0" smtClean="0">
                <a:solidFill>
                  <a:schemeClr val="bg1"/>
                </a:solidFill>
              </a:rPr>
              <a:t>  </a:t>
            </a:r>
            <a:r>
              <a:rPr lang="en-GB" sz="2000" i="1" u="sng" dirty="0" smtClean="0">
                <a:solidFill>
                  <a:schemeClr val="bg1"/>
                </a:solidFill>
              </a:rPr>
              <a:t>Concrete: </a:t>
            </a: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GB" sz="2000" i="1" dirty="0" smtClean="0">
                <a:solidFill>
                  <a:schemeClr val="bg1"/>
                </a:solidFill>
              </a:rPr>
              <a:t>             </a:t>
            </a:r>
            <a:r>
              <a:rPr lang="en-GB" sz="2000" i="1" dirty="0" smtClean="0">
                <a:solidFill>
                  <a:schemeClr val="bg1"/>
                </a:solidFill>
              </a:rPr>
              <a:t>Concrete strength for all concrete parts is B300 </a:t>
            </a:r>
            <a:br>
              <a:rPr lang="en-GB" sz="2000" i="1" dirty="0" smtClean="0">
                <a:solidFill>
                  <a:schemeClr val="bg1"/>
                </a:solidFill>
              </a:rPr>
            </a:br>
            <a:r>
              <a:rPr lang="en-GB" sz="2000" i="1" dirty="0" smtClean="0">
                <a:solidFill>
                  <a:schemeClr val="bg1"/>
                </a:solidFill>
              </a:rPr>
              <a:t>          </a:t>
            </a:r>
            <a:br>
              <a:rPr lang="en-GB" sz="2000" i="1" dirty="0" smtClean="0">
                <a:solidFill>
                  <a:schemeClr val="bg1"/>
                </a:solidFill>
              </a:rPr>
            </a:br>
            <a:r>
              <a:rPr lang="en-GB" sz="2000" i="1" dirty="0" smtClean="0">
                <a:solidFill>
                  <a:schemeClr val="bg1"/>
                </a:solidFill>
              </a:rPr>
              <a:t>             </a:t>
            </a:r>
            <a:r>
              <a:rPr lang="en-GB" sz="2000" i="1" dirty="0" smtClean="0">
                <a:solidFill>
                  <a:schemeClr val="bg1"/>
                </a:solidFill>
              </a:rPr>
              <a:t>Modulus of elasticity equals (2.5*10</a:t>
            </a:r>
            <a:r>
              <a:rPr lang="en-GB" sz="2000" i="1" baseline="30000" dirty="0" smtClean="0">
                <a:solidFill>
                  <a:schemeClr val="bg1"/>
                </a:solidFill>
              </a:rPr>
              <a:t>5</a:t>
            </a:r>
            <a:r>
              <a:rPr lang="en-GB" sz="2000" i="1" dirty="0" smtClean="0">
                <a:solidFill>
                  <a:schemeClr val="bg1"/>
                </a:solidFill>
              </a:rPr>
              <a:t> Kg\cm</a:t>
            </a:r>
            <a:r>
              <a:rPr lang="en-GB" sz="2000" i="1" baseline="30000" dirty="0" smtClean="0">
                <a:solidFill>
                  <a:schemeClr val="bg1"/>
                </a:solidFill>
              </a:rPr>
              <a:t>2</a:t>
            </a:r>
            <a:r>
              <a:rPr lang="en-GB" sz="2000" i="1" dirty="0" smtClean="0">
                <a:solidFill>
                  <a:schemeClr val="bg1"/>
                </a:solidFill>
              </a:rPr>
              <a:t>) Unit     </a:t>
            </a:r>
            <a:br>
              <a:rPr lang="en-GB" sz="2000" i="1" dirty="0" smtClean="0">
                <a:solidFill>
                  <a:schemeClr val="bg1"/>
                </a:solidFill>
              </a:rPr>
            </a:br>
            <a:r>
              <a:rPr lang="en-GB" sz="2000" i="1" dirty="0" smtClean="0">
                <a:solidFill>
                  <a:schemeClr val="bg1"/>
                </a:solidFill>
              </a:rPr>
              <a:t>           weight is (2500 kg\m</a:t>
            </a:r>
            <a:r>
              <a:rPr lang="en-GB" sz="2000" i="1" baseline="30000" dirty="0" smtClean="0">
                <a:solidFill>
                  <a:schemeClr val="bg1"/>
                </a:solidFill>
              </a:rPr>
              <a:t>3</a:t>
            </a:r>
            <a:r>
              <a:rPr lang="en-GB" sz="2000" i="1" dirty="0" smtClean="0">
                <a:solidFill>
                  <a:schemeClr val="bg1"/>
                </a:solidFill>
              </a:rPr>
              <a:t>)</a:t>
            </a:r>
            <a:endParaRPr lang="en-GB" sz="2000" i="1" baseline="300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sz="2000" i="1" dirty="0" smtClean="0">
                <a:solidFill>
                  <a:schemeClr val="bg1"/>
                </a:solidFill>
              </a:rPr>
              <a:t>  </a:t>
            </a:r>
            <a:r>
              <a:rPr lang="en-GB" sz="2000" i="1" u="sng" dirty="0" smtClean="0">
                <a:solidFill>
                  <a:schemeClr val="bg1"/>
                </a:solidFill>
              </a:rPr>
              <a:t>Steel:</a:t>
            </a: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GB" sz="2000" i="1" dirty="0" smtClean="0">
                <a:solidFill>
                  <a:schemeClr val="bg1"/>
                </a:solidFill>
              </a:rPr>
              <a:t>             Modulus of elasticity equals( 2*10</a:t>
            </a:r>
            <a:r>
              <a:rPr lang="en-GB" sz="2000" i="1" baseline="30000" dirty="0" smtClean="0">
                <a:solidFill>
                  <a:schemeClr val="bg1"/>
                </a:solidFill>
              </a:rPr>
              <a:t>6</a:t>
            </a:r>
            <a:r>
              <a:rPr lang="en-GB" sz="2000" i="1" dirty="0" smtClean="0">
                <a:solidFill>
                  <a:schemeClr val="bg1"/>
                </a:solidFill>
              </a:rPr>
              <a:t> Kg\cm</a:t>
            </a:r>
            <a:r>
              <a:rPr lang="en-GB" sz="2000" i="1" baseline="30000" dirty="0" smtClean="0">
                <a:solidFill>
                  <a:schemeClr val="bg1"/>
                </a:solidFill>
              </a:rPr>
              <a:t>2</a:t>
            </a:r>
            <a:r>
              <a:rPr lang="en-GB" sz="2000" i="1" dirty="0" smtClean="0">
                <a:solidFill>
                  <a:schemeClr val="bg1"/>
                </a:solidFill>
              </a:rPr>
              <a:t>) </a:t>
            </a:r>
            <a:endParaRPr lang="en-GB" sz="20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GB" sz="2000" i="1" dirty="0" smtClean="0">
                <a:solidFill>
                  <a:schemeClr val="bg1"/>
                </a:solidFill>
              </a:rPr>
              <a:t>             For steel reinforcement, is( 4200 Kg\cm</a:t>
            </a:r>
            <a:r>
              <a:rPr lang="en-GB" sz="2000" i="1" baseline="30000" dirty="0" smtClean="0">
                <a:solidFill>
                  <a:schemeClr val="bg1"/>
                </a:solidFill>
              </a:rPr>
              <a:t>2</a:t>
            </a:r>
            <a:r>
              <a:rPr lang="en-GB" sz="2000" i="1" dirty="0" smtClean="0">
                <a:solidFill>
                  <a:schemeClr val="bg1"/>
                </a:solidFill>
              </a:rPr>
              <a:t>) </a:t>
            </a:r>
            <a:r>
              <a:rPr lang="en-GB" sz="2000" i="1" dirty="0" smtClean="0">
                <a:solidFill>
                  <a:schemeClr val="bg1"/>
                </a:solidFill>
              </a:rPr>
              <a:t/>
            </a:r>
            <a:br>
              <a:rPr lang="en-GB" sz="2000" i="1" dirty="0" smtClean="0">
                <a:solidFill>
                  <a:schemeClr val="bg1"/>
                </a:solidFill>
              </a:rPr>
            </a:br>
            <a:endParaRPr lang="en-GB" sz="20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GB" sz="20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GB" sz="2000" b="1" i="1" dirty="0" smtClean="0">
                <a:solidFill>
                  <a:schemeClr val="bg1"/>
                </a:solidFill>
              </a:rPr>
              <a:t>     * Non-structural materials</a:t>
            </a:r>
          </a:p>
          <a:p>
            <a:pPr marL="274320" indent="-274320" algn="ctr" rtl="0">
              <a:buClr>
                <a:schemeClr val="accent3"/>
              </a:buClr>
              <a:buNone/>
              <a:defRPr/>
            </a:pPr>
            <a:r>
              <a:rPr lang="en-GB" sz="2000" i="1" dirty="0" smtClean="0">
                <a:solidFill>
                  <a:schemeClr val="bg1"/>
                </a:solidFill>
              </a:rPr>
              <a:t>    They are mainly, blocks, plasters, tiles, filling, mortar and masonry.</a:t>
            </a:r>
            <a:endParaRPr lang="en-GB" sz="20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Structural design </a:t>
            </a:r>
            <a:endParaRPr lang="ar-JO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US" sz="2400" b="1" u="sng" dirty="0" smtClean="0">
                <a:solidFill>
                  <a:schemeClr val="bg1"/>
                </a:solidFill>
                <a:cs typeface="Times New Roman" pitchFamily="18" charset="0"/>
              </a:rPr>
              <a:t>Codes and Standards</a:t>
            </a: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GB" sz="2400" i="1" dirty="0" smtClean="0">
                <a:solidFill>
                  <a:schemeClr val="bg1"/>
                </a:solidFill>
              </a:rPr>
              <a:t>The following codes and standards are used in this project :</a:t>
            </a: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en-GB" sz="2400" i="1" dirty="0" smtClean="0">
                <a:solidFill>
                  <a:schemeClr val="bg1"/>
                </a:solidFill>
              </a:rPr>
              <a:t> ACI </a:t>
            </a:r>
            <a:r>
              <a:rPr lang="en-GB" sz="2400" i="1" dirty="0" smtClean="0">
                <a:solidFill>
                  <a:schemeClr val="bg1"/>
                </a:solidFill>
              </a:rPr>
              <a:t>318-</a:t>
            </a:r>
            <a:r>
              <a:rPr lang="en-US" sz="2400" i="1" dirty="0" smtClean="0">
                <a:solidFill>
                  <a:schemeClr val="bg1"/>
                </a:solidFill>
              </a:rPr>
              <a:t>11</a:t>
            </a:r>
            <a:r>
              <a:rPr lang="en-GB" sz="2400" i="1" dirty="0" smtClean="0">
                <a:solidFill>
                  <a:schemeClr val="bg1"/>
                </a:solidFill>
              </a:rPr>
              <a:t>  </a:t>
            </a:r>
            <a:r>
              <a:rPr lang="en-GB" sz="2400" i="1" dirty="0" smtClean="0">
                <a:solidFill>
                  <a:schemeClr val="bg1"/>
                </a:solidFill>
              </a:rPr>
              <a:t>:   American Concrete Institute provisions for  reinforced concrete structural design.</a:t>
            </a:r>
          </a:p>
          <a:p>
            <a:pPr marL="274320" indent="-274320" algn="l" rtl="0">
              <a:buClr>
                <a:schemeClr val="accent3"/>
              </a:buClr>
              <a:buFont typeface="Wingdings" pitchFamily="2" charset="2"/>
              <a:buChar char="ü"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en-GB" sz="2400" i="1" dirty="0" smtClean="0">
                <a:solidFill>
                  <a:schemeClr val="bg1"/>
                </a:solidFill>
              </a:rPr>
              <a:t>UBC-97        :  Uniform Building Code provisions for seismic load   parameters</a:t>
            </a:r>
            <a:r>
              <a:rPr lang="ar-SA" sz="2400" i="1" dirty="0" smtClean="0">
                <a:solidFill>
                  <a:schemeClr val="bg1"/>
                </a:solidFill>
              </a:rPr>
              <a:t> </a:t>
            </a:r>
            <a:r>
              <a:rPr lang="en-GB" sz="2400" i="1" dirty="0" smtClean="0">
                <a:solidFill>
                  <a:schemeClr val="bg1"/>
                </a:solidFill>
              </a:rPr>
              <a:t>determination .</a:t>
            </a:r>
            <a:endParaRPr lang="ar-JO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472112"/>
          </a:xfrm>
        </p:spPr>
        <p:txBody>
          <a:bodyPr>
            <a:normAutofit/>
          </a:bodyPr>
          <a:lstStyle/>
          <a:p>
            <a:pPr marL="274320" indent="-274320" algn="l">
              <a:buClr>
                <a:schemeClr val="accent3"/>
              </a:buClr>
              <a:buNone/>
              <a:defRPr/>
            </a:pPr>
            <a:r>
              <a:rPr lang="en-GB" b="1" i="1" dirty="0" smtClean="0">
                <a:solidFill>
                  <a:schemeClr val="bg1"/>
                </a:solidFill>
              </a:rPr>
              <a:t>    2)  </a:t>
            </a:r>
            <a:r>
              <a:rPr lang="en-US" sz="2400" i="1" u="sng" dirty="0" smtClean="0">
                <a:solidFill>
                  <a:schemeClr val="bg1"/>
                </a:solidFill>
                <a:cs typeface="Times New Roman" pitchFamily="18" charset="0"/>
              </a:rPr>
              <a:t>Lateral loads:</a:t>
            </a:r>
          </a:p>
          <a:p>
            <a:pPr marL="274320" indent="-274320" algn="l">
              <a:buClr>
                <a:schemeClr val="accent3"/>
              </a:buClr>
              <a:buNone/>
              <a:defRPr/>
            </a:pPr>
            <a:endParaRPr lang="en-GB" i="1" dirty="0" smtClean="0">
              <a:solidFill>
                <a:schemeClr val="bg1"/>
              </a:solidFill>
            </a:endParaRPr>
          </a:p>
          <a:p>
            <a:pPr marL="274320" indent="-274320" algn="l">
              <a:buClr>
                <a:schemeClr val="accent3"/>
              </a:buClr>
              <a:buNone/>
              <a:defRPr/>
            </a:pPr>
            <a:r>
              <a:rPr lang="en-US" sz="2000" i="1" dirty="0" smtClean="0">
                <a:solidFill>
                  <a:schemeClr val="bg1"/>
                </a:solidFill>
                <a:cs typeface="Times New Roman" pitchFamily="18" charset="0"/>
              </a:rPr>
              <a:t>Seismic loads:</a:t>
            </a:r>
          </a:p>
          <a:p>
            <a:pPr marL="274320" indent="-274320" algn="l">
              <a:buClr>
                <a:schemeClr val="accent3"/>
              </a:buClr>
              <a:buNone/>
              <a:defRPr/>
            </a:pPr>
            <a:r>
              <a:rPr lang="en-US" sz="2000" i="1" dirty="0" smtClean="0">
                <a:solidFill>
                  <a:schemeClr val="bg1"/>
                </a:solidFill>
                <a:cs typeface="Times New Roman" pitchFamily="18" charset="0"/>
              </a:rPr>
              <a:t>		</a:t>
            </a:r>
          </a:p>
          <a:p>
            <a:pPr marL="274320" indent="-274320" algn="l">
              <a:buClr>
                <a:schemeClr val="accent3"/>
              </a:buClr>
              <a:buNone/>
              <a:defRPr/>
            </a:pPr>
            <a:r>
              <a:rPr lang="en-US" sz="2000" i="1" dirty="0" smtClean="0">
                <a:solidFill>
                  <a:schemeClr val="bg1"/>
                </a:solidFill>
                <a:cs typeface="Times New Roman" pitchFamily="18" charset="0"/>
              </a:rPr>
              <a:t>The UBC97 code seismic parameters </a:t>
            </a:r>
          </a:p>
          <a:p>
            <a:pPr marL="274320" indent="-274320" algn="l">
              <a:buClr>
                <a:schemeClr val="accent3"/>
              </a:buClr>
              <a:buNone/>
              <a:defRPr/>
            </a:pPr>
            <a:r>
              <a:rPr lang="en-US" sz="2000" i="1" dirty="0" smtClean="0">
                <a:solidFill>
                  <a:schemeClr val="bg1"/>
                </a:solidFill>
                <a:cs typeface="Times New Roman" pitchFamily="18" charset="0"/>
              </a:rPr>
              <a:t>are as follows:</a:t>
            </a:r>
          </a:p>
          <a:p>
            <a:pPr marL="274320" indent="-274320" algn="l">
              <a:buClr>
                <a:schemeClr val="accent3"/>
              </a:buClr>
              <a:buNone/>
              <a:defRPr/>
            </a:pPr>
            <a:endParaRPr lang="en-US" sz="2000" i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marL="640080" lvl="1" indent="-246888" algn="l" eaLnBrk="1" fontAlgn="auto" hangingPunct="1">
              <a:spcAft>
                <a:spcPts val="0"/>
              </a:spcAft>
              <a:buNone/>
              <a:defRPr/>
            </a:pPr>
            <a:r>
              <a:rPr lang="en-US" sz="1800" i="1" dirty="0" smtClean="0">
                <a:solidFill>
                  <a:schemeClr val="bg1"/>
                </a:solidFill>
                <a:cs typeface="Times New Roman" pitchFamily="18" charset="0"/>
              </a:rPr>
              <a:t>The seismic zone factor, Z= 0.2 .</a:t>
            </a:r>
          </a:p>
          <a:p>
            <a:pPr marL="640080" lvl="1" indent="-246888" algn="l" eaLnBrk="1" fontAlgn="auto" hangingPunct="1">
              <a:spcAft>
                <a:spcPts val="0"/>
              </a:spcAft>
              <a:buNone/>
              <a:defRPr/>
            </a:pPr>
            <a:r>
              <a:rPr lang="en-US" sz="1800" i="1" dirty="0" smtClean="0">
                <a:solidFill>
                  <a:schemeClr val="bg1"/>
                </a:solidFill>
                <a:cs typeface="Times New Roman" pitchFamily="18" charset="0"/>
              </a:rPr>
              <a:t>The importance factor, I = 1.0 .</a:t>
            </a:r>
          </a:p>
          <a:p>
            <a:pPr marL="640080" lvl="1" indent="-246888" algn="l">
              <a:buNone/>
              <a:defRPr/>
            </a:pPr>
            <a:r>
              <a:rPr lang="en-US" sz="1800" i="1" dirty="0" smtClean="0">
                <a:solidFill>
                  <a:schemeClr val="bg1"/>
                </a:solidFill>
                <a:cs typeface="Times New Roman" pitchFamily="18" charset="0"/>
              </a:rPr>
              <a:t>The ductility factor, R = 3.5.</a:t>
            </a:r>
          </a:p>
          <a:p>
            <a:pPr marL="640080" lvl="1" indent="-246888" algn="l" eaLnBrk="1" fontAlgn="auto" hangingPunct="1">
              <a:spcAft>
                <a:spcPts val="0"/>
              </a:spcAft>
              <a:buNone/>
              <a:defRPr/>
            </a:pPr>
            <a:r>
              <a:rPr lang="en-US" sz="1800" i="1" dirty="0" smtClean="0">
                <a:solidFill>
                  <a:schemeClr val="bg1"/>
                </a:solidFill>
                <a:cs typeface="Times New Roman" pitchFamily="18" charset="0"/>
              </a:rPr>
              <a:t>The seismic coefficient, C</a:t>
            </a:r>
            <a:r>
              <a:rPr lang="en-US" sz="1800" i="1" baseline="-25000" dirty="0" smtClean="0">
                <a:solidFill>
                  <a:schemeClr val="bg1"/>
                </a:solidFill>
                <a:cs typeface="Times New Roman" pitchFamily="18" charset="0"/>
              </a:rPr>
              <a:t>a </a:t>
            </a:r>
            <a:r>
              <a:rPr lang="en-US" sz="1800" i="1" dirty="0" smtClean="0">
                <a:solidFill>
                  <a:schemeClr val="bg1"/>
                </a:solidFill>
                <a:cs typeface="Times New Roman" pitchFamily="18" charset="0"/>
              </a:rPr>
              <a:t>= 0.24 .</a:t>
            </a:r>
          </a:p>
          <a:p>
            <a:pPr marL="640080" lvl="1" indent="-246888" algn="l" eaLnBrk="1" fontAlgn="auto" hangingPunct="1">
              <a:spcAft>
                <a:spcPts val="0"/>
              </a:spcAft>
              <a:buNone/>
              <a:defRPr/>
            </a:pPr>
            <a:r>
              <a:rPr lang="en-US" sz="1800" i="1" dirty="0" smtClean="0">
                <a:solidFill>
                  <a:schemeClr val="bg1"/>
                </a:solidFill>
                <a:cs typeface="Times New Roman" pitchFamily="18" charset="0"/>
              </a:rPr>
              <a:t>The seismic coefficient, </a:t>
            </a:r>
            <a:r>
              <a:rPr lang="en-US" sz="1800" i="1" dirty="0" err="1" smtClean="0">
                <a:solidFill>
                  <a:schemeClr val="bg1"/>
                </a:solidFill>
                <a:cs typeface="Times New Roman" pitchFamily="18" charset="0"/>
              </a:rPr>
              <a:t>C</a:t>
            </a:r>
            <a:r>
              <a:rPr lang="en-US" sz="1800" i="1" baseline="-25000" dirty="0" err="1" smtClean="0">
                <a:solidFill>
                  <a:schemeClr val="bg1"/>
                </a:solidFill>
                <a:cs typeface="Times New Roman" pitchFamily="18" charset="0"/>
              </a:rPr>
              <a:t>v</a:t>
            </a:r>
            <a:r>
              <a:rPr lang="en-US" sz="1800" i="1" baseline="-2500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sz="1800" i="1" dirty="0" smtClean="0">
                <a:solidFill>
                  <a:schemeClr val="bg1"/>
                </a:solidFill>
                <a:cs typeface="Times New Roman" pitchFamily="18" charset="0"/>
              </a:rPr>
              <a:t>= 0.32</a:t>
            </a:r>
            <a:r>
              <a:rPr lang="en-US" sz="1800" dirty="0" smtClean="0">
                <a:solidFill>
                  <a:schemeClr val="bg1"/>
                </a:solidFill>
                <a:cs typeface="Times New Roman" pitchFamily="18" charset="0"/>
              </a:rPr>
              <a:t>.</a:t>
            </a:r>
          </a:p>
          <a:p>
            <a:pPr marL="274320" indent="-274320" algn="l">
              <a:buClr>
                <a:schemeClr val="accent3"/>
              </a:buClr>
              <a:buNone/>
              <a:defRPr/>
            </a:pPr>
            <a:r>
              <a:rPr lang="en-GB" sz="1800" i="1" dirty="0" smtClean="0">
                <a:solidFill>
                  <a:schemeClr val="bg1"/>
                </a:solidFill>
                <a:cs typeface="Times New Roman" pitchFamily="18" charset="0"/>
              </a:rPr>
              <a:t>Type of soil is  Sc</a:t>
            </a:r>
            <a:endParaRPr lang="en-GB" sz="1800" i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4" name="صورة 1" descr="G:\modified%20after%20printi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785813"/>
            <a:ext cx="3929058" cy="60721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728" y="857232"/>
            <a:ext cx="6500857" cy="57404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Structural design </a:t>
            </a:r>
            <a:endParaRPr lang="en-US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28596" y="1214422"/>
            <a:ext cx="7467600" cy="4525963"/>
          </a:xfrm>
        </p:spPr>
        <p:txBody>
          <a:bodyPr/>
          <a:lstStyle/>
          <a:p>
            <a:pPr algn="l">
              <a:buNone/>
            </a:pPr>
            <a:r>
              <a:rPr lang="ar-SY" sz="2800" b="1" i="1" u="sng" dirty="0" smtClean="0">
                <a:solidFill>
                  <a:schemeClr val="bg1"/>
                </a:solidFill>
              </a:rPr>
              <a:t>-: </a:t>
            </a:r>
            <a:r>
              <a:rPr lang="en-GB" sz="2800" b="1" i="1" u="sng" dirty="0" smtClean="0">
                <a:solidFill>
                  <a:schemeClr val="bg1"/>
                </a:solidFill>
              </a:rPr>
              <a:t>Check Compatibility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6" name="Picture 4" descr="C:\Users\TechniPAL\Pictures\JHV.PN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014263" y="1785926"/>
            <a:ext cx="6701009" cy="478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Structural design </a:t>
            </a:r>
            <a:endParaRPr lang="en-US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28596" y="1260491"/>
            <a:ext cx="7467600" cy="4525963"/>
          </a:xfrm>
        </p:spPr>
        <p:txBody>
          <a:bodyPr/>
          <a:lstStyle/>
          <a:p>
            <a:pPr algn="l">
              <a:buNone/>
            </a:pPr>
            <a:r>
              <a:rPr lang="en-GB" sz="2800" b="1" i="1" u="sng" dirty="0" smtClean="0">
                <a:solidFill>
                  <a:schemeClr val="bg1"/>
                </a:solidFill>
              </a:rPr>
              <a:t>Structural Model Verification :</a:t>
            </a:r>
            <a:br>
              <a:rPr lang="en-GB" sz="2800" b="1" i="1" u="sng" dirty="0" smtClean="0">
                <a:solidFill>
                  <a:schemeClr val="bg1"/>
                </a:solidFill>
              </a:rPr>
            </a:br>
            <a:r>
              <a:rPr lang="ar-SY" sz="2800" b="1" i="1" u="sng" dirty="0" smtClean="0">
                <a:solidFill>
                  <a:schemeClr val="bg1"/>
                </a:solidFill>
              </a:rPr>
              <a:t/>
            </a:r>
            <a:br>
              <a:rPr lang="ar-SY" sz="2800" b="1" i="1" u="sng" dirty="0" smtClean="0">
                <a:solidFill>
                  <a:schemeClr val="bg1"/>
                </a:solidFill>
              </a:rPr>
            </a:br>
            <a:r>
              <a:rPr lang="en-GB" sz="2400" b="1" i="1" u="sng" dirty="0" smtClean="0">
                <a:solidFill>
                  <a:srgbClr val="FF0000"/>
                </a:solidFill>
              </a:rPr>
              <a:t>Check  Equilibrium</a:t>
            </a:r>
          </a:p>
          <a:p>
            <a:pPr algn="l">
              <a:buNone/>
            </a:pPr>
            <a:endParaRPr lang="ar-SA" dirty="0">
              <a:solidFill>
                <a:schemeClr val="bg1"/>
              </a:solidFill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357158" y="2857496"/>
          <a:ext cx="8072464" cy="2214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18116"/>
                <a:gridCol w="2018116"/>
                <a:gridCol w="2018116"/>
                <a:gridCol w="2018116"/>
              </a:tblGrid>
              <a:tr h="73819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Error %</a:t>
                      </a:r>
                      <a:endParaRPr kumimoji="0" lang="ar-SA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Manual</a:t>
                      </a:r>
                      <a:endParaRPr lang="ar-SA" sz="1800" dirty="0" smtClean="0">
                        <a:solidFill>
                          <a:schemeClr val="bg1"/>
                        </a:solidFill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ETABS</a:t>
                      </a:r>
                      <a:endParaRPr kumimoji="0" lang="ar-SA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Load</a:t>
                      </a:r>
                      <a:endParaRPr lang="ar-SA" sz="18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738192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1813.5  KN.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1889.9  KN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. L</a:t>
                      </a:r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38192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4.1 %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12875.25 KN </a:t>
                      </a:r>
                      <a:r>
                        <a:rPr kumimoji="0" lang="ar-SY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13435.9  KN 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. L</a:t>
                      </a:r>
                      <a:endParaRPr lang="ar-SA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0" y="5429264"/>
            <a:ext cx="478631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Error % &lt; 5%        ok</a:t>
            </a:r>
            <a:endParaRPr lang="ar-S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 \hkh\التقاط.jp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119" y="285728"/>
            <a:ext cx="8604723" cy="60007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229600" cy="4905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+mn-lt"/>
              </a:rPr>
              <a:t>Check the moments on the beams :</a:t>
            </a:r>
            <a:endParaRPr lang="ar-SA" sz="28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42910" y="2000240"/>
          <a:ext cx="7715308" cy="37663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28827"/>
                <a:gridCol w="1928827"/>
                <a:gridCol w="1928827"/>
                <a:gridCol w="1928827"/>
              </a:tblGrid>
              <a:tr h="918769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Error %</a:t>
                      </a:r>
                      <a:endParaRPr lang="ar-SA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Manual</a:t>
                      </a:r>
                      <a:endParaRPr lang="ar-SA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ETABS</a:t>
                      </a:r>
                      <a:endParaRPr lang="ar-SA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Beams</a:t>
                      </a:r>
                      <a:endParaRPr lang="ar-SA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01005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4.17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  141  KN.m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146.6  KN.m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 </a:t>
                      </a:r>
                      <a:r>
                        <a:rPr lang="ar-SA" sz="2000" baseline="0" dirty="0" smtClean="0"/>
                        <a:t> 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B12</a:t>
                      </a:r>
                      <a:endParaRPr lang="ar-SA" sz="2000" dirty="0"/>
                    </a:p>
                  </a:txBody>
                  <a:tcPr/>
                </a:tc>
              </a:tr>
              <a:tr h="918769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6.5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143.4  KN.m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153.4 KN.m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B22</a:t>
                      </a:r>
                      <a:endParaRPr lang="ar-SA" sz="2000" dirty="0" smtClean="0"/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  <a:tr h="91876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6.7</a:t>
                      </a:r>
                    </a:p>
                    <a:p>
                      <a:pPr algn="ctr" rtl="1"/>
                      <a:endParaRPr lang="ar-SA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121</a:t>
                      </a:r>
                      <a:r>
                        <a:rPr lang="en-US" sz="2000" baseline="0" dirty="0" smtClean="0"/>
                        <a:t> KN.m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129.7</a:t>
                      </a:r>
                      <a:r>
                        <a:rPr lang="en-US" sz="2000" baseline="0" dirty="0" smtClean="0"/>
                        <a:t> KN.m</a:t>
                      </a:r>
                      <a:endParaRPr lang="ar-SA" sz="2000" dirty="0" smtClean="0"/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B38</a:t>
                      </a:r>
                      <a:endParaRPr lang="ar-SA" sz="2000" dirty="0" smtClean="0"/>
                    </a:p>
                    <a:p>
                      <a:pPr algn="ctr" rtl="1"/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785786" y="357166"/>
            <a:ext cx="621510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Structural design </a:t>
            </a:r>
            <a:endParaRPr lang="ar-SA" sz="5400" dirty="0">
              <a:latin typeface="+mj-lt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Structural design </a:t>
            </a:r>
            <a:endParaRPr lang="ar-JO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 algn="l">
              <a:buNone/>
            </a:pPr>
            <a:r>
              <a:rPr lang="en-GB" b="1" i="1" u="sng" dirty="0" smtClean="0">
                <a:solidFill>
                  <a:schemeClr val="bg1"/>
                </a:solidFill>
              </a:rPr>
              <a:t>Ribbed slab analysis and design :</a:t>
            </a:r>
          </a:p>
          <a:p>
            <a:pPr algn="l">
              <a:buNone/>
            </a:pPr>
            <a:r>
              <a:rPr lang="en-GB" sz="2400" i="1" dirty="0" smtClean="0">
                <a:solidFill>
                  <a:schemeClr val="bg1"/>
                </a:solidFill>
              </a:rPr>
              <a:t>The thickness of the slab:</a:t>
            </a:r>
            <a:endParaRPr lang="en-GB" sz="24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H= L/18.5  = 5.94/18.5  = 32cm     use  h= 33 cm</a:t>
            </a: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 </a:t>
            </a:r>
            <a:endParaRPr lang="en-GB" sz="1600" dirty="0" smtClean="0">
              <a:solidFill>
                <a:schemeClr val="bg1"/>
              </a:solidFill>
            </a:endParaRPr>
          </a:p>
          <a:p>
            <a:pPr marL="274320" indent="-274320" algn="l" rtl="0">
              <a:buClr>
                <a:schemeClr val="accent3"/>
              </a:buClr>
              <a:buNone/>
              <a:defRPr/>
            </a:pPr>
            <a:endParaRPr lang="en-GB" sz="1600" dirty="0" smtClean="0">
              <a:solidFill>
                <a:schemeClr val="bg1"/>
              </a:solidFill>
            </a:endParaRPr>
          </a:p>
        </p:txBody>
      </p:sp>
      <p:pic>
        <p:nvPicPr>
          <p:cNvPr id="15" name="صورة 14" descr="10864066_10204051330577531_341381256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928934"/>
            <a:ext cx="8572528" cy="364333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Structural design </a:t>
            </a:r>
            <a:endParaRPr lang="ar-JO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000108"/>
            <a:ext cx="7467600" cy="4525963"/>
          </a:xfrm>
        </p:spPr>
        <p:txBody>
          <a:bodyPr>
            <a:noAutofit/>
          </a:bodyPr>
          <a:lstStyle/>
          <a:p>
            <a:pPr lvl="1" algn="l">
              <a:buNone/>
            </a:pPr>
            <a:r>
              <a:rPr lang="en-US" sz="2800" b="1" i="1" u="sng" dirty="0" smtClean="0">
                <a:solidFill>
                  <a:schemeClr val="bg1"/>
                </a:solidFill>
              </a:rPr>
              <a:t>design  of Slab :- </a:t>
            </a:r>
            <a:endParaRPr lang="en-GB" sz="2800" dirty="0" smtClean="0">
              <a:solidFill>
                <a:schemeClr val="bg1"/>
              </a:solidFill>
            </a:endParaRPr>
          </a:p>
        </p:txBody>
      </p:sp>
      <p:pic>
        <p:nvPicPr>
          <p:cNvPr id="6" name="صورة 5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533452"/>
            <a:ext cx="6520080" cy="532454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8638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00034" y="1142984"/>
            <a:ext cx="8358246" cy="5715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Beam details:-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5" name="صورة 4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4488"/>
            <a:ext cx="9144000" cy="421484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8638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00034" y="1142984"/>
            <a:ext cx="8358246" cy="5715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Beam details:-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6" name="صورة 5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4554"/>
            <a:ext cx="9144000" cy="413160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8638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00034" y="1142984"/>
            <a:ext cx="8358246" cy="5715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column details:-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6" name="صورة 5" descr="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635123"/>
            <a:ext cx="5786477" cy="5151463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8638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000108"/>
            <a:ext cx="8358246" cy="5715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Footing details details:-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6" name="صورة 5" descr="2525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2000240"/>
            <a:ext cx="4429156" cy="3571900"/>
          </a:xfrm>
          <a:prstGeom prst="rect">
            <a:avLst/>
          </a:prstGeom>
        </p:spPr>
      </p:pic>
      <p:pic>
        <p:nvPicPr>
          <p:cNvPr id="7" name="صورة 6" descr="التقاط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920" y="1990240"/>
            <a:ext cx="4563112" cy="35819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8638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000108"/>
            <a:ext cx="8358246" cy="5715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Opening </a:t>
            </a:r>
            <a:r>
              <a:rPr lang="en-US" sz="3000" dirty="0" smtClean="0">
                <a:solidFill>
                  <a:schemeClr val="bg1"/>
                </a:solidFill>
              </a:rPr>
              <a:t>details</a:t>
            </a:r>
            <a:r>
              <a:rPr lang="en-US" sz="3000" dirty="0" smtClean="0">
                <a:solidFill>
                  <a:schemeClr val="bg1"/>
                </a:solidFill>
              </a:rPr>
              <a:t>:-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8" name="صورة 7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643050"/>
            <a:ext cx="6405983" cy="455417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8638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00034" y="1142984"/>
            <a:ext cx="8358246" cy="5715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stair </a:t>
            </a:r>
            <a:r>
              <a:rPr lang="en-US" sz="3000" dirty="0" smtClean="0">
                <a:solidFill>
                  <a:schemeClr val="bg1"/>
                </a:solidFill>
              </a:rPr>
              <a:t>details:-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6" name="صورة 5" descr="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69" y="2147339"/>
            <a:ext cx="8859487" cy="40677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8638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00034" y="1000108"/>
            <a:ext cx="8358246" cy="5715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Swimming pool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6" name="صورة 5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1610114"/>
            <a:ext cx="8929718" cy="5176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357166"/>
            <a:ext cx="9143999" cy="9202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en-US" sz="5400" b="1" u="sng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Outline:-</a:t>
            </a:r>
            <a:endParaRPr lang="en-US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l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  <a:t>1-Site analysis .</a:t>
            </a:r>
            <a:b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</a:b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  <a:t>2- Architectural design .</a:t>
            </a:r>
            <a:b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</a:b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  <a:t>3-Structural design .</a:t>
            </a:r>
          </a:p>
          <a:p>
            <a:pPr algn="l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  <a:t>4-Environemental design .</a:t>
            </a:r>
          </a:p>
          <a:p>
            <a:pPr algn="l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  <a:t>5-Mechanical design .</a:t>
            </a:r>
          </a:p>
          <a:p>
            <a:pPr algn="l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  <a:t>6-Electrical design .</a:t>
            </a:r>
            <a:b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</a:b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j-cs"/>
              </a:rPr>
              <a:t>7- Cost estimation . 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/>
            </a:r>
            <a:b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</a:br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  <a:p>
            <a:pPr algn="l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JO" sz="5400" b="1" u="sng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Under floor Heating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:\ \c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3"/>
            <a:ext cx="9144000" cy="2286015"/>
          </a:xfrm>
          <a:prstGeom prst="rect">
            <a:avLst/>
          </a:prstGeom>
          <a:noFill/>
        </p:spPr>
      </p:pic>
      <p:pic>
        <p:nvPicPr>
          <p:cNvPr id="1027" name="Picture 3" descr="H:\ \ca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57694"/>
            <a:ext cx="9144000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Under floor Heating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7929617" cy="497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Section in Under floor Heating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6484946" cy="484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Details for Under floor Heating .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464343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857364"/>
            <a:ext cx="442912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Details for Under floor Heating .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8" name="صورة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6643734" cy="4796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Natural ventilation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37890" name="Picture 2" descr="https://fbcdn-sphotos-h-a.akamaihd.net/hphotos-ak-xpa1/v/t35.0-12/10860443_10204051538782736_14071738_o.jpg?oh=4af4ba36bec6907c688001ff3c912ee7&amp;oe=548FE682&amp;__gda__=1418728930_70d947e48986652f2f63bec8b01ca2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33" y="2143116"/>
            <a:ext cx="9100367" cy="439578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Natural ventilation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57224" y="1893923"/>
            <a:ext cx="6715172" cy="468483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Natural ventilation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428728" y="1714488"/>
            <a:ext cx="7000924" cy="492919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Gray water treatment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44034" name="Picture 2" descr="https://fbcdn-sphotos-h-a.akamaihd.net/hphotos-ak-xpf1/v/t34.0-12/10846713_10204051597064193_1187031070_n.jpg?oh=bf431480d80355af3f7387b823324f90&amp;oe=5490087A&amp;__gda__=1418714859_68c03e36640cc826c026dadbdb5bbc3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7643866" cy="50941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71472" y="1231928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Gray water treatment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47106" name="Picture 2" descr="https://fbcdn-sphotos-h-a.akamaihd.net/hphotos-ak-xpf1/v/t34.0-12/10815620_10204051597104194_2027143651_n.jpg?oh=d27fde5b910a0879588259364c2d44a0&amp;oe=548FAF46&amp;__gda__=1418701463_e4477816a52ccd9e2ac4e70525852b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7500990" cy="497544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11288"/>
          </a:xfrm>
        </p:spPr>
        <p:txBody>
          <a:bodyPr>
            <a:noAutofit/>
          </a:bodyPr>
          <a:lstStyle/>
          <a:p>
            <a:pPr algn="ctr"/>
            <a:r>
              <a:rPr lang="en-US" sz="5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Site analysis </a:t>
            </a:r>
            <a:r>
              <a:rPr lang="en-US" sz="5500" i="1" dirty="0" smtClean="0"/>
              <a:t/>
            </a:r>
            <a:br>
              <a:rPr lang="en-US" sz="5500" i="1" dirty="0" smtClean="0"/>
            </a:br>
            <a:endParaRPr lang="ar-JO" sz="5500" i="1" dirty="0"/>
          </a:p>
        </p:txBody>
      </p:sp>
      <p:pic>
        <p:nvPicPr>
          <p:cNvPr id="4" name="عنصر نائب للمحتوى 3" descr="sit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214422"/>
            <a:ext cx="8429684" cy="513875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0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714356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Section in gray water treatment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48130" name="Picture 2" descr="https://fbcdn-sphotos-h-a.akamaihd.net/hphotos-ak-xpf1/v/t34.0-12/10822167_10204051626664933_1351114736_n.jpg?oh=b0000892c70ec8f77717d6b4c4fd8f14&amp;oe=548ECE7A&amp;__gda__=1418695531_93f3e7316d53fc9257453bb2b4a601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53" y="1857364"/>
            <a:ext cx="8487941" cy="4929198"/>
          </a:xfrm>
          <a:prstGeom prst="rect">
            <a:avLst/>
          </a:prstGeom>
          <a:noFill/>
        </p:spPr>
      </p:pic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286116" y="2162502"/>
            <a:ext cx="2500330" cy="2338068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42844" y="2143117"/>
            <a:ext cx="3000395" cy="214314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Water supply tank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51202" name="Picture 2" descr="https://fbcdn-sphotos-h-a.akamaihd.net/hphotos-ak-xpa1/v/t34.0-12/10819122_10204051656185671_1423724355_n.jpg?oh=386e2705755438b8b199b6fa8b538146&amp;oe=548FCC81&amp;__gda__=1418701100_76d406a99cc8ca79ed74e4c9d1e7696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7215238" cy="48101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Using gray water and water supply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50178" name="Picture 2" descr="https://fbcdn-sphotos-h-a.akamaihd.net/hphotos-ak-xpa1/v/t34.0-12/10833993_10204051641865313_1325516813_n.jpg?oh=edfe806f62291fbc8c5b8b2d85f66abb&amp;oe=54900DF7&amp;__gda__=1418647898_6fc9c7f7477e6c9d923b28d435d6d5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7429552" cy="51435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Environemental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chemeClr val="bg1"/>
                </a:solidFill>
              </a:rPr>
              <a:t>Line  </a:t>
            </a:r>
            <a:r>
              <a:rPr lang="en-US" sz="3000" dirty="0" smtClean="0">
                <a:solidFill>
                  <a:schemeClr val="bg1"/>
                </a:solidFill>
              </a:rPr>
              <a:t>gray </a:t>
            </a:r>
            <a:r>
              <a:rPr lang="en-US" sz="3000" dirty="0" smtClean="0">
                <a:solidFill>
                  <a:schemeClr val="bg1"/>
                </a:solidFill>
              </a:rPr>
              <a:t>water diagramed </a:t>
            </a:r>
            <a:endParaRPr lang="ar-SA" sz="3000" dirty="0">
              <a:solidFill>
                <a:schemeClr val="bg1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303457" y="1730848"/>
            <a:ext cx="6340377" cy="505573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Ecotect analysis – 3D model 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85786" y="2000240"/>
            <a:ext cx="7452559" cy="471488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596" y="1214422"/>
            <a:ext cx="83582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Ecotect analysis – Annual sun path 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5298" name="Picture 2" descr="https://fbcdn-sphotos-h-a.akamaihd.net/hphotos-ak-xpa1/v/t34.0-12/10859746_10204051684306374_193072499_n.jpg?oh=0b5d4cc2109861d52c78f1863d7ecde2&amp;oe=548ED5BB&amp;__gda__=1418700330_a4f42680d8df46034089df619227a5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" y="1758016"/>
            <a:ext cx="8324879" cy="51000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214422"/>
            <a:ext cx="83582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Ecotect analysis – Guest room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0" y="6215082"/>
            <a:ext cx="878684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Average Daylight factor = 5 %.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/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11" name="صورة 10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71472" y="1931352"/>
            <a:ext cx="7218202" cy="385510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214422"/>
            <a:ext cx="83582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Ecotect analysis – Guest room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0" y="6215082"/>
            <a:ext cx="878684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FF0000"/>
                </a:solidFill>
              </a:rPr>
              <a:t>Average Day lighting level = 499 </a:t>
            </a:r>
            <a:r>
              <a:rPr lang="en-US" sz="2000" dirty="0" err="1" smtClean="0">
                <a:solidFill>
                  <a:srgbClr val="FF0000"/>
                </a:solidFill>
              </a:rPr>
              <a:t>lux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40367" y="1925954"/>
            <a:ext cx="7346343" cy="393768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071546"/>
            <a:ext cx="83582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Ecotect analysis – layer of outside wall</a:t>
            </a: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2368614"/>
            <a:ext cx="4929190" cy="3545520"/>
          </a:xfrm>
          <a:prstGeom prst="rect">
            <a:avLst/>
          </a:prstGeom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6092753"/>
            <a:ext cx="5000628" cy="62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صورة 7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965048" y="2428868"/>
            <a:ext cx="4178952" cy="3357586"/>
          </a:xfrm>
          <a:prstGeom prst="rect">
            <a:avLst/>
          </a:prstGeom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12" y="6143644"/>
            <a:ext cx="4067188" cy="56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مربع نص 10"/>
          <p:cNvSpPr txBox="1"/>
          <p:nvPr/>
        </p:nvSpPr>
        <p:spPr>
          <a:xfrm>
            <a:off x="214282" y="1643050"/>
            <a:ext cx="871543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bg1"/>
                </a:solidFill>
              </a:rPr>
              <a:t>               Wall after insulation                                Wall before  insulation </a:t>
            </a:r>
            <a:endParaRPr lang="ar-SA" sz="2000" dirty="0" smtClean="0">
              <a:solidFill>
                <a:schemeClr val="bg1"/>
              </a:solidFill>
            </a:endParaRPr>
          </a:p>
          <a:p>
            <a:pPr algn="l" rtl="0"/>
            <a:endParaRPr lang="ar-SA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214422"/>
            <a:ext cx="83582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Ecotect analysis – heating and cooling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57158" y="6072206"/>
            <a:ext cx="8786842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dirty="0" smtClean="0">
                <a:solidFill>
                  <a:srgbClr val="FF0000"/>
                </a:solidFill>
              </a:rPr>
              <a:t>      Monthly heating/cooling load.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72062" y="1714488"/>
            <a:ext cx="8400466" cy="3000396"/>
          </a:xfrm>
          <a:prstGeom prst="rect">
            <a:avLst/>
          </a:prstGeom>
        </p:spPr>
      </p:pic>
      <p:pic>
        <p:nvPicPr>
          <p:cNvPr id="8" name="صورة 7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14282" y="3725555"/>
            <a:ext cx="8286808" cy="2846717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1296974"/>
          </a:xfrm>
        </p:spPr>
        <p:txBody>
          <a:bodyPr>
            <a:noAutofit/>
          </a:bodyPr>
          <a:lstStyle/>
          <a:p>
            <a:pPr algn="ctr"/>
            <a:r>
              <a:rPr lang="en-US" sz="5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Site analysis </a:t>
            </a:r>
            <a:r>
              <a:rPr lang="en-US" sz="5500" i="1" dirty="0" smtClean="0"/>
              <a:t/>
            </a:r>
            <a:br>
              <a:rPr lang="en-US" sz="5500" i="1" dirty="0" smtClean="0"/>
            </a:br>
            <a:endParaRPr lang="ar-JO" sz="5500" i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071546"/>
            <a:ext cx="7467600" cy="5054617"/>
          </a:xfrm>
        </p:spPr>
        <p:txBody>
          <a:bodyPr/>
          <a:lstStyle/>
          <a:p>
            <a:pPr algn="l">
              <a:buNone/>
            </a:pPr>
            <a:r>
              <a:rPr lang="en-US" u="sng" dirty="0" smtClean="0">
                <a:solidFill>
                  <a:schemeClr val="bg1"/>
                </a:solidFill>
              </a:rPr>
              <a:t>Sun path :-</a:t>
            </a:r>
            <a:br>
              <a:rPr lang="en-US" u="sng" dirty="0" smtClean="0">
                <a:solidFill>
                  <a:schemeClr val="bg1"/>
                </a:solidFill>
              </a:rPr>
            </a:br>
            <a:endParaRPr lang="ar-SA" u="sng" dirty="0">
              <a:solidFill>
                <a:schemeClr val="bg1"/>
              </a:solidFill>
            </a:endParaRPr>
          </a:p>
        </p:txBody>
      </p:sp>
      <p:pic>
        <p:nvPicPr>
          <p:cNvPr id="6" name="صورة 5" descr="sun path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1472" y="1643050"/>
            <a:ext cx="8143931" cy="4714907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214422"/>
            <a:ext cx="83582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Ecotect analysis – heating and cooling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:\c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90723"/>
            <a:ext cx="7867650" cy="49244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214422"/>
            <a:ext cx="83582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   Shading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8" name="صورة 7" descr="3D View 6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1604" y="2143116"/>
            <a:ext cx="6559892" cy="418942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design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214422"/>
            <a:ext cx="83582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   Shading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www.modularshades.com.au/img/iprod_sky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5580" y="1214422"/>
            <a:ext cx="4476750" cy="55721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Electrical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214422"/>
            <a:ext cx="8358246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   Dialux analysis- Living Room 3D Model </a:t>
            </a:r>
            <a:r>
              <a:rPr lang="en-US" sz="3200" b="1" dirty="0" smtClean="0"/>
              <a:t>for living Room</a:t>
            </a:r>
            <a:endParaRPr lang="en-US" sz="3200" dirty="0" smtClean="0"/>
          </a:p>
          <a:p>
            <a:pPr algn="l" rtl="0"/>
            <a:endParaRPr lang="ar-SA" sz="3000" dirty="0" smtClean="0">
              <a:solidFill>
                <a:schemeClr val="bg1"/>
              </a:solidFill>
            </a:endParaRPr>
          </a:p>
          <a:p>
            <a:pPr algn="l" rtl="0"/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" name="صورة 4" descr="ضيوف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82" y="1781681"/>
            <a:ext cx="8691036" cy="4862029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Electrical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71470" y="1214422"/>
            <a:ext cx="835824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   Dialux analysis- Living Room</a:t>
            </a:r>
            <a:endParaRPr lang="ar-SA" sz="3000" dirty="0" smtClean="0">
              <a:solidFill>
                <a:schemeClr val="bg1"/>
              </a:solidFill>
            </a:endParaRPr>
          </a:p>
          <a:p>
            <a:pPr algn="l" rtl="0"/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صورة 6" descr="لومنير ضيوف 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28596" y="2428868"/>
            <a:ext cx="8001056" cy="428628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Electrical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71470" y="1214422"/>
            <a:ext cx="835824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   Dialux analysis- Living Room</a:t>
            </a:r>
            <a:endParaRPr lang="ar-SA" sz="3000" dirty="0" smtClean="0">
              <a:solidFill>
                <a:schemeClr val="bg1"/>
              </a:solidFill>
            </a:endParaRPr>
          </a:p>
          <a:p>
            <a:pPr algn="l" rtl="0"/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" name="صورة 4" descr="توزيع لمبات ضيوف 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000240"/>
            <a:ext cx="8655673" cy="457203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Electrical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142976" y="1214422"/>
            <a:ext cx="8001024" cy="15388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Living Room Calculation Surface</a:t>
            </a:r>
          </a:p>
          <a:p>
            <a:pPr algn="l" rtl="0"/>
            <a:endParaRPr lang="ar-SA" sz="3000" dirty="0" smtClean="0">
              <a:solidFill>
                <a:schemeClr val="bg1"/>
              </a:solidFill>
            </a:endParaRPr>
          </a:p>
          <a:p>
            <a:pPr algn="l" rtl="0"/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6" name="صورة 5" descr="ضيوف يووو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00034" y="2071677"/>
            <a:ext cx="7358114" cy="4442833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Electrical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71470" y="1214422"/>
            <a:ext cx="8358246" cy="15388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    Living Room- Isoline</a:t>
            </a:r>
          </a:p>
          <a:p>
            <a:pPr algn="l" rtl="0"/>
            <a:endParaRPr lang="ar-SA" sz="3000" dirty="0" smtClean="0">
              <a:solidFill>
                <a:schemeClr val="bg1"/>
              </a:solidFill>
            </a:endParaRPr>
          </a:p>
          <a:p>
            <a:pPr algn="l" rtl="0"/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" name="صورة 4" descr="لينس لاين ضيوف 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57224" y="1847954"/>
            <a:ext cx="6738403" cy="4295689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Electrical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71470" y="1214422"/>
            <a:ext cx="8358246" cy="15388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    Lighting Distribution :</a:t>
            </a:r>
          </a:p>
          <a:p>
            <a:pPr algn="l" rtl="0"/>
            <a:endParaRPr lang="ar-SA" sz="3000" dirty="0" smtClean="0">
              <a:solidFill>
                <a:schemeClr val="bg1"/>
              </a:solidFill>
            </a:endParaRPr>
          </a:p>
          <a:p>
            <a:pPr algn="l" rtl="0"/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8372" name="Picture 4" descr="https://fbcdn-sphotos-h-a.akamaihd.net/hphotos-ak-xpa1/v/t34.0-12/10859477_10204051930552530_570794015_n.jpg?oh=c7d80eccd693d82a872e77521aeb8d38&amp;oe=548F81BF&amp;__gda__=1418720558_4fb5863ec1c3dd2b55b15278338a725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928802"/>
            <a:ext cx="5476875" cy="47720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Electrical design 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71470" y="1214422"/>
            <a:ext cx="835824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bg1"/>
                </a:solidFill>
              </a:rPr>
              <a:t> Socket Distribution :</a:t>
            </a:r>
            <a:endParaRPr lang="ar-SA" sz="3000" dirty="0" smtClean="0">
              <a:solidFill>
                <a:schemeClr val="bg1"/>
              </a:solidFill>
            </a:endParaRPr>
          </a:p>
          <a:p>
            <a:pPr algn="l" rtl="0"/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8370" name="Picture 2" descr="https://fbcdn-sphotos-h-a.akamaihd.net/hphotos-ak-xpf1/v/t34.0-12/10846942_10204051930512529_81459034_n.jpg?oh=0707ced340de7d2cd38809d0cb0df1e3&amp;oe=548FE007&amp;__gda__=1418701591_e69b658b151493a21e58c59787c8c15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95139"/>
            <a:ext cx="5500726" cy="467708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96974"/>
          </a:xfrm>
        </p:spPr>
        <p:txBody>
          <a:bodyPr>
            <a:noAutofit/>
          </a:bodyPr>
          <a:lstStyle/>
          <a:p>
            <a:pPr algn="ctr"/>
            <a:r>
              <a:rPr lang="en-US" sz="5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Site  analysis </a:t>
            </a:r>
            <a:r>
              <a:rPr lang="en-US" sz="5500" i="1" dirty="0" smtClean="0"/>
              <a:t/>
            </a:r>
            <a:br>
              <a:rPr lang="en-US" sz="5500" i="1" dirty="0" smtClean="0"/>
            </a:br>
            <a:endParaRPr lang="ar-JO" sz="5500" i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071546"/>
            <a:ext cx="7467600" cy="5054617"/>
          </a:xfrm>
        </p:spPr>
        <p:txBody>
          <a:bodyPr/>
          <a:lstStyle/>
          <a:p>
            <a:pPr algn="l">
              <a:buNone/>
            </a:pPr>
            <a:r>
              <a:rPr lang="en-US" u="sng" dirty="0" smtClean="0">
                <a:solidFill>
                  <a:schemeClr val="bg1"/>
                </a:solidFill>
              </a:rPr>
              <a:t>Wind direction :-</a:t>
            </a:r>
            <a:br>
              <a:rPr lang="en-US" u="sng" dirty="0" smtClean="0">
                <a:solidFill>
                  <a:schemeClr val="bg1"/>
                </a:solidFill>
              </a:rPr>
            </a:br>
            <a:endParaRPr lang="ar-SA" u="sng" dirty="0">
              <a:solidFill>
                <a:schemeClr val="bg1"/>
              </a:solidFill>
            </a:endParaRPr>
          </a:p>
        </p:txBody>
      </p:sp>
      <p:pic>
        <p:nvPicPr>
          <p:cNvPr id="7" name="صورة 6" descr="wen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282" y="1857364"/>
            <a:ext cx="8286808" cy="478634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969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Cost Estimation 	</a:t>
            </a:r>
            <a:endParaRPr lang="ar-JO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714488"/>
            <a:ext cx="8358246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>
                <a:solidFill>
                  <a:schemeClr val="bg1"/>
                </a:solidFill>
              </a:rPr>
              <a:t>Total cost = 1053895 Nis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Total area = </a:t>
            </a:r>
            <a:r>
              <a:rPr lang="en-US" sz="3200" dirty="0" smtClean="0">
                <a:solidFill>
                  <a:schemeClr val="bg1"/>
                </a:solidFill>
              </a:rPr>
              <a:t>700 </a:t>
            </a:r>
            <a:r>
              <a:rPr lang="en-US" sz="3200" dirty="0" smtClean="0">
                <a:solidFill>
                  <a:schemeClr val="bg1"/>
                </a:solidFill>
              </a:rPr>
              <a:t>m2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Cost /m2 = 1506 Nis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Thank-You-Quo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142976" y="1785926"/>
            <a:ext cx="7215238" cy="485778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Architectural design</a:t>
            </a:r>
            <a:endParaRPr lang="ar-JO" sz="54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071546"/>
            <a:ext cx="7467600" cy="498317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Plans before and after modification :</a:t>
            </a:r>
          </a:p>
          <a:p>
            <a:pPr algn="l" rtl="0">
              <a:buNone/>
            </a:pPr>
            <a:endParaRPr lang="ar-JO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F:\s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47860"/>
            <a:ext cx="7786742" cy="48958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1688</TotalTime>
  <Words>608</Words>
  <Application>Microsoft Office PowerPoint</Application>
  <PresentationFormat>عرض على الشاشة (3:4)‏</PresentationFormat>
  <Paragraphs>222</Paragraphs>
  <Slides>71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71</vt:i4>
      </vt:variant>
    </vt:vector>
  </HeadingPairs>
  <TitlesOfParts>
    <vt:vector size="72" baseType="lpstr">
      <vt:lpstr>تقنية</vt:lpstr>
      <vt:lpstr>An Najah National University</vt:lpstr>
      <vt:lpstr>الشريحة 2</vt:lpstr>
      <vt:lpstr>الشريحة 3</vt:lpstr>
      <vt:lpstr>الشريحة 4</vt:lpstr>
      <vt:lpstr>Site analysis  </vt:lpstr>
      <vt:lpstr>Site analysis  </vt:lpstr>
      <vt:lpstr>Site  analysis  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Structural design </vt:lpstr>
      <vt:lpstr>Structural design </vt:lpstr>
      <vt:lpstr>Structural design </vt:lpstr>
      <vt:lpstr>الشريحة 26</vt:lpstr>
      <vt:lpstr>الشريحة 27</vt:lpstr>
      <vt:lpstr>Structural design </vt:lpstr>
      <vt:lpstr>Structural design </vt:lpstr>
      <vt:lpstr>Check the moments on the beams :</vt:lpstr>
      <vt:lpstr>Structural design </vt:lpstr>
      <vt:lpstr>Structural design </vt:lpstr>
      <vt:lpstr>Structure design </vt:lpstr>
      <vt:lpstr>Structure design </vt:lpstr>
      <vt:lpstr>Structure design </vt:lpstr>
      <vt:lpstr>Structure design </vt:lpstr>
      <vt:lpstr>Structure design </vt:lpstr>
      <vt:lpstr>Structure design </vt:lpstr>
      <vt:lpstr>Structure design </vt:lpstr>
      <vt:lpstr>Environemental design</vt:lpstr>
      <vt:lpstr>Environemental design</vt:lpstr>
      <vt:lpstr>Environemental design</vt:lpstr>
      <vt:lpstr>Environemental design</vt:lpstr>
      <vt:lpstr>Environemental design</vt:lpstr>
      <vt:lpstr>Environemental design</vt:lpstr>
      <vt:lpstr>Environemental design</vt:lpstr>
      <vt:lpstr>Environemental design</vt:lpstr>
      <vt:lpstr>Environemental design</vt:lpstr>
      <vt:lpstr>Environemental design</vt:lpstr>
      <vt:lpstr>Environemental design</vt:lpstr>
      <vt:lpstr>Environemental design</vt:lpstr>
      <vt:lpstr>Environmental design</vt:lpstr>
      <vt:lpstr>Environemental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Electrical design </vt:lpstr>
      <vt:lpstr>Electrical design </vt:lpstr>
      <vt:lpstr>Electrical design </vt:lpstr>
      <vt:lpstr>Electrical design </vt:lpstr>
      <vt:lpstr>Electrical design </vt:lpstr>
      <vt:lpstr>Electrical design </vt:lpstr>
      <vt:lpstr>Electrical design </vt:lpstr>
      <vt:lpstr>Cost Estimation  </vt:lpstr>
      <vt:lpstr>الشريحة 71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sabri</dc:creator>
  <cp:lastModifiedBy>أحمد صالح عساف</cp:lastModifiedBy>
  <cp:revision>192</cp:revision>
  <dcterms:created xsi:type="dcterms:W3CDTF">2013-12-16T20:40:39Z</dcterms:created>
  <dcterms:modified xsi:type="dcterms:W3CDTF">2014-12-23T13:59:50Z</dcterms:modified>
</cp:coreProperties>
</file>