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4"/>
  </p:notesMasterIdLst>
  <p:sldIdLst>
    <p:sldId id="256" r:id="rId2"/>
    <p:sldId id="330" r:id="rId3"/>
    <p:sldId id="331" r:id="rId4"/>
    <p:sldId id="401" r:id="rId5"/>
    <p:sldId id="332" r:id="rId6"/>
    <p:sldId id="333" r:id="rId7"/>
    <p:sldId id="334" r:id="rId8"/>
    <p:sldId id="404" r:id="rId9"/>
    <p:sldId id="335" r:id="rId10"/>
    <p:sldId id="337" r:id="rId11"/>
    <p:sldId id="343" r:id="rId12"/>
    <p:sldId id="345" r:id="rId13"/>
    <p:sldId id="338" r:id="rId14"/>
    <p:sldId id="341" r:id="rId15"/>
    <p:sldId id="339" r:id="rId16"/>
    <p:sldId id="342" r:id="rId17"/>
    <p:sldId id="340" r:id="rId18"/>
    <p:sldId id="368" r:id="rId19"/>
    <p:sldId id="367" r:id="rId20"/>
    <p:sldId id="369" r:id="rId21"/>
    <p:sldId id="370" r:id="rId22"/>
    <p:sldId id="396" r:id="rId23"/>
    <p:sldId id="397" r:id="rId24"/>
    <p:sldId id="402" r:id="rId25"/>
    <p:sldId id="403" r:id="rId26"/>
    <p:sldId id="346" r:id="rId27"/>
    <p:sldId id="347" r:id="rId28"/>
    <p:sldId id="349" r:id="rId29"/>
    <p:sldId id="350" r:id="rId30"/>
    <p:sldId id="348" r:id="rId31"/>
    <p:sldId id="351" r:id="rId32"/>
    <p:sldId id="406" r:id="rId33"/>
    <p:sldId id="352" r:id="rId34"/>
    <p:sldId id="407" r:id="rId35"/>
    <p:sldId id="408" r:id="rId36"/>
    <p:sldId id="353" r:id="rId37"/>
    <p:sldId id="354" r:id="rId38"/>
    <p:sldId id="409" r:id="rId39"/>
    <p:sldId id="355" r:id="rId40"/>
    <p:sldId id="410" r:id="rId41"/>
    <p:sldId id="356" r:id="rId42"/>
    <p:sldId id="357" r:id="rId43"/>
    <p:sldId id="358" r:id="rId44"/>
    <p:sldId id="360" r:id="rId45"/>
    <p:sldId id="359" r:id="rId46"/>
    <p:sldId id="361" r:id="rId47"/>
    <p:sldId id="364" r:id="rId48"/>
    <p:sldId id="363" r:id="rId49"/>
    <p:sldId id="362" r:id="rId50"/>
    <p:sldId id="365" r:id="rId51"/>
    <p:sldId id="366" r:id="rId52"/>
    <p:sldId id="381" r:id="rId53"/>
    <p:sldId id="405" r:id="rId54"/>
    <p:sldId id="374" r:id="rId55"/>
    <p:sldId id="387" r:id="rId56"/>
    <p:sldId id="386" r:id="rId57"/>
    <p:sldId id="384" r:id="rId58"/>
    <p:sldId id="388" r:id="rId59"/>
    <p:sldId id="390" r:id="rId60"/>
    <p:sldId id="383" r:id="rId61"/>
    <p:sldId id="375" r:id="rId62"/>
    <p:sldId id="376" r:id="rId63"/>
    <p:sldId id="371" r:id="rId64"/>
    <p:sldId id="377" r:id="rId65"/>
    <p:sldId id="378" r:id="rId66"/>
    <p:sldId id="380" r:id="rId67"/>
    <p:sldId id="391" r:id="rId68"/>
    <p:sldId id="389" r:id="rId69"/>
    <p:sldId id="394" r:id="rId70"/>
    <p:sldId id="395" r:id="rId71"/>
    <p:sldId id="393" r:id="rId72"/>
    <p:sldId id="329" r:id="rId7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9" autoAdjust="0"/>
    <p:restoredTop sz="86371" autoAdjust="0"/>
  </p:normalViewPr>
  <p:slideViewPr>
    <p:cSldViewPr snapToGrid="0">
      <p:cViewPr>
        <p:scale>
          <a:sx n="100" d="100"/>
          <a:sy n="100" d="100"/>
        </p:scale>
        <p:origin x="-612" y="-15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2315C-5A53-4451-8F0B-C9418B376495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B0F5C-5E42-4E33-B455-45AB90D201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07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62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96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72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28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97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23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781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2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0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44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4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37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24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293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630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905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94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565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310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834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214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5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259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624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20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78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2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4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5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8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B0F5C-5E42-4E33-B455-45AB90D201D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7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827" y="4109507"/>
            <a:ext cx="9088918" cy="1096899"/>
          </a:xfrm>
        </p:spPr>
        <p:txBody>
          <a:bodyPr>
            <a:normAutofit/>
          </a:bodyPr>
          <a:lstStyle/>
          <a:p>
            <a:pPr algn="l"/>
            <a:endParaRPr lang="en-US" sz="2400" dirty="0"/>
          </a:p>
          <a:p>
            <a:pPr algn="l"/>
            <a:endParaRPr lang="en-US" sz="2400" dirty="0" smtClean="0"/>
          </a:p>
        </p:txBody>
      </p:sp>
      <p:sp>
        <p:nvSpPr>
          <p:cNvPr id="2" name="مستطيل 1"/>
          <p:cNvSpPr/>
          <p:nvPr/>
        </p:nvSpPr>
        <p:spPr>
          <a:xfrm>
            <a:off x="1243611" y="1269475"/>
            <a:ext cx="726707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Najah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endParaRPr lang="ar-J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Engineering</a:t>
            </a:r>
            <a:endParaRPr lang="ar-J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Engineering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</a:t>
            </a: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</a:p>
          <a:p>
            <a:pPr algn="ctr"/>
            <a:endParaRPr lang="en-US" sz="3200" b="1" dirty="0">
              <a:latin typeface="Algerian" panose="04020705040A02060702" pitchFamily="82" charset="0"/>
            </a:endParaRPr>
          </a:p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Berlin Sans FB Demi" panose="020E0802020502020306" pitchFamily="34" charset="0"/>
              </a:rPr>
              <a:t>Integrated design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Berlin Sans FB Demi" panose="020E0802020502020306" pitchFamily="34" charset="0"/>
              </a:rPr>
              <a:t>Of Fuel Station</a:t>
            </a:r>
            <a:endParaRPr lang="ar-JO" sz="3600" b="1" dirty="0">
              <a:solidFill>
                <a:schemeClr val="accent2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7" name="صورة 6" descr="تنزيل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380" y="94707"/>
            <a:ext cx="1903537" cy="117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5183" y="404881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Floor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paln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(Area =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54)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84" y="1371599"/>
            <a:ext cx="8183506" cy="499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1424248" y="0"/>
            <a:ext cx="4937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Rivet </a:t>
            </a:r>
            <a:endParaRPr lang="ar-JO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9" y="830997"/>
            <a:ext cx="6232635" cy="503872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833" y="1057000"/>
            <a:ext cx="549451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1424248" y="0"/>
            <a:ext cx="4937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Rivet </a:t>
            </a:r>
            <a:endParaRPr lang="ar-JO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21" y="1603507"/>
            <a:ext cx="6233265" cy="41193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31" y="1603507"/>
            <a:ext cx="5219090" cy="41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975070" y="132165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59" y="1657092"/>
            <a:ext cx="8249801" cy="36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3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975070" y="132165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38" y="2531645"/>
            <a:ext cx="8495597" cy="243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62775" y="164249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8" y="1920240"/>
            <a:ext cx="8265431" cy="301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62775" y="164249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2133600"/>
            <a:ext cx="10058400" cy="249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17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1231743" y="164250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8" y="980660"/>
            <a:ext cx="8371490" cy="521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6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6063" y="200526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Environmental 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426804"/>
            <a:ext cx="8775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Design Builder Was used for Thermal performance analysis and Simulation</a:t>
            </a:r>
            <a:endParaRPr lang="ar-JO" sz="2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79" y="1032220"/>
            <a:ext cx="6668431" cy="29759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1" y="4213426"/>
            <a:ext cx="7620000" cy="233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4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28800" y="686669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by:</a:t>
            </a:r>
          </a:p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Ahmad Saleh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</a:t>
            </a:r>
          </a:p>
          <a:p>
            <a:pPr algn="ctr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 </a:t>
            </a:r>
            <a:r>
              <a:rPr lang="en-US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Ghannam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Morad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Azoqa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Majd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Alhaj</a:t>
            </a:r>
            <a:endParaRPr lang="ar-JO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661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7636" y="228418"/>
            <a:ext cx="5227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Layers of external walls in </a:t>
            </a:r>
            <a:r>
              <a:rPr lang="en-US" sz="2400" b="1" dirty="0" smtClean="0"/>
              <a:t>building</a:t>
            </a:r>
            <a:endParaRPr lang="ar-JO" sz="2400" b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36" y="807863"/>
            <a:ext cx="3339712" cy="283369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6" y="3641558"/>
            <a:ext cx="5213078" cy="2784331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721642" y="228417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Layers of </a:t>
            </a:r>
            <a:r>
              <a:rPr lang="en-US" sz="2400" b="1" dirty="0" smtClean="0"/>
              <a:t>internal</a:t>
            </a:r>
            <a:endParaRPr lang="ar-JO" sz="2400" b="1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642" y="807863"/>
            <a:ext cx="3972479" cy="2743583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242" y="3669227"/>
            <a:ext cx="4421277" cy="275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47636" y="228418"/>
            <a:ext cx="6983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Heating And Cooling Result </a:t>
            </a:r>
            <a:r>
              <a:rPr lang="en-US" sz="2400" b="1" dirty="0">
                <a:solidFill>
                  <a:schemeClr val="accent2"/>
                </a:solidFill>
              </a:rPr>
              <a:t>F</a:t>
            </a:r>
            <a:r>
              <a:rPr lang="en-US" sz="2400" b="1" dirty="0" smtClean="0">
                <a:solidFill>
                  <a:schemeClr val="accent2"/>
                </a:solidFill>
              </a:rPr>
              <a:t>rom </a:t>
            </a:r>
            <a:r>
              <a:rPr lang="en-US" sz="2400" b="1" dirty="0">
                <a:solidFill>
                  <a:schemeClr val="accent2"/>
                </a:solidFill>
              </a:rPr>
              <a:t>D</a:t>
            </a:r>
            <a:r>
              <a:rPr lang="en-US" sz="2400" b="1" dirty="0" smtClean="0">
                <a:solidFill>
                  <a:schemeClr val="accent2"/>
                </a:solidFill>
              </a:rPr>
              <a:t>esign Builder</a:t>
            </a:r>
            <a:endParaRPr lang="ar-JO" sz="2400" b="1" dirty="0">
              <a:solidFill>
                <a:schemeClr val="accent2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67" y="690083"/>
            <a:ext cx="6743012" cy="300904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67" y="3834064"/>
            <a:ext cx="6947776" cy="240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7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62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Acoustical design 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12" y="2349062"/>
            <a:ext cx="3457740" cy="338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204369" y="1355834"/>
            <a:ext cx="8596668" cy="3880773"/>
          </a:xfrm>
        </p:spPr>
        <p:txBody>
          <a:bodyPr/>
          <a:lstStyle/>
          <a:p>
            <a:r>
              <a:rPr lang="en-US" dirty="0" smtClean="0"/>
              <a:t>Reverberation time (RT60) for the restaurant when the occupancy =100%</a:t>
            </a:r>
            <a:endParaRPr lang="en-US" dirty="0"/>
          </a:p>
        </p:txBody>
      </p:sp>
      <p:pic>
        <p:nvPicPr>
          <p:cNvPr id="7" name="Picture 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2020" y="2470752"/>
            <a:ext cx="7154917" cy="405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32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134" y="163168"/>
            <a:ext cx="8596668" cy="1320800"/>
          </a:xfrm>
        </p:spPr>
        <p:txBody>
          <a:bodyPr/>
          <a:lstStyle/>
          <a:p>
            <a:r>
              <a:rPr lang="en-US" dirty="0" smtClean="0"/>
              <a:t>STC value :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134" y="823568"/>
            <a:ext cx="6241626" cy="88331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Between restaurant and out side</a:t>
            </a:r>
          </a:p>
          <a:p>
            <a:r>
              <a:rPr lang="en-US" sz="2400" dirty="0"/>
              <a:t> STC = 53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833" y="1483968"/>
            <a:ext cx="3381847" cy="482539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4" y="1706880"/>
            <a:ext cx="8017378" cy="48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7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134" y="163168"/>
            <a:ext cx="8596668" cy="1320800"/>
          </a:xfrm>
        </p:spPr>
        <p:txBody>
          <a:bodyPr/>
          <a:lstStyle/>
          <a:p>
            <a:r>
              <a:rPr lang="en-US" dirty="0" smtClean="0"/>
              <a:t>STC value :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134" y="823568"/>
            <a:ext cx="6241626" cy="883312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Between restaurant and Super market (</a:t>
            </a:r>
            <a:r>
              <a:rPr lang="en-US" sz="2400" dirty="0" err="1" smtClean="0"/>
              <a:t>int</a:t>
            </a:r>
            <a:r>
              <a:rPr lang="en-US" sz="2400" dirty="0" smtClean="0"/>
              <a:t> wall)</a:t>
            </a:r>
          </a:p>
          <a:p>
            <a:r>
              <a:rPr lang="en-US" sz="2400" dirty="0"/>
              <a:t> STC = </a:t>
            </a:r>
            <a:r>
              <a:rPr lang="en-US" sz="2400" dirty="0" smtClean="0"/>
              <a:t>49</a:t>
            </a:r>
            <a:endParaRPr lang="en-US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602" y="1483968"/>
            <a:ext cx="2400635" cy="524900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77" y="1483968"/>
            <a:ext cx="789622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134" y="163168"/>
            <a:ext cx="8596668" cy="1320800"/>
          </a:xfrm>
        </p:spPr>
        <p:txBody>
          <a:bodyPr/>
          <a:lstStyle/>
          <a:p>
            <a:r>
              <a:rPr lang="en-US" dirty="0" smtClean="0"/>
              <a:t>IIC  value :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134" y="823568"/>
            <a:ext cx="6241626" cy="88331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For roof </a:t>
            </a:r>
          </a:p>
          <a:p>
            <a:r>
              <a:rPr lang="en-US" sz="2400" dirty="0" smtClean="0"/>
              <a:t>IIC = 63</a:t>
            </a:r>
            <a:endParaRPr lang="en-US" sz="24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414" y="2335235"/>
            <a:ext cx="5096586" cy="422969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786" y="1706880"/>
            <a:ext cx="73152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6063" y="200526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</a:t>
            </a: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81263" y="1412049"/>
            <a:ext cx="85023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latin typeface="Cambria" panose="02040503050406030204" pitchFamily="18" charset="0"/>
              </a:rPr>
              <a:t>Two structural systems were used in the project: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dirty="0" smtClean="0">
                <a:latin typeface="Cambira "/>
              </a:rPr>
              <a:t>concrete </a:t>
            </a:r>
            <a:r>
              <a:rPr lang="en-US" sz="3600" dirty="0">
                <a:latin typeface="Cambira "/>
              </a:rPr>
              <a:t>structure.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dirty="0" smtClean="0">
                <a:latin typeface="Cambira "/>
              </a:rPr>
              <a:t>steel </a:t>
            </a:r>
            <a:r>
              <a:rPr lang="en-US" sz="3600" dirty="0">
                <a:latin typeface="Cambira "/>
              </a:rPr>
              <a:t>structure in covering.</a:t>
            </a:r>
          </a:p>
        </p:txBody>
      </p:sp>
    </p:spTree>
    <p:extLst>
      <p:ext uri="{BB962C8B-B14F-4D97-AF65-F5344CB8AC3E}">
        <p14:creationId xmlns:p14="http://schemas.microsoft.com/office/powerpoint/2010/main" val="1960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88790" y="952346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648768" y="2437512"/>
            <a:ext cx="818744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/>
              <a:t> Concrete Compressive Strength : 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err="1"/>
              <a:t>F’c</a:t>
            </a:r>
            <a:r>
              <a:rPr lang="en-US" sz="2800" dirty="0"/>
              <a:t> =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24</a:t>
            </a:r>
            <a:r>
              <a:rPr lang="en-US" sz="2800" dirty="0"/>
              <a:t> </a:t>
            </a:r>
            <a:r>
              <a:rPr lang="en-US" sz="2800" dirty="0" err="1"/>
              <a:t>Mpa</a:t>
            </a:r>
            <a:r>
              <a:rPr lang="en-US" sz="2800" dirty="0"/>
              <a:t> For Slabs,  Shear </a:t>
            </a:r>
            <a:r>
              <a:rPr lang="en-US" sz="2800" dirty="0" smtClean="0"/>
              <a:t>Wall &amp; Beam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err="1"/>
              <a:t>F’c</a:t>
            </a:r>
            <a:r>
              <a:rPr lang="en-US" sz="2800" dirty="0"/>
              <a:t> =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28</a:t>
            </a:r>
            <a:r>
              <a:rPr lang="en-US" sz="2800" dirty="0"/>
              <a:t> </a:t>
            </a:r>
            <a:r>
              <a:rPr lang="en-US" sz="2800" dirty="0" err="1"/>
              <a:t>Mpa</a:t>
            </a:r>
            <a:r>
              <a:rPr lang="en-US" sz="2800" dirty="0"/>
              <a:t> </a:t>
            </a:r>
            <a:r>
              <a:rPr lang="en-US" sz="2800" dirty="0" smtClean="0"/>
              <a:t>For </a:t>
            </a:r>
            <a:r>
              <a:rPr lang="en-US" sz="2800" dirty="0" smtClean="0"/>
              <a:t>Columns &amp; Footing</a:t>
            </a:r>
            <a:r>
              <a:rPr lang="en-US" sz="2800" dirty="0" smtClean="0"/>
              <a:t>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mbria" pitchFamily="18" charset="0"/>
              </a:rPr>
              <a:t>Bearing </a:t>
            </a:r>
            <a:r>
              <a:rPr lang="en-US" sz="2800" dirty="0">
                <a:latin typeface="Cambria" pitchFamily="18" charset="0"/>
              </a:rPr>
              <a:t>Capacity For Soil </a:t>
            </a:r>
            <a:r>
              <a:rPr lang="en-US" sz="2800" dirty="0" smtClean="0">
                <a:latin typeface="Cambria" pitchFamily="18" charset="0"/>
              </a:rPr>
              <a:t>250 </a:t>
            </a:r>
            <a:r>
              <a:rPr lang="en-US" sz="2800" dirty="0" err="1">
                <a:latin typeface="Cambria" pitchFamily="18" charset="0"/>
              </a:rPr>
              <a:t>Mpa</a:t>
            </a:r>
            <a:r>
              <a:rPr lang="en-US" sz="2800" dirty="0" smtClean="0">
                <a:latin typeface="Cambria" pitchFamily="18" charset="0"/>
              </a:rPr>
              <a:t>.</a:t>
            </a:r>
            <a:endParaRPr lang="en-US" sz="28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/>
              <a:t>Yielding Strength Of Steel </a:t>
            </a:r>
            <a:r>
              <a:rPr lang="en-US" sz="2800" dirty="0" smtClean="0"/>
              <a:t>: </a:t>
            </a:r>
            <a:r>
              <a:rPr lang="en-US" sz="2800" dirty="0" err="1" smtClean="0"/>
              <a:t>Fy</a:t>
            </a:r>
            <a:r>
              <a:rPr lang="en-US" sz="2800" dirty="0"/>
              <a:t>=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420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Mpa</a:t>
            </a:r>
            <a:r>
              <a:rPr lang="en-US" sz="2800" dirty="0" smtClean="0"/>
              <a:t> </a:t>
            </a:r>
            <a:endParaRPr lang="ar-JO" sz="2800" dirty="0"/>
          </a:p>
        </p:txBody>
      </p:sp>
      <p:sp>
        <p:nvSpPr>
          <p:cNvPr id="7" name="مستطيل 6"/>
          <p:cNvSpPr/>
          <p:nvPr/>
        </p:nvSpPr>
        <p:spPr>
          <a:xfrm>
            <a:off x="1005884" y="1654642"/>
            <a:ext cx="2839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Cambira "/>
              </a:rPr>
              <a:t>Data Sheets </a:t>
            </a:r>
            <a:endParaRPr lang="en-US" sz="2800" dirty="0">
              <a:latin typeface="Cambira "/>
            </a:endParaRPr>
          </a:p>
        </p:txBody>
      </p:sp>
    </p:spTree>
    <p:extLst>
      <p:ext uri="{BB962C8B-B14F-4D97-AF65-F5344CB8AC3E}">
        <p14:creationId xmlns:p14="http://schemas.microsoft.com/office/powerpoint/2010/main" val="52622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88790" y="952346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85073" y="2295383"/>
            <a:ext cx="8187446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Ribbed slab with drop beams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The Thickness Of Slab (H) = 30cm </a:t>
            </a:r>
            <a:endParaRPr lang="ar-JO" sz="2800" dirty="0"/>
          </a:p>
        </p:txBody>
      </p:sp>
      <p:sp>
        <p:nvSpPr>
          <p:cNvPr id="7" name="مستطيل 6"/>
          <p:cNvSpPr/>
          <p:nvPr/>
        </p:nvSpPr>
        <p:spPr>
          <a:xfrm>
            <a:off x="1005884" y="1654642"/>
            <a:ext cx="3538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Cambira "/>
              </a:rPr>
              <a:t>Structural system</a:t>
            </a:r>
            <a:endParaRPr lang="en-US" sz="2800" dirty="0">
              <a:latin typeface="Cambira 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5520899" y="3842251"/>
            <a:ext cx="3453500" cy="884460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Cambria" pitchFamily="18" charset="0"/>
              </a:rPr>
              <a:t>Columns:</a:t>
            </a:r>
            <a:endParaRPr lang="en-US" sz="2600" dirty="0">
              <a:latin typeface="Cambria" pitchFamily="18" charset="0"/>
            </a:endParaRPr>
          </a:p>
          <a:p>
            <a:r>
              <a:rPr lang="en-US" sz="2200" dirty="0">
                <a:latin typeface="Cambria" pitchFamily="18" charset="0"/>
              </a:rPr>
              <a:t>  </a:t>
            </a:r>
            <a:r>
              <a:rPr lang="en-US" sz="2200" dirty="0" smtClean="0">
                <a:latin typeface="Cambria" pitchFamily="18" charset="0"/>
              </a:rPr>
              <a:t>25*50cm </a:t>
            </a:r>
            <a:r>
              <a:rPr lang="en-US" sz="2200" dirty="0">
                <a:latin typeface="Cambria" pitchFamily="18" charset="0"/>
              </a:rPr>
              <a:t>diameter . 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588790" y="3859453"/>
            <a:ext cx="4153701" cy="1900122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Cambria" pitchFamily="18" charset="0"/>
              </a:rPr>
              <a:t>Beams:</a:t>
            </a:r>
          </a:p>
          <a:p>
            <a:r>
              <a:rPr lang="en-US" sz="2200" dirty="0">
                <a:latin typeface="Cambria" pitchFamily="18" charset="0"/>
              </a:rPr>
              <a:t>Main beams </a:t>
            </a:r>
            <a:r>
              <a:rPr lang="en-US" sz="2200" dirty="0" smtClean="0">
                <a:latin typeface="Cambria" pitchFamily="18" charset="0"/>
              </a:rPr>
              <a:t>40*60 </a:t>
            </a:r>
            <a:r>
              <a:rPr lang="en-US" sz="2200" dirty="0">
                <a:latin typeface="Cambria" pitchFamily="18" charset="0"/>
              </a:rPr>
              <a:t>cm^2</a:t>
            </a:r>
            <a:r>
              <a:rPr lang="en-US" sz="2200" dirty="0" smtClean="0">
                <a:latin typeface="Cambria" pitchFamily="18" charset="0"/>
              </a:rPr>
              <a:t>.</a:t>
            </a:r>
          </a:p>
          <a:p>
            <a:r>
              <a:rPr lang="en-US" sz="2200" dirty="0" smtClean="0">
                <a:latin typeface="Cambria" pitchFamily="18" charset="0"/>
              </a:rPr>
              <a:t>Girder beams 40*60 </a:t>
            </a:r>
            <a:r>
              <a:rPr lang="en-US" sz="2200" dirty="0">
                <a:latin typeface="Cambria" pitchFamily="18" charset="0"/>
              </a:rPr>
              <a:t>cm^2.</a:t>
            </a:r>
          </a:p>
          <a:p>
            <a:r>
              <a:rPr lang="en-US" sz="2200" dirty="0" smtClean="0">
                <a:latin typeface="Cambria" pitchFamily="18" charset="0"/>
              </a:rPr>
              <a:t>Secondary </a:t>
            </a:r>
            <a:r>
              <a:rPr lang="en-US" sz="2200" dirty="0">
                <a:latin typeface="Cambria" pitchFamily="18" charset="0"/>
              </a:rPr>
              <a:t>beams </a:t>
            </a:r>
            <a:r>
              <a:rPr lang="en-US" sz="2200" dirty="0" smtClean="0">
                <a:latin typeface="Cambria" pitchFamily="18" charset="0"/>
              </a:rPr>
              <a:t> 20*30 </a:t>
            </a:r>
            <a:r>
              <a:rPr lang="en-US" sz="2200" dirty="0">
                <a:latin typeface="Cambria" pitchFamily="18" charset="0"/>
              </a:rPr>
              <a:t>cm^2.</a:t>
            </a:r>
          </a:p>
          <a:p>
            <a:endParaRPr lang="en-US" sz="2200" dirty="0">
              <a:latin typeface="Cambria" pitchFamily="18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5520899" y="4621847"/>
            <a:ext cx="4320702" cy="884460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Cambria" pitchFamily="18" charset="0"/>
              </a:rPr>
              <a:t>Columns for main canopy</a:t>
            </a:r>
            <a:endParaRPr lang="en-US" sz="2200" dirty="0">
              <a:latin typeface="Cambria" pitchFamily="18" charset="0"/>
            </a:endParaRPr>
          </a:p>
          <a:p>
            <a:r>
              <a:rPr lang="en-US" sz="2200" dirty="0" smtClean="0">
                <a:latin typeface="Cambria" pitchFamily="18" charset="0"/>
              </a:rPr>
              <a:t>0.8cm  diameter </a:t>
            </a:r>
            <a:r>
              <a:rPr lang="en-US" sz="2200" dirty="0">
                <a:latin typeface="Cambria" pitchFamily="18" charset="0"/>
              </a:rPr>
              <a:t>.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5520899" y="5516462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Cambria" pitchFamily="18" charset="0"/>
              </a:rPr>
              <a:t>Columns for secondary canopy</a:t>
            </a:r>
            <a:endParaRPr lang="en-US" sz="2200" dirty="0">
              <a:latin typeface="Cambria" pitchFamily="18" charset="0"/>
            </a:endParaRPr>
          </a:p>
          <a:p>
            <a:r>
              <a:rPr lang="en-US" sz="2200" dirty="0" smtClean="0">
                <a:latin typeface="Cambria" pitchFamily="18" charset="0"/>
              </a:rPr>
              <a:t>0.5cm </a:t>
            </a:r>
            <a:r>
              <a:rPr lang="en-US" sz="2200" dirty="0">
                <a:latin typeface="Cambria" pitchFamily="18" charset="0"/>
              </a:rPr>
              <a:t>diameter . </a:t>
            </a:r>
            <a:endParaRPr lang="en-US" sz="2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01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96437" y="340713"/>
            <a:ext cx="32820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dirty="0">
                <a:solidFill>
                  <a:schemeClr val="accent2">
                    <a:lumMod val="75000"/>
                  </a:schemeClr>
                </a:solidFill>
              </a:rPr>
              <a:t>Outline</a:t>
            </a:r>
            <a:endParaRPr lang="ar-JO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732547" y="1296270"/>
            <a:ext cx="76360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Site </a:t>
            </a:r>
            <a:r>
              <a:rPr lang="en-US" sz="3200" dirty="0" smtClean="0"/>
              <a:t>analysis .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Architectural Design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Structural </a:t>
            </a:r>
            <a:r>
              <a:rPr lang="en-US" sz="3200" dirty="0" smtClean="0"/>
              <a:t>Design.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Environmental Design.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Electrical </a:t>
            </a:r>
            <a:r>
              <a:rPr lang="en-US" sz="3200" dirty="0" smtClean="0"/>
              <a:t>Design.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Mechanical </a:t>
            </a:r>
            <a:r>
              <a:rPr lang="en-US" sz="3200" dirty="0" smtClean="0"/>
              <a:t>Design.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Safety </a:t>
            </a:r>
            <a:r>
              <a:rPr lang="en-US" sz="3200" dirty="0" smtClean="0"/>
              <a:t>Design.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Total Cost</a:t>
            </a:r>
            <a:r>
              <a:rPr lang="en-US" sz="3200" dirty="0" smtClean="0"/>
              <a:t>.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Conclusion.</a:t>
            </a:r>
            <a:endParaRPr lang="ar-JO" sz="3200" dirty="0"/>
          </a:p>
        </p:txBody>
      </p:sp>
    </p:spTree>
    <p:extLst>
      <p:ext uri="{BB962C8B-B14F-4D97-AF65-F5344CB8AC3E}">
        <p14:creationId xmlns:p14="http://schemas.microsoft.com/office/powerpoint/2010/main" val="122335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35" y="952346"/>
            <a:ext cx="8576441" cy="5763764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49646" y="952346"/>
            <a:ext cx="42479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>
                <a:latin typeface="Cambria" pitchFamily="18" charset="0"/>
              </a:rPr>
              <a:t>Columns Distribution</a:t>
            </a:r>
            <a:r>
              <a:rPr lang="en-US" sz="3200" dirty="0">
                <a:latin typeface="Cambria" panose="02040503050406030204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8679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54132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96616" y="584775"/>
            <a:ext cx="70264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n-NO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3D modeling from </a:t>
            </a:r>
            <a:r>
              <a:rPr lang="nn-NO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Etaps </a:t>
            </a:r>
            <a:r>
              <a:rPr lang="nn-NO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en-US" sz="4400" dirty="0"/>
              <a:t/>
            </a:r>
            <a:br>
              <a:rPr lang="en-US" sz="4400" dirty="0"/>
            </a:br>
            <a:endParaRPr lang="nn-NO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ar-SA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64" y="2029520"/>
            <a:ext cx="7941835" cy="4601087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96616" y="2171829"/>
            <a:ext cx="30267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/>
              <a:t>Compatibility Check: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56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7240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Equilibrium Checks</a:t>
            </a:r>
            <a:endParaRPr lang="ar-JO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507008"/>
              </p:ext>
            </p:extLst>
          </p:nvPr>
        </p:nvGraphicFramePr>
        <p:xfrm>
          <a:off x="677334" y="2484118"/>
          <a:ext cx="9274386" cy="2743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8101">
                  <a:extLst>
                    <a:ext uri="{9D8B030D-6E8A-4147-A177-3AD203B41FA5}">
                      <a16:colId xmlns:a16="http://schemas.microsoft.com/office/drawing/2014/main" val="3089177274"/>
                    </a:ext>
                  </a:extLst>
                </a:gridCol>
                <a:gridCol w="2318101">
                  <a:extLst>
                    <a:ext uri="{9D8B030D-6E8A-4147-A177-3AD203B41FA5}">
                      <a16:colId xmlns:a16="http://schemas.microsoft.com/office/drawing/2014/main" val="2076656188"/>
                    </a:ext>
                  </a:extLst>
                </a:gridCol>
                <a:gridCol w="2319092">
                  <a:extLst>
                    <a:ext uri="{9D8B030D-6E8A-4147-A177-3AD203B41FA5}">
                      <a16:colId xmlns:a16="http://schemas.microsoft.com/office/drawing/2014/main" val="1074292237"/>
                    </a:ext>
                  </a:extLst>
                </a:gridCol>
                <a:gridCol w="2319092">
                  <a:extLst>
                    <a:ext uri="{9D8B030D-6E8A-4147-A177-3AD203B41FA5}">
                      <a16:colId xmlns:a16="http://schemas.microsoft.com/office/drawing/2014/main" val="748861074"/>
                    </a:ext>
                  </a:extLst>
                </a:gridCol>
              </a:tblGrid>
              <a:tr h="6858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manual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From etabs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% of error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7521395"/>
                  </a:ext>
                </a:extLst>
              </a:tr>
              <a:tr h="6858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Live load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3428.99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3330.37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6738648"/>
                  </a:ext>
                </a:extLst>
              </a:tr>
              <a:tr h="6858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Dead load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4.7%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9963008"/>
                  </a:ext>
                </a:extLst>
              </a:tr>
              <a:tr h="6858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SID load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667.37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4.6%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4372308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807720" y="5407075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All percent of error </a:t>
            </a:r>
            <a:r>
              <a:rPr lang="en-US" sz="2800" dirty="0"/>
              <a:t>&lt;</a:t>
            </a:r>
            <a:r>
              <a:rPr lang="en-US" sz="2200" dirty="0"/>
              <a:t> 5% &gt;&gt; OK</a:t>
            </a:r>
            <a:r>
              <a:rPr lang="en-US" sz="2200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4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19147" y="584775"/>
            <a:ext cx="3861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Equilibrium Checks</a:t>
            </a:r>
            <a:endParaRPr lang="ar-JO" sz="3200" b="1" dirty="0">
              <a:solidFill>
                <a:schemeClr val="accent2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1" y="4456039"/>
            <a:ext cx="6257835" cy="240196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11" y="1529989"/>
            <a:ext cx="5747287" cy="29260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819" y="2293368"/>
            <a:ext cx="4232462" cy="188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1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008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Stress Strain relationship: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065765"/>
              </p:ext>
            </p:extLst>
          </p:nvPr>
        </p:nvGraphicFramePr>
        <p:xfrm>
          <a:off x="677334" y="2072639"/>
          <a:ext cx="8596668" cy="236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8707">
                  <a:extLst>
                    <a:ext uri="{9D8B030D-6E8A-4147-A177-3AD203B41FA5}">
                      <a16:colId xmlns:a16="http://schemas.microsoft.com/office/drawing/2014/main" val="3194790473"/>
                    </a:ext>
                  </a:extLst>
                </a:gridCol>
                <a:gridCol w="2148707">
                  <a:extLst>
                    <a:ext uri="{9D8B030D-6E8A-4147-A177-3AD203B41FA5}">
                      <a16:colId xmlns:a16="http://schemas.microsoft.com/office/drawing/2014/main" val="2657990334"/>
                    </a:ext>
                  </a:extLst>
                </a:gridCol>
                <a:gridCol w="2149627">
                  <a:extLst>
                    <a:ext uri="{9D8B030D-6E8A-4147-A177-3AD203B41FA5}">
                      <a16:colId xmlns:a16="http://schemas.microsoft.com/office/drawing/2014/main" val="3759321248"/>
                    </a:ext>
                  </a:extLst>
                </a:gridCol>
                <a:gridCol w="2149627">
                  <a:extLst>
                    <a:ext uri="{9D8B030D-6E8A-4147-A177-3AD203B41FA5}">
                      <a16:colId xmlns:a16="http://schemas.microsoft.com/office/drawing/2014/main" val="506750918"/>
                    </a:ext>
                  </a:extLst>
                </a:gridCol>
              </a:tblGrid>
              <a:tr h="5528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manual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From etabs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% of error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0004379"/>
                  </a:ext>
                </a:extLst>
              </a:tr>
              <a:tr h="6031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beams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230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217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5.19%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6476156"/>
                  </a:ext>
                </a:extLst>
              </a:tr>
              <a:tr h="6031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Slab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11.5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11.36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1.23%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2923888"/>
                  </a:ext>
                </a:extLst>
              </a:tr>
              <a:tr h="6031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column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117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107.15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8.5%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500714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677334" y="4857688"/>
            <a:ext cx="4595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NewRomanPSMT"/>
              </a:rPr>
              <a:t>All percent of error </a:t>
            </a:r>
            <a:r>
              <a:rPr lang="en-US" sz="2000" dirty="0"/>
              <a:t>&lt;</a:t>
            </a:r>
            <a:r>
              <a:rPr lang="en-US" dirty="0"/>
              <a:t> </a:t>
            </a:r>
            <a:r>
              <a:rPr lang="en-US" dirty="0" smtClean="0"/>
              <a:t>10% </a:t>
            </a:r>
            <a:r>
              <a:rPr lang="en-US" dirty="0"/>
              <a:t>&gt;&gt; OK </a:t>
            </a:r>
          </a:p>
        </p:txBody>
      </p:sp>
    </p:spTree>
    <p:extLst>
      <p:ext uri="{BB962C8B-B14F-4D97-AF65-F5344CB8AC3E}">
        <p14:creationId xmlns:p14="http://schemas.microsoft.com/office/powerpoint/2010/main" val="112971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2401146" cy="64008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Deflection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002" y="929640"/>
            <a:ext cx="4473998" cy="3624910"/>
          </a:xfrm>
        </p:spPr>
      </p:pic>
      <p:sp>
        <p:nvSpPr>
          <p:cNvPr id="5" name="مستطيل 4"/>
          <p:cNvSpPr/>
          <p:nvPr/>
        </p:nvSpPr>
        <p:spPr>
          <a:xfrm>
            <a:off x="570654" y="4988898"/>
            <a:ext cx="71407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NewRomanPSMT"/>
              </a:rPr>
              <a:t>Max deflection in the model = 14.647 </a:t>
            </a:r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mm</a:t>
            </a:r>
            <a:r>
              <a:rPr lang="en-US" sz="2200" dirty="0">
                <a:solidFill>
                  <a:srgbClr val="000000"/>
                </a:solidFill>
                <a:latin typeface="TimesNewRomanPSMT"/>
              </a:rPr>
              <a:t/>
            </a:r>
            <a:br>
              <a:rPr lang="en-US" sz="2200" dirty="0">
                <a:solidFill>
                  <a:srgbClr val="000000"/>
                </a:solidFill>
                <a:latin typeface="TimesNewRomanPSMT"/>
              </a:rPr>
            </a:br>
            <a:r>
              <a:rPr lang="en-US" sz="2200" dirty="0">
                <a:solidFill>
                  <a:srgbClr val="000000"/>
                </a:solidFill>
                <a:latin typeface="TimesNewRomanPSMT"/>
              </a:rPr>
              <a:t>Max allowable deflection in slab = 7.68/ 240 </a:t>
            </a:r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= 32 mm</a:t>
            </a:r>
            <a:r>
              <a:rPr lang="en-US" sz="2200" dirty="0">
                <a:solidFill>
                  <a:srgbClr val="000000"/>
                </a:solidFill>
                <a:latin typeface="TimesNewRomanPSMT"/>
              </a:rPr>
              <a:t/>
            </a:r>
            <a:br>
              <a:rPr lang="en-US" sz="2200" dirty="0">
                <a:solidFill>
                  <a:srgbClr val="000000"/>
                </a:solidFill>
                <a:latin typeface="TimesNewRomanPSMT"/>
              </a:rPr>
            </a:br>
            <a:r>
              <a:rPr lang="en-US" sz="2200" dirty="0">
                <a:solidFill>
                  <a:srgbClr val="000000"/>
                </a:solidFill>
                <a:latin typeface="TimesNewRomanPSMT"/>
              </a:rPr>
              <a:t>14.67 &lt; 32 so it is ok</a:t>
            </a:r>
            <a:r>
              <a:rPr lang="en-US" sz="22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1544" y="292387"/>
            <a:ext cx="3125788" cy="611204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444411" y="1754325"/>
            <a:ext cx="746840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latin typeface="Cambria" pitchFamily="18" charset="0"/>
              </a:rPr>
              <a:t>Importance </a:t>
            </a:r>
            <a:r>
              <a:rPr lang="en-US" sz="2400" dirty="0">
                <a:latin typeface="Cambria" pitchFamily="18" charset="0"/>
              </a:rPr>
              <a:t>factor (I) = </a:t>
            </a:r>
            <a:r>
              <a:rPr lang="en-US" sz="2400" dirty="0" smtClean="0">
                <a:latin typeface="Cambria" pitchFamily="18" charset="0"/>
              </a:rPr>
              <a:t>1.25 </a:t>
            </a:r>
            <a:endParaRPr lang="en-US" sz="2400" dirty="0">
              <a:latin typeface="Cambria" pitchFamily="18" charset="0"/>
            </a:endParaRPr>
          </a:p>
          <a:p>
            <a:pPr lvl="0"/>
            <a:endParaRPr lang="en-US" sz="2400" dirty="0" smtClean="0">
              <a:latin typeface="Cambria" pitchFamily="18" charset="0"/>
            </a:endParaRPr>
          </a:p>
          <a:p>
            <a:pPr lvl="0"/>
            <a:r>
              <a:rPr lang="en-US" sz="2400" dirty="0" smtClean="0">
                <a:latin typeface="Cambria" pitchFamily="18" charset="0"/>
              </a:rPr>
              <a:t>velocity-dependent </a:t>
            </a:r>
            <a:r>
              <a:rPr lang="en-US" sz="2400" dirty="0">
                <a:latin typeface="Cambria" pitchFamily="18" charset="0"/>
              </a:rPr>
              <a:t>seismic coefficient (</a:t>
            </a:r>
            <a:r>
              <a:rPr lang="en-US" sz="2400" dirty="0" err="1">
                <a:latin typeface="Cambria" pitchFamily="18" charset="0"/>
              </a:rPr>
              <a:t>Cv</a:t>
            </a:r>
            <a:r>
              <a:rPr lang="en-US" sz="2400" dirty="0">
                <a:latin typeface="Cambria" pitchFamily="18" charset="0"/>
              </a:rPr>
              <a:t>): = 0.40 </a:t>
            </a:r>
            <a:br>
              <a:rPr lang="en-US" sz="2400" dirty="0">
                <a:latin typeface="Cambria" pitchFamily="18" charset="0"/>
              </a:rPr>
            </a:br>
            <a:r>
              <a:rPr lang="en-US" sz="2400" dirty="0">
                <a:latin typeface="Cambria" pitchFamily="18" charset="0"/>
              </a:rPr>
              <a:t>acceleration-dependent </a:t>
            </a:r>
            <a:r>
              <a:rPr lang="en-US" sz="2400" dirty="0">
                <a:latin typeface="Cambria" pitchFamily="18" charset="0"/>
              </a:rPr>
              <a:t>seismic coefficient (Ca): = 0.28 </a:t>
            </a:r>
            <a:br>
              <a:rPr lang="en-US" sz="2400" dirty="0">
                <a:latin typeface="Cambria" pitchFamily="18" charset="0"/>
              </a:rPr>
            </a:br>
            <a:endParaRPr lang="en-US" sz="2400" dirty="0" smtClean="0">
              <a:latin typeface="Cambria" pitchFamily="18" charset="0"/>
            </a:endParaRPr>
          </a:p>
          <a:p>
            <a:pPr lvl="0"/>
            <a:endParaRPr lang="en-US" sz="2400" dirty="0" smtClean="0">
              <a:latin typeface="Cambria" pitchFamily="18" charset="0"/>
            </a:endParaRPr>
          </a:p>
          <a:p>
            <a:r>
              <a:rPr lang="en-US" sz="2400" dirty="0">
                <a:latin typeface="Cambria" pitchFamily="18" charset="0"/>
              </a:rPr>
              <a:t>The Structural System in Nablus</a:t>
            </a:r>
            <a:r>
              <a:rPr lang="en-US" sz="2400" dirty="0" smtClean="0">
                <a:latin typeface="Cambria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Cambria" pitchFamily="18" charset="0"/>
              </a:rPr>
              <a:t>Peak </a:t>
            </a:r>
            <a:r>
              <a:rPr lang="en-US" sz="2400" dirty="0">
                <a:latin typeface="Cambria" pitchFamily="18" charset="0"/>
              </a:rPr>
              <a:t>Ground Acceleration = 0.2g </a:t>
            </a:r>
            <a:endParaRPr lang="en-US" sz="2400" dirty="0" smtClean="0">
              <a:latin typeface="Cambria" pitchFamily="18" charset="0"/>
            </a:endParaRPr>
          </a:p>
          <a:p>
            <a:pPr lvl="0"/>
            <a:endParaRPr lang="en-US" sz="2400" dirty="0">
              <a:latin typeface="Cambria" pitchFamily="18" charset="0"/>
            </a:endParaRPr>
          </a:p>
          <a:p>
            <a:pPr lvl="0"/>
            <a:endParaRPr lang="en-US" sz="2400" dirty="0">
              <a:latin typeface="Cambria" pitchFamily="18" charset="0"/>
            </a:endParaRPr>
          </a:p>
          <a:p>
            <a:pPr lvl="0"/>
            <a:r>
              <a:rPr lang="en-US" sz="2400" dirty="0">
                <a:latin typeface="Cambria" pitchFamily="18" charset="0"/>
              </a:rPr>
              <a:t>Structural system </a:t>
            </a:r>
            <a:r>
              <a:rPr lang="en-US" sz="2400" dirty="0" smtClean="0">
                <a:latin typeface="Cambria" pitchFamily="18" charset="0"/>
              </a:rPr>
              <a:t>Coefficient </a:t>
            </a:r>
            <a:r>
              <a:rPr lang="en-US" sz="2400" dirty="0">
                <a:latin typeface="Cambria" pitchFamily="18" charset="0"/>
              </a:rPr>
              <a:t>(R) = 5.5</a:t>
            </a:r>
          </a:p>
          <a:p>
            <a:pPr lvl="0"/>
            <a:endParaRPr lang="en-US" sz="2400" dirty="0">
              <a:latin typeface="Cambria" pitchFamily="18" charset="0"/>
            </a:endParaRPr>
          </a:p>
          <a:p>
            <a:pPr lvl="0"/>
            <a:endParaRPr lang="en-US" dirty="0">
              <a:latin typeface="Cambria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919147" y="584775"/>
            <a:ext cx="3476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Seismic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1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919147" y="584775"/>
            <a:ext cx="6909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Natural </a:t>
            </a:r>
            <a:r>
              <a:rPr lang="en-US" sz="3200" b="1" dirty="0">
                <a:solidFill>
                  <a:schemeClr val="accent2"/>
                </a:solidFill>
              </a:rPr>
              <a:t>Period (T) for the building:</a:t>
            </a:r>
            <a:endParaRPr lang="ar-JO" sz="3200" b="1" dirty="0">
              <a:solidFill>
                <a:schemeClr val="accent2"/>
              </a:solidFill>
            </a:endParaRPr>
          </a:p>
          <a:p>
            <a:pPr lvl="0"/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09" y="4000283"/>
            <a:ext cx="7182116" cy="166544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532" y="3318978"/>
            <a:ext cx="4701270" cy="68130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92" y="1279606"/>
            <a:ext cx="5761510" cy="1900792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21261" y="58392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Period from </a:t>
            </a:r>
            <a:r>
              <a:rPr lang="pl-PL" dirty="0" smtClean="0">
                <a:solidFill>
                  <a:srgbClr val="000000"/>
                </a:solidFill>
                <a:latin typeface="TimesNewRomanPSMT"/>
              </a:rPr>
              <a:t>ETABS </a:t>
            </a:r>
            <a:r>
              <a:rPr lang="pl-PL" dirty="0">
                <a:solidFill>
                  <a:srgbClr val="000000"/>
                </a:solidFill>
                <a:latin typeface="TimesNewRomanPSMT"/>
              </a:rPr>
              <a:t>(0.286) &lt; </a:t>
            </a:r>
            <a:r>
              <a:rPr lang="pl-PL" dirty="0" smtClean="0">
                <a:solidFill>
                  <a:srgbClr val="000000"/>
                </a:solidFill>
                <a:latin typeface="TimesNewRomanPSMT"/>
              </a:rPr>
              <a:t>1.4*0.20</a:t>
            </a:r>
            <a:r>
              <a:rPr lang="en-US" dirty="0" smtClean="0">
                <a:solidFill>
                  <a:srgbClr val="000000"/>
                </a:solidFill>
                <a:latin typeface="TimesNewRomanPSMT"/>
              </a:rPr>
              <a:t>7</a:t>
            </a:r>
            <a:r>
              <a:rPr lang="pl-PL" dirty="0" smtClean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pl-PL" dirty="0">
                <a:solidFill>
                  <a:srgbClr val="000000"/>
                </a:solidFill>
                <a:latin typeface="TimesNewRomanPSMT"/>
              </a:rPr>
              <a:t>= 0.29 OK</a:t>
            </a:r>
            <a:r>
              <a:rPr lang="pl-PL" dirty="0"/>
              <a:t> </a:t>
            </a:r>
            <a:br>
              <a:rPr lang="pl-PL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2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273386" cy="71628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Drift: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61" y="967740"/>
            <a:ext cx="6583680" cy="5364480"/>
          </a:xfrm>
        </p:spPr>
      </p:pic>
      <p:sp>
        <p:nvSpPr>
          <p:cNvPr id="5" name="مستطيل 4"/>
          <p:cNvSpPr/>
          <p:nvPr/>
        </p:nvSpPr>
        <p:spPr>
          <a:xfrm>
            <a:off x="205740" y="2248376"/>
            <a:ext cx="3489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NewRomanPSMT"/>
              </a:rPr>
              <a:t>T&lt;0.7 sec</a:t>
            </a:r>
            <a:br>
              <a:rPr lang="en-US" sz="2200" dirty="0">
                <a:solidFill>
                  <a:srgbClr val="000000"/>
                </a:solidFill>
                <a:latin typeface="TimesNewRomanPSMT"/>
              </a:rPr>
            </a:br>
            <a:r>
              <a:rPr lang="en-US" sz="2200" dirty="0" err="1" smtClean="0">
                <a:solidFill>
                  <a:srgbClr val="000000"/>
                </a:solidFill>
                <a:latin typeface="TimesNewRomanPSMT"/>
              </a:rPr>
              <a:t>Δm</a:t>
            </a:r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 =</a:t>
            </a:r>
            <a:r>
              <a:rPr lang="en-US" sz="2200" dirty="0">
                <a:solidFill>
                  <a:srgbClr val="000000"/>
                </a:solidFill>
                <a:latin typeface="TimesNewRomanPSMT"/>
              </a:rPr>
              <a:t>0.7*5.5*0.724= </a:t>
            </a:r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2.7</a:t>
            </a:r>
          </a:p>
          <a:p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Drift from </a:t>
            </a:r>
            <a:r>
              <a:rPr lang="en-US" sz="2200" dirty="0" err="1" smtClean="0">
                <a:solidFill>
                  <a:srgbClr val="000000"/>
                </a:solidFill>
                <a:latin typeface="TimesNewRomanPSMT"/>
              </a:rPr>
              <a:t>Etabs</a:t>
            </a:r>
            <a:r>
              <a:rPr lang="en-US" sz="2200" dirty="0" smtClean="0">
                <a:solidFill>
                  <a:srgbClr val="000000"/>
                </a:solidFill>
                <a:latin typeface="TimesNewRomanPSMT"/>
              </a:rPr>
              <a:t> =2.7 </a:t>
            </a:r>
            <a:r>
              <a:rPr lang="en-US" sz="2200" dirty="0">
                <a:solidFill>
                  <a:srgbClr val="000000"/>
                </a:solidFill>
                <a:latin typeface="TimesNewRomanPSMT"/>
              </a:rPr>
              <a:t/>
            </a:r>
            <a:br>
              <a:rPr lang="en-US" sz="2200" dirty="0">
                <a:solidFill>
                  <a:srgbClr val="000000"/>
                </a:solidFill>
                <a:latin typeface="TimesNewRomanPSMT"/>
              </a:rPr>
            </a:br>
            <a:r>
              <a:rPr lang="en-US" sz="2200" dirty="0">
                <a:solidFill>
                  <a:srgbClr val="000000"/>
                </a:solidFill>
                <a:latin typeface="TimesNewRomanPSMT"/>
              </a:rPr>
              <a:t>(4000/400) = 10mm</a:t>
            </a:r>
            <a:br>
              <a:rPr lang="en-US" sz="2200" dirty="0">
                <a:solidFill>
                  <a:srgbClr val="000000"/>
                </a:solidFill>
                <a:latin typeface="TimesNewRomanPSMT"/>
              </a:rPr>
            </a:br>
            <a:r>
              <a:rPr lang="en-US" sz="2200" dirty="0">
                <a:solidFill>
                  <a:srgbClr val="000000"/>
                </a:solidFill>
                <a:latin typeface="TimesNewRomanPSMT"/>
              </a:rPr>
              <a:t>2.7&lt;10 its ok</a:t>
            </a:r>
            <a:r>
              <a:rPr lang="en-US" sz="22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9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19147" y="584775"/>
            <a:ext cx="3476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Slab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37" y="1169550"/>
            <a:ext cx="7217167" cy="450935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116" y="0"/>
            <a:ext cx="3428780" cy="321588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411" y="3826011"/>
            <a:ext cx="3076190" cy="303198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093930" y="3086606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1st Slab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97710" y="5934670"/>
            <a:ext cx="2927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2ed Slab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094497" y="5934670"/>
            <a:ext cx="2826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3rd Slab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278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395512"/>
            <a:ext cx="328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</a:rPr>
              <a:t>Introduction</a:t>
            </a:r>
            <a:endParaRPr lang="ar-JO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23899" y="1392586"/>
            <a:ext cx="92278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project presents an integrated design for a fuel station, it locates in the </a:t>
            </a:r>
            <a:r>
              <a:rPr lang="en-US" sz="2800" dirty="0" smtClean="0"/>
              <a:t>southern west </a:t>
            </a:r>
            <a:r>
              <a:rPr lang="en-US" sz="2800" dirty="0"/>
              <a:t>part of Nablus (Qalqilya – Nablus Street). The significance of project come from </a:t>
            </a:r>
            <a:r>
              <a:rPr lang="en-US" sz="2800" dirty="0" smtClean="0"/>
              <a:t>that there </a:t>
            </a:r>
            <a:r>
              <a:rPr lang="en-US" sz="2800" dirty="0"/>
              <a:t>is no fuel station like our project in this part of city</a:t>
            </a:r>
            <a:r>
              <a:rPr lang="en-US" sz="4000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0" name="مستطيل 9"/>
          <p:cNvSpPr/>
          <p:nvPr/>
        </p:nvSpPr>
        <p:spPr>
          <a:xfrm>
            <a:off x="723899" y="4513318"/>
            <a:ext cx="98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08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919147" y="584775"/>
            <a:ext cx="3476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Slab </a:t>
            </a:r>
            <a:r>
              <a:rPr lang="en-US" sz="3200" b="1" dirty="0" smtClean="0">
                <a:solidFill>
                  <a:schemeClr val="accent2"/>
                </a:solidFill>
              </a:rPr>
              <a:t>Section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95" y="1891168"/>
            <a:ext cx="8125518" cy="365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9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19146" y="472480"/>
            <a:ext cx="4262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Main Beam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25" y="955306"/>
            <a:ext cx="6258798" cy="264832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56" y="3320716"/>
            <a:ext cx="5067312" cy="3537284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992" y="1728013"/>
            <a:ext cx="1856476" cy="512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8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67273" y="456438"/>
            <a:ext cx="49522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Secondary Beam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90" y="3304674"/>
            <a:ext cx="3572374" cy="355332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90" y="898358"/>
            <a:ext cx="7459116" cy="240631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272" y="4135489"/>
            <a:ext cx="1916644" cy="204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7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19146" y="584775"/>
            <a:ext cx="4262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Girder Beam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11" y="1169550"/>
            <a:ext cx="9148768" cy="264602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46" y="4074695"/>
            <a:ext cx="4262453" cy="258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19146" y="584775"/>
            <a:ext cx="4262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Footing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252" y="1169550"/>
            <a:ext cx="7772868" cy="554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919146" y="584775"/>
            <a:ext cx="49362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Column + Footing Design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623" y="1792429"/>
            <a:ext cx="3458058" cy="455358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86" y="1792429"/>
            <a:ext cx="3410426" cy="45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6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053" y="1218891"/>
            <a:ext cx="3429024" cy="5007855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919146" y="584775"/>
            <a:ext cx="49362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2"/>
                </a:solidFill>
              </a:rPr>
              <a:t>Shear wall </a:t>
            </a:r>
            <a:r>
              <a:rPr lang="en-US" sz="3200" b="1" dirty="0" err="1" smtClean="0">
                <a:solidFill>
                  <a:schemeClr val="accent2"/>
                </a:solidFill>
              </a:rPr>
              <a:t>Desgin</a:t>
            </a:r>
            <a:endParaRPr lang="en-US" sz="28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44411" y="0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>
                <a:latin typeface="Cambira "/>
              </a:rPr>
              <a:t>concrete structure.</a:t>
            </a:r>
          </a:p>
        </p:txBody>
      </p:sp>
    </p:spTree>
    <p:extLst>
      <p:ext uri="{BB962C8B-B14F-4D97-AF65-F5344CB8AC3E}">
        <p14:creationId xmlns:p14="http://schemas.microsoft.com/office/powerpoint/2010/main" val="17069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88790" y="952346"/>
            <a:ext cx="3517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Cambira "/>
              </a:rPr>
              <a:t>Steel </a:t>
            </a:r>
            <a:r>
              <a:rPr lang="en-US" sz="3200" dirty="0">
                <a:latin typeface="Cambira "/>
              </a:rPr>
              <a:t>structure.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88789" y="2025908"/>
            <a:ext cx="937335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 Steel truss system used to cover circular building by using </a:t>
            </a:r>
            <a:r>
              <a:rPr lang="en-US" sz="2800" dirty="0" smtClean="0"/>
              <a:t>Polycarbonate </a:t>
            </a:r>
            <a:r>
              <a:rPr lang="en-US" sz="2800" dirty="0"/>
              <a:t>sheet as covering </a:t>
            </a:r>
            <a:r>
              <a:rPr lang="en-US" sz="2800" dirty="0" smtClean="0"/>
              <a:t>material.</a:t>
            </a:r>
          </a:p>
          <a:p>
            <a:endParaRPr lang="en-US" sz="2800" dirty="0"/>
          </a:p>
          <a:p>
            <a:r>
              <a:rPr lang="en-US" sz="2800" dirty="0" smtClean="0"/>
              <a:t>Covering Material properties: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2cm thickness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Density= 22.46 Kg/m</a:t>
            </a:r>
            <a:r>
              <a:rPr lang="en-US" sz="2800" baseline="30000" dirty="0"/>
              <a:t>2</a:t>
            </a:r>
            <a:r>
              <a:rPr lang="en-US" sz="2800" baseline="30000" dirty="0" smtClean="0"/>
              <a:t> </a:t>
            </a:r>
            <a:endParaRPr lang="en-US" sz="2800" dirty="0"/>
          </a:p>
        </p:txBody>
      </p:sp>
      <p:sp>
        <p:nvSpPr>
          <p:cNvPr id="7" name="مستطيل 6"/>
          <p:cNvSpPr/>
          <p:nvPr/>
        </p:nvSpPr>
        <p:spPr>
          <a:xfrm>
            <a:off x="1005884" y="1654642"/>
            <a:ext cx="2839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Cambira "/>
              </a:rPr>
              <a:t>Data Sheets </a:t>
            </a:r>
            <a:endParaRPr lang="en-US" sz="2800" dirty="0">
              <a:latin typeface="Cambira "/>
            </a:endParaRPr>
          </a:p>
        </p:txBody>
      </p:sp>
    </p:spTree>
    <p:extLst>
      <p:ext uri="{BB962C8B-B14F-4D97-AF65-F5344CB8AC3E}">
        <p14:creationId xmlns:p14="http://schemas.microsoft.com/office/powerpoint/2010/main" val="37904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3369" y="1537121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SID = </a:t>
            </a:r>
            <a:r>
              <a:rPr lang="en-US" sz="2800" dirty="0" smtClean="0"/>
              <a:t>0.023KN/m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 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Live Load= </a:t>
            </a:r>
            <a:r>
              <a:rPr lang="en-US" sz="2800" dirty="0" smtClean="0"/>
              <a:t>1.6 </a:t>
            </a:r>
            <a:r>
              <a:rPr lang="en-US" sz="2800" dirty="0"/>
              <a:t>KN/m</a:t>
            </a:r>
            <a:r>
              <a:rPr lang="en-US" sz="2800" baseline="30000" dirty="0"/>
              <a:t>2 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Snow load= </a:t>
            </a:r>
            <a:r>
              <a:rPr lang="en-US" sz="2800" dirty="0" smtClean="0"/>
              <a:t>2.40 </a:t>
            </a:r>
            <a:r>
              <a:rPr lang="en-US" sz="2800" dirty="0"/>
              <a:t>KN/m</a:t>
            </a:r>
            <a:r>
              <a:rPr lang="en-US" sz="2800" baseline="30000" dirty="0"/>
              <a:t>2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Wind load = </a:t>
            </a:r>
            <a:r>
              <a:rPr lang="en-US" sz="2800" dirty="0" smtClean="0"/>
              <a:t>0.491 </a:t>
            </a:r>
            <a:r>
              <a:rPr lang="en-US" sz="2800" dirty="0"/>
              <a:t>KN/m</a:t>
            </a:r>
            <a:r>
              <a:rPr lang="en-US" sz="2800" baseline="30000" dirty="0"/>
              <a:t>2</a:t>
            </a:r>
            <a:endParaRPr lang="en-US" sz="2800" dirty="0"/>
          </a:p>
        </p:txBody>
      </p:sp>
      <p:sp>
        <p:nvSpPr>
          <p:cNvPr id="3" name="مستطيل 2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88790" y="952346"/>
            <a:ext cx="3517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Cambira "/>
              </a:rPr>
              <a:t>Steel </a:t>
            </a:r>
            <a:r>
              <a:rPr lang="en-US" sz="3200" dirty="0">
                <a:latin typeface="Cambira "/>
              </a:rPr>
              <a:t>structure.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45" y="3764280"/>
            <a:ext cx="9210530" cy="257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7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88790" y="942166"/>
            <a:ext cx="3517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Cambira "/>
              </a:rPr>
              <a:t>Steel </a:t>
            </a:r>
            <a:r>
              <a:rPr lang="en-US" sz="3200" dirty="0">
                <a:latin typeface="Cambira "/>
              </a:rPr>
              <a:t>structure.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769341" y="1929250"/>
            <a:ext cx="725171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SAP Checks: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u="sng" dirty="0" smtClean="0"/>
              <a:t>Compatibility: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Start animation          </a:t>
            </a:r>
            <a:r>
              <a:rPr lang="en-US" sz="2400" u="sng" dirty="0" smtClean="0"/>
              <a:t>OK</a:t>
            </a:r>
            <a:endParaRPr lang="en-US" sz="2400" dirty="0" smtClean="0"/>
          </a:p>
          <a:p>
            <a:r>
              <a:rPr lang="en-US" sz="2400" dirty="0" smtClean="0"/>
              <a:t>    period </a:t>
            </a:r>
            <a:r>
              <a:rPr lang="en-US" sz="2400" dirty="0"/>
              <a:t>(Modal) </a:t>
            </a:r>
            <a:r>
              <a:rPr lang="en-US" sz="2400" dirty="0" smtClean="0"/>
              <a:t>T=0.05 </a:t>
            </a:r>
            <a:r>
              <a:rPr lang="en-US" sz="2400" dirty="0"/>
              <a:t>&lt; 1 ok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GB" sz="2400" u="sng" dirty="0"/>
              <a:t>Equilibrium: 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Max Deflection = </a:t>
            </a:r>
            <a:r>
              <a:rPr lang="en-US" sz="2400" dirty="0" smtClean="0"/>
              <a:t>0.021mm </a:t>
            </a:r>
            <a:r>
              <a:rPr lang="en-US" sz="2400" dirty="0">
                <a:sym typeface="Wingdings" pitchFamily="2" charset="2"/>
              </a:rPr>
              <a:t> deflection </a:t>
            </a:r>
            <a:r>
              <a:rPr lang="en-US" sz="2400" dirty="0"/>
              <a:t>check is ok 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010" y="445702"/>
            <a:ext cx="7049484" cy="216247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71" y="4604753"/>
            <a:ext cx="6258798" cy="12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44721" y="372797"/>
            <a:ext cx="4599336" cy="707886"/>
          </a:xfrm>
          <a:prstGeom prst="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Site of the project</a:t>
            </a:r>
            <a:endParaRPr lang="ar-JO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1" y="1516187"/>
            <a:ext cx="9357005" cy="474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4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88790" y="942166"/>
            <a:ext cx="3160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Cambira "/>
              </a:rPr>
              <a:t>Truss </a:t>
            </a:r>
            <a:r>
              <a:rPr lang="en-US" sz="3200" dirty="0" smtClean="0">
                <a:latin typeface="Cambira "/>
              </a:rPr>
              <a:t>Design</a:t>
            </a:r>
            <a:endParaRPr lang="en-US" sz="3200" dirty="0">
              <a:latin typeface="Cambira 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90" y="1930667"/>
            <a:ext cx="7785189" cy="419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8173" y="244460"/>
            <a:ext cx="4965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Design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88790" y="942166"/>
            <a:ext cx="4338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Cambira "/>
              </a:rPr>
              <a:t>Connection Design.</a:t>
            </a:r>
            <a:endParaRPr lang="en-US" sz="3200" dirty="0">
              <a:latin typeface="Cambira 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01" y="1842103"/>
            <a:ext cx="5048955" cy="333421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019" y="368968"/>
            <a:ext cx="3151023" cy="628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6063" y="200526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 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97" y="2015553"/>
            <a:ext cx="8544301" cy="427732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37417" y="608076"/>
            <a:ext cx="41775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 smtClean="0"/>
              <a:t>Water </a:t>
            </a:r>
            <a:r>
              <a:rPr lang="en-US" sz="2400" b="1" dirty="0" smtClean="0"/>
              <a:t>Supply # of tanks</a:t>
            </a:r>
            <a:endParaRPr lang="ar-JO" sz="2400" b="1" dirty="0"/>
          </a:p>
          <a:p>
            <a:endParaRPr lang="ar-JO" sz="2400" b="1" dirty="0"/>
          </a:p>
        </p:txBody>
      </p:sp>
    </p:spTree>
    <p:extLst>
      <p:ext uri="{BB962C8B-B14F-4D97-AF65-F5344CB8AC3E}">
        <p14:creationId xmlns:p14="http://schemas.microsoft.com/office/powerpoint/2010/main" val="3898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37417" y="608076"/>
            <a:ext cx="3687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 smtClean="0"/>
              <a:t>Water </a:t>
            </a:r>
            <a:r>
              <a:rPr lang="en-US" sz="2400" b="1" dirty="0"/>
              <a:t>Supply Design</a:t>
            </a:r>
            <a:endParaRPr lang="ar-JO" sz="2400" b="1" dirty="0"/>
          </a:p>
          <a:p>
            <a:endParaRPr lang="ar-JO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522" y="1023574"/>
            <a:ext cx="4934639" cy="401058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07" y="2050066"/>
            <a:ext cx="4515480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37417" y="608076"/>
            <a:ext cx="52179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 smtClean="0"/>
              <a:t>Water </a:t>
            </a:r>
            <a:r>
              <a:rPr lang="en-US" sz="2400" b="1" dirty="0"/>
              <a:t>Supply </a:t>
            </a:r>
            <a:r>
              <a:rPr lang="en-US" sz="2400" b="1" dirty="0" smtClean="0"/>
              <a:t>For Ground Floor</a:t>
            </a:r>
            <a:endParaRPr lang="ar-JO" sz="2400" b="1" dirty="0"/>
          </a:p>
          <a:p>
            <a:endParaRPr lang="ar-JO" sz="24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1804760"/>
            <a:ext cx="8808205" cy="455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6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37417" y="608076"/>
            <a:ext cx="30506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/>
              <a:t>Water </a:t>
            </a:r>
            <a:r>
              <a:rPr lang="en-US" sz="2400" b="1" dirty="0" smtClean="0"/>
              <a:t>Drainage </a:t>
            </a:r>
            <a:endParaRPr lang="ar-JO" sz="2400" b="1" dirty="0"/>
          </a:p>
          <a:p>
            <a:endParaRPr lang="ar-JO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7" y="1023574"/>
            <a:ext cx="8184055" cy="493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2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37417" y="608076"/>
            <a:ext cx="55128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/>
              <a:t>Water </a:t>
            </a:r>
            <a:r>
              <a:rPr lang="en-US" sz="2400" b="1" dirty="0" smtClean="0"/>
              <a:t>Drainage For Ground Floor</a:t>
            </a:r>
            <a:endParaRPr lang="ar-JO" sz="2400" b="1" dirty="0"/>
          </a:p>
          <a:p>
            <a:endParaRPr lang="ar-JO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992550"/>
            <a:ext cx="7250757" cy="58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37417" y="608076"/>
            <a:ext cx="48956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/>
              <a:t>Water </a:t>
            </a:r>
            <a:r>
              <a:rPr lang="en-US" sz="2400" b="1" dirty="0" smtClean="0"/>
              <a:t>Drainage For 1st Floor</a:t>
            </a:r>
            <a:endParaRPr lang="ar-JO" sz="2400" b="1" dirty="0"/>
          </a:p>
          <a:p>
            <a:endParaRPr lang="ar-JO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10" y="1462374"/>
            <a:ext cx="6192114" cy="422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04210" y="584775"/>
            <a:ext cx="342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en-US" sz="2400" b="1" dirty="0"/>
              <a:t>HVAC System </a:t>
            </a:r>
            <a:r>
              <a:rPr lang="en-US" sz="2400" b="1" dirty="0" smtClean="0"/>
              <a:t>Design</a:t>
            </a:r>
            <a:endParaRPr lang="ar-JO" sz="2400" b="1" dirty="0"/>
          </a:p>
        </p:txBody>
      </p:sp>
      <p:sp>
        <p:nvSpPr>
          <p:cNvPr id="5" name="مستطيل 4"/>
          <p:cNvSpPr/>
          <p:nvPr/>
        </p:nvSpPr>
        <p:spPr>
          <a:xfrm>
            <a:off x="1411705" y="1169550"/>
            <a:ext cx="7090610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TimesNewRomanPSMT"/>
              </a:rPr>
              <a:t>Split unit has been used in this project.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  <a:br>
              <a:rPr lang="en-US" sz="2800" dirty="0">
                <a:solidFill>
                  <a:schemeClr val="accent2"/>
                </a:solidFill>
              </a:rPr>
            </a:br>
            <a:endParaRPr lang="en-US" sz="2800" dirty="0">
              <a:solidFill>
                <a:schemeClr val="accent2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24" y="2246767"/>
            <a:ext cx="7347286" cy="352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44722" y="314859"/>
            <a:ext cx="4640626" cy="707886"/>
          </a:xfrm>
          <a:prstGeom prst="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Site of the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project</a:t>
            </a:r>
            <a:endParaRPr lang="ar-JO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1" y="1188870"/>
            <a:ext cx="9260753" cy="4225781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219200" y="5746902"/>
            <a:ext cx="61441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</a:t>
            </a: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5000 </a:t>
            </a: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 Meter.</a:t>
            </a:r>
            <a:endParaRPr lang="ar-JO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990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Mechanical 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04210" y="584775"/>
            <a:ext cx="342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en-US" sz="2400" b="1" dirty="0"/>
              <a:t>HVAC System </a:t>
            </a:r>
            <a:r>
              <a:rPr lang="en-US" sz="2400" b="1" dirty="0" smtClean="0"/>
              <a:t>Design</a:t>
            </a:r>
            <a:endParaRPr lang="ar-JO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65" y="1505419"/>
            <a:ext cx="6581403" cy="354784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094" y="3271841"/>
            <a:ext cx="4887007" cy="356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6063" y="200526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946358" y="5309937"/>
            <a:ext cx="5316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simulation analysis and design by “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74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3" y="0"/>
            <a:ext cx="3561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65254" y="584775"/>
            <a:ext cx="235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mbira "/>
              </a:rPr>
              <a:t>Restaurant.</a:t>
            </a:r>
            <a:endParaRPr lang="en-US" sz="2400" dirty="0">
              <a:latin typeface="Cambira 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440"/>
            <a:ext cx="6800393" cy="533859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393" y="1477078"/>
            <a:ext cx="5391607" cy="1762371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394" y="3670086"/>
            <a:ext cx="7124154" cy="231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9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3" y="0"/>
            <a:ext cx="3561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65254" y="584775"/>
            <a:ext cx="1817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mbira "/>
              </a:rPr>
              <a:t>canopy.</a:t>
            </a:r>
            <a:endParaRPr lang="en-US" sz="2400" dirty="0">
              <a:latin typeface="Cambira 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11" y="1046440"/>
            <a:ext cx="6126220" cy="4848261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54" y="1046440"/>
            <a:ext cx="5272483" cy="2152950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538" y="3699298"/>
            <a:ext cx="5649113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3" y="0"/>
            <a:ext cx="3561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65254" y="584775"/>
            <a:ext cx="2610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mbira "/>
              </a:rPr>
              <a:t>Supermarket.</a:t>
            </a:r>
            <a:endParaRPr lang="en-US" sz="2400" dirty="0">
              <a:latin typeface="Cambira 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54" y="1169550"/>
            <a:ext cx="6066814" cy="4717903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934" y="1392025"/>
            <a:ext cx="3925002" cy="176826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68" y="3867871"/>
            <a:ext cx="5401429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3" y="0"/>
            <a:ext cx="3561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16997" y="584775"/>
            <a:ext cx="3836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/>
              <a:t>Lighting </a:t>
            </a:r>
            <a:r>
              <a:rPr lang="en-US" sz="2400" b="1" dirty="0" smtClean="0"/>
              <a:t>arrangement</a:t>
            </a:r>
            <a:endParaRPr lang="ar-JO" sz="24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58" y="998250"/>
            <a:ext cx="5775158" cy="499785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016" y="1219198"/>
            <a:ext cx="4891846" cy="455595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246061" y="5743068"/>
            <a:ext cx="2901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  <a:r>
              <a:rPr lang="en-US" sz="5400" b="1" cap="none" spc="0" baseline="3000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st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Floor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62297" y="5931934"/>
            <a:ext cx="445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Ground Floor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053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3" y="0"/>
            <a:ext cx="3561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Electrical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16997" y="584775"/>
            <a:ext cx="1560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400" b="1" dirty="0" err="1" smtClean="0"/>
              <a:t>Soket</a:t>
            </a:r>
            <a:endParaRPr lang="ar-JO" sz="2400" b="1" dirty="0"/>
          </a:p>
        </p:txBody>
      </p:sp>
      <p:sp>
        <p:nvSpPr>
          <p:cNvPr id="7" name="مستطيل 6"/>
          <p:cNvSpPr/>
          <p:nvPr/>
        </p:nvSpPr>
        <p:spPr>
          <a:xfrm>
            <a:off x="7883142" y="5475451"/>
            <a:ext cx="2901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  <a:r>
              <a:rPr lang="en-US" sz="5400" b="1" cap="none" spc="0" baseline="3000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st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Floor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62297" y="5931934"/>
            <a:ext cx="445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Ground Floor</a:t>
            </a:r>
            <a:endParaRPr lang="ar-SA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775"/>
            <a:ext cx="6448927" cy="4591691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051" y="1169550"/>
            <a:ext cx="4945938" cy="430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67326" y="1959096"/>
            <a:ext cx="76520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Safety 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Safety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198" y="2031206"/>
            <a:ext cx="3221162" cy="23612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141" y="4478422"/>
            <a:ext cx="2192108" cy="207731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3" y="4001527"/>
            <a:ext cx="3593431" cy="2554211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190" y="0"/>
            <a:ext cx="4498868" cy="277889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34" y="864862"/>
            <a:ext cx="2891060" cy="3388165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31367" y="4458444"/>
            <a:ext cx="2471949" cy="21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2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672" y="0"/>
            <a:ext cx="40746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Safety Design</a:t>
            </a:r>
            <a:endParaRPr lang="ar-S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04210" y="584775"/>
            <a:ext cx="3491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Cambria" pitchFamily="18" charset="0"/>
                <a:cs typeface="Times New Roman" pitchFamily="18" charset="0"/>
              </a:rPr>
              <a:t>Fire Sprinkler system :</a:t>
            </a:r>
            <a:endParaRPr lang="ar-SA" sz="2400" dirty="0">
              <a:latin typeface="Cambria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57" y="1379621"/>
            <a:ext cx="7774569" cy="511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6063" y="200526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Architectural Design</a:t>
            </a:r>
            <a:endParaRPr lang="ar-S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06" y="4415088"/>
            <a:ext cx="238125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1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11705" y="1702423"/>
            <a:ext cx="76520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Quantity Surveying</a:t>
            </a:r>
            <a:endParaRPr lang="ar-JO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5230" y="3282535"/>
            <a:ext cx="5485999" cy="39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179477"/>
            <a:ext cx="5696745" cy="351521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43" y="3590469"/>
            <a:ext cx="5658640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82"/>
            <a:ext cx="9128530" cy="6888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83" y="1691352"/>
            <a:ext cx="8946617" cy="4892327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645183" y="404881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project 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1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5183" y="404881"/>
            <a:ext cx="4937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for the project </a:t>
            </a:r>
            <a:endParaRPr lang="ar-JO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41" y="1087821"/>
            <a:ext cx="8371490" cy="50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3222</TotalTime>
  <Words>804</Words>
  <Application>Microsoft Office PowerPoint</Application>
  <PresentationFormat>شاشة عريضة</PresentationFormat>
  <Paragraphs>274</Paragraphs>
  <Slides>72</Slides>
  <Notes>31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72</vt:i4>
      </vt:variant>
    </vt:vector>
  </HeadingPairs>
  <TitlesOfParts>
    <vt:vector size="85" baseType="lpstr">
      <vt:lpstr>Algerian</vt:lpstr>
      <vt:lpstr>Arial</vt:lpstr>
      <vt:lpstr>Berlin Sans FB Demi</vt:lpstr>
      <vt:lpstr>Calibri</vt:lpstr>
      <vt:lpstr>Cambira </vt:lpstr>
      <vt:lpstr>Cambria</vt:lpstr>
      <vt:lpstr>Tahoma</vt:lpstr>
      <vt:lpstr>Times New Roman</vt:lpstr>
      <vt:lpstr>TimesNewRomanPSMT</vt:lpstr>
      <vt:lpstr>Trebuchet MS</vt:lpstr>
      <vt:lpstr>Wingdings</vt:lpstr>
      <vt:lpstr>Wingdings 3</vt:lpstr>
      <vt:lpstr>Facet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Acoustical design : </vt:lpstr>
      <vt:lpstr>STC value : </vt:lpstr>
      <vt:lpstr>STC value : </vt:lpstr>
      <vt:lpstr>IIC  value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Equilibrium Checks</vt:lpstr>
      <vt:lpstr>عرض تقديمي في PowerPoint</vt:lpstr>
      <vt:lpstr>Stress Strain relationship:  </vt:lpstr>
      <vt:lpstr>Deflection </vt:lpstr>
      <vt:lpstr>عرض تقديمي في PowerPoint</vt:lpstr>
      <vt:lpstr>عرض تقديمي في PowerPoint</vt:lpstr>
      <vt:lpstr>Drift: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Supervised by Dr. Mutasem Baba’</dc:title>
  <dc:creator>MUTAZ</dc:creator>
  <cp:lastModifiedBy>Ali Ghannam</cp:lastModifiedBy>
  <cp:revision>198</cp:revision>
  <dcterms:created xsi:type="dcterms:W3CDTF">2013-05-18T18:00:40Z</dcterms:created>
  <dcterms:modified xsi:type="dcterms:W3CDTF">2017-05-25T05:38:11Z</dcterms:modified>
</cp:coreProperties>
</file>