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9" r:id="rId1"/>
  </p:sldMasterIdLst>
  <p:sldIdLst>
    <p:sldId id="256" r:id="rId2"/>
    <p:sldId id="282" r:id="rId3"/>
    <p:sldId id="257" r:id="rId4"/>
    <p:sldId id="258" r:id="rId5"/>
    <p:sldId id="259" r:id="rId6"/>
    <p:sldId id="260" r:id="rId7"/>
    <p:sldId id="261" r:id="rId8"/>
    <p:sldId id="283" r:id="rId9"/>
    <p:sldId id="263" r:id="rId10"/>
    <p:sldId id="265" r:id="rId11"/>
    <p:sldId id="266" r:id="rId12"/>
    <p:sldId id="267" r:id="rId13"/>
    <p:sldId id="268" r:id="rId14"/>
    <p:sldId id="270" r:id="rId15"/>
    <p:sldId id="271" r:id="rId16"/>
    <p:sldId id="272" r:id="rId17"/>
    <p:sldId id="284" r:id="rId18"/>
    <p:sldId id="276" r:id="rId19"/>
    <p:sldId id="286" r:id="rId20"/>
    <p:sldId id="287" r:id="rId21"/>
    <p:sldId id="288" r:id="rId22"/>
    <p:sldId id="289" r:id="rId23"/>
    <p:sldId id="290" r:id="rId24"/>
    <p:sldId id="291" r:id="rId25"/>
    <p:sldId id="292" r:id="rId26"/>
    <p:sldId id="293" r:id="rId27"/>
    <p:sldId id="307" r:id="rId28"/>
    <p:sldId id="294" r:id="rId29"/>
    <p:sldId id="295" r:id="rId30"/>
    <p:sldId id="296" r:id="rId31"/>
    <p:sldId id="298" r:id="rId32"/>
    <p:sldId id="299" r:id="rId33"/>
    <p:sldId id="300" r:id="rId34"/>
    <p:sldId id="301" r:id="rId35"/>
    <p:sldId id="302" r:id="rId36"/>
    <p:sldId id="297" r:id="rId37"/>
    <p:sldId id="303" r:id="rId38"/>
    <p:sldId id="306" r:id="rId39"/>
    <p:sldId id="304" r:id="rId40"/>
    <p:sldId id="305" r:id="rId41"/>
    <p:sldId id="281"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mi 2012" initials="r2"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70" d="100"/>
          <a:sy n="70" d="100"/>
        </p:scale>
        <p:origin x="-732" y="-18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explosion val="6"/>
          <c:dLbls>
            <c:txPr>
              <a:bodyPr/>
              <a:lstStyle/>
              <a:p>
                <a:pPr>
                  <a:defRPr sz="3600"/>
                </a:pPr>
                <a:endParaRPr lang="en-US"/>
              </a:p>
            </c:txPr>
            <c:showLegendKey val="0"/>
            <c:showVal val="1"/>
            <c:showCatName val="0"/>
            <c:showSerName val="0"/>
            <c:showPercent val="0"/>
            <c:showBubbleSize val="0"/>
            <c:showLeaderLines val="1"/>
          </c:dLbls>
          <c:cat>
            <c:strRef>
              <c:f>Sheet1!$R$5:$R$10</c:f>
              <c:strCache>
                <c:ptCount val="6"/>
                <c:pt idx="0">
                  <c:v>AL-Safi</c:v>
                </c:pt>
                <c:pt idx="1">
                  <c:v>Shoqha</c:v>
                </c:pt>
                <c:pt idx="2">
                  <c:v>Lisuor</c:v>
                </c:pt>
                <c:pt idx="3">
                  <c:v>Afiya</c:v>
                </c:pt>
                <c:pt idx="4">
                  <c:v>Mazola</c:v>
                </c:pt>
                <c:pt idx="5">
                  <c:v>other types </c:v>
                </c:pt>
              </c:strCache>
            </c:strRef>
          </c:cat>
          <c:val>
            <c:numRef>
              <c:f>Sheet1!$Q$5:$Q$10</c:f>
              <c:numCache>
                <c:formatCode>0%</c:formatCode>
                <c:ptCount val="6"/>
                <c:pt idx="0">
                  <c:v>0.3</c:v>
                </c:pt>
                <c:pt idx="1">
                  <c:v>0.21</c:v>
                </c:pt>
                <c:pt idx="2">
                  <c:v>0.13</c:v>
                </c:pt>
                <c:pt idx="3">
                  <c:v>0.12</c:v>
                </c:pt>
                <c:pt idx="4">
                  <c:v>0.11</c:v>
                </c:pt>
                <c:pt idx="5">
                  <c:v>0.13</c:v>
                </c:pt>
              </c:numCache>
            </c:numRef>
          </c:val>
        </c:ser>
        <c:dLbls>
          <c:showLegendKey val="0"/>
          <c:showVal val="0"/>
          <c:showCatName val="0"/>
          <c:showSerName val="0"/>
          <c:showPercent val="0"/>
          <c:showBubbleSize val="0"/>
          <c:showLeaderLines val="1"/>
        </c:dLbls>
        <c:firstSliceAng val="0"/>
        <c:holeSize val="50"/>
      </c:doughnutChart>
    </c:plotArea>
    <c:legend>
      <c:legendPos val="r"/>
      <c:layout>
        <c:manualLayout>
          <c:xMode val="edge"/>
          <c:yMode val="edge"/>
          <c:x val="0.74594900989488999"/>
          <c:y val="0.19269229367162433"/>
          <c:w val="0.24622626397052486"/>
          <c:h val="0.4664672645086031"/>
        </c:manualLayout>
      </c:layout>
      <c:overlay val="0"/>
      <c:txPr>
        <a:bodyPr/>
        <a:lstStyle/>
        <a:p>
          <a:pPr rtl="0">
            <a:defRPr sz="2800"/>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dLbls>
            <c:dLbl>
              <c:idx val="3"/>
              <c:layout>
                <c:manualLayout>
                  <c:x val="-2.7777777777777779E-3"/>
                  <c:y val="-3.7037037037037035E-2"/>
                </c:manualLayout>
              </c:layout>
              <c:showLegendKey val="0"/>
              <c:showVal val="1"/>
              <c:showCatName val="0"/>
              <c:showSerName val="0"/>
              <c:showPercent val="0"/>
              <c:showBubbleSize val="0"/>
            </c:dLbl>
            <c:txPr>
              <a:bodyPr/>
              <a:lstStyle/>
              <a:p>
                <a:pPr>
                  <a:defRPr sz="3200"/>
                </a:pPr>
                <a:endParaRPr lang="en-US"/>
              </a:p>
            </c:txPr>
            <c:showLegendKey val="0"/>
            <c:showVal val="1"/>
            <c:showCatName val="0"/>
            <c:showSerName val="0"/>
            <c:showPercent val="0"/>
            <c:showBubbleSize val="0"/>
            <c:showLeaderLines val="1"/>
          </c:dLbls>
          <c:cat>
            <c:strRef>
              <c:f>Sheet1!$R$5:$R$8</c:f>
              <c:strCache>
                <c:ptCount val="4"/>
                <c:pt idx="0">
                  <c:v>AL-Safi</c:v>
                </c:pt>
                <c:pt idx="1">
                  <c:v>Afiya</c:v>
                </c:pt>
                <c:pt idx="2">
                  <c:v>Mazola</c:v>
                </c:pt>
                <c:pt idx="3">
                  <c:v>other types </c:v>
                </c:pt>
              </c:strCache>
            </c:strRef>
          </c:cat>
          <c:val>
            <c:numRef>
              <c:f>Sheet1!$Q$5:$Q$8</c:f>
              <c:numCache>
                <c:formatCode>0%</c:formatCode>
                <c:ptCount val="4"/>
                <c:pt idx="0">
                  <c:v>0.18</c:v>
                </c:pt>
                <c:pt idx="1">
                  <c:v>0.35</c:v>
                </c:pt>
                <c:pt idx="2">
                  <c:v>0.41</c:v>
                </c:pt>
                <c:pt idx="3">
                  <c:v>0.06</c:v>
                </c:pt>
              </c:numCache>
            </c:numRef>
          </c:val>
        </c:ser>
        <c:dLbls>
          <c:showLegendKey val="0"/>
          <c:showVal val="0"/>
          <c:showCatName val="0"/>
          <c:showSerName val="0"/>
          <c:showPercent val="0"/>
          <c:showBubbleSize val="0"/>
          <c:showLeaderLines val="1"/>
        </c:dLbls>
        <c:firstSliceAng val="0"/>
        <c:holeSize val="50"/>
      </c:doughnutChart>
    </c:plotArea>
    <c:legend>
      <c:legendPos val="r"/>
      <c:layout/>
      <c:overlay val="0"/>
      <c:txPr>
        <a:bodyPr/>
        <a:lstStyle/>
        <a:p>
          <a:pPr rtl="0">
            <a:defRPr sz="3200"/>
          </a:pPr>
          <a:endParaRPr lang="en-US"/>
        </a:p>
      </c:txPr>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7E6970-FD2F-4DAC-88F5-AAC7BD3D9D05}"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n-US"/>
        </a:p>
      </dgm:t>
    </dgm:pt>
    <dgm:pt modelId="{439E931C-DD4B-48F8-B90A-A358A4A38BAD}">
      <dgm:prSet phldrT="[Text]"/>
      <dgm:spPr/>
      <dgm:t>
        <a:bodyPr/>
        <a:lstStyle/>
        <a:p>
          <a:r>
            <a:rPr lang="en-US" dirty="0"/>
            <a:t>Customer Requirements</a:t>
          </a:r>
        </a:p>
      </dgm:t>
    </dgm:pt>
    <dgm:pt modelId="{B9D824B1-671C-4628-BBFF-BE01A210DD64}" type="parTrans" cxnId="{81CB8B53-FA34-448D-917F-36C497D39179}">
      <dgm:prSet/>
      <dgm:spPr/>
      <dgm:t>
        <a:bodyPr/>
        <a:lstStyle/>
        <a:p>
          <a:endParaRPr lang="en-US"/>
        </a:p>
      </dgm:t>
    </dgm:pt>
    <dgm:pt modelId="{D9F005DC-759F-4616-BAEA-8370D8F69164}" type="sibTrans" cxnId="{81CB8B53-FA34-448D-917F-36C497D39179}">
      <dgm:prSet/>
      <dgm:spPr/>
      <dgm:t>
        <a:bodyPr/>
        <a:lstStyle/>
        <a:p>
          <a:endParaRPr lang="en-US"/>
        </a:p>
      </dgm:t>
    </dgm:pt>
    <dgm:pt modelId="{CE56DD2B-9B90-47C3-A91E-6140D68E1679}">
      <dgm:prSet phldrT="[Text]"/>
      <dgm:spPr/>
      <dgm:t>
        <a:bodyPr/>
        <a:lstStyle/>
        <a:p>
          <a:r>
            <a:rPr lang="en-US"/>
            <a:t>Product Planning Specifications</a:t>
          </a:r>
        </a:p>
      </dgm:t>
    </dgm:pt>
    <dgm:pt modelId="{F1817441-AFCD-4C7F-BA1E-5EECBB309EEB}" type="parTrans" cxnId="{5F0ABA99-366D-4A25-9D52-348623811D3E}">
      <dgm:prSet/>
      <dgm:spPr/>
      <dgm:t>
        <a:bodyPr/>
        <a:lstStyle/>
        <a:p>
          <a:endParaRPr lang="en-US"/>
        </a:p>
      </dgm:t>
    </dgm:pt>
    <dgm:pt modelId="{7218D035-6E93-4CBF-AEEA-C6BFEE83F0BC}" type="sibTrans" cxnId="{5F0ABA99-366D-4A25-9D52-348623811D3E}">
      <dgm:prSet/>
      <dgm:spPr/>
      <dgm:t>
        <a:bodyPr/>
        <a:lstStyle/>
        <a:p>
          <a:endParaRPr lang="en-US"/>
        </a:p>
      </dgm:t>
    </dgm:pt>
    <dgm:pt modelId="{3321FA96-6EC6-4CD9-B297-4AD725DD8D2E}">
      <dgm:prSet phldrT="[Text]"/>
      <dgm:spPr/>
      <dgm:t>
        <a:bodyPr/>
        <a:lstStyle/>
        <a:p>
          <a:r>
            <a:rPr lang="en-US"/>
            <a:t>Part/Subsystem Planning Specifications</a:t>
          </a:r>
        </a:p>
      </dgm:t>
    </dgm:pt>
    <dgm:pt modelId="{0D35ACFD-011F-48FF-B516-A37623BA18A7}" type="parTrans" cxnId="{6FA4AB5D-9DCC-447D-BAAD-B90521865A25}">
      <dgm:prSet/>
      <dgm:spPr/>
      <dgm:t>
        <a:bodyPr/>
        <a:lstStyle/>
        <a:p>
          <a:endParaRPr lang="en-US"/>
        </a:p>
      </dgm:t>
    </dgm:pt>
    <dgm:pt modelId="{9C86B78B-557C-4081-B416-B9CB4B195737}" type="sibTrans" cxnId="{6FA4AB5D-9DCC-447D-BAAD-B90521865A25}">
      <dgm:prSet/>
      <dgm:spPr/>
      <dgm:t>
        <a:bodyPr/>
        <a:lstStyle/>
        <a:p>
          <a:endParaRPr lang="en-US"/>
        </a:p>
      </dgm:t>
    </dgm:pt>
    <dgm:pt modelId="{BDB5DF65-BFDC-4AFB-9582-602CF6DE8CD3}">
      <dgm:prSet/>
      <dgm:spPr/>
      <dgm:t>
        <a:bodyPr/>
        <a:lstStyle/>
        <a:p>
          <a:r>
            <a:rPr lang="en-US"/>
            <a:t>process planning specifications </a:t>
          </a:r>
        </a:p>
      </dgm:t>
    </dgm:pt>
    <dgm:pt modelId="{B43AFD34-24F8-4696-B377-E7634A5A22D7}" type="parTrans" cxnId="{245E66FD-A238-467D-8B9A-0BED89B0DB91}">
      <dgm:prSet/>
      <dgm:spPr/>
      <dgm:t>
        <a:bodyPr/>
        <a:lstStyle/>
        <a:p>
          <a:endParaRPr lang="en-US"/>
        </a:p>
      </dgm:t>
    </dgm:pt>
    <dgm:pt modelId="{2B6E23E9-9305-48DC-8D89-A3110CC304EC}" type="sibTrans" cxnId="{245E66FD-A238-467D-8B9A-0BED89B0DB91}">
      <dgm:prSet/>
      <dgm:spPr/>
      <dgm:t>
        <a:bodyPr/>
        <a:lstStyle/>
        <a:p>
          <a:endParaRPr lang="en-US"/>
        </a:p>
      </dgm:t>
    </dgm:pt>
    <dgm:pt modelId="{6791772B-9BEF-4489-BF5B-BC9411A823E6}">
      <dgm:prSet/>
      <dgm:spPr/>
      <dgm:t>
        <a:bodyPr/>
        <a:lstStyle/>
        <a:p>
          <a:endParaRPr lang="en-US"/>
        </a:p>
      </dgm:t>
    </dgm:pt>
    <dgm:pt modelId="{F7518FDE-D5CC-422E-AE74-D78DDE608981}" type="parTrans" cxnId="{A4F4781A-67B3-4241-8B9A-ADF4894C67D5}">
      <dgm:prSet/>
      <dgm:spPr/>
      <dgm:t>
        <a:bodyPr/>
        <a:lstStyle/>
        <a:p>
          <a:endParaRPr lang="en-US"/>
        </a:p>
      </dgm:t>
    </dgm:pt>
    <dgm:pt modelId="{90FBB09A-CEFA-46CA-8F5B-2A9FAB717C3A}" type="sibTrans" cxnId="{A4F4781A-67B3-4241-8B9A-ADF4894C67D5}">
      <dgm:prSet/>
      <dgm:spPr/>
      <dgm:t>
        <a:bodyPr/>
        <a:lstStyle/>
        <a:p>
          <a:endParaRPr lang="en-US"/>
        </a:p>
      </dgm:t>
    </dgm:pt>
    <dgm:pt modelId="{4A0FC5AC-C4DB-4505-9916-C2BB6178C0C4}">
      <dgm:prSet/>
      <dgm:spPr/>
      <dgm:t>
        <a:bodyPr/>
        <a:lstStyle/>
        <a:p>
          <a:endParaRPr lang="en-US"/>
        </a:p>
      </dgm:t>
    </dgm:pt>
    <dgm:pt modelId="{D4F90951-492F-4A35-8F15-73DA797BCB5E}" type="parTrans" cxnId="{0DC9CE3C-0175-40DD-8067-63033C583361}">
      <dgm:prSet/>
      <dgm:spPr/>
      <dgm:t>
        <a:bodyPr/>
        <a:lstStyle/>
        <a:p>
          <a:endParaRPr lang="en-US"/>
        </a:p>
      </dgm:t>
    </dgm:pt>
    <dgm:pt modelId="{0055B0B4-C686-4846-9894-75B4D9D7E636}" type="sibTrans" cxnId="{0DC9CE3C-0175-40DD-8067-63033C583361}">
      <dgm:prSet/>
      <dgm:spPr/>
      <dgm:t>
        <a:bodyPr/>
        <a:lstStyle/>
        <a:p>
          <a:endParaRPr lang="en-US"/>
        </a:p>
      </dgm:t>
    </dgm:pt>
    <dgm:pt modelId="{98127126-3B70-4F6B-BAB3-5C01DCECC3DC}">
      <dgm:prSet/>
      <dgm:spPr/>
      <dgm:t>
        <a:bodyPr/>
        <a:lstStyle/>
        <a:p>
          <a:r>
            <a:rPr lang="en-US"/>
            <a:t>quality control specifications </a:t>
          </a:r>
        </a:p>
      </dgm:t>
    </dgm:pt>
    <dgm:pt modelId="{E29A66C4-CCDA-4D9C-8E5D-90B76D52C7DD}" type="parTrans" cxnId="{C61780A1-D6CA-4E09-A430-FC235FED6BB5}">
      <dgm:prSet/>
      <dgm:spPr/>
      <dgm:t>
        <a:bodyPr/>
        <a:lstStyle/>
        <a:p>
          <a:endParaRPr lang="en-US"/>
        </a:p>
      </dgm:t>
    </dgm:pt>
    <dgm:pt modelId="{66DB25E3-E220-4F16-9F1B-4DF260C4B5DC}" type="sibTrans" cxnId="{C61780A1-D6CA-4E09-A430-FC235FED6BB5}">
      <dgm:prSet/>
      <dgm:spPr/>
      <dgm:t>
        <a:bodyPr/>
        <a:lstStyle/>
        <a:p>
          <a:endParaRPr lang="en-US"/>
        </a:p>
      </dgm:t>
    </dgm:pt>
    <dgm:pt modelId="{25CC4F3D-AD5D-4D77-865A-F0174128AAAB}">
      <dgm:prSet/>
      <dgm:spPr/>
      <dgm:t>
        <a:bodyPr/>
        <a:lstStyle/>
        <a:p>
          <a:endParaRPr lang="en-US"/>
        </a:p>
      </dgm:t>
    </dgm:pt>
    <dgm:pt modelId="{43B64B53-9F59-4F57-A5EA-57F8A1D2C7C8}" type="parTrans" cxnId="{239AA9AB-8633-4CA6-8391-04B735184B11}">
      <dgm:prSet/>
      <dgm:spPr/>
      <dgm:t>
        <a:bodyPr/>
        <a:lstStyle/>
        <a:p>
          <a:endParaRPr lang="en-US"/>
        </a:p>
      </dgm:t>
    </dgm:pt>
    <dgm:pt modelId="{E5EAD852-AFD4-43C1-9377-58185476A547}" type="sibTrans" cxnId="{239AA9AB-8633-4CA6-8391-04B735184B11}">
      <dgm:prSet/>
      <dgm:spPr/>
      <dgm:t>
        <a:bodyPr/>
        <a:lstStyle/>
        <a:p>
          <a:endParaRPr lang="en-US"/>
        </a:p>
      </dgm:t>
    </dgm:pt>
    <dgm:pt modelId="{D7B69EA3-7F1F-41FB-838E-D90D469F2479}">
      <dgm:prSet/>
      <dgm:spPr/>
      <dgm:t>
        <a:bodyPr/>
        <a:lstStyle/>
        <a:p>
          <a:endParaRPr lang="en-US"/>
        </a:p>
      </dgm:t>
    </dgm:pt>
    <dgm:pt modelId="{EB9674CE-9660-4FAC-94C2-9CE4DCCC021B}" type="parTrans" cxnId="{20DAABE7-D324-4EBD-A499-10D070DD85AD}">
      <dgm:prSet/>
      <dgm:spPr/>
      <dgm:t>
        <a:bodyPr/>
        <a:lstStyle/>
        <a:p>
          <a:endParaRPr lang="en-US"/>
        </a:p>
      </dgm:t>
    </dgm:pt>
    <dgm:pt modelId="{1E1E31E0-E7CD-4DAB-A3DF-E0DC83ABE09C}" type="sibTrans" cxnId="{20DAABE7-D324-4EBD-A499-10D070DD85AD}">
      <dgm:prSet/>
      <dgm:spPr/>
      <dgm:t>
        <a:bodyPr/>
        <a:lstStyle/>
        <a:p>
          <a:endParaRPr lang="en-US"/>
        </a:p>
      </dgm:t>
    </dgm:pt>
    <dgm:pt modelId="{E18BB549-E85C-440A-9D36-EA6E2D10E861}" type="pres">
      <dgm:prSet presAssocID="{627E6970-FD2F-4DAC-88F5-AAC7BD3D9D05}" presName="outerComposite" presStyleCnt="0">
        <dgm:presLayoutVars>
          <dgm:chMax val="5"/>
          <dgm:dir/>
          <dgm:resizeHandles val="exact"/>
        </dgm:presLayoutVars>
      </dgm:prSet>
      <dgm:spPr/>
      <dgm:t>
        <a:bodyPr/>
        <a:lstStyle/>
        <a:p>
          <a:endParaRPr lang="en-US"/>
        </a:p>
      </dgm:t>
    </dgm:pt>
    <dgm:pt modelId="{0C744CFB-9ACC-4291-BC67-705402CB9695}" type="pres">
      <dgm:prSet presAssocID="{627E6970-FD2F-4DAC-88F5-AAC7BD3D9D05}" presName="dummyMaxCanvas" presStyleCnt="0">
        <dgm:presLayoutVars/>
      </dgm:prSet>
      <dgm:spPr/>
    </dgm:pt>
    <dgm:pt modelId="{02DD261D-724D-4A51-A09B-F35884E9825B}" type="pres">
      <dgm:prSet presAssocID="{627E6970-FD2F-4DAC-88F5-AAC7BD3D9D05}" presName="FiveNodes_1" presStyleLbl="node1" presStyleIdx="0" presStyleCnt="5">
        <dgm:presLayoutVars>
          <dgm:bulletEnabled val="1"/>
        </dgm:presLayoutVars>
      </dgm:prSet>
      <dgm:spPr/>
      <dgm:t>
        <a:bodyPr/>
        <a:lstStyle/>
        <a:p>
          <a:endParaRPr lang="en-US"/>
        </a:p>
      </dgm:t>
    </dgm:pt>
    <dgm:pt modelId="{61BA15E5-5ADA-44E5-A61E-12CF535BAAAA}" type="pres">
      <dgm:prSet presAssocID="{627E6970-FD2F-4DAC-88F5-AAC7BD3D9D05}" presName="FiveNodes_2" presStyleLbl="node1" presStyleIdx="1" presStyleCnt="5">
        <dgm:presLayoutVars>
          <dgm:bulletEnabled val="1"/>
        </dgm:presLayoutVars>
      </dgm:prSet>
      <dgm:spPr/>
      <dgm:t>
        <a:bodyPr/>
        <a:lstStyle/>
        <a:p>
          <a:endParaRPr lang="en-US"/>
        </a:p>
      </dgm:t>
    </dgm:pt>
    <dgm:pt modelId="{6D1EFCDC-C39E-4E38-B5C5-B4D1DD154B05}" type="pres">
      <dgm:prSet presAssocID="{627E6970-FD2F-4DAC-88F5-AAC7BD3D9D05}" presName="FiveNodes_3" presStyleLbl="node1" presStyleIdx="2" presStyleCnt="5">
        <dgm:presLayoutVars>
          <dgm:bulletEnabled val="1"/>
        </dgm:presLayoutVars>
      </dgm:prSet>
      <dgm:spPr/>
      <dgm:t>
        <a:bodyPr/>
        <a:lstStyle/>
        <a:p>
          <a:endParaRPr lang="en-US"/>
        </a:p>
      </dgm:t>
    </dgm:pt>
    <dgm:pt modelId="{DDC43B70-DBC1-4EBF-B74E-BDF8AB9749F1}" type="pres">
      <dgm:prSet presAssocID="{627E6970-FD2F-4DAC-88F5-AAC7BD3D9D05}" presName="FiveNodes_4" presStyleLbl="node1" presStyleIdx="3" presStyleCnt="5">
        <dgm:presLayoutVars>
          <dgm:bulletEnabled val="1"/>
        </dgm:presLayoutVars>
      </dgm:prSet>
      <dgm:spPr/>
      <dgm:t>
        <a:bodyPr/>
        <a:lstStyle/>
        <a:p>
          <a:endParaRPr lang="en-US"/>
        </a:p>
      </dgm:t>
    </dgm:pt>
    <dgm:pt modelId="{AFA22DF8-BBB6-4271-B178-95BB355DD2B7}" type="pres">
      <dgm:prSet presAssocID="{627E6970-FD2F-4DAC-88F5-AAC7BD3D9D05}" presName="FiveNodes_5" presStyleLbl="node1" presStyleIdx="4" presStyleCnt="5">
        <dgm:presLayoutVars>
          <dgm:bulletEnabled val="1"/>
        </dgm:presLayoutVars>
      </dgm:prSet>
      <dgm:spPr/>
      <dgm:t>
        <a:bodyPr/>
        <a:lstStyle/>
        <a:p>
          <a:endParaRPr lang="en-US"/>
        </a:p>
      </dgm:t>
    </dgm:pt>
    <dgm:pt modelId="{ED80C1D9-05AC-406F-8683-9C6510772322}" type="pres">
      <dgm:prSet presAssocID="{627E6970-FD2F-4DAC-88F5-AAC7BD3D9D05}" presName="FiveConn_1-2" presStyleLbl="fgAccFollowNode1" presStyleIdx="0" presStyleCnt="4">
        <dgm:presLayoutVars>
          <dgm:bulletEnabled val="1"/>
        </dgm:presLayoutVars>
      </dgm:prSet>
      <dgm:spPr/>
      <dgm:t>
        <a:bodyPr/>
        <a:lstStyle/>
        <a:p>
          <a:endParaRPr lang="en-US"/>
        </a:p>
      </dgm:t>
    </dgm:pt>
    <dgm:pt modelId="{6E46221D-8A64-4EB0-A692-7CD901CFD8FA}" type="pres">
      <dgm:prSet presAssocID="{627E6970-FD2F-4DAC-88F5-AAC7BD3D9D05}" presName="FiveConn_2-3" presStyleLbl="fgAccFollowNode1" presStyleIdx="1" presStyleCnt="4">
        <dgm:presLayoutVars>
          <dgm:bulletEnabled val="1"/>
        </dgm:presLayoutVars>
      </dgm:prSet>
      <dgm:spPr/>
      <dgm:t>
        <a:bodyPr/>
        <a:lstStyle/>
        <a:p>
          <a:endParaRPr lang="en-US"/>
        </a:p>
      </dgm:t>
    </dgm:pt>
    <dgm:pt modelId="{6806B5EB-DEAB-4711-8860-CAB07D64FE2F}" type="pres">
      <dgm:prSet presAssocID="{627E6970-FD2F-4DAC-88F5-AAC7BD3D9D05}" presName="FiveConn_3-4" presStyleLbl="fgAccFollowNode1" presStyleIdx="2" presStyleCnt="4">
        <dgm:presLayoutVars>
          <dgm:bulletEnabled val="1"/>
        </dgm:presLayoutVars>
      </dgm:prSet>
      <dgm:spPr/>
      <dgm:t>
        <a:bodyPr/>
        <a:lstStyle/>
        <a:p>
          <a:endParaRPr lang="en-US"/>
        </a:p>
      </dgm:t>
    </dgm:pt>
    <dgm:pt modelId="{3E0F23F3-F1E8-4687-9FA9-C44717A98B22}" type="pres">
      <dgm:prSet presAssocID="{627E6970-FD2F-4DAC-88F5-AAC7BD3D9D05}" presName="FiveConn_4-5" presStyleLbl="fgAccFollowNode1" presStyleIdx="3" presStyleCnt="4">
        <dgm:presLayoutVars>
          <dgm:bulletEnabled val="1"/>
        </dgm:presLayoutVars>
      </dgm:prSet>
      <dgm:spPr/>
      <dgm:t>
        <a:bodyPr/>
        <a:lstStyle/>
        <a:p>
          <a:endParaRPr lang="en-US"/>
        </a:p>
      </dgm:t>
    </dgm:pt>
    <dgm:pt modelId="{5D3D5FD9-2610-4481-BB0F-58ED886182B6}" type="pres">
      <dgm:prSet presAssocID="{627E6970-FD2F-4DAC-88F5-AAC7BD3D9D05}" presName="FiveNodes_1_text" presStyleLbl="node1" presStyleIdx="4" presStyleCnt="5">
        <dgm:presLayoutVars>
          <dgm:bulletEnabled val="1"/>
        </dgm:presLayoutVars>
      </dgm:prSet>
      <dgm:spPr/>
      <dgm:t>
        <a:bodyPr/>
        <a:lstStyle/>
        <a:p>
          <a:endParaRPr lang="en-US"/>
        </a:p>
      </dgm:t>
    </dgm:pt>
    <dgm:pt modelId="{0A4C7043-3FF2-4DAE-A282-C7ED2094597F}" type="pres">
      <dgm:prSet presAssocID="{627E6970-FD2F-4DAC-88F5-AAC7BD3D9D05}" presName="FiveNodes_2_text" presStyleLbl="node1" presStyleIdx="4" presStyleCnt="5">
        <dgm:presLayoutVars>
          <dgm:bulletEnabled val="1"/>
        </dgm:presLayoutVars>
      </dgm:prSet>
      <dgm:spPr/>
      <dgm:t>
        <a:bodyPr/>
        <a:lstStyle/>
        <a:p>
          <a:endParaRPr lang="en-US"/>
        </a:p>
      </dgm:t>
    </dgm:pt>
    <dgm:pt modelId="{A2FFD174-B941-4B1F-8C06-9F57A3D2F819}" type="pres">
      <dgm:prSet presAssocID="{627E6970-FD2F-4DAC-88F5-AAC7BD3D9D05}" presName="FiveNodes_3_text" presStyleLbl="node1" presStyleIdx="4" presStyleCnt="5">
        <dgm:presLayoutVars>
          <dgm:bulletEnabled val="1"/>
        </dgm:presLayoutVars>
      </dgm:prSet>
      <dgm:spPr/>
      <dgm:t>
        <a:bodyPr/>
        <a:lstStyle/>
        <a:p>
          <a:endParaRPr lang="en-US"/>
        </a:p>
      </dgm:t>
    </dgm:pt>
    <dgm:pt modelId="{F44C3AFE-AED7-41F7-9D88-CDE2B0C5ACC2}" type="pres">
      <dgm:prSet presAssocID="{627E6970-FD2F-4DAC-88F5-AAC7BD3D9D05}" presName="FiveNodes_4_text" presStyleLbl="node1" presStyleIdx="4" presStyleCnt="5">
        <dgm:presLayoutVars>
          <dgm:bulletEnabled val="1"/>
        </dgm:presLayoutVars>
      </dgm:prSet>
      <dgm:spPr/>
      <dgm:t>
        <a:bodyPr/>
        <a:lstStyle/>
        <a:p>
          <a:endParaRPr lang="en-US"/>
        </a:p>
      </dgm:t>
    </dgm:pt>
    <dgm:pt modelId="{F263E107-346E-400F-9CCE-CEA5141E17FC}" type="pres">
      <dgm:prSet presAssocID="{627E6970-FD2F-4DAC-88F5-AAC7BD3D9D05}" presName="FiveNodes_5_text" presStyleLbl="node1" presStyleIdx="4" presStyleCnt="5">
        <dgm:presLayoutVars>
          <dgm:bulletEnabled val="1"/>
        </dgm:presLayoutVars>
      </dgm:prSet>
      <dgm:spPr/>
      <dgm:t>
        <a:bodyPr/>
        <a:lstStyle/>
        <a:p>
          <a:endParaRPr lang="en-US"/>
        </a:p>
      </dgm:t>
    </dgm:pt>
  </dgm:ptLst>
  <dgm:cxnLst>
    <dgm:cxn modelId="{95B472B8-F685-4512-8625-6F2B0F55736E}" type="presOf" srcId="{D9F005DC-759F-4616-BAEA-8370D8F69164}" destId="{ED80C1D9-05AC-406F-8683-9C6510772322}" srcOrd="0" destOrd="0" presId="urn:microsoft.com/office/officeart/2005/8/layout/vProcess5"/>
    <dgm:cxn modelId="{0DC9CE3C-0175-40DD-8067-63033C583361}" srcId="{627E6970-FD2F-4DAC-88F5-AAC7BD3D9D05}" destId="{4A0FC5AC-C4DB-4505-9916-C2BB6178C0C4}" srcOrd="8" destOrd="0" parTransId="{D4F90951-492F-4A35-8F15-73DA797BCB5E}" sibTransId="{0055B0B4-C686-4846-9894-75B4D9D7E636}"/>
    <dgm:cxn modelId="{C61780A1-D6CA-4E09-A430-FC235FED6BB5}" srcId="{627E6970-FD2F-4DAC-88F5-AAC7BD3D9D05}" destId="{98127126-3B70-4F6B-BAB3-5C01DCECC3DC}" srcOrd="4" destOrd="0" parTransId="{E29A66C4-CCDA-4D9C-8E5D-90B76D52C7DD}" sibTransId="{66DB25E3-E220-4F16-9F1B-4DF260C4B5DC}"/>
    <dgm:cxn modelId="{78A824EC-93DF-4AA0-9E6E-FDB1D3EDCFFF}" type="presOf" srcId="{9C86B78B-557C-4081-B416-B9CB4B195737}" destId="{6806B5EB-DEAB-4711-8860-CAB07D64FE2F}" srcOrd="0" destOrd="0" presId="urn:microsoft.com/office/officeart/2005/8/layout/vProcess5"/>
    <dgm:cxn modelId="{5F0ABA99-366D-4A25-9D52-348623811D3E}" srcId="{627E6970-FD2F-4DAC-88F5-AAC7BD3D9D05}" destId="{CE56DD2B-9B90-47C3-A91E-6140D68E1679}" srcOrd="1" destOrd="0" parTransId="{F1817441-AFCD-4C7F-BA1E-5EECBB309EEB}" sibTransId="{7218D035-6E93-4CBF-AEEA-C6BFEE83F0BC}"/>
    <dgm:cxn modelId="{245E66FD-A238-467D-8B9A-0BED89B0DB91}" srcId="{627E6970-FD2F-4DAC-88F5-AAC7BD3D9D05}" destId="{BDB5DF65-BFDC-4AFB-9582-602CF6DE8CD3}" srcOrd="3" destOrd="0" parTransId="{B43AFD34-24F8-4696-B377-E7634A5A22D7}" sibTransId="{2B6E23E9-9305-48DC-8D89-A3110CC304EC}"/>
    <dgm:cxn modelId="{4858A4D8-0127-4B58-872C-DF8CA1700972}" type="presOf" srcId="{CE56DD2B-9B90-47C3-A91E-6140D68E1679}" destId="{0A4C7043-3FF2-4DAE-A282-C7ED2094597F}" srcOrd="1" destOrd="0" presId="urn:microsoft.com/office/officeart/2005/8/layout/vProcess5"/>
    <dgm:cxn modelId="{A4F4781A-67B3-4241-8B9A-ADF4894C67D5}" srcId="{627E6970-FD2F-4DAC-88F5-AAC7BD3D9D05}" destId="{6791772B-9BEF-4489-BF5B-BC9411A823E6}" srcOrd="7" destOrd="0" parTransId="{F7518FDE-D5CC-422E-AE74-D78DDE608981}" sibTransId="{90FBB09A-CEFA-46CA-8F5B-2A9FAB717C3A}"/>
    <dgm:cxn modelId="{5ED94B82-83A9-4402-81DC-E033F2E3CBF9}" type="presOf" srcId="{3321FA96-6EC6-4CD9-B297-4AD725DD8D2E}" destId="{A2FFD174-B941-4B1F-8C06-9F57A3D2F819}" srcOrd="1" destOrd="0" presId="urn:microsoft.com/office/officeart/2005/8/layout/vProcess5"/>
    <dgm:cxn modelId="{80C73631-9C74-44E3-AA08-B7232ABF84C9}" type="presOf" srcId="{BDB5DF65-BFDC-4AFB-9582-602CF6DE8CD3}" destId="{DDC43B70-DBC1-4EBF-B74E-BDF8AB9749F1}" srcOrd="0" destOrd="0" presId="urn:microsoft.com/office/officeart/2005/8/layout/vProcess5"/>
    <dgm:cxn modelId="{47162D70-FEA9-4548-A33B-BE22E8D0A0F7}" type="presOf" srcId="{3321FA96-6EC6-4CD9-B297-4AD725DD8D2E}" destId="{6D1EFCDC-C39E-4E38-B5C5-B4D1DD154B05}" srcOrd="0" destOrd="0" presId="urn:microsoft.com/office/officeart/2005/8/layout/vProcess5"/>
    <dgm:cxn modelId="{81CB8B53-FA34-448D-917F-36C497D39179}" srcId="{627E6970-FD2F-4DAC-88F5-AAC7BD3D9D05}" destId="{439E931C-DD4B-48F8-B90A-A358A4A38BAD}" srcOrd="0" destOrd="0" parTransId="{B9D824B1-671C-4628-BBFF-BE01A210DD64}" sibTransId="{D9F005DC-759F-4616-BAEA-8370D8F69164}"/>
    <dgm:cxn modelId="{82BDCA10-4C9F-429E-946C-736C91C7D6AA}" type="presOf" srcId="{98127126-3B70-4F6B-BAB3-5C01DCECC3DC}" destId="{F263E107-346E-400F-9CCE-CEA5141E17FC}" srcOrd="1" destOrd="0" presId="urn:microsoft.com/office/officeart/2005/8/layout/vProcess5"/>
    <dgm:cxn modelId="{09E2F845-596B-4C75-A4AC-8EC8A591F59F}" type="presOf" srcId="{439E931C-DD4B-48F8-B90A-A358A4A38BAD}" destId="{02DD261D-724D-4A51-A09B-F35884E9825B}" srcOrd="0" destOrd="0" presId="urn:microsoft.com/office/officeart/2005/8/layout/vProcess5"/>
    <dgm:cxn modelId="{553A4403-1791-4EFC-81FC-4D4BAFB1277D}" type="presOf" srcId="{2B6E23E9-9305-48DC-8D89-A3110CC304EC}" destId="{3E0F23F3-F1E8-4687-9FA9-C44717A98B22}" srcOrd="0" destOrd="0" presId="urn:microsoft.com/office/officeart/2005/8/layout/vProcess5"/>
    <dgm:cxn modelId="{2B3BF43D-24C1-4D32-BFF9-26E61AA22982}" type="presOf" srcId="{439E931C-DD4B-48F8-B90A-A358A4A38BAD}" destId="{5D3D5FD9-2610-4481-BB0F-58ED886182B6}" srcOrd="1" destOrd="0" presId="urn:microsoft.com/office/officeart/2005/8/layout/vProcess5"/>
    <dgm:cxn modelId="{430DD828-6BEC-4836-B771-9208161ADBF4}" type="presOf" srcId="{627E6970-FD2F-4DAC-88F5-AAC7BD3D9D05}" destId="{E18BB549-E85C-440A-9D36-EA6E2D10E861}" srcOrd="0" destOrd="0" presId="urn:microsoft.com/office/officeart/2005/8/layout/vProcess5"/>
    <dgm:cxn modelId="{20DAABE7-D324-4EBD-A499-10D070DD85AD}" srcId="{627E6970-FD2F-4DAC-88F5-AAC7BD3D9D05}" destId="{D7B69EA3-7F1F-41FB-838E-D90D469F2479}" srcOrd="5" destOrd="0" parTransId="{EB9674CE-9660-4FAC-94C2-9CE4DCCC021B}" sibTransId="{1E1E31E0-E7CD-4DAB-A3DF-E0DC83ABE09C}"/>
    <dgm:cxn modelId="{6FA4AB5D-9DCC-447D-BAAD-B90521865A25}" srcId="{627E6970-FD2F-4DAC-88F5-AAC7BD3D9D05}" destId="{3321FA96-6EC6-4CD9-B297-4AD725DD8D2E}" srcOrd="2" destOrd="0" parTransId="{0D35ACFD-011F-48FF-B516-A37623BA18A7}" sibTransId="{9C86B78B-557C-4081-B416-B9CB4B195737}"/>
    <dgm:cxn modelId="{C8162D31-207E-4D76-82C2-B3D9CDE86958}" type="presOf" srcId="{CE56DD2B-9B90-47C3-A91E-6140D68E1679}" destId="{61BA15E5-5ADA-44E5-A61E-12CF535BAAAA}" srcOrd="0" destOrd="0" presId="urn:microsoft.com/office/officeart/2005/8/layout/vProcess5"/>
    <dgm:cxn modelId="{259299BA-AFC0-41EA-9AFF-96E98F0101C3}" type="presOf" srcId="{7218D035-6E93-4CBF-AEEA-C6BFEE83F0BC}" destId="{6E46221D-8A64-4EB0-A692-7CD901CFD8FA}" srcOrd="0" destOrd="0" presId="urn:microsoft.com/office/officeart/2005/8/layout/vProcess5"/>
    <dgm:cxn modelId="{239AA9AB-8633-4CA6-8391-04B735184B11}" srcId="{627E6970-FD2F-4DAC-88F5-AAC7BD3D9D05}" destId="{25CC4F3D-AD5D-4D77-865A-F0174128AAAB}" srcOrd="6" destOrd="0" parTransId="{43B64B53-9F59-4F57-A5EA-57F8A1D2C7C8}" sibTransId="{E5EAD852-AFD4-43C1-9377-58185476A547}"/>
    <dgm:cxn modelId="{48A04E2E-C367-428C-8866-592C8BD686E6}" type="presOf" srcId="{BDB5DF65-BFDC-4AFB-9582-602CF6DE8CD3}" destId="{F44C3AFE-AED7-41F7-9D88-CDE2B0C5ACC2}" srcOrd="1" destOrd="0" presId="urn:microsoft.com/office/officeart/2005/8/layout/vProcess5"/>
    <dgm:cxn modelId="{2810B3E2-E1B8-4C89-BAA4-06B7A4365AB5}" type="presOf" srcId="{98127126-3B70-4F6B-BAB3-5C01DCECC3DC}" destId="{AFA22DF8-BBB6-4271-B178-95BB355DD2B7}" srcOrd="0" destOrd="0" presId="urn:microsoft.com/office/officeart/2005/8/layout/vProcess5"/>
    <dgm:cxn modelId="{44C72E91-9369-4808-802E-180D6B90AA5E}" type="presParOf" srcId="{E18BB549-E85C-440A-9D36-EA6E2D10E861}" destId="{0C744CFB-9ACC-4291-BC67-705402CB9695}" srcOrd="0" destOrd="0" presId="urn:microsoft.com/office/officeart/2005/8/layout/vProcess5"/>
    <dgm:cxn modelId="{86672B9D-176E-4739-A133-1D46008ACDE7}" type="presParOf" srcId="{E18BB549-E85C-440A-9D36-EA6E2D10E861}" destId="{02DD261D-724D-4A51-A09B-F35884E9825B}" srcOrd="1" destOrd="0" presId="urn:microsoft.com/office/officeart/2005/8/layout/vProcess5"/>
    <dgm:cxn modelId="{2710AFC2-6FC6-4B2C-B710-229D771385C3}" type="presParOf" srcId="{E18BB549-E85C-440A-9D36-EA6E2D10E861}" destId="{61BA15E5-5ADA-44E5-A61E-12CF535BAAAA}" srcOrd="2" destOrd="0" presId="urn:microsoft.com/office/officeart/2005/8/layout/vProcess5"/>
    <dgm:cxn modelId="{81158FCE-D35F-458A-BCCC-FD2B9C368EA8}" type="presParOf" srcId="{E18BB549-E85C-440A-9D36-EA6E2D10E861}" destId="{6D1EFCDC-C39E-4E38-B5C5-B4D1DD154B05}" srcOrd="3" destOrd="0" presId="urn:microsoft.com/office/officeart/2005/8/layout/vProcess5"/>
    <dgm:cxn modelId="{0D885675-ECF4-42FE-A629-04F32674BAAF}" type="presParOf" srcId="{E18BB549-E85C-440A-9D36-EA6E2D10E861}" destId="{DDC43B70-DBC1-4EBF-B74E-BDF8AB9749F1}" srcOrd="4" destOrd="0" presId="urn:microsoft.com/office/officeart/2005/8/layout/vProcess5"/>
    <dgm:cxn modelId="{ACA814AD-E604-40F1-9392-EFEBD06F1AFA}" type="presParOf" srcId="{E18BB549-E85C-440A-9D36-EA6E2D10E861}" destId="{AFA22DF8-BBB6-4271-B178-95BB355DD2B7}" srcOrd="5" destOrd="0" presId="urn:microsoft.com/office/officeart/2005/8/layout/vProcess5"/>
    <dgm:cxn modelId="{9D0C7246-4C37-4F27-AB88-D10BBF9FD378}" type="presParOf" srcId="{E18BB549-E85C-440A-9D36-EA6E2D10E861}" destId="{ED80C1D9-05AC-406F-8683-9C6510772322}" srcOrd="6" destOrd="0" presId="urn:microsoft.com/office/officeart/2005/8/layout/vProcess5"/>
    <dgm:cxn modelId="{18E64494-A231-4A10-A506-344659228A34}" type="presParOf" srcId="{E18BB549-E85C-440A-9D36-EA6E2D10E861}" destId="{6E46221D-8A64-4EB0-A692-7CD901CFD8FA}" srcOrd="7" destOrd="0" presId="urn:microsoft.com/office/officeart/2005/8/layout/vProcess5"/>
    <dgm:cxn modelId="{7D08536C-0125-40CA-A4F0-03BE1239E74A}" type="presParOf" srcId="{E18BB549-E85C-440A-9D36-EA6E2D10E861}" destId="{6806B5EB-DEAB-4711-8860-CAB07D64FE2F}" srcOrd="8" destOrd="0" presId="urn:microsoft.com/office/officeart/2005/8/layout/vProcess5"/>
    <dgm:cxn modelId="{7459C3A5-3DD5-46B5-BD47-14EAD87A1A0E}" type="presParOf" srcId="{E18BB549-E85C-440A-9D36-EA6E2D10E861}" destId="{3E0F23F3-F1E8-4687-9FA9-C44717A98B22}" srcOrd="9" destOrd="0" presId="urn:microsoft.com/office/officeart/2005/8/layout/vProcess5"/>
    <dgm:cxn modelId="{D681A65A-95A4-43FA-B420-6E9A02E2654D}" type="presParOf" srcId="{E18BB549-E85C-440A-9D36-EA6E2D10E861}" destId="{5D3D5FD9-2610-4481-BB0F-58ED886182B6}" srcOrd="10" destOrd="0" presId="urn:microsoft.com/office/officeart/2005/8/layout/vProcess5"/>
    <dgm:cxn modelId="{CAE375C7-241B-42CB-974B-DF49398DA8FF}" type="presParOf" srcId="{E18BB549-E85C-440A-9D36-EA6E2D10E861}" destId="{0A4C7043-3FF2-4DAE-A282-C7ED2094597F}" srcOrd="11" destOrd="0" presId="urn:microsoft.com/office/officeart/2005/8/layout/vProcess5"/>
    <dgm:cxn modelId="{FD7A1D05-F405-4203-B63A-67ACF06DAA95}" type="presParOf" srcId="{E18BB549-E85C-440A-9D36-EA6E2D10E861}" destId="{A2FFD174-B941-4B1F-8C06-9F57A3D2F819}" srcOrd="12" destOrd="0" presId="urn:microsoft.com/office/officeart/2005/8/layout/vProcess5"/>
    <dgm:cxn modelId="{1B0AADC3-A66E-4003-833C-8931AC195F8F}" type="presParOf" srcId="{E18BB549-E85C-440A-9D36-EA6E2D10E861}" destId="{F44C3AFE-AED7-41F7-9D88-CDE2B0C5ACC2}" srcOrd="13" destOrd="0" presId="urn:microsoft.com/office/officeart/2005/8/layout/vProcess5"/>
    <dgm:cxn modelId="{EF76F128-E0A6-4628-8F5E-4761AC54B0D8}" type="presParOf" srcId="{E18BB549-E85C-440A-9D36-EA6E2D10E861}" destId="{F263E107-346E-400F-9CCE-CEA5141E17FC}"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DD261D-724D-4A51-A09B-F35884E9825B}">
      <dsp:nvSpPr>
        <dsp:cNvPr id="0" name=""/>
        <dsp:cNvSpPr/>
      </dsp:nvSpPr>
      <dsp:spPr>
        <a:xfrm>
          <a:off x="0" y="0"/>
          <a:ext cx="6649720" cy="82524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a:t>Customer Requirements</a:t>
          </a:r>
        </a:p>
      </dsp:txBody>
      <dsp:txXfrm>
        <a:off x="24171" y="24171"/>
        <a:ext cx="5662660" cy="776904"/>
      </dsp:txXfrm>
    </dsp:sp>
    <dsp:sp modelId="{61BA15E5-5ADA-44E5-A61E-12CF535BAAAA}">
      <dsp:nvSpPr>
        <dsp:cNvPr id="0" name=""/>
        <dsp:cNvSpPr/>
      </dsp:nvSpPr>
      <dsp:spPr>
        <a:xfrm>
          <a:off x="496570" y="939863"/>
          <a:ext cx="6649720" cy="825246"/>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a:t>Product Planning Specifications</a:t>
          </a:r>
        </a:p>
      </dsp:txBody>
      <dsp:txXfrm>
        <a:off x="520741" y="964034"/>
        <a:ext cx="5568398" cy="776904"/>
      </dsp:txXfrm>
    </dsp:sp>
    <dsp:sp modelId="{6D1EFCDC-C39E-4E38-B5C5-B4D1DD154B05}">
      <dsp:nvSpPr>
        <dsp:cNvPr id="0" name=""/>
        <dsp:cNvSpPr/>
      </dsp:nvSpPr>
      <dsp:spPr>
        <a:xfrm>
          <a:off x="993140" y="1879727"/>
          <a:ext cx="6649720" cy="825246"/>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a:t>Part/Subsystem Planning Specifications</a:t>
          </a:r>
        </a:p>
      </dsp:txBody>
      <dsp:txXfrm>
        <a:off x="1017311" y="1903898"/>
        <a:ext cx="5568398" cy="776904"/>
      </dsp:txXfrm>
    </dsp:sp>
    <dsp:sp modelId="{DDC43B70-DBC1-4EBF-B74E-BDF8AB9749F1}">
      <dsp:nvSpPr>
        <dsp:cNvPr id="0" name=""/>
        <dsp:cNvSpPr/>
      </dsp:nvSpPr>
      <dsp:spPr>
        <a:xfrm>
          <a:off x="1489709" y="2819590"/>
          <a:ext cx="6649720" cy="825246"/>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a:t>process planning specifications </a:t>
          </a:r>
        </a:p>
      </dsp:txBody>
      <dsp:txXfrm>
        <a:off x="1513880" y="2843761"/>
        <a:ext cx="5568398" cy="776903"/>
      </dsp:txXfrm>
    </dsp:sp>
    <dsp:sp modelId="{AFA22DF8-BBB6-4271-B178-95BB355DD2B7}">
      <dsp:nvSpPr>
        <dsp:cNvPr id="0" name=""/>
        <dsp:cNvSpPr/>
      </dsp:nvSpPr>
      <dsp:spPr>
        <a:xfrm>
          <a:off x="1986280" y="3759454"/>
          <a:ext cx="6649720" cy="825246"/>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a:t>quality control specifications </a:t>
          </a:r>
        </a:p>
      </dsp:txBody>
      <dsp:txXfrm>
        <a:off x="2010451" y="3783625"/>
        <a:ext cx="5568398" cy="776904"/>
      </dsp:txXfrm>
    </dsp:sp>
    <dsp:sp modelId="{ED80C1D9-05AC-406F-8683-9C6510772322}">
      <dsp:nvSpPr>
        <dsp:cNvPr id="0" name=""/>
        <dsp:cNvSpPr/>
      </dsp:nvSpPr>
      <dsp:spPr>
        <a:xfrm>
          <a:off x="6113310" y="602888"/>
          <a:ext cx="536409" cy="536409"/>
        </a:xfrm>
        <a:prstGeom prst="downArrow">
          <a:avLst>
            <a:gd name="adj1" fmla="val 55000"/>
            <a:gd name="adj2" fmla="val 45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6234002" y="602888"/>
        <a:ext cx="295025" cy="403648"/>
      </dsp:txXfrm>
    </dsp:sp>
    <dsp:sp modelId="{6E46221D-8A64-4EB0-A692-7CD901CFD8FA}">
      <dsp:nvSpPr>
        <dsp:cNvPr id="0" name=""/>
        <dsp:cNvSpPr/>
      </dsp:nvSpPr>
      <dsp:spPr>
        <a:xfrm>
          <a:off x="6609880" y="1542751"/>
          <a:ext cx="536409" cy="536409"/>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6730572" y="1542751"/>
        <a:ext cx="295025" cy="403648"/>
      </dsp:txXfrm>
    </dsp:sp>
    <dsp:sp modelId="{6806B5EB-DEAB-4711-8860-CAB07D64FE2F}">
      <dsp:nvSpPr>
        <dsp:cNvPr id="0" name=""/>
        <dsp:cNvSpPr/>
      </dsp:nvSpPr>
      <dsp:spPr>
        <a:xfrm>
          <a:off x="7106450" y="2468860"/>
          <a:ext cx="536409" cy="536409"/>
        </a:xfrm>
        <a:prstGeom prst="downArrow">
          <a:avLst>
            <a:gd name="adj1" fmla="val 55000"/>
            <a:gd name="adj2" fmla="val 45000"/>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7227142" y="2468860"/>
        <a:ext cx="295025" cy="403648"/>
      </dsp:txXfrm>
    </dsp:sp>
    <dsp:sp modelId="{3E0F23F3-F1E8-4687-9FA9-C44717A98B22}">
      <dsp:nvSpPr>
        <dsp:cNvPr id="0" name=""/>
        <dsp:cNvSpPr/>
      </dsp:nvSpPr>
      <dsp:spPr>
        <a:xfrm>
          <a:off x="7603020" y="3417893"/>
          <a:ext cx="536409" cy="536409"/>
        </a:xfrm>
        <a:prstGeom prst="downArrow">
          <a:avLst>
            <a:gd name="adj1" fmla="val 55000"/>
            <a:gd name="adj2" fmla="val 45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7723712" y="3417893"/>
        <a:ext cx="295025" cy="403648"/>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2172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26742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71630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50832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51651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32137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33583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00688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30973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244192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83842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12/20/2017</a:t>
            </a:fld>
            <a:endParaRPr lang="en-US" dirty="0"/>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68315787"/>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emeraldinsight.com/author/Sayadi,+Samir"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hyperlink" Target="http://www.emeraldinsight.com/author/Sayadi,+Samir"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www.emeraldinsight.com/author/Sayadi,+Samir"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4213" y="1317619"/>
            <a:ext cx="7794771" cy="2888673"/>
          </a:xfrm>
        </p:spPr>
        <p:txBody>
          <a:bodyPr>
            <a:normAutofit fontScale="90000"/>
          </a:bodyPr>
          <a:lstStyle/>
          <a:p>
            <a:pPr algn="l"/>
            <a:r>
              <a:rPr lang="ar-SA" b="1" dirty="0" smtClean="0"/>
              <a:t/>
            </a:r>
            <a:br>
              <a:rPr lang="ar-SA" b="1" dirty="0" smtClean="0"/>
            </a:br>
            <a:r>
              <a:rPr lang="ar-SA" b="1" dirty="0">
                <a:solidFill>
                  <a:schemeClr val="tx1"/>
                </a:solidFill>
                <a:latin typeface="Times New Roman" pitchFamily="18" charset="0"/>
                <a:cs typeface="Times New Roman" pitchFamily="18" charset="0"/>
              </a:rPr>
              <a:t/>
            </a:r>
            <a:br>
              <a:rPr lang="ar-SA" b="1" dirty="0">
                <a:solidFill>
                  <a:schemeClr val="tx1"/>
                </a:solidFill>
                <a:latin typeface="Times New Roman" pitchFamily="18" charset="0"/>
                <a:cs typeface="Times New Roman" pitchFamily="18" charset="0"/>
              </a:rPr>
            </a:br>
            <a:r>
              <a:rPr lang="en-US" sz="3600" b="1" dirty="0" smtClean="0">
                <a:solidFill>
                  <a:schemeClr val="tx1"/>
                </a:solidFill>
                <a:latin typeface="Times New Roman" pitchFamily="18" charset="0"/>
                <a:cs typeface="Times New Roman" pitchFamily="18" charset="0"/>
              </a:rPr>
              <a:t>Graduation </a:t>
            </a:r>
            <a:r>
              <a:rPr lang="en-US" sz="3600" b="1" dirty="0">
                <a:solidFill>
                  <a:schemeClr val="tx1"/>
                </a:solidFill>
                <a:latin typeface="Times New Roman" pitchFamily="18" charset="0"/>
                <a:cs typeface="Times New Roman" pitchFamily="18" charset="0"/>
              </a:rPr>
              <a:t>Project </a:t>
            </a:r>
            <a:r>
              <a:rPr lang="en-US" sz="3600" b="1" dirty="0" smtClean="0">
                <a:solidFill>
                  <a:schemeClr val="tx1"/>
                </a:solidFill>
                <a:latin typeface="Times New Roman" pitchFamily="18" charset="0"/>
                <a:cs typeface="Times New Roman" pitchFamily="18" charset="0"/>
              </a:rPr>
              <a:t>II</a:t>
            </a:r>
            <a:r>
              <a:rPr lang="en-US" sz="3600" dirty="0">
                <a:solidFill>
                  <a:schemeClr val="tx1"/>
                </a:solidFill>
                <a:latin typeface="Times New Roman" pitchFamily="18" charset="0"/>
                <a:cs typeface="Times New Roman" pitchFamily="18" charset="0"/>
              </a:rPr>
              <a:t/>
            </a:r>
            <a:br>
              <a:rPr lang="en-US" sz="3600" dirty="0">
                <a:solidFill>
                  <a:schemeClr val="tx1"/>
                </a:solidFill>
                <a:latin typeface="Times New Roman" pitchFamily="18" charset="0"/>
                <a:cs typeface="Times New Roman" pitchFamily="18" charset="0"/>
              </a:rPr>
            </a:br>
            <a:r>
              <a:rPr lang="ar-SA" sz="3600" b="1" dirty="0" smtClean="0">
                <a:solidFill>
                  <a:schemeClr val="tx1"/>
                </a:solidFill>
                <a:latin typeface="Times New Roman" pitchFamily="18" charset="0"/>
                <a:cs typeface="Times New Roman" pitchFamily="18" charset="0"/>
              </a:rPr>
              <a:t/>
            </a:r>
            <a:br>
              <a:rPr lang="ar-SA" sz="3600" b="1" dirty="0" smtClean="0">
                <a:solidFill>
                  <a:schemeClr val="tx1"/>
                </a:solidFill>
                <a:latin typeface="Times New Roman" pitchFamily="18" charset="0"/>
                <a:cs typeface="Times New Roman" pitchFamily="18" charset="0"/>
              </a:rPr>
            </a:br>
            <a:r>
              <a:rPr lang="ar-SA" sz="3600" b="1" dirty="0">
                <a:solidFill>
                  <a:schemeClr val="tx1"/>
                </a:solidFill>
                <a:latin typeface="Times New Roman" pitchFamily="18" charset="0"/>
                <a:cs typeface="Times New Roman" pitchFamily="18" charset="0"/>
              </a:rPr>
              <a:t/>
            </a:r>
            <a:br>
              <a:rPr lang="ar-SA" sz="3600" b="1" dirty="0">
                <a:solidFill>
                  <a:schemeClr val="tx1"/>
                </a:solidFill>
                <a:latin typeface="Times New Roman" pitchFamily="18" charset="0"/>
                <a:cs typeface="Times New Roman" pitchFamily="18" charset="0"/>
              </a:rPr>
            </a:br>
            <a:r>
              <a:rPr lang="ar-SA" sz="3600" b="1" dirty="0" smtClean="0">
                <a:solidFill>
                  <a:schemeClr val="tx1"/>
                </a:solidFill>
                <a:latin typeface="Times New Roman" pitchFamily="18" charset="0"/>
                <a:cs typeface="Times New Roman" pitchFamily="18" charset="0"/>
              </a:rPr>
              <a:t/>
            </a:r>
            <a:br>
              <a:rPr lang="ar-SA" sz="3600" b="1" dirty="0" smtClean="0">
                <a:solidFill>
                  <a:schemeClr val="tx1"/>
                </a:solidFill>
                <a:latin typeface="Times New Roman" pitchFamily="18" charset="0"/>
                <a:cs typeface="Times New Roman" pitchFamily="18" charset="0"/>
              </a:rPr>
            </a:br>
            <a:r>
              <a:rPr lang="en-US" sz="3600" b="1" dirty="0" smtClean="0">
                <a:solidFill>
                  <a:schemeClr val="tx1"/>
                </a:solidFill>
                <a:latin typeface="Times New Roman" pitchFamily="18" charset="0"/>
                <a:cs typeface="Times New Roman" pitchFamily="18" charset="0"/>
              </a:rPr>
              <a:t>Applying Quality </a:t>
            </a:r>
            <a:r>
              <a:rPr lang="en-US" sz="3600" b="1" dirty="0">
                <a:solidFill>
                  <a:schemeClr val="tx1"/>
                </a:solidFill>
                <a:latin typeface="Times New Roman" pitchFamily="18" charset="0"/>
                <a:cs typeface="Times New Roman" pitchFamily="18" charset="0"/>
              </a:rPr>
              <a:t>Function Deployment </a:t>
            </a:r>
            <a:r>
              <a:rPr lang="en-US" sz="3600" b="1" dirty="0" smtClean="0">
                <a:solidFill>
                  <a:schemeClr val="tx1"/>
                </a:solidFill>
                <a:latin typeface="Times New Roman" pitchFamily="18" charset="0"/>
                <a:cs typeface="Times New Roman" pitchFamily="18" charset="0"/>
              </a:rPr>
              <a:t>concepts in </a:t>
            </a:r>
            <a:r>
              <a:rPr lang="en-US" sz="3600" b="1" dirty="0">
                <a:solidFill>
                  <a:schemeClr val="tx1"/>
                </a:solidFill>
                <a:latin typeface="Times New Roman" pitchFamily="18" charset="0"/>
                <a:cs typeface="Times New Roman" pitchFamily="18" charset="0"/>
              </a:rPr>
              <a:t>Anabtawi factory ( Al- Safi company )</a:t>
            </a:r>
            <a:endParaRPr lang="en-US" sz="3600" dirty="0">
              <a:solidFill>
                <a:schemeClr val="tx1"/>
              </a:solidFill>
              <a:latin typeface="Times New Roman" pitchFamily="18" charset="0"/>
              <a:cs typeface="Times New Roman" pitchFamily="18" charset="0"/>
            </a:endParaRPr>
          </a:p>
        </p:txBody>
      </p:sp>
      <p:sp>
        <p:nvSpPr>
          <p:cNvPr id="3" name="Subtitle 2"/>
          <p:cNvSpPr>
            <a:spLocks noGrp="1"/>
          </p:cNvSpPr>
          <p:nvPr>
            <p:ph type="subTitle" idx="1"/>
          </p:nvPr>
        </p:nvSpPr>
        <p:spPr/>
        <p:txBody>
          <a:bodyPr>
            <a:noAutofit/>
          </a:bodyPr>
          <a:lstStyle/>
          <a:p>
            <a:r>
              <a:rPr lang="en-US" sz="1600" dirty="0">
                <a:solidFill>
                  <a:schemeClr val="tx1"/>
                </a:solidFill>
              </a:rPr>
              <a: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84420" y="4108617"/>
            <a:ext cx="3204661" cy="225701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790171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714" y="120650"/>
            <a:ext cx="8534401" cy="2281600"/>
          </a:xfrm>
        </p:spPr>
        <p:txBody>
          <a:bodyPr>
            <a:normAutofit/>
          </a:bodyPr>
          <a:lstStyle/>
          <a:p>
            <a:r>
              <a:rPr lang="en-US" sz="2800" b="1" dirty="0">
                <a:solidFill>
                  <a:srgbClr val="C00000"/>
                </a:solidFill>
              </a:rPr>
              <a:t>Literature review </a:t>
            </a:r>
            <a:endParaRPr lang="en-US" sz="2800" dirty="0">
              <a:solidFill>
                <a:srgbClr val="C00000"/>
              </a:solidFill>
            </a:endParaRPr>
          </a:p>
        </p:txBody>
      </p:sp>
      <p:sp>
        <p:nvSpPr>
          <p:cNvPr id="3" name="Text Placeholder 2"/>
          <p:cNvSpPr>
            <a:spLocks noGrp="1"/>
          </p:cNvSpPr>
          <p:nvPr>
            <p:ph type="body" idx="1"/>
          </p:nvPr>
        </p:nvSpPr>
        <p:spPr>
          <a:xfrm>
            <a:off x="684213" y="1028700"/>
            <a:ext cx="8534400" cy="4965700"/>
          </a:xfrm>
        </p:spPr>
        <p:txBody>
          <a:bodyPr/>
          <a:lstStyle/>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013883402"/>
              </p:ext>
            </p:extLst>
          </p:nvPr>
        </p:nvGraphicFramePr>
        <p:xfrm>
          <a:off x="200418" y="795700"/>
          <a:ext cx="11824571" cy="5755412"/>
        </p:xfrm>
        <a:graphic>
          <a:graphicData uri="http://schemas.openxmlformats.org/drawingml/2006/table">
            <a:tbl>
              <a:tblPr firstRow="1" bandRow="1">
                <a:tableStyleId>{16D9F66E-5EB9-4882-86FB-DCBF35E3C3E4}</a:tableStyleId>
              </a:tblPr>
              <a:tblGrid>
                <a:gridCol w="2364913">
                  <a:extLst>
                    <a:ext uri="{9D8B030D-6E8A-4147-A177-3AD203B41FA5}">
                      <a16:colId xmlns:a16="http://schemas.microsoft.com/office/drawing/2014/main" xmlns="" val="1145772586"/>
                    </a:ext>
                  </a:extLst>
                </a:gridCol>
                <a:gridCol w="1430475">
                  <a:extLst>
                    <a:ext uri="{9D8B030D-6E8A-4147-A177-3AD203B41FA5}">
                      <a16:colId xmlns:a16="http://schemas.microsoft.com/office/drawing/2014/main" xmlns="" val="2079973666"/>
                    </a:ext>
                  </a:extLst>
                </a:gridCol>
                <a:gridCol w="1252603">
                  <a:extLst>
                    <a:ext uri="{9D8B030D-6E8A-4147-A177-3AD203B41FA5}">
                      <a16:colId xmlns:a16="http://schemas.microsoft.com/office/drawing/2014/main" xmlns="" val="3886145763"/>
                    </a:ext>
                  </a:extLst>
                </a:gridCol>
                <a:gridCol w="3578025">
                  <a:extLst>
                    <a:ext uri="{9D8B030D-6E8A-4147-A177-3AD203B41FA5}">
                      <a16:colId xmlns:a16="http://schemas.microsoft.com/office/drawing/2014/main" xmlns="" val="2613665738"/>
                    </a:ext>
                  </a:extLst>
                </a:gridCol>
                <a:gridCol w="3198555">
                  <a:extLst>
                    <a:ext uri="{9D8B030D-6E8A-4147-A177-3AD203B41FA5}">
                      <a16:colId xmlns:a16="http://schemas.microsoft.com/office/drawing/2014/main" xmlns="" val="3877794569"/>
                    </a:ext>
                  </a:extLst>
                </a:gridCol>
              </a:tblGrid>
              <a:tr h="743295">
                <a:tc>
                  <a:txBody>
                    <a:bodyPr/>
                    <a:lstStyle/>
                    <a:p>
                      <a:pPr algn="ctr"/>
                      <a:r>
                        <a:rPr lang="en-US" dirty="0" smtClean="0"/>
                        <a:t>ARTICLE</a:t>
                      </a:r>
                      <a:r>
                        <a:rPr lang="en-US" baseline="0" dirty="0" smtClean="0"/>
                        <a:t> Name</a:t>
                      </a:r>
                      <a:endParaRPr lang="en-US" dirty="0"/>
                    </a:p>
                  </a:txBody>
                  <a:tcPr/>
                </a:tc>
                <a:tc>
                  <a:txBody>
                    <a:bodyPr/>
                    <a:lstStyle/>
                    <a:p>
                      <a:pPr algn="ctr"/>
                      <a:r>
                        <a:rPr lang="en-US" dirty="0" smtClean="0"/>
                        <a:t>Publishing year</a:t>
                      </a:r>
                      <a:endParaRPr lang="en-US" dirty="0"/>
                    </a:p>
                  </a:txBody>
                  <a:tcPr/>
                </a:tc>
                <a:tc>
                  <a:txBody>
                    <a:bodyPr/>
                    <a:lstStyle/>
                    <a:p>
                      <a:pPr algn="ctr"/>
                      <a:r>
                        <a:rPr lang="en-US" dirty="0" smtClean="0"/>
                        <a:t>Authors </a:t>
                      </a:r>
                      <a:endParaRPr lang="en-US" dirty="0"/>
                    </a:p>
                  </a:txBody>
                  <a:tcPr/>
                </a:tc>
                <a:tc>
                  <a:txBody>
                    <a:bodyPr/>
                    <a:lstStyle/>
                    <a:p>
                      <a:pPr algn="ctr"/>
                      <a:r>
                        <a:rPr lang="en-US" dirty="0" smtClean="0"/>
                        <a:t>Subject </a:t>
                      </a:r>
                      <a:endParaRPr lang="en-US" dirty="0"/>
                    </a:p>
                  </a:txBody>
                  <a:tcPr/>
                </a:tc>
                <a:tc>
                  <a:txBody>
                    <a:bodyPr/>
                    <a:lstStyle/>
                    <a:p>
                      <a:pPr algn="ctr"/>
                      <a:r>
                        <a:rPr lang="en-US" dirty="0" smtClean="0"/>
                        <a:t>Conclusion </a:t>
                      </a:r>
                      <a:endParaRPr lang="en-US" dirty="0"/>
                    </a:p>
                  </a:txBody>
                  <a:tcPr/>
                </a:tc>
                <a:extLst>
                  <a:ext uri="{0D108BD9-81ED-4DB2-BD59-A6C34878D82A}">
                    <a16:rowId xmlns:a16="http://schemas.microsoft.com/office/drawing/2014/main" xmlns="" val="3517002964"/>
                  </a:ext>
                </a:extLst>
              </a:tr>
              <a:tr h="5012117">
                <a:tc>
                  <a:txBody>
                    <a:bodyPr/>
                    <a:lstStyle/>
                    <a:p>
                      <a:pPr algn="ctr"/>
                      <a:r>
                        <a:rPr lang="en-US" sz="1800" b="1" kern="1200" dirty="0" smtClean="0">
                          <a:solidFill>
                            <a:schemeClr val="tx1"/>
                          </a:solidFill>
                          <a:effectLst/>
                          <a:latin typeface="+mn-lt"/>
                          <a:ea typeface="+mn-ea"/>
                          <a:cs typeface="+mn-cs"/>
                        </a:rPr>
                        <a:t>(Translating consumer’s olive-oil quality-attribute requirements into optimal olive growing practices: A quality function deployment (QFD) approach)</a:t>
                      </a:r>
                      <a:endParaRPr lang="en-US" sz="1800" b="1" dirty="0">
                        <a:solidFill>
                          <a:schemeClr val="tx1"/>
                        </a:solidFill>
                      </a:endParaRPr>
                    </a:p>
                  </a:txBody>
                  <a:tcPr>
                    <a:solidFill>
                      <a:schemeClr val="bg1"/>
                    </a:solidFill>
                  </a:tcPr>
                </a:tc>
                <a:tc>
                  <a:txBody>
                    <a:bodyPr/>
                    <a:lstStyle/>
                    <a:p>
                      <a:pPr lvl="0" algn="ctr" rtl="0"/>
                      <a:r>
                        <a:rPr lang="en-US" sz="1800" u="none" strike="noStrike" kern="1200" dirty="0" smtClean="0">
                          <a:solidFill>
                            <a:schemeClr val="tx1"/>
                          </a:solidFill>
                          <a:effectLst/>
                          <a:latin typeface="+mn-lt"/>
                          <a:ea typeface="+mn-ea"/>
                          <a:cs typeface="+mn-cs"/>
                          <a:hlinkClick r:id="rId2"/>
                        </a:rPr>
                        <a:t/>
                      </a:r>
                      <a:br>
                        <a:rPr lang="en-US" sz="1800" u="none" strike="noStrike" kern="1200" dirty="0" smtClean="0">
                          <a:solidFill>
                            <a:schemeClr val="tx1"/>
                          </a:solidFill>
                          <a:effectLst/>
                          <a:latin typeface="+mn-lt"/>
                          <a:ea typeface="+mn-ea"/>
                          <a:cs typeface="+mn-cs"/>
                          <a:hlinkClick r:id="rId2"/>
                        </a:rPr>
                      </a:br>
                      <a:r>
                        <a:rPr lang="en-US" sz="1800" u="none" strike="noStrike" kern="1200" dirty="0" smtClean="0">
                          <a:solidFill>
                            <a:schemeClr val="tx1"/>
                          </a:solidFill>
                          <a:effectLst/>
                          <a:latin typeface="+mn-lt"/>
                          <a:ea typeface="+mn-ea"/>
                          <a:cs typeface="+mn-cs"/>
                        </a:rPr>
                        <a:t>2017 </a:t>
                      </a:r>
                      <a:endParaRPr lang="en-US" sz="1800" b="1" u="none" kern="1200" dirty="0">
                        <a:solidFill>
                          <a:schemeClr val="tx1"/>
                        </a:solidFill>
                        <a:effectLst/>
                        <a:latin typeface="+mn-lt"/>
                        <a:ea typeface="+mn-ea"/>
                        <a:cs typeface="+mn-cs"/>
                      </a:endParaRPr>
                    </a:p>
                  </a:txBody>
                  <a:tcPr>
                    <a:solidFill>
                      <a:schemeClr val="bg1"/>
                    </a:solidFill>
                  </a:tcPr>
                </a:tc>
                <a:tc>
                  <a:txBody>
                    <a:bodyPr/>
                    <a:lstStyle/>
                    <a:p>
                      <a:pPr algn="ctr"/>
                      <a:r>
                        <a:rPr lang="en-US" sz="1800" u="none" strike="noStrike" kern="1200" dirty="0" smtClean="0">
                          <a:solidFill>
                            <a:schemeClr val="tx1"/>
                          </a:solidFill>
                          <a:effectLst/>
                          <a:latin typeface="+mn-lt"/>
                          <a:ea typeface="+mn-ea"/>
                          <a:cs typeface="+mn-cs"/>
                          <a:hlinkClick r:id="rId2"/>
                        </a:rPr>
                        <a:t/>
                      </a:r>
                      <a:br>
                        <a:rPr lang="en-US" sz="1800" u="none" strike="noStrike" kern="1200" dirty="0" smtClean="0">
                          <a:solidFill>
                            <a:schemeClr val="tx1"/>
                          </a:solidFill>
                          <a:effectLst/>
                          <a:latin typeface="+mn-lt"/>
                          <a:ea typeface="+mn-ea"/>
                          <a:cs typeface="+mn-cs"/>
                          <a:hlinkClick r:id="rId2"/>
                        </a:rPr>
                      </a:br>
                      <a:r>
                        <a:rPr lang="en-US" sz="1800" u="none" strike="noStrike" kern="1200" dirty="0" err="1" smtClean="0">
                          <a:solidFill>
                            <a:schemeClr val="tx1"/>
                          </a:solidFill>
                          <a:effectLst/>
                          <a:latin typeface="+mn-lt"/>
                          <a:ea typeface="+mn-ea"/>
                          <a:cs typeface="+mn-cs"/>
                        </a:rPr>
                        <a:t>Sayadi</a:t>
                      </a:r>
                      <a:r>
                        <a:rPr lang="en-US" sz="1800" u="none" strike="noStrike" kern="1200" dirty="0" smtClean="0">
                          <a:solidFill>
                            <a:schemeClr val="tx1"/>
                          </a:solidFill>
                          <a:effectLst/>
                          <a:latin typeface="+mn-lt"/>
                          <a:ea typeface="+mn-ea"/>
                          <a:cs typeface="+mn-cs"/>
                        </a:rPr>
                        <a:t>,</a:t>
                      </a:r>
                      <a:r>
                        <a:rPr lang="en-US" sz="1800" u="none" strike="noStrike" kern="1200" baseline="0" dirty="0" smtClean="0">
                          <a:solidFill>
                            <a:schemeClr val="tx1"/>
                          </a:solidFill>
                          <a:effectLst/>
                          <a:latin typeface="+mn-lt"/>
                          <a:ea typeface="+mn-ea"/>
                          <a:cs typeface="+mn-cs"/>
                        </a:rPr>
                        <a:t> </a:t>
                      </a:r>
                      <a:r>
                        <a:rPr lang="en-US" sz="1800" u="none" strike="noStrike" kern="1200" baseline="0" dirty="0" err="1" smtClean="0">
                          <a:solidFill>
                            <a:schemeClr val="tx1"/>
                          </a:solidFill>
                          <a:effectLst/>
                          <a:latin typeface="+mn-lt"/>
                          <a:ea typeface="+mn-ea"/>
                          <a:cs typeface="+mn-cs"/>
                        </a:rPr>
                        <a:t>Erraach</a:t>
                      </a:r>
                      <a:r>
                        <a:rPr lang="en-US" sz="1800" u="none" strike="noStrike" kern="1200" baseline="0" dirty="0" smtClean="0">
                          <a:solidFill>
                            <a:schemeClr val="tx1"/>
                          </a:solidFill>
                          <a:effectLst/>
                          <a:latin typeface="+mn-lt"/>
                          <a:ea typeface="+mn-ea"/>
                          <a:cs typeface="+mn-cs"/>
                        </a:rPr>
                        <a:t> &amp; para     </a:t>
                      </a:r>
                      <a:r>
                        <a:rPr lang="en-US" sz="1800" u="none" strike="noStrike" kern="1200" baseline="0" dirty="0" err="1" smtClean="0">
                          <a:solidFill>
                            <a:schemeClr val="tx1"/>
                          </a:solidFill>
                          <a:effectLst/>
                          <a:latin typeface="+mn-lt"/>
                          <a:ea typeface="+mn-ea"/>
                          <a:cs typeface="+mn-cs"/>
                        </a:rPr>
                        <a:t>lopez</a:t>
                      </a:r>
                      <a:r>
                        <a:rPr lang="en-US" sz="1800" u="none" strike="noStrike" kern="1200" baseline="0" dirty="0" smtClean="0">
                          <a:solidFill>
                            <a:schemeClr val="tx1"/>
                          </a:solidFill>
                          <a:effectLst/>
                          <a:latin typeface="+mn-lt"/>
                          <a:ea typeface="+mn-ea"/>
                          <a:cs typeface="+mn-cs"/>
                        </a:rPr>
                        <a:t> </a:t>
                      </a:r>
                      <a:endParaRPr lang="en-US" dirty="0">
                        <a:solidFill>
                          <a:schemeClr val="tx1"/>
                        </a:solidFill>
                      </a:endParaRPr>
                    </a:p>
                  </a:txBody>
                  <a:tcPr>
                    <a:solidFill>
                      <a:schemeClr val="bg1"/>
                    </a:solidFill>
                  </a:tcPr>
                </a:tc>
                <a:tc>
                  <a:txBody>
                    <a:bodyPr/>
                    <a:lstStyle/>
                    <a:p>
                      <a:r>
                        <a:rPr lang="en-US" sz="1800" b="1" kern="1200" dirty="0" smtClean="0">
                          <a:solidFill>
                            <a:schemeClr val="tx1"/>
                          </a:solidFill>
                          <a:effectLst/>
                          <a:latin typeface="+mn-lt"/>
                          <a:ea typeface="+mn-ea"/>
                          <a:cs typeface="+mn-cs"/>
                        </a:rPr>
                        <a:t>The purpose of this paper is to translate consumer requirements regarding olive-oil quality attributes into specific olive-growing practices that most contribute to satisfy these attributes. </a:t>
                      </a:r>
                      <a:endParaRPr lang="en-US" sz="1800" b="1" dirty="0">
                        <a:solidFill>
                          <a:schemeClr val="tx1"/>
                        </a:solidFill>
                      </a:endParaRPr>
                    </a:p>
                  </a:txBody>
                  <a:tcPr>
                    <a:solidFill>
                      <a:schemeClr val="bg1"/>
                    </a:solidFill>
                  </a:tcPr>
                </a:tc>
                <a:tc>
                  <a:txBody>
                    <a:bodyPr/>
                    <a:lstStyle/>
                    <a:p>
                      <a:r>
                        <a:rPr lang="en-US" sz="1800" kern="1200" dirty="0" smtClean="0">
                          <a:solidFill>
                            <a:schemeClr val="dk1"/>
                          </a:solidFill>
                          <a:effectLst/>
                          <a:latin typeface="+mn-lt"/>
                          <a:ea typeface="+mn-ea"/>
                          <a:cs typeface="+mn-cs"/>
                        </a:rPr>
                        <a:t>The demand for quality attributes of olive oil includes not only </a:t>
                      </a:r>
                      <a:r>
                        <a:rPr lang="en-US" sz="1800" kern="1200" dirty="0" smtClean="0">
                          <a:solidFill>
                            <a:schemeClr val="accent6"/>
                          </a:solidFill>
                          <a:effectLst/>
                          <a:latin typeface="+mn-lt"/>
                          <a:ea typeface="+mn-ea"/>
                          <a:cs typeface="+mn-cs"/>
                        </a:rPr>
                        <a:t>chemical and sensory attributes </a:t>
                      </a:r>
                      <a:r>
                        <a:rPr lang="en-US" sz="1800" kern="1200" dirty="0" smtClean="0">
                          <a:solidFill>
                            <a:schemeClr val="dk1"/>
                          </a:solidFill>
                          <a:effectLst/>
                          <a:latin typeface="+mn-lt"/>
                          <a:ea typeface="+mn-ea"/>
                          <a:cs typeface="+mn-cs"/>
                        </a:rPr>
                        <a:t>(flavor, acidity, and color) but also others related to </a:t>
                      </a:r>
                      <a:r>
                        <a:rPr lang="en-US" sz="1800" kern="1200" dirty="0" smtClean="0">
                          <a:solidFill>
                            <a:schemeClr val="accent6"/>
                          </a:solidFill>
                          <a:effectLst/>
                          <a:latin typeface="+mn-lt"/>
                          <a:ea typeface="+mn-ea"/>
                          <a:cs typeface="+mn-cs"/>
                        </a:rPr>
                        <a:t>marketing</a:t>
                      </a:r>
                      <a:r>
                        <a:rPr lang="en-US" sz="1800" kern="1200" dirty="0" smtClean="0">
                          <a:solidFill>
                            <a:schemeClr val="dk1"/>
                          </a:solidFill>
                          <a:effectLst/>
                          <a:latin typeface="+mn-lt"/>
                          <a:ea typeface="+mn-ea"/>
                          <a:cs typeface="+mn-cs"/>
                        </a:rPr>
                        <a:t> (price, place of purchase, and bottle), </a:t>
                      </a:r>
                      <a:r>
                        <a:rPr lang="en-US" sz="1800" kern="1200" dirty="0" smtClean="0">
                          <a:solidFill>
                            <a:schemeClr val="accent6"/>
                          </a:solidFill>
                          <a:effectLst/>
                          <a:latin typeface="+mn-lt"/>
                          <a:ea typeface="+mn-ea"/>
                          <a:cs typeface="+mn-cs"/>
                        </a:rPr>
                        <a:t>quality certification </a:t>
                      </a:r>
                      <a:r>
                        <a:rPr lang="en-US" sz="1800" kern="1200" dirty="0" smtClean="0">
                          <a:solidFill>
                            <a:schemeClr val="dk1"/>
                          </a:solidFill>
                          <a:effectLst/>
                          <a:latin typeface="+mn-lt"/>
                          <a:ea typeface="+mn-ea"/>
                          <a:cs typeface="+mn-cs"/>
                        </a:rPr>
                        <a:t>and guarantee (PDO, Organic Farming (OF)), </a:t>
                      </a:r>
                      <a:r>
                        <a:rPr lang="en-US" sz="1800" kern="1200" dirty="0" smtClean="0">
                          <a:solidFill>
                            <a:schemeClr val="accent6"/>
                          </a:solidFill>
                          <a:effectLst/>
                          <a:latin typeface="+mn-lt"/>
                          <a:ea typeface="+mn-ea"/>
                          <a:cs typeface="+mn-cs"/>
                        </a:rPr>
                        <a:t>social aspects </a:t>
                      </a:r>
                      <a:r>
                        <a:rPr lang="en-US" sz="1800" kern="1200" dirty="0" smtClean="0">
                          <a:solidFill>
                            <a:schemeClr val="dk1"/>
                          </a:solidFill>
                          <a:effectLst/>
                          <a:latin typeface="+mn-lt"/>
                          <a:ea typeface="+mn-ea"/>
                          <a:cs typeface="+mn-cs"/>
                        </a:rPr>
                        <a:t>(maintaining the local population, creating employment, etc.), and even </a:t>
                      </a:r>
                      <a:r>
                        <a:rPr lang="en-US" sz="1800" kern="1200" dirty="0" smtClean="0">
                          <a:solidFill>
                            <a:schemeClr val="accent6"/>
                          </a:solidFill>
                          <a:effectLst/>
                          <a:latin typeface="+mn-lt"/>
                          <a:ea typeface="+mn-ea"/>
                          <a:cs typeface="+mn-cs"/>
                        </a:rPr>
                        <a:t>environmental issues </a:t>
                      </a:r>
                      <a:r>
                        <a:rPr lang="en-US" sz="1800" kern="1200" dirty="0" smtClean="0">
                          <a:solidFill>
                            <a:schemeClr val="dk1"/>
                          </a:solidFill>
                          <a:effectLst/>
                          <a:latin typeface="+mn-lt"/>
                          <a:ea typeface="+mn-ea"/>
                          <a:cs typeface="+mn-cs"/>
                        </a:rPr>
                        <a:t>(environmentally friendly, etc.).</a:t>
                      </a:r>
                      <a:endParaRPr lang="en-US" sz="1400" dirty="0"/>
                    </a:p>
                  </a:txBody>
                  <a:tcPr>
                    <a:solidFill>
                      <a:schemeClr val="bg1"/>
                    </a:solidFill>
                  </a:tcPr>
                </a:tc>
                <a:extLst>
                  <a:ext uri="{0D108BD9-81ED-4DB2-BD59-A6C34878D82A}">
                    <a16:rowId xmlns:a16="http://schemas.microsoft.com/office/drawing/2014/main" xmlns="" val="3804809639"/>
                  </a:ext>
                </a:extLst>
              </a:tr>
            </a:tbl>
          </a:graphicData>
        </a:graphic>
      </p:graphicFrame>
    </p:spTree>
    <p:extLst>
      <p:ext uri="{BB962C8B-B14F-4D97-AF65-F5344CB8AC3E}">
        <p14:creationId xmlns:p14="http://schemas.microsoft.com/office/powerpoint/2010/main" val="2230572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05375"/>
            <a:ext cx="8534401" cy="2281600"/>
          </a:xfrm>
        </p:spPr>
        <p:txBody>
          <a:bodyPr>
            <a:normAutofit/>
          </a:bodyPr>
          <a:lstStyle/>
          <a:p>
            <a:r>
              <a:rPr lang="en-US" sz="2800" b="1" dirty="0">
                <a:solidFill>
                  <a:srgbClr val="C00000"/>
                </a:solidFill>
              </a:rPr>
              <a:t>Literature review </a:t>
            </a:r>
            <a:endParaRPr lang="en-US" sz="2800" dirty="0">
              <a:solidFill>
                <a:srgbClr val="C00000"/>
              </a:solidFill>
            </a:endParaRPr>
          </a:p>
        </p:txBody>
      </p:sp>
      <p:sp>
        <p:nvSpPr>
          <p:cNvPr id="3" name="Text Placeholder 2"/>
          <p:cNvSpPr>
            <a:spLocks noGrp="1"/>
          </p:cNvSpPr>
          <p:nvPr>
            <p:ph type="body" idx="1"/>
          </p:nvPr>
        </p:nvSpPr>
        <p:spPr>
          <a:xfrm>
            <a:off x="684213" y="951879"/>
            <a:ext cx="8534400" cy="5042525"/>
          </a:xfrm>
        </p:spPr>
        <p:txBody>
          <a:bodyPr/>
          <a:lstStyle/>
          <a:p>
            <a:r>
              <a:rPr lang="en-US" b="1" dirty="0">
                <a:solidFill>
                  <a:schemeClr val="bg1"/>
                </a:solidFill>
              </a:rPr>
              <a:t>The QFD </a:t>
            </a:r>
            <a:r>
              <a:rPr lang="en-US" b="1" dirty="0" smtClean="0">
                <a:solidFill>
                  <a:schemeClr val="bg1"/>
                </a:solidFill>
              </a:rPr>
              <a:t>implementation for olive oil article</a:t>
            </a:r>
          </a:p>
          <a:p>
            <a:r>
              <a:rPr lang="en-US" b="1" dirty="0">
                <a:solidFill>
                  <a:schemeClr val="bg1"/>
                </a:solidFill>
              </a:rPr>
              <a:t>(</a:t>
            </a:r>
            <a:r>
              <a:rPr lang="en-US" b="1" dirty="0" smtClean="0">
                <a:solidFill>
                  <a:schemeClr val="bg1"/>
                </a:solidFill>
              </a:rPr>
              <a:t>WHATs) Consumer </a:t>
            </a:r>
            <a:r>
              <a:rPr lang="en-US" b="1" dirty="0">
                <a:solidFill>
                  <a:schemeClr val="bg1"/>
                </a:solidFill>
              </a:rPr>
              <a:t>requirements towards olive-oil quality attributes</a:t>
            </a:r>
            <a:r>
              <a:rPr lang="en-US" b="1" dirty="0" smtClean="0">
                <a:solidFill>
                  <a:schemeClr val="bg1"/>
                </a:solidFill>
              </a:rPr>
              <a:t>   </a:t>
            </a:r>
          </a:p>
          <a:p>
            <a:endParaRPr lang="en-US" dirty="0"/>
          </a:p>
        </p:txBody>
      </p:sp>
      <p:pic>
        <p:nvPicPr>
          <p:cNvPr id="4" name="Picture 3"/>
          <p:cNvPicPr>
            <a:picLocks noChangeAspect="1"/>
          </p:cNvPicPr>
          <p:nvPr/>
        </p:nvPicPr>
        <p:blipFill>
          <a:blip r:embed="rId2"/>
          <a:stretch>
            <a:fillRect/>
          </a:stretch>
        </p:blipFill>
        <p:spPr>
          <a:xfrm>
            <a:off x="684212" y="1408482"/>
            <a:ext cx="10024064" cy="4572000"/>
          </a:xfrm>
          <a:prstGeom prst="rect">
            <a:avLst/>
          </a:prstGeom>
        </p:spPr>
      </p:pic>
    </p:spTree>
    <p:extLst>
      <p:ext uri="{BB962C8B-B14F-4D97-AF65-F5344CB8AC3E}">
        <p14:creationId xmlns:p14="http://schemas.microsoft.com/office/powerpoint/2010/main" val="59462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114" y="0"/>
            <a:ext cx="8534401" cy="2281600"/>
          </a:xfrm>
        </p:spPr>
        <p:txBody>
          <a:bodyPr>
            <a:normAutofit/>
          </a:bodyPr>
          <a:lstStyle/>
          <a:p>
            <a:r>
              <a:rPr lang="en-US" sz="2800" b="1" dirty="0">
                <a:solidFill>
                  <a:srgbClr val="C00000"/>
                </a:solidFill>
              </a:rPr>
              <a:t>Literature review </a:t>
            </a:r>
            <a:endParaRPr lang="en-US" sz="2800" dirty="0">
              <a:solidFill>
                <a:srgbClr val="C00000"/>
              </a:solidFill>
            </a:endParaRPr>
          </a:p>
        </p:txBody>
      </p:sp>
      <p:sp>
        <p:nvSpPr>
          <p:cNvPr id="3" name="Text Placeholder 2"/>
          <p:cNvSpPr>
            <a:spLocks noGrp="1"/>
          </p:cNvSpPr>
          <p:nvPr>
            <p:ph type="body" idx="1"/>
          </p:nvPr>
        </p:nvSpPr>
        <p:spPr>
          <a:xfrm>
            <a:off x="684212" y="783000"/>
            <a:ext cx="8534400" cy="5293950"/>
          </a:xfrm>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982964502"/>
              </p:ext>
            </p:extLst>
          </p:nvPr>
        </p:nvGraphicFramePr>
        <p:xfrm>
          <a:off x="200418" y="795700"/>
          <a:ext cx="11824571" cy="5755412"/>
        </p:xfrm>
        <a:graphic>
          <a:graphicData uri="http://schemas.openxmlformats.org/drawingml/2006/table">
            <a:tbl>
              <a:tblPr firstRow="1" bandRow="1">
                <a:tableStyleId>{16D9F66E-5EB9-4882-86FB-DCBF35E3C3E4}</a:tableStyleId>
              </a:tblPr>
              <a:tblGrid>
                <a:gridCol w="2364913">
                  <a:extLst>
                    <a:ext uri="{9D8B030D-6E8A-4147-A177-3AD203B41FA5}">
                      <a16:colId xmlns:a16="http://schemas.microsoft.com/office/drawing/2014/main" xmlns="" val="1145772586"/>
                    </a:ext>
                  </a:extLst>
                </a:gridCol>
                <a:gridCol w="1430475">
                  <a:extLst>
                    <a:ext uri="{9D8B030D-6E8A-4147-A177-3AD203B41FA5}">
                      <a16:colId xmlns:a16="http://schemas.microsoft.com/office/drawing/2014/main" xmlns="" val="2079973666"/>
                    </a:ext>
                  </a:extLst>
                </a:gridCol>
                <a:gridCol w="1252603">
                  <a:extLst>
                    <a:ext uri="{9D8B030D-6E8A-4147-A177-3AD203B41FA5}">
                      <a16:colId xmlns:a16="http://schemas.microsoft.com/office/drawing/2014/main" xmlns="" val="3886145763"/>
                    </a:ext>
                  </a:extLst>
                </a:gridCol>
                <a:gridCol w="3578025">
                  <a:extLst>
                    <a:ext uri="{9D8B030D-6E8A-4147-A177-3AD203B41FA5}">
                      <a16:colId xmlns:a16="http://schemas.microsoft.com/office/drawing/2014/main" xmlns="" val="2613665738"/>
                    </a:ext>
                  </a:extLst>
                </a:gridCol>
                <a:gridCol w="3198555">
                  <a:extLst>
                    <a:ext uri="{9D8B030D-6E8A-4147-A177-3AD203B41FA5}">
                      <a16:colId xmlns:a16="http://schemas.microsoft.com/office/drawing/2014/main" xmlns="" val="3877794569"/>
                    </a:ext>
                  </a:extLst>
                </a:gridCol>
              </a:tblGrid>
              <a:tr h="743295">
                <a:tc>
                  <a:txBody>
                    <a:bodyPr/>
                    <a:lstStyle/>
                    <a:p>
                      <a:pPr algn="ctr"/>
                      <a:r>
                        <a:rPr lang="en-US" dirty="0" smtClean="0"/>
                        <a:t>ARTICLE</a:t>
                      </a:r>
                      <a:r>
                        <a:rPr lang="en-US" baseline="0" dirty="0" smtClean="0"/>
                        <a:t> Name</a:t>
                      </a:r>
                      <a:endParaRPr lang="en-US" dirty="0"/>
                    </a:p>
                  </a:txBody>
                  <a:tcPr/>
                </a:tc>
                <a:tc>
                  <a:txBody>
                    <a:bodyPr/>
                    <a:lstStyle/>
                    <a:p>
                      <a:pPr algn="ctr"/>
                      <a:r>
                        <a:rPr lang="en-US" dirty="0" smtClean="0"/>
                        <a:t>Publishing year</a:t>
                      </a:r>
                      <a:endParaRPr lang="en-US" dirty="0"/>
                    </a:p>
                  </a:txBody>
                  <a:tcPr/>
                </a:tc>
                <a:tc>
                  <a:txBody>
                    <a:bodyPr/>
                    <a:lstStyle/>
                    <a:p>
                      <a:pPr algn="ctr"/>
                      <a:r>
                        <a:rPr lang="en-US" dirty="0" smtClean="0"/>
                        <a:t>Authors </a:t>
                      </a:r>
                      <a:endParaRPr lang="en-US" dirty="0"/>
                    </a:p>
                  </a:txBody>
                  <a:tcPr/>
                </a:tc>
                <a:tc>
                  <a:txBody>
                    <a:bodyPr/>
                    <a:lstStyle/>
                    <a:p>
                      <a:pPr algn="ctr"/>
                      <a:r>
                        <a:rPr lang="en-US" dirty="0" smtClean="0"/>
                        <a:t>Subject </a:t>
                      </a:r>
                      <a:endParaRPr lang="en-US" dirty="0"/>
                    </a:p>
                  </a:txBody>
                  <a:tcPr/>
                </a:tc>
                <a:tc>
                  <a:txBody>
                    <a:bodyPr/>
                    <a:lstStyle/>
                    <a:p>
                      <a:pPr algn="ctr"/>
                      <a:r>
                        <a:rPr lang="en-US" dirty="0" smtClean="0"/>
                        <a:t>Conclusion </a:t>
                      </a:r>
                      <a:endParaRPr lang="en-US" dirty="0"/>
                    </a:p>
                  </a:txBody>
                  <a:tcPr/>
                </a:tc>
                <a:extLst>
                  <a:ext uri="{0D108BD9-81ED-4DB2-BD59-A6C34878D82A}">
                    <a16:rowId xmlns:a16="http://schemas.microsoft.com/office/drawing/2014/main" xmlns="" val="3517002964"/>
                  </a:ext>
                </a:extLst>
              </a:tr>
              <a:tr h="5012117">
                <a:tc>
                  <a:txBody>
                    <a:bodyPr/>
                    <a:lstStyle/>
                    <a:p>
                      <a:pPr algn="ctr"/>
                      <a:endParaRPr lang="en-US" sz="1800" b="1" kern="1200" dirty="0" smtClean="0">
                        <a:solidFill>
                          <a:schemeClr val="tx1"/>
                        </a:solidFill>
                        <a:effectLst/>
                        <a:latin typeface="+mn-lt"/>
                        <a:ea typeface="+mn-ea"/>
                        <a:cs typeface="+mn-cs"/>
                      </a:endParaRPr>
                    </a:p>
                    <a:p>
                      <a:pPr algn="ctr"/>
                      <a:r>
                        <a:rPr lang="en-US" sz="1800" b="1" kern="1200" dirty="0" smtClean="0">
                          <a:solidFill>
                            <a:schemeClr val="tx1"/>
                          </a:solidFill>
                          <a:effectLst/>
                          <a:latin typeface="+mn-lt"/>
                          <a:ea typeface="+mn-ea"/>
                          <a:cs typeface="+mn-cs"/>
                        </a:rPr>
                        <a:t>Effects of Storage Conditions and PET Packaging on Quality of Edible Oils in Iran.</a:t>
                      </a:r>
                      <a:endParaRPr lang="en-US" sz="1800" b="1" dirty="0">
                        <a:solidFill>
                          <a:schemeClr val="tx1"/>
                        </a:solidFill>
                      </a:endParaRPr>
                    </a:p>
                  </a:txBody>
                  <a:tcPr>
                    <a:solidFill>
                      <a:schemeClr val="bg1"/>
                    </a:solidFill>
                  </a:tcPr>
                </a:tc>
                <a:tc>
                  <a:txBody>
                    <a:bodyPr/>
                    <a:lstStyle/>
                    <a:p>
                      <a:pPr lvl="0" algn="ctr" rtl="0"/>
                      <a:r>
                        <a:rPr lang="en-US" sz="1800" u="none" strike="noStrike" kern="1200" dirty="0" smtClean="0">
                          <a:solidFill>
                            <a:schemeClr val="tx1"/>
                          </a:solidFill>
                          <a:effectLst/>
                          <a:latin typeface="+mn-lt"/>
                          <a:ea typeface="+mn-ea"/>
                          <a:cs typeface="+mn-cs"/>
                          <a:hlinkClick r:id="rId2"/>
                        </a:rPr>
                        <a:t/>
                      </a:r>
                      <a:br>
                        <a:rPr lang="en-US" sz="1800" u="none" strike="noStrike" kern="1200" dirty="0" smtClean="0">
                          <a:solidFill>
                            <a:schemeClr val="tx1"/>
                          </a:solidFill>
                          <a:effectLst/>
                          <a:latin typeface="+mn-lt"/>
                          <a:ea typeface="+mn-ea"/>
                          <a:cs typeface="+mn-cs"/>
                          <a:hlinkClick r:id="rId2"/>
                        </a:rPr>
                      </a:br>
                      <a:r>
                        <a:rPr lang="en-US" sz="1800" u="none" strike="noStrike" kern="1200" dirty="0" smtClean="0">
                          <a:solidFill>
                            <a:schemeClr val="tx1"/>
                          </a:solidFill>
                          <a:effectLst/>
                          <a:latin typeface="+mn-lt"/>
                          <a:ea typeface="+mn-ea"/>
                          <a:cs typeface="+mn-cs"/>
                        </a:rPr>
                        <a:t>2012 </a:t>
                      </a:r>
                      <a:endParaRPr lang="en-US" sz="1800" b="1" u="none" kern="1200" dirty="0">
                        <a:solidFill>
                          <a:schemeClr val="tx1"/>
                        </a:solidFill>
                        <a:effectLst/>
                        <a:latin typeface="+mn-lt"/>
                        <a:ea typeface="+mn-ea"/>
                        <a:cs typeface="+mn-cs"/>
                      </a:endParaRPr>
                    </a:p>
                  </a:txBody>
                  <a:tcPr>
                    <a:solidFill>
                      <a:schemeClr val="bg1"/>
                    </a:solidFill>
                  </a:tcPr>
                </a:tc>
                <a:tc>
                  <a:txBody>
                    <a:bodyPr/>
                    <a:lstStyle/>
                    <a:p>
                      <a:pPr algn="ctr"/>
                      <a:endParaRPr lang="en-US" sz="1400" b="1" kern="1200" dirty="0" smtClean="0">
                        <a:solidFill>
                          <a:schemeClr val="tx1"/>
                        </a:solidFill>
                        <a:effectLst/>
                        <a:latin typeface="+mn-lt"/>
                        <a:ea typeface="+mn-ea"/>
                        <a:cs typeface="+mn-cs"/>
                      </a:endParaRPr>
                    </a:p>
                    <a:p>
                      <a:pPr algn="ctr"/>
                      <a:r>
                        <a:rPr lang="en-US" sz="1400" b="1" kern="1200" dirty="0" smtClean="0">
                          <a:solidFill>
                            <a:schemeClr val="tx1"/>
                          </a:solidFill>
                          <a:effectLst/>
                          <a:latin typeface="+mn-lt"/>
                          <a:ea typeface="+mn-ea"/>
                          <a:cs typeface="+mn-cs"/>
                        </a:rPr>
                        <a:t>Khaneghah,Shoeibi and Ameri</a:t>
                      </a:r>
                      <a:endParaRPr lang="en-US" sz="1400" b="1" dirty="0">
                        <a:solidFill>
                          <a:schemeClr val="tx1"/>
                        </a:solidFill>
                      </a:endParaRPr>
                    </a:p>
                  </a:txBody>
                  <a:tcPr>
                    <a:solidFill>
                      <a:schemeClr val="bg1"/>
                    </a:solidFill>
                  </a:tcPr>
                </a:tc>
                <a:tc>
                  <a:txBody>
                    <a:bodyPr/>
                    <a:lstStyle/>
                    <a:p>
                      <a:pPr algn="ctr"/>
                      <a:r>
                        <a:rPr lang="en-US" sz="1800" kern="1200" dirty="0" smtClean="0">
                          <a:solidFill>
                            <a:schemeClr val="tx1"/>
                          </a:solidFill>
                          <a:effectLst/>
                          <a:latin typeface="+mn-lt"/>
                          <a:ea typeface="+mn-ea"/>
                          <a:cs typeface="+mn-cs"/>
                        </a:rPr>
                        <a:t>The Effects of polyethylene terephthalate (PET) pieces and different storage conditions on fatty acids profile and some quality factors in three types of commercial oils, namely sunflower oil, canola oil, and blended oil</a:t>
                      </a:r>
                      <a:endParaRPr lang="en-US" sz="1800" b="1" dirty="0">
                        <a:solidFill>
                          <a:schemeClr val="tx1"/>
                        </a:solidFill>
                      </a:endParaRPr>
                    </a:p>
                  </a:txBody>
                  <a:tcPr>
                    <a:solidFill>
                      <a:schemeClr val="bg1"/>
                    </a:solidFill>
                  </a:tcPr>
                </a:tc>
                <a:tc>
                  <a:txBody>
                    <a:bodyPr/>
                    <a:lstStyle/>
                    <a:p>
                      <a:r>
                        <a:rPr lang="en-US" sz="1600" kern="1200" dirty="0" smtClean="0">
                          <a:solidFill>
                            <a:schemeClr val="tx1"/>
                          </a:solidFill>
                          <a:effectLst/>
                          <a:latin typeface="+mn-lt"/>
                          <a:ea typeface="+mn-ea"/>
                          <a:cs typeface="+mn-cs"/>
                        </a:rPr>
                        <a:t>Results show the quality of oil has been decreased after the storage at high temperature (45°C) and longtime of storage. So for preventing of</a:t>
                      </a:r>
                      <a:r>
                        <a:rPr lang="en-US" sz="1600" kern="1200" baseline="0" dirty="0" smtClean="0">
                          <a:solidFill>
                            <a:schemeClr val="tx1"/>
                          </a:solidFill>
                          <a:effectLst/>
                          <a:latin typeface="+mn-lt"/>
                          <a:ea typeface="+mn-ea"/>
                          <a:cs typeface="+mn-cs"/>
                        </a:rPr>
                        <a:t> </a:t>
                      </a:r>
                      <a:r>
                        <a:rPr lang="en-US" sz="1600" kern="1200" dirty="0" smtClean="0">
                          <a:solidFill>
                            <a:schemeClr val="tx1"/>
                          </a:solidFill>
                          <a:effectLst/>
                          <a:latin typeface="+mn-lt"/>
                          <a:ea typeface="+mn-ea"/>
                          <a:cs typeface="+mn-cs"/>
                        </a:rPr>
                        <a:t>deterioration, the oils which were packed in PET bottles should be stored at a temperature lower than 25°C. If the temperature is raised (T&lt;45°C) the shelf life of product should be limited</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stability of vegetable oils is dependent on the type of oil and its initial physical and chemical properties, time and temperature of storage and the type of packaging (PET and Glass)</a:t>
                      </a:r>
                      <a:endParaRPr lang="en-US" sz="1600" dirty="0">
                        <a:solidFill>
                          <a:schemeClr val="tx1"/>
                        </a:solidFill>
                      </a:endParaRPr>
                    </a:p>
                  </a:txBody>
                  <a:tcPr>
                    <a:solidFill>
                      <a:schemeClr val="bg1"/>
                    </a:solidFill>
                  </a:tcPr>
                </a:tc>
                <a:extLst>
                  <a:ext uri="{0D108BD9-81ED-4DB2-BD59-A6C34878D82A}">
                    <a16:rowId xmlns:a16="http://schemas.microsoft.com/office/drawing/2014/main" xmlns="" val="3804809639"/>
                  </a:ext>
                </a:extLst>
              </a:tr>
            </a:tbl>
          </a:graphicData>
        </a:graphic>
      </p:graphicFrame>
    </p:spTree>
    <p:extLst>
      <p:ext uri="{BB962C8B-B14F-4D97-AF65-F5344CB8AC3E}">
        <p14:creationId xmlns:p14="http://schemas.microsoft.com/office/powerpoint/2010/main" val="38445934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4" y="-1572623"/>
            <a:ext cx="8534401" cy="2281600"/>
          </a:xfrm>
        </p:spPr>
        <p:txBody>
          <a:bodyPr/>
          <a:lstStyle/>
          <a:p>
            <a:r>
              <a:rPr lang="en-US" b="1" dirty="0">
                <a:solidFill>
                  <a:schemeClr val="bg1"/>
                </a:solidFill>
              </a:rPr>
              <a:t>Literature review </a:t>
            </a:r>
            <a:endParaRPr lang="en-US" dirty="0"/>
          </a:p>
        </p:txBody>
      </p:sp>
      <p:sp>
        <p:nvSpPr>
          <p:cNvPr id="3" name="Text Placeholder 2"/>
          <p:cNvSpPr>
            <a:spLocks noGrp="1"/>
          </p:cNvSpPr>
          <p:nvPr>
            <p:ph type="body" idx="1"/>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602094436"/>
              </p:ext>
            </p:extLst>
          </p:nvPr>
        </p:nvGraphicFramePr>
        <p:xfrm>
          <a:off x="200418" y="795700"/>
          <a:ext cx="11824571" cy="5755412"/>
        </p:xfrm>
        <a:graphic>
          <a:graphicData uri="http://schemas.openxmlformats.org/drawingml/2006/table">
            <a:tbl>
              <a:tblPr firstRow="1" bandRow="1">
                <a:tableStyleId>{16D9F66E-5EB9-4882-86FB-DCBF35E3C3E4}</a:tableStyleId>
              </a:tblPr>
              <a:tblGrid>
                <a:gridCol w="2364913">
                  <a:extLst>
                    <a:ext uri="{9D8B030D-6E8A-4147-A177-3AD203B41FA5}">
                      <a16:colId xmlns:a16="http://schemas.microsoft.com/office/drawing/2014/main" xmlns="" val="1145772586"/>
                    </a:ext>
                  </a:extLst>
                </a:gridCol>
                <a:gridCol w="1430475">
                  <a:extLst>
                    <a:ext uri="{9D8B030D-6E8A-4147-A177-3AD203B41FA5}">
                      <a16:colId xmlns:a16="http://schemas.microsoft.com/office/drawing/2014/main" xmlns="" val="2079973666"/>
                    </a:ext>
                  </a:extLst>
                </a:gridCol>
                <a:gridCol w="1252603">
                  <a:extLst>
                    <a:ext uri="{9D8B030D-6E8A-4147-A177-3AD203B41FA5}">
                      <a16:colId xmlns:a16="http://schemas.microsoft.com/office/drawing/2014/main" xmlns="" val="3886145763"/>
                    </a:ext>
                  </a:extLst>
                </a:gridCol>
                <a:gridCol w="3578025">
                  <a:extLst>
                    <a:ext uri="{9D8B030D-6E8A-4147-A177-3AD203B41FA5}">
                      <a16:colId xmlns:a16="http://schemas.microsoft.com/office/drawing/2014/main" xmlns="" val="2613665738"/>
                    </a:ext>
                  </a:extLst>
                </a:gridCol>
                <a:gridCol w="3198555">
                  <a:extLst>
                    <a:ext uri="{9D8B030D-6E8A-4147-A177-3AD203B41FA5}">
                      <a16:colId xmlns:a16="http://schemas.microsoft.com/office/drawing/2014/main" xmlns="" val="3877794569"/>
                    </a:ext>
                  </a:extLst>
                </a:gridCol>
              </a:tblGrid>
              <a:tr h="743295">
                <a:tc>
                  <a:txBody>
                    <a:bodyPr/>
                    <a:lstStyle/>
                    <a:p>
                      <a:pPr algn="ctr"/>
                      <a:r>
                        <a:rPr lang="en-US" dirty="0" smtClean="0"/>
                        <a:t>ARTICLE</a:t>
                      </a:r>
                      <a:r>
                        <a:rPr lang="en-US" baseline="0" dirty="0" smtClean="0"/>
                        <a:t> Name</a:t>
                      </a:r>
                      <a:endParaRPr lang="en-US" dirty="0"/>
                    </a:p>
                  </a:txBody>
                  <a:tcPr/>
                </a:tc>
                <a:tc>
                  <a:txBody>
                    <a:bodyPr/>
                    <a:lstStyle/>
                    <a:p>
                      <a:pPr algn="ctr"/>
                      <a:r>
                        <a:rPr lang="en-US" dirty="0" smtClean="0"/>
                        <a:t>Publishing year</a:t>
                      </a:r>
                      <a:endParaRPr lang="en-US" dirty="0"/>
                    </a:p>
                  </a:txBody>
                  <a:tcPr/>
                </a:tc>
                <a:tc>
                  <a:txBody>
                    <a:bodyPr/>
                    <a:lstStyle/>
                    <a:p>
                      <a:pPr algn="ctr"/>
                      <a:r>
                        <a:rPr lang="en-US" dirty="0" smtClean="0"/>
                        <a:t>Authors </a:t>
                      </a:r>
                      <a:endParaRPr lang="en-US" dirty="0"/>
                    </a:p>
                  </a:txBody>
                  <a:tcPr/>
                </a:tc>
                <a:tc>
                  <a:txBody>
                    <a:bodyPr/>
                    <a:lstStyle/>
                    <a:p>
                      <a:pPr algn="ctr"/>
                      <a:r>
                        <a:rPr lang="en-US" dirty="0" smtClean="0"/>
                        <a:t>Subject </a:t>
                      </a:r>
                      <a:endParaRPr lang="en-US" dirty="0"/>
                    </a:p>
                  </a:txBody>
                  <a:tcPr/>
                </a:tc>
                <a:tc>
                  <a:txBody>
                    <a:bodyPr/>
                    <a:lstStyle/>
                    <a:p>
                      <a:pPr algn="ctr"/>
                      <a:r>
                        <a:rPr lang="en-US" dirty="0" smtClean="0"/>
                        <a:t>Conclusion </a:t>
                      </a:r>
                      <a:endParaRPr lang="en-US" dirty="0"/>
                    </a:p>
                  </a:txBody>
                  <a:tcPr/>
                </a:tc>
                <a:extLst>
                  <a:ext uri="{0D108BD9-81ED-4DB2-BD59-A6C34878D82A}">
                    <a16:rowId xmlns:a16="http://schemas.microsoft.com/office/drawing/2014/main" xmlns="" val="3517002964"/>
                  </a:ext>
                </a:extLst>
              </a:tr>
              <a:tr h="5012117">
                <a:tc>
                  <a:txBody>
                    <a:bodyPr/>
                    <a:lstStyle/>
                    <a:p>
                      <a:pPr algn="ctr"/>
                      <a:endParaRPr lang="en-US" sz="1800" b="1" kern="1200" dirty="0" smtClean="0">
                        <a:solidFill>
                          <a:schemeClr val="tx1"/>
                        </a:solidFill>
                        <a:effectLst/>
                        <a:latin typeface="+mn-lt"/>
                        <a:ea typeface="+mn-ea"/>
                        <a:cs typeface="+mn-cs"/>
                      </a:endParaRPr>
                    </a:p>
                    <a:p>
                      <a:pPr algn="ctr"/>
                      <a:r>
                        <a:rPr lang="en-US" sz="1800" b="1" kern="1200" dirty="0" smtClean="0">
                          <a:solidFill>
                            <a:schemeClr val="tx1"/>
                          </a:solidFill>
                          <a:effectLst/>
                          <a:latin typeface="+mn-lt"/>
                          <a:ea typeface="+mn-ea"/>
                          <a:cs typeface="+mn-cs"/>
                        </a:rPr>
                        <a:t>Effect of Light and Air on the Quality and Stability of Selected Vegetable Oils:</a:t>
                      </a:r>
                      <a:endParaRPr lang="en-US" sz="1800" b="1" dirty="0">
                        <a:solidFill>
                          <a:schemeClr val="tx1"/>
                        </a:solidFill>
                      </a:endParaRPr>
                    </a:p>
                  </a:txBody>
                  <a:tcPr>
                    <a:solidFill>
                      <a:schemeClr val="bg1"/>
                    </a:solidFill>
                  </a:tcPr>
                </a:tc>
                <a:tc>
                  <a:txBody>
                    <a:bodyPr/>
                    <a:lstStyle/>
                    <a:p>
                      <a:pPr lvl="0" algn="ctr" rtl="0"/>
                      <a:r>
                        <a:rPr lang="en-US" sz="1800" u="none" strike="noStrike" kern="1200" dirty="0" smtClean="0">
                          <a:solidFill>
                            <a:schemeClr val="tx1"/>
                          </a:solidFill>
                          <a:effectLst/>
                          <a:latin typeface="+mn-lt"/>
                          <a:ea typeface="+mn-ea"/>
                          <a:cs typeface="+mn-cs"/>
                          <a:hlinkClick r:id="rId2"/>
                        </a:rPr>
                        <a:t/>
                      </a:r>
                      <a:br>
                        <a:rPr lang="en-US" sz="1800" u="none" strike="noStrike" kern="1200" dirty="0" smtClean="0">
                          <a:solidFill>
                            <a:schemeClr val="tx1"/>
                          </a:solidFill>
                          <a:effectLst/>
                          <a:latin typeface="+mn-lt"/>
                          <a:ea typeface="+mn-ea"/>
                          <a:cs typeface="+mn-cs"/>
                          <a:hlinkClick r:id="rId2"/>
                        </a:rPr>
                      </a:br>
                      <a:r>
                        <a:rPr lang="en-US" sz="1800" b="1" i="0" u="none" strike="noStrike" kern="1200" baseline="0" dirty="0" smtClean="0">
                          <a:solidFill>
                            <a:schemeClr val="tx1"/>
                          </a:solidFill>
                          <a:latin typeface="+mn-lt"/>
                          <a:ea typeface="+mn-ea"/>
                          <a:cs typeface="+mn-cs"/>
                        </a:rPr>
                        <a:t>2016</a:t>
                      </a:r>
                      <a:endParaRPr lang="en-US" sz="1800" b="1" u="none" kern="1200" dirty="0">
                        <a:solidFill>
                          <a:schemeClr val="tx1"/>
                        </a:solidFill>
                        <a:effectLst/>
                        <a:latin typeface="+mn-lt"/>
                        <a:ea typeface="+mn-ea"/>
                        <a:cs typeface="+mn-cs"/>
                      </a:endParaRPr>
                    </a:p>
                  </a:txBody>
                  <a:tcPr>
                    <a:solidFill>
                      <a:schemeClr val="bg1"/>
                    </a:solidFill>
                  </a:tcPr>
                </a:tc>
                <a:tc>
                  <a:txBody>
                    <a:bodyPr/>
                    <a:lstStyle/>
                    <a:p>
                      <a:pPr algn="l"/>
                      <a:r>
                        <a:rPr lang="en-US" sz="1400" u="none" strike="noStrike" kern="1200" dirty="0" smtClean="0">
                          <a:solidFill>
                            <a:schemeClr val="tx1"/>
                          </a:solidFill>
                          <a:effectLst/>
                          <a:latin typeface="+mn-lt"/>
                          <a:ea typeface="+mn-ea"/>
                          <a:cs typeface="+mn-cs"/>
                          <a:hlinkClick r:id="rId2"/>
                        </a:rPr>
                        <a:t/>
                      </a:r>
                      <a:br>
                        <a:rPr lang="en-US" sz="1400" u="none" strike="noStrike" kern="1200" dirty="0" smtClean="0">
                          <a:solidFill>
                            <a:schemeClr val="tx1"/>
                          </a:solidFill>
                          <a:effectLst/>
                          <a:latin typeface="+mn-lt"/>
                          <a:ea typeface="+mn-ea"/>
                          <a:cs typeface="+mn-cs"/>
                          <a:hlinkClick r:id="rId2"/>
                        </a:rPr>
                      </a:br>
                      <a:r>
                        <a:rPr lang="en-US" sz="1800" b="0" i="0" u="none" strike="noStrike" kern="1200" baseline="0" dirty="0" smtClean="0">
                          <a:solidFill>
                            <a:schemeClr val="tx1"/>
                          </a:solidFill>
                          <a:latin typeface="+mn-lt"/>
                          <a:ea typeface="+mn-ea"/>
                          <a:cs typeface="+mn-cs"/>
                        </a:rPr>
                        <a:t>Leonia </a:t>
                      </a:r>
                      <a:r>
                        <a:rPr lang="en-US" sz="1800" b="0" i="0" u="none" strike="noStrike" kern="1200" baseline="0" dirty="0" err="1" smtClean="0">
                          <a:solidFill>
                            <a:schemeClr val="tx1"/>
                          </a:solidFill>
                          <a:latin typeface="+mn-lt"/>
                          <a:ea typeface="+mn-ea"/>
                          <a:cs typeface="+mn-cs"/>
                        </a:rPr>
                        <a:t>Ndesiamoo</a:t>
                      </a:r>
                      <a:r>
                        <a:rPr lang="en-US" sz="1800" b="0" i="0" u="none" strike="noStrike" kern="1200" baseline="0" dirty="0" smtClean="0">
                          <a:solidFill>
                            <a:schemeClr val="tx1"/>
                          </a:solidFill>
                          <a:latin typeface="+mn-lt"/>
                          <a:ea typeface="+mn-ea"/>
                          <a:cs typeface="+mn-cs"/>
                        </a:rPr>
                        <a:t> Henry</a:t>
                      </a:r>
                      <a:endParaRPr lang="en-US" sz="1800" dirty="0">
                        <a:solidFill>
                          <a:schemeClr val="tx1"/>
                        </a:solidFill>
                      </a:endParaRPr>
                    </a:p>
                  </a:txBody>
                  <a:tcPr>
                    <a:solidFill>
                      <a:schemeClr val="bg1"/>
                    </a:solidFill>
                  </a:tcPr>
                </a:tc>
                <a:tc>
                  <a:txBody>
                    <a:bodyPr/>
                    <a:lstStyle/>
                    <a:p>
                      <a:r>
                        <a:rPr lang="en-US" sz="1800" kern="1200" dirty="0" smtClean="0">
                          <a:solidFill>
                            <a:schemeClr val="tx1"/>
                          </a:solidFill>
                          <a:effectLst/>
                          <a:latin typeface="+mn-lt"/>
                          <a:ea typeface="+mn-ea"/>
                          <a:cs typeface="+mn-cs"/>
                        </a:rPr>
                        <a:t>The quality and stability of industrially processed palm, sunflower and cotton oils as affected by light and air were investigated.</a:t>
                      </a:r>
                      <a:endParaRPr lang="en-US" sz="1800" b="1" dirty="0">
                        <a:solidFill>
                          <a:schemeClr val="tx1"/>
                        </a:solidFill>
                      </a:endParaRPr>
                    </a:p>
                  </a:txBody>
                  <a:tcP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effectLst/>
                          <a:latin typeface="+mn-lt"/>
                          <a:ea typeface="+mn-ea"/>
                          <a:cs typeface="+mn-cs"/>
                        </a:rPr>
                        <a:t>The oxidative stability of oils is affected by the storage conditions including exposure to light and air. </a:t>
                      </a:r>
                    </a:p>
                    <a:p>
                      <a:endParaRPr lang="en-US" sz="1400" dirty="0" smtClean="0">
                        <a:solidFill>
                          <a:schemeClr val="tx1"/>
                        </a:solidFill>
                      </a:endParaRPr>
                    </a:p>
                    <a:p>
                      <a:r>
                        <a:rPr lang="en-US" sz="1800" kern="1200" dirty="0" smtClean="0">
                          <a:solidFill>
                            <a:schemeClr val="tx1"/>
                          </a:solidFill>
                          <a:effectLst/>
                          <a:latin typeface="+mn-lt"/>
                          <a:ea typeface="+mn-ea"/>
                          <a:cs typeface="+mn-cs"/>
                        </a:rPr>
                        <a:t>The study showed the values of PV, AV and FFA varying proportionally with the exposure to light and air. There was also a significant difference between the oils stability to spoilage where palm oil showed the highest stability (p&lt;0.05)</a:t>
                      </a:r>
                      <a:endParaRPr lang="en-US" sz="1400" dirty="0">
                        <a:solidFill>
                          <a:schemeClr val="tx1"/>
                        </a:solidFill>
                      </a:endParaRPr>
                    </a:p>
                  </a:txBody>
                  <a:tcPr>
                    <a:solidFill>
                      <a:schemeClr val="bg1"/>
                    </a:solidFill>
                  </a:tcPr>
                </a:tc>
                <a:extLst>
                  <a:ext uri="{0D108BD9-81ED-4DB2-BD59-A6C34878D82A}">
                    <a16:rowId xmlns:a16="http://schemas.microsoft.com/office/drawing/2014/main" xmlns="" val="3804809639"/>
                  </a:ext>
                </a:extLst>
              </a:tr>
            </a:tbl>
          </a:graphicData>
        </a:graphic>
      </p:graphicFrame>
    </p:spTree>
    <p:extLst>
      <p:ext uri="{BB962C8B-B14F-4D97-AF65-F5344CB8AC3E}">
        <p14:creationId xmlns:p14="http://schemas.microsoft.com/office/powerpoint/2010/main" val="19052112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4" y="306251"/>
            <a:ext cx="8534401" cy="2281600"/>
          </a:xfrm>
        </p:spPr>
        <p:txBody>
          <a:bodyPr>
            <a:normAutofit/>
          </a:bodyPr>
          <a:lstStyle/>
          <a:p>
            <a:r>
              <a:rPr lang="en-US" sz="2800" b="1" dirty="0" smtClean="0">
                <a:solidFill>
                  <a:srgbClr val="C00000"/>
                </a:solidFill>
              </a:rPr>
              <a:t>   Methodology</a:t>
            </a:r>
            <a:endParaRPr lang="en-US" sz="2800" b="1" dirty="0">
              <a:solidFill>
                <a:srgbClr val="C00000"/>
              </a:solidFill>
            </a:endParaRPr>
          </a:p>
        </p:txBody>
      </p:sp>
      <p:sp>
        <p:nvSpPr>
          <p:cNvPr id="3" name="Text Placeholder 2"/>
          <p:cNvSpPr>
            <a:spLocks noGrp="1"/>
          </p:cNvSpPr>
          <p:nvPr>
            <p:ph type="body" idx="1"/>
          </p:nvPr>
        </p:nvSpPr>
        <p:spPr>
          <a:xfrm>
            <a:off x="633412" y="984385"/>
            <a:ext cx="8534400" cy="5378315"/>
          </a:xfrm>
        </p:spPr>
        <p:txBody>
          <a:bodyPr>
            <a:normAutofit/>
          </a:bodyPr>
          <a:lstStyle/>
          <a:p>
            <a:r>
              <a:rPr lang="en-US" sz="2400" b="1" dirty="0" smtClean="0">
                <a:solidFill>
                  <a:schemeClr val="tx1"/>
                </a:solidFill>
              </a:rPr>
              <a:t>    make </a:t>
            </a:r>
            <a:r>
              <a:rPr lang="en-US" sz="2400" b="1" dirty="0">
                <a:solidFill>
                  <a:schemeClr val="tx1"/>
                </a:solidFill>
              </a:rPr>
              <a:t>interviews</a:t>
            </a:r>
            <a:r>
              <a:rPr lang="en-US" sz="2400" b="1" dirty="0" smtClean="0">
                <a:solidFill>
                  <a:schemeClr val="tx1"/>
                </a:solidFill>
              </a:rPr>
              <a:t>:</a:t>
            </a:r>
          </a:p>
          <a:p>
            <a:endParaRPr lang="en-US" dirty="0"/>
          </a:p>
          <a:p>
            <a:r>
              <a:rPr lang="en-US" sz="2000" b="1" dirty="0" smtClean="0">
                <a:solidFill>
                  <a:srgbClr val="C00000"/>
                </a:solidFill>
              </a:rPr>
              <a:t>     Plant </a:t>
            </a:r>
            <a:r>
              <a:rPr lang="en-US" sz="2000" b="1" dirty="0">
                <a:solidFill>
                  <a:srgbClr val="C00000"/>
                </a:solidFill>
              </a:rPr>
              <a:t>interview</a:t>
            </a:r>
            <a:r>
              <a:rPr lang="en-US" sz="2000" b="1" dirty="0" smtClean="0">
                <a:solidFill>
                  <a:srgbClr val="C00000"/>
                </a:solidFill>
              </a:rPr>
              <a:t>: </a:t>
            </a:r>
          </a:p>
          <a:p>
            <a:pPr marL="285750" indent="-285750">
              <a:buFont typeface="Arial" panose="020B0604020202020204" pitchFamily="34" charset="0"/>
              <a:buChar char="•"/>
            </a:pPr>
            <a:r>
              <a:rPr lang="en-US" sz="2000" b="1" dirty="0" smtClean="0">
                <a:solidFill>
                  <a:schemeClr val="tx1"/>
                </a:solidFill>
              </a:rPr>
              <a:t>The </a:t>
            </a:r>
            <a:r>
              <a:rPr lang="en-US" sz="2000" b="1" dirty="0">
                <a:solidFill>
                  <a:schemeClr val="tx1"/>
                </a:solidFill>
              </a:rPr>
              <a:t>factory was visited and several departments supervisors were interviewed inside the in the plant: production department, sales department, quality department in addition marketing </a:t>
            </a:r>
            <a:r>
              <a:rPr lang="en-US" sz="2000" b="1" dirty="0" smtClean="0">
                <a:solidFill>
                  <a:schemeClr val="tx1"/>
                </a:solidFill>
              </a:rPr>
              <a:t>department</a:t>
            </a:r>
          </a:p>
          <a:p>
            <a:endParaRPr lang="en-US" sz="2000" b="1" dirty="0">
              <a:solidFill>
                <a:schemeClr val="tx1"/>
              </a:solidFill>
            </a:endParaRPr>
          </a:p>
          <a:p>
            <a:pPr marL="285750" indent="-285750">
              <a:buFont typeface="Arial" panose="020B0604020202020204" pitchFamily="34" charset="0"/>
              <a:buChar char="•"/>
            </a:pPr>
            <a:r>
              <a:rPr lang="en-US" sz="2000" b="1" dirty="0">
                <a:solidFill>
                  <a:schemeClr val="tx1"/>
                </a:solidFill>
              </a:rPr>
              <a:t>T</a:t>
            </a:r>
            <a:r>
              <a:rPr lang="en-US" sz="2000" b="1" dirty="0" smtClean="0">
                <a:solidFill>
                  <a:schemeClr val="tx1"/>
                </a:solidFill>
              </a:rPr>
              <a:t>o </a:t>
            </a:r>
            <a:r>
              <a:rPr lang="en-US" sz="2000" b="1" dirty="0">
                <a:solidFill>
                  <a:schemeClr val="tx1"/>
                </a:solidFill>
              </a:rPr>
              <a:t>get data about types of cooking oils and data about properties and characteristics of </a:t>
            </a:r>
            <a:r>
              <a:rPr lang="en-US" sz="2000" b="1" dirty="0" smtClean="0">
                <a:solidFill>
                  <a:schemeClr val="tx1"/>
                </a:solidFill>
              </a:rPr>
              <a:t>oils.</a:t>
            </a:r>
            <a:endParaRPr lang="en-US" sz="2000" dirty="0" smtClean="0">
              <a:solidFill>
                <a:schemeClr val="bg1"/>
              </a:solidFill>
            </a:endParaRPr>
          </a:p>
          <a:p>
            <a:endParaRPr lang="en-US" sz="2000" dirty="0" smtClean="0"/>
          </a:p>
          <a:p>
            <a:pPr marL="285750" indent="-285750">
              <a:buFont typeface="Arial" panose="020B0604020202020204" pitchFamily="34" charset="0"/>
              <a:buChar char="•"/>
            </a:pPr>
            <a:r>
              <a:rPr lang="en-US" sz="2000" b="1" dirty="0">
                <a:solidFill>
                  <a:schemeClr val="tx1"/>
                </a:solidFill>
              </a:rPr>
              <a:t>Several questions were asked on several departments of the plant concerning the factors that could be  affect the quality of the oil and the quality of the product in </a:t>
            </a:r>
            <a:r>
              <a:rPr lang="en-US" sz="2000" b="1" dirty="0" smtClean="0">
                <a:solidFill>
                  <a:schemeClr val="tx1"/>
                </a:solidFill>
              </a:rPr>
              <a:t>general.</a:t>
            </a:r>
            <a:endParaRPr lang="en-US" sz="2000" b="1" dirty="0">
              <a:solidFill>
                <a:schemeClr val="tx1"/>
              </a:solidFill>
            </a:endParaRPr>
          </a:p>
          <a:p>
            <a:endParaRPr lang="en-US" dirty="0" smtClean="0"/>
          </a:p>
          <a:p>
            <a:endParaRPr lang="en-US" dirty="0"/>
          </a:p>
        </p:txBody>
      </p:sp>
    </p:spTree>
    <p:extLst>
      <p:ext uri="{BB962C8B-B14F-4D97-AF65-F5344CB8AC3E}">
        <p14:creationId xmlns:p14="http://schemas.microsoft.com/office/powerpoint/2010/main" val="16784020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4" y="520700"/>
            <a:ext cx="8534401" cy="2281600"/>
          </a:xfrm>
        </p:spPr>
        <p:txBody>
          <a:bodyPr>
            <a:normAutofit/>
          </a:bodyPr>
          <a:lstStyle/>
          <a:p>
            <a:r>
              <a:rPr lang="en-US" sz="2800" b="1" dirty="0">
                <a:solidFill>
                  <a:srgbClr val="C00000"/>
                </a:solidFill>
              </a:rPr>
              <a:t>Methodology</a:t>
            </a:r>
            <a:endParaRPr lang="en-US" sz="2800" dirty="0">
              <a:solidFill>
                <a:srgbClr val="C00000"/>
              </a:solidFill>
            </a:endParaRPr>
          </a:p>
        </p:txBody>
      </p:sp>
      <p:sp>
        <p:nvSpPr>
          <p:cNvPr id="3" name="Text Placeholder 2"/>
          <p:cNvSpPr>
            <a:spLocks noGrp="1"/>
          </p:cNvSpPr>
          <p:nvPr>
            <p:ph type="body" idx="1"/>
          </p:nvPr>
        </p:nvSpPr>
        <p:spPr>
          <a:xfrm>
            <a:off x="646112" y="356975"/>
            <a:ext cx="9145588" cy="5281825"/>
          </a:xfrm>
        </p:spPr>
        <p:txBody>
          <a:bodyPr/>
          <a:lstStyle/>
          <a:p>
            <a:endParaRPr lang="en-US" b="1" dirty="0" smtClean="0">
              <a:solidFill>
                <a:srgbClr val="C00000"/>
              </a:solidFill>
            </a:endParaRPr>
          </a:p>
          <a:p>
            <a:r>
              <a:rPr lang="en-US" sz="2400" b="1" dirty="0" smtClean="0">
                <a:solidFill>
                  <a:srgbClr val="C00000"/>
                </a:solidFill>
              </a:rPr>
              <a:t>Customers</a:t>
            </a:r>
            <a:r>
              <a:rPr lang="en-US" sz="2400" b="1" dirty="0">
                <a:solidFill>
                  <a:srgbClr val="C00000"/>
                </a:solidFill>
              </a:rPr>
              <a:t>’ interview</a:t>
            </a:r>
            <a:r>
              <a:rPr lang="en-US" sz="2400" b="1" dirty="0" smtClean="0">
                <a:solidFill>
                  <a:srgbClr val="C00000"/>
                </a:solidFill>
              </a:rPr>
              <a:t>:</a:t>
            </a:r>
          </a:p>
          <a:p>
            <a:endParaRPr lang="en-US" b="1" dirty="0">
              <a:solidFill>
                <a:srgbClr val="C00000"/>
              </a:solidFill>
            </a:endParaRPr>
          </a:p>
          <a:p>
            <a:r>
              <a:rPr lang="en-US" sz="2400" b="1" dirty="0">
                <a:solidFill>
                  <a:schemeClr val="tx1"/>
                </a:solidFill>
              </a:rPr>
              <a:t>Several interviews were conducted with customers through their relatives and inquired </a:t>
            </a:r>
            <a:r>
              <a:rPr lang="en-US" sz="2400" b="1" dirty="0" smtClean="0">
                <a:solidFill>
                  <a:schemeClr val="tx1"/>
                </a:solidFill>
              </a:rPr>
              <a:t>about the </a:t>
            </a:r>
            <a:r>
              <a:rPr lang="en-US" sz="2400" b="1" dirty="0">
                <a:solidFill>
                  <a:schemeClr val="tx1"/>
                </a:solidFill>
              </a:rPr>
              <a:t>type of oil that used it, </a:t>
            </a:r>
            <a:r>
              <a:rPr lang="en-US" sz="2400" b="1" dirty="0" smtClean="0">
                <a:solidFill>
                  <a:schemeClr val="tx1"/>
                </a:solidFill>
              </a:rPr>
              <a:t>what </a:t>
            </a:r>
            <a:r>
              <a:rPr lang="en-US" sz="2400" b="1" dirty="0">
                <a:solidFill>
                  <a:schemeClr val="tx1"/>
                </a:solidFill>
              </a:rPr>
              <a:t>characteristics they preferred in the oil, whether they used a certain type of oil, and why they bought another type of oil to help us construct the questionnaire accurately </a:t>
            </a:r>
            <a:r>
              <a:rPr lang="en-US" sz="2400" b="1" dirty="0" smtClean="0">
                <a:solidFill>
                  <a:schemeClr val="tx1"/>
                </a:solidFill>
              </a:rPr>
              <a:t>are </a:t>
            </a:r>
            <a:r>
              <a:rPr lang="en-US" sz="2400" b="1" dirty="0">
                <a:solidFill>
                  <a:schemeClr val="tx1"/>
                </a:solidFill>
              </a:rPr>
              <a:t>clearly defined when the questionnaires will be distributed</a:t>
            </a:r>
            <a:r>
              <a:rPr lang="ar-SA" sz="2400" b="1" dirty="0">
                <a:solidFill>
                  <a:schemeClr val="tx1"/>
                </a:solidFill>
              </a:rPr>
              <a:t>.</a:t>
            </a:r>
            <a:endParaRPr lang="en-US" sz="2400" b="1" dirty="0">
              <a:solidFill>
                <a:schemeClr val="tx1"/>
              </a:solidFill>
            </a:endParaRPr>
          </a:p>
          <a:p>
            <a:endParaRPr lang="en-US" dirty="0">
              <a:solidFill>
                <a:schemeClr val="bg1"/>
              </a:solidFill>
            </a:endParaRPr>
          </a:p>
        </p:txBody>
      </p:sp>
    </p:spTree>
    <p:extLst>
      <p:ext uri="{BB962C8B-B14F-4D97-AF65-F5344CB8AC3E}">
        <p14:creationId xmlns:p14="http://schemas.microsoft.com/office/powerpoint/2010/main" val="12859171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1214" y="-137500"/>
            <a:ext cx="8534401" cy="2281600"/>
          </a:xfrm>
        </p:spPr>
        <p:txBody>
          <a:bodyPr>
            <a:normAutofit/>
          </a:bodyPr>
          <a:lstStyle/>
          <a:p>
            <a:r>
              <a:rPr lang="en-US" sz="2400" dirty="0">
                <a:solidFill>
                  <a:srgbClr val="C00000"/>
                </a:solidFill>
              </a:rPr>
              <a:t/>
            </a:r>
            <a:br>
              <a:rPr lang="en-US" sz="2400" dirty="0">
                <a:solidFill>
                  <a:srgbClr val="C00000"/>
                </a:solidFill>
              </a:rPr>
            </a:br>
            <a:r>
              <a:rPr lang="en-US" sz="2400" dirty="0" smtClean="0">
                <a:solidFill>
                  <a:srgbClr val="C00000"/>
                </a:solidFill>
              </a:rPr>
              <a:t>     </a:t>
            </a:r>
            <a:r>
              <a:rPr lang="en-US" sz="2800" dirty="0" smtClean="0">
                <a:solidFill>
                  <a:srgbClr val="C00000"/>
                </a:solidFill>
              </a:rPr>
              <a:t>Sample </a:t>
            </a:r>
            <a:r>
              <a:rPr lang="en-US" sz="2800" dirty="0">
                <a:solidFill>
                  <a:srgbClr val="C00000"/>
                </a:solidFill>
              </a:rPr>
              <a:t>size:</a:t>
            </a:r>
            <a:r>
              <a:rPr lang="en-GB" sz="2800" dirty="0"/>
              <a:t/>
            </a:r>
            <a:br>
              <a:rPr lang="en-GB" sz="2800" dirty="0"/>
            </a:br>
            <a:endParaRPr lang="en-US" sz="2800" dirty="0">
              <a:solidFill>
                <a:srgbClr val="C00000"/>
              </a:solidFill>
            </a:endParaRPr>
          </a:p>
        </p:txBody>
      </p:sp>
      <p:sp>
        <p:nvSpPr>
          <p:cNvPr id="3" name="Text Placeholder 2"/>
          <p:cNvSpPr>
            <a:spLocks noGrp="1"/>
          </p:cNvSpPr>
          <p:nvPr>
            <p:ph type="body" idx="1"/>
          </p:nvPr>
        </p:nvSpPr>
        <p:spPr>
          <a:xfrm>
            <a:off x="684212" y="1066799"/>
            <a:ext cx="10771188" cy="6083301"/>
          </a:xfrm>
        </p:spPr>
        <p:txBody>
          <a:bodyPr>
            <a:normAutofit/>
          </a:bodyPr>
          <a:lstStyle/>
          <a:p>
            <a:r>
              <a:rPr lang="en-US" b="1" dirty="0"/>
              <a:t> </a:t>
            </a:r>
            <a:r>
              <a:rPr lang="en-US" b="1" dirty="0" smtClean="0"/>
              <a:t> </a:t>
            </a:r>
          </a:p>
          <a:p>
            <a:endParaRPr lang="en-US" b="1" dirty="0" smtClean="0"/>
          </a:p>
          <a:p>
            <a:pPr lvl="1"/>
            <a:r>
              <a:rPr lang="en-US" b="1" dirty="0" smtClean="0"/>
              <a:t>  </a:t>
            </a:r>
            <a:r>
              <a:rPr lang="en-US" sz="2800" b="1" dirty="0" smtClean="0">
                <a:solidFill>
                  <a:schemeClr val="tx1"/>
                </a:solidFill>
              </a:rPr>
              <a:t>The </a:t>
            </a:r>
            <a:r>
              <a:rPr lang="en-US" sz="2800" b="1" dirty="0">
                <a:solidFill>
                  <a:schemeClr val="tx1"/>
                </a:solidFill>
              </a:rPr>
              <a:t>population of West bank is </a:t>
            </a:r>
            <a:r>
              <a:rPr lang="en-US" sz="2800" b="1" dirty="0">
                <a:solidFill>
                  <a:srgbClr val="C00000"/>
                </a:solidFill>
              </a:rPr>
              <a:t>414,270 houses</a:t>
            </a:r>
            <a:r>
              <a:rPr lang="en-US" sz="2800" b="1" dirty="0">
                <a:solidFill>
                  <a:schemeClr val="tx1"/>
                </a:solidFill>
              </a:rPr>
              <a:t>, we taken </a:t>
            </a:r>
            <a:r>
              <a:rPr lang="en-US" sz="2800" b="1" dirty="0">
                <a:solidFill>
                  <a:srgbClr val="C00000"/>
                </a:solidFill>
              </a:rPr>
              <a:t>Confidence level 95 % </a:t>
            </a:r>
            <a:r>
              <a:rPr lang="en-US" sz="2800" b="1" dirty="0">
                <a:solidFill>
                  <a:schemeClr val="tx1"/>
                </a:solidFill>
              </a:rPr>
              <a:t>and </a:t>
            </a:r>
            <a:r>
              <a:rPr lang="en-US" sz="2800" b="1" dirty="0">
                <a:solidFill>
                  <a:srgbClr val="C00000"/>
                </a:solidFill>
              </a:rPr>
              <a:t>margin of </a:t>
            </a:r>
            <a:r>
              <a:rPr lang="en-US" sz="2800" b="1" dirty="0" smtClean="0">
                <a:solidFill>
                  <a:srgbClr val="C00000"/>
                </a:solidFill>
              </a:rPr>
              <a:t> error </a:t>
            </a:r>
            <a:r>
              <a:rPr lang="en-US" sz="2800" b="1" dirty="0">
                <a:solidFill>
                  <a:srgbClr val="C00000"/>
                </a:solidFill>
              </a:rPr>
              <a:t>5%</a:t>
            </a:r>
            <a:r>
              <a:rPr lang="en-US" sz="2800" b="1" dirty="0">
                <a:solidFill>
                  <a:schemeClr val="tx1"/>
                </a:solidFill>
              </a:rPr>
              <a:t>, the sample size result is </a:t>
            </a:r>
            <a:r>
              <a:rPr lang="en-US" sz="2800" b="1" dirty="0">
                <a:solidFill>
                  <a:srgbClr val="C00000"/>
                </a:solidFill>
              </a:rPr>
              <a:t>384 surveys </a:t>
            </a:r>
            <a:r>
              <a:rPr lang="en-US" sz="2800" b="1" dirty="0">
                <a:solidFill>
                  <a:schemeClr val="tx1"/>
                </a:solidFill>
              </a:rPr>
              <a:t>approximately. </a:t>
            </a:r>
            <a:endParaRPr lang="en-GB" sz="2800" b="1" dirty="0">
              <a:solidFill>
                <a:schemeClr val="tx1"/>
              </a:solidFill>
            </a:endParaRPr>
          </a:p>
          <a:p>
            <a:pPr algn="ctr"/>
            <a:endParaRPr lang="en-US" dirty="0" smtClean="0">
              <a:solidFill>
                <a:schemeClr val="tx1"/>
              </a:solidFill>
            </a:endParaRPr>
          </a:p>
          <a:p>
            <a:pPr algn="ctr"/>
            <a:endParaRPr lang="en-US" dirty="0">
              <a:solidFill>
                <a:schemeClr val="tx1"/>
              </a:solidFill>
            </a:endParaRPr>
          </a:p>
          <a:p>
            <a:endParaRPr lang="en-US" b="1" dirty="0">
              <a:solidFill>
                <a:schemeClr val="bg1"/>
              </a:solidFill>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219200" y="877249"/>
            <a:ext cx="8356600" cy="3759200"/>
          </a:xfrm>
          <a:prstGeom prst="rect">
            <a:avLst/>
          </a:prstGeom>
        </p:spPr>
      </p:pic>
    </p:spTree>
    <p:extLst>
      <p:ext uri="{BB962C8B-B14F-4D97-AF65-F5344CB8AC3E}">
        <p14:creationId xmlns:p14="http://schemas.microsoft.com/office/powerpoint/2010/main" val="21222831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45584" y="0"/>
            <a:ext cx="9450916" cy="1079499"/>
          </a:xfrm>
        </p:spPr>
        <p:txBody>
          <a:bodyPr>
            <a:normAutofit/>
          </a:bodyPr>
          <a:lstStyle/>
          <a:p>
            <a:r>
              <a:rPr lang="en-US" sz="2800" b="1" dirty="0">
                <a:solidFill>
                  <a:srgbClr val="C00000"/>
                </a:solidFill>
              </a:rPr>
              <a:t>Quality function deployment concept methodology.</a:t>
            </a:r>
            <a:endParaRPr lang="en-GB" sz="2800" b="1" dirty="0">
              <a:solidFill>
                <a:srgbClr val="C00000"/>
              </a:solidFill>
            </a:endParaRPr>
          </a:p>
        </p:txBody>
      </p:sp>
      <p:graphicFrame>
        <p:nvGraphicFramePr>
          <p:cNvPr id="4" name="Diagram 3"/>
          <p:cNvGraphicFramePr/>
          <p:nvPr>
            <p:extLst>
              <p:ext uri="{D42A27DB-BD31-4B8C-83A1-F6EECF244321}">
                <p14:modId xmlns:p14="http://schemas.microsoft.com/office/powerpoint/2010/main" val="3993777513"/>
              </p:ext>
            </p:extLst>
          </p:nvPr>
        </p:nvGraphicFramePr>
        <p:xfrm>
          <a:off x="1727201" y="1549401"/>
          <a:ext cx="8636000" cy="4584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69032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299" y="192700"/>
            <a:ext cx="8534401" cy="2281600"/>
          </a:xfrm>
        </p:spPr>
        <p:txBody>
          <a:bodyPr>
            <a:normAutofit/>
          </a:bodyPr>
          <a:lstStyle/>
          <a:p>
            <a:r>
              <a:rPr lang="en-US" sz="2400" b="1" dirty="0" smtClean="0">
                <a:solidFill>
                  <a:srgbClr val="C00000"/>
                </a:solidFill>
              </a:rPr>
              <a:t>Building  </a:t>
            </a:r>
            <a:r>
              <a:rPr lang="en-US" sz="2400" b="1" dirty="0">
                <a:solidFill>
                  <a:srgbClr val="C00000"/>
                </a:solidFill>
              </a:rPr>
              <a:t>(</a:t>
            </a:r>
            <a:r>
              <a:rPr lang="en-US" sz="2400" b="1" dirty="0" smtClean="0">
                <a:solidFill>
                  <a:srgbClr val="C00000"/>
                </a:solidFill>
              </a:rPr>
              <a:t>House </a:t>
            </a:r>
            <a:r>
              <a:rPr lang="en-US" sz="2400" b="1" dirty="0">
                <a:solidFill>
                  <a:srgbClr val="C00000"/>
                </a:solidFill>
              </a:rPr>
              <a:t>of </a:t>
            </a:r>
            <a:r>
              <a:rPr lang="en-US" sz="2400" b="1" dirty="0" smtClean="0">
                <a:solidFill>
                  <a:srgbClr val="C00000"/>
                </a:solidFill>
              </a:rPr>
              <a:t>Quality).</a:t>
            </a:r>
            <a:endParaRPr lang="en-US" sz="2400" b="1" dirty="0">
              <a:solidFill>
                <a:srgbClr val="C00000"/>
              </a:solidFill>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876299" y="1231900"/>
            <a:ext cx="9887955" cy="5489742"/>
          </a:xfrm>
          <a:prstGeom prst="rect">
            <a:avLst/>
          </a:prstGeom>
        </p:spPr>
      </p:pic>
    </p:spTree>
    <p:extLst>
      <p:ext uri="{BB962C8B-B14F-4D97-AF65-F5344CB8AC3E}">
        <p14:creationId xmlns:p14="http://schemas.microsoft.com/office/powerpoint/2010/main" val="1409535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084" y="1325881"/>
            <a:ext cx="10363200" cy="4443098"/>
          </a:xfrm>
        </p:spPr>
        <p:txBody>
          <a:bodyPr>
            <a:normAutofit/>
          </a:bodyPr>
          <a:lstStyle/>
          <a:p>
            <a:pPr lvl="0"/>
            <a:r>
              <a:rPr lang="en-US" sz="2400" dirty="0" smtClean="0"/>
              <a:t/>
            </a:r>
            <a:br>
              <a:rPr lang="en-US" sz="2400" dirty="0" smtClean="0"/>
            </a:br>
            <a:r>
              <a:rPr lang="en-US" sz="2400" dirty="0"/>
              <a:t/>
            </a:r>
            <a:br>
              <a:rPr lang="en-US" sz="2400" dirty="0"/>
            </a:br>
            <a:endParaRPr lang="en-GB" sz="2400" b="0" dirty="0"/>
          </a:p>
        </p:txBody>
      </p:sp>
      <p:sp>
        <p:nvSpPr>
          <p:cNvPr id="3" name="Text Placeholder 2"/>
          <p:cNvSpPr>
            <a:spLocks noGrp="1"/>
          </p:cNvSpPr>
          <p:nvPr>
            <p:ph type="body" idx="1"/>
          </p:nvPr>
        </p:nvSpPr>
        <p:spPr>
          <a:xfrm>
            <a:off x="1024044" y="-548640"/>
            <a:ext cx="10363200" cy="6751320"/>
          </a:xfrm>
        </p:spPr>
        <p:txBody>
          <a:bodyPr>
            <a:normAutofit/>
          </a:bodyPr>
          <a:lstStyle/>
          <a:p>
            <a:r>
              <a:rPr lang="en-US" sz="3600" b="1" dirty="0" smtClean="0">
                <a:solidFill>
                  <a:srgbClr val="C00000"/>
                </a:solidFill>
              </a:rPr>
              <a:t>Results </a:t>
            </a:r>
            <a:r>
              <a:rPr lang="en-US" sz="3600" b="1" dirty="0">
                <a:solidFill>
                  <a:srgbClr val="C00000"/>
                </a:solidFill>
              </a:rPr>
              <a:t>and </a:t>
            </a:r>
            <a:r>
              <a:rPr lang="en-US" sz="3600" b="1" dirty="0" smtClean="0">
                <a:solidFill>
                  <a:srgbClr val="C00000"/>
                </a:solidFill>
              </a:rPr>
              <a:t>Analysis</a:t>
            </a:r>
          </a:p>
          <a:p>
            <a:pPr lvl="0"/>
            <a:r>
              <a:rPr lang="en-US" sz="2800" b="1" dirty="0" smtClean="0">
                <a:solidFill>
                  <a:schemeClr val="tx1"/>
                </a:solidFill>
              </a:rPr>
              <a:t>Customer requirements:</a:t>
            </a:r>
          </a:p>
          <a:p>
            <a:pPr lvl="0"/>
            <a:endParaRPr lang="en-US" sz="2800" b="1" dirty="0"/>
          </a:p>
          <a:p>
            <a:pPr marL="457200" lvl="0" indent="-457200">
              <a:buFont typeface="Arial" panose="020B0604020202020204" pitchFamily="34" charset="0"/>
              <a:buChar char="•"/>
            </a:pPr>
            <a:r>
              <a:rPr lang="en-US" sz="2800" b="1" dirty="0" smtClean="0">
                <a:solidFill>
                  <a:schemeClr val="tx1"/>
                </a:solidFill>
              </a:rPr>
              <a:t>Low </a:t>
            </a:r>
            <a:r>
              <a:rPr lang="en-US" sz="2800" b="1" dirty="0">
                <a:solidFill>
                  <a:schemeClr val="tx1"/>
                </a:solidFill>
              </a:rPr>
              <a:t>price of oil:</a:t>
            </a:r>
            <a:r>
              <a:rPr lang="en-US" sz="2800" dirty="0">
                <a:solidFill>
                  <a:schemeClr val="tx1"/>
                </a:solidFill>
              </a:rPr>
              <a:t> The results showed that customers are complaints from the price in comparison with other competitors</a:t>
            </a:r>
            <a:r>
              <a:rPr lang="en-US" sz="2800" dirty="0" smtClean="0">
                <a:solidFill>
                  <a:schemeClr val="tx1"/>
                </a:solidFill>
              </a:rPr>
              <a:t>.</a:t>
            </a:r>
          </a:p>
          <a:p>
            <a:pPr lvl="0"/>
            <a:endParaRPr lang="en-GB" sz="2800" dirty="0">
              <a:solidFill>
                <a:schemeClr val="tx1"/>
              </a:solidFill>
            </a:endParaRPr>
          </a:p>
          <a:p>
            <a:pPr marL="457200" lvl="0" indent="-457200">
              <a:buFont typeface="Arial" panose="020B0604020202020204" pitchFamily="34" charset="0"/>
              <a:buChar char="•"/>
            </a:pPr>
            <a:r>
              <a:rPr lang="en-US" sz="2800" b="1" dirty="0">
                <a:solidFill>
                  <a:schemeClr val="tx1"/>
                </a:solidFill>
              </a:rPr>
              <a:t>Good taste of oil : </a:t>
            </a:r>
            <a:r>
              <a:rPr lang="en-US" sz="2800" dirty="0">
                <a:solidFill>
                  <a:schemeClr val="tx1"/>
                </a:solidFill>
              </a:rPr>
              <a:t>customers wants delicious taste of oil</a:t>
            </a:r>
            <a:r>
              <a:rPr lang="en-US" sz="2800" b="1" dirty="0">
                <a:solidFill>
                  <a:schemeClr val="tx1"/>
                </a:solidFill>
              </a:rPr>
              <a:t> </a:t>
            </a:r>
            <a:endParaRPr lang="en-US" sz="2800" b="1" dirty="0" smtClean="0">
              <a:solidFill>
                <a:schemeClr val="tx1"/>
              </a:solidFill>
            </a:endParaRPr>
          </a:p>
          <a:p>
            <a:pPr marL="457200" lvl="0" indent="-457200">
              <a:buFont typeface="Arial" panose="020B0604020202020204" pitchFamily="34" charset="0"/>
              <a:buChar char="•"/>
            </a:pPr>
            <a:endParaRPr lang="en-GB" sz="2800" dirty="0">
              <a:solidFill>
                <a:schemeClr val="tx1"/>
              </a:solidFill>
            </a:endParaRPr>
          </a:p>
          <a:p>
            <a:pPr marL="457200" lvl="0" indent="-457200">
              <a:buFont typeface="Arial" panose="020B0604020202020204" pitchFamily="34" charset="0"/>
              <a:buChar char="•"/>
            </a:pPr>
            <a:r>
              <a:rPr lang="en-US" sz="2800" b="1" dirty="0">
                <a:solidFill>
                  <a:schemeClr val="tx1"/>
                </a:solidFill>
              </a:rPr>
              <a:t>Good smell of oil :</a:t>
            </a:r>
            <a:r>
              <a:rPr lang="en-US" sz="2800" dirty="0">
                <a:solidFill>
                  <a:schemeClr val="tx1"/>
                </a:solidFill>
              </a:rPr>
              <a:t> the customer said that the smell of oil is very important when using it in frying and cooking</a:t>
            </a:r>
            <a:endParaRPr lang="en-GB" sz="2800" dirty="0">
              <a:solidFill>
                <a:schemeClr val="tx1"/>
              </a:solidFill>
            </a:endParaRPr>
          </a:p>
          <a:p>
            <a:endParaRPr lang="en-GB" sz="3600" b="1" dirty="0">
              <a:solidFill>
                <a:srgbClr val="C00000"/>
              </a:solidFill>
            </a:endParaRPr>
          </a:p>
          <a:p>
            <a:endParaRPr lang="en-GB" dirty="0"/>
          </a:p>
        </p:txBody>
      </p:sp>
    </p:spTree>
    <p:extLst>
      <p:ext uri="{BB962C8B-B14F-4D97-AF65-F5344CB8AC3E}">
        <p14:creationId xmlns:p14="http://schemas.microsoft.com/office/powerpoint/2010/main" val="1340158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3783" y="831273"/>
            <a:ext cx="10661072" cy="5278582"/>
          </a:xfrm>
        </p:spPr>
        <p:txBody>
          <a:bodyPr>
            <a:normAutofit fontScale="55000" lnSpcReduction="20000"/>
          </a:bodyPr>
          <a:lstStyle/>
          <a:p>
            <a:r>
              <a:rPr lang="en-US" sz="6700" b="1" dirty="0">
                <a:solidFill>
                  <a:srgbClr val="C00000"/>
                </a:solidFill>
                <a:latin typeface="Times New Roman" pitchFamily="18" charset="0"/>
                <a:cs typeface="Times New Roman" pitchFamily="18" charset="0"/>
              </a:rPr>
              <a:t>Prepared by</a:t>
            </a:r>
            <a:r>
              <a:rPr lang="en-US" sz="6700" b="1" dirty="0" smtClean="0">
                <a:solidFill>
                  <a:srgbClr val="C00000"/>
                </a:solidFill>
                <a:latin typeface="Times New Roman" pitchFamily="18" charset="0"/>
                <a:cs typeface="Times New Roman" pitchFamily="18" charset="0"/>
              </a:rPr>
              <a:t>:</a:t>
            </a:r>
            <a:endParaRPr lang="en-US" sz="6700" b="1" dirty="0">
              <a:solidFill>
                <a:srgbClr val="C00000"/>
              </a:solidFill>
              <a:latin typeface="Times New Roman" pitchFamily="18" charset="0"/>
              <a:cs typeface="Times New Roman" pitchFamily="18" charset="0"/>
            </a:endParaRPr>
          </a:p>
          <a:p>
            <a:pPr marL="0" indent="0">
              <a:buNone/>
            </a:pPr>
            <a:r>
              <a:rPr lang="en-US" sz="6700" b="1" dirty="0"/>
              <a:t>   </a:t>
            </a:r>
            <a:r>
              <a:rPr lang="ar-SA" sz="6700" b="1" dirty="0"/>
              <a:t> </a:t>
            </a:r>
            <a:r>
              <a:rPr lang="en-US" sz="6700" b="1" dirty="0"/>
              <a:t>                                      </a:t>
            </a:r>
            <a:r>
              <a:rPr lang="ar-SA" sz="6700" b="1" dirty="0"/>
              <a:t>                </a:t>
            </a:r>
            <a:r>
              <a:rPr lang="en-US" sz="6700" b="1" dirty="0"/>
              <a:t>  </a:t>
            </a:r>
            <a:endParaRPr lang="en-US" sz="6700" dirty="0"/>
          </a:p>
          <a:p>
            <a:r>
              <a:rPr lang="en-US" sz="6700" b="1" dirty="0">
                <a:solidFill>
                  <a:schemeClr val="tx1"/>
                </a:solidFill>
                <a:latin typeface="Times New Roman" pitchFamily="18" charset="0"/>
                <a:cs typeface="Times New Roman" pitchFamily="18" charset="0"/>
              </a:rPr>
              <a:t>Rami Mousa</a:t>
            </a:r>
            <a:endParaRPr lang="en-US" sz="6700" dirty="0">
              <a:solidFill>
                <a:schemeClr val="tx1"/>
              </a:solidFill>
              <a:latin typeface="Times New Roman" pitchFamily="18" charset="0"/>
              <a:cs typeface="Times New Roman" pitchFamily="18" charset="0"/>
            </a:endParaRPr>
          </a:p>
          <a:p>
            <a:r>
              <a:rPr lang="en-US" sz="6700" b="1" dirty="0">
                <a:solidFill>
                  <a:schemeClr val="tx1"/>
                </a:solidFill>
                <a:latin typeface="Times New Roman" pitchFamily="18" charset="0"/>
                <a:cs typeface="Times New Roman" pitchFamily="18" charset="0"/>
              </a:rPr>
              <a:t>Murad </a:t>
            </a:r>
            <a:r>
              <a:rPr lang="en-US" sz="6700" b="1" dirty="0" smtClean="0">
                <a:solidFill>
                  <a:schemeClr val="tx1"/>
                </a:solidFill>
                <a:latin typeface="Times New Roman" pitchFamily="18" charset="0"/>
                <a:cs typeface="Times New Roman" pitchFamily="18" charset="0"/>
              </a:rPr>
              <a:t>Ibrahim</a:t>
            </a:r>
            <a:endParaRPr lang="en-US" sz="6700" dirty="0">
              <a:solidFill>
                <a:schemeClr val="tx1"/>
              </a:solidFill>
              <a:latin typeface="Times New Roman" pitchFamily="18" charset="0"/>
              <a:cs typeface="Times New Roman" pitchFamily="18" charset="0"/>
            </a:endParaRPr>
          </a:p>
          <a:p>
            <a:r>
              <a:rPr lang="en-US" sz="6700" b="1" dirty="0">
                <a:solidFill>
                  <a:schemeClr val="tx1"/>
                </a:solidFill>
                <a:latin typeface="Times New Roman" pitchFamily="18" charset="0"/>
                <a:cs typeface="Times New Roman" pitchFamily="18" charset="0"/>
              </a:rPr>
              <a:t>Omar Masri</a:t>
            </a:r>
            <a:endParaRPr lang="en-US" sz="6700" dirty="0">
              <a:solidFill>
                <a:schemeClr val="tx1"/>
              </a:solidFill>
              <a:latin typeface="Times New Roman" pitchFamily="18" charset="0"/>
              <a:cs typeface="Times New Roman" pitchFamily="18" charset="0"/>
            </a:endParaRPr>
          </a:p>
          <a:p>
            <a:r>
              <a:rPr lang="en-US" sz="6700" b="1" dirty="0">
                <a:solidFill>
                  <a:schemeClr val="tx1"/>
                </a:solidFill>
                <a:latin typeface="Times New Roman" pitchFamily="18" charset="0"/>
                <a:cs typeface="Times New Roman" pitchFamily="18" charset="0"/>
              </a:rPr>
              <a:t>Mohammad </a:t>
            </a:r>
            <a:r>
              <a:rPr lang="en-US" sz="6700" b="1" dirty="0" smtClean="0">
                <a:solidFill>
                  <a:schemeClr val="tx1"/>
                </a:solidFill>
                <a:latin typeface="Times New Roman" pitchFamily="18" charset="0"/>
                <a:cs typeface="Times New Roman" pitchFamily="18" charset="0"/>
              </a:rPr>
              <a:t>Ali</a:t>
            </a:r>
          </a:p>
          <a:p>
            <a:endParaRPr lang="en-US" sz="6700" b="1" dirty="0">
              <a:solidFill>
                <a:schemeClr val="tx1"/>
              </a:solidFill>
            </a:endParaRPr>
          </a:p>
          <a:p>
            <a:endParaRPr lang="en-US" sz="6700" b="1" dirty="0" smtClean="0">
              <a:solidFill>
                <a:schemeClr val="tx1"/>
              </a:solidFill>
            </a:endParaRPr>
          </a:p>
          <a:p>
            <a:r>
              <a:rPr lang="en-US" sz="6700" b="1" dirty="0" smtClean="0">
                <a:solidFill>
                  <a:srgbClr val="C00000"/>
                </a:solidFill>
                <a:latin typeface="Times New Roman" pitchFamily="18" charset="0"/>
                <a:cs typeface="Times New Roman" pitchFamily="18" charset="0"/>
              </a:rPr>
              <a:t>Under Supervision</a:t>
            </a:r>
            <a:r>
              <a:rPr lang="en-US" sz="6700" b="1" dirty="0" smtClean="0">
                <a:solidFill>
                  <a:schemeClr val="tx1"/>
                </a:solidFill>
                <a:latin typeface="Times New Roman" pitchFamily="18" charset="0"/>
                <a:cs typeface="Times New Roman" pitchFamily="18" charset="0"/>
              </a:rPr>
              <a:t>: Dr. Mohammad </a:t>
            </a:r>
            <a:r>
              <a:rPr lang="en-US" sz="6700" b="1" dirty="0">
                <a:solidFill>
                  <a:schemeClr val="tx1"/>
                </a:solidFill>
                <a:latin typeface="Times New Roman" pitchFamily="18" charset="0"/>
                <a:cs typeface="Times New Roman" pitchFamily="18" charset="0"/>
              </a:rPr>
              <a:t>O</a:t>
            </a:r>
            <a:r>
              <a:rPr lang="en-US" sz="6700" b="1" dirty="0" smtClean="0">
                <a:solidFill>
                  <a:schemeClr val="tx1"/>
                </a:solidFill>
                <a:latin typeface="Times New Roman" pitchFamily="18" charset="0"/>
                <a:cs typeface="Times New Roman" pitchFamily="18" charset="0"/>
              </a:rPr>
              <a:t>thman</a:t>
            </a:r>
            <a:endParaRPr lang="en-US" sz="6700" b="1" dirty="0">
              <a:solidFill>
                <a:schemeClr val="tx1"/>
              </a:solidFill>
              <a:latin typeface="Times New Roman" pitchFamily="18" charset="0"/>
              <a:cs typeface="Times New Roman" pitchFamily="18" charset="0"/>
            </a:endParaRPr>
          </a:p>
          <a:p>
            <a:pPr marL="0" indent="0">
              <a:buNone/>
            </a:pPr>
            <a:endParaRPr lang="en-US" sz="2400" b="1" dirty="0" smtClean="0">
              <a:solidFill>
                <a:schemeClr val="tx1"/>
              </a:solidFill>
              <a:latin typeface="Times New Roman" pitchFamily="18" charset="0"/>
              <a:cs typeface="Times New Roman" pitchFamily="18" charset="0"/>
            </a:endParaRPr>
          </a:p>
          <a:p>
            <a:pPr marL="0" indent="0">
              <a:buNone/>
            </a:pPr>
            <a:endParaRPr lang="en-US" sz="2400" dirty="0">
              <a:solidFill>
                <a:schemeClr val="tx1"/>
              </a:solidFill>
            </a:endParaRPr>
          </a:p>
          <a:p>
            <a:endParaRPr lang="en-US" dirty="0"/>
          </a:p>
        </p:txBody>
      </p:sp>
    </p:spTree>
    <p:extLst>
      <p:ext uri="{BB962C8B-B14F-4D97-AF65-F5344CB8AC3E}">
        <p14:creationId xmlns:p14="http://schemas.microsoft.com/office/powerpoint/2010/main" val="514843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63084" y="1219200"/>
            <a:ext cx="10363200" cy="4968239"/>
          </a:xfrm>
        </p:spPr>
        <p:txBody>
          <a:bodyPr>
            <a:normAutofit fontScale="77500" lnSpcReduction="20000"/>
          </a:bodyPr>
          <a:lstStyle/>
          <a:p>
            <a:r>
              <a:rPr lang="en-US" sz="3600" b="1" dirty="0" smtClean="0">
                <a:solidFill>
                  <a:srgbClr val="C00000"/>
                </a:solidFill>
              </a:rPr>
              <a:t>    Customer requirements </a:t>
            </a:r>
            <a:r>
              <a:rPr lang="en-US" sz="3600" b="1" dirty="0" err="1" smtClean="0">
                <a:solidFill>
                  <a:srgbClr val="C00000"/>
                </a:solidFill>
              </a:rPr>
              <a:t>cont</a:t>
            </a:r>
            <a:r>
              <a:rPr lang="en-US" sz="3600" b="1" dirty="0" smtClean="0">
                <a:solidFill>
                  <a:srgbClr val="C00000"/>
                </a:solidFill>
              </a:rPr>
              <a:t>’</a:t>
            </a:r>
          </a:p>
          <a:p>
            <a:pPr lvl="0"/>
            <a:endParaRPr lang="en-US" sz="3600" b="1" dirty="0" smtClean="0">
              <a:solidFill>
                <a:schemeClr val="tx1"/>
              </a:solidFill>
            </a:endParaRPr>
          </a:p>
          <a:p>
            <a:pPr marL="571500" lvl="0" indent="-571500">
              <a:buFont typeface="Arial" panose="020B0604020202020204" pitchFamily="34" charset="0"/>
              <a:buChar char="•"/>
            </a:pPr>
            <a:r>
              <a:rPr lang="en-US" sz="3600" b="1" dirty="0" smtClean="0">
                <a:solidFill>
                  <a:schemeClr val="tx1"/>
                </a:solidFill>
              </a:rPr>
              <a:t>Convenient </a:t>
            </a:r>
            <a:r>
              <a:rPr lang="en-US" sz="3600" b="1" dirty="0">
                <a:solidFill>
                  <a:schemeClr val="tx1"/>
                </a:solidFill>
              </a:rPr>
              <a:t>bottle use</a:t>
            </a:r>
            <a:r>
              <a:rPr lang="en-US" sz="3600" dirty="0">
                <a:solidFill>
                  <a:schemeClr val="tx1"/>
                </a:solidFill>
              </a:rPr>
              <a:t>: In high volume bottles 5 liters the customers said that it’s not comfortable in use</a:t>
            </a:r>
            <a:r>
              <a:rPr lang="en-US" sz="3600" dirty="0" smtClean="0">
                <a:solidFill>
                  <a:schemeClr val="tx1"/>
                </a:solidFill>
              </a:rPr>
              <a:t>.</a:t>
            </a:r>
          </a:p>
          <a:p>
            <a:pPr lvl="0"/>
            <a:endParaRPr lang="en-GB" sz="3600" dirty="0">
              <a:solidFill>
                <a:schemeClr val="tx1"/>
              </a:solidFill>
            </a:endParaRPr>
          </a:p>
          <a:p>
            <a:pPr marL="571500" lvl="0" indent="-571500">
              <a:buFont typeface="Arial" panose="020B0604020202020204" pitchFamily="34" charset="0"/>
              <a:buChar char="•"/>
            </a:pPr>
            <a:r>
              <a:rPr lang="en-US" sz="3600" b="1" dirty="0">
                <a:solidFill>
                  <a:schemeClr val="tx1"/>
                </a:solidFill>
              </a:rPr>
              <a:t>stability in the taste of</a:t>
            </a:r>
            <a:r>
              <a:rPr lang="en-US" sz="3600" dirty="0">
                <a:solidFill>
                  <a:schemeClr val="tx1"/>
                </a:solidFill>
              </a:rPr>
              <a:t> </a:t>
            </a:r>
            <a:r>
              <a:rPr lang="en-US" sz="3600" b="1" dirty="0">
                <a:solidFill>
                  <a:schemeClr val="tx1"/>
                </a:solidFill>
              </a:rPr>
              <a:t>oil</a:t>
            </a:r>
            <a:r>
              <a:rPr lang="ar-SA" sz="3600" dirty="0">
                <a:solidFill>
                  <a:schemeClr val="tx1"/>
                </a:solidFill>
              </a:rPr>
              <a:t>:  </a:t>
            </a:r>
            <a:r>
              <a:rPr lang="en-US" sz="3600" dirty="0">
                <a:solidFill>
                  <a:schemeClr val="tx1"/>
                </a:solidFill>
              </a:rPr>
              <a:t>many customers’ needs oil with stable color of oil </a:t>
            </a:r>
            <a:endParaRPr lang="en-US" sz="3600" dirty="0" smtClean="0">
              <a:solidFill>
                <a:schemeClr val="tx1"/>
              </a:solidFill>
            </a:endParaRPr>
          </a:p>
          <a:p>
            <a:pPr lvl="0"/>
            <a:endParaRPr lang="en-US" sz="3600" dirty="0" smtClean="0">
              <a:solidFill>
                <a:schemeClr val="tx1"/>
              </a:solidFill>
            </a:endParaRPr>
          </a:p>
          <a:p>
            <a:pPr marL="571500" indent="-571500">
              <a:buFont typeface="Arial" panose="020B0604020202020204" pitchFamily="34" charset="0"/>
              <a:buChar char="•"/>
            </a:pPr>
            <a:r>
              <a:rPr lang="en-US" sz="3600" b="1" dirty="0">
                <a:solidFill>
                  <a:schemeClr val="tx1"/>
                </a:solidFill>
              </a:rPr>
              <a:t>Availability of oil in all stores:</a:t>
            </a:r>
            <a:r>
              <a:rPr lang="en-US" sz="3600" dirty="0">
                <a:solidFill>
                  <a:schemeClr val="tx1"/>
                </a:solidFill>
              </a:rPr>
              <a:t> Many customers complained from that them buying other cooking oil products because they don’t found </a:t>
            </a:r>
            <a:r>
              <a:rPr lang="en-US" sz="3600" dirty="0" smtClean="0">
                <a:solidFill>
                  <a:schemeClr val="tx1"/>
                </a:solidFill>
              </a:rPr>
              <a:t>there product </a:t>
            </a:r>
            <a:r>
              <a:rPr lang="en-US" sz="3600" dirty="0">
                <a:solidFill>
                  <a:schemeClr val="tx1"/>
                </a:solidFill>
              </a:rPr>
              <a:t>in the stores.</a:t>
            </a:r>
            <a:endParaRPr lang="en-GB" sz="3600" dirty="0">
              <a:solidFill>
                <a:schemeClr val="tx1"/>
              </a:solidFill>
            </a:endParaRPr>
          </a:p>
          <a:p>
            <a:pPr lvl="0"/>
            <a:endParaRPr lang="en-GB" dirty="0"/>
          </a:p>
          <a:p>
            <a:r>
              <a:rPr lang="en-US" dirty="0"/>
              <a:t>	</a:t>
            </a:r>
            <a:endParaRPr lang="en-GB" dirty="0"/>
          </a:p>
          <a:p>
            <a:endParaRPr lang="en-GB" dirty="0"/>
          </a:p>
        </p:txBody>
      </p:sp>
    </p:spTree>
    <p:extLst>
      <p:ext uri="{BB962C8B-B14F-4D97-AF65-F5344CB8AC3E}">
        <p14:creationId xmlns:p14="http://schemas.microsoft.com/office/powerpoint/2010/main" val="36811809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08804" y="-304800"/>
            <a:ext cx="10363200" cy="5900421"/>
          </a:xfrm>
        </p:spPr>
        <p:txBody>
          <a:bodyPr>
            <a:noAutofit/>
          </a:bodyPr>
          <a:lstStyle/>
          <a:p>
            <a:pPr lvl="0"/>
            <a:r>
              <a:rPr lang="en-US" sz="2800" b="1" dirty="0" smtClean="0">
                <a:solidFill>
                  <a:srgbClr val="C00000"/>
                </a:solidFill>
              </a:rPr>
              <a:t> Customer requirements </a:t>
            </a:r>
            <a:r>
              <a:rPr lang="en-US" sz="2800" b="1" dirty="0" err="1" smtClean="0">
                <a:solidFill>
                  <a:srgbClr val="C00000"/>
                </a:solidFill>
              </a:rPr>
              <a:t>cont</a:t>
            </a:r>
            <a:r>
              <a:rPr lang="en-US" sz="2800" b="1" dirty="0" smtClean="0">
                <a:solidFill>
                  <a:srgbClr val="C00000"/>
                </a:solidFill>
              </a:rPr>
              <a:t>’</a:t>
            </a:r>
            <a:endParaRPr lang="en-US" sz="2800" b="1" dirty="0" smtClean="0">
              <a:solidFill>
                <a:schemeClr val="tx1"/>
              </a:solidFill>
            </a:endParaRPr>
          </a:p>
          <a:p>
            <a:pPr marL="457200" lvl="0" indent="-457200">
              <a:buFont typeface="Arial" panose="020B0604020202020204" pitchFamily="34" charset="0"/>
              <a:buChar char="•"/>
            </a:pPr>
            <a:endParaRPr lang="en-US" sz="2800" b="1" dirty="0">
              <a:solidFill>
                <a:schemeClr val="tx1"/>
              </a:solidFill>
            </a:endParaRPr>
          </a:p>
          <a:p>
            <a:pPr marL="457200" lvl="0" indent="-457200">
              <a:buFont typeface="Arial" panose="020B0604020202020204" pitchFamily="34" charset="0"/>
              <a:buChar char="•"/>
            </a:pPr>
            <a:r>
              <a:rPr lang="en-US" sz="2800" b="1" dirty="0" smtClean="0">
                <a:solidFill>
                  <a:schemeClr val="tx1"/>
                </a:solidFill>
              </a:rPr>
              <a:t>Increase </a:t>
            </a:r>
            <a:r>
              <a:rPr lang="en-US" sz="2800" b="1" dirty="0">
                <a:solidFill>
                  <a:schemeClr val="tx1"/>
                </a:solidFill>
              </a:rPr>
              <a:t>offers: </a:t>
            </a:r>
            <a:r>
              <a:rPr lang="en-US" sz="2800" dirty="0" smtClean="0">
                <a:solidFill>
                  <a:schemeClr val="tx1"/>
                </a:solidFill>
              </a:rPr>
              <a:t>there are many customers saying </a:t>
            </a:r>
            <a:r>
              <a:rPr lang="en-US" sz="2800" dirty="0">
                <a:solidFill>
                  <a:schemeClr val="tx1"/>
                </a:solidFill>
              </a:rPr>
              <a:t>that extra quantities should be offered on the bottle</a:t>
            </a:r>
            <a:r>
              <a:rPr lang="en-US" sz="2800" dirty="0" smtClean="0">
                <a:solidFill>
                  <a:schemeClr val="tx1"/>
                </a:solidFill>
              </a:rPr>
              <a:t>.</a:t>
            </a:r>
          </a:p>
          <a:p>
            <a:pPr lvl="0"/>
            <a:endParaRPr lang="en-GB" sz="2800" dirty="0">
              <a:solidFill>
                <a:schemeClr val="tx1"/>
              </a:solidFill>
            </a:endParaRPr>
          </a:p>
          <a:p>
            <a:pPr marL="457200" lvl="0" indent="-457200">
              <a:buFont typeface="Arial" panose="020B0604020202020204" pitchFamily="34" charset="0"/>
              <a:buChar char="•"/>
            </a:pPr>
            <a:r>
              <a:rPr lang="en-US" sz="2800" b="1" dirty="0">
                <a:solidFill>
                  <a:schemeClr val="tx1"/>
                </a:solidFill>
              </a:rPr>
              <a:t>Pure oil : </a:t>
            </a:r>
            <a:r>
              <a:rPr lang="en-US" sz="2800" dirty="0">
                <a:solidFill>
                  <a:schemeClr val="tx1"/>
                </a:solidFill>
              </a:rPr>
              <a:t>Most customers want pure </a:t>
            </a:r>
            <a:r>
              <a:rPr lang="en-US" sz="2800" dirty="0" smtClean="0">
                <a:solidFill>
                  <a:schemeClr val="tx1"/>
                </a:solidFill>
              </a:rPr>
              <a:t>oil</a:t>
            </a:r>
          </a:p>
          <a:p>
            <a:pPr lvl="0"/>
            <a:endParaRPr lang="en-GB" sz="2800" dirty="0">
              <a:solidFill>
                <a:schemeClr val="tx1"/>
              </a:solidFill>
            </a:endParaRPr>
          </a:p>
          <a:p>
            <a:pPr marL="457200" indent="-457200">
              <a:buFont typeface="Arial" panose="020B0604020202020204" pitchFamily="34" charset="0"/>
              <a:buChar char="•"/>
            </a:pPr>
            <a:r>
              <a:rPr lang="en-US" sz="2800" b="1" dirty="0">
                <a:solidFill>
                  <a:schemeClr val="tx1"/>
                </a:solidFill>
              </a:rPr>
              <a:t>Good food content of oil : </a:t>
            </a:r>
            <a:r>
              <a:rPr lang="en-US" sz="2800" dirty="0">
                <a:solidFill>
                  <a:schemeClr val="tx1"/>
                </a:solidFill>
              </a:rPr>
              <a:t>Many customers’ needs  are to increase dietary ingredients, </a:t>
            </a:r>
            <a:endParaRPr lang="en-GB" sz="2800" dirty="0">
              <a:solidFill>
                <a:schemeClr val="tx1"/>
              </a:solidFill>
            </a:endParaRPr>
          </a:p>
        </p:txBody>
      </p:sp>
    </p:spTree>
    <p:extLst>
      <p:ext uri="{BB962C8B-B14F-4D97-AF65-F5344CB8AC3E}">
        <p14:creationId xmlns:p14="http://schemas.microsoft.com/office/powerpoint/2010/main" val="38294068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78324" y="899160"/>
            <a:ext cx="10363200" cy="4236719"/>
          </a:xfrm>
        </p:spPr>
        <p:txBody>
          <a:bodyPr>
            <a:normAutofit/>
          </a:bodyPr>
          <a:lstStyle/>
          <a:p>
            <a:r>
              <a:rPr lang="en-US" sz="3200" b="1" dirty="0" smtClean="0">
                <a:solidFill>
                  <a:srgbClr val="C00000"/>
                </a:solidFill>
              </a:rPr>
              <a:t>Customer requirements </a:t>
            </a:r>
            <a:r>
              <a:rPr lang="en-US" sz="3200" b="1" dirty="0" err="1" smtClean="0">
                <a:solidFill>
                  <a:srgbClr val="C00000"/>
                </a:solidFill>
              </a:rPr>
              <a:t>cont</a:t>
            </a:r>
            <a:r>
              <a:rPr lang="en-US" sz="3200" b="1" dirty="0" smtClean="0">
                <a:solidFill>
                  <a:srgbClr val="C00000"/>
                </a:solidFill>
              </a:rPr>
              <a:t>’</a:t>
            </a:r>
            <a:endParaRPr lang="en-US" sz="3200" b="1" dirty="0" smtClean="0">
              <a:solidFill>
                <a:schemeClr val="tx1"/>
              </a:solidFill>
            </a:endParaRPr>
          </a:p>
          <a:p>
            <a:pPr lvl="0"/>
            <a:endParaRPr lang="en-US" sz="3000" b="1" dirty="0" smtClean="0">
              <a:solidFill>
                <a:schemeClr val="tx1"/>
              </a:solidFill>
            </a:endParaRPr>
          </a:p>
          <a:p>
            <a:pPr marL="457200" lvl="0" indent="-457200">
              <a:buFont typeface="Arial" panose="020B0604020202020204" pitchFamily="34" charset="0"/>
              <a:buChar char="•"/>
            </a:pPr>
            <a:r>
              <a:rPr lang="en-US" sz="3000" b="1" dirty="0" smtClean="0">
                <a:solidFill>
                  <a:schemeClr val="tx1"/>
                </a:solidFill>
              </a:rPr>
              <a:t>High </a:t>
            </a:r>
            <a:r>
              <a:rPr lang="en-US" sz="3000" b="1" dirty="0">
                <a:solidFill>
                  <a:schemeClr val="tx1"/>
                </a:solidFill>
              </a:rPr>
              <a:t>health benefits: </a:t>
            </a:r>
            <a:r>
              <a:rPr lang="en-US" sz="3000" dirty="0">
                <a:solidFill>
                  <a:schemeClr val="tx1"/>
                </a:solidFill>
              </a:rPr>
              <a:t>Some customers said that be heavy on the stomach that may be from effects of reduction of health benefits that may affect on heart patient.</a:t>
            </a:r>
            <a:endParaRPr lang="en-GB" sz="3000" dirty="0">
              <a:solidFill>
                <a:schemeClr val="tx1"/>
              </a:solidFill>
            </a:endParaRPr>
          </a:p>
          <a:p>
            <a:r>
              <a:rPr lang="en-US" sz="3000" dirty="0">
                <a:solidFill>
                  <a:schemeClr val="tx1"/>
                </a:solidFill>
              </a:rPr>
              <a:t> </a:t>
            </a:r>
            <a:endParaRPr lang="en-GB" sz="3000" dirty="0">
              <a:solidFill>
                <a:schemeClr val="tx1"/>
              </a:solidFill>
            </a:endParaRPr>
          </a:p>
          <a:p>
            <a:pPr marL="457200" lvl="0" indent="-457200">
              <a:buFont typeface="Arial" panose="020B0604020202020204" pitchFamily="34" charset="0"/>
              <a:buChar char="•"/>
            </a:pPr>
            <a:r>
              <a:rPr lang="en-US" sz="3000" b="1" dirty="0">
                <a:solidFill>
                  <a:schemeClr val="tx1"/>
                </a:solidFill>
              </a:rPr>
              <a:t>Good oil color: </a:t>
            </a:r>
            <a:r>
              <a:rPr lang="en-US" sz="3000" dirty="0">
                <a:solidFill>
                  <a:schemeClr val="tx1"/>
                </a:solidFill>
              </a:rPr>
              <a:t>some customers said that the color is very important when using the oil in salad or make sweets.</a:t>
            </a:r>
            <a:endParaRPr lang="en-GB" sz="3000" dirty="0">
              <a:solidFill>
                <a:schemeClr val="tx1"/>
              </a:solidFill>
            </a:endParaRPr>
          </a:p>
          <a:p>
            <a:endParaRPr lang="en-GB" dirty="0"/>
          </a:p>
        </p:txBody>
      </p:sp>
    </p:spTree>
    <p:extLst>
      <p:ext uri="{BB962C8B-B14F-4D97-AF65-F5344CB8AC3E}">
        <p14:creationId xmlns:p14="http://schemas.microsoft.com/office/powerpoint/2010/main" val="19672410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1804" y="5875020"/>
            <a:ext cx="10363200" cy="1362075"/>
          </a:xfrm>
        </p:spPr>
        <p:txBody>
          <a:bodyPr>
            <a:normAutofit/>
          </a:bodyPr>
          <a:lstStyle/>
          <a:p>
            <a:r>
              <a:rPr lang="en-US" sz="2400" dirty="0" smtClean="0"/>
              <a:t>      Types </a:t>
            </a:r>
            <a:r>
              <a:rPr lang="en-US" sz="2400" dirty="0"/>
              <a:t>of </a:t>
            </a:r>
            <a:r>
              <a:rPr lang="en-US" sz="2400" dirty="0" smtClean="0"/>
              <a:t>consumption </a:t>
            </a:r>
            <a:r>
              <a:rPr lang="en-US" sz="2400" dirty="0"/>
              <a:t>vegetable oil</a:t>
            </a:r>
            <a:endParaRPr lang="en-GB" sz="2400" dirty="0"/>
          </a:p>
        </p:txBody>
      </p:sp>
      <p:sp>
        <p:nvSpPr>
          <p:cNvPr id="3" name="Text Placeholder 2"/>
          <p:cNvSpPr>
            <a:spLocks noGrp="1"/>
          </p:cNvSpPr>
          <p:nvPr>
            <p:ph type="body" idx="1"/>
          </p:nvPr>
        </p:nvSpPr>
        <p:spPr>
          <a:xfrm>
            <a:off x="853440" y="-274320"/>
            <a:ext cx="10363200" cy="4495800"/>
          </a:xfrm>
        </p:spPr>
        <p:txBody>
          <a:bodyPr>
            <a:normAutofit/>
          </a:bodyPr>
          <a:lstStyle/>
          <a:p>
            <a:r>
              <a:rPr lang="en-US" sz="2800" b="1" dirty="0">
                <a:solidFill>
                  <a:srgbClr val="C00000"/>
                </a:solidFill>
              </a:rPr>
              <a:t>Results of the surveys</a:t>
            </a:r>
            <a:r>
              <a:rPr lang="en-US" sz="2800" b="1" dirty="0" smtClean="0">
                <a:solidFill>
                  <a:srgbClr val="C00000"/>
                </a:solidFill>
              </a:rPr>
              <a:t>:</a:t>
            </a:r>
          </a:p>
          <a:p>
            <a:endParaRPr lang="en-US" sz="2800" b="1" dirty="0">
              <a:solidFill>
                <a:srgbClr val="C00000"/>
              </a:solidFill>
            </a:endParaRPr>
          </a:p>
          <a:p>
            <a:endParaRPr lang="en-US" sz="2800" b="1" dirty="0" smtClean="0">
              <a:solidFill>
                <a:srgbClr val="C00000"/>
              </a:solidFill>
            </a:endParaRPr>
          </a:p>
          <a:p>
            <a:endParaRPr lang="en-US" sz="2800" b="1" dirty="0">
              <a:solidFill>
                <a:srgbClr val="C00000"/>
              </a:solidFill>
            </a:endParaRPr>
          </a:p>
          <a:p>
            <a:endParaRPr lang="en-US" sz="2800" b="1" dirty="0" smtClean="0">
              <a:solidFill>
                <a:srgbClr val="C00000"/>
              </a:solidFill>
            </a:endParaRPr>
          </a:p>
          <a:p>
            <a:endParaRPr lang="en-US" sz="2800" b="1" dirty="0">
              <a:solidFill>
                <a:srgbClr val="C00000"/>
              </a:solidFill>
            </a:endParaRPr>
          </a:p>
          <a:p>
            <a:endParaRPr lang="en-US" sz="2800" b="1" dirty="0" smtClean="0">
              <a:solidFill>
                <a:srgbClr val="C00000"/>
              </a:solidFill>
            </a:endParaRPr>
          </a:p>
          <a:p>
            <a:endParaRPr lang="en-GB" sz="2800" b="1" dirty="0">
              <a:solidFill>
                <a:srgbClr val="C00000"/>
              </a:solidFill>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701040" y="769620"/>
            <a:ext cx="10622279" cy="5105400"/>
          </a:xfrm>
          <a:prstGeom prst="rect">
            <a:avLst/>
          </a:prstGeom>
        </p:spPr>
      </p:pic>
    </p:spTree>
    <p:extLst>
      <p:ext uri="{BB962C8B-B14F-4D97-AF65-F5344CB8AC3E}">
        <p14:creationId xmlns:p14="http://schemas.microsoft.com/office/powerpoint/2010/main" val="8674264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a:bodyPr>
          <a:lstStyle/>
          <a:p>
            <a:r>
              <a:rPr lang="en-US" sz="2800" b="1" dirty="0">
                <a:solidFill>
                  <a:srgbClr val="C00000"/>
                </a:solidFill>
              </a:rPr>
              <a:t>The</a:t>
            </a:r>
            <a:r>
              <a:rPr lang="en-US" sz="2800" dirty="0">
                <a:solidFill>
                  <a:srgbClr val="C00000"/>
                </a:solidFill>
              </a:rPr>
              <a:t> </a:t>
            </a:r>
            <a:r>
              <a:rPr lang="en-US" sz="2800" b="1" dirty="0">
                <a:solidFill>
                  <a:srgbClr val="C00000"/>
                </a:solidFill>
              </a:rPr>
              <a:t>percentage of </a:t>
            </a:r>
            <a:r>
              <a:rPr lang="en-US" sz="2800" b="1" dirty="0" smtClean="0">
                <a:solidFill>
                  <a:srgbClr val="C00000"/>
                </a:solidFill>
              </a:rPr>
              <a:t>corn </a:t>
            </a:r>
            <a:r>
              <a:rPr lang="en-US" sz="2800" b="1" dirty="0">
                <a:solidFill>
                  <a:srgbClr val="C00000"/>
                </a:solidFill>
              </a:rPr>
              <a:t>oil customers according the </a:t>
            </a:r>
            <a:r>
              <a:rPr lang="en-US" sz="2800" b="1" dirty="0" smtClean="0">
                <a:solidFill>
                  <a:srgbClr val="C00000"/>
                </a:solidFill>
              </a:rPr>
              <a:t>company</a:t>
            </a:r>
          </a:p>
          <a:p>
            <a:endParaRPr lang="en-US" b="1" dirty="0"/>
          </a:p>
          <a:p>
            <a:endParaRPr lang="en-US" b="1" dirty="0" smtClean="0"/>
          </a:p>
          <a:p>
            <a:endParaRPr lang="en-US" b="1" dirty="0"/>
          </a:p>
          <a:p>
            <a:endParaRPr lang="en-US" b="1" dirty="0" smtClean="0"/>
          </a:p>
          <a:p>
            <a:endParaRPr lang="en-US" b="1" dirty="0"/>
          </a:p>
          <a:p>
            <a:endParaRPr lang="en-US" b="1" dirty="0" smtClean="0"/>
          </a:p>
          <a:p>
            <a:endParaRPr lang="en-US" b="1" dirty="0"/>
          </a:p>
          <a:p>
            <a:endParaRPr lang="en-US" b="1" dirty="0" smtClean="0"/>
          </a:p>
          <a:p>
            <a:endParaRPr lang="en-GB" dirty="0"/>
          </a:p>
        </p:txBody>
      </p:sp>
      <p:graphicFrame>
        <p:nvGraphicFramePr>
          <p:cNvPr id="4" name="Chart 3"/>
          <p:cNvGraphicFramePr/>
          <p:nvPr>
            <p:extLst>
              <p:ext uri="{D42A27DB-BD31-4B8C-83A1-F6EECF244321}">
                <p14:modId xmlns:p14="http://schemas.microsoft.com/office/powerpoint/2010/main" val="2235080856"/>
              </p:ext>
            </p:extLst>
          </p:nvPr>
        </p:nvGraphicFramePr>
        <p:xfrm>
          <a:off x="731520" y="1173480"/>
          <a:ext cx="9738360" cy="5486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576555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a:bodyPr>
          <a:lstStyle/>
          <a:p>
            <a:r>
              <a:rPr lang="en-US" sz="2800" b="1" dirty="0">
                <a:solidFill>
                  <a:srgbClr val="C00000"/>
                </a:solidFill>
              </a:rPr>
              <a:t>The</a:t>
            </a:r>
            <a:r>
              <a:rPr lang="en-US" sz="2800" dirty="0">
                <a:solidFill>
                  <a:srgbClr val="C00000"/>
                </a:solidFill>
              </a:rPr>
              <a:t> </a:t>
            </a:r>
            <a:r>
              <a:rPr lang="en-US" sz="2800" b="1" dirty="0">
                <a:solidFill>
                  <a:srgbClr val="C00000"/>
                </a:solidFill>
              </a:rPr>
              <a:t>percentage of sun flower oil customers according the </a:t>
            </a:r>
            <a:r>
              <a:rPr lang="en-US" sz="2800" b="1" dirty="0" smtClean="0">
                <a:solidFill>
                  <a:srgbClr val="C00000"/>
                </a:solidFill>
              </a:rPr>
              <a:t>company</a:t>
            </a:r>
          </a:p>
          <a:p>
            <a:endParaRPr lang="en-US" sz="2800" b="1" dirty="0">
              <a:solidFill>
                <a:srgbClr val="C00000"/>
              </a:solidFill>
            </a:endParaRPr>
          </a:p>
          <a:p>
            <a:endParaRPr lang="en-US" sz="2800" b="1" dirty="0" smtClean="0">
              <a:solidFill>
                <a:srgbClr val="C00000"/>
              </a:solidFill>
            </a:endParaRPr>
          </a:p>
          <a:p>
            <a:endParaRPr lang="en-US" sz="2800" b="1" dirty="0">
              <a:solidFill>
                <a:srgbClr val="C00000"/>
              </a:solidFill>
            </a:endParaRPr>
          </a:p>
          <a:p>
            <a:endParaRPr lang="en-US" sz="2800" b="1" dirty="0" smtClean="0">
              <a:solidFill>
                <a:srgbClr val="C00000"/>
              </a:solidFill>
            </a:endParaRPr>
          </a:p>
          <a:p>
            <a:endParaRPr lang="en-US" sz="2800" b="1" dirty="0">
              <a:solidFill>
                <a:srgbClr val="C00000"/>
              </a:solidFill>
            </a:endParaRPr>
          </a:p>
          <a:p>
            <a:endParaRPr lang="en-US" sz="2800" b="1" dirty="0" smtClean="0">
              <a:solidFill>
                <a:srgbClr val="C00000"/>
              </a:solidFill>
            </a:endParaRPr>
          </a:p>
          <a:p>
            <a:endParaRPr lang="en-GB" sz="2800" dirty="0">
              <a:solidFill>
                <a:srgbClr val="C00000"/>
              </a:solidFill>
            </a:endParaRPr>
          </a:p>
        </p:txBody>
      </p:sp>
      <p:graphicFrame>
        <p:nvGraphicFramePr>
          <p:cNvPr id="4" name="Chart 3"/>
          <p:cNvGraphicFramePr/>
          <p:nvPr>
            <p:extLst>
              <p:ext uri="{D42A27DB-BD31-4B8C-83A1-F6EECF244321}">
                <p14:modId xmlns:p14="http://schemas.microsoft.com/office/powerpoint/2010/main" val="467452581"/>
              </p:ext>
            </p:extLst>
          </p:nvPr>
        </p:nvGraphicFramePr>
        <p:xfrm>
          <a:off x="1173480" y="1021080"/>
          <a:ext cx="9921240" cy="48920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167629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a:bodyPr>
          <a:lstStyle/>
          <a:p>
            <a:r>
              <a:rPr lang="en-US" sz="2800" b="1" dirty="0">
                <a:solidFill>
                  <a:srgbClr val="C00000"/>
                </a:solidFill>
              </a:rPr>
              <a:t>Importance characteristics for the customer</a:t>
            </a:r>
            <a:r>
              <a:rPr lang="ar-SA" sz="2800" dirty="0" smtClean="0">
                <a:solidFill>
                  <a:srgbClr val="C00000"/>
                </a:solidFill>
              </a:rPr>
              <a:t>.</a:t>
            </a:r>
            <a:endParaRPr lang="en-US" sz="2800" dirty="0" smtClean="0">
              <a:solidFill>
                <a:srgbClr val="C00000"/>
              </a:solidFill>
            </a:endParaRPr>
          </a:p>
          <a:p>
            <a:endParaRPr lang="en-US" sz="2800" dirty="0">
              <a:solidFill>
                <a:srgbClr val="C00000"/>
              </a:solidFill>
            </a:endParaRPr>
          </a:p>
          <a:p>
            <a:endParaRPr lang="en-US" sz="2800" dirty="0" smtClean="0">
              <a:solidFill>
                <a:srgbClr val="C00000"/>
              </a:solidFill>
            </a:endParaRPr>
          </a:p>
          <a:p>
            <a:endParaRPr lang="en-US" sz="2800" dirty="0">
              <a:solidFill>
                <a:srgbClr val="C00000"/>
              </a:solidFill>
            </a:endParaRPr>
          </a:p>
          <a:p>
            <a:endParaRPr lang="en-US" sz="2800" dirty="0" smtClean="0">
              <a:solidFill>
                <a:srgbClr val="C00000"/>
              </a:solidFill>
            </a:endParaRPr>
          </a:p>
          <a:p>
            <a:endParaRPr lang="en-US" sz="2800" dirty="0">
              <a:solidFill>
                <a:srgbClr val="C00000"/>
              </a:solidFill>
            </a:endParaRPr>
          </a:p>
          <a:p>
            <a:endParaRPr lang="en-US" sz="2800" dirty="0" smtClean="0">
              <a:solidFill>
                <a:srgbClr val="C00000"/>
              </a:solidFill>
            </a:endParaRPr>
          </a:p>
          <a:p>
            <a:endParaRPr lang="en-GB" sz="2800" dirty="0">
              <a:solidFill>
                <a:srgbClr val="C00000"/>
              </a:solidFill>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822960" y="807721"/>
            <a:ext cx="11033760" cy="6050279"/>
          </a:xfrm>
          <a:prstGeom prst="rect">
            <a:avLst/>
          </a:prstGeom>
        </p:spPr>
      </p:pic>
    </p:spTree>
    <p:extLst>
      <p:ext uri="{BB962C8B-B14F-4D97-AF65-F5344CB8AC3E}">
        <p14:creationId xmlns:p14="http://schemas.microsoft.com/office/powerpoint/2010/main" val="13495584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476" y="509872"/>
            <a:ext cx="11567664" cy="5809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59007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a:bodyPr>
          <a:lstStyle/>
          <a:p>
            <a:r>
              <a:rPr lang="en-US" sz="2800" b="1" dirty="0">
                <a:solidFill>
                  <a:srgbClr val="C00000"/>
                </a:solidFill>
              </a:rPr>
              <a:t>Customers satisfaction for Al-Safi </a:t>
            </a:r>
            <a:endParaRPr lang="en-US" sz="2800" b="1" dirty="0" smtClean="0">
              <a:solidFill>
                <a:srgbClr val="C00000"/>
              </a:solidFill>
            </a:endParaRPr>
          </a:p>
          <a:p>
            <a:endParaRPr lang="en-US" sz="2800" b="1" dirty="0">
              <a:solidFill>
                <a:srgbClr val="C00000"/>
              </a:solidFill>
            </a:endParaRPr>
          </a:p>
          <a:p>
            <a:endParaRPr lang="en-US" sz="2800" b="1" dirty="0" smtClean="0">
              <a:solidFill>
                <a:srgbClr val="C00000"/>
              </a:solidFill>
            </a:endParaRPr>
          </a:p>
          <a:p>
            <a:endParaRPr lang="en-US" sz="2800" b="1" dirty="0">
              <a:solidFill>
                <a:srgbClr val="C00000"/>
              </a:solidFill>
            </a:endParaRPr>
          </a:p>
          <a:p>
            <a:endParaRPr lang="en-US" sz="2800" b="1" dirty="0" smtClean="0">
              <a:solidFill>
                <a:srgbClr val="C00000"/>
              </a:solidFill>
            </a:endParaRPr>
          </a:p>
          <a:p>
            <a:endParaRPr lang="en-US" sz="2800" b="1" dirty="0">
              <a:solidFill>
                <a:srgbClr val="C00000"/>
              </a:solidFill>
            </a:endParaRPr>
          </a:p>
          <a:p>
            <a:endParaRPr lang="en-US" sz="2800" b="1" dirty="0" smtClean="0">
              <a:solidFill>
                <a:srgbClr val="C00000"/>
              </a:solidFill>
            </a:endParaRPr>
          </a:p>
          <a:p>
            <a:endParaRPr lang="en-GB" sz="2800" dirty="0">
              <a:solidFill>
                <a:srgbClr val="C00000"/>
              </a:solidFill>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65760" y="716280"/>
            <a:ext cx="11582399" cy="6141719"/>
          </a:xfrm>
          <a:prstGeom prst="rect">
            <a:avLst/>
          </a:prstGeom>
        </p:spPr>
      </p:pic>
    </p:spTree>
    <p:extLst>
      <p:ext uri="{BB962C8B-B14F-4D97-AF65-F5344CB8AC3E}">
        <p14:creationId xmlns:p14="http://schemas.microsoft.com/office/powerpoint/2010/main" val="26019483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5116" y="2607787"/>
            <a:ext cx="10533804" cy="3299460"/>
          </a:xfrm>
        </p:spPr>
        <p:txBody>
          <a:bodyPr>
            <a:normAutofit/>
          </a:bodyPr>
          <a:lstStyle/>
          <a:p>
            <a:r>
              <a:rPr lang="en-US" sz="2400" b="1" dirty="0">
                <a:solidFill>
                  <a:srgbClr val="C00000"/>
                </a:solidFill>
              </a:rPr>
              <a:t>Customer's loyalty to the </a:t>
            </a:r>
            <a:r>
              <a:rPr lang="en-US" sz="2400" b="1" dirty="0" smtClean="0">
                <a:solidFill>
                  <a:srgbClr val="C00000"/>
                </a:solidFill>
              </a:rPr>
              <a:t>product </a:t>
            </a:r>
          </a:p>
          <a:p>
            <a:endParaRPr lang="en-US" sz="2400" dirty="0" smtClean="0">
              <a:solidFill>
                <a:schemeClr val="tx1"/>
              </a:solidFill>
            </a:endParaRPr>
          </a:p>
          <a:p>
            <a:r>
              <a:rPr lang="en-US" sz="2400" b="1" dirty="0" smtClean="0">
                <a:solidFill>
                  <a:schemeClr val="tx1"/>
                </a:solidFill>
              </a:rPr>
              <a:t>This </a:t>
            </a:r>
            <a:r>
              <a:rPr lang="en-US" sz="2400" b="1" dirty="0">
                <a:solidFill>
                  <a:schemeClr val="tx1"/>
                </a:solidFill>
              </a:rPr>
              <a:t>chart clarifies that 54% from customers will buy another competitor’s product if not find Al-Safi product and 46% will not buy if not find Al-Safi product </a:t>
            </a:r>
            <a:endParaRPr lang="en-GB" sz="2400" b="1" dirty="0">
              <a:solidFill>
                <a:schemeClr val="tx1"/>
              </a:solidFill>
            </a:endParaRPr>
          </a:p>
          <a:p>
            <a:endParaRPr lang="en-US" sz="2800" b="1" dirty="0" smtClean="0">
              <a:solidFill>
                <a:srgbClr val="C00000"/>
              </a:solidFill>
            </a:endParaRPr>
          </a:p>
          <a:p>
            <a:endParaRPr lang="en-US" sz="2800" b="1" dirty="0">
              <a:solidFill>
                <a:srgbClr val="C00000"/>
              </a:solidFill>
            </a:endParaRPr>
          </a:p>
          <a:p>
            <a:endParaRPr lang="en-US" sz="2800" b="1" dirty="0" smtClean="0">
              <a:solidFill>
                <a:srgbClr val="C00000"/>
              </a:solidFill>
            </a:endParaRPr>
          </a:p>
          <a:p>
            <a:endParaRPr lang="en-US" sz="2800" b="1" dirty="0">
              <a:solidFill>
                <a:srgbClr val="C00000"/>
              </a:solidFill>
            </a:endParaRPr>
          </a:p>
          <a:p>
            <a:endParaRPr lang="en-US" sz="2800" b="1" dirty="0" smtClean="0">
              <a:solidFill>
                <a:srgbClr val="C00000"/>
              </a:solidFill>
            </a:endParaRPr>
          </a:p>
          <a:p>
            <a:endParaRPr lang="en-US" sz="2800" b="1" dirty="0">
              <a:solidFill>
                <a:srgbClr val="C00000"/>
              </a:solidFill>
            </a:endParaRPr>
          </a:p>
          <a:p>
            <a:endParaRPr lang="en-US" sz="2800" b="1" dirty="0" smtClean="0">
              <a:solidFill>
                <a:srgbClr val="C00000"/>
              </a:solidFill>
            </a:endParaRPr>
          </a:p>
          <a:p>
            <a:endParaRPr lang="en-GB" sz="2800" dirty="0">
              <a:solidFill>
                <a:srgbClr val="C00000"/>
              </a:solidFill>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859280" y="1965961"/>
            <a:ext cx="8539797" cy="4590732"/>
          </a:xfrm>
          <a:prstGeom prst="rect">
            <a:avLst/>
          </a:prstGeom>
        </p:spPr>
      </p:pic>
    </p:spTree>
    <p:extLst>
      <p:ext uri="{BB962C8B-B14F-4D97-AF65-F5344CB8AC3E}">
        <p14:creationId xmlns:p14="http://schemas.microsoft.com/office/powerpoint/2010/main" val="3693102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601" y="598517"/>
            <a:ext cx="8534401" cy="2281600"/>
          </a:xfrm>
        </p:spPr>
        <p:txBody>
          <a:bodyPr>
            <a:normAutofit/>
          </a:bodyPr>
          <a:lstStyle/>
          <a:p>
            <a:pPr algn="l"/>
            <a:r>
              <a:rPr lang="en-US" sz="3200" b="1" dirty="0" smtClean="0">
                <a:solidFill>
                  <a:srgbClr val="C00000"/>
                </a:solidFill>
                <a:latin typeface="Times New Roman" pitchFamily="18" charset="0"/>
                <a:cs typeface="Times New Roman" pitchFamily="18" charset="0"/>
              </a:rPr>
              <a:t> outline:</a:t>
            </a:r>
            <a:br>
              <a:rPr lang="en-US" sz="3200" b="1" dirty="0" smtClean="0">
                <a:solidFill>
                  <a:srgbClr val="C00000"/>
                </a:solidFill>
                <a:latin typeface="Times New Roman" pitchFamily="18" charset="0"/>
                <a:cs typeface="Times New Roman" pitchFamily="18" charset="0"/>
              </a:rPr>
            </a:br>
            <a:endParaRPr lang="en-US" sz="3200" b="1" dirty="0">
              <a:solidFill>
                <a:srgbClr val="C00000"/>
              </a:solidFill>
              <a:latin typeface="Times New Roman" pitchFamily="18" charset="0"/>
              <a:cs typeface="Times New Roman" pitchFamily="18" charset="0"/>
            </a:endParaRPr>
          </a:p>
        </p:txBody>
      </p:sp>
      <p:sp>
        <p:nvSpPr>
          <p:cNvPr id="3" name="Text Placeholder 2"/>
          <p:cNvSpPr>
            <a:spLocks noGrp="1"/>
          </p:cNvSpPr>
          <p:nvPr>
            <p:ph type="body" idx="1"/>
          </p:nvPr>
        </p:nvSpPr>
        <p:spPr>
          <a:xfrm>
            <a:off x="434352" y="1588480"/>
            <a:ext cx="8534400" cy="4226169"/>
          </a:xfrm>
        </p:spPr>
        <p:txBody>
          <a:bodyPr>
            <a:normAutofit fontScale="77500" lnSpcReduction="20000"/>
          </a:bodyPr>
          <a:lstStyle/>
          <a:p>
            <a:pPr algn="l"/>
            <a:r>
              <a:rPr lang="en-US" sz="3600" b="1" dirty="0" smtClean="0">
                <a:solidFill>
                  <a:schemeClr val="tx1"/>
                </a:solidFill>
                <a:latin typeface="Times New Roman" pitchFamily="18" charset="0"/>
                <a:cs typeface="Times New Roman" pitchFamily="18" charset="0"/>
              </a:rPr>
              <a:t>1- company overview</a:t>
            </a:r>
          </a:p>
          <a:p>
            <a:pPr algn="l"/>
            <a:r>
              <a:rPr lang="en-US" sz="3600" b="1" dirty="0" smtClean="0">
                <a:solidFill>
                  <a:schemeClr val="tx1"/>
                </a:solidFill>
                <a:latin typeface="Times New Roman" pitchFamily="18" charset="0"/>
                <a:cs typeface="Times New Roman" pitchFamily="18" charset="0"/>
              </a:rPr>
              <a:t>2- Introduction</a:t>
            </a:r>
          </a:p>
          <a:p>
            <a:pPr algn="l"/>
            <a:r>
              <a:rPr lang="en-US" sz="3600" b="1" dirty="0" smtClean="0">
                <a:solidFill>
                  <a:schemeClr val="tx1"/>
                </a:solidFill>
                <a:latin typeface="Times New Roman" pitchFamily="18" charset="0"/>
                <a:cs typeface="Times New Roman" pitchFamily="18" charset="0"/>
              </a:rPr>
              <a:t>3- problem statement </a:t>
            </a:r>
          </a:p>
          <a:p>
            <a:pPr algn="l"/>
            <a:r>
              <a:rPr lang="en-US" sz="3600" b="1" dirty="0" smtClean="0">
                <a:solidFill>
                  <a:schemeClr val="tx1"/>
                </a:solidFill>
                <a:latin typeface="Times New Roman" pitchFamily="18" charset="0"/>
                <a:cs typeface="Times New Roman" pitchFamily="18" charset="0"/>
              </a:rPr>
              <a:t>4- </a:t>
            </a:r>
            <a:r>
              <a:rPr lang="en-US" sz="3600" b="1" dirty="0">
                <a:solidFill>
                  <a:schemeClr val="tx1"/>
                </a:solidFill>
                <a:latin typeface="Times New Roman" pitchFamily="18" charset="0"/>
                <a:cs typeface="Times New Roman" pitchFamily="18" charset="0"/>
              </a:rPr>
              <a:t>O</a:t>
            </a:r>
            <a:r>
              <a:rPr lang="en-US" sz="3600" b="1" dirty="0" smtClean="0">
                <a:solidFill>
                  <a:schemeClr val="tx1"/>
                </a:solidFill>
                <a:latin typeface="Times New Roman" pitchFamily="18" charset="0"/>
                <a:cs typeface="Times New Roman" pitchFamily="18" charset="0"/>
              </a:rPr>
              <a:t>bjectives </a:t>
            </a:r>
          </a:p>
          <a:p>
            <a:pPr algn="l"/>
            <a:r>
              <a:rPr lang="en-US" sz="3600" b="1" dirty="0" smtClean="0">
                <a:solidFill>
                  <a:schemeClr val="tx1"/>
                </a:solidFill>
                <a:latin typeface="Times New Roman" pitchFamily="18" charset="0"/>
                <a:cs typeface="Times New Roman" pitchFamily="18" charset="0"/>
              </a:rPr>
              <a:t>5- literatures </a:t>
            </a:r>
          </a:p>
          <a:p>
            <a:pPr algn="l"/>
            <a:r>
              <a:rPr lang="en-US" sz="3600" b="1" dirty="0" smtClean="0">
                <a:solidFill>
                  <a:schemeClr val="tx1"/>
                </a:solidFill>
                <a:latin typeface="Times New Roman" pitchFamily="18" charset="0"/>
                <a:cs typeface="Times New Roman" pitchFamily="18" charset="0"/>
              </a:rPr>
              <a:t>6- Methodology</a:t>
            </a:r>
          </a:p>
          <a:p>
            <a:pPr algn="l"/>
            <a:r>
              <a:rPr lang="en-US" sz="3600" b="1" dirty="0" smtClean="0">
                <a:solidFill>
                  <a:schemeClr val="tx1"/>
                </a:solidFill>
                <a:latin typeface="Times New Roman" pitchFamily="18" charset="0"/>
                <a:cs typeface="Times New Roman" pitchFamily="18" charset="0"/>
              </a:rPr>
              <a:t>7- Results and Analysis </a:t>
            </a:r>
          </a:p>
          <a:p>
            <a:pPr algn="l"/>
            <a:r>
              <a:rPr lang="en-US" sz="3600" b="1" dirty="0" smtClean="0">
                <a:solidFill>
                  <a:schemeClr val="tx1"/>
                </a:solidFill>
                <a:latin typeface="Times New Roman" pitchFamily="18" charset="0"/>
                <a:cs typeface="Times New Roman" pitchFamily="18" charset="0"/>
              </a:rPr>
              <a:t>8- Conclusion</a:t>
            </a:r>
          </a:p>
          <a:p>
            <a:pPr algn="l"/>
            <a:r>
              <a:rPr lang="en-US" sz="3600" b="1" dirty="0" smtClean="0">
                <a:solidFill>
                  <a:schemeClr val="tx1"/>
                </a:solidFill>
                <a:latin typeface="Times New Roman" pitchFamily="18" charset="0"/>
                <a:cs typeface="Times New Roman" pitchFamily="18" charset="0"/>
              </a:rPr>
              <a:t>9- Recommendations </a:t>
            </a:r>
          </a:p>
          <a:p>
            <a:endParaRPr lang="en-US" dirty="0">
              <a:solidFill>
                <a:schemeClr val="bg1"/>
              </a:solidFill>
            </a:endParaRPr>
          </a:p>
        </p:txBody>
      </p:sp>
    </p:spTree>
    <p:extLst>
      <p:ext uri="{BB962C8B-B14F-4D97-AF65-F5344CB8AC3E}">
        <p14:creationId xmlns:p14="http://schemas.microsoft.com/office/powerpoint/2010/main" val="38162660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a:bodyPr>
          <a:lstStyle/>
          <a:p>
            <a:r>
              <a:rPr lang="en-US" sz="2800" b="1" dirty="0">
                <a:solidFill>
                  <a:srgbClr val="C00000"/>
                </a:solidFill>
              </a:rPr>
              <a:t>Competitive Benchmarking</a:t>
            </a:r>
            <a:r>
              <a:rPr lang="en-US" sz="2800" b="1" dirty="0" smtClean="0">
                <a:solidFill>
                  <a:srgbClr val="C00000"/>
                </a:solidFill>
              </a:rPr>
              <a:t>:</a:t>
            </a:r>
          </a:p>
          <a:p>
            <a:endParaRPr lang="en-US" sz="2800" b="1" dirty="0">
              <a:solidFill>
                <a:srgbClr val="C00000"/>
              </a:solidFill>
            </a:endParaRPr>
          </a:p>
          <a:p>
            <a:endParaRPr lang="en-US" sz="2800" b="1" dirty="0" smtClean="0">
              <a:solidFill>
                <a:srgbClr val="C00000"/>
              </a:solidFill>
            </a:endParaRPr>
          </a:p>
          <a:p>
            <a:endParaRPr lang="en-US" sz="2800" b="1" dirty="0">
              <a:solidFill>
                <a:srgbClr val="C00000"/>
              </a:solidFill>
            </a:endParaRPr>
          </a:p>
          <a:p>
            <a:endParaRPr lang="en-US" sz="2800" b="1" dirty="0" smtClean="0">
              <a:solidFill>
                <a:srgbClr val="C00000"/>
              </a:solidFill>
            </a:endParaRPr>
          </a:p>
          <a:p>
            <a:endParaRPr lang="en-US" sz="2800" b="1" dirty="0">
              <a:solidFill>
                <a:srgbClr val="C00000"/>
              </a:solidFill>
            </a:endParaRPr>
          </a:p>
          <a:p>
            <a:endParaRPr lang="en-US" sz="2800" b="1" dirty="0" smtClean="0">
              <a:solidFill>
                <a:srgbClr val="C00000"/>
              </a:solidFill>
            </a:endParaRPr>
          </a:p>
          <a:p>
            <a:endParaRPr lang="en-GB" sz="2800" b="1" dirty="0">
              <a:solidFill>
                <a:srgbClr val="C00000"/>
              </a:solidFill>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051560" y="960120"/>
            <a:ext cx="9966960" cy="5654040"/>
          </a:xfrm>
          <a:prstGeom prst="rect">
            <a:avLst/>
          </a:prstGeom>
        </p:spPr>
      </p:pic>
    </p:spTree>
    <p:extLst>
      <p:ext uri="{BB962C8B-B14F-4D97-AF65-F5344CB8AC3E}">
        <p14:creationId xmlns:p14="http://schemas.microsoft.com/office/powerpoint/2010/main" val="35977139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b="1" dirty="0">
                <a:solidFill>
                  <a:srgbClr val="C00000"/>
                </a:solidFill>
              </a:rPr>
              <a:t>customer priority level</a:t>
            </a:r>
            <a:endParaRPr lang="en-GB" dirty="0">
              <a:solidFill>
                <a:srgbClr val="C00000"/>
              </a:solidFill>
            </a:endParaRPr>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GB"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419475" y="885825"/>
            <a:ext cx="3829050" cy="5715000"/>
          </a:xfrm>
          <a:prstGeom prst="rect">
            <a:avLst/>
          </a:prstGeom>
        </p:spPr>
      </p:pic>
    </p:spTree>
    <p:extLst>
      <p:ext uri="{BB962C8B-B14F-4D97-AF65-F5344CB8AC3E}">
        <p14:creationId xmlns:p14="http://schemas.microsoft.com/office/powerpoint/2010/main" val="6214598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b="1" dirty="0">
                <a:solidFill>
                  <a:srgbClr val="C00000"/>
                </a:solidFill>
              </a:rPr>
              <a:t>Design requirements </a:t>
            </a:r>
            <a:r>
              <a:rPr lang="en-US" b="1" dirty="0" smtClean="0">
                <a:solidFill>
                  <a:srgbClr val="C00000"/>
                </a:solidFill>
              </a:rPr>
              <a:t>Characteristics</a:t>
            </a:r>
          </a:p>
          <a:p>
            <a:endParaRPr lang="en-US" b="1" dirty="0">
              <a:solidFill>
                <a:srgbClr val="C00000"/>
              </a:solidFill>
            </a:endParaRPr>
          </a:p>
          <a:p>
            <a:endParaRPr lang="en-US" b="1" dirty="0" smtClean="0">
              <a:solidFill>
                <a:srgbClr val="C00000"/>
              </a:solidFill>
            </a:endParaRPr>
          </a:p>
          <a:p>
            <a:endParaRPr lang="en-US" b="1" dirty="0">
              <a:solidFill>
                <a:srgbClr val="C00000"/>
              </a:solidFill>
            </a:endParaRPr>
          </a:p>
          <a:p>
            <a:endParaRPr lang="en-US" b="1" dirty="0" smtClean="0">
              <a:solidFill>
                <a:srgbClr val="C00000"/>
              </a:solidFill>
            </a:endParaRPr>
          </a:p>
          <a:p>
            <a:endParaRPr lang="en-US" b="1" dirty="0">
              <a:solidFill>
                <a:srgbClr val="C00000"/>
              </a:solidFill>
            </a:endParaRPr>
          </a:p>
          <a:p>
            <a:endParaRPr lang="en-US" b="1" dirty="0" smtClean="0">
              <a:solidFill>
                <a:srgbClr val="C00000"/>
              </a:solidFill>
            </a:endParaRPr>
          </a:p>
          <a:p>
            <a:endParaRPr lang="en-US" b="1" dirty="0">
              <a:solidFill>
                <a:srgbClr val="C00000"/>
              </a:solidFill>
            </a:endParaRPr>
          </a:p>
          <a:p>
            <a:endParaRPr lang="en-US" b="1" dirty="0" smtClean="0">
              <a:solidFill>
                <a:srgbClr val="C00000"/>
              </a:solidFill>
            </a:endParaRPr>
          </a:p>
          <a:p>
            <a:endParaRPr lang="en-US" b="1" dirty="0">
              <a:solidFill>
                <a:srgbClr val="C00000"/>
              </a:solidFill>
            </a:endParaRPr>
          </a:p>
          <a:p>
            <a:endParaRPr lang="en-GB" dirty="0">
              <a:solidFill>
                <a:srgbClr val="C00000"/>
              </a:solidFill>
            </a:endParaRPr>
          </a:p>
        </p:txBody>
      </p:sp>
      <p:pic>
        <p:nvPicPr>
          <p:cNvPr id="4" name="Picture 3"/>
          <p:cNvPicPr/>
          <p:nvPr/>
        </p:nvPicPr>
        <p:blipFill rotWithShape="1">
          <a:blip r:embed="rId2">
            <a:extLst>
              <a:ext uri="{28A0092B-C50C-407E-A947-70E740481C1C}">
                <a14:useLocalDpi xmlns:a14="http://schemas.microsoft.com/office/drawing/2010/main" val="0"/>
              </a:ext>
            </a:extLst>
          </a:blip>
          <a:srcRect r="1129"/>
          <a:stretch/>
        </p:blipFill>
        <p:spPr bwMode="auto">
          <a:xfrm>
            <a:off x="723899" y="1619251"/>
            <a:ext cx="10668001" cy="425767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309146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b="1" dirty="0" smtClean="0">
                <a:solidFill>
                  <a:srgbClr val="C00000"/>
                </a:solidFill>
              </a:rPr>
              <a:t>Relationship Matrix </a:t>
            </a:r>
          </a:p>
          <a:p>
            <a:endParaRPr lang="en-US" b="1" dirty="0">
              <a:solidFill>
                <a:srgbClr val="C00000"/>
              </a:solidFill>
            </a:endParaRPr>
          </a:p>
          <a:p>
            <a:endParaRPr lang="en-US" b="1" dirty="0" smtClean="0">
              <a:solidFill>
                <a:srgbClr val="C00000"/>
              </a:solidFill>
            </a:endParaRPr>
          </a:p>
          <a:p>
            <a:endParaRPr lang="en-US" b="1" dirty="0">
              <a:solidFill>
                <a:srgbClr val="C00000"/>
              </a:solidFill>
            </a:endParaRPr>
          </a:p>
          <a:p>
            <a:endParaRPr lang="en-US" b="1" dirty="0" smtClean="0">
              <a:solidFill>
                <a:srgbClr val="C00000"/>
              </a:solidFill>
            </a:endParaRPr>
          </a:p>
          <a:p>
            <a:endParaRPr lang="en-US" b="1" dirty="0">
              <a:solidFill>
                <a:srgbClr val="C00000"/>
              </a:solidFill>
            </a:endParaRPr>
          </a:p>
          <a:p>
            <a:endParaRPr lang="en-US" b="1" dirty="0" smtClean="0">
              <a:solidFill>
                <a:srgbClr val="C00000"/>
              </a:solidFill>
            </a:endParaRPr>
          </a:p>
          <a:p>
            <a:endParaRPr lang="en-US" b="1" dirty="0">
              <a:solidFill>
                <a:srgbClr val="C00000"/>
              </a:solidFill>
            </a:endParaRPr>
          </a:p>
          <a:p>
            <a:endParaRPr lang="en-US" b="1" dirty="0" smtClean="0">
              <a:solidFill>
                <a:srgbClr val="C00000"/>
              </a:solidFill>
            </a:endParaRPr>
          </a:p>
          <a:p>
            <a:endParaRPr lang="en-US" b="1" dirty="0">
              <a:solidFill>
                <a:srgbClr val="C00000"/>
              </a:solidFill>
            </a:endParaRPr>
          </a:p>
          <a:p>
            <a:endParaRPr lang="en-US" b="1" dirty="0" smtClean="0">
              <a:solidFill>
                <a:srgbClr val="C00000"/>
              </a:solidFill>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0181229" y="671750"/>
            <a:ext cx="1877421" cy="3082283"/>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5028" y="671750"/>
            <a:ext cx="7760618" cy="6164566"/>
          </a:xfrm>
          <a:prstGeom prst="rect">
            <a:avLst/>
          </a:prstGeom>
        </p:spPr>
      </p:pic>
    </p:spTree>
    <p:extLst>
      <p:ext uri="{BB962C8B-B14F-4D97-AF65-F5344CB8AC3E}">
        <p14:creationId xmlns:p14="http://schemas.microsoft.com/office/powerpoint/2010/main" val="42563025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b="1" dirty="0">
                <a:solidFill>
                  <a:srgbClr val="C00000"/>
                </a:solidFill>
              </a:rPr>
              <a:t>Correlation </a:t>
            </a:r>
            <a:r>
              <a:rPr lang="en-US" b="1" dirty="0" smtClean="0">
                <a:solidFill>
                  <a:srgbClr val="C00000"/>
                </a:solidFill>
              </a:rPr>
              <a:t>Matrix</a:t>
            </a:r>
            <a:endParaRPr lang="ar-SA" b="1" dirty="0" smtClean="0">
              <a:solidFill>
                <a:srgbClr val="C00000"/>
              </a:solidFill>
            </a:endParaRPr>
          </a:p>
          <a:p>
            <a:endParaRPr lang="ar-SA" b="1" dirty="0">
              <a:solidFill>
                <a:srgbClr val="C00000"/>
              </a:solidFill>
            </a:endParaRPr>
          </a:p>
          <a:p>
            <a:endParaRPr lang="ar-SA" b="1" dirty="0" smtClean="0">
              <a:solidFill>
                <a:srgbClr val="C00000"/>
              </a:solidFill>
            </a:endParaRPr>
          </a:p>
          <a:p>
            <a:endParaRPr lang="ar-SA" b="1" dirty="0">
              <a:solidFill>
                <a:srgbClr val="C00000"/>
              </a:solidFill>
            </a:endParaRPr>
          </a:p>
          <a:p>
            <a:endParaRPr lang="ar-SA" b="1" dirty="0" smtClean="0">
              <a:solidFill>
                <a:srgbClr val="C00000"/>
              </a:solidFill>
            </a:endParaRPr>
          </a:p>
          <a:p>
            <a:endParaRPr lang="ar-SA" b="1" dirty="0">
              <a:solidFill>
                <a:srgbClr val="C00000"/>
              </a:solidFill>
            </a:endParaRPr>
          </a:p>
          <a:p>
            <a:endParaRPr lang="ar-SA" b="1" dirty="0" smtClean="0">
              <a:solidFill>
                <a:srgbClr val="C00000"/>
              </a:solidFill>
            </a:endParaRPr>
          </a:p>
          <a:p>
            <a:endParaRPr lang="ar-SA" b="1" dirty="0">
              <a:solidFill>
                <a:srgbClr val="C00000"/>
              </a:solidFill>
            </a:endParaRPr>
          </a:p>
          <a:p>
            <a:endParaRPr lang="ar-SA" b="1" dirty="0" smtClean="0">
              <a:solidFill>
                <a:srgbClr val="C00000"/>
              </a:solidFill>
            </a:endParaRPr>
          </a:p>
          <a:p>
            <a:endParaRPr lang="en-GB" dirty="0">
              <a:solidFill>
                <a:srgbClr val="C00000"/>
              </a:solidFill>
            </a:endParaRPr>
          </a:p>
          <a:p>
            <a:endParaRPr lang="en-GB"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152525" y="1219201"/>
            <a:ext cx="9620250" cy="5276850"/>
          </a:xfrm>
          <a:prstGeom prst="rect">
            <a:avLst/>
          </a:prstGeom>
        </p:spPr>
      </p:pic>
    </p:spTree>
    <p:extLst>
      <p:ext uri="{BB962C8B-B14F-4D97-AF65-F5344CB8AC3E}">
        <p14:creationId xmlns:p14="http://schemas.microsoft.com/office/powerpoint/2010/main" val="9240770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b="1" dirty="0">
                <a:solidFill>
                  <a:srgbClr val="C00000"/>
                </a:solidFill>
              </a:rPr>
              <a:t>product competitive Assessment</a:t>
            </a:r>
            <a:r>
              <a:rPr lang="ar-SA" b="1" dirty="0">
                <a:solidFill>
                  <a:srgbClr val="C00000"/>
                </a:solidFill>
              </a:rPr>
              <a:t>)</a:t>
            </a:r>
            <a:r>
              <a:rPr lang="en-US" b="1" dirty="0">
                <a:solidFill>
                  <a:srgbClr val="C00000"/>
                </a:solidFill>
              </a:rPr>
              <a:t> benchmarking</a:t>
            </a:r>
            <a:r>
              <a:rPr lang="en-US" b="1" dirty="0" smtClean="0">
                <a:solidFill>
                  <a:srgbClr val="C00000"/>
                </a:solidFill>
              </a:rPr>
              <a:t>)</a:t>
            </a:r>
            <a:endParaRPr lang="ar-SA" b="1" dirty="0" smtClean="0">
              <a:solidFill>
                <a:srgbClr val="C00000"/>
              </a:solidFill>
            </a:endParaRPr>
          </a:p>
          <a:p>
            <a:endParaRPr lang="ar-SA" b="1" dirty="0">
              <a:solidFill>
                <a:srgbClr val="C00000"/>
              </a:solidFill>
            </a:endParaRPr>
          </a:p>
          <a:p>
            <a:endParaRPr lang="ar-SA" b="1" dirty="0" smtClean="0">
              <a:solidFill>
                <a:srgbClr val="C00000"/>
              </a:solidFill>
            </a:endParaRPr>
          </a:p>
          <a:p>
            <a:endParaRPr lang="ar-SA" b="1" dirty="0">
              <a:solidFill>
                <a:srgbClr val="C00000"/>
              </a:solidFill>
            </a:endParaRPr>
          </a:p>
          <a:p>
            <a:endParaRPr lang="ar-SA" b="1" dirty="0" smtClean="0">
              <a:solidFill>
                <a:srgbClr val="C00000"/>
              </a:solidFill>
            </a:endParaRPr>
          </a:p>
          <a:p>
            <a:endParaRPr lang="ar-SA" b="1" dirty="0">
              <a:solidFill>
                <a:srgbClr val="C00000"/>
              </a:solidFill>
            </a:endParaRPr>
          </a:p>
          <a:p>
            <a:endParaRPr lang="ar-SA" b="1" dirty="0" smtClean="0">
              <a:solidFill>
                <a:srgbClr val="C00000"/>
              </a:solidFill>
            </a:endParaRPr>
          </a:p>
          <a:p>
            <a:endParaRPr lang="ar-SA" b="1" dirty="0">
              <a:solidFill>
                <a:srgbClr val="C00000"/>
              </a:solidFill>
            </a:endParaRPr>
          </a:p>
          <a:p>
            <a:endParaRPr lang="ar-SA" b="1" dirty="0" smtClean="0">
              <a:solidFill>
                <a:srgbClr val="C00000"/>
              </a:solidFill>
            </a:endParaRPr>
          </a:p>
          <a:p>
            <a:endParaRPr lang="ar-SA" b="1" dirty="0">
              <a:solidFill>
                <a:srgbClr val="C00000"/>
              </a:solidFill>
            </a:endParaRPr>
          </a:p>
          <a:p>
            <a:endParaRPr lang="en-GB" dirty="0">
              <a:solidFill>
                <a:srgbClr val="C00000"/>
              </a:solidFill>
            </a:endParaRPr>
          </a:p>
        </p:txBody>
      </p:sp>
      <p:pic>
        <p:nvPicPr>
          <p:cNvPr id="4" name="Picture 3"/>
          <p:cNvPicPr/>
          <p:nvPr/>
        </p:nvPicPr>
        <p:blipFill rotWithShape="1">
          <a:blip r:embed="rId2">
            <a:extLst>
              <a:ext uri="{28A0092B-C50C-407E-A947-70E740481C1C}">
                <a14:useLocalDpi xmlns:a14="http://schemas.microsoft.com/office/drawing/2010/main" val="0"/>
              </a:ext>
            </a:extLst>
          </a:blip>
          <a:srcRect l="5172" t="16584"/>
          <a:stretch/>
        </p:blipFill>
        <p:spPr bwMode="auto">
          <a:xfrm>
            <a:off x="2981325" y="866775"/>
            <a:ext cx="4305300" cy="5715000"/>
          </a:xfrm>
          <a:prstGeom prst="rect">
            <a:avLst/>
          </a:prstGeom>
          <a:ln>
            <a:noFill/>
          </a:ln>
          <a:extLst>
            <a:ext uri="{53640926-AAD7-44D8-BBD7-CCE9431645EC}">
              <a14:shadowObscured xmlns:a14="http://schemas.microsoft.com/office/drawing/2010/main"/>
            </a:ext>
          </a:extLst>
        </p:spPr>
      </p:pic>
      <p:sp>
        <p:nvSpPr>
          <p:cNvPr id="2" name="Rectangle 1"/>
          <p:cNvSpPr/>
          <p:nvPr/>
        </p:nvSpPr>
        <p:spPr>
          <a:xfrm>
            <a:off x="7738281" y="2647666"/>
            <a:ext cx="2074459" cy="614149"/>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taste</a:t>
            </a:r>
            <a:endParaRPr lang="en-US" dirty="0"/>
          </a:p>
        </p:txBody>
      </p:sp>
      <p:sp>
        <p:nvSpPr>
          <p:cNvPr id="5" name="Rectangle 4"/>
          <p:cNvSpPr/>
          <p:nvPr/>
        </p:nvSpPr>
        <p:spPr>
          <a:xfrm>
            <a:off x="7738280" y="4003345"/>
            <a:ext cx="2074459" cy="614149"/>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color</a:t>
            </a:r>
            <a:endParaRPr lang="en-US" dirty="0"/>
          </a:p>
        </p:txBody>
      </p:sp>
      <p:sp>
        <p:nvSpPr>
          <p:cNvPr id="6" name="Rectangle 5"/>
          <p:cNvSpPr/>
          <p:nvPr/>
        </p:nvSpPr>
        <p:spPr>
          <a:xfrm>
            <a:off x="7738278" y="5024651"/>
            <a:ext cx="2074459" cy="614149"/>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price</a:t>
            </a:r>
            <a:endParaRPr lang="en-US" dirty="0"/>
          </a:p>
        </p:txBody>
      </p:sp>
      <p:sp>
        <p:nvSpPr>
          <p:cNvPr id="7" name="Rectangle 6"/>
          <p:cNvSpPr/>
          <p:nvPr/>
        </p:nvSpPr>
        <p:spPr>
          <a:xfrm>
            <a:off x="7738279" y="5947154"/>
            <a:ext cx="2074459" cy="614149"/>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offers</a:t>
            </a:r>
            <a:endParaRPr lang="en-US" dirty="0"/>
          </a:p>
        </p:txBody>
      </p:sp>
      <p:cxnSp>
        <p:nvCxnSpPr>
          <p:cNvPr id="9" name="Straight Arrow Connector 8"/>
          <p:cNvCxnSpPr/>
          <p:nvPr/>
        </p:nvCxnSpPr>
        <p:spPr>
          <a:xfrm flipH="1">
            <a:off x="7286625" y="2954740"/>
            <a:ext cx="45165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7267786" y="4310419"/>
            <a:ext cx="45165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7292172" y="6388430"/>
            <a:ext cx="45165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7292172" y="5318077"/>
            <a:ext cx="45165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80178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a:bodyPr>
          <a:lstStyle/>
          <a:p>
            <a:r>
              <a:rPr lang="en-US" sz="2400" b="1" dirty="0" smtClean="0">
                <a:solidFill>
                  <a:srgbClr val="C00000"/>
                </a:solidFill>
              </a:rPr>
              <a:t> </a:t>
            </a:r>
            <a:r>
              <a:rPr lang="en-US" sz="2400" b="1" dirty="0">
                <a:solidFill>
                  <a:srgbClr val="C00000"/>
                </a:solidFill>
              </a:rPr>
              <a:t>House of Quality </a:t>
            </a:r>
            <a:endParaRPr lang="en-US" sz="2400" b="1" dirty="0" smtClean="0">
              <a:solidFill>
                <a:srgbClr val="C00000"/>
              </a:solidFill>
            </a:endParaRPr>
          </a:p>
          <a:p>
            <a:endParaRPr lang="en-US" sz="2400" b="1" dirty="0">
              <a:solidFill>
                <a:srgbClr val="C00000"/>
              </a:solidFill>
            </a:endParaRPr>
          </a:p>
          <a:p>
            <a:endParaRPr lang="en-US" sz="2400" b="1" dirty="0" smtClean="0">
              <a:solidFill>
                <a:srgbClr val="C00000"/>
              </a:solidFill>
            </a:endParaRPr>
          </a:p>
          <a:p>
            <a:endParaRPr lang="en-US" sz="2400" b="1" dirty="0">
              <a:solidFill>
                <a:srgbClr val="C00000"/>
              </a:solidFill>
            </a:endParaRPr>
          </a:p>
          <a:p>
            <a:endParaRPr lang="en-US" sz="2400" b="1" dirty="0" smtClean="0">
              <a:solidFill>
                <a:srgbClr val="C00000"/>
              </a:solidFill>
            </a:endParaRPr>
          </a:p>
          <a:p>
            <a:endParaRPr lang="en-US" sz="2400" b="1" dirty="0">
              <a:solidFill>
                <a:srgbClr val="C00000"/>
              </a:solidFill>
            </a:endParaRPr>
          </a:p>
          <a:p>
            <a:endParaRPr lang="en-US" sz="2400" b="1" dirty="0" smtClean="0">
              <a:solidFill>
                <a:srgbClr val="C00000"/>
              </a:solidFill>
            </a:endParaRPr>
          </a:p>
          <a:p>
            <a:endParaRPr lang="en-US" sz="2400" b="1" dirty="0">
              <a:solidFill>
                <a:srgbClr val="C00000"/>
              </a:solidFill>
            </a:endParaRPr>
          </a:p>
          <a:p>
            <a:endParaRPr lang="en-US" sz="2400" b="1" dirty="0" smtClean="0">
              <a:solidFill>
                <a:srgbClr val="C00000"/>
              </a:solidFill>
            </a:endParaRPr>
          </a:p>
          <a:p>
            <a:endParaRPr lang="en-GB" sz="2400" b="1" dirty="0">
              <a:solidFill>
                <a:srgbClr val="C00000"/>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8798" y="0"/>
            <a:ext cx="8453199" cy="328869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3456" y="3288697"/>
            <a:ext cx="8448544" cy="3443180"/>
          </a:xfrm>
          <a:prstGeom prst="rect">
            <a:avLst/>
          </a:prstGeom>
        </p:spPr>
      </p:pic>
    </p:spTree>
    <p:extLst>
      <p:ext uri="{BB962C8B-B14F-4D97-AF65-F5344CB8AC3E}">
        <p14:creationId xmlns:p14="http://schemas.microsoft.com/office/powerpoint/2010/main" val="4009745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0068" y="6858000"/>
            <a:ext cx="9433437" cy="293030"/>
          </a:xfrm>
        </p:spPr>
        <p:txBody>
          <a:bodyPr>
            <a:normAutofit fontScale="25000" lnSpcReduction="20000"/>
          </a:bodyPr>
          <a:lstStyle/>
          <a:p>
            <a:endParaRPr lang="ar-SA" sz="11200" b="1" dirty="0" smtClean="0">
              <a:solidFill>
                <a:srgbClr val="C00000"/>
              </a:solidFill>
            </a:endParaRPr>
          </a:p>
          <a:p>
            <a:endParaRPr lang="ar-SA" sz="11200" b="1" dirty="0">
              <a:solidFill>
                <a:srgbClr val="C00000"/>
              </a:solidFill>
            </a:endParaRPr>
          </a:p>
          <a:p>
            <a:r>
              <a:rPr lang="en-US" sz="11200" b="1" dirty="0" smtClean="0">
                <a:solidFill>
                  <a:srgbClr val="C00000"/>
                </a:solidFill>
              </a:rPr>
              <a:t>Conclusion</a:t>
            </a:r>
            <a:endParaRPr lang="ar-SA" sz="11200" b="1" dirty="0" smtClean="0">
              <a:solidFill>
                <a:srgbClr val="C00000"/>
              </a:solidFill>
            </a:endParaRPr>
          </a:p>
          <a:p>
            <a:endParaRPr lang="en-US" sz="11200" b="1" dirty="0" smtClean="0">
              <a:solidFill>
                <a:srgbClr val="C00000"/>
              </a:solidFill>
            </a:endParaRPr>
          </a:p>
          <a:p>
            <a:pPr marL="1143000" indent="-1143000">
              <a:buFont typeface="Wingdings" panose="05000000000000000000" pitchFamily="2" charset="2"/>
              <a:buChar char="ü"/>
            </a:pPr>
            <a:r>
              <a:rPr lang="en-US" sz="9600" b="1" dirty="0">
                <a:solidFill>
                  <a:schemeClr val="tx1"/>
                </a:solidFill>
              </a:rPr>
              <a:t>Identify what Al-Safi </a:t>
            </a:r>
            <a:r>
              <a:rPr lang="en-US" sz="9600" b="1" dirty="0">
                <a:solidFill>
                  <a:srgbClr val="C00000"/>
                </a:solidFill>
              </a:rPr>
              <a:t>customers </a:t>
            </a:r>
            <a:r>
              <a:rPr lang="en-US" sz="9600" b="1" dirty="0" smtClean="0">
                <a:solidFill>
                  <a:srgbClr val="C00000"/>
                </a:solidFill>
              </a:rPr>
              <a:t>requirements </a:t>
            </a:r>
            <a:r>
              <a:rPr lang="en-US" sz="9600" b="1" dirty="0" smtClean="0">
                <a:solidFill>
                  <a:schemeClr val="tx1"/>
                </a:solidFill>
              </a:rPr>
              <a:t>and </a:t>
            </a:r>
            <a:r>
              <a:rPr lang="en-US" sz="9600" b="1" dirty="0">
                <a:solidFill>
                  <a:schemeClr val="tx1"/>
                </a:solidFill>
              </a:rPr>
              <a:t>determining the </a:t>
            </a:r>
            <a:r>
              <a:rPr lang="en-US" sz="9600" b="1" dirty="0">
                <a:solidFill>
                  <a:srgbClr val="C00000"/>
                </a:solidFill>
              </a:rPr>
              <a:t>customers’ importance level </a:t>
            </a:r>
            <a:endParaRPr lang="en-US" sz="9600" b="1" dirty="0" smtClean="0">
              <a:solidFill>
                <a:srgbClr val="C00000"/>
              </a:solidFill>
            </a:endParaRPr>
          </a:p>
          <a:p>
            <a:endParaRPr lang="en-US" sz="9600" b="1" dirty="0">
              <a:solidFill>
                <a:srgbClr val="C00000"/>
              </a:solidFill>
            </a:endParaRPr>
          </a:p>
          <a:p>
            <a:pPr marL="1143000" indent="-1143000">
              <a:buFont typeface="Wingdings" panose="05000000000000000000" pitchFamily="2" charset="2"/>
              <a:buChar char="ü"/>
            </a:pPr>
            <a:r>
              <a:rPr lang="en-US" sz="9600" b="1" dirty="0">
                <a:solidFill>
                  <a:schemeClr val="tx1"/>
                </a:solidFill>
              </a:rPr>
              <a:t>Measuring  the </a:t>
            </a:r>
            <a:r>
              <a:rPr lang="en-US" sz="9600" b="1" dirty="0">
                <a:solidFill>
                  <a:srgbClr val="C00000"/>
                </a:solidFill>
              </a:rPr>
              <a:t>level of satisfaction </a:t>
            </a:r>
            <a:r>
              <a:rPr lang="en-US" sz="9600" b="1" dirty="0">
                <a:solidFill>
                  <a:schemeClr val="tx1"/>
                </a:solidFill>
              </a:rPr>
              <a:t>for Al-Safi </a:t>
            </a:r>
            <a:r>
              <a:rPr lang="en-US" sz="9600" b="1" dirty="0" smtClean="0">
                <a:solidFill>
                  <a:schemeClr val="tx1"/>
                </a:solidFill>
              </a:rPr>
              <a:t>oil</a:t>
            </a:r>
          </a:p>
          <a:p>
            <a:pPr marL="1143000" indent="-1143000">
              <a:buFont typeface="Wingdings" panose="05000000000000000000" pitchFamily="2" charset="2"/>
              <a:buChar char="ü"/>
            </a:pPr>
            <a:endParaRPr lang="en-US" sz="9600" b="1" dirty="0">
              <a:solidFill>
                <a:schemeClr val="tx1"/>
              </a:solidFill>
            </a:endParaRPr>
          </a:p>
          <a:p>
            <a:pPr marL="1143000" indent="-1143000">
              <a:buFont typeface="Wingdings" panose="05000000000000000000" pitchFamily="2" charset="2"/>
              <a:buChar char="ü"/>
            </a:pPr>
            <a:endParaRPr lang="en-US" sz="9600" b="1" dirty="0" smtClean="0">
              <a:solidFill>
                <a:schemeClr val="tx1"/>
              </a:solidFill>
            </a:endParaRPr>
          </a:p>
          <a:p>
            <a:pPr marL="1143000" indent="-1143000">
              <a:buFont typeface="Wingdings" panose="05000000000000000000" pitchFamily="2" charset="2"/>
              <a:buChar char="ü"/>
            </a:pPr>
            <a:endParaRPr lang="en-US" sz="9600" b="1" dirty="0">
              <a:solidFill>
                <a:schemeClr val="tx1"/>
              </a:solidFill>
            </a:endParaRPr>
          </a:p>
          <a:p>
            <a:pPr marL="1143000" indent="-1143000">
              <a:buFont typeface="Wingdings" panose="05000000000000000000" pitchFamily="2" charset="2"/>
              <a:buChar char="ü"/>
            </a:pPr>
            <a:endParaRPr lang="en-US" sz="9600" b="1" dirty="0" smtClean="0">
              <a:solidFill>
                <a:schemeClr val="tx1"/>
              </a:solidFill>
            </a:endParaRPr>
          </a:p>
          <a:p>
            <a:pPr marL="1143000" indent="-1143000">
              <a:buFont typeface="Wingdings" panose="05000000000000000000" pitchFamily="2" charset="2"/>
              <a:buChar char="ü"/>
            </a:pPr>
            <a:endParaRPr lang="en-US" sz="9600" b="1" dirty="0">
              <a:solidFill>
                <a:schemeClr val="tx1"/>
              </a:solidFill>
            </a:endParaRPr>
          </a:p>
          <a:p>
            <a:pPr marL="1143000" indent="-1143000">
              <a:buFont typeface="Wingdings" panose="05000000000000000000" pitchFamily="2" charset="2"/>
              <a:buChar char="ü"/>
            </a:pPr>
            <a:endParaRPr lang="en-US" sz="9600" b="1" dirty="0" smtClean="0">
              <a:solidFill>
                <a:schemeClr val="tx1"/>
              </a:solidFill>
            </a:endParaRPr>
          </a:p>
          <a:p>
            <a:pPr marL="1143000" indent="-1143000">
              <a:buFont typeface="Wingdings" panose="05000000000000000000" pitchFamily="2" charset="2"/>
              <a:buChar char="ü"/>
            </a:pPr>
            <a:endParaRPr lang="en-US" sz="9600" b="1" dirty="0">
              <a:solidFill>
                <a:schemeClr val="tx1"/>
              </a:solidFill>
            </a:endParaRPr>
          </a:p>
          <a:p>
            <a:pPr marL="1143000" indent="-1143000">
              <a:buFont typeface="Wingdings" panose="05000000000000000000" pitchFamily="2" charset="2"/>
              <a:buChar char="ü"/>
            </a:pPr>
            <a:endParaRPr lang="en-US" sz="9600" b="1" dirty="0" smtClean="0">
              <a:solidFill>
                <a:schemeClr val="tx1"/>
              </a:solidFill>
            </a:endParaRPr>
          </a:p>
          <a:p>
            <a:pPr marL="1143000" indent="-1143000">
              <a:buFont typeface="Wingdings" panose="05000000000000000000" pitchFamily="2" charset="2"/>
              <a:buChar char="ü"/>
            </a:pPr>
            <a:endParaRPr lang="en-GB" sz="9600" b="1" dirty="0">
              <a:solidFill>
                <a:schemeClr val="tx1"/>
              </a:solidFill>
            </a:endParaRPr>
          </a:p>
          <a:p>
            <a:endParaRPr lang="en-US" sz="9600" b="1" dirty="0" smtClean="0">
              <a:solidFill>
                <a:schemeClr val="tx1"/>
              </a:solidFill>
            </a:endParaRPr>
          </a:p>
          <a:p>
            <a:endParaRPr lang="en-GB" sz="2800" b="1" dirty="0">
              <a:solidFill>
                <a:srgbClr val="C00000"/>
              </a:solidFill>
            </a:endParaRPr>
          </a:p>
        </p:txBody>
      </p:sp>
    </p:spTree>
    <p:extLst>
      <p:ext uri="{BB962C8B-B14F-4D97-AF65-F5344CB8AC3E}">
        <p14:creationId xmlns:p14="http://schemas.microsoft.com/office/powerpoint/2010/main" val="26083752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621" y="906958"/>
            <a:ext cx="10806022" cy="4674035"/>
          </a:xfrm>
        </p:spPr>
        <p:txBody>
          <a:bodyPr>
            <a:normAutofit fontScale="90000"/>
          </a:bodyPr>
          <a:lstStyle/>
          <a:p>
            <a:pPr marL="342900" lvl="0" indent="-342900">
              <a:spcBef>
                <a:spcPct val="20000"/>
              </a:spcBef>
              <a:buFont typeface="Wingdings" pitchFamily="2" charset="2"/>
              <a:buChar char="ü"/>
            </a:pPr>
            <a:r>
              <a:rPr lang="en-US" sz="2400" cap="none" dirty="0">
                <a:solidFill>
                  <a:prstClr val="black"/>
                </a:solidFill>
                <a:ea typeface="+mn-ea"/>
                <a:cs typeface="+mn-cs"/>
              </a:rPr>
              <a:t>With QFD analysis we have achieved the next goals</a:t>
            </a:r>
            <a:r>
              <a:rPr lang="en-US" sz="2400" cap="none" dirty="0" smtClean="0">
                <a:solidFill>
                  <a:prstClr val="black"/>
                </a:solidFill>
                <a:ea typeface="+mn-ea"/>
                <a:cs typeface="+mn-cs"/>
              </a:rPr>
              <a:t>:</a:t>
            </a:r>
            <a:br>
              <a:rPr lang="en-US" sz="2400" cap="none" dirty="0" smtClean="0">
                <a:solidFill>
                  <a:prstClr val="black"/>
                </a:solidFill>
                <a:ea typeface="+mn-ea"/>
                <a:cs typeface="+mn-cs"/>
              </a:rPr>
            </a:br>
            <a:r>
              <a:rPr lang="en-GB" sz="2400" cap="none" dirty="0">
                <a:solidFill>
                  <a:prstClr val="black"/>
                </a:solidFill>
                <a:ea typeface="+mn-ea"/>
                <a:cs typeface="+mn-cs"/>
              </a:rPr>
              <a:t/>
            </a:r>
            <a:br>
              <a:rPr lang="en-GB" sz="2400" cap="none" dirty="0">
                <a:solidFill>
                  <a:prstClr val="black"/>
                </a:solidFill>
                <a:ea typeface="+mn-ea"/>
                <a:cs typeface="+mn-cs"/>
              </a:rPr>
            </a:br>
            <a:r>
              <a:rPr lang="en-GB" sz="2400" cap="none" dirty="0" smtClean="0">
                <a:solidFill>
                  <a:prstClr val="black"/>
                </a:solidFill>
                <a:ea typeface="+mn-ea"/>
                <a:cs typeface="+mn-cs"/>
              </a:rPr>
              <a:t/>
            </a:r>
            <a:br>
              <a:rPr lang="en-GB" sz="2400" cap="none" dirty="0" smtClean="0">
                <a:solidFill>
                  <a:prstClr val="black"/>
                </a:solidFill>
                <a:ea typeface="+mn-ea"/>
                <a:cs typeface="+mn-cs"/>
              </a:rPr>
            </a:br>
            <a:r>
              <a:rPr lang="en-US" sz="2400" cap="none" dirty="0" smtClean="0">
                <a:solidFill>
                  <a:prstClr val="black"/>
                </a:solidFill>
                <a:ea typeface="+mn-ea"/>
                <a:cs typeface="+mn-cs"/>
              </a:rPr>
              <a:t>As </a:t>
            </a:r>
            <a:r>
              <a:rPr lang="en-US" sz="2400" cap="none" dirty="0">
                <a:solidFill>
                  <a:prstClr val="black"/>
                </a:solidFill>
                <a:ea typeface="+mn-ea"/>
                <a:cs typeface="+mn-cs"/>
              </a:rPr>
              <a:t>we see in the results of house quality from relative importance the </a:t>
            </a:r>
            <a:r>
              <a:rPr lang="en-US" sz="2400" cap="none" dirty="0">
                <a:solidFill>
                  <a:srgbClr val="C00000"/>
                </a:solidFill>
                <a:ea typeface="+mn-ea"/>
                <a:cs typeface="+mn-cs"/>
              </a:rPr>
              <a:t>higher relative importance = 21.58% </a:t>
            </a:r>
            <a:r>
              <a:rPr lang="en-US" sz="2400" cap="none" dirty="0">
                <a:solidFill>
                  <a:prstClr val="black"/>
                </a:solidFill>
                <a:ea typeface="+mn-ea"/>
                <a:cs typeface="+mn-cs"/>
              </a:rPr>
              <a:t>is Increase dietary ingredients (vitamin A&amp; D) the company must start improvement in food content of oil requirement</a:t>
            </a:r>
            <a:r>
              <a:rPr lang="en-US" sz="2400" cap="none" dirty="0" smtClean="0">
                <a:solidFill>
                  <a:prstClr val="black"/>
                </a:solidFill>
                <a:ea typeface="+mn-ea"/>
                <a:cs typeface="+mn-cs"/>
              </a:rPr>
              <a:t>.</a:t>
            </a:r>
            <a:br>
              <a:rPr lang="en-US" sz="2400" cap="none" dirty="0" smtClean="0">
                <a:solidFill>
                  <a:prstClr val="black"/>
                </a:solidFill>
                <a:ea typeface="+mn-ea"/>
                <a:cs typeface="+mn-cs"/>
              </a:rPr>
            </a:br>
            <a:r>
              <a:rPr lang="ar-SA" sz="2400" cap="none" dirty="0">
                <a:solidFill>
                  <a:prstClr val="black"/>
                </a:solidFill>
                <a:ea typeface="+mn-ea"/>
                <a:cs typeface="Arial"/>
              </a:rPr>
              <a:t/>
            </a:r>
            <a:br>
              <a:rPr lang="ar-SA" sz="2400" cap="none" dirty="0">
                <a:solidFill>
                  <a:prstClr val="black"/>
                </a:solidFill>
                <a:ea typeface="+mn-ea"/>
                <a:cs typeface="Arial"/>
              </a:rPr>
            </a:br>
            <a:r>
              <a:rPr lang="en-US" sz="2400" cap="none" dirty="0">
                <a:solidFill>
                  <a:prstClr val="black"/>
                </a:solidFill>
                <a:ea typeface="+mn-ea"/>
                <a:cs typeface="+mn-cs"/>
              </a:rPr>
              <a:t>Identify the areas of weaknesses in Al-Safi product as we see in benchmarking these areas are : the taste , the color , the price , the offers </a:t>
            </a:r>
            <a:r>
              <a:rPr lang="en-US" sz="2400" cap="none" dirty="0" smtClean="0">
                <a:solidFill>
                  <a:prstClr val="black"/>
                </a:solidFill>
                <a:ea typeface="+mn-ea"/>
                <a:cs typeface="+mn-cs"/>
              </a:rPr>
              <a:t/>
            </a:r>
            <a:br>
              <a:rPr lang="en-US" sz="2400" cap="none" dirty="0" smtClean="0">
                <a:solidFill>
                  <a:prstClr val="black"/>
                </a:solidFill>
                <a:ea typeface="+mn-ea"/>
                <a:cs typeface="+mn-cs"/>
              </a:rPr>
            </a:br>
            <a:r>
              <a:rPr lang="en-GB" sz="2400" cap="none" dirty="0">
                <a:solidFill>
                  <a:prstClr val="black"/>
                </a:solidFill>
                <a:ea typeface="+mn-ea"/>
                <a:cs typeface="+mn-cs"/>
              </a:rPr>
              <a:t/>
            </a:r>
            <a:br>
              <a:rPr lang="en-GB" sz="2400" cap="none" dirty="0">
                <a:solidFill>
                  <a:prstClr val="black"/>
                </a:solidFill>
                <a:ea typeface="+mn-ea"/>
                <a:cs typeface="+mn-cs"/>
              </a:rPr>
            </a:br>
            <a:r>
              <a:rPr lang="en-US" sz="2400" cap="none" dirty="0">
                <a:solidFill>
                  <a:prstClr val="black"/>
                </a:solidFill>
                <a:ea typeface="+mn-ea"/>
                <a:cs typeface="+mn-cs"/>
              </a:rPr>
              <a:t>Identify Al-Safi market share = </a:t>
            </a:r>
            <a:r>
              <a:rPr lang="en-US" sz="2400" cap="none" dirty="0">
                <a:solidFill>
                  <a:srgbClr val="C00000"/>
                </a:solidFill>
                <a:ea typeface="+mn-ea"/>
                <a:cs typeface="+mn-cs"/>
              </a:rPr>
              <a:t>30%</a:t>
            </a:r>
            <a:r>
              <a:rPr lang="en-US" sz="2400" cap="none" dirty="0">
                <a:solidFill>
                  <a:prstClr val="black"/>
                </a:solidFill>
                <a:ea typeface="+mn-ea"/>
                <a:cs typeface="+mn-cs"/>
              </a:rPr>
              <a:t> corn oil , </a:t>
            </a:r>
            <a:r>
              <a:rPr lang="en-US" sz="2400" cap="none" dirty="0">
                <a:solidFill>
                  <a:srgbClr val="C00000"/>
                </a:solidFill>
                <a:ea typeface="+mn-ea"/>
                <a:cs typeface="+mn-cs"/>
              </a:rPr>
              <a:t>18%</a:t>
            </a:r>
            <a:r>
              <a:rPr lang="en-US" sz="2400" cap="none" dirty="0">
                <a:solidFill>
                  <a:prstClr val="black"/>
                </a:solidFill>
                <a:ea typeface="+mn-ea"/>
                <a:cs typeface="+mn-cs"/>
              </a:rPr>
              <a:t> sun flower oil </a:t>
            </a:r>
            <a:r>
              <a:rPr lang="en-GB" sz="2400" cap="none" dirty="0">
                <a:solidFill>
                  <a:prstClr val="black"/>
                </a:solidFill>
                <a:ea typeface="+mn-ea"/>
                <a:cs typeface="+mn-cs"/>
              </a:rPr>
              <a:t/>
            </a:r>
            <a:br>
              <a:rPr lang="en-GB" sz="2400" cap="none" dirty="0">
                <a:solidFill>
                  <a:prstClr val="black"/>
                </a:solidFill>
                <a:ea typeface="+mn-ea"/>
                <a:cs typeface="+mn-cs"/>
              </a:rPr>
            </a:br>
            <a:r>
              <a:rPr lang="en-GB" sz="2400" cap="none" dirty="0" smtClean="0">
                <a:solidFill>
                  <a:prstClr val="black"/>
                </a:solidFill>
                <a:ea typeface="+mn-ea"/>
                <a:cs typeface="+mn-cs"/>
              </a:rPr>
              <a:t/>
            </a:r>
            <a:br>
              <a:rPr lang="en-GB" sz="2400" cap="none" dirty="0" smtClean="0">
                <a:solidFill>
                  <a:prstClr val="black"/>
                </a:solidFill>
                <a:ea typeface="+mn-ea"/>
                <a:cs typeface="+mn-cs"/>
              </a:rPr>
            </a:br>
            <a:r>
              <a:rPr lang="en-US" sz="2400" cap="none" dirty="0" smtClean="0">
                <a:solidFill>
                  <a:prstClr val="black"/>
                </a:solidFill>
                <a:ea typeface="+mn-ea"/>
                <a:cs typeface="+mn-cs"/>
              </a:rPr>
              <a:t>The </a:t>
            </a:r>
            <a:r>
              <a:rPr lang="en-US" sz="2400" cap="none" dirty="0">
                <a:solidFill>
                  <a:prstClr val="black"/>
                </a:solidFill>
                <a:ea typeface="+mn-ea"/>
                <a:cs typeface="+mn-cs"/>
              </a:rPr>
              <a:t>company situation in the local market is good and satisfied for most of customers </a:t>
            </a:r>
            <a:r>
              <a:rPr lang="en-GB" sz="2400" cap="none" dirty="0">
                <a:solidFill>
                  <a:prstClr val="black"/>
                </a:solidFill>
                <a:ea typeface="+mn-ea"/>
                <a:cs typeface="+mn-cs"/>
              </a:rPr>
              <a:t/>
            </a:r>
            <a:br>
              <a:rPr lang="en-GB" sz="2400" cap="none" dirty="0">
                <a:solidFill>
                  <a:prstClr val="black"/>
                </a:solidFill>
                <a:ea typeface="+mn-ea"/>
                <a:cs typeface="+mn-cs"/>
              </a:rPr>
            </a:br>
            <a:endParaRPr lang="en-US" dirty="0"/>
          </a:p>
        </p:txBody>
      </p:sp>
      <p:sp>
        <p:nvSpPr>
          <p:cNvPr id="3" name="Text Placeholder 2"/>
          <p:cNvSpPr>
            <a:spLocks noGrp="1"/>
          </p:cNvSpPr>
          <p:nvPr>
            <p:ph type="body" idx="1"/>
          </p:nvPr>
        </p:nvSpPr>
        <p:spPr>
          <a:xfrm>
            <a:off x="788276" y="2906712"/>
            <a:ext cx="10538008" cy="3951287"/>
          </a:xfrm>
        </p:spPr>
        <p:txBody>
          <a:bodyPr/>
          <a:lstStyle/>
          <a:p>
            <a:endParaRPr lang="en-US" dirty="0" smtClean="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974429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5484" y="3783013"/>
            <a:ext cx="10363200" cy="1500187"/>
          </a:xfrm>
        </p:spPr>
        <p:txBody>
          <a:bodyPr>
            <a:normAutofit fontScale="25000" lnSpcReduction="20000"/>
          </a:bodyPr>
          <a:lstStyle/>
          <a:p>
            <a:r>
              <a:rPr lang="en-US" sz="11200" b="1" dirty="0" smtClean="0">
                <a:solidFill>
                  <a:srgbClr val="C00000"/>
                </a:solidFill>
              </a:rPr>
              <a:t>Recommendations</a:t>
            </a:r>
          </a:p>
          <a:p>
            <a:endParaRPr lang="en-US" sz="11200" b="1" dirty="0" smtClean="0">
              <a:solidFill>
                <a:srgbClr val="C00000"/>
              </a:solidFill>
            </a:endParaRPr>
          </a:p>
          <a:p>
            <a:endParaRPr lang="en-US" b="1" dirty="0">
              <a:solidFill>
                <a:srgbClr val="C00000"/>
              </a:solidFill>
            </a:endParaRPr>
          </a:p>
          <a:p>
            <a:endParaRPr lang="en-US" b="1" dirty="0" smtClean="0">
              <a:solidFill>
                <a:srgbClr val="C00000"/>
              </a:solidFill>
            </a:endParaRPr>
          </a:p>
          <a:p>
            <a:r>
              <a:rPr lang="en-US" sz="7400" dirty="0"/>
              <a:t/>
            </a:r>
            <a:br>
              <a:rPr lang="en-US" sz="7400" dirty="0"/>
            </a:br>
            <a:r>
              <a:rPr lang="en-US" sz="11200" b="1" dirty="0">
                <a:solidFill>
                  <a:schemeClr val="tx1"/>
                </a:solidFill>
              </a:rPr>
              <a:t>1- The company should study the market well and know its market share, listen to the views of customers  as a feedback</a:t>
            </a:r>
            <a:r>
              <a:rPr lang="en-US" sz="11200" b="1" dirty="0" smtClean="0">
                <a:solidFill>
                  <a:schemeClr val="tx1"/>
                </a:solidFill>
              </a:rPr>
              <a:t>.</a:t>
            </a:r>
          </a:p>
          <a:p>
            <a:endParaRPr lang="en-GB" sz="11200" b="1" dirty="0">
              <a:solidFill>
                <a:schemeClr val="tx1"/>
              </a:solidFill>
            </a:endParaRPr>
          </a:p>
          <a:p>
            <a:r>
              <a:rPr lang="en-US" sz="11200" b="1" dirty="0">
                <a:solidFill>
                  <a:schemeClr val="tx1"/>
                </a:solidFill>
              </a:rPr>
              <a:t>2- The company should apply QFD directly to reach its objectives and make the necessary improvements to satisfy customers</a:t>
            </a:r>
            <a:r>
              <a:rPr lang="en-US" sz="11200" b="1" dirty="0" smtClean="0">
                <a:solidFill>
                  <a:schemeClr val="tx1"/>
                </a:solidFill>
              </a:rPr>
              <a:t>.</a:t>
            </a:r>
          </a:p>
          <a:p>
            <a:endParaRPr lang="en-GB" sz="11200" b="1" dirty="0">
              <a:solidFill>
                <a:schemeClr val="tx1"/>
              </a:solidFill>
            </a:endParaRPr>
          </a:p>
          <a:p>
            <a:r>
              <a:rPr lang="en-US" sz="11200" b="1" dirty="0">
                <a:solidFill>
                  <a:schemeClr val="tx1"/>
                </a:solidFill>
              </a:rPr>
              <a:t>3- Considering that meeting customer requirements can increase company profits and market share and beat </a:t>
            </a:r>
            <a:r>
              <a:rPr lang="en-US" sz="11200" b="1" dirty="0" smtClean="0">
                <a:solidFill>
                  <a:schemeClr val="tx1"/>
                </a:solidFill>
              </a:rPr>
              <a:t>competitors.</a:t>
            </a:r>
            <a:endParaRPr lang="en-GB" sz="11200" b="1" dirty="0">
              <a:solidFill>
                <a:schemeClr val="tx1"/>
              </a:solidFill>
            </a:endParaRPr>
          </a:p>
          <a:p>
            <a:endParaRPr lang="en-US" b="1" dirty="0">
              <a:solidFill>
                <a:srgbClr val="C00000"/>
              </a:solidFill>
            </a:endParaRPr>
          </a:p>
          <a:p>
            <a:r>
              <a:rPr lang="en-US" dirty="0"/>
              <a:t/>
            </a:r>
            <a:br>
              <a:rPr lang="en-US" dirty="0"/>
            </a:br>
            <a:endParaRPr lang="en-GB" dirty="0"/>
          </a:p>
        </p:txBody>
      </p:sp>
    </p:spTree>
    <p:extLst>
      <p:ext uri="{BB962C8B-B14F-4D97-AF65-F5344CB8AC3E}">
        <p14:creationId xmlns:p14="http://schemas.microsoft.com/office/powerpoint/2010/main" val="1801900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812" y="305615"/>
            <a:ext cx="8534401" cy="2281600"/>
          </a:xfrm>
        </p:spPr>
        <p:txBody>
          <a:bodyPr>
            <a:normAutofit/>
          </a:bodyPr>
          <a:lstStyle/>
          <a:p>
            <a:r>
              <a:rPr lang="en-US" sz="2800" b="1" dirty="0" smtClean="0">
                <a:solidFill>
                  <a:srgbClr val="C00000"/>
                </a:solidFill>
              </a:rPr>
              <a:t>Company overview </a:t>
            </a:r>
            <a:endParaRPr lang="en-US" sz="2800" b="1" dirty="0">
              <a:solidFill>
                <a:srgbClr val="C00000"/>
              </a:solidFill>
            </a:endParaRPr>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590426" y="847897"/>
                <a:ext cx="11197021" cy="5702532"/>
              </a:xfrm>
            </p:spPr>
            <p:txBody>
              <a:bodyPr>
                <a:normAutofit/>
              </a:bodyPr>
              <a:lstStyle/>
              <a:p>
                <a:r>
                  <a:rPr lang="en-US" sz="2000" b="1" dirty="0" smtClean="0">
                    <a:solidFill>
                      <a:schemeClr val="bg1"/>
                    </a:solidFill>
                  </a:rPr>
                  <a:t>Company overview :</a:t>
                </a:r>
              </a:p>
              <a:p>
                <a:endParaRPr lang="en-US" sz="2000" b="1" dirty="0" smtClean="0">
                  <a:solidFill>
                    <a:schemeClr val="tx1"/>
                  </a:solidFill>
                </a:endParaRPr>
              </a:p>
              <a:p>
                <a:pPr marL="285750" indent="-285750" algn="just">
                  <a:buFont typeface="Arial" panose="020B0604020202020204" pitchFamily="34" charset="0"/>
                  <a:buChar char="•"/>
                </a:pPr>
                <a:r>
                  <a:rPr lang="en-US" sz="2800" b="1" dirty="0" smtClean="0">
                    <a:solidFill>
                      <a:schemeClr val="tx1"/>
                    </a:solidFill>
                  </a:rPr>
                  <a:t>Near East Industries and Trade co. LTD (Member of </a:t>
                </a:r>
                <a:r>
                  <a:rPr lang="en-US" sz="2800" b="1" dirty="0" err="1" smtClean="0">
                    <a:solidFill>
                      <a:schemeClr val="tx1"/>
                    </a:solidFill>
                  </a:rPr>
                  <a:t>Anabtawi</a:t>
                </a:r>
                <a:r>
                  <a:rPr lang="en-US" sz="2800" b="1" dirty="0" smtClean="0">
                    <a:solidFill>
                      <a:schemeClr val="tx1"/>
                    </a:solidFill>
                  </a:rPr>
                  <a:t> group).</a:t>
                </a:r>
                <a:r>
                  <a:rPr lang="en-US" sz="2800" b="1" dirty="0">
                    <a:solidFill>
                      <a:schemeClr val="tx1"/>
                    </a:solidFill>
                  </a:rPr>
                  <a:t>The location of company is in Bieteba-the western of the industrial region (Nablus – Palestine) the company has an area of 6500</a:t>
                </a:r>
                <a14:m>
                  <m:oMath xmlns:m="http://schemas.openxmlformats.org/officeDocument/2006/math">
                    <m:sSup>
                      <m:sSupPr>
                        <m:ctrlPr>
                          <a:rPr lang="en-US" sz="2800" b="1" i="1">
                            <a:solidFill>
                              <a:schemeClr val="tx1"/>
                            </a:solidFill>
                            <a:latin typeface="Cambria Math"/>
                          </a:rPr>
                        </m:ctrlPr>
                      </m:sSupPr>
                      <m:e>
                        <m:r>
                          <a:rPr lang="en-US" sz="2800" b="1" i="1">
                            <a:solidFill>
                              <a:schemeClr val="tx1"/>
                            </a:solidFill>
                            <a:latin typeface="Cambria Math" panose="02040503050406030204" pitchFamily="18" charset="0"/>
                          </a:rPr>
                          <m:t>𝒎</m:t>
                        </m:r>
                      </m:e>
                      <m:sup>
                        <m:r>
                          <a:rPr lang="en-US" sz="2800" b="1" i="1">
                            <a:solidFill>
                              <a:schemeClr val="tx1"/>
                            </a:solidFill>
                            <a:latin typeface="Cambria Math" panose="02040503050406030204" pitchFamily="18" charset="0"/>
                          </a:rPr>
                          <m:t>𝟐</m:t>
                        </m:r>
                      </m:sup>
                    </m:sSup>
                  </m:oMath>
                </a14:m>
                <a:r>
                  <a:rPr lang="en-US" sz="2800" b="1" dirty="0">
                    <a:solidFill>
                      <a:schemeClr val="tx1"/>
                    </a:solidFill>
                  </a:rPr>
                  <a:t> and it was established in 1994</a:t>
                </a:r>
                <a:r>
                  <a:rPr lang="en-US" sz="2800" b="1" dirty="0" smtClean="0">
                    <a:solidFill>
                      <a:schemeClr val="tx1"/>
                    </a:solidFill>
                  </a:rPr>
                  <a:t>.</a:t>
                </a:r>
              </a:p>
              <a:p>
                <a:pPr algn="just"/>
                <a:endParaRPr lang="en-US" sz="2800" b="1" dirty="0">
                  <a:solidFill>
                    <a:schemeClr val="tx1"/>
                  </a:solidFill>
                </a:endParaRPr>
              </a:p>
              <a:p>
                <a:pPr marL="285750" indent="-285750" algn="just">
                  <a:buFont typeface="Arial" panose="020B0604020202020204" pitchFamily="34" charset="0"/>
                  <a:buChar char="•"/>
                </a:pPr>
                <a:r>
                  <a:rPr lang="en-US" sz="2800" b="1" dirty="0">
                    <a:solidFill>
                      <a:schemeClr val="tx1"/>
                    </a:solidFill>
                  </a:rPr>
                  <a:t>The company is divided into two parts (Al- A’RD company) and (Al-Safi company) </a:t>
                </a:r>
              </a:p>
              <a:p>
                <a:pPr marL="285750" indent="-285750" algn="just">
                  <a:buFont typeface="Arial" panose="020B0604020202020204" pitchFamily="34" charset="0"/>
                  <a:buChar char="•"/>
                </a:pPr>
                <a:r>
                  <a:rPr lang="en-US" sz="2800" b="1" dirty="0">
                    <a:solidFill>
                      <a:schemeClr val="tx1"/>
                    </a:solidFill>
                  </a:rPr>
                  <a:t>Al-Safi company filling and produces the following vegetable oils (corn oil, soybean oil, sunflower oil and canola flower oil) with these sizes: </a:t>
                </a:r>
                <a:endParaRPr lang="en-US" sz="2800" b="1" dirty="0" smtClean="0">
                  <a:solidFill>
                    <a:schemeClr val="tx1"/>
                  </a:solidFill>
                </a:endParaRPr>
              </a:p>
              <a:p>
                <a:pPr algn="just"/>
                <a:r>
                  <a:rPr lang="en-US" sz="2800" b="1" dirty="0">
                    <a:solidFill>
                      <a:schemeClr val="tx1"/>
                    </a:solidFill>
                  </a:rPr>
                  <a:t> </a:t>
                </a:r>
                <a:r>
                  <a:rPr lang="en-US" sz="2800" b="1" dirty="0" smtClean="0">
                    <a:solidFill>
                      <a:schemeClr val="tx1"/>
                    </a:solidFill>
                  </a:rPr>
                  <a:t>  1 </a:t>
                </a:r>
                <a:r>
                  <a:rPr lang="en-US" sz="2800" b="1" dirty="0">
                    <a:solidFill>
                      <a:schemeClr val="tx1"/>
                    </a:solidFill>
                  </a:rPr>
                  <a:t>liter, 3 liters, 5 liters and 16 liters</a:t>
                </a:r>
              </a:p>
              <a:p>
                <a:endParaRPr lang="en-US" b="1"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590426" y="847897"/>
                <a:ext cx="11197021" cy="5702532"/>
              </a:xfrm>
              <a:blipFill rotWithShape="1">
                <a:blip r:embed="rId2"/>
                <a:stretch>
                  <a:fillRect l="-980" t="-2778" r="-1089"/>
                </a:stretch>
              </a:blipFill>
            </p:spPr>
            <p:txBody>
              <a:bodyPr/>
              <a:lstStyle/>
              <a:p>
                <a:r>
                  <a:rPr lang="en-GB">
                    <a:noFill/>
                  </a:rPr>
                  <a:t> </a:t>
                </a:r>
              </a:p>
            </p:txBody>
          </p:sp>
        </mc:Fallback>
      </mc:AlternateContent>
    </p:spTree>
    <p:extLst>
      <p:ext uri="{BB962C8B-B14F-4D97-AF65-F5344CB8AC3E}">
        <p14:creationId xmlns:p14="http://schemas.microsoft.com/office/powerpoint/2010/main" val="21564387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72609" y="4554538"/>
            <a:ext cx="10363200" cy="1500187"/>
          </a:xfrm>
        </p:spPr>
        <p:txBody>
          <a:bodyPr>
            <a:noAutofit/>
          </a:bodyPr>
          <a:lstStyle/>
          <a:p>
            <a:r>
              <a:rPr lang="en-US" sz="2800" b="1" dirty="0">
                <a:solidFill>
                  <a:schemeClr val="tx1"/>
                </a:solidFill>
              </a:rPr>
              <a:t>4</a:t>
            </a:r>
            <a:r>
              <a:rPr lang="en-US" sz="2800" b="1" dirty="0" smtClean="0">
                <a:solidFill>
                  <a:schemeClr val="tx1"/>
                </a:solidFill>
              </a:rPr>
              <a:t>- </a:t>
            </a:r>
            <a:r>
              <a:rPr lang="en-US" sz="2800" b="1" dirty="0">
                <a:solidFill>
                  <a:schemeClr val="tx1"/>
                </a:solidFill>
              </a:rPr>
              <a:t>In view of the competitive power of the vegetable oil industry, the company must offer distinct promotional offers from other competitors to get more customers, and more customers mean more profit. </a:t>
            </a:r>
            <a:r>
              <a:rPr lang="en-US" sz="2800" b="1" dirty="0" smtClean="0">
                <a:solidFill>
                  <a:schemeClr val="tx1"/>
                </a:solidFill>
              </a:rPr>
              <a:t> </a:t>
            </a:r>
          </a:p>
          <a:p>
            <a:endParaRPr lang="en-GB" sz="2800" b="1" dirty="0">
              <a:solidFill>
                <a:schemeClr val="tx1"/>
              </a:solidFill>
            </a:endParaRPr>
          </a:p>
          <a:p>
            <a:r>
              <a:rPr lang="en-US" sz="2800" b="1" dirty="0" smtClean="0">
                <a:solidFill>
                  <a:schemeClr val="tx1"/>
                </a:solidFill>
              </a:rPr>
              <a:t>5- </a:t>
            </a:r>
            <a:r>
              <a:rPr lang="en-US" sz="2800" b="1" dirty="0">
                <a:solidFill>
                  <a:schemeClr val="tx1"/>
                </a:solidFill>
              </a:rPr>
              <a:t>The company collect customer voice data by interviewing customers or through </a:t>
            </a:r>
            <a:r>
              <a:rPr lang="en-US" sz="2800" b="1" dirty="0">
                <a:solidFill>
                  <a:srgbClr val="C00000"/>
                </a:solidFill>
              </a:rPr>
              <a:t>focus groups</a:t>
            </a:r>
            <a:r>
              <a:rPr lang="en-US" sz="2800" b="1" dirty="0">
                <a:solidFill>
                  <a:schemeClr val="tx1"/>
                </a:solidFill>
              </a:rPr>
              <a:t>, In order to accurately identify the customer's real </a:t>
            </a:r>
            <a:r>
              <a:rPr lang="en-US" sz="2800" b="1" dirty="0" smtClean="0">
                <a:solidFill>
                  <a:schemeClr val="tx1"/>
                </a:solidFill>
              </a:rPr>
              <a:t>requirements, </a:t>
            </a:r>
            <a:r>
              <a:rPr lang="en-US" sz="2800" b="1" dirty="0">
                <a:solidFill>
                  <a:schemeClr val="tx1"/>
                </a:solidFill>
              </a:rPr>
              <a:t>and then deployed during the process of product design and development using the </a:t>
            </a:r>
            <a:r>
              <a:rPr lang="en-US" sz="2800" b="1" dirty="0" smtClean="0">
                <a:solidFill>
                  <a:schemeClr val="tx1"/>
                </a:solidFill>
              </a:rPr>
              <a:t>quality function deployment tool</a:t>
            </a:r>
            <a:endParaRPr lang="en-GB" sz="2800" b="1" dirty="0">
              <a:solidFill>
                <a:schemeClr val="tx1"/>
              </a:solidFill>
            </a:endParaRPr>
          </a:p>
        </p:txBody>
      </p:sp>
    </p:spTree>
    <p:extLst>
      <p:ext uri="{BB962C8B-B14F-4D97-AF65-F5344CB8AC3E}">
        <p14:creationId xmlns:p14="http://schemas.microsoft.com/office/powerpoint/2010/main" val="24606518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
            <a:ext cx="12192000" cy="6904759"/>
          </a:xfrm>
          <a:prstGeom prst="rect">
            <a:avLst/>
          </a:prstGeom>
        </p:spPr>
      </p:pic>
    </p:spTree>
    <p:extLst>
      <p:ext uri="{BB962C8B-B14F-4D97-AF65-F5344CB8AC3E}">
        <p14:creationId xmlns:p14="http://schemas.microsoft.com/office/powerpoint/2010/main" val="31571953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5731" y="481171"/>
            <a:ext cx="8534401" cy="2281600"/>
          </a:xfrm>
        </p:spPr>
        <p:txBody>
          <a:bodyPr>
            <a:normAutofit/>
          </a:bodyPr>
          <a:lstStyle/>
          <a:p>
            <a:r>
              <a:rPr lang="en-US" sz="2800" b="1" dirty="0" smtClean="0">
                <a:solidFill>
                  <a:srgbClr val="C00000"/>
                </a:solidFill>
              </a:rPr>
              <a:t>introduction</a:t>
            </a:r>
            <a:endParaRPr lang="en-US" sz="2800" b="1" dirty="0">
              <a:solidFill>
                <a:srgbClr val="C00000"/>
              </a:solidFill>
            </a:endParaRPr>
          </a:p>
        </p:txBody>
      </p:sp>
      <p:sp>
        <p:nvSpPr>
          <p:cNvPr id="3" name="Text Placeholder 2"/>
          <p:cNvSpPr>
            <a:spLocks noGrp="1"/>
          </p:cNvSpPr>
          <p:nvPr>
            <p:ph type="body" idx="1"/>
          </p:nvPr>
        </p:nvSpPr>
        <p:spPr>
          <a:xfrm>
            <a:off x="500743" y="239486"/>
            <a:ext cx="11375572" cy="5671458"/>
          </a:xfrm>
        </p:spPr>
        <p:txBody>
          <a:bodyPr>
            <a:normAutofit/>
          </a:bodyPr>
          <a:lstStyle/>
          <a:p>
            <a:pPr marL="285750" indent="-285750" algn="just">
              <a:buFont typeface="Arial" panose="020B0604020202020204" pitchFamily="34" charset="0"/>
              <a:buChar char="•"/>
            </a:pPr>
            <a:r>
              <a:rPr lang="en-US" sz="2000" b="1" dirty="0">
                <a:solidFill>
                  <a:schemeClr val="tx1"/>
                </a:solidFill>
              </a:rPr>
              <a:t>In our project we will concern on the vegetable oils sector by working  with  Al-Safi Company </a:t>
            </a:r>
            <a:r>
              <a:rPr lang="en-US" sz="2000" b="1" dirty="0" smtClean="0">
                <a:solidFill>
                  <a:schemeClr val="tx1"/>
                </a:solidFill>
              </a:rPr>
              <a:t>that </a:t>
            </a:r>
            <a:r>
              <a:rPr lang="en-US" sz="2000" b="1" dirty="0">
                <a:solidFill>
                  <a:schemeClr val="tx1"/>
                </a:solidFill>
              </a:rPr>
              <a:t>the most of production from it to Palestinian </a:t>
            </a:r>
            <a:r>
              <a:rPr lang="en-US" sz="2000" b="1" dirty="0" smtClean="0">
                <a:solidFill>
                  <a:schemeClr val="tx1"/>
                </a:solidFill>
              </a:rPr>
              <a:t>market</a:t>
            </a:r>
          </a:p>
          <a:p>
            <a:pPr algn="just"/>
            <a:endParaRPr lang="en-US" sz="2000" b="1" dirty="0" smtClean="0">
              <a:solidFill>
                <a:schemeClr val="tx1"/>
              </a:solidFill>
            </a:endParaRPr>
          </a:p>
          <a:p>
            <a:pPr marL="285750" indent="-285750" algn="just">
              <a:buFont typeface="Arial" panose="020B0604020202020204" pitchFamily="34" charset="0"/>
              <a:buChar char="•"/>
            </a:pPr>
            <a:r>
              <a:rPr lang="en-US" b="1" dirty="0" smtClean="0">
                <a:solidFill>
                  <a:schemeClr val="tx1"/>
                </a:solidFill>
              </a:rPr>
              <a:t>We will identify the customer requirements and customer satisfaction and customer importance </a:t>
            </a:r>
            <a:endParaRPr lang="en-US" sz="2000" b="1" dirty="0" smtClean="0">
              <a:solidFill>
                <a:schemeClr val="tx1"/>
              </a:solidFill>
            </a:endParaRPr>
          </a:p>
          <a:p>
            <a:pPr marL="285750" indent="-285750" algn="just">
              <a:buFont typeface="Arial" panose="020B0604020202020204" pitchFamily="34" charset="0"/>
              <a:buChar char="•"/>
            </a:pPr>
            <a:endParaRPr lang="en-US" sz="2000" b="1" dirty="0" smtClean="0">
              <a:solidFill>
                <a:schemeClr val="tx1"/>
              </a:solidFill>
            </a:endParaRPr>
          </a:p>
          <a:p>
            <a:pPr marL="285750" indent="-285750" algn="just">
              <a:buFont typeface="Arial" panose="020B0604020202020204" pitchFamily="34" charset="0"/>
              <a:buChar char="•"/>
            </a:pPr>
            <a:r>
              <a:rPr lang="en-US" sz="2000" b="1" dirty="0" smtClean="0">
                <a:solidFill>
                  <a:schemeClr val="tx1"/>
                </a:solidFill>
              </a:rPr>
              <a:t> </a:t>
            </a:r>
            <a:r>
              <a:rPr lang="en-US" sz="2000" b="1" dirty="0">
                <a:solidFill>
                  <a:schemeClr val="tx1"/>
                </a:solidFill>
              </a:rPr>
              <a:t>W</a:t>
            </a:r>
            <a:r>
              <a:rPr lang="en-US" sz="2000" b="1" dirty="0" smtClean="0">
                <a:solidFill>
                  <a:schemeClr val="tx1"/>
                </a:solidFill>
              </a:rPr>
              <a:t>e </a:t>
            </a:r>
            <a:r>
              <a:rPr lang="en-US" sz="2000" b="1" dirty="0">
                <a:solidFill>
                  <a:schemeClr val="tx1"/>
                </a:solidFill>
              </a:rPr>
              <a:t>will study the properties of vegetable oils that company producing and the factors that effects on the quality of products from the opinions of producer and </a:t>
            </a:r>
            <a:r>
              <a:rPr lang="en-US" sz="2000" b="1" dirty="0" smtClean="0">
                <a:solidFill>
                  <a:schemeClr val="tx1"/>
                </a:solidFill>
              </a:rPr>
              <a:t>consumers</a:t>
            </a:r>
          </a:p>
          <a:p>
            <a:pPr algn="just"/>
            <a:r>
              <a:rPr lang="en-US" sz="2000" b="1" dirty="0" smtClean="0">
                <a:solidFill>
                  <a:schemeClr val="tx1"/>
                </a:solidFill>
              </a:rPr>
              <a:t> </a:t>
            </a:r>
          </a:p>
          <a:p>
            <a:pPr marL="285750" indent="-285750" algn="just">
              <a:buFont typeface="Arial" panose="020B0604020202020204" pitchFamily="34" charset="0"/>
              <a:buChar char="•"/>
            </a:pPr>
            <a:r>
              <a:rPr lang="en-US" sz="2000" b="1" dirty="0" smtClean="0">
                <a:solidFill>
                  <a:schemeClr val="tx1"/>
                </a:solidFill>
              </a:rPr>
              <a:t>We will using </a:t>
            </a:r>
            <a:r>
              <a:rPr lang="en-US" sz="2000" b="1" dirty="0">
                <a:solidFill>
                  <a:schemeClr val="tx1"/>
                </a:solidFill>
              </a:rPr>
              <a:t>the </a:t>
            </a:r>
            <a:r>
              <a:rPr lang="en-US" sz="2000" b="1" dirty="0" smtClean="0">
                <a:solidFill>
                  <a:schemeClr val="tx1"/>
                </a:solidFill>
              </a:rPr>
              <a:t>QFD concept to </a:t>
            </a:r>
            <a:r>
              <a:rPr lang="en-US" sz="2000" b="1" dirty="0">
                <a:solidFill>
                  <a:schemeClr val="tx1"/>
                </a:solidFill>
              </a:rPr>
              <a:t>analysis the relationship between the properties of product  and the factors that lead to reduce from the quality of the product, </a:t>
            </a:r>
            <a:r>
              <a:rPr lang="en-US" sz="2000" b="1" dirty="0" smtClean="0">
                <a:solidFill>
                  <a:schemeClr val="tx1"/>
                </a:solidFill>
              </a:rPr>
              <a:t>comparing </a:t>
            </a:r>
            <a:r>
              <a:rPr lang="en-US" sz="2000" b="1" dirty="0">
                <a:solidFill>
                  <a:schemeClr val="tx1"/>
                </a:solidFill>
              </a:rPr>
              <a:t>with competition </a:t>
            </a:r>
            <a:r>
              <a:rPr lang="en-US" sz="2000" b="1" dirty="0" smtClean="0">
                <a:solidFill>
                  <a:schemeClr val="tx1"/>
                </a:solidFill>
              </a:rPr>
              <a:t>products.</a:t>
            </a:r>
          </a:p>
          <a:p>
            <a:pPr marL="285750" indent="-285750" algn="just">
              <a:buFont typeface="Arial" panose="020B0604020202020204" pitchFamily="34" charset="0"/>
              <a:buChar char="•"/>
            </a:pPr>
            <a:endParaRPr lang="en-US" sz="2000" b="1" dirty="0" smtClean="0">
              <a:solidFill>
                <a:schemeClr val="tx1"/>
              </a:solidFill>
            </a:endParaRPr>
          </a:p>
        </p:txBody>
      </p:sp>
    </p:spTree>
    <p:extLst>
      <p:ext uri="{BB962C8B-B14F-4D97-AF65-F5344CB8AC3E}">
        <p14:creationId xmlns:p14="http://schemas.microsoft.com/office/powerpoint/2010/main" val="1373463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4" y="283028"/>
            <a:ext cx="8534401" cy="2281600"/>
          </a:xfrm>
        </p:spPr>
        <p:txBody>
          <a:bodyPr>
            <a:normAutofit/>
          </a:bodyPr>
          <a:lstStyle/>
          <a:p>
            <a:r>
              <a:rPr lang="en-US" sz="2800" b="1" dirty="0" smtClean="0">
                <a:solidFill>
                  <a:srgbClr val="C00000"/>
                </a:solidFill>
              </a:rPr>
              <a:t>  Problem statement</a:t>
            </a:r>
            <a:endParaRPr lang="en-US" sz="2800" b="1" dirty="0">
              <a:solidFill>
                <a:srgbClr val="C00000"/>
              </a:solidFill>
            </a:endParaRPr>
          </a:p>
        </p:txBody>
      </p:sp>
      <p:sp>
        <p:nvSpPr>
          <p:cNvPr id="3" name="Text Placeholder 2"/>
          <p:cNvSpPr>
            <a:spLocks noGrp="1"/>
          </p:cNvSpPr>
          <p:nvPr>
            <p:ph type="body" idx="1"/>
          </p:nvPr>
        </p:nvSpPr>
        <p:spPr>
          <a:xfrm>
            <a:off x="684213" y="1392260"/>
            <a:ext cx="10310358" cy="4825660"/>
          </a:xfrm>
        </p:spPr>
        <p:txBody>
          <a:bodyPr/>
          <a:lstStyle/>
          <a:p>
            <a:r>
              <a:rPr lang="en-US" sz="2800" b="1" dirty="0">
                <a:solidFill>
                  <a:schemeClr val="tx1"/>
                </a:solidFill>
              </a:rPr>
              <a:t>The root of the problem is that it is difficult to understand and define the basic </a:t>
            </a:r>
            <a:r>
              <a:rPr lang="en-US" sz="2800" b="1" dirty="0">
                <a:solidFill>
                  <a:srgbClr val="C00000"/>
                </a:solidFill>
              </a:rPr>
              <a:t>customer requirements </a:t>
            </a:r>
            <a:r>
              <a:rPr lang="en-US" sz="2800" b="1" dirty="0">
                <a:solidFill>
                  <a:schemeClr val="tx1"/>
                </a:solidFill>
              </a:rPr>
              <a:t>and expectations as a result of the weakness of the company's direction to focus on the customer, and hence lack of interest in the tools of understanding measuring and analyzing the customer's voice that has been extolled to deliver superior value that earns </a:t>
            </a:r>
            <a:r>
              <a:rPr lang="en-US" sz="2800" b="1" dirty="0">
                <a:solidFill>
                  <a:srgbClr val="C00000"/>
                </a:solidFill>
              </a:rPr>
              <a:t>customer satisfaction </a:t>
            </a:r>
            <a:r>
              <a:rPr lang="en-US" sz="2800" b="1" dirty="0">
                <a:solidFill>
                  <a:schemeClr val="tx1"/>
                </a:solidFill>
              </a:rPr>
              <a:t>and contributes to achieving a sustainable competitive advantage. Due to lack of interest in understanding and applying TQM tools primarily the tool for </a:t>
            </a:r>
            <a:r>
              <a:rPr lang="en-US" sz="2800" b="1" dirty="0" smtClean="0">
                <a:solidFill>
                  <a:schemeClr val="tx1"/>
                </a:solidFill>
              </a:rPr>
              <a:t>quality function deployment.</a:t>
            </a:r>
            <a:endParaRPr lang="en-GB" sz="2800" b="1" dirty="0">
              <a:solidFill>
                <a:schemeClr val="tx1"/>
              </a:solidFill>
            </a:endParaRPr>
          </a:p>
          <a:p>
            <a:endParaRPr lang="en-US" dirty="0"/>
          </a:p>
        </p:txBody>
      </p:sp>
    </p:spTree>
    <p:extLst>
      <p:ext uri="{BB962C8B-B14F-4D97-AF65-F5344CB8AC3E}">
        <p14:creationId xmlns:p14="http://schemas.microsoft.com/office/powerpoint/2010/main" val="682331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9616" y="203200"/>
            <a:ext cx="8534401" cy="2281600"/>
          </a:xfrm>
        </p:spPr>
        <p:txBody>
          <a:bodyPr>
            <a:normAutofit/>
          </a:bodyPr>
          <a:lstStyle/>
          <a:p>
            <a:r>
              <a:rPr lang="en-US" sz="2800" b="1" dirty="0" smtClean="0">
                <a:solidFill>
                  <a:srgbClr val="C00000"/>
                </a:solidFill>
              </a:rPr>
              <a:t>Objectives </a:t>
            </a:r>
            <a:endParaRPr lang="en-US" sz="2800" b="1" dirty="0">
              <a:solidFill>
                <a:srgbClr val="C00000"/>
              </a:solidFill>
            </a:endParaRPr>
          </a:p>
        </p:txBody>
      </p:sp>
      <p:sp>
        <p:nvSpPr>
          <p:cNvPr id="3" name="Text Placeholder 2"/>
          <p:cNvSpPr>
            <a:spLocks noGrp="1"/>
          </p:cNvSpPr>
          <p:nvPr>
            <p:ph type="body" idx="1"/>
          </p:nvPr>
        </p:nvSpPr>
        <p:spPr>
          <a:xfrm>
            <a:off x="684213" y="1181100"/>
            <a:ext cx="10771187" cy="4853940"/>
          </a:xfrm>
        </p:spPr>
        <p:txBody>
          <a:bodyPr>
            <a:normAutofit lnSpcReduction="10000"/>
          </a:bodyPr>
          <a:lstStyle/>
          <a:p>
            <a:pPr marL="457200" lvl="0" indent="-457200">
              <a:buFont typeface="Arial" panose="020B0604020202020204" pitchFamily="34" charset="0"/>
              <a:buChar char="•"/>
            </a:pPr>
            <a:r>
              <a:rPr lang="en-US" sz="2800" b="1" dirty="0">
                <a:solidFill>
                  <a:schemeClr val="tx1"/>
                </a:solidFill>
              </a:rPr>
              <a:t>Understand and accurately define the basic customer requirements, and then determine the level of their importance, to ensure focus on the requirements that are most important from his point of view.</a:t>
            </a:r>
            <a:endParaRPr lang="en-GB" sz="2800" b="1" dirty="0">
              <a:solidFill>
                <a:schemeClr val="tx1"/>
              </a:solidFill>
            </a:endParaRPr>
          </a:p>
          <a:p>
            <a:r>
              <a:rPr lang="en-US" sz="2800" b="1" dirty="0">
                <a:solidFill>
                  <a:schemeClr val="tx1"/>
                </a:solidFill>
              </a:rPr>
              <a:t> </a:t>
            </a:r>
            <a:endParaRPr lang="en-GB" sz="2800" b="1" dirty="0">
              <a:solidFill>
                <a:schemeClr val="tx1"/>
              </a:solidFill>
            </a:endParaRPr>
          </a:p>
          <a:p>
            <a:pPr marL="457200" lvl="0" indent="-457200">
              <a:buFont typeface="Arial" panose="020B0604020202020204" pitchFamily="34" charset="0"/>
              <a:buChar char="•"/>
            </a:pPr>
            <a:r>
              <a:rPr lang="en-US" sz="2800" b="1" dirty="0">
                <a:solidFill>
                  <a:schemeClr val="tx1"/>
                </a:solidFill>
              </a:rPr>
              <a:t>Attempting to improve the quality of the product by converting the basic customer requirements to manufacturing and technical characteristics of the product and determine their technical priorities including ensuring that they are focused on meeting the desired customer requirements and / or exceeding their expectations.</a:t>
            </a:r>
            <a:endParaRPr lang="en-GB" sz="2800" b="1" dirty="0">
              <a:solidFill>
                <a:schemeClr val="tx1"/>
              </a:solidFill>
            </a:endParaRPr>
          </a:p>
          <a:p>
            <a:r>
              <a:rPr lang="en-US" dirty="0"/>
              <a:t> </a:t>
            </a:r>
            <a:endParaRPr lang="en-GB" dirty="0"/>
          </a:p>
        </p:txBody>
      </p:sp>
    </p:spTree>
    <p:extLst>
      <p:ext uri="{BB962C8B-B14F-4D97-AF65-F5344CB8AC3E}">
        <p14:creationId xmlns:p14="http://schemas.microsoft.com/office/powerpoint/2010/main" val="4292465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7184" y="469903"/>
            <a:ext cx="10363200" cy="1362075"/>
          </a:xfrm>
        </p:spPr>
        <p:txBody>
          <a:bodyPr>
            <a:normAutofit/>
          </a:bodyPr>
          <a:lstStyle/>
          <a:p>
            <a:r>
              <a:rPr lang="en-US" sz="2800" dirty="0" smtClean="0">
                <a:solidFill>
                  <a:srgbClr val="C00000"/>
                </a:solidFill>
              </a:rPr>
              <a:t>Objectives cont.’</a:t>
            </a:r>
            <a:endParaRPr lang="en-GB" sz="2800" dirty="0"/>
          </a:p>
        </p:txBody>
      </p:sp>
      <p:sp>
        <p:nvSpPr>
          <p:cNvPr id="3" name="Text Placeholder 2"/>
          <p:cNvSpPr>
            <a:spLocks noGrp="1"/>
          </p:cNvSpPr>
          <p:nvPr>
            <p:ph type="body" idx="1"/>
          </p:nvPr>
        </p:nvSpPr>
        <p:spPr>
          <a:xfrm>
            <a:off x="315384" y="1612106"/>
            <a:ext cx="10835216" cy="4585494"/>
          </a:xfrm>
        </p:spPr>
        <p:txBody>
          <a:bodyPr/>
          <a:lstStyle/>
          <a:p>
            <a:pPr marL="457200" lvl="0" indent="-457200">
              <a:buFont typeface="Arial" panose="020B0604020202020204" pitchFamily="34" charset="0"/>
              <a:buChar char="•"/>
            </a:pPr>
            <a:r>
              <a:rPr lang="en-US" sz="2800" b="1" dirty="0" smtClean="0">
                <a:solidFill>
                  <a:schemeClr val="tx1"/>
                </a:solidFill>
              </a:rPr>
              <a:t>Identify the </a:t>
            </a:r>
            <a:r>
              <a:rPr lang="en-US" sz="2800" b="1" dirty="0" smtClean="0">
                <a:solidFill>
                  <a:schemeClr val="tx1"/>
                </a:solidFill>
              </a:rPr>
              <a:t>competitive gaps through market and technical competitive analysis, which helps to diagnose strengths and weaknesses of the quality of the product compared to the nearest competitors in order to improve the quality of the product provided.</a:t>
            </a:r>
            <a:endParaRPr lang="en-GB" sz="2800" b="1" dirty="0" smtClean="0">
              <a:solidFill>
                <a:schemeClr val="tx1"/>
              </a:solidFill>
            </a:endParaRPr>
          </a:p>
          <a:p>
            <a:r>
              <a:rPr lang="en-US" sz="2800" b="1" dirty="0" smtClean="0">
                <a:solidFill>
                  <a:schemeClr val="tx1"/>
                </a:solidFill>
              </a:rPr>
              <a:t> </a:t>
            </a:r>
            <a:endParaRPr lang="en-GB" sz="2800" b="1" dirty="0" smtClean="0">
              <a:solidFill>
                <a:schemeClr val="tx1"/>
              </a:solidFill>
            </a:endParaRPr>
          </a:p>
          <a:p>
            <a:pPr marL="457200" indent="-457200">
              <a:buFont typeface="Arial" panose="020B0604020202020204" pitchFamily="34" charset="0"/>
              <a:buChar char="•"/>
            </a:pPr>
            <a:r>
              <a:rPr lang="en-US" sz="2800" b="1" dirty="0" smtClean="0">
                <a:solidFill>
                  <a:schemeClr val="tx1"/>
                </a:solidFill>
              </a:rPr>
              <a:t>Attempting to measure the perceived quality of the market and the percentage of the value of the customer to the dimensions of quality and price characteristics, in order to direct the company's attention towards achieving superior value to the target customer</a:t>
            </a:r>
          </a:p>
          <a:p>
            <a:endParaRPr lang="en-GB" dirty="0"/>
          </a:p>
        </p:txBody>
      </p:sp>
    </p:spTree>
    <p:extLst>
      <p:ext uri="{BB962C8B-B14F-4D97-AF65-F5344CB8AC3E}">
        <p14:creationId xmlns:p14="http://schemas.microsoft.com/office/powerpoint/2010/main" val="2558366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416" y="434000"/>
            <a:ext cx="8534401" cy="2281600"/>
          </a:xfrm>
        </p:spPr>
        <p:txBody>
          <a:bodyPr>
            <a:normAutofit/>
          </a:bodyPr>
          <a:lstStyle/>
          <a:p>
            <a:r>
              <a:rPr lang="en-US" sz="2800" b="1" dirty="0">
                <a:solidFill>
                  <a:srgbClr val="C00000"/>
                </a:solidFill>
              </a:rPr>
              <a:t>Literature </a:t>
            </a:r>
            <a:r>
              <a:rPr lang="en-US" sz="2800" b="1" dirty="0" smtClean="0">
                <a:solidFill>
                  <a:srgbClr val="C00000"/>
                </a:solidFill>
              </a:rPr>
              <a:t>review</a:t>
            </a:r>
            <a:endParaRPr lang="en-US" sz="2800" dirty="0">
              <a:solidFill>
                <a:srgbClr val="C00000"/>
              </a:solidFill>
            </a:endParaRPr>
          </a:p>
        </p:txBody>
      </p:sp>
      <p:sp>
        <p:nvSpPr>
          <p:cNvPr id="3" name="Text Placeholder 2"/>
          <p:cNvSpPr>
            <a:spLocks noGrp="1"/>
          </p:cNvSpPr>
          <p:nvPr>
            <p:ph type="body" idx="1"/>
          </p:nvPr>
        </p:nvSpPr>
        <p:spPr>
          <a:xfrm>
            <a:off x="684215" y="1089660"/>
            <a:ext cx="10491785" cy="5273040"/>
          </a:xfrm>
        </p:spPr>
        <p:txBody>
          <a:bodyPr/>
          <a:lstStyle/>
          <a:p>
            <a:r>
              <a:rPr lang="en-US" b="1" dirty="0" smtClean="0">
                <a:solidFill>
                  <a:srgbClr val="C00000"/>
                </a:solidFill>
              </a:rPr>
              <a:t>Customer </a:t>
            </a:r>
            <a:r>
              <a:rPr lang="en-US" b="1" dirty="0">
                <a:solidFill>
                  <a:srgbClr val="C00000"/>
                </a:solidFill>
              </a:rPr>
              <a:t>requirements </a:t>
            </a:r>
            <a:r>
              <a:rPr lang="en-US" b="1" dirty="0" smtClean="0">
                <a:solidFill>
                  <a:srgbClr val="C00000"/>
                </a:solidFill>
              </a:rPr>
              <a:t>: </a:t>
            </a:r>
            <a:r>
              <a:rPr lang="en-US" b="1" dirty="0" smtClean="0">
                <a:solidFill>
                  <a:schemeClr val="tx1"/>
                </a:solidFill>
              </a:rPr>
              <a:t>Particular </a:t>
            </a:r>
            <a:r>
              <a:rPr lang="en-US" b="1" dirty="0">
                <a:solidFill>
                  <a:schemeClr val="tx1"/>
                </a:solidFill>
              </a:rPr>
              <a:t>characteristics and specifications of a good or service as determined by a customer</a:t>
            </a:r>
            <a:r>
              <a:rPr lang="en-US" b="1" dirty="0" smtClean="0">
                <a:solidFill>
                  <a:schemeClr val="tx1"/>
                </a:solidFill>
              </a:rPr>
              <a:t>.</a:t>
            </a:r>
          </a:p>
          <a:p>
            <a:endParaRPr lang="en-US" b="1" dirty="0">
              <a:solidFill>
                <a:schemeClr val="tx1"/>
              </a:solidFill>
            </a:endParaRPr>
          </a:p>
          <a:p>
            <a:r>
              <a:rPr lang="en-US" b="1" dirty="0">
                <a:solidFill>
                  <a:srgbClr val="C00000"/>
                </a:solidFill>
              </a:rPr>
              <a:t>Voice Of the Customer (VOC) </a:t>
            </a:r>
            <a:r>
              <a:rPr lang="en-US" b="1" dirty="0" smtClean="0">
                <a:solidFill>
                  <a:srgbClr val="C00000"/>
                </a:solidFill>
              </a:rPr>
              <a:t>: </a:t>
            </a:r>
            <a:r>
              <a:rPr lang="en-US" b="1" dirty="0" smtClean="0">
                <a:solidFill>
                  <a:schemeClr val="tx1"/>
                </a:solidFill>
              </a:rPr>
              <a:t>The </a:t>
            </a:r>
            <a:r>
              <a:rPr lang="en-US" b="1" dirty="0">
                <a:solidFill>
                  <a:schemeClr val="tx1"/>
                </a:solidFill>
              </a:rPr>
              <a:t>“voice of the customer” is a process used to capture the requirements/feedback from the customer (internal or external) to provide the customers with the best in class service/product quality</a:t>
            </a:r>
            <a:r>
              <a:rPr lang="en-US" b="1" dirty="0" smtClean="0">
                <a:solidFill>
                  <a:schemeClr val="tx1"/>
                </a:solidFill>
              </a:rPr>
              <a:t>.</a:t>
            </a:r>
          </a:p>
          <a:p>
            <a:endParaRPr lang="en-US" b="1" dirty="0">
              <a:solidFill>
                <a:schemeClr val="tx1"/>
              </a:solidFill>
            </a:endParaRPr>
          </a:p>
          <a:p>
            <a:r>
              <a:rPr lang="en-US" b="1" dirty="0">
                <a:solidFill>
                  <a:srgbClr val="C00000"/>
                </a:solidFill>
              </a:rPr>
              <a:t>Quality Function Deployment : </a:t>
            </a:r>
            <a:r>
              <a:rPr lang="en-US" b="1" dirty="0" smtClean="0">
                <a:solidFill>
                  <a:srgbClr val="C00000"/>
                </a:solidFill>
              </a:rPr>
              <a:t> </a:t>
            </a:r>
            <a:r>
              <a:rPr lang="en-US" b="1" dirty="0" smtClean="0">
                <a:solidFill>
                  <a:schemeClr val="tx1"/>
                </a:solidFill>
              </a:rPr>
              <a:t>In </a:t>
            </a:r>
            <a:r>
              <a:rPr lang="en-US" b="1" dirty="0">
                <a:solidFill>
                  <a:schemeClr val="tx1"/>
                </a:solidFill>
              </a:rPr>
              <a:t>a few words: The voice of the customer translated into the voice of the engineer.</a:t>
            </a:r>
          </a:p>
          <a:p>
            <a:pPr lvl="0"/>
            <a:r>
              <a:rPr lang="en-US" b="1" dirty="0">
                <a:solidFill>
                  <a:srgbClr val="C00000"/>
                </a:solidFill>
              </a:rPr>
              <a:t>House of Quality: </a:t>
            </a:r>
            <a:r>
              <a:rPr lang="en-US" b="1" dirty="0">
                <a:solidFill>
                  <a:schemeClr val="tx1"/>
                </a:solidFill>
              </a:rPr>
              <a:t>The first phase in the implementation of the Quality Function Deployment process</a:t>
            </a:r>
          </a:p>
          <a:p>
            <a:r>
              <a:rPr lang="en-US" sz="2000" b="1" dirty="0" err="1" smtClean="0">
                <a:solidFill>
                  <a:schemeClr val="bg1"/>
                </a:solidFill>
              </a:rPr>
              <a:t>otalquality</a:t>
            </a:r>
            <a:r>
              <a:rPr lang="en-US" sz="2000" b="1" dirty="0" smtClean="0">
                <a:solidFill>
                  <a:schemeClr val="bg1"/>
                </a:solidFill>
              </a:rPr>
              <a:t> </a:t>
            </a:r>
            <a:r>
              <a:rPr lang="en-US" sz="2000" b="1" dirty="0">
                <a:solidFill>
                  <a:schemeClr val="bg1"/>
                </a:solidFill>
              </a:rPr>
              <a:t>management </a:t>
            </a:r>
            <a:r>
              <a:rPr lang="en-US" sz="2000" b="1" dirty="0" smtClean="0">
                <a:solidFill>
                  <a:schemeClr val="bg1"/>
                </a:solidFill>
              </a:rPr>
              <a:t>tools:</a:t>
            </a:r>
          </a:p>
          <a:p>
            <a:endParaRPr lang="en-US" b="1" dirty="0"/>
          </a:p>
        </p:txBody>
      </p:sp>
    </p:spTree>
    <p:extLst>
      <p:ext uri="{BB962C8B-B14F-4D97-AF65-F5344CB8AC3E}">
        <p14:creationId xmlns:p14="http://schemas.microsoft.com/office/powerpoint/2010/main" val="13333978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2123</TotalTime>
  <Words>1478</Words>
  <Application>Microsoft Office PowerPoint</Application>
  <PresentationFormat>Custom</PresentationFormat>
  <Paragraphs>300</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  Graduation Project II    Applying Quality Function Deployment concepts in Anabtawi factory ( Al- Safi company )</vt:lpstr>
      <vt:lpstr>PowerPoint Presentation</vt:lpstr>
      <vt:lpstr> outline: </vt:lpstr>
      <vt:lpstr>Company overview </vt:lpstr>
      <vt:lpstr>introduction</vt:lpstr>
      <vt:lpstr>  Problem statement</vt:lpstr>
      <vt:lpstr>Objectives </vt:lpstr>
      <vt:lpstr>Objectives cont.’</vt:lpstr>
      <vt:lpstr>Literature review</vt:lpstr>
      <vt:lpstr>Literature review </vt:lpstr>
      <vt:lpstr>Literature review </vt:lpstr>
      <vt:lpstr>Literature review </vt:lpstr>
      <vt:lpstr>Literature review </vt:lpstr>
      <vt:lpstr>   Methodology</vt:lpstr>
      <vt:lpstr>Methodology</vt:lpstr>
      <vt:lpstr>      Sample size: </vt:lpstr>
      <vt:lpstr>PowerPoint Presentation</vt:lpstr>
      <vt:lpstr>Building  (House of Quality).</vt:lpstr>
      <vt:lpstr>  </vt:lpstr>
      <vt:lpstr>PowerPoint Presentation</vt:lpstr>
      <vt:lpstr>PowerPoint Presentation</vt:lpstr>
      <vt:lpstr>PowerPoint Presentation</vt:lpstr>
      <vt:lpstr>      Types of consumption vegetable oil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With QFD analysis we have achieved the next goals:   As we see in the results of house quality from relative importance the higher relative importance = 21.58% is Increase dietary ingredients (vitamin A&amp; D) the company must start improvement in food content of oil requirement.  Identify the areas of weaknesses in Al-Safi product as we see in benchmarking these areas are : the taste , the color , the price , the offers   Identify Al-Safi market share = 30% corn oil , 18% sun flower oil   The company situation in the local market is good and satisfied for most of customers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Implementing the seven quality management tools and Quality Function Deployment in Anabtawi factory ( Al- Safi company )</dc:title>
  <dc:creator>rami 2012</dc:creator>
  <cp:lastModifiedBy>rami 2012</cp:lastModifiedBy>
  <cp:revision>65</cp:revision>
  <dcterms:created xsi:type="dcterms:W3CDTF">2017-05-18T17:13:41Z</dcterms:created>
  <dcterms:modified xsi:type="dcterms:W3CDTF">2017-12-21T04:44:47Z</dcterms:modified>
</cp:coreProperties>
</file>