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sldIdLst>
    <p:sldId id="256" r:id="rId2"/>
  </p:sldIdLst>
  <p:sldSz cx="9601200" cy="12801600" type="A3"/>
  <p:notesSz cx="6858000" cy="9144000"/>
  <p:defaultTextStyle>
    <a:defPPr>
      <a:defRPr lang="ar-SA"/>
    </a:defPPr>
    <a:lvl1pPr marL="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r" defTabSz="1280160" rtl="1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50" d="100"/>
          <a:sy n="150" d="100"/>
        </p:scale>
        <p:origin x="-186" y="2280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Rectangle 31"/>
          <p:cNvSpPr/>
          <p:nvPr/>
        </p:nvSpPr>
        <p:spPr>
          <a:xfrm>
            <a:off x="0" y="-2"/>
            <a:ext cx="384048" cy="1279498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25036" y="1270224"/>
            <a:ext cx="48006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82526" y="1270224"/>
            <a:ext cx="28804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62521" y="1270224"/>
            <a:ext cx="9601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32857" y="1270224"/>
            <a:ext cx="9601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60120" y="8107680"/>
            <a:ext cx="8161020" cy="3686861"/>
          </a:xfrm>
        </p:spPr>
        <p:txBody>
          <a:bodyPr/>
          <a:lstStyle>
            <a:lvl1pPr marR="12802" algn="l">
              <a:defRPr sz="56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60120" y="5291328"/>
            <a:ext cx="8161020" cy="2816352"/>
          </a:xfrm>
        </p:spPr>
        <p:txBody>
          <a:bodyPr lIns="140818" tIns="64008" anchor="b"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40080" indent="0" algn="ctr">
              <a:buNone/>
            </a:lvl2pPr>
            <a:lvl3pPr marL="1280160" indent="0" algn="ctr">
              <a:buNone/>
            </a:lvl3pPr>
            <a:lvl4pPr marL="1920240" indent="0" algn="ctr">
              <a:buNone/>
            </a:lvl4pPr>
            <a:lvl5pPr marL="2560320" indent="0" algn="ctr">
              <a:buNone/>
            </a:lvl5pPr>
            <a:lvl6pPr marL="3200400" indent="0" algn="ctr">
              <a:buNone/>
            </a:lvl6pPr>
            <a:lvl7pPr marL="3840480" indent="0" algn="ctr">
              <a:buNone/>
            </a:lvl7pPr>
            <a:lvl8pPr marL="4480560" indent="0" algn="ctr">
              <a:buNone/>
            </a:lvl8pPr>
            <a:lvl9pPr marL="512064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68055" y="9421802"/>
            <a:ext cx="76810" cy="315772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68055" y="8954062"/>
            <a:ext cx="76810" cy="42672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68055" y="8657012"/>
            <a:ext cx="76810" cy="25603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68055" y="8479444"/>
            <a:ext cx="76810" cy="1365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60"/>
            <a:ext cx="2080260" cy="10922847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512660"/>
            <a:ext cx="6160770" cy="10922847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5070400" y="2004591"/>
            <a:ext cx="4538243" cy="108102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92664" y="0"/>
            <a:ext cx="5790263" cy="123486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3005024" y="3254781"/>
            <a:ext cx="7680960" cy="12481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240780" y="0"/>
            <a:ext cx="2880360" cy="79654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240780" y="7965440"/>
            <a:ext cx="336042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240780" y="0"/>
            <a:ext cx="1440180" cy="79654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6245782" y="7926919"/>
            <a:ext cx="2195274" cy="487468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6240780" y="7965440"/>
            <a:ext cx="1680210" cy="48361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6240780" y="2560320"/>
            <a:ext cx="3360420" cy="54051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6240780" y="3271520"/>
            <a:ext cx="3360420" cy="46939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1040130" y="7965440"/>
            <a:ext cx="5200650" cy="48361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60070" y="7965440"/>
            <a:ext cx="5600700" cy="48361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85165" y="4551680"/>
            <a:ext cx="5920740" cy="34137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85165" y="3982720"/>
            <a:ext cx="5920740" cy="3982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800600" y="7965440"/>
            <a:ext cx="1440180" cy="48361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8016" tIns="64008" rIns="128016" bIns="64008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247" y="2523121"/>
            <a:ext cx="6003950" cy="1824641"/>
          </a:xfrm>
        </p:spPr>
        <p:txBody>
          <a:bodyPr lIns="115214" tIns="64008" bIns="0" anchor="t"/>
          <a:lstStyle>
            <a:lvl1pPr marL="7681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81318" y="750894"/>
            <a:ext cx="8929116" cy="1654361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247" y="955853"/>
            <a:ext cx="8564270" cy="1450848"/>
          </a:xfrm>
        </p:spPr>
        <p:txBody>
          <a:bodyPr tIns="89611"/>
          <a:lstStyle>
            <a:lvl1pPr algn="l">
              <a:buNone/>
              <a:defRPr sz="5300" b="0" cap="none" spc="-21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90115" y="1270224"/>
            <a:ext cx="28804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31664" y="1270224"/>
            <a:ext cx="28804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70873" y="1270224"/>
            <a:ext cx="9601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500537" y="1270224"/>
            <a:ext cx="9601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502" y="1270224"/>
            <a:ext cx="38405" cy="682752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955853"/>
            <a:ext cx="8641080" cy="17068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561" y="3304936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8111" y="3304936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750896"/>
            <a:ext cx="9310434" cy="1654361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065" y="955853"/>
            <a:ext cx="8161020" cy="1706880"/>
          </a:xfrm>
        </p:spPr>
        <p:txBody>
          <a:bodyPr anchor="t"/>
          <a:lstStyle>
            <a:lvl1pPr>
              <a:defRPr sz="56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3378200"/>
            <a:ext cx="4242197" cy="1194222"/>
          </a:xfrm>
        </p:spPr>
        <p:txBody>
          <a:bodyPr anchor="ctr"/>
          <a:lstStyle>
            <a:lvl1pPr marL="102413" indent="0" algn="l">
              <a:buNone/>
              <a:defRPr sz="3400" b="1">
                <a:solidFill>
                  <a:schemeClr val="accent2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877277" y="3378200"/>
            <a:ext cx="4243864" cy="1194222"/>
          </a:xfrm>
        </p:spPr>
        <p:txBody>
          <a:bodyPr anchor="ctr"/>
          <a:lstStyle>
            <a:lvl1pPr marL="102413" indent="0">
              <a:buNone/>
              <a:defRPr sz="3400" b="1">
                <a:solidFill>
                  <a:schemeClr val="accent2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0060" y="4590203"/>
            <a:ext cx="4242197" cy="739079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4590203"/>
            <a:ext cx="4243864" cy="739079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92180" y="1270224"/>
            <a:ext cx="48006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9670" y="1270224"/>
            <a:ext cx="28804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9665" y="1270224"/>
            <a:ext cx="9601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1270224"/>
            <a:ext cx="9601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57258" y="1270224"/>
            <a:ext cx="28804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98808" y="1270224"/>
            <a:ext cx="28804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38016" y="1270224"/>
            <a:ext cx="9601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67681" y="1270224"/>
            <a:ext cx="9601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92645" y="1270224"/>
            <a:ext cx="38405" cy="682752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955853"/>
            <a:ext cx="8161020" cy="1706880"/>
          </a:xfrm>
        </p:spPr>
        <p:txBody>
          <a:bodyPr/>
          <a:lstStyle>
            <a:lvl1pPr>
              <a:defRPr sz="56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0" y="509693"/>
            <a:ext cx="8641080" cy="2169160"/>
          </a:xfrm>
        </p:spPr>
        <p:txBody>
          <a:bodyPr anchor="ctr"/>
          <a:lstStyle>
            <a:lvl1pPr algn="l">
              <a:buNone/>
              <a:defRPr sz="5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20090" y="2678853"/>
            <a:ext cx="2640330" cy="8534400"/>
          </a:xfrm>
        </p:spPr>
        <p:txBody>
          <a:bodyPr/>
          <a:lstStyle>
            <a:lvl1pPr marL="76810" indent="0">
              <a:buNone/>
              <a:defRPr sz="25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00450" y="2678853"/>
            <a:ext cx="5760720" cy="853440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6434" y="1"/>
            <a:ext cx="9217152" cy="3505669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81355" y="3518719"/>
            <a:ext cx="922175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886099" y="2328297"/>
            <a:ext cx="247824" cy="134889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60120" y="823670"/>
            <a:ext cx="7200900" cy="1309931"/>
          </a:xfrm>
        </p:spPr>
        <p:txBody>
          <a:bodyPr anchor="b"/>
          <a:lstStyle>
            <a:lvl1pPr algn="l">
              <a:buNone/>
              <a:defRPr sz="29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6434" y="3535058"/>
            <a:ext cx="9217152" cy="925893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45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60120" y="2146935"/>
            <a:ext cx="7200900" cy="1280160"/>
          </a:xfrm>
        </p:spPr>
        <p:txBody>
          <a:bodyPr/>
          <a:lstStyle>
            <a:lvl1pPr marL="38405" indent="0">
              <a:spcBef>
                <a:spcPts val="0"/>
              </a:spcBef>
              <a:buNone/>
              <a:defRPr sz="2000">
                <a:solidFill>
                  <a:srgbClr val="FFFFFF"/>
                </a:solidFill>
              </a:defRPr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9046119" y="2612777"/>
            <a:ext cx="247824" cy="134889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681882" y="2805348"/>
            <a:ext cx="247824" cy="134889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00850" y="103599"/>
            <a:ext cx="2240280" cy="681567"/>
          </a:xfrm>
        </p:spPr>
        <p:txBody>
          <a:bodyPr/>
          <a:lstStyle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60120" y="103599"/>
            <a:ext cx="5840730" cy="681567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1130" y="103599"/>
            <a:ext cx="480060" cy="681567"/>
          </a:xfrm>
        </p:spPr>
        <p:txBody>
          <a:bodyPr/>
          <a:lstStyle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2"/>
            <a:ext cx="384048" cy="1279498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68055" y="9421802"/>
            <a:ext cx="76810" cy="315772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68055" y="8954062"/>
            <a:ext cx="76810" cy="42672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68055" y="8657012"/>
            <a:ext cx="76810" cy="25603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68055" y="8479444"/>
            <a:ext cx="76810" cy="1365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5036" y="1270224"/>
            <a:ext cx="48006" cy="682752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82526" y="1270224"/>
            <a:ext cx="28804" cy="682752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62521" y="1270224"/>
            <a:ext cx="9601" cy="682752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32857" y="1270224"/>
            <a:ext cx="9601" cy="682752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60120" y="955853"/>
            <a:ext cx="8161020" cy="1706880"/>
          </a:xfrm>
          <a:prstGeom prst="rect">
            <a:avLst/>
          </a:prstGeom>
        </p:spPr>
        <p:txBody>
          <a:bodyPr vert="horz" lIns="128016" tIns="64008" rIns="128016" bIns="64008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60120" y="3329312"/>
            <a:ext cx="8161020" cy="8534400"/>
          </a:xfrm>
          <a:prstGeom prst="rect">
            <a:avLst/>
          </a:prstGeom>
        </p:spPr>
        <p:txBody>
          <a:bodyPr vert="horz" lIns="128016" tIns="64008" rIns="128016" bIns="64008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800850" y="11977794"/>
            <a:ext cx="2240280" cy="681567"/>
          </a:xfrm>
          <a:prstGeom prst="rect">
            <a:avLst/>
          </a:prstGeom>
        </p:spPr>
        <p:txBody>
          <a:bodyPr vert="horz" lIns="128016" tIns="64008" rIns="128016" bIns="64008" anchor="b"/>
          <a:lstStyle>
            <a:lvl1pPr algn="l" eaLnBrk="1" latinLnBrk="0" hangingPunct="1">
              <a:defRPr kumimoji="0" sz="1500">
                <a:solidFill>
                  <a:schemeClr val="tx2"/>
                </a:solidFill>
              </a:defRPr>
            </a:lvl1pPr>
            <a:extLst/>
          </a:lstStyle>
          <a:p>
            <a:fld id="{1029DFD9-8708-49EE-BDA6-AAC6B27E8C47}" type="datetimeFigureOut">
              <a:rPr lang="ar-SA" smtClean="0"/>
              <a:pPr/>
              <a:t>02/29/1436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60120" y="11977794"/>
            <a:ext cx="5840730" cy="681567"/>
          </a:xfrm>
          <a:prstGeom prst="rect">
            <a:avLst/>
          </a:prstGeom>
        </p:spPr>
        <p:txBody>
          <a:bodyPr vert="horz" lIns="128016" tIns="64008" rIns="128016" bIns="64008" anchor="b"/>
          <a:lstStyle>
            <a:lvl1pPr algn="r" eaLnBrk="1" latinLnBrk="0" hangingPunct="1">
              <a:defRPr kumimoji="0" sz="15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041130" y="11977794"/>
            <a:ext cx="480060" cy="681567"/>
          </a:xfrm>
          <a:prstGeom prst="rect">
            <a:avLst/>
          </a:prstGeom>
        </p:spPr>
        <p:txBody>
          <a:bodyPr vert="horz" lIns="128016" tIns="64008" rIns="128016" bIns="64008" anchor="b"/>
          <a:lstStyle>
            <a:lvl1pPr algn="l" eaLnBrk="1" latinLnBrk="0" hangingPunct="1">
              <a:defRPr kumimoji="0" sz="1700">
                <a:solidFill>
                  <a:schemeClr val="tx2"/>
                </a:solidFill>
              </a:defRPr>
            </a:lvl1pPr>
            <a:extLst/>
          </a:lstStyle>
          <a:p>
            <a:fld id="{1C88E314-7799-4968-A60D-B917513840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1" eaLnBrk="1" latinLnBrk="0" hangingPunct="1">
        <a:spcBef>
          <a:spcPct val="0"/>
        </a:spcBef>
        <a:buNone/>
        <a:defRPr kumimoji="0" sz="5600" kern="1200" spc="-14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576072" indent="-480060" algn="r" rtl="1" eaLnBrk="1" latinLnBrk="0" hangingPunct="1">
        <a:spcBef>
          <a:spcPts val="980"/>
        </a:spcBef>
        <a:buClr>
          <a:schemeClr val="tx2"/>
        </a:buClr>
        <a:buSzPct val="95000"/>
        <a:buFont typeface="Wingdings"/>
        <a:buChar char=""/>
        <a:defRPr kumimoji="0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36930" indent="-4000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395374" indent="-32004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1766621" indent="-32004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2073859" indent="-294437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899" indent="-294437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2662733" indent="-256032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2931566" indent="-256032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3200400" indent="-256032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Ahmad\Graduation project\poster\Abstract Blue backgrounds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0"/>
            <a:ext cx="9601200" cy="12801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601200" cy="109938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rtl="0"/>
            <a:r>
              <a:rPr lang="en-US" sz="2800" dirty="0" smtClean="0"/>
              <a:t>Design of Water distribution, </a:t>
            </a:r>
            <a:r>
              <a:rPr lang="en-US" sz="2800" dirty="0" smtClean="0"/>
              <a:t>Waste, </a:t>
            </a:r>
            <a:r>
              <a:rPr lang="en-US" sz="2800" dirty="0" smtClean="0"/>
              <a:t>And Storm Water </a:t>
            </a:r>
            <a:br>
              <a:rPr lang="en-US" sz="2800" dirty="0" smtClean="0"/>
            </a:br>
            <a:r>
              <a:rPr lang="en-US" sz="2800" dirty="0" smtClean="0"/>
              <a:t>Collection Networks for Al Khader Town.</a:t>
            </a:r>
            <a:endParaRPr lang="en-US" sz="2800" dirty="0"/>
          </a:p>
        </p:txBody>
      </p:sp>
      <p:pic>
        <p:nvPicPr>
          <p:cNvPr id="1026" name="Picture 2" descr="D:\Ahmad\Graduation project\poster1\165647_142595265795226_521227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58" y="2400272"/>
            <a:ext cx="679653" cy="875612"/>
          </a:xfrm>
          <a:prstGeom prst="rect">
            <a:avLst/>
          </a:prstGeom>
          <a:noFill/>
        </p:spPr>
      </p:pic>
      <p:pic>
        <p:nvPicPr>
          <p:cNvPr id="1027" name="Picture 3" descr="D:\Ahmad\Graduation project\poster1\10338827_10152618271238243_1181146049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58" y="1257264"/>
            <a:ext cx="1500197" cy="1125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28832" y="2686024"/>
            <a:ext cx="285752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u="sng" dirty="0">
                <a:solidFill>
                  <a:schemeClr val="bg1"/>
                </a:solidFill>
              </a:rPr>
              <a:t>Supervisor </a:t>
            </a:r>
            <a:r>
              <a:rPr lang="en-US" sz="1400" b="1" u="sng" dirty="0" smtClean="0">
                <a:solidFill>
                  <a:schemeClr val="bg1"/>
                </a:solidFill>
              </a:rPr>
              <a:t>:</a:t>
            </a:r>
          </a:p>
          <a:p>
            <a:pPr algn="l" rtl="0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Mohammad N.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Almasri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SA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28832" y="1400140"/>
            <a:ext cx="6872302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u="sng" dirty="0">
                <a:solidFill>
                  <a:schemeClr val="bg1"/>
                </a:solidFill>
              </a:rPr>
              <a:t>Done By: </a:t>
            </a:r>
          </a:p>
          <a:p>
            <a:pPr algn="l" rtl="0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1-Eng.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Bashar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Y.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Damra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(e-mail: bashardamra@gmail.com. Mobile: 0599589920).</a:t>
            </a:r>
          </a:p>
          <a:p>
            <a:pPr algn="l" rtl="0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2-Eng. Ahmad A.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Sarhan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(e-mail: ahmad.m.sarhan@gmail.com. Mobile 0595108850).</a:t>
            </a:r>
          </a:p>
          <a:p>
            <a:pPr algn="l" rtl="0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3-Eng.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Ahmand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I. Dadou (e-mail: a7mad-3abd@hotmail.com. Mobile: 0597320080).  </a:t>
            </a:r>
            <a:endParaRPr lang="ar-SA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58" y="11830088"/>
            <a:ext cx="8786874" cy="830997"/>
          </a:xfrm>
          <a:prstGeom prst="rect">
            <a:avLst/>
          </a:prstGeom>
          <a:noFill/>
          <a:ln>
            <a:solidFill>
              <a:schemeClr val="accent6"/>
            </a:solidFill>
            <a:prstDash val="solid"/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800" u="sng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Recommendation :-</a:t>
            </a: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1-Site investigation must be done in order to the nature of the study area.</a:t>
            </a: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2-We recommend to civil engineering department to but the Arc Hydro tools in GIS course plan, because it saves a lot of time, give more accurate results, and the design process will be easier. </a:t>
            </a: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3-If possible treatment plant is considered as a feasible project.</a:t>
            </a: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4-Suitable space between water pipes and wastewater pipes must be achieved (water pipes must be above wastewater pipes).</a:t>
            </a: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5-A periodic maintenance should be done and the damaged parts should be replaced.</a:t>
            </a:r>
            <a:endParaRPr lang="ar-SA" sz="800" b="1" dirty="0">
              <a:solidFill>
                <a:schemeClr val="bg1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85758" y="3543280"/>
          <a:ext cx="8786874" cy="6827742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547984"/>
                <a:gridCol w="2471720"/>
                <a:gridCol w="2705774"/>
                <a:gridCol w="1061396"/>
              </a:tblGrid>
              <a:tr h="542640"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Stormwater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 Collection  Network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Wastewater Collection  Network 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Water Distribution Network</a:t>
                      </a:r>
                      <a:endParaRPr lang="ar-SA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7511"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We only use the master plain of Al-Khader to export the whole needed data.</a:t>
                      </a:r>
                      <a:endParaRPr lang="ar-SA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We only use the master plain of Al-Khader to export the whole needed data.</a:t>
                      </a:r>
                      <a:endParaRPr lang="ar-SA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We only use the master plain of Al-Khader to export the whole needed data.</a:t>
                      </a:r>
                      <a:endParaRPr lang="ar-SA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Input </a:t>
                      </a:r>
                      <a:endParaRPr lang="ar-SA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7511"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Profile shows cover depth in (m) and slope in (m/m) from</a:t>
                      </a:r>
                      <a:r>
                        <a:rPr kumimoji="0" lang="en-US" sz="10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MH-29 to MH-193.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10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ar-SA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sz="8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Profile shows cover depth in (m) and slope in (m/m) from</a:t>
                      </a:r>
                      <a:r>
                        <a:rPr kumimoji="0" lang="en-US" sz="10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MH-29 to MH-193.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Profile shows velocity (m/s) presser in (m H2O) for the whole network.</a:t>
                      </a:r>
                      <a:endParaRPr lang="ar-SA" sz="1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Output</a:t>
                      </a:r>
                      <a:endParaRPr lang="ar-SA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57511"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Most of </a:t>
                      </a:r>
                      <a:r>
                        <a:rPr kumimoji="0" lang="en-US" sz="1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stormwater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collection network conduits diameters  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are 16 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inch.</a:t>
                      </a:r>
                      <a:endParaRPr lang="ar-SA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Most 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wastewater collection network </a:t>
                      </a:r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conduits diameters are 8 inch.</a:t>
                      </a:r>
                      <a:endParaRPr lang="ar-SA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kumimoji="0" lang="en-US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The majority percentages of water pipes are 2 and 4 inch, and the rest percentages of pipes diameters as shown.</a:t>
                      </a:r>
                      <a:endParaRPr lang="ar-SA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en-US" sz="14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 rtl="0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Conclusion</a:t>
                      </a:r>
                      <a:endParaRPr lang="ar-SA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1" name="Picture 20" descr="Picture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57328" y="4186222"/>
            <a:ext cx="2643206" cy="1648863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71972" y="4186222"/>
            <a:ext cx="2357454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2302" y="4186222"/>
            <a:ext cx="2500330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 descr="D:\Ahmad\Graduation project\Report\1-Water\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57328" y="6257924"/>
            <a:ext cx="1357322" cy="1500198"/>
          </a:xfrm>
          <a:prstGeom prst="rect">
            <a:avLst/>
          </a:prstGeom>
          <a:noFill/>
        </p:spPr>
      </p:pic>
      <p:pic>
        <p:nvPicPr>
          <p:cNvPr id="27" name="Picture 7" descr="D:\Ahmad\Graduation project\Report\1-Water\6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3014650" y="6257924"/>
            <a:ext cx="1285884" cy="1500198"/>
          </a:xfrm>
          <a:prstGeom prst="rect">
            <a:avLst/>
          </a:prstGeom>
          <a:noFill/>
        </p:spPr>
      </p:pic>
      <p:pic>
        <p:nvPicPr>
          <p:cNvPr id="1032" name="Picture 8" descr="D:\Ahmad\Graduation project\Profiles\storm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2302" y="6257924"/>
            <a:ext cx="2500330" cy="1500198"/>
          </a:xfrm>
          <a:prstGeom prst="rect">
            <a:avLst/>
          </a:prstGeom>
          <a:noFill/>
        </p:spPr>
      </p:pic>
      <p:pic>
        <p:nvPicPr>
          <p:cNvPr id="29" name="Picture 8" descr="D:\Ahmad\Graduation project\Profiles\storm.jp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4443410" y="6257924"/>
            <a:ext cx="2286016" cy="1500198"/>
          </a:xfrm>
          <a:prstGeom prst="rect">
            <a:avLst/>
          </a:prstGeom>
          <a:noFill/>
        </p:spPr>
      </p:pic>
      <p:pic>
        <p:nvPicPr>
          <p:cNvPr id="30" name="Picture 29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57328" y="8329626"/>
            <a:ext cx="2643206" cy="135732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Picture 30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43410" y="8329626"/>
            <a:ext cx="2286016" cy="135732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Picture 31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72302" y="8329626"/>
            <a:ext cx="2500330" cy="135732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585758" y="10472766"/>
            <a:ext cx="8786874" cy="1354217"/>
          </a:xfrm>
          <a:prstGeom prst="rect">
            <a:avLst/>
          </a:prstGeom>
          <a:noFill/>
          <a:ln>
            <a:solidFill>
              <a:schemeClr val="accent6"/>
            </a:solidFill>
            <a:prstDash val="solid"/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000" b="1" u="sng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ArcHydro:-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800" b="1" dirty="0">
                <a:solidFill>
                  <a:schemeClr val="bg1"/>
                </a:solidFill>
              </a:rPr>
              <a:t>Arc Hydro is a geospatial and temporal data model for </a:t>
            </a:r>
            <a:r>
              <a:rPr lang="en-US" sz="800" b="1" dirty="0" smtClean="0">
                <a:solidFill>
                  <a:schemeClr val="bg1"/>
                </a:solidFill>
              </a:rPr>
              <a:t>water resources </a:t>
            </a:r>
            <a:r>
              <a:rPr lang="en-US" sz="800" b="1" dirty="0">
                <a:solidFill>
                  <a:schemeClr val="bg1"/>
                </a:solidFill>
              </a:rPr>
              <a:t>designed to operate within ArcGIS (Maidment,2003). A data model is distinct from a simulation model in that a data model provides a standardized framework for storing information, but contains no routines to simulate hydrologic </a:t>
            </a:r>
            <a:r>
              <a:rPr lang="en-US" sz="800" b="1" dirty="0" smtClean="0">
                <a:solidFill>
                  <a:schemeClr val="bg1"/>
                </a:solidFill>
              </a:rPr>
              <a:t>processes.</a:t>
            </a:r>
          </a:p>
          <a:p>
            <a:pPr algn="l" rtl="0"/>
            <a:endParaRPr lang="en-US" sz="800" b="1" dirty="0">
              <a:solidFill>
                <a:schemeClr val="bg1"/>
              </a:solidFill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800" b="1" dirty="0" smtClean="0">
                <a:solidFill>
                  <a:schemeClr val="bg1"/>
                </a:solidFill>
              </a:rPr>
              <a:t>It's </a:t>
            </a:r>
            <a:r>
              <a:rPr lang="en-US" sz="800" b="1" dirty="0">
                <a:solidFill>
                  <a:schemeClr val="bg1"/>
                </a:solidFill>
              </a:rPr>
              <a:t>consisting of three main assumptions which are:</a:t>
            </a:r>
          </a:p>
          <a:p>
            <a:pPr algn="l" rtl="0"/>
            <a:r>
              <a:rPr lang="en-US" sz="800" b="1" dirty="0">
                <a:solidFill>
                  <a:schemeClr val="bg1"/>
                </a:solidFill>
              </a:rPr>
              <a:t>1-Roads as an open channel segments.</a:t>
            </a:r>
          </a:p>
          <a:p>
            <a:pPr algn="l" rtl="0"/>
            <a:r>
              <a:rPr lang="en-US" sz="800" b="1" dirty="0">
                <a:solidFill>
                  <a:schemeClr val="bg1"/>
                </a:solidFill>
              </a:rPr>
              <a:t>2-Manholes as sink points.</a:t>
            </a:r>
          </a:p>
          <a:p>
            <a:pPr algn="l" rtl="0"/>
            <a:r>
              <a:rPr lang="en-US" sz="800" b="1" dirty="0">
                <a:solidFill>
                  <a:schemeClr val="bg1"/>
                </a:solidFill>
              </a:rPr>
              <a:t>3-The needed catchments are the sink drainage area.</a:t>
            </a:r>
          </a:p>
          <a:p>
            <a:pPr algn="l" rtl="0">
              <a:buFont typeface="Arial" pitchFamily="34" charset="0"/>
              <a:buChar char="•"/>
            </a:pPr>
            <a:r>
              <a:rPr lang="en-US" sz="800" b="1" dirty="0">
                <a:solidFill>
                  <a:schemeClr val="bg1"/>
                </a:solidFill>
              </a:rPr>
              <a:t>The use of ArcHydro give us a lot of </a:t>
            </a:r>
            <a:r>
              <a:rPr lang="en-US" sz="800" b="1" dirty="0" smtClean="0">
                <a:solidFill>
                  <a:schemeClr val="bg1"/>
                </a:solidFill>
              </a:rPr>
              <a:t>advantages </a:t>
            </a:r>
            <a:r>
              <a:rPr lang="en-US" sz="800" b="1" dirty="0">
                <a:solidFill>
                  <a:schemeClr val="bg1"/>
                </a:solidFill>
              </a:rPr>
              <a:t>such as saving time and </a:t>
            </a:r>
            <a:r>
              <a:rPr lang="en-US" sz="800" b="1" dirty="0" smtClean="0">
                <a:solidFill>
                  <a:schemeClr val="bg1"/>
                </a:solidFill>
              </a:rPr>
              <a:t>raising accuracy. The </a:t>
            </a:r>
            <a:r>
              <a:rPr lang="en-US" sz="800" b="1" dirty="0">
                <a:solidFill>
                  <a:schemeClr val="bg1"/>
                </a:solidFill>
              </a:rPr>
              <a:t>figures  at the right side shows the </a:t>
            </a:r>
            <a:endParaRPr lang="en-US" sz="800" b="1" dirty="0" smtClean="0">
              <a:solidFill>
                <a:schemeClr val="bg1"/>
              </a:solidFill>
            </a:endParaRPr>
          </a:p>
          <a:p>
            <a:pPr algn="l" rtl="0"/>
            <a:r>
              <a:rPr lang="en-US" sz="800" b="1" dirty="0" smtClean="0">
                <a:solidFill>
                  <a:schemeClr val="bg1"/>
                </a:solidFill>
              </a:rPr>
              <a:t>workflow </a:t>
            </a:r>
            <a:r>
              <a:rPr lang="en-US" sz="800" b="1" dirty="0">
                <a:solidFill>
                  <a:schemeClr val="bg1"/>
                </a:solidFill>
              </a:rPr>
              <a:t>to find the loads, for more comprehensive details go to "How to find the Sewer &amp; Storm Loads" tutorial</a:t>
            </a:r>
            <a:r>
              <a:rPr lang="en-US" sz="800" b="1" dirty="0" smtClean="0">
                <a:solidFill>
                  <a:schemeClr val="bg1"/>
                </a:solidFill>
              </a:rPr>
              <a:t>.</a:t>
            </a:r>
            <a:endParaRPr lang="en-US" sz="800" b="1" u="sng" dirty="0" smtClean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5400000">
            <a:off x="1907361" y="6650833"/>
            <a:ext cx="49292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4336253" y="6650833"/>
            <a:ext cx="4930016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3" name="Picture 9" descr="D:\Ahmad\Graduation project\Report\3-Storm\1.jpg"/>
          <p:cNvPicPr>
            <a:picLocks noChangeAspect="1" noChangeArrowheads="1"/>
          </p:cNvPicPr>
          <p:nvPr/>
        </p:nvPicPr>
        <p:blipFill>
          <a:blip r:embed="rId14" cstate="print"/>
          <a:stretch>
            <a:fillRect/>
          </a:stretch>
        </p:blipFill>
        <p:spPr bwMode="auto">
          <a:xfrm>
            <a:off x="7729558" y="10901394"/>
            <a:ext cx="1357322" cy="785818"/>
          </a:xfrm>
          <a:prstGeom prst="rect">
            <a:avLst/>
          </a:prstGeom>
          <a:noFill/>
        </p:spPr>
      </p:pic>
      <p:pic>
        <p:nvPicPr>
          <p:cNvPr id="24" name="Picture 23" descr="ARCHYDRO WORKFLOW-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300798" y="10901394"/>
            <a:ext cx="1357322" cy="78581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228</TotalTime>
  <Words>455</Words>
  <Application>Microsoft Office PowerPoint</Application>
  <PresentationFormat>A3 Paper (297x420 mm)</PresentationFormat>
  <Paragraphs>96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Design of Water distribution, Waste, And Storm Water  Collection Networks for Al Khader Town.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distribution, Waste, And Storm Water  Collection Networks for Al Khader Town.</dc:title>
  <dc:creator>ExtremeTechnology</dc:creator>
  <cp:lastModifiedBy>ExtremeTechnology</cp:lastModifiedBy>
  <cp:revision>17</cp:revision>
  <dcterms:created xsi:type="dcterms:W3CDTF">2014-12-21T08:40:46Z</dcterms:created>
  <dcterms:modified xsi:type="dcterms:W3CDTF">2014-12-21T19:15:09Z</dcterms:modified>
</cp:coreProperties>
</file>