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50"/>
  </p:notesMasterIdLst>
  <p:sldIdLst>
    <p:sldId id="256" r:id="rId2"/>
    <p:sldId id="257" r:id="rId3"/>
    <p:sldId id="260" r:id="rId4"/>
    <p:sldId id="261" r:id="rId5"/>
    <p:sldId id="262" r:id="rId6"/>
    <p:sldId id="258" r:id="rId7"/>
    <p:sldId id="265" r:id="rId8"/>
    <p:sldId id="259" r:id="rId9"/>
    <p:sldId id="278" r:id="rId10"/>
    <p:sldId id="267" r:id="rId11"/>
    <p:sldId id="263" r:id="rId12"/>
    <p:sldId id="268" r:id="rId13"/>
    <p:sldId id="272" r:id="rId14"/>
    <p:sldId id="274" r:id="rId15"/>
    <p:sldId id="275" r:id="rId16"/>
    <p:sldId id="276" r:id="rId17"/>
    <p:sldId id="277" r:id="rId18"/>
    <p:sldId id="281" r:id="rId19"/>
    <p:sldId id="282" r:id="rId20"/>
    <p:sldId id="283" r:id="rId21"/>
    <p:sldId id="284" r:id="rId22"/>
    <p:sldId id="287" r:id="rId23"/>
    <p:sldId id="286" r:id="rId24"/>
    <p:sldId id="285"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7" r:id="rId44"/>
    <p:sldId id="308" r:id="rId45"/>
    <p:sldId id="311" r:id="rId46"/>
    <p:sldId id="310" r:id="rId47"/>
    <p:sldId id="312" r:id="rId48"/>
    <p:sldId id="306"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sam NOFAL" initials="IN" lastIdx="1" clrIdx="0">
    <p:extLst>
      <p:ext uri="{19B8F6BF-5375-455C-9EA6-DF929625EA0E}">
        <p15:presenceInfo xmlns:p15="http://schemas.microsoft.com/office/powerpoint/2012/main" userId="Issam NOFA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5B2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نمط ذو نسُق 1 - تميي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snapToGrid="0">
      <p:cViewPr varScale="1">
        <p:scale>
          <a:sx n="83" d="100"/>
          <a:sy n="83" d="100"/>
        </p:scale>
        <p:origin x="658"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mel Hamayel" userId="60f491edcd36ce31" providerId="LiveId" clId="{DB1C839A-1C0A-41E7-9662-26B573C63ED9}"/>
    <pc:docChg chg="undo redo custSel addSld delSld modSld">
      <pc:chgData name="Karmel Hamayel" userId="60f491edcd36ce31" providerId="LiveId" clId="{DB1C839A-1C0A-41E7-9662-26B573C63ED9}" dt="2021-01-17T19:50:19.773" v="1082" actId="20577"/>
      <pc:docMkLst>
        <pc:docMk/>
      </pc:docMkLst>
      <pc:sldChg chg="modSp mod">
        <pc:chgData name="Karmel Hamayel" userId="60f491edcd36ce31" providerId="LiveId" clId="{DB1C839A-1C0A-41E7-9662-26B573C63ED9}" dt="2021-01-10T17:43:51.023" v="14" actId="14734"/>
        <pc:sldMkLst>
          <pc:docMk/>
          <pc:sldMk cId="166987315" sldId="296"/>
        </pc:sldMkLst>
        <pc:graphicFrameChg chg="mod modGraphic">
          <ac:chgData name="Karmel Hamayel" userId="60f491edcd36ce31" providerId="LiveId" clId="{DB1C839A-1C0A-41E7-9662-26B573C63ED9}" dt="2021-01-10T17:43:51.023" v="14" actId="14734"/>
          <ac:graphicFrameMkLst>
            <pc:docMk/>
            <pc:sldMk cId="166987315" sldId="296"/>
            <ac:graphicFrameMk id="4" creationId="{598105BF-A3E8-4DED-97BA-729D03748760}"/>
          </ac:graphicFrameMkLst>
        </pc:graphicFrameChg>
      </pc:sldChg>
      <pc:sldChg chg="addSp delSp modSp mod">
        <pc:chgData name="Karmel Hamayel" userId="60f491edcd36ce31" providerId="LiveId" clId="{DB1C839A-1C0A-41E7-9662-26B573C63ED9}" dt="2021-01-10T18:04:40.629" v="39" actId="1076"/>
        <pc:sldMkLst>
          <pc:docMk/>
          <pc:sldMk cId="1504091597" sldId="297"/>
        </pc:sldMkLst>
        <pc:spChg chg="del">
          <ac:chgData name="Karmel Hamayel" userId="60f491edcd36ce31" providerId="LiveId" clId="{DB1C839A-1C0A-41E7-9662-26B573C63ED9}" dt="2021-01-10T17:56:44.549" v="15" actId="478"/>
          <ac:spMkLst>
            <pc:docMk/>
            <pc:sldMk cId="1504091597" sldId="297"/>
            <ac:spMk id="2" creationId="{498F903A-7056-40EF-A49E-AFD821B1630D}"/>
          </ac:spMkLst>
        </pc:spChg>
        <pc:spChg chg="mod">
          <ac:chgData name="Karmel Hamayel" userId="60f491edcd36ce31" providerId="LiveId" clId="{DB1C839A-1C0A-41E7-9662-26B573C63ED9}" dt="2021-01-10T17:57:12.549" v="19" actId="5793"/>
          <ac:spMkLst>
            <pc:docMk/>
            <pc:sldMk cId="1504091597" sldId="297"/>
            <ac:spMk id="3" creationId="{DB781925-A3F3-42BA-9A63-C562723F996B}"/>
          </ac:spMkLst>
        </pc:spChg>
        <pc:graphicFrameChg chg="add mod modGraphic">
          <ac:chgData name="Karmel Hamayel" userId="60f491edcd36ce31" providerId="LiveId" clId="{DB1C839A-1C0A-41E7-9662-26B573C63ED9}" dt="2021-01-10T18:04:40.629" v="39" actId="1076"/>
          <ac:graphicFrameMkLst>
            <pc:docMk/>
            <pc:sldMk cId="1504091597" sldId="297"/>
            <ac:graphicFrameMk id="4" creationId="{CEDB72C1-C765-4CD0-9010-7F82492A9481}"/>
          </ac:graphicFrameMkLst>
        </pc:graphicFrameChg>
      </pc:sldChg>
      <pc:sldChg chg="addSp delSp modSp new mod">
        <pc:chgData name="Karmel Hamayel" userId="60f491edcd36ce31" providerId="LiveId" clId="{DB1C839A-1C0A-41E7-9662-26B573C63ED9}" dt="2021-01-10T18:16:24.475" v="347"/>
        <pc:sldMkLst>
          <pc:docMk/>
          <pc:sldMk cId="3603035105" sldId="298"/>
        </pc:sldMkLst>
        <pc:spChg chg="del">
          <ac:chgData name="Karmel Hamayel" userId="60f491edcd36ce31" providerId="LiveId" clId="{DB1C839A-1C0A-41E7-9662-26B573C63ED9}" dt="2021-01-10T18:04:51.062" v="41" actId="478"/>
          <ac:spMkLst>
            <pc:docMk/>
            <pc:sldMk cId="3603035105" sldId="298"/>
            <ac:spMk id="2" creationId="{9F5CB527-986C-4DBE-A99A-4ED2381C5200}"/>
          </ac:spMkLst>
        </pc:spChg>
        <pc:spChg chg="mod">
          <ac:chgData name="Karmel Hamayel" userId="60f491edcd36ce31" providerId="LiveId" clId="{DB1C839A-1C0A-41E7-9662-26B573C63ED9}" dt="2021-01-10T18:12:15.835" v="273" actId="20577"/>
          <ac:spMkLst>
            <pc:docMk/>
            <pc:sldMk cId="3603035105" sldId="298"/>
            <ac:spMk id="3" creationId="{7A00D9E9-FF30-401B-B091-57AD087F7EBA}"/>
          </ac:spMkLst>
        </pc:spChg>
        <pc:graphicFrameChg chg="add mod modGraphic">
          <ac:chgData name="Karmel Hamayel" userId="60f491edcd36ce31" providerId="LiveId" clId="{DB1C839A-1C0A-41E7-9662-26B573C63ED9}" dt="2021-01-10T18:16:15.734" v="345"/>
          <ac:graphicFrameMkLst>
            <pc:docMk/>
            <pc:sldMk cId="3603035105" sldId="298"/>
            <ac:graphicFrameMk id="4" creationId="{3194A464-1A0F-4727-984D-43EEDC77E6F0}"/>
          </ac:graphicFrameMkLst>
        </pc:graphicFrameChg>
        <pc:graphicFrameChg chg="add mod modGraphic">
          <ac:chgData name="Karmel Hamayel" userId="60f491edcd36ce31" providerId="LiveId" clId="{DB1C839A-1C0A-41E7-9662-26B573C63ED9}" dt="2021-01-10T18:16:24.475" v="347"/>
          <ac:graphicFrameMkLst>
            <pc:docMk/>
            <pc:sldMk cId="3603035105" sldId="298"/>
            <ac:graphicFrameMk id="5" creationId="{5B25B296-0E42-4EAA-B838-6066DFC517E9}"/>
          </ac:graphicFrameMkLst>
        </pc:graphicFrameChg>
      </pc:sldChg>
      <pc:sldChg chg="addSp delSp modSp new mod">
        <pc:chgData name="Karmel Hamayel" userId="60f491edcd36ce31" providerId="LiveId" clId="{DB1C839A-1C0A-41E7-9662-26B573C63ED9}" dt="2021-01-10T18:15:39.030" v="336" actId="1076"/>
        <pc:sldMkLst>
          <pc:docMk/>
          <pc:sldMk cId="109863066" sldId="299"/>
        </pc:sldMkLst>
        <pc:spChg chg="del">
          <ac:chgData name="Karmel Hamayel" userId="60f491edcd36ce31" providerId="LiveId" clId="{DB1C839A-1C0A-41E7-9662-26B573C63ED9}" dt="2021-01-10T18:12:29.910" v="274" actId="478"/>
          <ac:spMkLst>
            <pc:docMk/>
            <pc:sldMk cId="109863066" sldId="299"/>
            <ac:spMk id="2" creationId="{8AE007C2-3810-419F-91BC-569D77D29192}"/>
          </ac:spMkLst>
        </pc:spChg>
        <pc:spChg chg="mod">
          <ac:chgData name="Karmel Hamayel" userId="60f491edcd36ce31" providerId="LiveId" clId="{DB1C839A-1C0A-41E7-9662-26B573C63ED9}" dt="2021-01-10T18:13:06.375" v="292" actId="20577"/>
          <ac:spMkLst>
            <pc:docMk/>
            <pc:sldMk cId="109863066" sldId="299"/>
            <ac:spMk id="3" creationId="{D2F7FB3E-B601-4E5F-9509-60C1A59EE5D0}"/>
          </ac:spMkLst>
        </pc:spChg>
        <pc:graphicFrameChg chg="add mod modGraphic">
          <ac:chgData name="Karmel Hamayel" userId="60f491edcd36ce31" providerId="LiveId" clId="{DB1C839A-1C0A-41E7-9662-26B573C63ED9}" dt="2021-01-10T18:15:17.405" v="332" actId="1076"/>
          <ac:graphicFrameMkLst>
            <pc:docMk/>
            <pc:sldMk cId="109863066" sldId="299"/>
            <ac:graphicFrameMk id="4" creationId="{92A8A26D-DD9A-45C4-BC20-654AB2913F65}"/>
          </ac:graphicFrameMkLst>
        </pc:graphicFrameChg>
        <pc:graphicFrameChg chg="add mod modGraphic">
          <ac:chgData name="Karmel Hamayel" userId="60f491edcd36ce31" providerId="LiveId" clId="{DB1C839A-1C0A-41E7-9662-26B573C63ED9}" dt="2021-01-10T18:15:39.030" v="336" actId="1076"/>
          <ac:graphicFrameMkLst>
            <pc:docMk/>
            <pc:sldMk cId="109863066" sldId="299"/>
            <ac:graphicFrameMk id="5" creationId="{2E72394D-6C35-4C36-A2AF-07F258AFEC6A}"/>
          </ac:graphicFrameMkLst>
        </pc:graphicFrameChg>
      </pc:sldChg>
      <pc:sldChg chg="addSp modSp new mod">
        <pc:chgData name="Karmel Hamayel" userId="60f491edcd36ce31" providerId="LiveId" clId="{DB1C839A-1C0A-41E7-9662-26B573C63ED9}" dt="2021-01-10T18:25:12.453" v="435" actId="1076"/>
        <pc:sldMkLst>
          <pc:docMk/>
          <pc:sldMk cId="1346971780" sldId="300"/>
        </pc:sldMkLst>
        <pc:spChg chg="mod">
          <ac:chgData name="Karmel Hamayel" userId="60f491edcd36ce31" providerId="LiveId" clId="{DB1C839A-1C0A-41E7-9662-26B573C63ED9}" dt="2021-01-10T18:24:36.430" v="424" actId="1076"/>
          <ac:spMkLst>
            <pc:docMk/>
            <pc:sldMk cId="1346971780" sldId="300"/>
            <ac:spMk id="2" creationId="{1F9BA792-E7ED-4A50-A66D-331E0DA39AD9}"/>
          </ac:spMkLst>
        </pc:spChg>
        <pc:spChg chg="mod">
          <ac:chgData name="Karmel Hamayel" userId="60f491edcd36ce31" providerId="LiveId" clId="{DB1C839A-1C0A-41E7-9662-26B573C63ED9}" dt="2021-01-10T18:24:54.032" v="431" actId="27636"/>
          <ac:spMkLst>
            <pc:docMk/>
            <pc:sldMk cId="1346971780" sldId="300"/>
            <ac:spMk id="3" creationId="{CEDB5E7B-DC67-463A-83F8-6C17CA4273ED}"/>
          </ac:spMkLst>
        </pc:spChg>
        <pc:spChg chg="add mod">
          <ac:chgData name="Karmel Hamayel" userId="60f491edcd36ce31" providerId="LiveId" clId="{DB1C839A-1C0A-41E7-9662-26B573C63ED9}" dt="2021-01-10T18:25:12.453" v="435" actId="1076"/>
          <ac:spMkLst>
            <pc:docMk/>
            <pc:sldMk cId="1346971780" sldId="300"/>
            <ac:spMk id="5" creationId="{ECB60755-04B1-4199-B13A-7E1A6B1A3587}"/>
          </ac:spMkLst>
        </pc:spChg>
        <pc:graphicFrameChg chg="add mod modGraphic">
          <ac:chgData name="Karmel Hamayel" userId="60f491edcd36ce31" providerId="LiveId" clId="{DB1C839A-1C0A-41E7-9662-26B573C63ED9}" dt="2021-01-10T18:25:09.641" v="434" actId="1076"/>
          <ac:graphicFrameMkLst>
            <pc:docMk/>
            <pc:sldMk cId="1346971780" sldId="300"/>
            <ac:graphicFrameMk id="4" creationId="{8CF44ED1-960E-4CE8-9FAF-512C6D0D56BC}"/>
          </ac:graphicFrameMkLst>
        </pc:graphicFrameChg>
      </pc:sldChg>
      <pc:sldChg chg="addSp delSp modSp new mod">
        <pc:chgData name="Karmel Hamayel" userId="60f491edcd36ce31" providerId="LiveId" clId="{DB1C839A-1C0A-41E7-9662-26B573C63ED9}" dt="2021-01-10T18:29:33.509" v="484" actId="1076"/>
        <pc:sldMkLst>
          <pc:docMk/>
          <pc:sldMk cId="3121996132" sldId="301"/>
        </pc:sldMkLst>
        <pc:spChg chg="del">
          <ac:chgData name="Karmel Hamayel" userId="60f491edcd36ce31" providerId="LiveId" clId="{DB1C839A-1C0A-41E7-9662-26B573C63ED9}" dt="2021-01-10T18:24:09.813" v="420" actId="478"/>
          <ac:spMkLst>
            <pc:docMk/>
            <pc:sldMk cId="3121996132" sldId="301"/>
            <ac:spMk id="2" creationId="{CF92381C-4F30-4755-A35F-9DE43231B1BF}"/>
          </ac:spMkLst>
        </pc:spChg>
        <pc:spChg chg="mod">
          <ac:chgData name="Karmel Hamayel" userId="60f491edcd36ce31" providerId="LiveId" clId="{DB1C839A-1C0A-41E7-9662-26B573C63ED9}" dt="2021-01-10T18:27:51.603" v="471" actId="403"/>
          <ac:spMkLst>
            <pc:docMk/>
            <pc:sldMk cId="3121996132" sldId="301"/>
            <ac:spMk id="3" creationId="{A0CEB22B-32C6-4B0A-945E-F5B6A964B07C}"/>
          </ac:spMkLst>
        </pc:spChg>
        <pc:picChg chg="add del mod">
          <ac:chgData name="Karmel Hamayel" userId="60f491edcd36ce31" providerId="LiveId" clId="{DB1C839A-1C0A-41E7-9662-26B573C63ED9}" dt="2021-01-10T18:26:43.214" v="455" actId="478"/>
          <ac:picMkLst>
            <pc:docMk/>
            <pc:sldMk cId="3121996132" sldId="301"/>
            <ac:picMk id="4" creationId="{53AA9791-81A4-4BEC-A506-8002C93C19B9}"/>
          </ac:picMkLst>
        </pc:picChg>
        <pc:picChg chg="add mod">
          <ac:chgData name="Karmel Hamayel" userId="60f491edcd36ce31" providerId="LiveId" clId="{DB1C839A-1C0A-41E7-9662-26B573C63ED9}" dt="2021-01-10T18:27:56.749" v="472" actId="14100"/>
          <ac:picMkLst>
            <pc:docMk/>
            <pc:sldMk cId="3121996132" sldId="301"/>
            <ac:picMk id="5" creationId="{0A6EE685-978A-4254-AFAE-BB122A0A9ECC}"/>
          </ac:picMkLst>
        </pc:picChg>
        <pc:picChg chg="add mod">
          <ac:chgData name="Karmel Hamayel" userId="60f491edcd36ce31" providerId="LiveId" clId="{DB1C839A-1C0A-41E7-9662-26B573C63ED9}" dt="2021-01-10T18:29:33.509" v="484" actId="1076"/>
          <ac:picMkLst>
            <pc:docMk/>
            <pc:sldMk cId="3121996132" sldId="301"/>
            <ac:picMk id="6" creationId="{8F30A25B-F5A7-4256-8086-4A532F16AE5A}"/>
          </ac:picMkLst>
        </pc:picChg>
      </pc:sldChg>
      <pc:sldChg chg="modSp new mod">
        <pc:chgData name="Karmel Hamayel" userId="60f491edcd36ce31" providerId="LiveId" clId="{DB1C839A-1C0A-41E7-9662-26B573C63ED9}" dt="2021-01-10T18:36:46.140" v="527" actId="1076"/>
        <pc:sldMkLst>
          <pc:docMk/>
          <pc:sldMk cId="2138194240" sldId="302"/>
        </pc:sldMkLst>
        <pc:spChg chg="mod">
          <ac:chgData name="Karmel Hamayel" userId="60f491edcd36ce31" providerId="LiveId" clId="{DB1C839A-1C0A-41E7-9662-26B573C63ED9}" dt="2021-01-10T18:36:44.365" v="526" actId="1076"/>
          <ac:spMkLst>
            <pc:docMk/>
            <pc:sldMk cId="2138194240" sldId="302"/>
            <ac:spMk id="2" creationId="{A775AA92-236B-4C85-9596-0E868829E550}"/>
          </ac:spMkLst>
        </pc:spChg>
        <pc:spChg chg="mod">
          <ac:chgData name="Karmel Hamayel" userId="60f491edcd36ce31" providerId="LiveId" clId="{DB1C839A-1C0A-41E7-9662-26B573C63ED9}" dt="2021-01-10T18:36:46.140" v="527" actId="1076"/>
          <ac:spMkLst>
            <pc:docMk/>
            <pc:sldMk cId="2138194240" sldId="302"/>
            <ac:spMk id="3" creationId="{6A651F34-49CF-4F93-955F-4E0181D54F3D}"/>
          </ac:spMkLst>
        </pc:spChg>
      </pc:sldChg>
      <pc:sldChg chg="delSp modSp new mod">
        <pc:chgData name="Karmel Hamayel" userId="60f491edcd36ce31" providerId="LiveId" clId="{DB1C839A-1C0A-41E7-9662-26B573C63ED9}" dt="2021-01-10T18:35:51.382" v="518" actId="13900"/>
        <pc:sldMkLst>
          <pc:docMk/>
          <pc:sldMk cId="1846744838" sldId="303"/>
        </pc:sldMkLst>
        <pc:spChg chg="del">
          <ac:chgData name="Karmel Hamayel" userId="60f491edcd36ce31" providerId="LiveId" clId="{DB1C839A-1C0A-41E7-9662-26B573C63ED9}" dt="2021-01-10T18:35:02.744" v="499" actId="478"/>
          <ac:spMkLst>
            <pc:docMk/>
            <pc:sldMk cId="1846744838" sldId="303"/>
            <ac:spMk id="2" creationId="{411D17A3-19B5-4F81-A6CD-F040B115AD9B}"/>
          </ac:spMkLst>
        </pc:spChg>
        <pc:spChg chg="mod">
          <ac:chgData name="Karmel Hamayel" userId="60f491edcd36ce31" providerId="LiveId" clId="{DB1C839A-1C0A-41E7-9662-26B573C63ED9}" dt="2021-01-10T18:35:51.382" v="518" actId="13900"/>
          <ac:spMkLst>
            <pc:docMk/>
            <pc:sldMk cId="1846744838" sldId="303"/>
            <ac:spMk id="3" creationId="{435D0146-7426-4D2D-AB91-03189FCE78BE}"/>
          </ac:spMkLst>
        </pc:spChg>
      </pc:sldChg>
      <pc:sldChg chg="addSp delSp modSp new mod">
        <pc:chgData name="Karmel Hamayel" userId="60f491edcd36ce31" providerId="LiveId" clId="{DB1C839A-1C0A-41E7-9662-26B573C63ED9}" dt="2021-01-10T18:43:09.571" v="585" actId="1076"/>
        <pc:sldMkLst>
          <pc:docMk/>
          <pc:sldMk cId="98235359" sldId="304"/>
        </pc:sldMkLst>
        <pc:spChg chg="mod">
          <ac:chgData name="Karmel Hamayel" userId="60f491edcd36ce31" providerId="LiveId" clId="{DB1C839A-1C0A-41E7-9662-26B573C63ED9}" dt="2021-01-10T18:36:28.820" v="525" actId="1076"/>
          <ac:spMkLst>
            <pc:docMk/>
            <pc:sldMk cId="98235359" sldId="304"/>
            <ac:spMk id="2" creationId="{ED58FC43-D634-48B9-A190-CE6CA5ED20AF}"/>
          </ac:spMkLst>
        </pc:spChg>
        <pc:spChg chg="del mod">
          <ac:chgData name="Karmel Hamayel" userId="60f491edcd36ce31" providerId="LiveId" clId="{DB1C839A-1C0A-41E7-9662-26B573C63ED9}" dt="2021-01-10T18:37:52.372" v="528"/>
          <ac:spMkLst>
            <pc:docMk/>
            <pc:sldMk cId="98235359" sldId="304"/>
            <ac:spMk id="3" creationId="{9D1DE635-2189-4A95-8645-7BE0862B2AAB}"/>
          </ac:spMkLst>
        </pc:spChg>
        <pc:spChg chg="add del mod">
          <ac:chgData name="Karmel Hamayel" userId="60f491edcd36ce31" providerId="LiveId" clId="{DB1C839A-1C0A-41E7-9662-26B573C63ED9}" dt="2021-01-10T18:42:36.607" v="579" actId="478"/>
          <ac:spMkLst>
            <pc:docMk/>
            <pc:sldMk cId="98235359" sldId="304"/>
            <ac:spMk id="5" creationId="{54B712D1-3339-4B45-9C14-5A12F55EF3B8}"/>
          </ac:spMkLst>
        </pc:spChg>
        <pc:spChg chg="add mod">
          <ac:chgData name="Karmel Hamayel" userId="60f491edcd36ce31" providerId="LiveId" clId="{DB1C839A-1C0A-41E7-9662-26B573C63ED9}" dt="2021-01-10T18:42:47.372" v="582" actId="13900"/>
          <ac:spMkLst>
            <pc:docMk/>
            <pc:sldMk cId="98235359" sldId="304"/>
            <ac:spMk id="6" creationId="{8F53FED4-E344-4AC3-975C-95C563CD1783}"/>
          </ac:spMkLst>
        </pc:spChg>
        <pc:graphicFrameChg chg="add mod modGraphic">
          <ac:chgData name="Karmel Hamayel" userId="60f491edcd36ce31" providerId="LiveId" clId="{DB1C839A-1C0A-41E7-9662-26B573C63ED9}" dt="2021-01-10T18:43:09.571" v="585" actId="1076"/>
          <ac:graphicFrameMkLst>
            <pc:docMk/>
            <pc:sldMk cId="98235359" sldId="304"/>
            <ac:graphicFrameMk id="4" creationId="{3E158F63-1B6D-41E8-9F90-79743EC24345}"/>
          </ac:graphicFrameMkLst>
        </pc:graphicFrameChg>
      </pc:sldChg>
      <pc:sldChg chg="addSp modSp new mod">
        <pc:chgData name="Karmel Hamayel" userId="60f491edcd36ce31" providerId="LiveId" clId="{DB1C839A-1C0A-41E7-9662-26B573C63ED9}" dt="2021-01-10T18:43:30.956" v="591" actId="20577"/>
        <pc:sldMkLst>
          <pc:docMk/>
          <pc:sldMk cId="780292257" sldId="305"/>
        </pc:sldMkLst>
        <pc:spChg chg="mod">
          <ac:chgData name="Karmel Hamayel" userId="60f491edcd36ce31" providerId="LiveId" clId="{DB1C839A-1C0A-41E7-9662-26B573C63ED9}" dt="2021-01-10T18:40:10.744" v="554" actId="14100"/>
          <ac:spMkLst>
            <pc:docMk/>
            <pc:sldMk cId="780292257" sldId="305"/>
            <ac:spMk id="2" creationId="{71135AF4-F81B-415E-8A11-66DCEE747909}"/>
          </ac:spMkLst>
        </pc:spChg>
        <pc:spChg chg="mod">
          <ac:chgData name="Karmel Hamayel" userId="60f491edcd36ce31" providerId="LiveId" clId="{DB1C839A-1C0A-41E7-9662-26B573C63ED9}" dt="2021-01-10T18:43:30.956" v="591" actId="20577"/>
          <ac:spMkLst>
            <pc:docMk/>
            <pc:sldMk cId="780292257" sldId="305"/>
            <ac:spMk id="3" creationId="{D0D8F871-3E64-4582-9B34-C4EDE63FB70B}"/>
          </ac:spMkLst>
        </pc:spChg>
        <pc:graphicFrameChg chg="add mod modGraphic">
          <ac:chgData name="Karmel Hamayel" userId="60f491edcd36ce31" providerId="LiveId" clId="{DB1C839A-1C0A-41E7-9662-26B573C63ED9}" dt="2021-01-10T18:40:36.125" v="561"/>
          <ac:graphicFrameMkLst>
            <pc:docMk/>
            <pc:sldMk cId="780292257" sldId="305"/>
            <ac:graphicFrameMk id="4" creationId="{52B4C554-10CB-43F2-8885-41493E936B51}"/>
          </ac:graphicFrameMkLst>
        </pc:graphicFrameChg>
      </pc:sldChg>
      <pc:sldChg chg="modSp new del mod">
        <pc:chgData name="Karmel Hamayel" userId="60f491edcd36ce31" providerId="LiveId" clId="{DB1C839A-1C0A-41E7-9662-26B573C63ED9}" dt="2021-01-10T18:43:15.445" v="586" actId="47"/>
        <pc:sldMkLst>
          <pc:docMk/>
          <pc:sldMk cId="798329364" sldId="306"/>
        </pc:sldMkLst>
        <pc:spChg chg="mod">
          <ac:chgData name="Karmel Hamayel" userId="60f491edcd36ce31" providerId="LiveId" clId="{DB1C839A-1C0A-41E7-9662-26B573C63ED9}" dt="2021-01-10T18:42:27.827" v="578"/>
          <ac:spMkLst>
            <pc:docMk/>
            <pc:sldMk cId="798329364" sldId="306"/>
            <ac:spMk id="3" creationId="{38D940D7-CAB9-4999-ABF6-6F5DC1A61FCC}"/>
          </ac:spMkLst>
        </pc:spChg>
      </pc:sldChg>
      <pc:sldChg chg="addSp delSp modSp new mod">
        <pc:chgData name="Karmel Hamayel" userId="60f491edcd36ce31" providerId="LiveId" clId="{DB1C839A-1C0A-41E7-9662-26B573C63ED9}" dt="2021-01-10T18:44:40.765" v="613" actId="20577"/>
        <pc:sldMkLst>
          <pc:docMk/>
          <pc:sldMk cId="3458822650" sldId="306"/>
        </pc:sldMkLst>
        <pc:spChg chg="add del mod">
          <ac:chgData name="Karmel Hamayel" userId="60f491edcd36ce31" providerId="LiveId" clId="{DB1C839A-1C0A-41E7-9662-26B573C63ED9}" dt="2021-01-10T18:44:40.765" v="613" actId="20577"/>
          <ac:spMkLst>
            <pc:docMk/>
            <pc:sldMk cId="3458822650" sldId="306"/>
            <ac:spMk id="2" creationId="{2955D4A7-BEFA-48A5-AC64-4BFBB2184D05}"/>
          </ac:spMkLst>
        </pc:spChg>
        <pc:spChg chg="add del">
          <ac:chgData name="Karmel Hamayel" userId="60f491edcd36ce31" providerId="LiveId" clId="{DB1C839A-1C0A-41E7-9662-26B573C63ED9}" dt="2021-01-10T18:43:58.297" v="597" actId="478"/>
          <ac:spMkLst>
            <pc:docMk/>
            <pc:sldMk cId="3458822650" sldId="306"/>
            <ac:spMk id="3" creationId="{2CCDCA5D-CCB9-4AD4-AD5C-9CE5461265E4}"/>
          </ac:spMkLst>
        </pc:spChg>
      </pc:sldChg>
      <pc:sldChg chg="modSp new mod">
        <pc:chgData name="Karmel Hamayel" userId="60f491edcd36ce31" providerId="LiveId" clId="{DB1C839A-1C0A-41E7-9662-26B573C63ED9}" dt="2021-01-17T19:31:32.785" v="836" actId="403"/>
        <pc:sldMkLst>
          <pc:docMk/>
          <pc:sldMk cId="1385457795" sldId="307"/>
        </pc:sldMkLst>
        <pc:spChg chg="mod">
          <ac:chgData name="Karmel Hamayel" userId="60f491edcd36ce31" providerId="LiveId" clId="{DB1C839A-1C0A-41E7-9662-26B573C63ED9}" dt="2021-01-17T18:53:32.690" v="637" actId="113"/>
          <ac:spMkLst>
            <pc:docMk/>
            <pc:sldMk cId="1385457795" sldId="307"/>
            <ac:spMk id="2" creationId="{4ADA614E-632B-48E4-ADF7-288E15E3280F}"/>
          </ac:spMkLst>
        </pc:spChg>
        <pc:spChg chg="mod">
          <ac:chgData name="Karmel Hamayel" userId="60f491edcd36ce31" providerId="LiveId" clId="{DB1C839A-1C0A-41E7-9662-26B573C63ED9}" dt="2021-01-17T19:31:32.785" v="836" actId="403"/>
          <ac:spMkLst>
            <pc:docMk/>
            <pc:sldMk cId="1385457795" sldId="307"/>
            <ac:spMk id="3" creationId="{9B36630F-0C44-4C81-95B2-902D5980F4D8}"/>
          </ac:spMkLst>
        </pc:spChg>
      </pc:sldChg>
      <pc:sldChg chg="modSp new mod">
        <pc:chgData name="Karmel Hamayel" userId="60f491edcd36ce31" providerId="LiveId" clId="{DB1C839A-1C0A-41E7-9662-26B573C63ED9}" dt="2021-01-17T19:50:19.773" v="1082" actId="20577"/>
        <pc:sldMkLst>
          <pc:docMk/>
          <pc:sldMk cId="711023829" sldId="308"/>
        </pc:sldMkLst>
        <pc:spChg chg="mod">
          <ac:chgData name="Karmel Hamayel" userId="60f491edcd36ce31" providerId="LiveId" clId="{DB1C839A-1C0A-41E7-9662-26B573C63ED9}" dt="2021-01-17T19:31:14.837" v="829" actId="14100"/>
          <ac:spMkLst>
            <pc:docMk/>
            <pc:sldMk cId="711023829" sldId="308"/>
            <ac:spMk id="2" creationId="{3FE8419D-5679-4C69-8EDC-7DEA771DFDAA}"/>
          </ac:spMkLst>
        </pc:spChg>
        <pc:spChg chg="mod">
          <ac:chgData name="Karmel Hamayel" userId="60f491edcd36ce31" providerId="LiveId" clId="{DB1C839A-1C0A-41E7-9662-26B573C63ED9}" dt="2021-01-17T19:50:19.773" v="1082" actId="20577"/>
          <ac:spMkLst>
            <pc:docMk/>
            <pc:sldMk cId="711023829" sldId="308"/>
            <ac:spMk id="3" creationId="{EA51CA47-C9D9-4BB2-8FA7-D80ED53D4986}"/>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dirty="0">
                <a:effectLst/>
              </a:rPr>
              <a:t>Total Population in Qalqilya Zones</a:t>
            </a:r>
            <a:endParaRPr lang="ar-SA" dirty="0"/>
          </a:p>
        </c:rich>
      </c:tx>
      <c:layout>
        <c:manualLayout>
          <c:xMode val="edge"/>
          <c:yMode val="edge"/>
          <c:x val="0.26403794998777097"/>
          <c:y val="2.8895768833849339E-2"/>
        </c:manualLayout>
      </c:layout>
      <c:overlay val="0"/>
      <c:spPr>
        <a:noFill/>
        <a:ln>
          <a:noFill/>
        </a:ln>
        <a:effectLst/>
      </c:spPr>
    </c:title>
    <c:autoTitleDeleted val="0"/>
    <c:plotArea>
      <c:layout>
        <c:manualLayout>
          <c:layoutTarget val="inner"/>
          <c:xMode val="edge"/>
          <c:yMode val="edge"/>
          <c:x val="0.10113053521660878"/>
          <c:y val="0.13354208098844836"/>
          <c:w val="0.87758008058674508"/>
          <c:h val="0.76759084553610391"/>
        </c:manualLayout>
      </c:layout>
      <c:barChart>
        <c:barDir val="col"/>
        <c:grouping val="clustered"/>
        <c:varyColors val="0"/>
        <c:ser>
          <c:idx val="0"/>
          <c:order val="0"/>
          <c:tx>
            <c:strRef>
              <c:f>ورقة1!$B$1</c:f>
              <c:strCache>
                <c:ptCount val="1"/>
                <c:pt idx="0">
                  <c:v>21702</c:v>
                </c:pt>
              </c:strCache>
            </c:strRef>
          </c:tx>
          <c:spPr>
            <a:solidFill>
              <a:schemeClr val="accent1"/>
            </a:solidFill>
            <a:ln>
              <a:noFill/>
            </a:ln>
            <a:effectLst/>
          </c:spPr>
          <c:invertIfNegative val="0"/>
          <c:cat>
            <c:strRef>
              <c:f>ورقة1!$A$2:$A$5</c:f>
              <c:strCache>
                <c:ptCount val="4"/>
                <c:pt idx="0">
                  <c:v>Al Wakalah</c:v>
                </c:pt>
                <c:pt idx="1">
                  <c:v>Khallat Nofal</c:v>
                </c:pt>
                <c:pt idx="2">
                  <c:v>Al Muntazah</c:v>
                </c:pt>
                <c:pt idx="3">
                  <c:v>Al Shuhada</c:v>
                </c:pt>
              </c:strCache>
            </c:strRef>
          </c:cat>
          <c:val>
            <c:numRef>
              <c:f>ورقة1!$B$2:$B$5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0-8C4D-444B-998D-9CB3BEA73E13}"/>
            </c:ext>
          </c:extLst>
        </c:ser>
        <c:ser>
          <c:idx val="1"/>
          <c:order val="1"/>
          <c:tx>
            <c:strRef>
              <c:f>ورقة1!$C$1</c:f>
              <c:strCache>
                <c:ptCount val="1"/>
                <c:pt idx="0">
                  <c:v>سلسلة 2</c:v>
                </c:pt>
              </c:strCache>
            </c:strRef>
          </c:tx>
          <c:spPr>
            <a:solidFill>
              <a:srgbClr val="95B290"/>
            </a:solidFill>
            <a:ln>
              <a:noFill/>
            </a:ln>
            <a:effectLst/>
          </c:spPr>
          <c:invertIfNegative val="0"/>
          <c:cat>
            <c:strRef>
              <c:f>ورقة1!$A$2:$A$5</c:f>
              <c:strCache>
                <c:ptCount val="4"/>
                <c:pt idx="0">
                  <c:v>Al Wakalah</c:v>
                </c:pt>
                <c:pt idx="1">
                  <c:v>Khallat Nofal</c:v>
                </c:pt>
                <c:pt idx="2">
                  <c:v>Al Muntazah</c:v>
                </c:pt>
                <c:pt idx="3">
                  <c:v>Al Shuhada</c:v>
                </c:pt>
              </c:strCache>
            </c:strRef>
          </c:cat>
          <c:val>
            <c:numRef>
              <c:f>ورقة1!$C$2:$C$5</c:f>
              <c:numCache>
                <c:formatCode>General</c:formatCode>
                <c:ptCount val="4"/>
                <c:pt idx="0">
                  <c:v>21702</c:v>
                </c:pt>
                <c:pt idx="1">
                  <c:v>8175</c:v>
                </c:pt>
                <c:pt idx="2">
                  <c:v>17789</c:v>
                </c:pt>
                <c:pt idx="3">
                  <c:v>3573</c:v>
                </c:pt>
              </c:numCache>
            </c:numRef>
          </c:val>
          <c:extLst>
            <c:ext xmlns:c16="http://schemas.microsoft.com/office/drawing/2014/chart" uri="{C3380CC4-5D6E-409C-BE32-E72D297353CC}">
              <c16:uniqueId val="{00000001-8C4D-444B-998D-9CB3BEA73E13}"/>
            </c:ext>
          </c:extLst>
        </c:ser>
        <c:dLbls>
          <c:showLegendKey val="0"/>
          <c:showVal val="0"/>
          <c:showCatName val="0"/>
          <c:showSerName val="0"/>
          <c:showPercent val="0"/>
          <c:showBubbleSize val="0"/>
        </c:dLbls>
        <c:gapWidth val="219"/>
        <c:overlap val="-27"/>
        <c:axId val="363175936"/>
        <c:axId val="363177856"/>
      </c:barChart>
      <c:catAx>
        <c:axId val="363175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3177856"/>
        <c:crosses val="autoZero"/>
        <c:auto val="1"/>
        <c:lblAlgn val="ctr"/>
        <c:lblOffset val="100"/>
        <c:noMultiLvlLbl val="0"/>
      </c:catAx>
      <c:valAx>
        <c:axId val="363177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31759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3429168933945864E-2"/>
          <c:y val="0.17787409700722404"/>
          <c:w val="0.93453134154041007"/>
          <c:h val="0.6882419573714279"/>
        </c:manualLayout>
      </c:layout>
      <c:lineChart>
        <c:grouping val="standard"/>
        <c:varyColors val="0"/>
        <c:ser>
          <c:idx val="0"/>
          <c:order val="0"/>
          <c:tx>
            <c:strRef>
              <c:f>ورقة1!$B$1</c:f>
              <c:strCache>
                <c:ptCount val="1"/>
                <c:pt idx="0">
                  <c:v>Extracted Water (MCM)</c:v>
                </c:pt>
              </c:strCache>
            </c:strRef>
          </c:tx>
          <c:spPr>
            <a:ln w="28575" cap="rnd">
              <a:solidFill>
                <a:schemeClr val="tx2">
                  <a:lumMod val="50000"/>
                  <a:lumOff val="50000"/>
                </a:schemeClr>
              </a:solidFill>
              <a:round/>
            </a:ln>
            <a:effectLst/>
          </c:spPr>
          <c:marker>
            <c:symbol val="circle"/>
            <c:size val="5"/>
            <c:spPr>
              <a:solidFill>
                <a:schemeClr val="accent1"/>
              </a:solidFill>
              <a:ln w="9525">
                <a:solidFill>
                  <a:schemeClr val="tx2">
                    <a:lumMod val="50000"/>
                    <a:lumOff val="50000"/>
                  </a:schemeClr>
                </a:solidFill>
              </a:ln>
              <a:effectLst/>
            </c:spPr>
          </c:marker>
          <c:cat>
            <c:numRef>
              <c:f>ورقة1!$A$2:$A$8</c:f>
              <c:numCache>
                <c:formatCode>General</c:formatCode>
                <c:ptCount val="7"/>
                <c:pt idx="0">
                  <c:v>2011</c:v>
                </c:pt>
                <c:pt idx="1">
                  <c:v>2012</c:v>
                </c:pt>
                <c:pt idx="2">
                  <c:v>2013</c:v>
                </c:pt>
                <c:pt idx="3">
                  <c:v>2014</c:v>
                </c:pt>
                <c:pt idx="4">
                  <c:v>2015</c:v>
                </c:pt>
                <c:pt idx="5">
                  <c:v>2016</c:v>
                </c:pt>
                <c:pt idx="6">
                  <c:v>2017</c:v>
                </c:pt>
              </c:numCache>
            </c:numRef>
          </c:cat>
          <c:val>
            <c:numRef>
              <c:f>ورقة1!$B$2:$B$8</c:f>
              <c:numCache>
                <c:formatCode>General</c:formatCode>
                <c:ptCount val="7"/>
                <c:pt idx="0">
                  <c:v>4</c:v>
                </c:pt>
                <c:pt idx="1">
                  <c:v>4.09</c:v>
                </c:pt>
                <c:pt idx="2">
                  <c:v>4.1599999999999984</c:v>
                </c:pt>
                <c:pt idx="3">
                  <c:v>4.24</c:v>
                </c:pt>
                <c:pt idx="4">
                  <c:v>4.3</c:v>
                </c:pt>
                <c:pt idx="5">
                  <c:v>4.37</c:v>
                </c:pt>
                <c:pt idx="6">
                  <c:v>4.45</c:v>
                </c:pt>
              </c:numCache>
            </c:numRef>
          </c:val>
          <c:smooth val="0"/>
          <c:extLst>
            <c:ext xmlns:c16="http://schemas.microsoft.com/office/drawing/2014/chart" uri="{C3380CC4-5D6E-409C-BE32-E72D297353CC}">
              <c16:uniqueId val="{00000000-6C29-4F62-9E68-687E76A070B2}"/>
            </c:ext>
          </c:extLst>
        </c:ser>
        <c:dLbls>
          <c:showLegendKey val="0"/>
          <c:showVal val="0"/>
          <c:showCatName val="0"/>
          <c:showSerName val="0"/>
          <c:showPercent val="0"/>
          <c:showBubbleSize val="0"/>
        </c:dLbls>
        <c:marker val="1"/>
        <c:smooth val="0"/>
        <c:axId val="367890816"/>
        <c:axId val="367892352"/>
      </c:lineChart>
      <c:catAx>
        <c:axId val="367890816"/>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7892352"/>
        <c:crosses val="autoZero"/>
        <c:auto val="1"/>
        <c:lblAlgn val="ctr"/>
        <c:lblOffset val="100"/>
        <c:noMultiLvlLbl val="0"/>
      </c:catAx>
      <c:valAx>
        <c:axId val="367892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789081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20-06-06T18:18:51.205" idx="1">
    <p:pos x="7680" y="0"/>
    <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C8D1819-3330-47ED-941D-373880C490D3}" type="datetimeFigureOut">
              <a:rPr lang="ar-SA" smtClean="0"/>
              <a:t>07/06/1442</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D843C306-4902-4666-8B59-5880F241DC4A}" type="slidenum">
              <a:rPr lang="ar-SA" smtClean="0"/>
              <a:t>‹#›</a:t>
            </a:fld>
            <a:endParaRPr lang="ar-SA"/>
          </a:p>
        </p:txBody>
      </p:sp>
    </p:spTree>
    <p:extLst>
      <p:ext uri="{BB962C8B-B14F-4D97-AF65-F5344CB8AC3E}">
        <p14:creationId xmlns:p14="http://schemas.microsoft.com/office/powerpoint/2010/main" val="237276735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5"/>
          </p:nvPr>
        </p:nvSpPr>
        <p:spPr/>
        <p:txBody>
          <a:bodyPr/>
          <a:lstStyle/>
          <a:p>
            <a:fld id="{D843C306-4902-4666-8B59-5880F241DC4A}" type="slidenum">
              <a:rPr lang="ar-SA" smtClean="0"/>
              <a:t>48</a:t>
            </a:fld>
            <a:endParaRPr lang="ar-SA"/>
          </a:p>
        </p:txBody>
      </p:sp>
    </p:spTree>
    <p:extLst>
      <p:ext uri="{BB962C8B-B14F-4D97-AF65-F5344CB8AC3E}">
        <p14:creationId xmlns:p14="http://schemas.microsoft.com/office/powerpoint/2010/main" val="29928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2C8A10B-6A81-4AFA-92A5-25144ECFCE92}" type="datetimeFigureOut">
              <a:rPr lang="en-US" smtClean="0"/>
              <a:pPr/>
              <a:t>20-Jan-21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AF5A03C1-A1F4-4288-A0FF-DE0215041ED6}"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59570244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C8A10B-6A81-4AFA-92A5-25144ECFCE92}" type="datetimeFigureOut">
              <a:rPr lang="en-US" smtClean="0"/>
              <a:pPr/>
              <a:t>20-Jan-21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A03C1-A1F4-4288-A0FF-DE0215041ED6}" type="slidenum">
              <a:rPr lang="en-US" smtClean="0"/>
              <a:pPr/>
              <a:t>‹#›</a:t>
            </a:fld>
            <a:endParaRPr lang="en-US" dirty="0"/>
          </a:p>
        </p:txBody>
      </p:sp>
    </p:spTree>
    <p:extLst>
      <p:ext uri="{BB962C8B-B14F-4D97-AF65-F5344CB8AC3E}">
        <p14:creationId xmlns:p14="http://schemas.microsoft.com/office/powerpoint/2010/main" val="4172953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C8A10B-6A81-4AFA-92A5-25144ECFCE92}" type="datetimeFigureOut">
              <a:rPr lang="en-US" smtClean="0"/>
              <a:pPr/>
              <a:t>20-Jan-21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A03C1-A1F4-4288-A0FF-DE0215041ED6}" type="slidenum">
              <a:rPr lang="en-US" smtClean="0"/>
              <a:pPr/>
              <a:t>‹#›</a:t>
            </a:fld>
            <a:endParaRPr lang="en-US" dirty="0"/>
          </a:p>
        </p:txBody>
      </p:sp>
    </p:spTree>
    <p:extLst>
      <p:ext uri="{BB962C8B-B14F-4D97-AF65-F5344CB8AC3E}">
        <p14:creationId xmlns:p14="http://schemas.microsoft.com/office/powerpoint/2010/main" val="1660447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C8A10B-6A81-4AFA-92A5-25144ECFCE92}" type="datetimeFigureOut">
              <a:rPr lang="en-US" smtClean="0"/>
              <a:pPr/>
              <a:t>20-Jan-21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A03C1-A1F4-4288-A0FF-DE0215041ED6}" type="slidenum">
              <a:rPr lang="en-US" smtClean="0"/>
              <a:pPr/>
              <a:t>‹#›</a:t>
            </a:fld>
            <a:endParaRPr lang="en-US" dirty="0"/>
          </a:p>
        </p:txBody>
      </p:sp>
    </p:spTree>
    <p:extLst>
      <p:ext uri="{BB962C8B-B14F-4D97-AF65-F5344CB8AC3E}">
        <p14:creationId xmlns:p14="http://schemas.microsoft.com/office/powerpoint/2010/main" val="1339478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2C8A10B-6A81-4AFA-92A5-25144ECFCE92}" type="datetimeFigureOut">
              <a:rPr lang="en-US" smtClean="0"/>
              <a:pPr/>
              <a:t>20-Jan-21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AF5A03C1-A1F4-4288-A0FF-DE0215041ED6}" type="slidenum">
              <a:rPr lang="en-US" smtClean="0"/>
              <a:pPr/>
              <a:t>‹#›</a:t>
            </a:fld>
            <a:endParaRPr lang="en-US" dirty="0"/>
          </a:p>
        </p:txBody>
      </p:sp>
      <p:sp>
        <p:nvSpPr>
          <p:cNvPr id="7" name="Freeform 6"/>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91687077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C8A10B-6A81-4AFA-92A5-25144ECFCE92}" type="datetimeFigureOut">
              <a:rPr lang="en-US" smtClean="0"/>
              <a:pPr/>
              <a:t>20-Jan-21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5A03C1-A1F4-4288-A0FF-DE0215041ED6}" type="slidenum">
              <a:rPr lang="en-US" smtClean="0"/>
              <a:pPr/>
              <a:t>‹#›</a:t>
            </a:fld>
            <a:endParaRPr lang="en-US" dirty="0"/>
          </a:p>
        </p:txBody>
      </p:sp>
    </p:spTree>
    <p:extLst>
      <p:ext uri="{BB962C8B-B14F-4D97-AF65-F5344CB8AC3E}">
        <p14:creationId xmlns:p14="http://schemas.microsoft.com/office/powerpoint/2010/main" val="2313172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C8A10B-6A81-4AFA-92A5-25144ECFCE92}" type="datetimeFigureOut">
              <a:rPr lang="en-US" smtClean="0"/>
              <a:pPr/>
              <a:t>20-Jan-21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5A03C1-A1F4-4288-A0FF-DE0215041ED6}" type="slidenum">
              <a:rPr lang="en-US" smtClean="0"/>
              <a:pPr/>
              <a:t>‹#›</a:t>
            </a:fld>
            <a:endParaRPr lang="en-US" dirty="0"/>
          </a:p>
        </p:txBody>
      </p:sp>
    </p:spTree>
    <p:extLst>
      <p:ext uri="{BB962C8B-B14F-4D97-AF65-F5344CB8AC3E}">
        <p14:creationId xmlns:p14="http://schemas.microsoft.com/office/powerpoint/2010/main" val="901149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2C8A10B-6A81-4AFA-92A5-25144ECFCE92}" type="datetimeFigureOut">
              <a:rPr lang="en-US" smtClean="0"/>
              <a:pPr/>
              <a:t>20-Jan-21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5A03C1-A1F4-4288-A0FF-DE0215041ED6}" type="slidenum">
              <a:rPr lang="en-US" smtClean="0"/>
              <a:pPr/>
              <a:t>‹#›</a:t>
            </a:fld>
            <a:endParaRPr lang="en-US" dirty="0"/>
          </a:p>
        </p:txBody>
      </p:sp>
    </p:spTree>
    <p:extLst>
      <p:ext uri="{BB962C8B-B14F-4D97-AF65-F5344CB8AC3E}">
        <p14:creationId xmlns:p14="http://schemas.microsoft.com/office/powerpoint/2010/main" val="3415912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C8A10B-6A81-4AFA-92A5-25144ECFCE92}" type="datetimeFigureOut">
              <a:rPr lang="en-US" smtClean="0"/>
              <a:pPr/>
              <a:t>20-Jan-21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5A03C1-A1F4-4288-A0FF-DE0215041ED6}" type="slidenum">
              <a:rPr lang="en-US" smtClean="0"/>
              <a:pPr/>
              <a:t>‹#›</a:t>
            </a:fld>
            <a:endParaRPr lang="en-US" dirty="0"/>
          </a:p>
        </p:txBody>
      </p:sp>
    </p:spTree>
    <p:extLst>
      <p:ext uri="{BB962C8B-B14F-4D97-AF65-F5344CB8AC3E}">
        <p14:creationId xmlns:p14="http://schemas.microsoft.com/office/powerpoint/2010/main" val="2637539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2C8A10B-6A81-4AFA-92A5-25144ECFCE92}" type="datetimeFigureOut">
              <a:rPr lang="en-US" smtClean="0"/>
              <a:pPr/>
              <a:t>20-Jan-21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F5A03C1-A1F4-4288-A0FF-DE0215041ED6}" type="slidenum">
              <a:rPr lang="en-US" smtClean="0"/>
              <a:pPr/>
              <a:t>‹#›</a:t>
            </a:fld>
            <a:endParaRPr lang="en-US" dirty="0"/>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151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2C8A10B-6A81-4AFA-92A5-25144ECFCE92}" type="datetimeFigureOut">
              <a:rPr lang="en-US" smtClean="0"/>
              <a:pPr/>
              <a:t>20-Jan-21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AF5A03C1-A1F4-4288-A0FF-DE0215041ED6}" type="slidenum">
              <a:rPr lang="en-US" smtClean="0"/>
              <a:pPr/>
              <a:t>‹#›</a:t>
            </a:fld>
            <a:endParaRPr lang="en-US" dirty="0"/>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38966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2C8A10B-6A81-4AFA-92A5-25144ECFCE92}" type="datetimeFigureOut">
              <a:rPr lang="en-US" smtClean="0"/>
              <a:pPr/>
              <a:t>20-Jan-21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AF5A03C1-A1F4-4288-A0FF-DE0215041ED6}" type="slidenum">
              <a:rPr lang="en-US" smtClean="0"/>
              <a:pPr/>
              <a:t>‹#›</a:t>
            </a:fld>
            <a:endParaRPr lang="en-US" dirty="0"/>
          </a:p>
        </p:txBody>
      </p:sp>
      <p:sp>
        <p:nvSpPr>
          <p:cNvPr id="9" name="Rectangle 8"/>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777148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2400" y="1076036"/>
            <a:ext cx="9144000" cy="2387600"/>
          </a:xfrm>
        </p:spPr>
        <p:txBody>
          <a:bodyPr>
            <a:normAutofit fontScale="90000"/>
          </a:bodyPr>
          <a:lstStyle/>
          <a:p>
            <a:r>
              <a:rPr lang="en-US" sz="4400" b="1" dirty="0">
                <a:latin typeface="Times New Roman" panose="02020603050405020304" pitchFamily="18" charset="0"/>
                <a:cs typeface="Times New Roman" panose="02020603050405020304" pitchFamily="18" charset="0"/>
              </a:rPr>
              <a:t>Graduation Project</a:t>
            </a:r>
            <a:br>
              <a:rPr lang="en-US" sz="4400" b="1"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
            </a:r>
            <a:br>
              <a:rPr lang="en-US" sz="4400" b="1"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Master Planning for Qalqilya City </a:t>
            </a:r>
            <a:endParaRPr lang="en-US" sz="4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14764" y="2937163"/>
            <a:ext cx="9144000" cy="3500581"/>
          </a:xfrm>
        </p:spPr>
        <p:txBody>
          <a:bodyPr>
            <a:normAutofit/>
          </a:bodyPr>
          <a:lstStyle/>
          <a:p>
            <a:endParaRPr lang="en-US" sz="2000" b="1" dirty="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By</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Aseel Husien - 11611111</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Karmel Hamayel - 11610577</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Monya Nofal - 11642670</a:t>
            </a:r>
            <a:endParaRPr lang="en-US" sz="2000" dirty="0">
              <a:latin typeface="Times New Roman" panose="02020603050405020304" pitchFamily="18" charset="0"/>
              <a:cs typeface="Times New Roman" panose="02020603050405020304" pitchFamily="18" charset="0"/>
            </a:endParaRPr>
          </a:p>
          <a:p>
            <a:r>
              <a:rPr lang="ar-SA" sz="2000" b="1"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Under supervision of: Dr. Anan Jayyousi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1370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43F95BE3-C01E-4F51-9612-97515EFA1D42}"/>
              </a:ext>
            </a:extLst>
          </p:cNvPr>
          <p:cNvPicPr/>
          <p:nvPr/>
        </p:nvPicPr>
        <p:blipFill rotWithShape="1">
          <a:blip r:embed="rId2" cstate="print"/>
          <a:srcRect l="13003" t="16953" r="25885" b="7534"/>
          <a:stretch/>
        </p:blipFill>
        <p:spPr bwMode="auto">
          <a:xfrm>
            <a:off x="0" y="0"/>
            <a:ext cx="12256665" cy="6858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15279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99188"/>
            <a:ext cx="9601200" cy="1485900"/>
          </a:xfrm>
        </p:spPr>
        <p:txBody>
          <a:bodyPr>
            <a:normAutofit fontScale="90000"/>
          </a:bodyPr>
          <a:lstStyle/>
          <a:p>
            <a:r>
              <a:rPr lang="en-US" sz="4000" b="1" dirty="0">
                <a:latin typeface="Times New Roman" panose="02020603050405020304" pitchFamily="18" charset="0"/>
                <a:cs typeface="Times New Roman" panose="02020603050405020304" pitchFamily="18" charset="0"/>
              </a:rPr>
              <a:t>Data Collection:</a:t>
            </a:r>
            <a:br>
              <a:rPr lang="en-US" sz="4000" b="1" dirty="0">
                <a:latin typeface="Times New Roman" panose="02020603050405020304" pitchFamily="18" charset="0"/>
                <a:cs typeface="Times New Roman" panose="02020603050405020304" pitchFamily="18" charset="0"/>
              </a:rPr>
            </a:br>
            <a:r>
              <a:rPr lang="en-US" sz="4000" b="1" dirty="0">
                <a:latin typeface="Times New Roman" panose="02020603050405020304" pitchFamily="18" charset="0"/>
                <a:cs typeface="Times New Roman" panose="02020603050405020304" pitchFamily="18" charset="0"/>
              </a:rPr>
              <a:t/>
            </a:r>
            <a:br>
              <a:rPr lang="en-US" sz="4000" b="1" dirty="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Water </a:t>
            </a:r>
            <a:r>
              <a:rPr lang="en-US" sz="3600" dirty="0">
                <a:latin typeface="Times New Roman" panose="02020603050405020304" pitchFamily="18" charset="0"/>
                <a:cs typeface="Times New Roman" panose="02020603050405020304" pitchFamily="18" charset="0"/>
              </a:rPr>
              <a:t>Services</a:t>
            </a:r>
          </a:p>
        </p:txBody>
      </p:sp>
      <p:sp>
        <p:nvSpPr>
          <p:cNvPr id="3" name="Content Placeholder 2"/>
          <p:cNvSpPr>
            <a:spLocks noGrp="1"/>
          </p:cNvSpPr>
          <p:nvPr>
            <p:ph idx="1"/>
          </p:nvPr>
        </p:nvSpPr>
        <p:spPr>
          <a:xfrm>
            <a:off x="1371600" y="2108719"/>
            <a:ext cx="9601200" cy="4338734"/>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Qalqilya City, with about 11,000 house connections depends on 4 groundwater wells managed by the Municipality.</a:t>
            </a:r>
          </a:p>
          <a:p>
            <a:r>
              <a:rPr lang="en-US" dirty="0">
                <a:solidFill>
                  <a:schemeClr val="tx1"/>
                </a:solidFill>
                <a:latin typeface="Times New Roman" panose="02020603050405020304" pitchFamily="18" charset="0"/>
                <a:cs typeface="Times New Roman" panose="02020603050405020304" pitchFamily="18" charset="0"/>
              </a:rPr>
              <a:t>The maximum capacity of these wells equals 900 </a:t>
            </a:r>
            <a:r>
              <a:rPr lang="en-US" dirty="0">
                <a:solidFill>
                  <a:schemeClr val="tx1"/>
                </a:solidFill>
                <a:latin typeface="Times New Roman" pitchFamily="18" charset="0"/>
                <a:ea typeface="Times New Roman" pitchFamily="18" charset="0"/>
                <a:cs typeface="Times New Roman" pitchFamily="18" charset="0"/>
              </a:rPr>
              <a:t>m</a:t>
            </a:r>
            <a:r>
              <a:rPr lang="en-US" baseline="30000" dirty="0">
                <a:solidFill>
                  <a:schemeClr val="tx1"/>
                </a:solidFill>
                <a:latin typeface="Times New Roman" pitchFamily="18" charset="0"/>
                <a:ea typeface="Times New Roman" pitchFamily="18" charset="0"/>
                <a:cs typeface="Times New Roman" pitchFamily="18" charset="0"/>
              </a:rPr>
              <a:t>3</a:t>
            </a:r>
            <a:r>
              <a:rPr lang="en-US" dirty="0">
                <a:solidFill>
                  <a:schemeClr val="tx1"/>
                </a:solidFill>
                <a:latin typeface="Times New Roman" panose="02020603050405020304" pitchFamily="18" charset="0"/>
                <a:cs typeface="Times New Roman" panose="02020603050405020304" pitchFamily="18" charset="0"/>
              </a:rPr>
              <a:t>/hr, extracted from the </a:t>
            </a:r>
            <a:r>
              <a:rPr lang="en-US" dirty="0" smtClean="0">
                <a:solidFill>
                  <a:schemeClr val="tx1"/>
                </a:solidFill>
                <a:latin typeface="Times New Roman" panose="02020603050405020304" pitchFamily="18" charset="0"/>
                <a:cs typeface="Times New Roman" panose="02020603050405020304" pitchFamily="18" charset="0"/>
              </a:rPr>
              <a:t>Surface aquifer on </a:t>
            </a:r>
            <a:r>
              <a:rPr lang="en-US" dirty="0">
                <a:solidFill>
                  <a:schemeClr val="tx1"/>
                </a:solidFill>
                <a:latin typeface="Times New Roman" panose="02020603050405020304" pitchFamily="18" charset="0"/>
                <a:cs typeface="Times New Roman" panose="02020603050405020304" pitchFamily="18" charset="0"/>
              </a:rPr>
              <a:t>the Western Basin.</a:t>
            </a:r>
          </a:p>
          <a:p>
            <a:r>
              <a:rPr lang="en-US" dirty="0">
                <a:solidFill>
                  <a:schemeClr val="tx1"/>
                </a:solidFill>
                <a:latin typeface="Times New Roman" panose="02020603050405020304" pitchFamily="18" charset="0"/>
                <a:cs typeface="Times New Roman" panose="02020603050405020304" pitchFamily="18" charset="0"/>
              </a:rPr>
              <a:t>The present demand of clean water exceeds 4.39 M</a:t>
            </a:r>
            <a:r>
              <a:rPr lang="en-US" dirty="0">
                <a:solidFill>
                  <a:schemeClr val="tx1"/>
                </a:solidFill>
                <a:latin typeface="Times New Roman" pitchFamily="18" charset="0"/>
                <a:ea typeface="Times New Roman" pitchFamily="18" charset="0"/>
                <a:cs typeface="Times New Roman" pitchFamily="18" charset="0"/>
              </a:rPr>
              <a:t>m</a:t>
            </a:r>
            <a:r>
              <a:rPr lang="en-US" baseline="30000" dirty="0">
                <a:solidFill>
                  <a:schemeClr val="tx1"/>
                </a:solidFill>
                <a:latin typeface="Times New Roman" pitchFamily="18" charset="0"/>
                <a:ea typeface="Times New Roman" pitchFamily="18" charset="0"/>
                <a:cs typeface="Times New Roman" pitchFamily="18" charset="0"/>
              </a:rPr>
              <a:t>3</a:t>
            </a:r>
            <a:r>
              <a:rPr lang="en-US" dirty="0">
                <a:solidFill>
                  <a:schemeClr val="tx1"/>
                </a:solidFill>
                <a:latin typeface="Times New Roman" panose="02020603050405020304" pitchFamily="18" charset="0"/>
                <a:cs typeface="Times New Roman" panose="02020603050405020304" pitchFamily="18" charset="0"/>
              </a:rPr>
              <a:t>/yr = 501 </a:t>
            </a:r>
            <a:r>
              <a:rPr lang="en-US" dirty="0">
                <a:solidFill>
                  <a:schemeClr val="tx1"/>
                </a:solidFill>
                <a:latin typeface="Times New Roman" pitchFamily="18" charset="0"/>
                <a:ea typeface="Times New Roman" pitchFamily="18" charset="0"/>
                <a:cs typeface="Times New Roman" pitchFamily="18" charset="0"/>
              </a:rPr>
              <a:t>m</a:t>
            </a:r>
            <a:r>
              <a:rPr lang="en-US" baseline="30000" dirty="0">
                <a:solidFill>
                  <a:schemeClr val="tx1"/>
                </a:solidFill>
                <a:latin typeface="Times New Roman" pitchFamily="18" charset="0"/>
                <a:ea typeface="Times New Roman" pitchFamily="18" charset="0"/>
                <a:cs typeface="Times New Roman" pitchFamily="18" charset="0"/>
              </a:rPr>
              <a:t>3</a:t>
            </a:r>
            <a:r>
              <a:rPr lang="ar-JO" baseline="30000" dirty="0">
                <a:solidFill>
                  <a:schemeClr val="tx1"/>
                </a:solidFill>
                <a:latin typeface="Times New Roman" pitchFamily="18" charset="0"/>
                <a:ea typeface="Times New Roman" pitchFamily="18" charset="0"/>
                <a:cs typeface="Times New Roman" pitchFamily="18" charset="0"/>
              </a:rPr>
              <a:t> </a:t>
            </a:r>
            <a:r>
              <a:rPr lang="en-US" dirty="0">
                <a:solidFill>
                  <a:schemeClr val="tx1"/>
                </a:solidFill>
                <a:latin typeface="Times New Roman" panose="02020603050405020304" pitchFamily="18" charset="0"/>
                <a:cs typeface="Times New Roman" panose="02020603050405020304" pitchFamily="18" charset="0"/>
              </a:rPr>
              <a:t>/hr,  i.e 170 lcd through a storage capacity of 5500 </a:t>
            </a:r>
            <a:r>
              <a:rPr lang="en-US" dirty="0">
                <a:solidFill>
                  <a:schemeClr val="tx1"/>
                </a:solidFill>
                <a:latin typeface="Times New Roman" pitchFamily="18" charset="0"/>
                <a:ea typeface="Times New Roman" pitchFamily="18" charset="0"/>
                <a:cs typeface="Times New Roman" pitchFamily="18" charset="0"/>
              </a:rPr>
              <a:t>m</a:t>
            </a:r>
            <a:r>
              <a:rPr lang="en-US" baseline="30000" dirty="0">
                <a:solidFill>
                  <a:schemeClr val="tx1"/>
                </a:solidFill>
                <a:latin typeface="Times New Roman" pitchFamily="18" charset="0"/>
                <a:ea typeface="Times New Roman" pitchFamily="18" charset="0"/>
                <a:cs typeface="Times New Roman" pitchFamily="18" charset="0"/>
              </a:rPr>
              <a:t>3</a:t>
            </a:r>
            <a:r>
              <a:rPr lang="en-US" dirty="0">
                <a:solidFill>
                  <a:schemeClr val="tx1"/>
                </a:solidFill>
                <a:latin typeface="Times New Roman" panose="02020603050405020304" pitchFamily="18" charset="0"/>
                <a:cs typeface="Times New Roman" panose="02020603050405020304" pitchFamily="18" charset="0"/>
              </a:rPr>
              <a:t> .</a:t>
            </a:r>
          </a:p>
          <a:p>
            <a:r>
              <a:rPr lang="en-US" dirty="0">
                <a:solidFill>
                  <a:schemeClr val="tx1"/>
                </a:solidFill>
                <a:latin typeface="Times New Roman" panose="02020603050405020304" pitchFamily="18" charset="0"/>
                <a:cs typeface="Times New Roman" panose="02020603050405020304" pitchFamily="18" charset="0"/>
              </a:rPr>
              <a:t>The working wells are: </a:t>
            </a:r>
          </a:p>
          <a:p>
            <a:pPr marL="0" indent="0">
              <a:buNone/>
            </a:pPr>
            <a:r>
              <a:rPr lang="en-US" dirty="0">
                <a:solidFill>
                  <a:schemeClr val="tx1"/>
                </a:solidFill>
                <a:latin typeface="Times New Roman" panose="02020603050405020304" pitchFamily="18" charset="0"/>
                <a:cs typeface="Times New Roman" panose="02020603050405020304" pitchFamily="18" charset="0"/>
              </a:rPr>
              <a:t>     1. Gayyaza. </a:t>
            </a:r>
          </a:p>
          <a:p>
            <a:pPr marL="0" indent="0">
              <a:buNone/>
            </a:pPr>
            <a:r>
              <a:rPr lang="en-US" dirty="0">
                <a:solidFill>
                  <a:schemeClr val="tx1"/>
                </a:solidFill>
                <a:latin typeface="Times New Roman" panose="02020603050405020304" pitchFamily="18" charset="0"/>
                <a:cs typeface="Times New Roman" panose="02020603050405020304" pitchFamily="18" charset="0"/>
              </a:rPr>
              <a:t>     2. Wakala. </a:t>
            </a:r>
          </a:p>
          <a:p>
            <a:pPr marL="0" indent="0">
              <a:buNone/>
            </a:pPr>
            <a:r>
              <a:rPr lang="en-US" dirty="0">
                <a:solidFill>
                  <a:schemeClr val="tx1"/>
                </a:solidFill>
                <a:latin typeface="Times New Roman" panose="02020603050405020304" pitchFamily="18" charset="0"/>
                <a:cs typeface="Times New Roman" panose="02020603050405020304" pitchFamily="18" charset="0"/>
              </a:rPr>
              <a:t>     3. Maslakh. </a:t>
            </a:r>
          </a:p>
          <a:p>
            <a:pPr marL="0" indent="0">
              <a:buNone/>
            </a:pPr>
            <a:r>
              <a:rPr lang="en-US" dirty="0">
                <a:solidFill>
                  <a:schemeClr val="tx1"/>
                </a:solidFill>
                <a:latin typeface="Times New Roman" panose="02020603050405020304" pitchFamily="18" charset="0"/>
                <a:cs typeface="Times New Roman" panose="02020603050405020304" pitchFamily="18" charset="0"/>
              </a:rPr>
              <a:t>     4. Soufin.</a:t>
            </a:r>
          </a:p>
        </p:txBody>
      </p:sp>
    </p:spTree>
    <p:extLst>
      <p:ext uri="{BB962C8B-B14F-4D97-AF65-F5344CB8AC3E}">
        <p14:creationId xmlns:p14="http://schemas.microsoft.com/office/powerpoint/2010/main" val="1545506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2DE1635-D13D-45BB-8AFA-3D1081F886C0}"/>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 </a:t>
            </a:r>
            <a:r>
              <a:rPr lang="en-US" sz="3600" b="1" dirty="0">
                <a:latin typeface="Times New Roman" panose="02020603050405020304" pitchFamily="18" charset="0"/>
                <a:cs typeface="Times New Roman" panose="02020603050405020304" pitchFamily="18" charset="0"/>
              </a:rPr>
              <a:t>Qalqilya Four Wells</a:t>
            </a:r>
            <a:endParaRPr lang="ar-SA" sz="3600" b="1" dirty="0">
              <a:latin typeface="Times New Roman" panose="02020603050405020304" pitchFamily="18" charset="0"/>
              <a:cs typeface="Times New Roman" panose="02020603050405020304" pitchFamily="18" charset="0"/>
            </a:endParaRPr>
          </a:p>
        </p:txBody>
      </p:sp>
      <p:graphicFrame>
        <p:nvGraphicFramePr>
          <p:cNvPr id="4" name="عنصر نائب للمحتوى 3">
            <a:extLst>
              <a:ext uri="{FF2B5EF4-FFF2-40B4-BE49-F238E27FC236}">
                <a16:creationId xmlns:a16="http://schemas.microsoft.com/office/drawing/2014/main" id="{E8B26A33-5D47-4581-9002-E854E8DE1085}"/>
              </a:ext>
            </a:extLst>
          </p:cNvPr>
          <p:cNvGraphicFramePr>
            <a:graphicFrameLocks noGrp="1"/>
          </p:cNvGraphicFramePr>
          <p:nvPr>
            <p:ph idx="1"/>
            <p:extLst>
              <p:ext uri="{D42A27DB-BD31-4B8C-83A1-F6EECF244321}">
                <p14:modId xmlns:p14="http://schemas.microsoft.com/office/powerpoint/2010/main" val="1001483115"/>
              </p:ext>
            </p:extLst>
          </p:nvPr>
        </p:nvGraphicFramePr>
        <p:xfrm>
          <a:off x="1925215" y="1457908"/>
          <a:ext cx="8341570" cy="5124332"/>
        </p:xfrm>
        <a:graphic>
          <a:graphicData uri="http://schemas.openxmlformats.org/drawingml/2006/table">
            <a:tbl>
              <a:tblPr firstRow="1" firstCol="1" bandRow="1">
                <a:tableStyleId>{00A15C55-8517-42AA-B614-E9B94910E393}</a:tableStyleId>
              </a:tblPr>
              <a:tblGrid>
                <a:gridCol w="1750910">
                  <a:extLst>
                    <a:ext uri="{9D8B030D-6E8A-4147-A177-3AD203B41FA5}">
                      <a16:colId xmlns:a16="http://schemas.microsoft.com/office/drawing/2014/main" val="3921213755"/>
                    </a:ext>
                  </a:extLst>
                </a:gridCol>
                <a:gridCol w="1665914">
                  <a:extLst>
                    <a:ext uri="{9D8B030D-6E8A-4147-A177-3AD203B41FA5}">
                      <a16:colId xmlns:a16="http://schemas.microsoft.com/office/drawing/2014/main" val="4215435004"/>
                    </a:ext>
                  </a:extLst>
                </a:gridCol>
                <a:gridCol w="1644915">
                  <a:extLst>
                    <a:ext uri="{9D8B030D-6E8A-4147-A177-3AD203B41FA5}">
                      <a16:colId xmlns:a16="http://schemas.microsoft.com/office/drawing/2014/main" val="1358006250"/>
                    </a:ext>
                  </a:extLst>
                </a:gridCol>
                <a:gridCol w="1665914">
                  <a:extLst>
                    <a:ext uri="{9D8B030D-6E8A-4147-A177-3AD203B41FA5}">
                      <a16:colId xmlns:a16="http://schemas.microsoft.com/office/drawing/2014/main" val="2138269667"/>
                    </a:ext>
                  </a:extLst>
                </a:gridCol>
                <a:gridCol w="1613917">
                  <a:extLst>
                    <a:ext uri="{9D8B030D-6E8A-4147-A177-3AD203B41FA5}">
                      <a16:colId xmlns:a16="http://schemas.microsoft.com/office/drawing/2014/main" val="938960571"/>
                    </a:ext>
                  </a:extLst>
                </a:gridCol>
              </a:tblGrid>
              <a:tr h="416448">
                <a:tc>
                  <a:txBody>
                    <a:bodyPr/>
                    <a:lstStyle/>
                    <a:p>
                      <a:pPr algn="ctr">
                        <a:lnSpc>
                          <a:spcPct val="150000"/>
                        </a:lnSpc>
                        <a:spcAft>
                          <a:spcPts val="600"/>
                        </a:spcAft>
                      </a:pP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Name</a:t>
                      </a:r>
                      <a:endParaRPr lang="en-US" sz="16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Gayyaza</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Wakala</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Maslakh</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Soufin</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4609826"/>
                  </a:ext>
                </a:extLst>
              </a:tr>
              <a:tr h="289322">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Age</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1964</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1964</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2002</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1979</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51103412"/>
                  </a:ext>
                </a:extLst>
              </a:tr>
              <a:tr h="318265">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Level (m asl)</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+ 70</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+ 88</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+102</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+ 123</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5306217"/>
                  </a:ext>
                </a:extLst>
              </a:tr>
              <a:tr h="374176">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Depth (m)</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124</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120</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126</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172</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31702580"/>
                  </a:ext>
                </a:extLst>
              </a:tr>
              <a:tr h="578645">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Static Depth (m)</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59</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77</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91</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112</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27788772"/>
                  </a:ext>
                </a:extLst>
              </a:tr>
              <a:tr h="578645">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Dynamic Depth (m)</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78</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smtClean="0">
                          <a:solidFill>
                            <a:schemeClr val="dk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78</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91</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115</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67993062"/>
                  </a:ext>
                </a:extLst>
              </a:tr>
              <a:tr h="578645">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Well Diameter (")</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30232821"/>
                  </a:ext>
                </a:extLst>
              </a:tr>
              <a:tr h="578645">
                <a:tc>
                  <a:txBody>
                    <a:bodyPr/>
                    <a:lstStyle/>
                    <a:p>
                      <a:pPr algn="ctr"/>
                      <a:r>
                        <a:rPr lang="en-US" sz="1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Discharge Capacity</a:t>
                      </a:r>
                      <a:endPar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
                      </a:r>
                      <a:r>
                        <a:rPr lang="en-US" sz="14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/hr)</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78</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317</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217</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288</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92981790"/>
                  </a:ext>
                </a:extLst>
              </a:tr>
              <a:tr h="578645">
                <a:tc>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Chlorination (mg/lit)</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0.5</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0.5</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0.5</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0.5</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24639993"/>
                  </a:ext>
                </a:extLst>
              </a:tr>
              <a:tr h="416448">
                <a:tc gridSpan="2">
                  <a:txBody>
                    <a:bodyPr/>
                    <a:lstStyle/>
                    <a:p>
                      <a:pPr algn="ctr">
                        <a:lnSpc>
                          <a:spcPct val="150000"/>
                        </a:lnSpc>
                        <a:spcAft>
                          <a:spcPts val="600"/>
                        </a:spcAft>
                      </a:pP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Total Supply m</a:t>
                      </a:r>
                      <a:r>
                        <a:rPr lang="en-US" sz="16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/hr</a:t>
                      </a:r>
                      <a:endParaRPr lang="en-US" sz="16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tc gridSpan="3">
                  <a:txBody>
                    <a:bodyPr/>
                    <a:lstStyle/>
                    <a:p>
                      <a:pPr algn="ctr"/>
                      <a:r>
                        <a:rPr lang="en-US" sz="1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900</a:t>
                      </a:r>
                      <a:endParaRPr lang="en-US" sz="1600" b="1" dirty="0">
                        <a:solidFill>
                          <a:srgbClr val="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29595541"/>
                  </a:ext>
                </a:extLst>
              </a:tr>
              <a:tr h="416448">
                <a:tc gridSpan="2">
                  <a:txBody>
                    <a:bodyPr/>
                    <a:lstStyle/>
                    <a:p>
                      <a:pPr algn="ctr">
                        <a:lnSpc>
                          <a:spcPct val="150000"/>
                        </a:lnSpc>
                        <a:spcAft>
                          <a:spcPts val="600"/>
                        </a:spcAft>
                      </a:pP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Total Storage m</a:t>
                      </a:r>
                      <a:r>
                        <a:rPr lang="en-US" sz="1600" b="1"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lang="en-US" sz="16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tc gridSpan="3">
                  <a:txBody>
                    <a:bodyPr/>
                    <a:lstStyle/>
                    <a:p>
                      <a:pPr algn="ctr">
                        <a:lnSpc>
                          <a:spcPct val="150000"/>
                        </a:lnSpc>
                        <a:spcAft>
                          <a:spcPts val="600"/>
                        </a:spcAft>
                      </a:pPr>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5500</a:t>
                      </a:r>
                      <a:endParaRPr lang="en-US" sz="16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486307819"/>
                  </a:ext>
                </a:extLst>
              </a:tr>
            </a:tbl>
          </a:graphicData>
        </a:graphic>
      </p:graphicFrame>
    </p:spTree>
    <p:extLst>
      <p:ext uri="{BB962C8B-B14F-4D97-AF65-F5344CB8AC3E}">
        <p14:creationId xmlns:p14="http://schemas.microsoft.com/office/powerpoint/2010/main" val="2362407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3645469823"/>
              </p:ext>
            </p:extLst>
          </p:nvPr>
        </p:nvGraphicFramePr>
        <p:xfrm>
          <a:off x="1843311" y="1524002"/>
          <a:ext cx="9042402" cy="4789713"/>
        </p:xfrm>
        <a:graphic>
          <a:graphicData uri="http://schemas.openxmlformats.org/drawingml/2006/table">
            <a:tbl>
              <a:tblPr>
                <a:tableStyleId>{775DCB02-9BB8-47FD-8907-85C794F793BA}</a:tableStyleId>
              </a:tblPr>
              <a:tblGrid>
                <a:gridCol w="1714515">
                  <a:extLst>
                    <a:ext uri="{9D8B030D-6E8A-4147-A177-3AD203B41FA5}">
                      <a16:colId xmlns:a16="http://schemas.microsoft.com/office/drawing/2014/main" val="20000"/>
                    </a:ext>
                  </a:extLst>
                </a:gridCol>
                <a:gridCol w="1298961">
                  <a:extLst>
                    <a:ext uri="{9D8B030D-6E8A-4147-A177-3AD203B41FA5}">
                      <a16:colId xmlns:a16="http://schemas.microsoft.com/office/drawing/2014/main" val="20001"/>
                    </a:ext>
                  </a:extLst>
                </a:gridCol>
                <a:gridCol w="1506738">
                  <a:extLst>
                    <a:ext uri="{9D8B030D-6E8A-4147-A177-3AD203B41FA5}">
                      <a16:colId xmlns:a16="http://schemas.microsoft.com/office/drawing/2014/main" val="20002"/>
                    </a:ext>
                  </a:extLst>
                </a:gridCol>
                <a:gridCol w="1506738">
                  <a:extLst>
                    <a:ext uri="{9D8B030D-6E8A-4147-A177-3AD203B41FA5}">
                      <a16:colId xmlns:a16="http://schemas.microsoft.com/office/drawing/2014/main" val="20003"/>
                    </a:ext>
                  </a:extLst>
                </a:gridCol>
                <a:gridCol w="1507725">
                  <a:extLst>
                    <a:ext uri="{9D8B030D-6E8A-4147-A177-3AD203B41FA5}">
                      <a16:colId xmlns:a16="http://schemas.microsoft.com/office/drawing/2014/main" val="20004"/>
                    </a:ext>
                  </a:extLst>
                </a:gridCol>
                <a:gridCol w="1507725">
                  <a:extLst>
                    <a:ext uri="{9D8B030D-6E8A-4147-A177-3AD203B41FA5}">
                      <a16:colId xmlns:a16="http://schemas.microsoft.com/office/drawing/2014/main" val="20005"/>
                    </a:ext>
                  </a:extLst>
                </a:gridCol>
              </a:tblGrid>
              <a:tr h="798285">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Reservoir</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Capacity (m</a:t>
                      </a:r>
                      <a:r>
                        <a:rPr lang="en-US" sz="2000" b="0" baseline="3000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Elevation </a:t>
                      </a:r>
                      <a:endParaRPr lang="en-US" sz="1800" b="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 asl)</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Shape</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Type</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Condition</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399143">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 Shuhada</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2000</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+125</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Circular</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Ground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very good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99143">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 Muntazah</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500</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+125</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Cubic</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Elevated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very good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99143">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 Wakalah</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500</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+88</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Cubic</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Elevated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very good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798285">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Khallat Nofal</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2000</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+113</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Circular</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Ground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very good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798285">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Soufin</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300</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+124</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Cubic</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Elevated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Poor (out of order)</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1197429">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Khallat Nofal (Elevated)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2000</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+113</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Cubic</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Elevated</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algn="ctr" rtl="0">
                        <a:lnSpc>
                          <a:spcPct val="115000"/>
                        </a:lnSpc>
                        <a:spcAft>
                          <a:spcPts val="0"/>
                        </a:spcAft>
                      </a:pPr>
                      <a:r>
                        <a:rPr lang="en-US" sz="2000" b="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Excellent</a:t>
                      </a:r>
                      <a:endParaRPr lang="en-US" sz="1800" b="0" dirty="0">
                        <a:effectLst>
                          <a:outerShdw blurRad="38100" dist="38100" dir="2700000" algn="tl">
                            <a:srgbClr val="000000">
                              <a:alpha val="43137"/>
                            </a:srgbClr>
                          </a:outerShdw>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bl>
          </a:graphicData>
        </a:graphic>
      </p:graphicFrame>
      <p:sp>
        <p:nvSpPr>
          <p:cNvPr id="4097" name="Rectangle 1"/>
          <p:cNvSpPr>
            <a:spLocks noChangeArrowheads="1"/>
          </p:cNvSpPr>
          <p:nvPr/>
        </p:nvSpPr>
        <p:spPr bwMode="auto">
          <a:xfrm>
            <a:off x="1451429" y="405265"/>
            <a:ext cx="5763116" cy="74975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fontAlgn="base">
              <a:lnSpc>
                <a:spcPct val="89000"/>
              </a:lnSpc>
              <a:spcBef>
                <a:spcPct val="0"/>
              </a:spcBef>
              <a:spcAft>
                <a:spcPct val="0"/>
              </a:spcAft>
              <a:buClrTx/>
              <a:buSzTx/>
              <a:tabLst/>
            </a:pPr>
            <a:r>
              <a:rPr lang="en-US" sz="3600" b="1" dirty="0">
                <a:solidFill>
                  <a:schemeClr val="tx2"/>
                </a:solidFill>
                <a:latin typeface="Times New Roman" panose="02020603050405020304" pitchFamily="18" charset="0"/>
                <a:ea typeface="+mj-ea"/>
                <a:cs typeface="Times New Roman" panose="02020603050405020304" pitchFamily="18" charset="0"/>
              </a:rPr>
              <a:t>Reservoirs of Qalqilya City</a:t>
            </a:r>
            <a:r>
              <a:rPr lang="en-US" sz="4800" b="1" dirty="0">
                <a:solidFill>
                  <a:schemeClr val="tx2"/>
                </a:solidFill>
                <a:latin typeface="Times New Roman" panose="02020603050405020304" pitchFamily="18" charset="0"/>
                <a:ea typeface="+mj-ea"/>
                <a:cs typeface="Times New Roman" panose="02020603050405020304" pitchFamily="18" charset="0"/>
              </a:rPr>
              <a:t>:</a:t>
            </a:r>
          </a:p>
        </p:txBody>
      </p:sp>
    </p:spTree>
    <p:extLst>
      <p:ext uri="{BB962C8B-B14F-4D97-AF65-F5344CB8AC3E}">
        <p14:creationId xmlns:p14="http://schemas.microsoft.com/office/powerpoint/2010/main" val="3091098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17785B1-B668-4C6E-B737-19AEDB9C1C05}"/>
              </a:ext>
            </a:extLst>
          </p:cNvPr>
          <p:cNvSpPr>
            <a:spLocks noGrp="1"/>
          </p:cNvSpPr>
          <p:nvPr>
            <p:ph type="title"/>
          </p:nvPr>
        </p:nvSpPr>
        <p:spPr/>
        <p:txBody>
          <a:bodyPr>
            <a:normAutofit/>
          </a:bodyPr>
          <a:lstStyle/>
          <a:p>
            <a:r>
              <a:rPr lang="en-US" sz="3600" b="1" dirty="0">
                <a:latin typeface="Times New Roman" pitchFamily="18" charset="0"/>
                <a:cs typeface="Times New Roman" pitchFamily="18" charset="0"/>
              </a:rPr>
              <a:t>Pumping Stations: </a:t>
            </a: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endParaRPr lang="ar-SA" sz="3600" dirty="0">
              <a:latin typeface="Times New Roman" pitchFamily="18" charset="0"/>
              <a:cs typeface="Times New Roman" pitchFamily="18" charset="0"/>
            </a:endParaRPr>
          </a:p>
        </p:txBody>
      </p:sp>
      <p:sp>
        <p:nvSpPr>
          <p:cNvPr id="3" name="عنصر نائب للمحتوى 2">
            <a:extLst>
              <a:ext uri="{FF2B5EF4-FFF2-40B4-BE49-F238E27FC236}">
                <a16:creationId xmlns:a16="http://schemas.microsoft.com/office/drawing/2014/main" id="{027475C8-42CD-4F9A-BC27-DAFABDBB9B59}"/>
              </a:ext>
            </a:extLst>
          </p:cNvPr>
          <p:cNvSpPr>
            <a:spLocks noGrp="1"/>
          </p:cNvSpPr>
          <p:nvPr>
            <p:ph idx="1"/>
          </p:nvPr>
        </p:nvSpPr>
        <p:spPr>
          <a:xfrm>
            <a:off x="1371600" y="1565563"/>
            <a:ext cx="9601200" cy="3581400"/>
          </a:xfrm>
        </p:spPr>
        <p:txBody>
          <a:bodyPr>
            <a:normAutofit/>
          </a:bodyPr>
          <a:lstStyle/>
          <a:p>
            <a:pPr algn="just"/>
            <a:r>
              <a:rPr lang="en-US" sz="2400" dirty="0">
                <a:latin typeface="Times New Roman" pitchFamily="18" charset="0"/>
                <a:cs typeface="Times New Roman" pitchFamily="18" charset="0"/>
              </a:rPr>
              <a:t>There are six pumping stations in the Qalqilya city, operating at a rate of 12 hrs/day/year (16 hours in the summer and 8 hours in the winter). These pumps are used to pump water from the well to the reservoir. These pumps work when the water level in the reservoir drops to a certain point using sensors. In addition to pump station used to raise the water energy and deliver it to areas with a higher height than the reservoirs in Khallat Nofal zone. Maintenance is done on pumps every 20,000 working hours. </a:t>
            </a:r>
            <a:endParaRPr lang="ar-SA" sz="2400" dirty="0">
              <a:latin typeface="Times New Roman" pitchFamily="18" charset="0"/>
              <a:cs typeface="Times New Roman" pitchFamily="18" charset="0"/>
            </a:endParaRPr>
          </a:p>
        </p:txBody>
      </p:sp>
    </p:spTree>
    <p:extLst>
      <p:ext uri="{BB962C8B-B14F-4D97-AF65-F5344CB8AC3E}">
        <p14:creationId xmlns:p14="http://schemas.microsoft.com/office/powerpoint/2010/main" val="25084705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9604860" y="433529"/>
            <a:ext cx="1298292" cy="1247765"/>
          </a:xfrm>
          <a:prstGeom prst="ellipse">
            <a:avLst/>
          </a:prstGeom>
          <a:solidFill>
            <a:srgbClr val="FFFF99"/>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خزان الخلة</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(2000m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113masl</a:t>
            </a:r>
            <a:r>
              <a:rPr kumimoji="0" lang="en-US"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 name="Oval 5"/>
          <p:cNvSpPr>
            <a:spLocks noChangeArrowheads="1"/>
          </p:cNvSpPr>
          <p:nvPr/>
        </p:nvSpPr>
        <p:spPr bwMode="auto">
          <a:xfrm>
            <a:off x="2168854" y="515870"/>
            <a:ext cx="1238519" cy="1191885"/>
          </a:xfrm>
          <a:prstGeom prst="ellipse">
            <a:avLst/>
          </a:prstGeom>
          <a:solidFill>
            <a:srgbClr val="FFFF99"/>
          </a:solidFill>
          <a:ln w="9525">
            <a:solidFill>
              <a:srgbClr val="000000"/>
            </a:solidFill>
            <a:round/>
            <a:headEnd/>
            <a:tailEnd/>
          </a:ln>
        </p:spPr>
        <p:txBody>
          <a:bodyPr vert="horz" wrap="square" lIns="0" tIns="0" rIns="0" bIns="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الشهداء</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(2000m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125masl</a:t>
            </a:r>
            <a:r>
              <a:rPr kumimoji="0" lang="en-US"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4" name="Oval 6"/>
          <p:cNvSpPr>
            <a:spLocks noChangeArrowheads="1"/>
          </p:cNvSpPr>
          <p:nvPr/>
        </p:nvSpPr>
        <p:spPr bwMode="auto">
          <a:xfrm>
            <a:off x="7543213" y="3090716"/>
            <a:ext cx="1594648" cy="638175"/>
          </a:xfrm>
          <a:prstGeom prst="ellipse">
            <a:avLst/>
          </a:prstGeom>
          <a:solidFill>
            <a:srgbClr val="CCFFCC"/>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المسلخ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(217م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61" name="Line 7"/>
          <p:cNvCxnSpPr>
            <a:cxnSpLocks noChangeShapeType="1"/>
          </p:cNvCxnSpPr>
          <p:nvPr/>
        </p:nvCxnSpPr>
        <p:spPr bwMode="auto">
          <a:xfrm>
            <a:off x="2920883" y="2166170"/>
            <a:ext cx="1002464" cy="14857"/>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62" name="Line 8"/>
          <p:cNvCxnSpPr>
            <a:cxnSpLocks noChangeShapeType="1"/>
          </p:cNvCxnSpPr>
          <p:nvPr/>
        </p:nvCxnSpPr>
        <p:spPr bwMode="auto">
          <a:xfrm flipV="1">
            <a:off x="7352907" y="2384345"/>
            <a:ext cx="0" cy="1046157"/>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63" name="Line 9"/>
          <p:cNvCxnSpPr>
            <a:cxnSpLocks noChangeShapeType="1"/>
          </p:cNvCxnSpPr>
          <p:nvPr/>
        </p:nvCxnSpPr>
        <p:spPr bwMode="auto">
          <a:xfrm flipV="1">
            <a:off x="2811896" y="2204719"/>
            <a:ext cx="0" cy="1257300"/>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64" name="Line 10"/>
          <p:cNvCxnSpPr>
            <a:cxnSpLocks noChangeShapeType="1"/>
          </p:cNvCxnSpPr>
          <p:nvPr/>
        </p:nvCxnSpPr>
        <p:spPr bwMode="auto">
          <a:xfrm flipV="1">
            <a:off x="6580410" y="1480436"/>
            <a:ext cx="1389118" cy="7902"/>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65" name="Line 11"/>
          <p:cNvCxnSpPr>
            <a:cxnSpLocks noChangeShapeType="1"/>
          </p:cNvCxnSpPr>
          <p:nvPr/>
        </p:nvCxnSpPr>
        <p:spPr bwMode="auto">
          <a:xfrm flipH="1">
            <a:off x="7352907" y="3409803"/>
            <a:ext cx="190306" cy="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cxnSp>
      <p:sp>
        <p:nvSpPr>
          <p:cNvPr id="5" name="Rectangle 12"/>
          <p:cNvSpPr>
            <a:spLocks noChangeArrowheads="1"/>
          </p:cNvSpPr>
          <p:nvPr/>
        </p:nvSpPr>
        <p:spPr bwMode="auto">
          <a:xfrm>
            <a:off x="6109290" y="287452"/>
            <a:ext cx="893374" cy="820737"/>
          </a:xfrm>
          <a:prstGeom prst="rect">
            <a:avLst/>
          </a:prstGeom>
          <a:solidFill>
            <a:srgbClr val="FFFF99"/>
          </a:solidFill>
          <a:ln w="9525">
            <a:solidFill>
              <a:srgbClr val="000000"/>
            </a:solidFill>
            <a:miter lim="800000"/>
            <a:headEnd/>
            <a:tailEnd/>
          </a:ln>
        </p:spPr>
        <p:txBody>
          <a:bodyPr vert="horz" wrap="square" lIns="45720" tIns="45720" rIns="4572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صوفين القديم</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(300</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125masl</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6" name="Oval 13"/>
          <p:cNvSpPr>
            <a:spLocks noChangeArrowheads="1"/>
          </p:cNvSpPr>
          <p:nvPr/>
        </p:nvSpPr>
        <p:spPr bwMode="auto">
          <a:xfrm>
            <a:off x="7571764" y="4964407"/>
            <a:ext cx="1573516" cy="690077"/>
          </a:xfrm>
          <a:prstGeom prst="ellipse">
            <a:avLst/>
          </a:prstGeom>
          <a:solidFill>
            <a:srgbClr val="CCFFCC"/>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الوكالة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(318م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7" name="Oval 14"/>
          <p:cNvSpPr>
            <a:spLocks noChangeArrowheads="1"/>
          </p:cNvSpPr>
          <p:nvPr/>
        </p:nvSpPr>
        <p:spPr bwMode="auto">
          <a:xfrm>
            <a:off x="7606657" y="4002013"/>
            <a:ext cx="1568699" cy="692961"/>
          </a:xfrm>
          <a:prstGeom prst="ellipse">
            <a:avLst/>
          </a:prstGeom>
          <a:solidFill>
            <a:srgbClr val="CCFFCC"/>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غياظة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(78م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8" name="Oval 16"/>
          <p:cNvSpPr>
            <a:spLocks noChangeArrowheads="1"/>
          </p:cNvSpPr>
          <p:nvPr/>
        </p:nvSpPr>
        <p:spPr bwMode="auto">
          <a:xfrm>
            <a:off x="7608343" y="2014524"/>
            <a:ext cx="1567013" cy="686879"/>
          </a:xfrm>
          <a:prstGeom prst="ellipse">
            <a:avLst/>
          </a:prstGeom>
          <a:solidFill>
            <a:srgbClr val="CCFFCC"/>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صوفين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(288م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70" name="Line 17"/>
          <p:cNvCxnSpPr>
            <a:cxnSpLocks noChangeShapeType="1"/>
          </p:cNvCxnSpPr>
          <p:nvPr/>
        </p:nvCxnSpPr>
        <p:spPr bwMode="auto">
          <a:xfrm flipH="1" flipV="1">
            <a:off x="4176397" y="1134639"/>
            <a:ext cx="5515" cy="1117570"/>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sp>
        <p:nvSpPr>
          <p:cNvPr id="9" name="Rectangle 18"/>
          <p:cNvSpPr>
            <a:spLocks noChangeArrowheads="1"/>
          </p:cNvSpPr>
          <p:nvPr/>
        </p:nvSpPr>
        <p:spPr bwMode="auto">
          <a:xfrm>
            <a:off x="4601961" y="2989176"/>
            <a:ext cx="904239" cy="847705"/>
          </a:xfrm>
          <a:prstGeom prst="rect">
            <a:avLst/>
          </a:prstGeom>
          <a:solidFill>
            <a:srgbClr val="FFFF9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الوكالة</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(500</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88masl</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72" name="Line 19"/>
          <p:cNvCxnSpPr>
            <a:cxnSpLocks noChangeShapeType="1"/>
          </p:cNvCxnSpPr>
          <p:nvPr/>
        </p:nvCxnSpPr>
        <p:spPr bwMode="auto">
          <a:xfrm flipH="1">
            <a:off x="2811897" y="3462019"/>
            <a:ext cx="1743661" cy="0"/>
          </a:xfrm>
          <a:prstGeom prst="line">
            <a:avLst/>
          </a:prstGeom>
          <a:noFill/>
          <a:ln w="19050">
            <a:solidFill>
              <a:srgbClr val="000080"/>
            </a:solidFill>
            <a:prstDash val="dashDot"/>
            <a:round/>
            <a:headEnd/>
            <a:tailEnd/>
          </a:ln>
          <a:extLst>
            <a:ext uri="{909E8E84-426E-40DD-AFC4-6F175D3DCCD1}">
              <a14:hiddenFill xmlns:a14="http://schemas.microsoft.com/office/drawing/2010/main">
                <a:noFill/>
              </a14:hiddenFill>
            </a:ext>
          </a:extLst>
        </p:spPr>
      </p:cxnSp>
      <p:cxnSp>
        <p:nvCxnSpPr>
          <p:cNvPr id="73" name="Line 20"/>
          <p:cNvCxnSpPr>
            <a:cxnSpLocks noChangeShapeType="1"/>
          </p:cNvCxnSpPr>
          <p:nvPr/>
        </p:nvCxnSpPr>
        <p:spPr bwMode="auto">
          <a:xfrm flipV="1">
            <a:off x="5069081" y="3840128"/>
            <a:ext cx="2710" cy="508365"/>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74" name="Line 21"/>
          <p:cNvCxnSpPr>
            <a:cxnSpLocks noChangeShapeType="1"/>
            <a:stCxn id="6" idx="2"/>
          </p:cNvCxnSpPr>
          <p:nvPr/>
        </p:nvCxnSpPr>
        <p:spPr bwMode="auto">
          <a:xfrm flipH="1">
            <a:off x="5071218" y="5309446"/>
            <a:ext cx="2500546" cy="8811"/>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cxnSp>
      <p:cxnSp>
        <p:nvCxnSpPr>
          <p:cNvPr id="75" name="Line 22"/>
          <p:cNvCxnSpPr>
            <a:cxnSpLocks noChangeShapeType="1"/>
          </p:cNvCxnSpPr>
          <p:nvPr/>
        </p:nvCxnSpPr>
        <p:spPr bwMode="auto">
          <a:xfrm flipH="1" flipV="1">
            <a:off x="5069081" y="4348493"/>
            <a:ext cx="2710" cy="960952"/>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76" name="Line 23"/>
          <p:cNvCxnSpPr>
            <a:cxnSpLocks noChangeShapeType="1"/>
          </p:cNvCxnSpPr>
          <p:nvPr/>
        </p:nvCxnSpPr>
        <p:spPr bwMode="auto">
          <a:xfrm flipH="1">
            <a:off x="5069081" y="4348493"/>
            <a:ext cx="2537577" cy="0"/>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77" name="Line 24"/>
          <p:cNvCxnSpPr>
            <a:cxnSpLocks noChangeShapeType="1"/>
          </p:cNvCxnSpPr>
          <p:nvPr/>
        </p:nvCxnSpPr>
        <p:spPr bwMode="auto">
          <a:xfrm flipH="1">
            <a:off x="7352907" y="2335895"/>
            <a:ext cx="248726" cy="2480"/>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78" name="Line 25"/>
          <p:cNvCxnSpPr>
            <a:cxnSpLocks noChangeShapeType="1"/>
          </p:cNvCxnSpPr>
          <p:nvPr/>
        </p:nvCxnSpPr>
        <p:spPr bwMode="auto">
          <a:xfrm flipH="1" flipV="1">
            <a:off x="4176397" y="2296487"/>
            <a:ext cx="3098572" cy="15922"/>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sp>
        <p:nvSpPr>
          <p:cNvPr id="10" name="Rectangle 26"/>
          <p:cNvSpPr>
            <a:spLocks noChangeArrowheads="1"/>
          </p:cNvSpPr>
          <p:nvPr/>
        </p:nvSpPr>
        <p:spPr bwMode="auto">
          <a:xfrm>
            <a:off x="3254873" y="3181937"/>
            <a:ext cx="689611" cy="186379"/>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900" b="0" i="1" u="none" strike="noStrike" cap="none" normalizeH="0" baseline="0" dirty="0">
                <a:ln>
                  <a:noFill/>
                </a:ln>
                <a:solidFill>
                  <a:srgbClr val="993300"/>
                </a:solidFill>
                <a:effectLst/>
                <a:latin typeface="Arial" panose="020B0604020202020204" pitchFamily="34" charset="0"/>
                <a:ea typeface="Calibri" panose="020F0502020204030204" pitchFamily="34" charset="0"/>
                <a:cs typeface="Arial" panose="020B0604020202020204" pitchFamily="34" charset="0"/>
              </a:rPr>
              <a:t>Forced</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cxnSp>
        <p:nvCxnSpPr>
          <p:cNvPr id="80" name="Line 27"/>
          <p:cNvCxnSpPr>
            <a:cxnSpLocks noChangeShapeType="1"/>
          </p:cNvCxnSpPr>
          <p:nvPr/>
        </p:nvCxnSpPr>
        <p:spPr bwMode="auto">
          <a:xfrm>
            <a:off x="10335693" y="1645535"/>
            <a:ext cx="224790" cy="6858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81" name="Line 28"/>
          <p:cNvCxnSpPr>
            <a:cxnSpLocks noChangeShapeType="1"/>
          </p:cNvCxnSpPr>
          <p:nvPr/>
        </p:nvCxnSpPr>
        <p:spPr bwMode="auto">
          <a:xfrm flipH="1">
            <a:off x="2249848" y="1693581"/>
            <a:ext cx="457200" cy="8001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82" name="Line 29"/>
          <p:cNvCxnSpPr>
            <a:cxnSpLocks noChangeShapeType="1"/>
          </p:cNvCxnSpPr>
          <p:nvPr/>
        </p:nvCxnSpPr>
        <p:spPr bwMode="auto">
          <a:xfrm flipH="1">
            <a:off x="4248358" y="3840762"/>
            <a:ext cx="342900" cy="6858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83" name="Line 30"/>
          <p:cNvCxnSpPr>
            <a:cxnSpLocks noChangeShapeType="1"/>
          </p:cNvCxnSpPr>
          <p:nvPr/>
        </p:nvCxnSpPr>
        <p:spPr bwMode="auto">
          <a:xfrm flipH="1">
            <a:off x="5687953" y="1105218"/>
            <a:ext cx="413906" cy="829868"/>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84" name="Line 31"/>
          <p:cNvCxnSpPr>
            <a:cxnSpLocks noChangeShapeType="1"/>
          </p:cNvCxnSpPr>
          <p:nvPr/>
        </p:nvCxnSpPr>
        <p:spPr bwMode="auto">
          <a:xfrm>
            <a:off x="10555290" y="2384345"/>
            <a:ext cx="24314" cy="3446457"/>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85" name="Line 32"/>
          <p:cNvCxnSpPr>
            <a:cxnSpLocks noChangeShapeType="1"/>
          </p:cNvCxnSpPr>
          <p:nvPr/>
        </p:nvCxnSpPr>
        <p:spPr bwMode="auto">
          <a:xfrm>
            <a:off x="2249848" y="2524356"/>
            <a:ext cx="0" cy="32004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86" name="Line 33"/>
          <p:cNvCxnSpPr>
            <a:cxnSpLocks noChangeShapeType="1"/>
          </p:cNvCxnSpPr>
          <p:nvPr/>
        </p:nvCxnSpPr>
        <p:spPr bwMode="auto">
          <a:xfrm>
            <a:off x="5642682" y="1900091"/>
            <a:ext cx="0" cy="36576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87" name="Line 34"/>
          <p:cNvCxnSpPr>
            <a:cxnSpLocks noChangeShapeType="1"/>
          </p:cNvCxnSpPr>
          <p:nvPr/>
        </p:nvCxnSpPr>
        <p:spPr bwMode="auto">
          <a:xfrm>
            <a:off x="4248358" y="4573502"/>
            <a:ext cx="0" cy="12573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sp>
        <p:nvSpPr>
          <p:cNvPr id="11" name="Rectangle 35"/>
          <p:cNvSpPr>
            <a:spLocks noChangeArrowheads="1"/>
          </p:cNvSpPr>
          <p:nvPr/>
        </p:nvSpPr>
        <p:spPr bwMode="auto">
          <a:xfrm>
            <a:off x="9145280" y="6089244"/>
            <a:ext cx="675959" cy="239712"/>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2" name="Rectangle 36"/>
          <p:cNvSpPr>
            <a:spLocks noChangeArrowheads="1"/>
          </p:cNvSpPr>
          <p:nvPr/>
        </p:nvSpPr>
        <p:spPr bwMode="auto">
          <a:xfrm>
            <a:off x="1916125" y="5805730"/>
            <a:ext cx="667445" cy="228599"/>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3" name="Rectangle 37"/>
          <p:cNvSpPr>
            <a:spLocks noChangeArrowheads="1"/>
          </p:cNvSpPr>
          <p:nvPr/>
        </p:nvSpPr>
        <p:spPr bwMode="auto">
          <a:xfrm>
            <a:off x="3937665" y="5877742"/>
            <a:ext cx="653593" cy="232991"/>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4" name="Rectangle 38"/>
          <p:cNvSpPr>
            <a:spLocks noChangeArrowheads="1"/>
          </p:cNvSpPr>
          <p:nvPr/>
        </p:nvSpPr>
        <p:spPr bwMode="auto">
          <a:xfrm>
            <a:off x="10256056" y="5946369"/>
            <a:ext cx="647096" cy="28575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92" name="Line 39"/>
          <p:cNvCxnSpPr>
            <a:cxnSpLocks noChangeShapeType="1"/>
          </p:cNvCxnSpPr>
          <p:nvPr/>
        </p:nvCxnSpPr>
        <p:spPr bwMode="auto">
          <a:xfrm flipV="1">
            <a:off x="3945269" y="1144186"/>
            <a:ext cx="0" cy="966320"/>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93" name="Line 40"/>
          <p:cNvCxnSpPr>
            <a:cxnSpLocks noChangeShapeType="1"/>
          </p:cNvCxnSpPr>
          <p:nvPr/>
        </p:nvCxnSpPr>
        <p:spPr bwMode="auto">
          <a:xfrm flipV="1">
            <a:off x="2811896" y="1763636"/>
            <a:ext cx="0" cy="342900"/>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94" name="Line 41"/>
          <p:cNvCxnSpPr>
            <a:cxnSpLocks noChangeShapeType="1"/>
            <a:endCxn id="5" idx="2"/>
          </p:cNvCxnSpPr>
          <p:nvPr/>
        </p:nvCxnSpPr>
        <p:spPr bwMode="auto">
          <a:xfrm flipV="1">
            <a:off x="6555977" y="1108189"/>
            <a:ext cx="0" cy="396396"/>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95" name="Line 42"/>
          <p:cNvCxnSpPr>
            <a:cxnSpLocks noChangeShapeType="1"/>
          </p:cNvCxnSpPr>
          <p:nvPr/>
        </p:nvCxnSpPr>
        <p:spPr bwMode="auto">
          <a:xfrm>
            <a:off x="4427878" y="1118771"/>
            <a:ext cx="0" cy="345054"/>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96" name="Line 43"/>
          <p:cNvCxnSpPr>
            <a:cxnSpLocks noChangeShapeType="1"/>
          </p:cNvCxnSpPr>
          <p:nvPr/>
        </p:nvCxnSpPr>
        <p:spPr bwMode="auto">
          <a:xfrm flipV="1">
            <a:off x="4427878" y="1480436"/>
            <a:ext cx="2152532" cy="9544"/>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97" name="Line 44"/>
          <p:cNvCxnSpPr>
            <a:cxnSpLocks noChangeShapeType="1"/>
          </p:cNvCxnSpPr>
          <p:nvPr/>
        </p:nvCxnSpPr>
        <p:spPr bwMode="auto">
          <a:xfrm>
            <a:off x="4864431" y="1113177"/>
            <a:ext cx="741888" cy="804568"/>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98" name="Line 41"/>
          <p:cNvCxnSpPr>
            <a:cxnSpLocks noChangeShapeType="1"/>
          </p:cNvCxnSpPr>
          <p:nvPr/>
        </p:nvCxnSpPr>
        <p:spPr bwMode="auto">
          <a:xfrm flipV="1">
            <a:off x="7969528" y="1158495"/>
            <a:ext cx="0" cy="228600"/>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sp>
        <p:nvSpPr>
          <p:cNvPr id="15" name="Rectangle 15"/>
          <p:cNvSpPr>
            <a:spLocks noChangeArrowheads="1"/>
          </p:cNvSpPr>
          <p:nvPr/>
        </p:nvSpPr>
        <p:spPr bwMode="auto">
          <a:xfrm>
            <a:off x="7765538" y="64746"/>
            <a:ext cx="1106661" cy="1052858"/>
          </a:xfrm>
          <a:prstGeom prst="rect">
            <a:avLst/>
          </a:prstGeom>
          <a:solidFill>
            <a:srgbClr val="FFCC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الخلة الجديد</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(500</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125masl</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00" name="رابط مستقيم 51"/>
          <p:cNvCxnSpPr>
            <a:cxnSpLocks noChangeShapeType="1"/>
          </p:cNvCxnSpPr>
          <p:nvPr/>
        </p:nvCxnSpPr>
        <p:spPr bwMode="auto">
          <a:xfrm>
            <a:off x="8724021" y="1184530"/>
            <a:ext cx="0" cy="202565"/>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101" name="رابط مستقيم 52"/>
          <p:cNvCxnSpPr>
            <a:cxnSpLocks noChangeShapeType="1"/>
          </p:cNvCxnSpPr>
          <p:nvPr/>
        </p:nvCxnSpPr>
        <p:spPr bwMode="auto">
          <a:xfrm>
            <a:off x="8724021" y="1382880"/>
            <a:ext cx="902670" cy="1"/>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102" name="رابط مستقيم 58"/>
          <p:cNvCxnSpPr>
            <a:cxnSpLocks noChangeShapeType="1"/>
          </p:cNvCxnSpPr>
          <p:nvPr/>
        </p:nvCxnSpPr>
        <p:spPr bwMode="auto">
          <a:xfrm flipV="1">
            <a:off x="8318868" y="1155459"/>
            <a:ext cx="0" cy="779627"/>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103" name="Line 27"/>
          <p:cNvCxnSpPr>
            <a:cxnSpLocks noChangeShapeType="1"/>
          </p:cNvCxnSpPr>
          <p:nvPr/>
        </p:nvCxnSpPr>
        <p:spPr bwMode="auto">
          <a:xfrm>
            <a:off x="8467311" y="1160041"/>
            <a:ext cx="1005255" cy="1224304"/>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104" name="Line 31"/>
          <p:cNvCxnSpPr>
            <a:cxnSpLocks noChangeShapeType="1"/>
          </p:cNvCxnSpPr>
          <p:nvPr/>
        </p:nvCxnSpPr>
        <p:spPr bwMode="auto">
          <a:xfrm>
            <a:off x="9463117" y="2448792"/>
            <a:ext cx="20142" cy="3545445"/>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sp>
        <p:nvSpPr>
          <p:cNvPr id="16" name="Rectangle 6"/>
          <p:cNvSpPr>
            <a:spLocks noChangeArrowheads="1"/>
          </p:cNvSpPr>
          <p:nvPr/>
        </p:nvSpPr>
        <p:spPr bwMode="auto">
          <a:xfrm>
            <a:off x="5331083" y="5654484"/>
            <a:ext cx="707616" cy="164465"/>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7" name="Rectangle 49"/>
          <p:cNvSpPr>
            <a:spLocks noChangeArrowheads="1"/>
          </p:cNvSpPr>
          <p:nvPr/>
        </p:nvSpPr>
        <p:spPr bwMode="auto">
          <a:xfrm>
            <a:off x="3736384" y="72755"/>
            <a:ext cx="1137274" cy="1036841"/>
          </a:xfrm>
          <a:prstGeom prst="rect">
            <a:avLst/>
          </a:prstGeom>
          <a:solidFill>
            <a:srgbClr val="FFCC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المتنزه</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(500</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125masl</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2845" name="Rectangle 32844"/>
          <p:cNvSpPr/>
          <p:nvPr/>
        </p:nvSpPr>
        <p:spPr>
          <a:xfrm>
            <a:off x="4379076" y="6185120"/>
            <a:ext cx="4296143" cy="419376"/>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Transmission mains of Qalqilya city water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latin typeface="Times New Roman" pitchFamily="18" charset="0"/>
                <a:cs typeface="Times New Roman" pitchFamily="18" charset="0"/>
              </a:rPr>
              <a:t>Water Network</a:t>
            </a: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endParaRPr lang="ar-JO" sz="36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1371600" y="1428750"/>
            <a:ext cx="9876971" cy="4122964"/>
          </a:xfrm>
        </p:spPr>
        <p:txBody>
          <a:bodyPr>
            <a:normAutofit/>
          </a:bodyPr>
          <a:lstStyle/>
          <a:p>
            <a:pPr algn="just"/>
            <a:r>
              <a:rPr lang="en-US" sz="2800" dirty="0">
                <a:latin typeface="Times New Roman" pitchFamily="18" charset="0"/>
                <a:cs typeface="Times New Roman" pitchFamily="18" charset="0"/>
              </a:rPr>
              <a:t>The first parts of the water network in Qalqilya were constructed almost 60 years ago. Regular expansion of the network occurred parallel to the population increase. The present total length of Qalqilya water network is about 137.6 km including the transmission pipes (in average 2.76 m/capita). The pipes material is steel and galvanized steel with diameters ranging between 12.5 to 300 mm. The smaller diameters and service lines that connect the households to the network are not listed. The water network mapping for the four service zones is presented in the base map.</a:t>
            </a:r>
            <a:endParaRPr lang="ar-JO"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cstate="print">
            <a:extLst>
              <a:ext uri="{28A0092B-C50C-407E-A947-70E740481C1C}">
                <a14:useLocalDpi xmlns:a14="http://schemas.microsoft.com/office/drawing/2010/main" val="0"/>
              </a:ext>
            </a:extLst>
          </a:blip>
          <a:srcRect l="30910" t="9576" r="17644" b="8447"/>
          <a:stretch>
            <a:fillRect/>
          </a:stretch>
        </p:blipFill>
        <p:spPr bwMode="auto">
          <a:xfrm>
            <a:off x="0" y="0"/>
            <a:ext cx="12191999" cy="6857999"/>
          </a:xfrm>
          <a:prstGeom prst="rect">
            <a:avLst/>
          </a:prstGeom>
          <a:noFill/>
          <a:ln>
            <a:noFill/>
          </a:ln>
        </p:spPr>
      </p:pic>
      <p:sp>
        <p:nvSpPr>
          <p:cNvPr id="3" name="Rectangle 2"/>
          <p:cNvSpPr/>
          <p:nvPr/>
        </p:nvSpPr>
        <p:spPr>
          <a:xfrm>
            <a:off x="4119419" y="147782"/>
            <a:ext cx="3278909" cy="332509"/>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Qalqilya City Base Map</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latin typeface="Times New Roman" pitchFamily="18" charset="0"/>
                <a:cs typeface="Times New Roman" pitchFamily="18" charset="0"/>
              </a:rPr>
              <a:t>*Water Consumption:</a:t>
            </a: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endParaRPr lang="ar-JO" sz="36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1043049" y="1544451"/>
            <a:ext cx="10515600" cy="3581400"/>
          </a:xfrm>
        </p:spPr>
        <p:txBody>
          <a:bodyPr>
            <a:noAutofit/>
          </a:bodyPr>
          <a:lstStyle/>
          <a:p>
            <a:pPr algn="just"/>
            <a:r>
              <a:rPr lang="en-US" sz="2400" dirty="0">
                <a:latin typeface="Times New Roman" pitchFamily="18" charset="0"/>
                <a:cs typeface="Times New Roman" pitchFamily="18" charset="0"/>
              </a:rPr>
              <a:t>According </a:t>
            </a:r>
            <a:r>
              <a:rPr lang="en-US" sz="2400" dirty="0" smtClean="0">
                <a:latin typeface="Times New Roman" pitchFamily="18" charset="0"/>
                <a:cs typeface="Times New Roman" pitchFamily="18" charset="0"/>
              </a:rPr>
              <a:t>to the </a:t>
            </a:r>
            <a:r>
              <a:rPr lang="en-US" sz="2400" dirty="0">
                <a:latin typeface="Times New Roman" pitchFamily="18" charset="0"/>
                <a:cs typeface="Times New Roman" pitchFamily="18" charset="0"/>
              </a:rPr>
              <a:t>statistics for Qalqilya city , the municipality needs to afford at least </a:t>
            </a:r>
            <a:r>
              <a:rPr lang="en-US" sz="2400" u="sng" dirty="0" smtClean="0">
                <a:latin typeface="Times New Roman" pitchFamily="18" charset="0"/>
                <a:cs typeface="Times New Roman" pitchFamily="18" charset="0"/>
              </a:rPr>
              <a:t>170 l/c/d</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taking </a:t>
            </a:r>
            <a:r>
              <a:rPr lang="en-US" sz="2400" dirty="0">
                <a:latin typeface="Times New Roman" pitchFamily="18" charset="0"/>
                <a:cs typeface="Times New Roman" pitchFamily="18" charset="0"/>
              </a:rPr>
              <a:t>in consideration losses and increasing of population each year.</a:t>
            </a:r>
          </a:p>
          <a:p>
            <a:pPr algn="just"/>
            <a:r>
              <a:rPr lang="en-US" sz="2400" dirty="0">
                <a:latin typeface="Times New Roman" pitchFamily="18" charset="0"/>
                <a:cs typeface="Times New Roman" pitchFamily="18" charset="0"/>
              </a:rPr>
              <a:t>Un – Accounted For Water (UFW):     </a:t>
            </a:r>
          </a:p>
          <a:p>
            <a:pPr algn="just">
              <a:buNone/>
            </a:pPr>
            <a:r>
              <a:rPr lang="en-US" sz="2400" dirty="0">
                <a:latin typeface="Times New Roman" pitchFamily="18" charset="0"/>
                <a:cs typeface="Times New Roman" pitchFamily="18" charset="0"/>
              </a:rPr>
              <a:t>     In the year 2017,</a:t>
            </a:r>
          </a:p>
          <a:p>
            <a:pPr algn="just">
              <a:buNone/>
            </a:pPr>
            <a:r>
              <a:rPr lang="en-US" sz="2400" dirty="0">
                <a:latin typeface="Times New Roman" pitchFamily="18" charset="0"/>
                <a:cs typeface="Times New Roman" pitchFamily="18" charset="0"/>
              </a:rPr>
              <a:t>     the pumped water was               </a:t>
            </a:r>
            <a:r>
              <a:rPr lang="en-US" sz="2400" dirty="0" smtClean="0">
                <a:latin typeface="Times New Roman" pitchFamily="18" charset="0"/>
                <a:cs typeface="Times New Roman" pitchFamily="18" charset="0"/>
              </a:rPr>
              <a:t>           4.45 </a:t>
            </a:r>
            <a:r>
              <a:rPr lang="en-US" sz="2400" dirty="0">
                <a:latin typeface="Times New Roman" pitchFamily="18" charset="0"/>
                <a:cs typeface="Times New Roman" pitchFamily="18" charset="0"/>
              </a:rPr>
              <a:t>Mm</a:t>
            </a:r>
            <a:r>
              <a:rPr lang="en-US" sz="2400" baseline="30000" dirty="0">
                <a:latin typeface="Times New Roman" pitchFamily="18" charset="0"/>
                <a:cs typeface="Times New Roman" pitchFamily="18" charset="0"/>
              </a:rPr>
              <a:t>3</a:t>
            </a:r>
            <a:r>
              <a:rPr lang="en-US" sz="2400" dirty="0">
                <a:latin typeface="Times New Roman" pitchFamily="18" charset="0"/>
                <a:cs typeface="Times New Roman" pitchFamily="18" charset="0"/>
              </a:rPr>
              <a:t>     </a:t>
            </a:r>
          </a:p>
          <a:p>
            <a:pPr algn="just">
              <a:buNone/>
            </a:pPr>
            <a:r>
              <a:rPr lang="en-US" sz="2400" dirty="0">
                <a:latin typeface="Times New Roman" pitchFamily="18" charset="0"/>
                <a:cs typeface="Times New Roman" pitchFamily="18" charset="0"/>
              </a:rPr>
              <a:t>     the sold water was                    </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3.29 Mm</a:t>
            </a:r>
            <a:r>
              <a:rPr lang="ar-SA" sz="2400" baseline="30000" dirty="0">
                <a:latin typeface="Times New Roman" pitchFamily="18" charset="0"/>
                <a:cs typeface="Times New Roman" pitchFamily="18" charset="0"/>
              </a:rPr>
              <a:t>3</a:t>
            </a:r>
            <a:r>
              <a:rPr lang="en-US" sz="2400" dirty="0">
                <a:latin typeface="Times New Roman" pitchFamily="18" charset="0"/>
                <a:cs typeface="Times New Roman" pitchFamily="18" charset="0"/>
              </a:rPr>
              <a:t>    </a:t>
            </a:r>
          </a:p>
          <a:p>
            <a:pPr algn="just">
              <a:buNone/>
            </a:pPr>
            <a:r>
              <a:rPr lang="en-US" sz="2400" dirty="0">
                <a:latin typeface="Times New Roman" pitchFamily="18" charset="0"/>
                <a:cs typeface="Times New Roman" pitchFamily="18" charset="0"/>
              </a:rPr>
              <a:t>     the un–accounted-for </a:t>
            </a:r>
            <a:r>
              <a:rPr lang="en-US" sz="2400" dirty="0" smtClean="0">
                <a:latin typeface="Times New Roman" pitchFamily="18" charset="0"/>
                <a:cs typeface="Times New Roman" pitchFamily="18" charset="0"/>
              </a:rPr>
              <a:t>water was            </a:t>
            </a:r>
            <a:r>
              <a:rPr lang="en-US" sz="2400" dirty="0">
                <a:latin typeface="Times New Roman" pitchFamily="18" charset="0"/>
                <a:cs typeface="Times New Roman" pitchFamily="18" charset="0"/>
              </a:rPr>
              <a:t>26.17%       </a:t>
            </a:r>
          </a:p>
          <a:p>
            <a:pPr algn="just">
              <a:buNone/>
            </a:pPr>
            <a:r>
              <a:rPr lang="en-US" sz="2400" dirty="0">
                <a:latin typeface="Times New Roman" pitchFamily="18" charset="0"/>
                <a:cs typeface="Times New Roman" pitchFamily="18" charset="0"/>
              </a:rPr>
              <a:t>     There have been very few cases of illegal connections, while most of the unaccounted for water goes through leakage due to the old aged pipes.</a:t>
            </a:r>
          </a:p>
          <a:p>
            <a:pPr algn="just"/>
            <a:endParaRPr lang="ar-JO"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00"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grpSp>
        <p:nvGrpSpPr>
          <p:cNvPr id="33793" name="Group 73"/>
          <p:cNvGrpSpPr>
            <a:grpSpLocks/>
          </p:cNvGrpSpPr>
          <p:nvPr/>
        </p:nvGrpSpPr>
        <p:grpSpPr bwMode="auto">
          <a:xfrm>
            <a:off x="812799" y="296885"/>
            <a:ext cx="11205029" cy="6299199"/>
            <a:chOff x="2515" y="2606"/>
            <a:chExt cx="95929" cy="67232"/>
          </a:xfrm>
        </p:grpSpPr>
        <p:pic>
          <p:nvPicPr>
            <p:cNvPr id="76" name="صورة 4" descr="vector-set-water-storage-tank-vector-set-water-storage-tank-hand-drawn-cartoon-doodle-illustration-117700653.jpg"/>
            <p:cNvPicPr>
              <a:picLocks noChangeAspect="1"/>
            </p:cNvPicPr>
            <p:nvPr/>
          </p:nvPicPr>
          <p:blipFill>
            <a:blip r:embed="rId2" cstate="print"/>
            <a:srcRect t="4453" b="10567"/>
            <a:stretch>
              <a:fillRect/>
            </a:stretch>
          </p:blipFill>
          <p:spPr bwMode="auto">
            <a:xfrm>
              <a:off x="2515" y="2606"/>
              <a:ext cx="21957" cy="20882"/>
            </a:xfrm>
            <a:prstGeom prst="rect">
              <a:avLst/>
            </a:prstGeom>
            <a:noFill/>
          </p:spPr>
        </p:pic>
        <p:pic>
          <p:nvPicPr>
            <p:cNvPr id="77" name="صورة 5" descr="water-tap-clip-art-cartoon-vector-1554144.jpg"/>
            <p:cNvPicPr>
              <a:picLocks noChangeAspect="1"/>
            </p:cNvPicPr>
            <p:nvPr/>
          </p:nvPicPr>
          <p:blipFill>
            <a:blip r:embed="rId3" cstate="print"/>
            <a:srcRect b="12404"/>
            <a:stretch>
              <a:fillRect/>
            </a:stretch>
          </p:blipFill>
          <p:spPr bwMode="auto">
            <a:xfrm>
              <a:off x="74473" y="53997"/>
              <a:ext cx="20527" cy="15841"/>
            </a:xfrm>
            <a:prstGeom prst="rect">
              <a:avLst/>
            </a:prstGeom>
            <a:noFill/>
          </p:spPr>
        </p:pic>
        <p:sp>
          <p:nvSpPr>
            <p:cNvPr id="33797" name="مستطيل 6"/>
            <p:cNvSpPr>
              <a:spLocks noChangeArrowheads="1"/>
            </p:cNvSpPr>
            <p:nvPr/>
          </p:nvSpPr>
          <p:spPr bwMode="auto">
            <a:xfrm>
              <a:off x="26275" y="7645"/>
              <a:ext cx="19603" cy="10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indent="0" algn="ctr" defTabSz="914400" eaLnBrk="1" fontAlgn="base" hangingPunct="1">
                <a:lnSpc>
                  <a:spcPct val="100000"/>
                </a:lnSpc>
                <a:spcBef>
                  <a:spcPct val="0"/>
                </a:spcBef>
                <a:spcAft>
                  <a:spcPct val="0"/>
                </a:spcAft>
                <a:buClrTx/>
                <a:buSzTx/>
                <a:buFontTx/>
                <a:buNone/>
                <a:tabLst/>
              </a:pPr>
              <a:r>
                <a:rPr kumimoji="0" lang="ar-JO" sz="2000" b="1" i="0" u="none" strike="noStrike" cap="none" normalizeH="0" baseline="0" dirty="0">
                  <a:ln>
                    <a:noFill/>
                  </a:ln>
                  <a:solidFill>
                    <a:schemeClr val="accent5">
                      <a:lumMod val="50000"/>
                    </a:schemeClr>
                  </a:solidFill>
                  <a:effectLst/>
                  <a:latin typeface="Times New Roman" pitchFamily="18" charset="0"/>
                  <a:ea typeface="Times New Roman" pitchFamily="18" charset="0"/>
                  <a:cs typeface="Times New Roman" pitchFamily="18" charset="0"/>
                </a:rPr>
                <a:t>Supply</a:t>
              </a:r>
              <a:r>
                <a:rPr kumimoji="0" lang="ar-JO" sz="2000" b="1" i="0" u="none" strike="noStrike" cap="none" normalizeH="0" dirty="0">
                  <a:ln>
                    <a:noFill/>
                  </a:ln>
                  <a:solidFill>
                    <a:schemeClr val="accent5">
                      <a:lumMod val="50000"/>
                    </a:schemeClr>
                  </a:solidFill>
                  <a:effectLst/>
                  <a:latin typeface="Times New Roman" pitchFamily="18" charset="0"/>
                  <a:ea typeface="Times New Roman" pitchFamily="18" charset="0"/>
                  <a:cs typeface="Times New Roman" pitchFamily="18" charset="0"/>
                </a:rPr>
                <a:t> </a:t>
              </a:r>
              <a:r>
                <a:rPr lang="en-US" sz="2000" b="1" dirty="0">
                  <a:solidFill>
                    <a:schemeClr val="accent5">
                      <a:lumMod val="50000"/>
                    </a:schemeClr>
                  </a:solidFill>
                  <a:latin typeface="Times New Roman" pitchFamily="18" charset="0"/>
                  <a:ea typeface="Times New Roman" pitchFamily="18" charset="0"/>
                  <a:cs typeface="Times New Roman" pitchFamily="18" charset="0"/>
                </a:rPr>
                <a:t>(</a:t>
              </a:r>
              <a:r>
                <a:rPr kumimoji="0" lang="en-US" sz="2000" b="1" i="0" u="none" strike="noStrike" cap="none" normalizeH="0" dirty="0">
                  <a:ln>
                    <a:noFill/>
                  </a:ln>
                  <a:solidFill>
                    <a:schemeClr val="accent5">
                      <a:lumMod val="50000"/>
                    </a:schemeClr>
                  </a:solidFill>
                  <a:effectLst/>
                  <a:latin typeface="Times New Roman" pitchFamily="18" charset="0"/>
                  <a:ea typeface="Times New Roman" pitchFamily="18" charset="0"/>
                  <a:cs typeface="Times New Roman" pitchFamily="18" charset="0"/>
                </a:rPr>
                <a:t>100%)</a:t>
              </a:r>
              <a:endParaRPr lang="ar-JO" sz="2000" b="1" dirty="0">
                <a:solidFill>
                  <a:schemeClr val="accent5">
                    <a:lumMod val="50000"/>
                  </a:schemeClr>
                </a:solidFill>
                <a:latin typeface="Times New Roman" pitchFamily="18" charset="0"/>
                <a:ea typeface="Times New Roman" pitchFamily="18" charset="0"/>
                <a:cs typeface="Times New Roman" pitchFamily="18" charset="0"/>
              </a:endParaRPr>
            </a:p>
            <a:p>
              <a:pPr marR="0" lvl="0" indent="0" algn="ctr" defTabSz="914400" eaLnBrk="0" fontAlgn="base" hangingPunct="0">
                <a:lnSpc>
                  <a:spcPct val="100000"/>
                </a:lnSpc>
                <a:spcBef>
                  <a:spcPct val="0"/>
                </a:spcBef>
                <a:spcAft>
                  <a:spcPct val="0"/>
                </a:spcAft>
                <a:buClrTx/>
                <a:buSzTx/>
                <a:buFontTx/>
                <a:buNone/>
                <a:tabLst/>
              </a:pPr>
              <a:r>
                <a:rPr lang="en-US" sz="2000" b="1" dirty="0">
                  <a:solidFill>
                    <a:schemeClr val="accent5">
                      <a:lumMod val="50000"/>
                    </a:schemeClr>
                  </a:solidFill>
                  <a:latin typeface="Times New Roman" pitchFamily="18" charset="0"/>
                  <a:ea typeface="Times New Roman" pitchFamily="18" charset="0"/>
                  <a:cs typeface="Times New Roman" pitchFamily="18" charset="0"/>
                </a:rPr>
                <a:t>= 900 </a:t>
              </a:r>
              <a:r>
                <a:rPr lang="ar-JO" sz="2000" b="1" dirty="0">
                  <a:solidFill>
                    <a:schemeClr val="accent5">
                      <a:lumMod val="50000"/>
                    </a:schemeClr>
                  </a:solidFill>
                  <a:latin typeface="Times New Roman" pitchFamily="18" charset="0"/>
                  <a:ea typeface="Times New Roman" pitchFamily="18" charset="0"/>
                  <a:cs typeface="Times New Roman" pitchFamily="18" charset="0"/>
                </a:rPr>
                <a:t> </a:t>
              </a:r>
              <a:r>
                <a:rPr lang="en-US" sz="2000" b="1" dirty="0">
                  <a:solidFill>
                    <a:schemeClr val="accent5">
                      <a:lumMod val="50000"/>
                    </a:schemeClr>
                  </a:solidFill>
                  <a:latin typeface="Times New Roman" pitchFamily="18" charset="0"/>
                  <a:ea typeface="Times New Roman" pitchFamily="18" charset="0"/>
                  <a:cs typeface="Times New Roman" pitchFamily="18" charset="0"/>
                </a:rPr>
                <a:t>m</a:t>
              </a:r>
              <a:r>
                <a:rPr lang="en-US" sz="2000" b="1" baseline="30000" dirty="0">
                  <a:solidFill>
                    <a:schemeClr val="accent5">
                      <a:lumMod val="50000"/>
                    </a:schemeClr>
                  </a:solidFill>
                  <a:latin typeface="Times New Roman" pitchFamily="18" charset="0"/>
                  <a:ea typeface="Times New Roman" pitchFamily="18" charset="0"/>
                  <a:cs typeface="Times New Roman" pitchFamily="18" charset="0"/>
                </a:rPr>
                <a:t>3</a:t>
              </a:r>
              <a:r>
                <a:rPr lang="en-US" sz="2000" b="1" dirty="0">
                  <a:solidFill>
                    <a:schemeClr val="accent5">
                      <a:lumMod val="50000"/>
                    </a:schemeClr>
                  </a:solidFill>
                  <a:latin typeface="Times New Roman" pitchFamily="18" charset="0"/>
                  <a:ea typeface="Times New Roman" pitchFamily="18" charset="0"/>
                  <a:cs typeface="Times New Roman" pitchFamily="18" charset="0"/>
                </a:rPr>
                <a:t>/</a:t>
              </a:r>
              <a:r>
                <a:rPr kumimoji="0" lang="en-US" sz="2000" b="1" i="0" u="none" strike="noStrike" cap="none" normalizeH="0" baseline="0" dirty="0">
                  <a:ln>
                    <a:noFill/>
                  </a:ln>
                  <a:solidFill>
                    <a:schemeClr val="accent5">
                      <a:lumMod val="50000"/>
                    </a:schemeClr>
                  </a:solidFill>
                  <a:effectLst/>
                  <a:latin typeface="Times New Roman" pitchFamily="18" charset="0"/>
                  <a:ea typeface="Times New Roman" pitchFamily="18" charset="0"/>
                  <a:cs typeface="Times New Roman" pitchFamily="18" charset="0"/>
                </a:rPr>
                <a:t>hr</a:t>
              </a:r>
              <a:endParaRPr kumimoji="0" lang="ar-JO" sz="2000" b="1" i="0" u="none" strike="noStrike" cap="none" normalizeH="0" baseline="0" dirty="0">
                <a:ln>
                  <a:noFill/>
                </a:ln>
                <a:solidFill>
                  <a:schemeClr val="accent5">
                    <a:lumMod val="50000"/>
                  </a:schemeClr>
                </a:solidFill>
                <a:effectLst/>
                <a:latin typeface="Times New Roman" pitchFamily="18" charset="0"/>
                <a:cs typeface="Times New Roman" pitchFamily="18" charset="0"/>
              </a:endParaRPr>
            </a:p>
          </p:txBody>
        </p:sp>
        <p:sp>
          <p:nvSpPr>
            <p:cNvPr id="33796" name="مستطيل 7"/>
            <p:cNvSpPr>
              <a:spLocks noChangeArrowheads="1"/>
            </p:cNvSpPr>
            <p:nvPr/>
          </p:nvSpPr>
          <p:spPr bwMode="auto">
            <a:xfrm>
              <a:off x="35688" y="37155"/>
              <a:ext cx="27955" cy="279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defTabSz="914400" eaLnBrk="1" fontAlgn="base" hangingPunct="1">
                <a:spcBef>
                  <a:spcPct val="0"/>
                </a:spcBef>
                <a:spcAft>
                  <a:spcPct val="0"/>
                </a:spcAft>
              </a:pPr>
              <a:r>
                <a:rPr kumimoji="0" lang="ar-JO" sz="1400" b="0" i="0" u="none" strike="noStrike" cap="none" normalizeH="0" baseline="0" dirty="0" err="1">
                  <a:ln>
                    <a:noFill/>
                  </a:ln>
                  <a:solidFill>
                    <a:srgbClr val="4F81BD"/>
                  </a:solidFill>
                  <a:effectLst/>
                  <a:latin typeface="Times New Roman" pitchFamily="18" charset="0"/>
                  <a:ea typeface="Times New Roman" pitchFamily="18" charset="0"/>
                  <a:cs typeface="Times New Roman" pitchFamily="18" charset="0"/>
                </a:rPr>
                <a:t>-</a:t>
              </a:r>
              <a:r>
                <a:rPr lang="ar-JO" sz="2000" b="1" dirty="0" err="1">
                  <a:solidFill>
                    <a:schemeClr val="accent5">
                      <a:lumMod val="50000"/>
                    </a:schemeClr>
                  </a:solidFill>
                  <a:latin typeface="Times New Roman" pitchFamily="18" charset="0"/>
                  <a:ea typeface="Times New Roman" pitchFamily="18" charset="0"/>
                  <a:cs typeface="Times New Roman" pitchFamily="18" charset="0"/>
                </a:rPr>
                <a:t>LEAKAGE (PHYSICAL)</a:t>
              </a:r>
            </a:p>
            <a:p>
              <a:pPr algn="ctr" defTabSz="914400" eaLnBrk="0" fontAlgn="base" hangingPunct="0">
                <a:spcBef>
                  <a:spcPct val="0"/>
                </a:spcBef>
                <a:spcAft>
                  <a:spcPct val="0"/>
                </a:spcAft>
              </a:pPr>
              <a:r>
                <a:rPr lang="ar-JO" sz="2000" b="1" dirty="0" err="1">
                  <a:solidFill>
                    <a:schemeClr val="accent5">
                      <a:lumMod val="50000"/>
                    </a:schemeClr>
                  </a:solidFill>
                  <a:latin typeface="Times New Roman" pitchFamily="18" charset="0"/>
                  <a:ea typeface="Times New Roman" pitchFamily="18" charset="0"/>
                  <a:cs typeface="Times New Roman" pitchFamily="18" charset="0"/>
                </a:rPr>
                <a:t>-METER LOSSES</a:t>
              </a:r>
              <a:endParaRPr lang="ar-JO" sz="2000" b="1" dirty="0">
                <a:solidFill>
                  <a:schemeClr val="accent5">
                    <a:lumMod val="50000"/>
                  </a:schemeClr>
                </a:solidFill>
                <a:latin typeface="Times New Roman" pitchFamily="18" charset="0"/>
                <a:ea typeface="Times New Roman" pitchFamily="18" charset="0"/>
                <a:cs typeface="Times New Roman" pitchFamily="18" charset="0"/>
              </a:endParaRPr>
            </a:p>
            <a:p>
              <a:pPr algn="ctr" defTabSz="914400" eaLnBrk="0" fontAlgn="base" hangingPunct="0">
                <a:spcBef>
                  <a:spcPct val="0"/>
                </a:spcBef>
                <a:spcAft>
                  <a:spcPct val="0"/>
                </a:spcAft>
              </a:pPr>
              <a:r>
                <a:rPr lang="ar-JO" sz="2000" b="1" dirty="0" err="1">
                  <a:solidFill>
                    <a:schemeClr val="accent5">
                      <a:lumMod val="50000"/>
                    </a:schemeClr>
                  </a:solidFill>
                  <a:latin typeface="Times New Roman" pitchFamily="18" charset="0"/>
                  <a:ea typeface="Times New Roman" pitchFamily="18" charset="0"/>
                  <a:cs typeface="Times New Roman" pitchFamily="18" charset="0"/>
                </a:rPr>
                <a:t>-BLACK LOSSES</a:t>
              </a:r>
              <a:endParaRPr lang="ar-JO" sz="2000" b="1" dirty="0">
                <a:solidFill>
                  <a:schemeClr val="accent5">
                    <a:lumMod val="50000"/>
                  </a:schemeClr>
                </a:solidFill>
                <a:latin typeface="Times New Roman" pitchFamily="18" charset="0"/>
                <a:ea typeface="Times New Roman" pitchFamily="18" charset="0"/>
                <a:cs typeface="Times New Roman" pitchFamily="18" charset="0"/>
              </a:endParaRPr>
            </a:p>
            <a:p>
              <a:pPr algn="ctr" defTabSz="914400" eaLnBrk="0" fontAlgn="base" hangingPunct="0">
                <a:spcBef>
                  <a:spcPct val="0"/>
                </a:spcBef>
                <a:spcAft>
                  <a:spcPct val="0"/>
                </a:spcAft>
              </a:pPr>
              <a:r>
                <a:rPr lang="ar-JO" sz="2000" b="1" dirty="0">
                  <a:solidFill>
                    <a:schemeClr val="accent5">
                      <a:lumMod val="50000"/>
                    </a:schemeClr>
                  </a:solidFill>
                  <a:latin typeface="Times New Roman" pitchFamily="18" charset="0"/>
                  <a:ea typeface="Times New Roman" pitchFamily="18" charset="0"/>
                  <a:cs typeface="Times New Roman" pitchFamily="18" charset="0"/>
                </a:rPr>
                <a:t>UFW = </a:t>
              </a:r>
              <a:r>
                <a:rPr lang="en-US" sz="2000" b="1" dirty="0">
                  <a:solidFill>
                    <a:schemeClr val="accent5">
                      <a:lumMod val="50000"/>
                    </a:schemeClr>
                  </a:solidFill>
                  <a:latin typeface="Times New Roman" pitchFamily="18" charset="0"/>
                  <a:ea typeface="Times New Roman" pitchFamily="18" charset="0"/>
                  <a:cs typeface="Times New Roman" pitchFamily="18" charset="0"/>
                </a:rPr>
                <a:t>26.17</a:t>
              </a:r>
              <a:r>
                <a:rPr lang="ar-JO" sz="2000" b="1" dirty="0">
                  <a:solidFill>
                    <a:schemeClr val="accent5">
                      <a:lumMod val="50000"/>
                    </a:schemeClr>
                  </a:solidFill>
                  <a:latin typeface="Times New Roman" pitchFamily="18" charset="0"/>
                  <a:ea typeface="Times New Roman" pitchFamily="18" charset="0"/>
                  <a:cs typeface="Times New Roman" pitchFamily="18" charset="0"/>
                </a:rPr>
                <a:t>%</a:t>
              </a:r>
            </a:p>
            <a:p>
              <a:pPr algn="ctr" defTabSz="914400" eaLnBrk="0" fontAlgn="base" hangingPunct="0">
                <a:spcBef>
                  <a:spcPct val="0"/>
                </a:spcBef>
                <a:spcAft>
                  <a:spcPct val="0"/>
                </a:spcAft>
              </a:pPr>
              <a:r>
                <a:rPr lang="en-US" sz="2000" b="1" dirty="0">
                  <a:solidFill>
                    <a:schemeClr val="accent5">
                      <a:lumMod val="50000"/>
                    </a:schemeClr>
                  </a:solidFill>
                  <a:latin typeface="Times New Roman" pitchFamily="18" charset="0"/>
                  <a:ea typeface="Times New Roman" pitchFamily="18" charset="0"/>
                  <a:cs typeface="Times New Roman" pitchFamily="18" charset="0"/>
                </a:rPr>
                <a:t>235.53</a:t>
              </a:r>
              <a:r>
                <a:rPr lang="ar-JO" sz="2000" b="1" dirty="0">
                  <a:solidFill>
                    <a:schemeClr val="accent5">
                      <a:lumMod val="50000"/>
                    </a:schemeClr>
                  </a:solidFill>
                  <a:latin typeface="Times New Roman" pitchFamily="18" charset="0"/>
                  <a:ea typeface="Times New Roman" pitchFamily="18" charset="0"/>
                  <a:cs typeface="Times New Roman" pitchFamily="18" charset="0"/>
                </a:rPr>
                <a:t> </a:t>
              </a:r>
              <a:r>
                <a:rPr lang="en-US" sz="2000" b="1" dirty="0">
                  <a:solidFill>
                    <a:schemeClr val="accent5">
                      <a:lumMod val="50000"/>
                    </a:schemeClr>
                  </a:solidFill>
                  <a:latin typeface="Times New Roman" pitchFamily="18" charset="0"/>
                  <a:ea typeface="Times New Roman" pitchFamily="18" charset="0"/>
                  <a:cs typeface="Times New Roman" pitchFamily="18" charset="0"/>
                </a:rPr>
                <a:t> m</a:t>
              </a:r>
              <a:r>
                <a:rPr lang="en-US" sz="2000" b="1" baseline="30000" dirty="0">
                  <a:solidFill>
                    <a:schemeClr val="accent5">
                      <a:lumMod val="50000"/>
                    </a:schemeClr>
                  </a:solidFill>
                  <a:latin typeface="Times New Roman" pitchFamily="18" charset="0"/>
                  <a:ea typeface="Times New Roman" pitchFamily="18" charset="0"/>
                  <a:cs typeface="Times New Roman" pitchFamily="18" charset="0"/>
                </a:rPr>
                <a:t>3</a:t>
              </a:r>
              <a:r>
                <a:rPr lang="en-US" sz="2000" b="1" dirty="0">
                  <a:solidFill>
                    <a:schemeClr val="accent5">
                      <a:lumMod val="50000"/>
                    </a:schemeClr>
                  </a:solidFill>
                  <a:latin typeface="Times New Roman" pitchFamily="18" charset="0"/>
                  <a:ea typeface="Times New Roman" pitchFamily="18" charset="0"/>
                  <a:cs typeface="Times New Roman" pitchFamily="18" charset="0"/>
                </a:rPr>
                <a:t>/hr</a:t>
              </a:r>
              <a:endParaRPr lang="ar-JO" sz="2000" b="1" dirty="0">
                <a:solidFill>
                  <a:schemeClr val="accent5">
                    <a:lumMod val="50000"/>
                  </a:schemeClr>
                </a:solidFill>
                <a:latin typeface="Times New Roman" pitchFamily="18" charset="0"/>
                <a:cs typeface="Times New Roman" pitchFamily="18" charset="0"/>
              </a:endParaRPr>
            </a:p>
            <a:p>
              <a:pPr algn="ctr" defTabSz="914400" eaLnBrk="0" fontAlgn="base" hangingPunct="0">
                <a:spcBef>
                  <a:spcPct val="0"/>
                </a:spcBef>
                <a:spcAft>
                  <a:spcPct val="0"/>
                </a:spcAft>
              </a:pPr>
              <a:endParaRPr lang="ar-JO" sz="2000" b="1" dirty="0">
                <a:solidFill>
                  <a:schemeClr val="accent5">
                    <a:lumMod val="50000"/>
                  </a:schemeClr>
                </a:solidFill>
                <a:latin typeface="Times New Roman" pitchFamily="18" charset="0"/>
                <a:ea typeface="Times New Roman" pitchFamily="18" charset="0"/>
                <a:cs typeface="Times New Roman" pitchFamily="18" charset="0"/>
              </a:endParaRPr>
            </a:p>
            <a:p>
              <a:pPr marL="0" marR="0" lvl="0" indent="0" algn="ctr" defTabSz="914400" eaLnBrk="0" fontAlgn="base" latinLnBrk="0" hangingPunct="0">
                <a:lnSpc>
                  <a:spcPct val="100000"/>
                </a:lnSpc>
                <a:spcBef>
                  <a:spcPct val="0"/>
                </a:spcBef>
                <a:spcAft>
                  <a:spcPct val="0"/>
                </a:spcAft>
                <a:buClrTx/>
                <a:buSzTx/>
                <a:buFontTx/>
                <a:buNone/>
                <a:tabLst/>
              </a:pPr>
              <a:r>
                <a:rPr kumimoji="0" lang="ar-JO" sz="1400" b="0" i="0" u="none" strike="noStrike" cap="none" normalizeH="0" baseline="0" dirty="0">
                  <a:ln>
                    <a:noFill/>
                  </a:ln>
                  <a:solidFill>
                    <a:srgbClr val="4F81BD"/>
                  </a:solidFill>
                  <a:effectLst/>
                  <a:latin typeface="Times New Roman" pitchFamily="18" charset="0"/>
                  <a:ea typeface="Times New Roman" pitchFamily="18" charset="0"/>
                  <a:cs typeface="Times New Roman" pitchFamily="18" charset="0"/>
                </a:rPr>
                <a:t> </a:t>
              </a:r>
              <a:endParaRPr kumimoji="0" lang="ar-JO" sz="18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33795" name="مستطيل 8"/>
            <p:cNvSpPr>
              <a:spLocks noChangeArrowheads="1"/>
            </p:cNvSpPr>
            <p:nvPr/>
          </p:nvSpPr>
          <p:spPr bwMode="auto">
            <a:xfrm>
              <a:off x="65876" y="45081"/>
              <a:ext cx="32568" cy="10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pPr>
              <a:r>
                <a:rPr kumimoji="0" lang="ar-JO" sz="2000" b="1" i="0" u="none" strike="noStrike" cap="none" normalizeH="0" baseline="0" dirty="0">
                  <a:ln>
                    <a:noFill/>
                  </a:ln>
                  <a:solidFill>
                    <a:schemeClr val="accent5">
                      <a:lumMod val="50000"/>
                    </a:schemeClr>
                  </a:solidFill>
                  <a:effectLst/>
                  <a:latin typeface="Times New Roman" pitchFamily="18" charset="0"/>
                  <a:ea typeface="Times New Roman" pitchFamily="18" charset="0"/>
                  <a:cs typeface="Times New Roman" pitchFamily="18" charset="0"/>
                </a:rPr>
                <a:t>CONSUMPTION = </a:t>
              </a:r>
              <a:r>
                <a:rPr kumimoji="0" lang="en-US" sz="2000" b="1" i="0" u="none" strike="noStrike" cap="none" normalizeH="0" baseline="0" dirty="0">
                  <a:ln>
                    <a:noFill/>
                  </a:ln>
                  <a:solidFill>
                    <a:schemeClr val="accent5">
                      <a:lumMod val="50000"/>
                    </a:schemeClr>
                  </a:solidFill>
                  <a:effectLst/>
                  <a:latin typeface="Times New Roman" pitchFamily="18" charset="0"/>
                  <a:ea typeface="Times New Roman" pitchFamily="18" charset="0"/>
                  <a:cs typeface="Times New Roman" pitchFamily="18" charset="0"/>
                </a:rPr>
                <a:t>73.83</a:t>
              </a:r>
              <a:r>
                <a:rPr kumimoji="0" lang="ar-JO" sz="2000" b="1" i="0" u="none" strike="noStrike" cap="none" normalizeH="0" baseline="0" dirty="0">
                  <a:ln>
                    <a:noFill/>
                  </a:ln>
                  <a:solidFill>
                    <a:schemeClr val="accent5">
                      <a:lumMod val="50000"/>
                    </a:schemeClr>
                  </a:solidFill>
                  <a:effectLst/>
                  <a:latin typeface="Times New Roman" pitchFamily="18" charset="0"/>
                  <a:ea typeface="Times New Roman" pitchFamily="18" charset="0"/>
                  <a:cs typeface="Times New Roman" pitchFamily="18" charset="0"/>
                </a:rPr>
                <a:t>%</a:t>
              </a:r>
              <a:endParaRPr kumimoji="0" lang="ar-JO" b="1" i="0" u="none" strike="noStrike" cap="none" normalizeH="0" baseline="0" dirty="0">
                <a:ln>
                  <a:noFill/>
                </a:ln>
                <a:solidFill>
                  <a:schemeClr val="accent5">
                    <a:lumMod val="50000"/>
                  </a:schemeClr>
                </a:solidFill>
                <a:effectLst/>
                <a:latin typeface="Times New Roman" pitchFamily="18" charset="0"/>
                <a:ea typeface="Times New Roman" pitchFamily="18" charset="0"/>
                <a:cs typeface="Times New Roman" pitchFamily="18" charset="0"/>
              </a:endParaRPr>
            </a:p>
            <a:p>
              <a:pPr marR="0" lvl="0" indent="0" algn="ctr" defTabSz="914400" eaLnBrk="0" fontAlgn="base"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accent5">
                      <a:lumMod val="50000"/>
                    </a:schemeClr>
                  </a:solidFill>
                  <a:effectLst/>
                  <a:latin typeface="Times New Roman" pitchFamily="18" charset="0"/>
                  <a:ea typeface="Times New Roman" pitchFamily="18" charset="0"/>
                  <a:cs typeface="Times New Roman" pitchFamily="18" charset="0"/>
                </a:rPr>
                <a:t>664.47 </a:t>
              </a:r>
              <a:r>
                <a:rPr lang="en-US" sz="2000" b="1" dirty="0">
                  <a:solidFill>
                    <a:schemeClr val="accent5">
                      <a:lumMod val="50000"/>
                    </a:schemeClr>
                  </a:solidFill>
                  <a:latin typeface="Times New Roman" pitchFamily="18" charset="0"/>
                  <a:ea typeface="Times New Roman" pitchFamily="18" charset="0"/>
                  <a:cs typeface="Times New Roman" pitchFamily="18" charset="0"/>
                </a:rPr>
                <a:t>m</a:t>
              </a:r>
              <a:r>
                <a:rPr lang="en-US" sz="2000" b="1" baseline="30000" dirty="0">
                  <a:solidFill>
                    <a:schemeClr val="accent5">
                      <a:lumMod val="50000"/>
                    </a:schemeClr>
                  </a:solidFill>
                  <a:latin typeface="Times New Roman" pitchFamily="18" charset="0"/>
                  <a:ea typeface="Times New Roman" pitchFamily="18" charset="0"/>
                  <a:cs typeface="Times New Roman" pitchFamily="18" charset="0"/>
                </a:rPr>
                <a:t>3</a:t>
              </a:r>
              <a:r>
                <a:rPr lang="en-US" sz="2000" b="1" dirty="0">
                  <a:solidFill>
                    <a:schemeClr val="accent5">
                      <a:lumMod val="50000"/>
                    </a:schemeClr>
                  </a:solidFill>
                  <a:latin typeface="Times New Roman" pitchFamily="18" charset="0"/>
                  <a:ea typeface="Times New Roman" pitchFamily="18" charset="0"/>
                  <a:cs typeface="Times New Roman" pitchFamily="18" charset="0"/>
                </a:rPr>
                <a:t>/hr</a:t>
              </a:r>
              <a:endParaRPr lang="ar-JO" sz="2000" b="1" dirty="0">
                <a:solidFill>
                  <a:schemeClr val="accent5">
                    <a:lumMod val="50000"/>
                  </a:schemeClr>
                </a:solidFill>
                <a:latin typeface="Times New Roman" pitchFamily="18" charset="0"/>
                <a:cs typeface="Times New Roman" pitchFamily="18" charset="0"/>
              </a:endParaRPr>
            </a:p>
          </p:txBody>
        </p:sp>
        <p:pic>
          <p:nvPicPr>
            <p:cNvPr id="81" name="صورة 3" descr="the-crack-in-the-pipe-dripping-water-pipe-icon-vector-23753034.jpg"/>
            <p:cNvPicPr>
              <a:picLocks noChangeAspect="1"/>
            </p:cNvPicPr>
            <p:nvPr/>
          </p:nvPicPr>
          <p:blipFill>
            <a:blip r:embed="rId4" cstate="print"/>
            <a:srcRect l="16093" t="10674" r="14584" b="22127"/>
            <a:stretch>
              <a:fillRect/>
            </a:stretch>
          </p:blipFill>
          <p:spPr bwMode="auto">
            <a:xfrm>
              <a:off x="24837" y="24208"/>
              <a:ext cx="44645" cy="12962"/>
            </a:xfrm>
            <a:prstGeom prst="rect">
              <a:avLst/>
            </a:prstGeom>
            <a:noFill/>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Outline of the project</a:t>
            </a:r>
          </a:p>
        </p:txBody>
      </p:sp>
      <p:sp>
        <p:nvSpPr>
          <p:cNvPr id="3" name="Content Placeholder 2"/>
          <p:cNvSpPr>
            <a:spLocks noGrp="1"/>
          </p:cNvSpPr>
          <p:nvPr>
            <p:ph idx="1"/>
          </p:nvPr>
        </p:nvSpPr>
        <p:spPr/>
        <p:txBody>
          <a:bodyPr/>
          <a:lstStyle/>
          <a:p>
            <a:r>
              <a:rPr lang="en-US" dirty="0"/>
              <a:t>Introduction</a:t>
            </a:r>
          </a:p>
          <a:p>
            <a:r>
              <a:rPr lang="en-US" dirty="0"/>
              <a:t>Methodology of the project</a:t>
            </a:r>
          </a:p>
          <a:p>
            <a:r>
              <a:rPr lang="en-US" dirty="0"/>
              <a:t>Data Collection</a:t>
            </a:r>
          </a:p>
          <a:p>
            <a:r>
              <a:rPr lang="en-US" dirty="0"/>
              <a:t>Conclusion</a:t>
            </a:r>
          </a:p>
        </p:txBody>
      </p:sp>
    </p:spTree>
    <p:extLst>
      <p:ext uri="{BB962C8B-B14F-4D97-AF65-F5344CB8AC3E}">
        <p14:creationId xmlns:p14="http://schemas.microsoft.com/office/powerpoint/2010/main" val="742785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28FB972-730B-4294-AA99-CBC5226D7CAA}"/>
              </a:ext>
            </a:extLst>
          </p:cNvPr>
          <p:cNvSpPr>
            <a:spLocks noGrp="1"/>
          </p:cNvSpPr>
          <p:nvPr>
            <p:ph type="title"/>
          </p:nvPr>
        </p:nvSpPr>
        <p:spPr>
          <a:xfrm>
            <a:off x="1371600" y="695130"/>
            <a:ext cx="9601200" cy="807099"/>
          </a:xfrm>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Future Population:</a:t>
            </a:r>
            <a:endParaRPr lang="ar-SA" sz="5400" dirty="0"/>
          </a:p>
        </p:txBody>
      </p:sp>
      <p:sp>
        <p:nvSpPr>
          <p:cNvPr id="3" name="عنصر نائب للمحتوى 2">
            <a:extLst>
              <a:ext uri="{FF2B5EF4-FFF2-40B4-BE49-F238E27FC236}">
                <a16:creationId xmlns:a16="http://schemas.microsoft.com/office/drawing/2014/main" id="{D093F2B2-F941-4C05-908D-73590FB05C9D}"/>
              </a:ext>
            </a:extLst>
          </p:cNvPr>
          <p:cNvSpPr>
            <a:spLocks noGrp="1"/>
          </p:cNvSpPr>
          <p:nvPr>
            <p:ph idx="1"/>
          </p:nvPr>
        </p:nvSpPr>
        <p:spPr>
          <a:xfrm>
            <a:off x="1371600" y="1315615"/>
            <a:ext cx="9601200" cy="5172269"/>
          </a:xfrm>
        </p:spPr>
        <p:txBody>
          <a:bodyPr/>
          <a:lstStyle/>
          <a:p>
            <a:pPr algn="just"/>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Population increase is the fundamental parameter affecting future water needs. This parameter determines not only domestic demand, but also agricultural, commercial and industrial demands to support the economic development of the population. The assessment is carried out using the PCBS 2017 results that accounts for a 2.3% population growth rate for Qalqilya City. This population growth rate is taken for the whole planning horizon, the projected population for Qalqilya City for the next twenty years is shown as in the tabl</a:t>
            </a:r>
            <a:r>
              <a:rPr lang="en-US" sz="1800" dirty="0">
                <a:latin typeface="Times New Roman" panose="02020603050405020304" pitchFamily="18" charset="0"/>
                <a:ea typeface="Calibri" panose="020F0502020204030204" pitchFamily="34" charset="0"/>
                <a:cs typeface="Times New Roman" panose="02020603050405020304" pitchFamily="18" charset="0"/>
              </a:rPr>
              <a:t>e.</a:t>
            </a:r>
          </a:p>
          <a:p>
            <a:endParaRPr lang="ar-SA" dirty="0"/>
          </a:p>
        </p:txBody>
      </p:sp>
      <p:graphicFrame>
        <p:nvGraphicFramePr>
          <p:cNvPr id="4" name="جدول 3">
            <a:extLst>
              <a:ext uri="{FF2B5EF4-FFF2-40B4-BE49-F238E27FC236}">
                <a16:creationId xmlns:a16="http://schemas.microsoft.com/office/drawing/2014/main" id="{F397EF8A-C3A0-442A-A9D9-2B3CE2FAF54C}"/>
              </a:ext>
            </a:extLst>
          </p:cNvPr>
          <p:cNvGraphicFramePr>
            <a:graphicFrameLocks noGrp="1"/>
          </p:cNvGraphicFramePr>
          <p:nvPr>
            <p:extLst>
              <p:ext uri="{D42A27DB-BD31-4B8C-83A1-F6EECF244321}">
                <p14:modId xmlns:p14="http://schemas.microsoft.com/office/powerpoint/2010/main" val="2593546136"/>
              </p:ext>
            </p:extLst>
          </p:nvPr>
        </p:nvGraphicFramePr>
        <p:xfrm>
          <a:off x="4404049" y="3135086"/>
          <a:ext cx="3825551" cy="3352799"/>
        </p:xfrm>
        <a:graphic>
          <a:graphicData uri="http://schemas.openxmlformats.org/drawingml/2006/table">
            <a:tbl>
              <a:tblPr firstRow="1" firstCol="1" bandRow="1">
                <a:tableStyleId>{00A15C55-8517-42AA-B614-E9B94910E393}</a:tableStyleId>
              </a:tblPr>
              <a:tblGrid>
                <a:gridCol w="1727125">
                  <a:extLst>
                    <a:ext uri="{9D8B030D-6E8A-4147-A177-3AD203B41FA5}">
                      <a16:colId xmlns:a16="http://schemas.microsoft.com/office/drawing/2014/main" val="3747297879"/>
                    </a:ext>
                  </a:extLst>
                </a:gridCol>
                <a:gridCol w="2098426">
                  <a:extLst>
                    <a:ext uri="{9D8B030D-6E8A-4147-A177-3AD203B41FA5}">
                      <a16:colId xmlns:a16="http://schemas.microsoft.com/office/drawing/2014/main" val="2764428476"/>
                    </a:ext>
                  </a:extLst>
                </a:gridCol>
              </a:tblGrid>
              <a:tr h="858804">
                <a:tc>
                  <a:txBody>
                    <a:bodyPr/>
                    <a:lstStyle/>
                    <a:p>
                      <a:pPr algn="ctr">
                        <a:lnSpc>
                          <a:spcPct val="150000"/>
                        </a:lnSpc>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Year</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Population</a:t>
                      </a:r>
                    </a:p>
                    <a:p>
                      <a:pPr algn="ctr">
                        <a:lnSpc>
                          <a:spcPct val="150000"/>
                        </a:lnSpc>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(Growth Rate = 2.3%)</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180952"/>
                  </a:ext>
                </a:extLst>
              </a:tr>
              <a:tr h="498799">
                <a:tc>
                  <a:txBody>
                    <a:bodyPr/>
                    <a:lstStyle/>
                    <a:p>
                      <a:pPr algn="ctr">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2017</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51239</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77245405"/>
                  </a:ext>
                </a:extLst>
              </a:tr>
              <a:tr h="498799">
                <a:tc>
                  <a:txBody>
                    <a:bodyPr/>
                    <a:lstStyle/>
                    <a:p>
                      <a:pPr algn="ctr">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2022</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0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57412</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14110267"/>
                  </a:ext>
                </a:extLst>
              </a:tr>
              <a:tr h="498799">
                <a:tc>
                  <a:txBody>
                    <a:bodyPr/>
                    <a:lstStyle/>
                    <a:p>
                      <a:pPr algn="ctr">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2027</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0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64323</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37030548"/>
                  </a:ext>
                </a:extLst>
              </a:tr>
              <a:tr h="498799">
                <a:tc>
                  <a:txBody>
                    <a:bodyPr/>
                    <a:lstStyle/>
                    <a:p>
                      <a:pPr algn="ctr">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2032</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72068</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9765582"/>
                  </a:ext>
                </a:extLst>
              </a:tr>
              <a:tr h="498799">
                <a:tc>
                  <a:txBody>
                    <a:bodyPr/>
                    <a:lstStyle/>
                    <a:p>
                      <a:pPr algn="ctr">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2037</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Bef>
                          <a:spcPts val="1200"/>
                        </a:spcBef>
                        <a:spcAft>
                          <a:spcPts val="600"/>
                        </a:spcAft>
                      </a:pPr>
                      <a:r>
                        <a:rPr lang="en-US"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80746</a:t>
                      </a:r>
                      <a:endParaRPr lang="en-US" sz="1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1813825"/>
                  </a:ext>
                </a:extLst>
              </a:tr>
            </a:tbl>
          </a:graphicData>
        </a:graphic>
      </p:graphicFrame>
    </p:spTree>
    <p:extLst>
      <p:ext uri="{BB962C8B-B14F-4D97-AF65-F5344CB8AC3E}">
        <p14:creationId xmlns:p14="http://schemas.microsoft.com/office/powerpoint/2010/main" val="37585696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مخطط 6">
            <a:extLst>
              <a:ext uri="{FF2B5EF4-FFF2-40B4-BE49-F238E27FC236}">
                <a16:creationId xmlns:a16="http://schemas.microsoft.com/office/drawing/2014/main" id="{10D0DFB0-F642-4EF7-88D1-BB489AA40A53}"/>
              </a:ext>
            </a:extLst>
          </p:cNvPr>
          <p:cNvGraphicFramePr/>
          <p:nvPr>
            <p:extLst>
              <p:ext uri="{D42A27DB-BD31-4B8C-83A1-F6EECF244321}">
                <p14:modId xmlns:p14="http://schemas.microsoft.com/office/powerpoint/2010/main" val="3071630178"/>
              </p:ext>
            </p:extLst>
          </p:nvPr>
        </p:nvGraphicFramePr>
        <p:xfrm>
          <a:off x="3411563" y="3368164"/>
          <a:ext cx="5368873" cy="3237721"/>
        </p:xfrm>
        <a:graphic>
          <a:graphicData uri="http://schemas.openxmlformats.org/drawingml/2006/chart">
            <c:chart xmlns:c="http://schemas.openxmlformats.org/drawingml/2006/chart" xmlns:r="http://schemas.openxmlformats.org/officeDocument/2006/relationships" r:id="rId2"/>
          </a:graphicData>
        </a:graphic>
      </p:graphicFrame>
      <p:sp>
        <p:nvSpPr>
          <p:cNvPr id="3" name="عنصر نائب للمحتوى 2">
            <a:extLst>
              <a:ext uri="{FF2B5EF4-FFF2-40B4-BE49-F238E27FC236}">
                <a16:creationId xmlns:a16="http://schemas.microsoft.com/office/drawing/2014/main" id="{0363A274-D7E6-49DB-878C-6B17FB77A9E7}"/>
              </a:ext>
            </a:extLst>
          </p:cNvPr>
          <p:cNvSpPr>
            <a:spLocks noGrp="1"/>
          </p:cNvSpPr>
          <p:nvPr>
            <p:ph idx="1"/>
          </p:nvPr>
        </p:nvSpPr>
        <p:spPr>
          <a:xfrm>
            <a:off x="1295400" y="613605"/>
            <a:ext cx="9601200" cy="4980992"/>
          </a:xfrm>
        </p:spPr>
        <p:txBody>
          <a:bodyPr/>
          <a:lstStyle/>
          <a:p>
            <a:r>
              <a:rPr lang="en-US" sz="2400" b="1" dirty="0">
                <a:latin typeface="Times New Roman" panose="02020603050405020304" pitchFamily="18" charset="0"/>
                <a:cs typeface="Times New Roman" panose="02020603050405020304" pitchFamily="18" charset="0"/>
              </a:rPr>
              <a:t>Population in Qalqilya Zones (2017):</a:t>
            </a:r>
          </a:p>
          <a:p>
            <a:endParaRPr lang="en-US" sz="2400" b="1" dirty="0">
              <a:latin typeface="Times New Roman" panose="02020603050405020304" pitchFamily="18" charset="0"/>
              <a:cs typeface="Times New Roman" panose="02020603050405020304" pitchFamily="18" charset="0"/>
            </a:endParaRPr>
          </a:p>
          <a:p>
            <a:pPr marL="0" indent="0">
              <a:buNone/>
            </a:pPr>
            <a:endParaRPr lang="en-US" sz="2400" b="1" dirty="0">
              <a:latin typeface="Times New Roman" panose="02020603050405020304" pitchFamily="18" charset="0"/>
              <a:cs typeface="Times New Roman" panose="02020603050405020304" pitchFamily="18" charset="0"/>
            </a:endParaRPr>
          </a:p>
          <a:p>
            <a:pPr marL="0" indent="0">
              <a:buNone/>
            </a:pPr>
            <a:endParaRPr lang="ar-SA" dirty="0"/>
          </a:p>
        </p:txBody>
      </p:sp>
      <p:graphicFrame>
        <p:nvGraphicFramePr>
          <p:cNvPr id="6" name="جدول 6">
            <a:extLst>
              <a:ext uri="{FF2B5EF4-FFF2-40B4-BE49-F238E27FC236}">
                <a16:creationId xmlns:a16="http://schemas.microsoft.com/office/drawing/2014/main" id="{82845975-CF5A-43BE-8403-C2081DABC806}"/>
              </a:ext>
            </a:extLst>
          </p:cNvPr>
          <p:cNvGraphicFramePr>
            <a:graphicFrameLocks noGrp="1"/>
          </p:cNvGraphicFramePr>
          <p:nvPr>
            <p:extLst>
              <p:ext uri="{D42A27DB-BD31-4B8C-83A1-F6EECF244321}">
                <p14:modId xmlns:p14="http://schemas.microsoft.com/office/powerpoint/2010/main" val="2970057484"/>
              </p:ext>
            </p:extLst>
          </p:nvPr>
        </p:nvGraphicFramePr>
        <p:xfrm>
          <a:off x="1645300" y="1183962"/>
          <a:ext cx="8649475" cy="1981200"/>
        </p:xfrm>
        <a:graphic>
          <a:graphicData uri="http://schemas.openxmlformats.org/drawingml/2006/table">
            <a:tbl>
              <a:tblPr rtl="1" firstRow="1" bandRow="1">
                <a:tableStyleId>{00A15C55-8517-42AA-B614-E9B94910E393}</a:tableStyleId>
              </a:tblPr>
              <a:tblGrid>
                <a:gridCol w="1729895">
                  <a:extLst>
                    <a:ext uri="{9D8B030D-6E8A-4147-A177-3AD203B41FA5}">
                      <a16:colId xmlns:a16="http://schemas.microsoft.com/office/drawing/2014/main" val="2208902071"/>
                    </a:ext>
                  </a:extLst>
                </a:gridCol>
                <a:gridCol w="1729895">
                  <a:extLst>
                    <a:ext uri="{9D8B030D-6E8A-4147-A177-3AD203B41FA5}">
                      <a16:colId xmlns:a16="http://schemas.microsoft.com/office/drawing/2014/main" val="1049462568"/>
                    </a:ext>
                  </a:extLst>
                </a:gridCol>
                <a:gridCol w="1729895">
                  <a:extLst>
                    <a:ext uri="{9D8B030D-6E8A-4147-A177-3AD203B41FA5}">
                      <a16:colId xmlns:a16="http://schemas.microsoft.com/office/drawing/2014/main" val="2402323203"/>
                    </a:ext>
                  </a:extLst>
                </a:gridCol>
                <a:gridCol w="1729895">
                  <a:extLst>
                    <a:ext uri="{9D8B030D-6E8A-4147-A177-3AD203B41FA5}">
                      <a16:colId xmlns:a16="http://schemas.microsoft.com/office/drawing/2014/main" val="2335487753"/>
                    </a:ext>
                  </a:extLst>
                </a:gridCol>
                <a:gridCol w="1729895">
                  <a:extLst>
                    <a:ext uri="{9D8B030D-6E8A-4147-A177-3AD203B41FA5}">
                      <a16:colId xmlns:a16="http://schemas.microsoft.com/office/drawing/2014/main" val="2220296418"/>
                    </a:ext>
                  </a:extLst>
                </a:gridCol>
              </a:tblGrid>
              <a:tr h="547827">
                <a:tc>
                  <a:txBody>
                    <a:bodyPr/>
                    <a:lstStyle/>
                    <a:p>
                      <a:pPr algn="ctr">
                        <a:lnSpc>
                          <a:spcPct val="150000"/>
                        </a:lnSpc>
                        <a:spcAft>
                          <a:spcPts val="600"/>
                        </a:spcAft>
                      </a:pPr>
                      <a:r>
                        <a:rPr lang="en-US" sz="1600" b="1" dirty="0">
                          <a:effectLst/>
                          <a:latin typeface="Times New Roman" panose="02020603050405020304" pitchFamily="18" charset="0"/>
                          <a:cs typeface="Times New Roman" panose="02020603050405020304" pitchFamily="18" charset="0"/>
                        </a:rPr>
                        <a:t>Al Shuhada</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Al Muntazah</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Khallat Nofal</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Al Wakalah</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algn="ctr" rtl="1"/>
                      <a:r>
                        <a:rPr lang="en-US" sz="1600" b="1" dirty="0">
                          <a:latin typeface="Times New Roman" panose="02020603050405020304" pitchFamily="18" charset="0"/>
                          <a:cs typeface="Times New Roman" panose="02020603050405020304" pitchFamily="18" charset="0"/>
                        </a:rPr>
                        <a:t>Name</a:t>
                      </a:r>
                      <a:endParaRPr lang="ar-SA"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4052766"/>
                  </a:ext>
                </a:extLst>
              </a:tr>
              <a:tr h="547827">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376</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1361</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933</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1534</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algn="ctr" rtl="1"/>
                      <a:r>
                        <a:rPr lang="en-US" sz="1600" b="1" dirty="0">
                          <a:latin typeface="Times New Roman" panose="02020603050405020304" pitchFamily="18" charset="0"/>
                          <a:cs typeface="Times New Roman" panose="02020603050405020304" pitchFamily="18" charset="0"/>
                        </a:rPr>
                        <a:t>Area</a:t>
                      </a:r>
                      <a:endParaRPr lang="ar-SA"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2486719"/>
                  </a:ext>
                </a:extLst>
              </a:tr>
              <a:tr h="799301">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3573</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17789</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933</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21702</a:t>
                      </a:r>
                    </a:p>
                    <a:p>
                      <a:pPr algn="ctr" rtl="1"/>
                      <a:endParaRPr lang="ar-SA" sz="1600" b="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600" b="1" dirty="0">
                          <a:effectLst/>
                          <a:latin typeface="Times New Roman" panose="02020603050405020304" pitchFamily="18" charset="0"/>
                          <a:cs typeface="Times New Roman" panose="02020603050405020304" pitchFamily="18" charset="0"/>
                        </a:rPr>
                        <a:t>Total population (2017)</a:t>
                      </a:r>
                    </a:p>
                    <a:p>
                      <a:pPr algn="ctr" rtl="1"/>
                      <a:endParaRPr lang="ar-SA"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889413136"/>
                  </a:ext>
                </a:extLst>
              </a:tr>
            </a:tbl>
          </a:graphicData>
        </a:graphic>
      </p:graphicFrame>
    </p:spTree>
    <p:extLst>
      <p:ext uri="{BB962C8B-B14F-4D97-AF65-F5344CB8AC3E}">
        <p14:creationId xmlns:p14="http://schemas.microsoft.com/office/powerpoint/2010/main" val="41652464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7238CE0-72DE-48AA-ADAF-CA51430B1CDC}"/>
              </a:ext>
            </a:extLst>
          </p:cNvPr>
          <p:cNvSpPr>
            <a:spLocks noGrp="1"/>
          </p:cNvSpPr>
          <p:nvPr>
            <p:ph type="title"/>
          </p:nvPr>
        </p:nvSpPr>
        <p:spPr>
          <a:xfrm>
            <a:off x="1371600" y="685800"/>
            <a:ext cx="9601200" cy="863082"/>
          </a:xfrm>
        </p:spPr>
        <p:txBody>
          <a:bodyPr>
            <a:normAutofit/>
          </a:bodyPr>
          <a:lstStyle/>
          <a:p>
            <a:r>
              <a:rPr lang="en-US" sz="3000" b="1" dirty="0">
                <a:effectLst/>
                <a:latin typeface="Times New Roman" panose="02020603050405020304" pitchFamily="18" charset="0"/>
                <a:ea typeface="Calibri" panose="020F0502020204030204" pitchFamily="34" charset="0"/>
              </a:rPr>
              <a:t>The Future Population in The Four Zones</a:t>
            </a:r>
            <a:endParaRPr lang="ar-SA" sz="3000" b="1" dirty="0"/>
          </a:p>
        </p:txBody>
      </p:sp>
      <p:graphicFrame>
        <p:nvGraphicFramePr>
          <p:cNvPr id="4" name="عنصر نائب للمحتوى 3">
            <a:extLst>
              <a:ext uri="{FF2B5EF4-FFF2-40B4-BE49-F238E27FC236}">
                <a16:creationId xmlns:a16="http://schemas.microsoft.com/office/drawing/2014/main" id="{5E53CE66-7603-4EDD-ADE5-F5583B0AC394}"/>
              </a:ext>
            </a:extLst>
          </p:cNvPr>
          <p:cNvGraphicFramePr>
            <a:graphicFrameLocks noGrp="1"/>
          </p:cNvGraphicFramePr>
          <p:nvPr>
            <p:ph idx="1"/>
            <p:extLst>
              <p:ext uri="{D42A27DB-BD31-4B8C-83A1-F6EECF244321}">
                <p14:modId xmlns:p14="http://schemas.microsoft.com/office/powerpoint/2010/main" val="3586303099"/>
              </p:ext>
            </p:extLst>
          </p:nvPr>
        </p:nvGraphicFramePr>
        <p:xfrm>
          <a:off x="2080727" y="2024743"/>
          <a:ext cx="8182945" cy="4181270"/>
        </p:xfrm>
        <a:graphic>
          <a:graphicData uri="http://schemas.openxmlformats.org/drawingml/2006/table">
            <a:tbl>
              <a:tblPr firstRow="1" firstCol="1" bandRow="1">
                <a:tableStyleId>{00A15C55-8517-42AA-B614-E9B94910E393}</a:tableStyleId>
              </a:tblPr>
              <a:tblGrid>
                <a:gridCol w="1523031">
                  <a:extLst>
                    <a:ext uri="{9D8B030D-6E8A-4147-A177-3AD203B41FA5}">
                      <a16:colId xmlns:a16="http://schemas.microsoft.com/office/drawing/2014/main" val="4134919215"/>
                    </a:ext>
                  </a:extLst>
                </a:gridCol>
                <a:gridCol w="722253">
                  <a:extLst>
                    <a:ext uri="{9D8B030D-6E8A-4147-A177-3AD203B41FA5}">
                      <a16:colId xmlns:a16="http://schemas.microsoft.com/office/drawing/2014/main" val="640084527"/>
                    </a:ext>
                  </a:extLst>
                </a:gridCol>
                <a:gridCol w="1275376">
                  <a:extLst>
                    <a:ext uri="{9D8B030D-6E8A-4147-A177-3AD203B41FA5}">
                      <a16:colId xmlns:a16="http://schemas.microsoft.com/office/drawing/2014/main" val="3000323146"/>
                    </a:ext>
                  </a:extLst>
                </a:gridCol>
                <a:gridCol w="1247763">
                  <a:extLst>
                    <a:ext uri="{9D8B030D-6E8A-4147-A177-3AD203B41FA5}">
                      <a16:colId xmlns:a16="http://schemas.microsoft.com/office/drawing/2014/main" val="3705866986"/>
                    </a:ext>
                  </a:extLst>
                </a:gridCol>
                <a:gridCol w="1248626">
                  <a:extLst>
                    <a:ext uri="{9D8B030D-6E8A-4147-A177-3AD203B41FA5}">
                      <a16:colId xmlns:a16="http://schemas.microsoft.com/office/drawing/2014/main" val="237457068"/>
                    </a:ext>
                  </a:extLst>
                </a:gridCol>
                <a:gridCol w="1072593">
                  <a:extLst>
                    <a:ext uri="{9D8B030D-6E8A-4147-A177-3AD203B41FA5}">
                      <a16:colId xmlns:a16="http://schemas.microsoft.com/office/drawing/2014/main" val="3479150522"/>
                    </a:ext>
                  </a:extLst>
                </a:gridCol>
                <a:gridCol w="1093303">
                  <a:extLst>
                    <a:ext uri="{9D8B030D-6E8A-4147-A177-3AD203B41FA5}">
                      <a16:colId xmlns:a16="http://schemas.microsoft.com/office/drawing/2014/main" val="2483146279"/>
                    </a:ext>
                  </a:extLst>
                </a:gridCol>
              </a:tblGrid>
              <a:tr h="824820">
                <a:tc>
                  <a:txBody>
                    <a:bodyPr/>
                    <a:lstStyle/>
                    <a:p>
                      <a:pPr marL="457200"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Name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Area (du)</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population (2017)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population (2022)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population (2027)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population (2032)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population (2037)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93264992"/>
                  </a:ext>
                </a:extLst>
              </a:tr>
              <a:tr h="64423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Wakalah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1534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21702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24316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27243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30524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34199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11993114"/>
                  </a:ext>
                </a:extLst>
              </a:tr>
              <a:tr h="64423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Khallat Nofal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933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8175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9160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10263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11498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12883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3687630"/>
                  </a:ext>
                </a:extLst>
              </a:tr>
              <a:tr h="64423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Muntazah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1361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17789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19932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22331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25020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28033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48530917"/>
                  </a:ext>
                </a:extLst>
              </a:tr>
              <a:tr h="64423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Shuhada</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376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3573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4004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4486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5026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5631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5273773"/>
                  </a:ext>
                </a:extLst>
              </a:tr>
              <a:tr h="64423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4204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51239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57412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64323</a:t>
                      </a: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72068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80746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78136023"/>
                  </a:ext>
                </a:extLst>
              </a:tr>
            </a:tbl>
          </a:graphicData>
        </a:graphic>
      </p:graphicFrame>
      <p:sp>
        <p:nvSpPr>
          <p:cNvPr id="5" name="مربع نص 4">
            <a:extLst>
              <a:ext uri="{FF2B5EF4-FFF2-40B4-BE49-F238E27FC236}">
                <a16:creationId xmlns:a16="http://schemas.microsoft.com/office/drawing/2014/main" id="{054BB7D1-CC3E-4B35-A6CD-4C499F97A965}"/>
              </a:ext>
            </a:extLst>
          </p:cNvPr>
          <p:cNvSpPr txBox="1"/>
          <p:nvPr/>
        </p:nvSpPr>
        <p:spPr>
          <a:xfrm>
            <a:off x="1371600" y="1225716"/>
            <a:ext cx="8705459" cy="646331"/>
          </a:xfrm>
          <a:prstGeom prst="rect">
            <a:avLst/>
          </a:prstGeom>
          <a:noFill/>
        </p:spPr>
        <p:txBody>
          <a:bodyPr wrap="square" rtlCol="1">
            <a:spAutoFit/>
          </a:bodyPr>
          <a:lstStyle/>
          <a:p>
            <a:r>
              <a:rPr lang="en-US" sz="1800" dirty="0">
                <a:effectLst/>
                <a:latin typeface="Times New Roman" panose="02020603050405020304" pitchFamily="18" charset="0"/>
                <a:ea typeface="Calibri" panose="020F0502020204030204" pitchFamily="34" charset="0"/>
              </a:rPr>
              <a:t>Using the PCBS 2017 results that accounts for a 2.3% population growth rate for Qalqilya City. The following table shows the future population in the four zones:</a:t>
            </a:r>
            <a:endParaRPr lang="ar-SA" dirty="0"/>
          </a:p>
        </p:txBody>
      </p:sp>
    </p:spTree>
    <p:extLst>
      <p:ext uri="{BB962C8B-B14F-4D97-AF65-F5344CB8AC3E}">
        <p14:creationId xmlns:p14="http://schemas.microsoft.com/office/powerpoint/2010/main" val="39786487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B68D57E-789E-4679-9DE2-90B997675DAA}"/>
              </a:ext>
            </a:extLst>
          </p:cNvPr>
          <p:cNvSpPr>
            <a:spLocks noGrp="1"/>
          </p:cNvSpPr>
          <p:nvPr>
            <p:ph type="title"/>
          </p:nvPr>
        </p:nvSpPr>
        <p:spPr>
          <a:xfrm>
            <a:off x="1371600" y="685800"/>
            <a:ext cx="9601200" cy="807098"/>
          </a:xfrm>
        </p:spPr>
        <p:txBody>
          <a:bodyPr>
            <a:normAutofit/>
          </a:bodyPr>
          <a:lstStyle/>
          <a:p>
            <a:r>
              <a:rPr lang="en-US" sz="3000" b="1" dirty="0">
                <a:effectLst/>
                <a:latin typeface="Times New Roman" panose="02020603050405020304" pitchFamily="18" charset="0"/>
                <a:ea typeface="Calibri" panose="020F0502020204030204" pitchFamily="34" charset="0"/>
              </a:rPr>
              <a:t>Water Use</a:t>
            </a:r>
            <a:endParaRPr lang="ar-SA" sz="3000" b="1" dirty="0"/>
          </a:p>
        </p:txBody>
      </p:sp>
      <p:sp>
        <p:nvSpPr>
          <p:cNvPr id="3" name="عنصر نائب للمحتوى 2">
            <a:extLst>
              <a:ext uri="{FF2B5EF4-FFF2-40B4-BE49-F238E27FC236}">
                <a16:creationId xmlns:a16="http://schemas.microsoft.com/office/drawing/2014/main" id="{A65130F7-1B23-4365-A02B-7C4255817B06}"/>
              </a:ext>
            </a:extLst>
          </p:cNvPr>
          <p:cNvSpPr>
            <a:spLocks noGrp="1"/>
          </p:cNvSpPr>
          <p:nvPr>
            <p:ph idx="1"/>
          </p:nvPr>
        </p:nvSpPr>
        <p:spPr>
          <a:xfrm>
            <a:off x="1371600" y="1306286"/>
            <a:ext cx="9601200" cy="4439816"/>
          </a:xfrm>
        </p:spPr>
        <p:txBody>
          <a:bodyPr/>
          <a:lstStyle/>
          <a:p>
            <a:pPr algn="just"/>
            <a:r>
              <a:rPr lang="en-US" sz="1900" dirty="0">
                <a:effectLst/>
                <a:latin typeface="Times New Roman" panose="02020603050405020304" pitchFamily="18" charset="0"/>
                <a:ea typeface="Calibri" panose="020F0502020204030204" pitchFamily="34" charset="0"/>
                <a:cs typeface="Times New Roman" panose="02020603050405020304" pitchFamily="18" charset="0"/>
              </a:rPr>
              <a:t>Municipal water demand comprises the demand for all domestic uses, general municipal use, public buildings, institutions such as schools, hospitals, business and commercial properties, within the urban area. In the case of Qalqilya, agricultural activities took place within the urban area at present. The </a:t>
            </a:r>
            <a:r>
              <a:rPr lang="en-US" sz="1900" dirty="0" smtClean="0">
                <a:effectLst/>
                <a:latin typeface="Times New Roman" panose="02020603050405020304" pitchFamily="18" charset="0"/>
                <a:ea typeface="Calibri" panose="020F0502020204030204" pitchFamily="34" charset="0"/>
                <a:cs typeface="Times New Roman" panose="02020603050405020304" pitchFamily="18" charset="0"/>
              </a:rPr>
              <a:t>plan assumes </a:t>
            </a: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this situation in the future but with no further additional supply to these activities. This means that, their present supply level will continue, which is already included in the per capita present water consumption.</a:t>
            </a:r>
            <a:endParaRPr lang="en-US" sz="1900" dirty="0">
              <a:effectLst/>
              <a:latin typeface="Times New Roman" panose="02020603050405020304" pitchFamily="18" charset="0"/>
              <a:ea typeface="Calibri" panose="020F0502020204030204" pitchFamily="34" charset="0"/>
            </a:endParaRPr>
          </a:p>
          <a:p>
            <a:endParaRPr lang="ar-SA" dirty="0"/>
          </a:p>
        </p:txBody>
      </p:sp>
      <p:graphicFrame>
        <p:nvGraphicFramePr>
          <p:cNvPr id="4" name="جدول 3">
            <a:extLst>
              <a:ext uri="{FF2B5EF4-FFF2-40B4-BE49-F238E27FC236}">
                <a16:creationId xmlns:a16="http://schemas.microsoft.com/office/drawing/2014/main" id="{F240C60E-E397-4444-9B8C-409A0F4DADD9}"/>
              </a:ext>
            </a:extLst>
          </p:cNvPr>
          <p:cNvGraphicFramePr>
            <a:graphicFrameLocks noGrp="1"/>
          </p:cNvGraphicFramePr>
          <p:nvPr>
            <p:extLst>
              <p:ext uri="{D42A27DB-BD31-4B8C-83A1-F6EECF244321}">
                <p14:modId xmlns:p14="http://schemas.microsoft.com/office/powerpoint/2010/main" val="3576519541"/>
              </p:ext>
            </p:extLst>
          </p:nvPr>
        </p:nvGraphicFramePr>
        <p:xfrm>
          <a:off x="2537927" y="3097763"/>
          <a:ext cx="6895323" cy="3265715"/>
        </p:xfrm>
        <a:graphic>
          <a:graphicData uri="http://schemas.openxmlformats.org/drawingml/2006/table">
            <a:tbl>
              <a:tblPr firstRow="1" firstCol="1" bandRow="1">
                <a:tableStyleId>{00A15C55-8517-42AA-B614-E9B94910E393}</a:tableStyleId>
              </a:tblPr>
              <a:tblGrid>
                <a:gridCol w="2176664">
                  <a:extLst>
                    <a:ext uri="{9D8B030D-6E8A-4147-A177-3AD203B41FA5}">
                      <a16:colId xmlns:a16="http://schemas.microsoft.com/office/drawing/2014/main" val="1082672138"/>
                    </a:ext>
                  </a:extLst>
                </a:gridCol>
                <a:gridCol w="787537">
                  <a:extLst>
                    <a:ext uri="{9D8B030D-6E8A-4147-A177-3AD203B41FA5}">
                      <a16:colId xmlns:a16="http://schemas.microsoft.com/office/drawing/2014/main" val="3859568244"/>
                    </a:ext>
                  </a:extLst>
                </a:gridCol>
                <a:gridCol w="710970">
                  <a:extLst>
                    <a:ext uri="{9D8B030D-6E8A-4147-A177-3AD203B41FA5}">
                      <a16:colId xmlns:a16="http://schemas.microsoft.com/office/drawing/2014/main" val="42276927"/>
                    </a:ext>
                  </a:extLst>
                </a:gridCol>
                <a:gridCol w="634405">
                  <a:extLst>
                    <a:ext uri="{9D8B030D-6E8A-4147-A177-3AD203B41FA5}">
                      <a16:colId xmlns:a16="http://schemas.microsoft.com/office/drawing/2014/main" val="1746937547"/>
                    </a:ext>
                  </a:extLst>
                </a:gridCol>
                <a:gridCol w="634405">
                  <a:extLst>
                    <a:ext uri="{9D8B030D-6E8A-4147-A177-3AD203B41FA5}">
                      <a16:colId xmlns:a16="http://schemas.microsoft.com/office/drawing/2014/main" val="3083926435"/>
                    </a:ext>
                  </a:extLst>
                </a:gridCol>
                <a:gridCol w="634405">
                  <a:extLst>
                    <a:ext uri="{9D8B030D-6E8A-4147-A177-3AD203B41FA5}">
                      <a16:colId xmlns:a16="http://schemas.microsoft.com/office/drawing/2014/main" val="1629796429"/>
                    </a:ext>
                  </a:extLst>
                </a:gridCol>
                <a:gridCol w="634405">
                  <a:extLst>
                    <a:ext uri="{9D8B030D-6E8A-4147-A177-3AD203B41FA5}">
                      <a16:colId xmlns:a16="http://schemas.microsoft.com/office/drawing/2014/main" val="576177237"/>
                    </a:ext>
                  </a:extLst>
                </a:gridCol>
                <a:gridCol w="682532">
                  <a:extLst>
                    <a:ext uri="{9D8B030D-6E8A-4147-A177-3AD203B41FA5}">
                      <a16:colId xmlns:a16="http://schemas.microsoft.com/office/drawing/2014/main" val="2903615996"/>
                    </a:ext>
                  </a:extLst>
                </a:gridCol>
              </a:tblGrid>
              <a:tr h="1291507">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Consumption Category</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Domestic</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Commercial</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Industrial</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Agricultural</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Associations</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Institutions</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vert="vert270" anchor="ctr"/>
                </a:tc>
                <a:extLst>
                  <a:ext uri="{0D108BD9-81ED-4DB2-BD59-A6C34878D82A}">
                    <a16:rowId xmlns:a16="http://schemas.microsoft.com/office/drawing/2014/main" val="2884591604"/>
                  </a:ext>
                </a:extLst>
              </a:tr>
              <a:tr h="477296">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No. of subscription</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6458</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531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35</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509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7680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647168"/>
                  </a:ext>
                </a:extLst>
              </a:tr>
              <a:tr h="477296">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of subscription</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84.1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6.9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0.5</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6.6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0.7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100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2235317"/>
                  </a:ext>
                </a:extLst>
              </a:tr>
              <a:tr h="674383">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Average monthly consumption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210858</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11097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3142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8359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1660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11873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246991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21296075"/>
                  </a:ext>
                </a:extLst>
              </a:tr>
              <a:tr h="345233">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of consumption</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85.4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4.5</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0.7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4.8</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100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491439"/>
                  </a:ext>
                </a:extLst>
              </a:tr>
            </a:tbl>
          </a:graphicData>
        </a:graphic>
      </p:graphicFrame>
    </p:spTree>
    <p:extLst>
      <p:ext uri="{BB962C8B-B14F-4D97-AF65-F5344CB8AC3E}">
        <p14:creationId xmlns:p14="http://schemas.microsoft.com/office/powerpoint/2010/main" val="15441805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EAEAB1B-51A7-4CF3-8C8A-2F4A9F1AD4A6}"/>
              </a:ext>
            </a:extLst>
          </p:cNvPr>
          <p:cNvSpPr>
            <a:spLocks noGrp="1"/>
          </p:cNvSpPr>
          <p:nvPr>
            <p:ph type="title"/>
          </p:nvPr>
        </p:nvSpPr>
        <p:spPr>
          <a:xfrm>
            <a:off x="1371600" y="685800"/>
            <a:ext cx="9601200" cy="769776"/>
          </a:xfrm>
        </p:spPr>
        <p:txBody>
          <a:bodyPr>
            <a:normAutofit/>
          </a:bodyPr>
          <a:lstStyle/>
          <a:p>
            <a:r>
              <a:rPr lang="en-US" sz="3000" b="1" dirty="0">
                <a:effectLst/>
                <a:latin typeface="Times New Roman" panose="02020603050405020304" pitchFamily="18" charset="0"/>
                <a:ea typeface="Calibri" panose="020F0502020204030204" pitchFamily="34" charset="0"/>
              </a:rPr>
              <a:t>Water Consumption Rates</a:t>
            </a:r>
            <a:endParaRPr lang="ar-SA" sz="3000" b="1"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C0830D3C-B6B5-4FB0-8BA9-A02761D9F860}"/>
              </a:ext>
            </a:extLst>
          </p:cNvPr>
          <p:cNvSpPr>
            <a:spLocks noGrp="1"/>
          </p:cNvSpPr>
          <p:nvPr>
            <p:ph idx="1"/>
          </p:nvPr>
        </p:nvSpPr>
        <p:spPr>
          <a:xfrm>
            <a:off x="1371600" y="1250302"/>
            <a:ext cx="9601200" cy="4617098"/>
          </a:xfrm>
        </p:spPr>
        <p:txBody>
          <a:bodyPr/>
          <a:lstStyle/>
          <a:p>
            <a:pPr algn="just"/>
            <a:r>
              <a:rPr lang="en-US" dirty="0">
                <a:effectLst/>
                <a:latin typeface="Times New Roman" panose="02020603050405020304" pitchFamily="18" charset="0"/>
                <a:ea typeface="Calibri" panose="020F0502020204030204" pitchFamily="34" charset="0"/>
                <a:cs typeface="Times New Roman" panose="02020603050405020304" pitchFamily="18" charset="0"/>
              </a:rPr>
              <a:t>The total annual extracted water from the four wells has increased from about 4 MCM in the year 2011 to 4.45 MCM in the year 2017 as shown in the figure. This represents an increase of about 0.45 MCM in 6 years which can be partially explained by the population growth and the increase in per capita water consumption. Dividing the 4.45 MCM by the population in 2017, gives a daily per capita water supply at about 230 liters.</a:t>
            </a:r>
            <a:endParaRPr lang="en-US" dirty="0">
              <a:effectLst/>
              <a:latin typeface="Times New Roman" panose="02020603050405020304" pitchFamily="18" charset="0"/>
              <a:ea typeface="Calibri" panose="020F0502020204030204" pitchFamily="34" charset="0"/>
            </a:endParaRPr>
          </a:p>
          <a:p>
            <a:endParaRPr lang="ar-SA" dirty="0"/>
          </a:p>
        </p:txBody>
      </p:sp>
      <p:graphicFrame>
        <p:nvGraphicFramePr>
          <p:cNvPr id="4" name="مخطط 3">
            <a:extLst>
              <a:ext uri="{FF2B5EF4-FFF2-40B4-BE49-F238E27FC236}">
                <a16:creationId xmlns:a16="http://schemas.microsoft.com/office/drawing/2014/main" id="{777F9BDF-3CB2-4CA9-A0A6-8E91A19DD7F6}"/>
              </a:ext>
            </a:extLst>
          </p:cNvPr>
          <p:cNvGraphicFramePr/>
          <p:nvPr>
            <p:extLst>
              <p:ext uri="{D42A27DB-BD31-4B8C-83A1-F6EECF244321}">
                <p14:modId xmlns:p14="http://schemas.microsoft.com/office/powerpoint/2010/main" val="2871402515"/>
              </p:ext>
            </p:extLst>
          </p:nvPr>
        </p:nvGraphicFramePr>
        <p:xfrm>
          <a:off x="3508311" y="3144418"/>
          <a:ext cx="5019869" cy="30977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5990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EDDFA0D-872A-4AD4-AB7A-7FDB40F909F6}"/>
              </a:ext>
            </a:extLst>
          </p:cNvPr>
          <p:cNvSpPr>
            <a:spLocks noGrp="1"/>
          </p:cNvSpPr>
          <p:nvPr>
            <p:ph type="title"/>
          </p:nvPr>
        </p:nvSpPr>
        <p:spPr>
          <a:xfrm>
            <a:off x="1371600" y="685800"/>
            <a:ext cx="9601200" cy="648478"/>
          </a:xfrm>
        </p:spPr>
        <p:txBody>
          <a:bodyPr>
            <a:normAutofit fontScale="90000"/>
          </a:bodyPr>
          <a:lstStyle/>
          <a:p>
            <a:r>
              <a:rPr lang="en-US" sz="3000" b="1" dirty="0">
                <a:effectLst/>
                <a:latin typeface="Times New Roman" panose="02020603050405020304" pitchFamily="18" charset="0"/>
                <a:cs typeface="Times New Roman" panose="02020603050405020304" pitchFamily="18" charset="0"/>
              </a:rPr>
              <a:t>Future Consumption Rates</a:t>
            </a:r>
            <a:r>
              <a:rPr lang="en-US" sz="1800" b="1" dirty="0">
                <a:effectLst/>
                <a:latin typeface="Times New Roman" panose="02020603050405020304" pitchFamily="18" charset="0"/>
                <a:cs typeface="Times New Roman" panose="02020603050405020304" pitchFamily="18" charset="0"/>
              </a:rPr>
              <a:t/>
            </a:r>
            <a:br>
              <a:rPr lang="en-US" sz="1800" b="1" dirty="0">
                <a:effectLst/>
                <a:latin typeface="Times New Roman" panose="02020603050405020304" pitchFamily="18" charset="0"/>
                <a:cs typeface="Times New Roman" panose="02020603050405020304" pitchFamily="18" charset="0"/>
              </a:rPr>
            </a:br>
            <a:endParaRPr lang="ar-SA" dirty="0"/>
          </a:p>
        </p:txBody>
      </p:sp>
      <p:sp>
        <p:nvSpPr>
          <p:cNvPr id="3" name="عنصر نائب للمحتوى 2">
            <a:extLst>
              <a:ext uri="{FF2B5EF4-FFF2-40B4-BE49-F238E27FC236}">
                <a16:creationId xmlns:a16="http://schemas.microsoft.com/office/drawing/2014/main" id="{A413AE94-9709-46FA-904D-4346527228EC}"/>
              </a:ext>
            </a:extLst>
          </p:cNvPr>
          <p:cNvSpPr>
            <a:spLocks noGrp="1"/>
          </p:cNvSpPr>
          <p:nvPr>
            <p:ph idx="1"/>
          </p:nvPr>
        </p:nvSpPr>
        <p:spPr>
          <a:xfrm>
            <a:off x="1371600" y="1194318"/>
            <a:ext cx="9601200" cy="4673082"/>
          </a:xfrm>
        </p:spPr>
        <p:txBody>
          <a:bodyPr/>
          <a:lstStyle/>
          <a:p>
            <a:pPr algn="just"/>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present Municipal per capita water consumption in Qalqilya is about 175 l/c/day while the demand rate, consumption including Un-accounted-For-Water, is about 220 l/c/day. These values are higher than the proposed consumption rates by PWA of 120 l/c/day but matches the average WHO standards of 150 l/c/day for domestic uses if it is considered that some 15% of the 175 l/c/day goes to the other components of the Municipal supply such as general municipal use, public buildings, institutions business and commercial properties, within the urban area. This high consumption rate compared with other areas in the West Bank is explained by two factors; the fact that water prices in Qalqilya is </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low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the fact that water is available to meet such demands unlike other areas in the West Bank where demand is suppressed due to restricted supply.</a:t>
            </a:r>
          </a:p>
          <a:p>
            <a:pPr algn="just"/>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Based on this, it is assumed that consumption rates will stay the same for the whole planning period although there is a chance to reduce them if a proper tariff system is applied. The following table shows the total future consumption in each zone. </a:t>
            </a:r>
            <a:endParaRPr lang="en-US" sz="1800" dirty="0">
              <a:effectLst/>
              <a:latin typeface="Times New Roman" panose="02020603050405020304" pitchFamily="18" charset="0"/>
              <a:ea typeface="Calibri" panose="020F0502020204030204" pitchFamily="34" charset="0"/>
            </a:endParaRPr>
          </a:p>
          <a:p>
            <a:pPr algn="just"/>
            <a:endParaRPr lang="en-US" sz="1800" dirty="0">
              <a:effectLst/>
              <a:latin typeface="Times New Roman" panose="02020603050405020304" pitchFamily="18" charset="0"/>
              <a:ea typeface="Calibri" panose="020F0502020204030204" pitchFamily="34" charset="0"/>
            </a:endParaRPr>
          </a:p>
          <a:p>
            <a:endParaRPr lang="ar-SA" dirty="0"/>
          </a:p>
        </p:txBody>
      </p:sp>
    </p:spTree>
    <p:extLst>
      <p:ext uri="{BB962C8B-B14F-4D97-AF65-F5344CB8AC3E}">
        <p14:creationId xmlns:p14="http://schemas.microsoft.com/office/powerpoint/2010/main" val="40645121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E82F8AB5-DD57-4690-8A84-C8A781B8EDEC}"/>
                  </a:ext>
                </a:extLst>
              </p:cNvPr>
              <p:cNvSpPr>
                <a:spLocks noGrp="1"/>
              </p:cNvSpPr>
              <p:nvPr>
                <p:ph idx="1"/>
              </p:nvPr>
            </p:nvSpPr>
            <p:spPr>
              <a:xfrm>
                <a:off x="1371600" y="699796"/>
                <a:ext cx="9601200" cy="5214257"/>
              </a:xfrm>
            </p:spPr>
            <p:txBody>
              <a:bodyPr/>
              <a:lstStyle/>
              <a:p>
                <a:pPr>
                  <a:lnSpc>
                    <a:spcPct val="150000"/>
                  </a:lnSpc>
                  <a:spcBef>
                    <a:spcPts val="10"/>
                  </a:spcBef>
                  <a:spcAft>
                    <a:spcPts val="1200"/>
                  </a:spcAft>
                </a:pPr>
                <a:r>
                  <a:rPr lang="en-US" b="1" dirty="0">
                    <a:effectLst/>
                    <a:latin typeface="Times New Roman" panose="02020603050405020304" pitchFamily="18" charset="0"/>
                    <a:ea typeface="Calibri" panose="020F0502020204030204" pitchFamily="34" charset="0"/>
                  </a:rPr>
                  <a:t>Future Consumption = Future Population </a:t>
                </a:r>
                <a14:m>
                  <m:oMath xmlns:m="http://schemas.openxmlformats.org/officeDocument/2006/math">
                    <m:r>
                      <a:rPr lang="en-US" i="1">
                        <a:effectLst/>
                        <a:latin typeface="Cambria Math" panose="02040503050406030204" pitchFamily="18" charset="0"/>
                        <a:ea typeface="Calibri" panose="020F0502020204030204" pitchFamily="34" charset="0"/>
                      </a:rPr>
                      <m:t>×</m:t>
                    </m:r>
                  </m:oMath>
                </a14:m>
                <a:r>
                  <a:rPr lang="en-US" b="1" dirty="0">
                    <a:effectLst/>
                    <a:latin typeface="Times New Roman" panose="02020603050405020304" pitchFamily="18" charset="0"/>
                    <a:ea typeface="Calibri" panose="020F0502020204030204" pitchFamily="34" charset="0"/>
                  </a:rPr>
                  <a:t> Consumption (l/c/d</a:t>
                </a:r>
                <a:r>
                  <a:rPr lang="en-US" b="1" dirty="0" smtClean="0">
                    <a:effectLst/>
                    <a:latin typeface="Times New Roman" panose="02020603050405020304" pitchFamily="18" charset="0"/>
                    <a:ea typeface="Calibri" panose="020F0502020204030204" pitchFamily="34" charset="0"/>
                  </a:rPr>
                  <a:t>)</a:t>
                </a:r>
                <a:endParaRPr lang="en-US" dirty="0">
                  <a:effectLst/>
                  <a:latin typeface="Times New Roman" panose="02020603050405020304" pitchFamily="18" charset="0"/>
                  <a:ea typeface="Calibri" panose="020F0502020204030204" pitchFamily="34" charset="0"/>
                </a:endParaRPr>
              </a:p>
            </p:txBody>
          </p:sp>
        </mc:Choice>
        <mc:Fallback xmlns="">
          <p:sp>
            <p:nvSpPr>
              <p:cNvPr id="3" name="عنصر نائب للمحتوى 2">
                <a:extLst>
                  <a:ext uri="{FF2B5EF4-FFF2-40B4-BE49-F238E27FC236}">
                    <a16:creationId xmlns:a16="http://schemas.microsoft.com/office/drawing/2014/main" id="{E82F8AB5-DD57-4690-8A84-C8A781B8EDEC}"/>
                  </a:ext>
                </a:extLst>
              </p:cNvPr>
              <p:cNvSpPr>
                <a:spLocks noGrp="1" noRot="1" noChangeAspect="1" noMove="1" noResize="1" noEditPoints="1" noAdjustHandles="1" noChangeArrowheads="1" noChangeShapeType="1" noTextEdit="1"/>
              </p:cNvSpPr>
              <p:nvPr>
                <p:ph idx="1"/>
              </p:nvPr>
            </p:nvSpPr>
            <p:spPr>
              <a:xfrm>
                <a:off x="1371600" y="699796"/>
                <a:ext cx="9601200" cy="5214257"/>
              </a:xfrm>
              <a:blipFill>
                <a:blip r:embed="rId2"/>
                <a:stretch>
                  <a:fillRect l="-571"/>
                </a:stretch>
              </a:blipFill>
            </p:spPr>
            <p:txBody>
              <a:bodyPr/>
              <a:lstStyle/>
              <a:p>
                <a:r>
                  <a:rPr lang="en-US">
                    <a:noFill/>
                  </a:rPr>
                  <a:t> </a:t>
                </a:r>
              </a:p>
            </p:txBody>
          </p:sp>
        </mc:Fallback>
      </mc:AlternateContent>
      <p:graphicFrame>
        <p:nvGraphicFramePr>
          <p:cNvPr id="4" name="جدول 3">
            <a:extLst>
              <a:ext uri="{FF2B5EF4-FFF2-40B4-BE49-F238E27FC236}">
                <a16:creationId xmlns:a16="http://schemas.microsoft.com/office/drawing/2014/main" id="{629E0744-8BD5-4B1B-8147-C0943A1FEF82}"/>
              </a:ext>
            </a:extLst>
          </p:cNvPr>
          <p:cNvGraphicFramePr>
            <a:graphicFrameLocks noGrp="1"/>
          </p:cNvGraphicFramePr>
          <p:nvPr>
            <p:extLst>
              <p:ext uri="{D42A27DB-BD31-4B8C-83A1-F6EECF244321}">
                <p14:modId xmlns:p14="http://schemas.microsoft.com/office/powerpoint/2010/main" val="3401111293"/>
              </p:ext>
            </p:extLst>
          </p:nvPr>
        </p:nvGraphicFramePr>
        <p:xfrm>
          <a:off x="1514670" y="1594344"/>
          <a:ext cx="9315060" cy="4236360"/>
        </p:xfrm>
        <a:graphic>
          <a:graphicData uri="http://schemas.openxmlformats.org/drawingml/2006/table">
            <a:tbl>
              <a:tblPr firstRow="1" firstCol="1" bandRow="1">
                <a:tableStyleId>{00A15C55-8517-42AA-B614-E9B94910E393}</a:tableStyleId>
              </a:tblPr>
              <a:tblGrid>
                <a:gridCol w="1315616">
                  <a:extLst>
                    <a:ext uri="{9D8B030D-6E8A-4147-A177-3AD203B41FA5}">
                      <a16:colId xmlns:a16="http://schemas.microsoft.com/office/drawing/2014/main" val="2968030930"/>
                    </a:ext>
                  </a:extLst>
                </a:gridCol>
                <a:gridCol w="709126">
                  <a:extLst>
                    <a:ext uri="{9D8B030D-6E8A-4147-A177-3AD203B41FA5}">
                      <a16:colId xmlns:a16="http://schemas.microsoft.com/office/drawing/2014/main" val="1511328415"/>
                    </a:ext>
                  </a:extLst>
                </a:gridCol>
                <a:gridCol w="1399592">
                  <a:extLst>
                    <a:ext uri="{9D8B030D-6E8A-4147-A177-3AD203B41FA5}">
                      <a16:colId xmlns:a16="http://schemas.microsoft.com/office/drawing/2014/main" val="512712212"/>
                    </a:ext>
                  </a:extLst>
                </a:gridCol>
                <a:gridCol w="1505339">
                  <a:extLst>
                    <a:ext uri="{9D8B030D-6E8A-4147-A177-3AD203B41FA5}">
                      <a16:colId xmlns:a16="http://schemas.microsoft.com/office/drawing/2014/main" val="1624826607"/>
                    </a:ext>
                  </a:extLst>
                </a:gridCol>
                <a:gridCol w="1539551">
                  <a:extLst>
                    <a:ext uri="{9D8B030D-6E8A-4147-A177-3AD203B41FA5}">
                      <a16:colId xmlns:a16="http://schemas.microsoft.com/office/drawing/2014/main" val="4148611896"/>
                    </a:ext>
                  </a:extLst>
                </a:gridCol>
                <a:gridCol w="1408922">
                  <a:extLst>
                    <a:ext uri="{9D8B030D-6E8A-4147-A177-3AD203B41FA5}">
                      <a16:colId xmlns:a16="http://schemas.microsoft.com/office/drawing/2014/main" val="2555933208"/>
                    </a:ext>
                  </a:extLst>
                </a:gridCol>
                <a:gridCol w="1436914">
                  <a:extLst>
                    <a:ext uri="{9D8B030D-6E8A-4147-A177-3AD203B41FA5}">
                      <a16:colId xmlns:a16="http://schemas.microsoft.com/office/drawing/2014/main" val="3232686978"/>
                    </a:ext>
                  </a:extLst>
                </a:gridCol>
              </a:tblGrid>
              <a:tr h="720000">
                <a:tc>
                  <a:txBody>
                    <a:bodyPr/>
                    <a:lstStyle/>
                    <a:p>
                      <a:pPr marL="457200" algn="l">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Name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Area (du)</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consumption (2017)</a:t>
                      </a:r>
                    </a:p>
                    <a:p>
                      <a:pPr algn="ctr">
                        <a:lnSpc>
                          <a:spcPct val="150000"/>
                        </a:lnSpc>
                        <a:spcAft>
                          <a:spcPts val="600"/>
                        </a:spcAft>
                      </a:pPr>
                      <a:r>
                        <a:rPr lang="ar-SA" sz="1400" b="1" dirty="0">
                          <a:effectLst/>
                          <a:latin typeface="Times New Roman" panose="02020603050405020304" pitchFamily="18" charset="0"/>
                          <a:cs typeface="Times New Roman" panose="02020603050405020304" pitchFamily="18" charset="0"/>
                        </a:rPr>
                        <a:t>)</a:t>
                      </a:r>
                      <a:r>
                        <a:rPr lang="en-US" sz="1400" b="1" dirty="0">
                          <a:effectLst/>
                          <a:latin typeface="Times New Roman" panose="02020603050405020304" pitchFamily="18" charset="0"/>
                          <a:cs typeface="Times New Roman" panose="02020603050405020304" pitchFamily="18" charset="0"/>
                        </a:rPr>
                        <a:t>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consumption (2022)</a:t>
                      </a:r>
                    </a:p>
                    <a:p>
                      <a:pPr algn="ctr">
                        <a:lnSpc>
                          <a:spcPct val="150000"/>
                        </a:lnSpc>
                        <a:spcAft>
                          <a:spcPts val="600"/>
                        </a:spcAft>
                      </a:pPr>
                      <a:r>
                        <a:rPr lang="ar-SA" sz="1400" b="1" dirty="0">
                          <a:effectLst/>
                          <a:latin typeface="Times New Roman" panose="02020603050405020304" pitchFamily="18" charset="0"/>
                          <a:cs typeface="Times New Roman" panose="02020603050405020304" pitchFamily="18" charset="0"/>
                        </a:rPr>
                        <a:t>)</a:t>
                      </a:r>
                      <a:r>
                        <a:rPr lang="en-US" sz="1400" b="1" dirty="0">
                          <a:effectLst/>
                          <a:latin typeface="Times New Roman" panose="02020603050405020304" pitchFamily="18" charset="0"/>
                          <a:cs typeface="Times New Roman" panose="02020603050405020304" pitchFamily="18" charset="0"/>
                        </a:rPr>
                        <a:t>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consumption (2027)</a:t>
                      </a:r>
                    </a:p>
                    <a:p>
                      <a:pPr algn="ctr">
                        <a:lnSpc>
                          <a:spcPct val="150000"/>
                        </a:lnSpc>
                        <a:spcAft>
                          <a:spcPts val="600"/>
                        </a:spcAft>
                      </a:pPr>
                      <a:r>
                        <a:rPr lang="ar-SA" sz="1400" b="1" dirty="0">
                          <a:effectLst/>
                          <a:latin typeface="Times New Roman" panose="02020603050405020304" pitchFamily="18" charset="0"/>
                          <a:cs typeface="Times New Roman" panose="02020603050405020304" pitchFamily="18" charset="0"/>
                        </a:rPr>
                        <a:t>)</a:t>
                      </a:r>
                      <a:r>
                        <a:rPr lang="en-US" sz="1400" b="1" dirty="0">
                          <a:effectLst/>
                          <a:latin typeface="Times New Roman" panose="02020603050405020304" pitchFamily="18" charset="0"/>
                          <a:cs typeface="Times New Roman" panose="02020603050405020304" pitchFamily="18" charset="0"/>
                        </a:rPr>
                        <a:t>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consumption  (2032)</a:t>
                      </a:r>
                    </a:p>
                    <a:p>
                      <a:pPr algn="ctr">
                        <a:lnSpc>
                          <a:spcPct val="150000"/>
                        </a:lnSpc>
                        <a:spcAft>
                          <a:spcPts val="600"/>
                        </a:spcAft>
                      </a:pPr>
                      <a:r>
                        <a:rPr lang="ar-SA" sz="1400" b="1" dirty="0">
                          <a:effectLst/>
                          <a:latin typeface="Times New Roman" panose="02020603050405020304" pitchFamily="18" charset="0"/>
                          <a:cs typeface="Times New Roman" panose="02020603050405020304" pitchFamily="18" charset="0"/>
                        </a:rPr>
                        <a:t>)</a:t>
                      </a:r>
                      <a:r>
                        <a:rPr lang="en-US" sz="1400" b="1" dirty="0">
                          <a:effectLst/>
                          <a:latin typeface="Times New Roman" panose="02020603050405020304" pitchFamily="18" charset="0"/>
                          <a:cs typeface="Times New Roman" panose="02020603050405020304" pitchFamily="18" charset="0"/>
                        </a:rPr>
                        <a:t>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consumption  (2037)</a:t>
                      </a:r>
                    </a:p>
                    <a:p>
                      <a:pPr algn="ctr">
                        <a:lnSpc>
                          <a:spcPct val="150000"/>
                        </a:lnSpc>
                        <a:spcAft>
                          <a:spcPts val="600"/>
                        </a:spcAft>
                      </a:pPr>
                      <a:r>
                        <a:rPr lang="ar-SA" sz="1400" b="1" dirty="0">
                          <a:effectLst/>
                          <a:latin typeface="Times New Roman" panose="02020603050405020304" pitchFamily="18" charset="0"/>
                          <a:cs typeface="Times New Roman" panose="02020603050405020304" pitchFamily="18" charset="0"/>
                        </a:rPr>
                        <a:t>)</a:t>
                      </a:r>
                      <a:r>
                        <a:rPr lang="en-US" sz="1400" b="1" dirty="0">
                          <a:effectLst/>
                          <a:latin typeface="Times New Roman" panose="02020603050405020304" pitchFamily="18" charset="0"/>
                          <a:cs typeface="Times New Roman" panose="02020603050405020304" pitchFamily="18" charset="0"/>
                        </a:rPr>
                        <a:t>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2937718"/>
                  </a:ext>
                </a:extLst>
              </a:tr>
              <a:tr h="72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Wakalah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1534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154.68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177.30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198.65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222.57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249.37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7514983"/>
                  </a:ext>
                </a:extLst>
              </a:tr>
              <a:tr h="72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Khallat Nofal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933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59.61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66.79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74.83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83.84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93.94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60400234"/>
                  </a:ext>
                </a:extLst>
              </a:tr>
              <a:tr h="72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Muntazah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1361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129.71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145.34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rtl="0">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162.83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182.44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204.41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50195593"/>
                  </a:ext>
                </a:extLst>
              </a:tr>
              <a:tr h="72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Shuhada</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376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26.05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29.20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32.71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36.65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41.06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16929318"/>
                  </a:ext>
                </a:extLst>
              </a:tr>
            </a:tbl>
          </a:graphicData>
        </a:graphic>
      </p:graphicFrame>
    </p:spTree>
    <p:extLst>
      <p:ext uri="{BB962C8B-B14F-4D97-AF65-F5344CB8AC3E}">
        <p14:creationId xmlns:p14="http://schemas.microsoft.com/office/powerpoint/2010/main" val="21878581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C3564FF-4205-4217-A345-8D840538CEC5}"/>
              </a:ext>
            </a:extLst>
          </p:cNvPr>
          <p:cNvSpPr>
            <a:spLocks noGrp="1"/>
          </p:cNvSpPr>
          <p:nvPr>
            <p:ph type="title"/>
          </p:nvPr>
        </p:nvSpPr>
        <p:spPr>
          <a:xfrm>
            <a:off x="1371600" y="685800"/>
            <a:ext cx="9601200" cy="611155"/>
          </a:xfrm>
        </p:spPr>
        <p:txBody>
          <a:bodyPr>
            <a:normAutofit/>
          </a:bodyPr>
          <a:lstStyle/>
          <a:p>
            <a:r>
              <a:rPr lang="en-US" sz="3000" b="1" dirty="0">
                <a:effectLst/>
                <a:latin typeface="Times New Roman" panose="02020603050405020304" pitchFamily="18" charset="0"/>
                <a:ea typeface="Calibri" panose="020F0502020204030204" pitchFamily="34" charset="0"/>
              </a:rPr>
              <a:t>Gap Estimate </a:t>
            </a:r>
            <a:endParaRPr lang="ar-SA" sz="3000" b="1" dirty="0"/>
          </a:p>
        </p:txBody>
      </p:sp>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3F681D0A-ADEC-479C-B302-AECCAC28D7FB}"/>
                  </a:ext>
                </a:extLst>
              </p:cNvPr>
              <p:cNvSpPr>
                <a:spLocks noGrp="1"/>
              </p:cNvSpPr>
              <p:nvPr>
                <p:ph idx="1"/>
              </p:nvPr>
            </p:nvSpPr>
            <p:spPr>
              <a:xfrm>
                <a:off x="1371600" y="1296955"/>
                <a:ext cx="9601200" cy="4570445"/>
              </a:xfrm>
            </p:spPr>
            <p:txBody>
              <a:bodyPr/>
              <a:lstStyle/>
              <a:p>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Supply needed for the future = </a:t>
                </a:r>
                <a14:m>
                  <m:oMath xmlns:m="http://schemas.openxmlformats.org/officeDocument/2006/math">
                    <m:f>
                      <m:f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effectLst/>
                            <a:latin typeface="Cambria Math" panose="02040503050406030204" pitchFamily="18" charset="0"/>
                            <a:ea typeface="Calibri" panose="020F0502020204030204" pitchFamily="34" charset="0"/>
                            <a:cs typeface="Times New Roman" panose="02020603050405020304" pitchFamily="18" charset="0"/>
                          </a:rPr>
                          <m:t>𝒄𝒐𝒏𝒔𝒖𝒎𝒑𝒕𝒊𝒐𝒏</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1800" b="1" i="1">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𝑷𝒉𝒚𝒔𝒊𝒄𝒂𝒍</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𝑳𝒐𝒔𝒔𝒆𝒔</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den>
                    </m:f>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physical losses =15%</a:t>
                </a:r>
                <a:endParaRPr lang="en-US" sz="1800" dirty="0">
                  <a:effectLst/>
                  <a:latin typeface="Times New Roman" panose="02020603050405020304" pitchFamily="18" charset="0"/>
                  <a:ea typeface="Calibri" panose="020F0502020204030204" pitchFamily="34" charset="0"/>
                </a:endParaRPr>
              </a:p>
              <a:p>
                <a:endParaRPr lang="ar-SA" dirty="0"/>
              </a:p>
            </p:txBody>
          </p:sp>
        </mc:Choice>
        <mc:Fallback xmlns="">
          <p:sp>
            <p:nvSpPr>
              <p:cNvPr id="3" name="عنصر نائب للمحتوى 2">
                <a:extLst>
                  <a:ext uri="{FF2B5EF4-FFF2-40B4-BE49-F238E27FC236}">
                    <a16:creationId xmlns:a16="http://schemas.microsoft.com/office/drawing/2014/main" id="{3F681D0A-ADEC-479C-B302-AECCAC28D7FB}"/>
                  </a:ext>
                </a:extLst>
              </p:cNvPr>
              <p:cNvSpPr>
                <a:spLocks noGrp="1" noRot="1" noChangeAspect="1" noMove="1" noResize="1" noEditPoints="1" noAdjustHandles="1" noChangeArrowheads="1" noChangeShapeType="1" noTextEdit="1"/>
              </p:cNvSpPr>
              <p:nvPr>
                <p:ph idx="1"/>
              </p:nvPr>
            </p:nvSpPr>
            <p:spPr>
              <a:xfrm>
                <a:off x="1371600" y="1296955"/>
                <a:ext cx="9601200" cy="4570445"/>
              </a:xfrm>
              <a:blipFill>
                <a:blip r:embed="rId2"/>
                <a:stretch>
                  <a:fillRect l="-444"/>
                </a:stretch>
              </a:blipFill>
            </p:spPr>
            <p:txBody>
              <a:bodyPr/>
              <a:lstStyle/>
              <a:p>
                <a:r>
                  <a:rPr lang="ar-SA">
                    <a:noFill/>
                  </a:rPr>
                  <a:t> </a:t>
                </a:r>
              </a:p>
            </p:txBody>
          </p:sp>
        </mc:Fallback>
      </mc:AlternateContent>
      <p:graphicFrame>
        <p:nvGraphicFramePr>
          <p:cNvPr id="4" name="جدول 3">
            <a:extLst>
              <a:ext uri="{FF2B5EF4-FFF2-40B4-BE49-F238E27FC236}">
                <a16:creationId xmlns:a16="http://schemas.microsoft.com/office/drawing/2014/main" id="{0BBF02C7-2CE1-4D4F-9ABD-6A2DBFAF1626}"/>
              </a:ext>
            </a:extLst>
          </p:cNvPr>
          <p:cNvGraphicFramePr>
            <a:graphicFrameLocks noGrp="1"/>
          </p:cNvGraphicFramePr>
          <p:nvPr>
            <p:extLst>
              <p:ext uri="{D42A27DB-BD31-4B8C-83A1-F6EECF244321}">
                <p14:modId xmlns:p14="http://schemas.microsoft.com/office/powerpoint/2010/main" val="1818997465"/>
              </p:ext>
            </p:extLst>
          </p:nvPr>
        </p:nvGraphicFramePr>
        <p:xfrm>
          <a:off x="1875453" y="2052735"/>
          <a:ext cx="8558596" cy="4500000"/>
        </p:xfrm>
        <a:graphic>
          <a:graphicData uri="http://schemas.openxmlformats.org/drawingml/2006/table">
            <a:tbl>
              <a:tblPr firstRow="1" firstCol="1" bandRow="1">
                <a:tableStyleId>{00A15C55-8517-42AA-B614-E9B94910E393}</a:tableStyleId>
              </a:tblPr>
              <a:tblGrid>
                <a:gridCol w="1604865">
                  <a:extLst>
                    <a:ext uri="{9D8B030D-6E8A-4147-A177-3AD203B41FA5}">
                      <a16:colId xmlns:a16="http://schemas.microsoft.com/office/drawing/2014/main" val="3447637507"/>
                    </a:ext>
                  </a:extLst>
                </a:gridCol>
                <a:gridCol w="1013731">
                  <a:extLst>
                    <a:ext uri="{9D8B030D-6E8A-4147-A177-3AD203B41FA5}">
                      <a16:colId xmlns:a16="http://schemas.microsoft.com/office/drawing/2014/main" val="631100209"/>
                    </a:ext>
                  </a:extLst>
                </a:gridCol>
                <a:gridCol w="1188000">
                  <a:extLst>
                    <a:ext uri="{9D8B030D-6E8A-4147-A177-3AD203B41FA5}">
                      <a16:colId xmlns:a16="http://schemas.microsoft.com/office/drawing/2014/main" val="1264282462"/>
                    </a:ext>
                  </a:extLst>
                </a:gridCol>
                <a:gridCol w="1188000">
                  <a:extLst>
                    <a:ext uri="{9D8B030D-6E8A-4147-A177-3AD203B41FA5}">
                      <a16:colId xmlns:a16="http://schemas.microsoft.com/office/drawing/2014/main" val="1641904965"/>
                    </a:ext>
                  </a:extLst>
                </a:gridCol>
                <a:gridCol w="1188000">
                  <a:extLst>
                    <a:ext uri="{9D8B030D-6E8A-4147-A177-3AD203B41FA5}">
                      <a16:colId xmlns:a16="http://schemas.microsoft.com/office/drawing/2014/main" val="1769356867"/>
                    </a:ext>
                  </a:extLst>
                </a:gridCol>
                <a:gridCol w="1188000">
                  <a:extLst>
                    <a:ext uri="{9D8B030D-6E8A-4147-A177-3AD203B41FA5}">
                      <a16:colId xmlns:a16="http://schemas.microsoft.com/office/drawing/2014/main" val="327877879"/>
                    </a:ext>
                  </a:extLst>
                </a:gridCol>
                <a:gridCol w="1188000">
                  <a:extLst>
                    <a:ext uri="{9D8B030D-6E8A-4147-A177-3AD203B41FA5}">
                      <a16:colId xmlns:a16="http://schemas.microsoft.com/office/drawing/2014/main" val="1629730178"/>
                    </a:ext>
                  </a:extLst>
                </a:gridCol>
              </a:tblGrid>
              <a:tr h="90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Name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Area (du)</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supply (2017)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supply (2022)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supply (2027)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supply (2032)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supply (2037)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1392400"/>
                  </a:ext>
                </a:extLst>
              </a:tr>
              <a:tr h="90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Wakalah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1534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181.980313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203.8998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228.4439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255.9565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286.7729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40286919"/>
                  </a:ext>
                </a:extLst>
              </a:tr>
              <a:tr h="90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Khallat Nofal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933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68.5507813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76.81042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86.05953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96.41552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108.0293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59474609"/>
                  </a:ext>
                </a:extLst>
              </a:tr>
              <a:tr h="90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Muntazah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1361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149.168177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167.1381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187.2547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209.8031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235.0684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90091983"/>
                  </a:ext>
                </a:extLst>
              </a:tr>
              <a:tr h="9000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Shuhada</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376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29.9610938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33.57521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37.61698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42.1451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47.21828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9025466"/>
                  </a:ext>
                </a:extLst>
              </a:tr>
            </a:tbl>
          </a:graphicData>
        </a:graphic>
      </p:graphicFrame>
    </p:spTree>
    <p:extLst>
      <p:ext uri="{BB962C8B-B14F-4D97-AF65-F5344CB8AC3E}">
        <p14:creationId xmlns:p14="http://schemas.microsoft.com/office/powerpoint/2010/main" val="24145743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1EA48444-8A12-4662-A08C-7130CD5B0F8F}"/>
              </a:ext>
            </a:extLst>
          </p:cNvPr>
          <p:cNvSpPr>
            <a:spLocks noGrp="1"/>
          </p:cNvSpPr>
          <p:nvPr>
            <p:ph idx="1"/>
          </p:nvPr>
        </p:nvSpPr>
        <p:spPr>
          <a:xfrm>
            <a:off x="1295400" y="1091681"/>
            <a:ext cx="9601200" cy="4822371"/>
          </a:xfrm>
        </p:spPr>
        <p:txBody>
          <a:bodyPr/>
          <a:lstStyle/>
          <a:p>
            <a:pPr algn="just">
              <a:lnSpc>
                <a:spcPct val="150000"/>
              </a:lnSpc>
              <a:spcBef>
                <a:spcPts val="10"/>
              </a:spcBef>
              <a:spcAft>
                <a:spcPts val="12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Master plan for the year 2037 will be based on the fact that seven groundwater wells are available for water supply for Qalqilya Municipality. These wells are the 4 wells used for domestic water supply at present, the two wells owned by Qalqilya and partially used for agricultural purposes at present in addition to another well that Qalqilya Municipality is planning to buy and takeover and is currently negotiating this with the well owner. The estimated potential supply of each well is based on the fact that the well will pump 20 hours per day and for 350 days per year. This means 7000 hours per year. Based on this assumption and the pumping rate of each well. </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The table below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shows the annual production of these wells.  </a:t>
            </a:r>
            <a:endParaRPr lang="en-US" sz="1800" dirty="0">
              <a:effectLst/>
              <a:latin typeface="Times New Roman" panose="02020603050405020304" pitchFamily="18" charset="0"/>
              <a:ea typeface="Calibri" panose="020F0502020204030204" pitchFamily="34" charset="0"/>
            </a:endParaRPr>
          </a:p>
          <a:p>
            <a:pPr marL="0" indent="0" algn="ctr">
              <a:lnSpc>
                <a:spcPct val="150000"/>
              </a:lnSpc>
              <a:spcBef>
                <a:spcPts val="10"/>
              </a:spcBef>
              <a:spcAft>
                <a:spcPts val="12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41187805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9B93F737-AFA7-4407-8797-36FEA28C0B41}"/>
              </a:ext>
            </a:extLst>
          </p:cNvPr>
          <p:cNvSpPr>
            <a:spLocks noGrp="1"/>
          </p:cNvSpPr>
          <p:nvPr>
            <p:ph idx="1"/>
          </p:nvPr>
        </p:nvSpPr>
        <p:spPr>
          <a:xfrm>
            <a:off x="1295400" y="2978020"/>
            <a:ext cx="9601200" cy="3581400"/>
          </a:xfrm>
        </p:spPr>
        <p:txBody>
          <a:bodyPr/>
          <a:lstStyle/>
          <a:p>
            <a:pPr marL="0" indent="0">
              <a:lnSpc>
                <a:spcPct val="150000"/>
              </a:lnSpc>
              <a:spcBef>
                <a:spcPts val="10"/>
              </a:spcBef>
              <a:spcAft>
                <a:spcPts val="1200"/>
              </a:spcAft>
              <a:buNone/>
            </a:pPr>
            <a:endParaRPr lang="en-US" sz="1800" dirty="0">
              <a:effectLst/>
              <a:latin typeface="Times New Roman" panose="02020603050405020304" pitchFamily="18" charset="0"/>
              <a:ea typeface="Calibri" panose="020F0502020204030204" pitchFamily="34" charset="0"/>
            </a:endParaRPr>
          </a:p>
          <a:p>
            <a:pPr marL="0" indent="0">
              <a:lnSpc>
                <a:spcPct val="150000"/>
              </a:lnSpc>
              <a:spcBef>
                <a:spcPts val="10"/>
              </a:spcBef>
              <a:spcAft>
                <a:spcPts val="1200"/>
              </a:spcAft>
              <a:buNone/>
            </a:pPr>
            <a:endParaRPr lang="en-US" sz="1800" dirty="0">
              <a:latin typeface="Times New Roman" panose="02020603050405020304" pitchFamily="18" charset="0"/>
              <a:ea typeface="Calibri" panose="020F0502020204030204" pitchFamily="34" charset="0"/>
            </a:endParaRPr>
          </a:p>
          <a:p>
            <a:pPr marL="0" indent="0">
              <a:lnSpc>
                <a:spcPct val="150000"/>
              </a:lnSpc>
              <a:spcBef>
                <a:spcPts val="10"/>
              </a:spcBef>
              <a:spcAft>
                <a:spcPts val="1200"/>
              </a:spcAft>
              <a:buNone/>
            </a:pPr>
            <a:endParaRPr lang="en-US" sz="1800" dirty="0">
              <a:effectLst/>
              <a:latin typeface="Times New Roman" panose="02020603050405020304" pitchFamily="18" charset="0"/>
              <a:ea typeface="Calibri" panose="020F0502020204030204" pitchFamily="34" charset="0"/>
            </a:endParaRPr>
          </a:p>
          <a:p>
            <a:pPr algn="just">
              <a:lnSpc>
                <a:spcPct val="150000"/>
              </a:lnSpc>
              <a:spcBef>
                <a:spcPts val="10"/>
              </a:spcBef>
              <a:spcAft>
                <a:spcPts val="1200"/>
              </a:spcAft>
            </a:pPr>
            <a:r>
              <a:rPr lang="en-US" sz="1900" b="1" dirty="0">
                <a:effectLst/>
                <a:latin typeface="Times New Roman" panose="02020603050405020304" pitchFamily="18" charset="0"/>
                <a:ea typeface="Calibri" panose="020F0502020204030204" pitchFamily="34" charset="0"/>
              </a:rPr>
              <a:t>The combined annual production of the existing and the new wells (about 9.2 million m</a:t>
            </a:r>
            <a:r>
              <a:rPr lang="en-US" sz="1900" b="1" baseline="30000" dirty="0">
                <a:effectLst/>
                <a:latin typeface="Times New Roman" panose="02020603050405020304" pitchFamily="18" charset="0"/>
                <a:ea typeface="Calibri" panose="020F0502020204030204" pitchFamily="34" charset="0"/>
              </a:rPr>
              <a:t>3</a:t>
            </a:r>
            <a:r>
              <a:rPr lang="en-US" sz="1900" b="1" dirty="0">
                <a:effectLst/>
                <a:latin typeface="Times New Roman" panose="02020603050405020304" pitchFamily="18" charset="0"/>
                <a:ea typeface="Calibri" panose="020F0502020204030204" pitchFamily="34" charset="0"/>
              </a:rPr>
              <a:t>/yr.) is safely above the projected annual water demands in 2037 (5.9 </a:t>
            </a:r>
            <a:r>
              <a:rPr lang="en-US" sz="1900" b="1" dirty="0">
                <a:latin typeface="Times New Roman" panose="02020603050405020304" pitchFamily="18" charset="0"/>
                <a:ea typeface="Calibri" panose="020F0502020204030204" pitchFamily="34" charset="0"/>
              </a:rPr>
              <a:t>million m</a:t>
            </a:r>
            <a:r>
              <a:rPr lang="en-US" sz="1900" b="1" baseline="30000" dirty="0">
                <a:latin typeface="Times New Roman" panose="02020603050405020304" pitchFamily="18" charset="0"/>
                <a:ea typeface="Calibri" panose="020F0502020204030204" pitchFamily="34" charset="0"/>
              </a:rPr>
              <a:t>3</a:t>
            </a:r>
            <a:r>
              <a:rPr lang="en-US" sz="1900" b="1" dirty="0">
                <a:latin typeface="Times New Roman" panose="02020603050405020304" pitchFamily="18" charset="0"/>
                <a:ea typeface="Calibri" panose="020F0502020204030204" pitchFamily="34" charset="0"/>
              </a:rPr>
              <a:t>/yr.)</a:t>
            </a:r>
            <a:endParaRPr lang="en-US" sz="1900" b="1" dirty="0">
              <a:effectLst/>
              <a:latin typeface="Times New Roman" panose="02020603050405020304" pitchFamily="18" charset="0"/>
              <a:ea typeface="Calibri" panose="020F0502020204030204" pitchFamily="34" charset="0"/>
            </a:endParaRPr>
          </a:p>
          <a:p>
            <a:endParaRPr lang="ar-SA" dirty="0"/>
          </a:p>
        </p:txBody>
      </p:sp>
      <p:graphicFrame>
        <p:nvGraphicFramePr>
          <p:cNvPr id="4" name="جدول 3">
            <a:extLst>
              <a:ext uri="{FF2B5EF4-FFF2-40B4-BE49-F238E27FC236}">
                <a16:creationId xmlns:a16="http://schemas.microsoft.com/office/drawing/2014/main" id="{6E7735A0-727C-4F13-9C8B-EAC7A5D78E3E}"/>
              </a:ext>
            </a:extLst>
          </p:cNvPr>
          <p:cNvGraphicFramePr>
            <a:graphicFrameLocks noGrp="1"/>
          </p:cNvGraphicFramePr>
          <p:nvPr>
            <p:extLst>
              <p:ext uri="{D42A27DB-BD31-4B8C-83A1-F6EECF244321}">
                <p14:modId xmlns:p14="http://schemas.microsoft.com/office/powerpoint/2010/main" val="1671041783"/>
              </p:ext>
            </p:extLst>
          </p:nvPr>
        </p:nvGraphicFramePr>
        <p:xfrm>
          <a:off x="2778968" y="839755"/>
          <a:ext cx="6634064" cy="3760548"/>
        </p:xfrm>
        <a:graphic>
          <a:graphicData uri="http://schemas.openxmlformats.org/drawingml/2006/table">
            <a:tbl>
              <a:tblPr firstRow="1" firstCol="1" bandRow="1">
                <a:tableStyleId>{00A15C55-8517-42AA-B614-E9B94910E393}</a:tableStyleId>
              </a:tblPr>
              <a:tblGrid>
                <a:gridCol w="2172216">
                  <a:extLst>
                    <a:ext uri="{9D8B030D-6E8A-4147-A177-3AD203B41FA5}">
                      <a16:colId xmlns:a16="http://schemas.microsoft.com/office/drawing/2014/main" val="1197617297"/>
                    </a:ext>
                  </a:extLst>
                </a:gridCol>
                <a:gridCol w="2230924">
                  <a:extLst>
                    <a:ext uri="{9D8B030D-6E8A-4147-A177-3AD203B41FA5}">
                      <a16:colId xmlns:a16="http://schemas.microsoft.com/office/drawing/2014/main" val="424807065"/>
                    </a:ext>
                  </a:extLst>
                </a:gridCol>
                <a:gridCol w="2230924">
                  <a:extLst>
                    <a:ext uri="{9D8B030D-6E8A-4147-A177-3AD203B41FA5}">
                      <a16:colId xmlns:a16="http://schemas.microsoft.com/office/drawing/2014/main" val="3582312620"/>
                    </a:ext>
                  </a:extLst>
                </a:gridCol>
              </a:tblGrid>
              <a:tr h="514428">
                <a:tc gridSpan="2">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Source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Capacity (m³/year)</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53114479"/>
                  </a:ext>
                </a:extLst>
              </a:tr>
              <a:tr h="317874">
                <a:tc rowSpan="4">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Existing Wells</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Soufin well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2,030,000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8442966"/>
                  </a:ext>
                </a:extLst>
              </a:tr>
              <a:tr h="317874">
                <a:tc vMerge="1">
                  <a:txBody>
                    <a:bodyPr/>
                    <a:lstStyle/>
                    <a:p>
                      <a:pPr rtl="1"/>
                      <a:endParaRPr lang="ar-SA"/>
                    </a:p>
                  </a:txBody>
                  <a:tcP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Al Maslakh well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1,519,000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36007924"/>
                  </a:ext>
                </a:extLst>
              </a:tr>
              <a:tr h="317874">
                <a:tc vMerge="1">
                  <a:txBody>
                    <a:bodyPr/>
                    <a:lstStyle/>
                    <a:p>
                      <a:pPr rtl="1"/>
                      <a:endParaRPr lang="ar-SA"/>
                    </a:p>
                  </a:txBody>
                  <a:tcP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Al Wakalah well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2,296,000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13893011"/>
                  </a:ext>
                </a:extLst>
              </a:tr>
              <a:tr h="317874">
                <a:tc vMerge="1">
                  <a:txBody>
                    <a:bodyPr/>
                    <a:lstStyle/>
                    <a:p>
                      <a:pPr rtl="1"/>
                      <a:endParaRPr lang="ar-SA"/>
                    </a:p>
                  </a:txBody>
                  <a:tcP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Gayyaza well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560,000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0866795"/>
                  </a:ext>
                </a:extLst>
              </a:tr>
              <a:tr h="317874">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Subtotal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sz="1400" b="1" dirty="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6,405,000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73982854"/>
                  </a:ext>
                </a:extLst>
              </a:tr>
              <a:tr h="317874">
                <a:tc rowSpan="3">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New Wells</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Abdel Rahman well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700,000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41452291"/>
                  </a:ext>
                </a:extLst>
              </a:tr>
              <a:tr h="317874">
                <a:tc vMerge="1">
                  <a:txBody>
                    <a:bodyPr/>
                    <a:lstStyle/>
                    <a:p>
                      <a:pPr rtl="1"/>
                      <a:endParaRPr lang="ar-SA"/>
                    </a:p>
                  </a:txBody>
                  <a:tcP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Khirbet </a:t>
                      </a:r>
                      <a:r>
                        <a:rPr lang="en-US" sz="1400" b="1" dirty="0" err="1">
                          <a:effectLst/>
                          <a:latin typeface="Times New Roman" panose="02020603050405020304" pitchFamily="18" charset="0"/>
                          <a:cs typeface="Times New Roman" panose="02020603050405020304" pitchFamily="18" charset="0"/>
                        </a:rPr>
                        <a:t>soufin</a:t>
                      </a:r>
                      <a:r>
                        <a:rPr lang="en-US" sz="1400" b="1" dirty="0">
                          <a:effectLst/>
                          <a:latin typeface="Times New Roman" panose="02020603050405020304" pitchFamily="18" charset="0"/>
                          <a:cs typeface="Times New Roman" panose="02020603050405020304" pitchFamily="18" charset="0"/>
                        </a:rPr>
                        <a:t> well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700,000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25701551"/>
                  </a:ext>
                </a:extLst>
              </a:tr>
              <a:tr h="317874">
                <a:tc vMerge="1">
                  <a:txBody>
                    <a:bodyPr/>
                    <a:lstStyle/>
                    <a:p>
                      <a:pPr rtl="1"/>
                      <a:endParaRPr lang="ar-SA"/>
                    </a:p>
                  </a:txBody>
                  <a:tcPr/>
                </a:tc>
                <a:tc>
                  <a:txBody>
                    <a:bodyPr/>
                    <a:lstStyle/>
                    <a:p>
                      <a:pPr algn="ctr">
                        <a:lnSpc>
                          <a:spcPct val="150000"/>
                        </a:lnSpc>
                        <a:spcBef>
                          <a:spcPts val="600"/>
                        </a:spcBef>
                        <a:spcAft>
                          <a:spcPts val="1200"/>
                        </a:spcAft>
                      </a:pPr>
                      <a:r>
                        <a:rPr lang="en-US" sz="1400" b="1">
                          <a:effectLst/>
                          <a:latin typeface="Times New Roman" panose="02020603050405020304" pitchFamily="18" charset="0"/>
                          <a:cs typeface="Times New Roman" panose="02020603050405020304" pitchFamily="18" charset="0"/>
                        </a:rPr>
                        <a:t>Al Thahr well</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a:effectLst/>
                          <a:latin typeface="Times New Roman" panose="02020603050405020304" pitchFamily="18" charset="0"/>
                          <a:cs typeface="Times New Roman" panose="02020603050405020304" pitchFamily="18" charset="0"/>
                        </a:rPr>
                        <a:t>1400,000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54225150"/>
                  </a:ext>
                </a:extLst>
              </a:tr>
              <a:tr h="317874">
                <a:tc>
                  <a:txBody>
                    <a:bodyPr/>
                    <a:lstStyle/>
                    <a:p>
                      <a:pPr algn="ctr">
                        <a:lnSpc>
                          <a:spcPct val="150000"/>
                        </a:lnSpc>
                        <a:spcBef>
                          <a:spcPts val="600"/>
                        </a:spcBef>
                        <a:spcAft>
                          <a:spcPts val="1200"/>
                        </a:spcAft>
                      </a:pPr>
                      <a:r>
                        <a:rPr lang="en-US" sz="1400" b="1">
                          <a:effectLst/>
                          <a:latin typeface="Times New Roman" panose="02020603050405020304" pitchFamily="18" charset="0"/>
                          <a:cs typeface="Times New Roman" panose="02020603050405020304" pitchFamily="18" charset="0"/>
                        </a:rPr>
                        <a:t>Subtotal</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400" b="1" dirty="0" smtClean="0">
                          <a:effectLst/>
                          <a:latin typeface="Times New Roman" panose="02020603050405020304" pitchFamily="18" charset="0"/>
                          <a:cs typeface="Times New Roman" panose="02020603050405020304" pitchFamily="18" charset="0"/>
                        </a:rPr>
                        <a:t>2,800,000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76653561"/>
                  </a:ext>
                </a:extLst>
              </a:tr>
              <a:tr h="356947">
                <a:tc>
                  <a:txBody>
                    <a:bodyPr/>
                    <a:lstStyle/>
                    <a:p>
                      <a:pPr algn="ctr">
                        <a:lnSpc>
                          <a:spcPct val="150000"/>
                        </a:lnSpc>
                        <a:spcBef>
                          <a:spcPts val="600"/>
                        </a:spcBef>
                        <a:spcAft>
                          <a:spcPts val="1200"/>
                        </a:spcAft>
                      </a:pPr>
                      <a:r>
                        <a:rPr lang="en-US" sz="1400" b="1">
                          <a:effectLst/>
                          <a:latin typeface="Times New Roman" panose="02020603050405020304" pitchFamily="18" charset="0"/>
                          <a:cs typeface="Times New Roman" panose="02020603050405020304" pitchFamily="18" charset="0"/>
                        </a:rPr>
                        <a:t>Total</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sz="1400" b="1">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600"/>
                        </a:spcBef>
                        <a:spcAft>
                          <a:spcPts val="1200"/>
                        </a:spcAft>
                      </a:pPr>
                      <a:r>
                        <a:rPr lang="en-US" sz="1600" b="1" dirty="0">
                          <a:effectLst/>
                          <a:latin typeface="Times New Roman" panose="02020603050405020304" pitchFamily="18" charset="0"/>
                          <a:cs typeface="Times New Roman" panose="02020603050405020304" pitchFamily="18" charset="0"/>
                        </a:rPr>
                        <a:t>9,205,000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5780678"/>
                  </a:ext>
                </a:extLst>
              </a:tr>
            </a:tbl>
          </a:graphicData>
        </a:graphic>
      </p:graphicFrame>
    </p:spTree>
    <p:extLst>
      <p:ext uri="{BB962C8B-B14F-4D97-AF65-F5344CB8AC3E}">
        <p14:creationId xmlns:p14="http://schemas.microsoft.com/office/powerpoint/2010/main" val="1007821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Objectives</a:t>
            </a:r>
          </a:p>
        </p:txBody>
      </p:sp>
      <p:sp>
        <p:nvSpPr>
          <p:cNvPr id="3" name="Content Placeholder 2"/>
          <p:cNvSpPr>
            <a:spLocks noGrp="1"/>
          </p:cNvSpPr>
          <p:nvPr>
            <p:ph idx="1"/>
          </p:nvPr>
        </p:nvSpPr>
        <p:spPr>
          <a:xfrm>
            <a:off x="1371600" y="1885361"/>
            <a:ext cx="9601200" cy="3982039"/>
          </a:xfrm>
        </p:spPr>
        <p:txBody>
          <a:bodyPr/>
          <a:lstStyle/>
          <a:p>
            <a:r>
              <a:rPr lang="en-US" u="sng" dirty="0">
                <a:latin typeface="Times New Roman" panose="02020603050405020304" pitchFamily="18" charset="0"/>
                <a:cs typeface="Times New Roman" panose="02020603050405020304" pitchFamily="18" charset="0"/>
              </a:rPr>
              <a:t>The Main Objective </a:t>
            </a:r>
            <a:r>
              <a:rPr lang="en-US" dirty="0">
                <a:latin typeface="Times New Roman" panose="02020603050405020304" pitchFamily="18" charset="0"/>
                <a:cs typeface="Times New Roman" panose="02020603050405020304" pitchFamily="18" charset="0"/>
              </a:rPr>
              <a:t>of the project is to develop a master plan for the water supply network for Qalqilya Municipality (QM). And there are sub-objectives such as:</a:t>
            </a:r>
          </a:p>
          <a:p>
            <a:pPr marL="0" indent="0">
              <a:buNone/>
            </a:pPr>
            <a:r>
              <a:rPr lang="en-US" dirty="0">
                <a:latin typeface="Times New Roman" panose="02020603050405020304" pitchFamily="18" charset="0"/>
                <a:cs typeface="Times New Roman" panose="02020603050405020304" pitchFamily="18" charset="0"/>
              </a:rPr>
              <a:t> 1. Study the existing water supply network, and find the present problems.</a:t>
            </a:r>
          </a:p>
          <a:p>
            <a:pPr marL="0" indent="0">
              <a:buNone/>
            </a:pPr>
            <a:r>
              <a:rPr lang="en-US" dirty="0">
                <a:latin typeface="Times New Roman" panose="02020603050405020304" pitchFamily="18" charset="0"/>
                <a:cs typeface="Times New Roman" panose="02020603050405020304" pitchFamily="18" charset="0"/>
              </a:rPr>
              <a:t> 2. Write down any suggested plans and develop the best options as solutions.</a:t>
            </a:r>
          </a:p>
          <a:p>
            <a:pPr marL="0" indent="0">
              <a:buNone/>
            </a:pPr>
            <a:r>
              <a:rPr lang="en-US" dirty="0">
                <a:latin typeface="Times New Roman" panose="02020603050405020304" pitchFamily="18" charset="0"/>
                <a:cs typeface="Times New Roman" panose="02020603050405020304" pitchFamily="18" charset="0"/>
              </a:rPr>
              <a:t> 3. Check the validity of the existing water resources for the coming 20 years.</a:t>
            </a:r>
          </a:p>
          <a:p>
            <a:pPr marL="0" indent="0">
              <a:buNone/>
            </a:pPr>
            <a:r>
              <a:rPr lang="en-US" dirty="0">
                <a:latin typeface="Times New Roman" panose="02020603050405020304" pitchFamily="18" charset="0"/>
                <a:cs typeface="Times New Roman" panose="02020603050405020304" pitchFamily="18" charset="0"/>
              </a:rPr>
              <a:t> 4. If there is a gap between demand and supply in the future; find alternatives.</a:t>
            </a:r>
          </a:p>
          <a:p>
            <a:pPr marL="0" indent="0">
              <a:buNone/>
            </a:pPr>
            <a:r>
              <a:rPr lang="en-US" dirty="0">
                <a:latin typeface="Times New Roman" panose="02020603050405020304" pitchFamily="18" charset="0"/>
                <a:cs typeface="Times New Roman" panose="02020603050405020304" pitchFamily="18" charset="0"/>
              </a:rPr>
              <a:t> 5. Achieve financial sustainability concepts and promote private sector participation in the management and distribution of water.</a:t>
            </a:r>
          </a:p>
          <a:p>
            <a:pPr marL="0" indent="0">
              <a:buNone/>
            </a:pPr>
            <a:r>
              <a:rPr lang="en-US" dirty="0" smtClean="0"/>
              <a:t> </a:t>
            </a:r>
            <a:r>
              <a:rPr lang="en-US" dirty="0" smtClean="0">
                <a:latin typeface="Times New Roman" panose="02020603050405020304" pitchFamily="18" charset="0"/>
                <a:cs typeface="Times New Roman" panose="02020603050405020304" pitchFamily="18" charset="0"/>
              </a:rPr>
              <a:t>6</a:t>
            </a:r>
            <a:r>
              <a:rPr lang="en-US" dirty="0">
                <a:latin typeface="Times New Roman" panose="02020603050405020304" pitchFamily="18" charset="0"/>
                <a:cs typeface="Times New Roman" panose="02020603050405020304" pitchFamily="18" charset="0"/>
              </a:rPr>
              <a:t>. Achieve a balance between quantity and quality of available water and the needs of </a:t>
            </a:r>
            <a:r>
              <a:rPr lang="en-US" dirty="0" smtClean="0">
                <a:latin typeface="Times New Roman" panose="02020603050405020304" pitchFamily="18" charset="0"/>
                <a:cs typeface="Times New Roman" panose="02020603050405020304" pitchFamily="18" charset="0"/>
              </a:rPr>
              <a:t>                                                                                                                     Qalqilya </a:t>
            </a:r>
            <a:r>
              <a:rPr lang="en-US" dirty="0">
                <a:latin typeface="Times New Roman" panose="02020603050405020304" pitchFamily="18" charset="0"/>
                <a:cs typeface="Times New Roman" panose="02020603050405020304" pitchFamily="18" charset="0"/>
              </a:rPr>
              <a:t>city in the present and the future. </a:t>
            </a:r>
          </a:p>
        </p:txBody>
      </p:sp>
    </p:spTree>
    <p:extLst>
      <p:ext uri="{BB962C8B-B14F-4D97-AF65-F5344CB8AC3E}">
        <p14:creationId xmlns:p14="http://schemas.microsoft.com/office/powerpoint/2010/main" val="32814434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AEE76B2-5B16-461F-9C4A-5803A9DA34C7}"/>
              </a:ext>
            </a:extLst>
          </p:cNvPr>
          <p:cNvSpPr>
            <a:spLocks noGrp="1"/>
          </p:cNvSpPr>
          <p:nvPr>
            <p:ph type="title"/>
          </p:nvPr>
        </p:nvSpPr>
        <p:spPr>
          <a:xfrm>
            <a:off x="1371600" y="685800"/>
            <a:ext cx="9601200" cy="769776"/>
          </a:xfrm>
        </p:spPr>
        <p:txBody>
          <a:bodyPr>
            <a:normAutofit/>
          </a:bodyPr>
          <a:lstStyle/>
          <a:p>
            <a:r>
              <a:rPr lang="en-US" sz="3000" b="1" dirty="0">
                <a:effectLst/>
                <a:latin typeface="Times New Roman" panose="02020603050405020304" pitchFamily="18" charset="0"/>
                <a:ea typeface="Calibri" panose="020F0502020204030204" pitchFamily="34" charset="0"/>
              </a:rPr>
              <a:t>State of condition and assessment of well production</a:t>
            </a:r>
            <a:endParaRPr lang="ar-SA" sz="3000" b="1" dirty="0"/>
          </a:p>
        </p:txBody>
      </p:sp>
      <p:sp>
        <p:nvSpPr>
          <p:cNvPr id="3" name="عنصر نائب للمحتوى 2">
            <a:extLst>
              <a:ext uri="{FF2B5EF4-FFF2-40B4-BE49-F238E27FC236}">
                <a16:creationId xmlns:a16="http://schemas.microsoft.com/office/drawing/2014/main" id="{538F7FF4-F723-4D7E-917D-7417733D972A}"/>
              </a:ext>
            </a:extLst>
          </p:cNvPr>
          <p:cNvSpPr>
            <a:spLocks noGrp="1"/>
          </p:cNvSpPr>
          <p:nvPr>
            <p:ph idx="1"/>
          </p:nvPr>
        </p:nvSpPr>
        <p:spPr>
          <a:xfrm>
            <a:off x="1371600" y="1324947"/>
            <a:ext cx="9601200" cy="4542453"/>
          </a:xfrm>
        </p:spPr>
        <p:txBody>
          <a:bodyPr/>
          <a:lstStyle/>
          <a:p>
            <a:pPr algn="just">
              <a:lnSpc>
                <a:spcPct val="150000"/>
              </a:lnSpc>
              <a:spcAft>
                <a:spcPts val="6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Based on Wells and Transmission Mains map the supply of four zones is estimated. </a:t>
            </a:r>
            <a:r>
              <a:rPr lang="en-US" sz="1800" dirty="0">
                <a:effectLst/>
                <a:latin typeface="Times New Roman" panose="02020603050405020304" pitchFamily="18" charset="0"/>
                <a:ea typeface="Calibri" panose="020F0502020204030204" pitchFamily="34" charset="0"/>
              </a:rPr>
              <a:t>This is achieved through</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considering the wells that feed the same zone as a single unit. This leads to: </a:t>
            </a:r>
            <a:endParaRPr lang="en-US" sz="1800" dirty="0">
              <a:effectLst/>
              <a:latin typeface="Times New Roman" panose="02020603050405020304" pitchFamily="18" charset="0"/>
              <a:ea typeface="Calibri" panose="020F0502020204030204" pitchFamily="34" charset="0"/>
            </a:endParaRPr>
          </a:p>
          <a:p>
            <a:pPr marL="342900" lvl="0" indent="-342900" algn="just">
              <a:lnSpc>
                <a:spcPct val="115000"/>
              </a:lnSpc>
              <a:spcAft>
                <a:spcPts val="1000"/>
              </a:spcAft>
              <a:buFont typeface="Arial" panose="020B0604020202020204" pitchFamily="34" charset="0"/>
              <a:buChar char="-"/>
              <a:tabLst>
                <a:tab pos="457200" algn="l"/>
              </a:tabLs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Wakala and Gayyaza. </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spcAft>
                <a:spcPts val="1000"/>
              </a:spcAft>
              <a:buFont typeface="Arial" panose="020B0604020202020204" pitchFamily="34" charset="0"/>
              <a:buChar char="-"/>
              <a:tabLst>
                <a:tab pos="457200" algn="l"/>
              </a:tabLs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Maslakh and Soufin.</a:t>
            </a:r>
          </a:p>
          <a:p>
            <a:pPr marL="342900" lvl="0" indent="-342900" algn="just">
              <a:lnSpc>
                <a:spcPct val="115000"/>
              </a:lnSpc>
              <a:spcAft>
                <a:spcPts val="1000"/>
              </a:spcAft>
              <a:buFont typeface="Arial" panose="020B0604020202020204" pitchFamily="34" charset="0"/>
              <a:buChar char="-"/>
              <a:tabLst>
                <a:tab pos="457200" algn="l"/>
              </a:tabLst>
            </a:pP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endParaRPr lang="ar-SA" dirty="0"/>
          </a:p>
        </p:txBody>
      </p:sp>
      <p:graphicFrame>
        <p:nvGraphicFramePr>
          <p:cNvPr id="4" name="جدول 3">
            <a:extLst>
              <a:ext uri="{FF2B5EF4-FFF2-40B4-BE49-F238E27FC236}">
                <a16:creationId xmlns:a16="http://schemas.microsoft.com/office/drawing/2014/main" id="{6F9B5FB5-7872-40BD-BFCB-06341C8A0098}"/>
              </a:ext>
            </a:extLst>
          </p:cNvPr>
          <p:cNvGraphicFramePr>
            <a:graphicFrameLocks noGrp="1"/>
          </p:cNvGraphicFramePr>
          <p:nvPr>
            <p:extLst>
              <p:ext uri="{D42A27DB-BD31-4B8C-83A1-F6EECF244321}">
                <p14:modId xmlns:p14="http://schemas.microsoft.com/office/powerpoint/2010/main" val="124767076"/>
              </p:ext>
            </p:extLst>
          </p:nvPr>
        </p:nvGraphicFramePr>
        <p:xfrm>
          <a:off x="4408908" y="3069771"/>
          <a:ext cx="4380529" cy="3166984"/>
        </p:xfrm>
        <a:graphic>
          <a:graphicData uri="http://schemas.openxmlformats.org/drawingml/2006/table">
            <a:tbl>
              <a:tblPr firstRow="1" firstCol="1" bandRow="1">
                <a:tableStyleId>{00A15C55-8517-42AA-B614-E9B94910E393}</a:tableStyleId>
              </a:tblPr>
              <a:tblGrid>
                <a:gridCol w="2280948">
                  <a:extLst>
                    <a:ext uri="{9D8B030D-6E8A-4147-A177-3AD203B41FA5}">
                      <a16:colId xmlns:a16="http://schemas.microsoft.com/office/drawing/2014/main" val="826866137"/>
                    </a:ext>
                  </a:extLst>
                </a:gridCol>
                <a:gridCol w="2099581">
                  <a:extLst>
                    <a:ext uri="{9D8B030D-6E8A-4147-A177-3AD203B41FA5}">
                      <a16:colId xmlns:a16="http://schemas.microsoft.com/office/drawing/2014/main" val="2635785410"/>
                    </a:ext>
                  </a:extLst>
                </a:gridCol>
              </a:tblGrid>
              <a:tr h="513184">
                <a:tc>
                  <a:txBody>
                    <a:bodyPr/>
                    <a:lstStyle/>
                    <a:p>
                      <a:pPr marL="457200"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Wells</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Supply</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4807439"/>
                  </a:ext>
                </a:extLst>
              </a:tr>
              <a:tr h="13269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Wakala+ Gayyaza</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318+78</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=396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82735743"/>
                  </a:ext>
                </a:extLst>
              </a:tr>
              <a:tr h="1326900">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Maslakh+ Soufin</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217+288</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=505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72443000"/>
                  </a:ext>
                </a:extLst>
              </a:tr>
            </a:tbl>
          </a:graphicData>
        </a:graphic>
      </p:graphicFrame>
    </p:spTree>
    <p:extLst>
      <p:ext uri="{BB962C8B-B14F-4D97-AF65-F5344CB8AC3E}">
        <p14:creationId xmlns:p14="http://schemas.microsoft.com/office/powerpoint/2010/main" val="12244622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A9A6B169-D410-42B1-98AA-929C5B7D355B}"/>
              </a:ext>
            </a:extLst>
          </p:cNvPr>
          <p:cNvSpPr>
            <a:spLocks noGrp="1"/>
          </p:cNvSpPr>
          <p:nvPr>
            <p:ph idx="1"/>
          </p:nvPr>
        </p:nvSpPr>
        <p:spPr>
          <a:xfrm>
            <a:off x="1371600" y="746449"/>
            <a:ext cx="9601200" cy="5120951"/>
          </a:xfrm>
        </p:spPr>
        <p:txBody>
          <a:bodyPr/>
          <a:lstStyle/>
          <a:p>
            <a:pPr>
              <a:lnSpc>
                <a:spcPct val="150000"/>
              </a:lnSpc>
              <a:spcAft>
                <a:spcPts val="600"/>
              </a:spcAft>
            </a:pPr>
            <a:r>
              <a:rPr lang="en-US" sz="1800" dirty="0">
                <a:effectLst/>
                <a:latin typeface="Times New Roman" panose="02020603050405020304" pitchFamily="18" charset="0"/>
                <a:ea typeface="Calibri" panose="020F0502020204030204" pitchFamily="34" charset="0"/>
              </a:rPr>
              <a:t> Since </a:t>
            </a:r>
            <a:r>
              <a:rPr lang="en-US" sz="1800" b="1" dirty="0">
                <a:effectLst/>
                <a:latin typeface="Times New Roman" panose="02020603050405020304" pitchFamily="18" charset="0"/>
                <a:ea typeface="Calibri" panose="020F0502020204030204" pitchFamily="34" charset="0"/>
              </a:rPr>
              <a:t>Wakala+ Gayyaza </a:t>
            </a:r>
            <a:r>
              <a:rPr lang="en-US" sz="1800" dirty="0">
                <a:effectLst/>
                <a:latin typeface="Times New Roman" panose="02020603050405020304" pitchFamily="18" charset="0"/>
                <a:ea typeface="Calibri" panose="020F0502020204030204" pitchFamily="34" charset="0"/>
              </a:rPr>
              <a:t>mainly feeds </a:t>
            </a:r>
            <a:r>
              <a:rPr lang="en-US" sz="1800" b="1" dirty="0">
                <a:solidFill>
                  <a:srgbClr val="000000"/>
                </a:solidFill>
                <a:effectLst/>
                <a:latin typeface="Times New Roman" panose="02020603050405020304" pitchFamily="18" charset="0"/>
                <a:ea typeface="Calibri" panose="020F0502020204030204" pitchFamily="34" charset="0"/>
              </a:rPr>
              <a:t>Al Wakalah and Al Shuhada</a:t>
            </a:r>
            <a:r>
              <a:rPr lang="en-US" sz="1800" dirty="0">
                <a:solidFill>
                  <a:srgbClr val="000000"/>
                </a:solidFill>
                <a:effectLst/>
                <a:latin typeface="Times New Roman" panose="02020603050405020304" pitchFamily="18" charset="0"/>
                <a:ea typeface="Calibri" panose="020F0502020204030204" pitchFamily="34" charset="0"/>
              </a:rPr>
              <a:t> zones </a:t>
            </a:r>
            <a:endParaRPr lang="en-US" sz="1800" dirty="0">
              <a:effectLst/>
              <a:latin typeface="Times New Roman" panose="02020603050405020304" pitchFamily="18" charset="0"/>
              <a:ea typeface="Calibri" panose="020F0502020204030204" pitchFamily="34" charset="0"/>
            </a:endParaRPr>
          </a:p>
          <a:p>
            <a:pPr>
              <a:lnSpc>
                <a:spcPct val="150000"/>
              </a:lnSpc>
              <a:spcAft>
                <a:spcPts val="600"/>
              </a:spcAft>
            </a:pPr>
            <a:r>
              <a:rPr lang="en-US" sz="1800" dirty="0">
                <a:solidFill>
                  <a:srgbClr val="000000"/>
                </a:solidFill>
                <a:effectLst/>
                <a:latin typeface="Times New Roman" panose="02020603050405020304" pitchFamily="18" charset="0"/>
                <a:ea typeface="Calibri" panose="020F0502020204030204" pitchFamily="34" charset="0"/>
              </a:rPr>
              <a:t>And </a:t>
            </a:r>
            <a:r>
              <a:rPr lang="en-US" sz="1800" b="1" dirty="0">
                <a:effectLst/>
                <a:latin typeface="Times New Roman" panose="02020603050405020304" pitchFamily="18" charset="0"/>
                <a:ea typeface="Calibri" panose="020F0502020204030204" pitchFamily="34" charset="0"/>
              </a:rPr>
              <a:t>Maslakh+ Soufin </a:t>
            </a:r>
            <a:r>
              <a:rPr lang="en-US" sz="1800" dirty="0">
                <a:effectLst/>
                <a:latin typeface="Times New Roman" panose="02020603050405020304" pitchFamily="18" charset="0"/>
                <a:ea typeface="Calibri" panose="020F0502020204030204" pitchFamily="34" charset="0"/>
              </a:rPr>
              <a:t>mainly feeds </a:t>
            </a:r>
            <a:r>
              <a:rPr lang="en-US" sz="1800" b="1" dirty="0">
                <a:solidFill>
                  <a:srgbClr val="000000"/>
                </a:solidFill>
                <a:effectLst/>
                <a:latin typeface="Times New Roman" panose="02020603050405020304" pitchFamily="18" charset="0"/>
                <a:ea typeface="Calibri" panose="020F0502020204030204" pitchFamily="34" charset="0"/>
              </a:rPr>
              <a:t>Khallat Nofal and Al Muntazah </a:t>
            </a:r>
            <a:r>
              <a:rPr lang="en-US" sz="1800" dirty="0">
                <a:solidFill>
                  <a:srgbClr val="000000"/>
                </a:solidFill>
                <a:effectLst/>
                <a:latin typeface="Times New Roman" panose="02020603050405020304" pitchFamily="18" charset="0"/>
                <a:ea typeface="Calibri" panose="020F0502020204030204" pitchFamily="34" charset="0"/>
              </a:rPr>
              <a:t>zones this leads to:</a:t>
            </a:r>
          </a:p>
          <a:p>
            <a:pPr marL="0" indent="0" algn="ctr">
              <a:lnSpc>
                <a:spcPct val="150000"/>
              </a:lnSpc>
              <a:spcAft>
                <a:spcPts val="600"/>
              </a:spcAft>
              <a:buNone/>
            </a:pPr>
            <a:r>
              <a:rPr lang="en-US" sz="1800" dirty="0">
                <a:effectLst/>
                <a:latin typeface="Times New Roman" panose="02020603050405020304" pitchFamily="18" charset="0"/>
                <a:ea typeface="Calibri" panose="020F0502020204030204" pitchFamily="34" charset="0"/>
              </a:rPr>
              <a:t>Supply Needed for The Future:</a:t>
            </a:r>
          </a:p>
          <a:p>
            <a:endParaRPr lang="ar-SA" dirty="0"/>
          </a:p>
        </p:txBody>
      </p:sp>
      <p:graphicFrame>
        <p:nvGraphicFramePr>
          <p:cNvPr id="4" name="جدول 3">
            <a:extLst>
              <a:ext uri="{FF2B5EF4-FFF2-40B4-BE49-F238E27FC236}">
                <a16:creationId xmlns:a16="http://schemas.microsoft.com/office/drawing/2014/main" id="{104A0CCC-9834-4761-AB1F-EED60A985B86}"/>
              </a:ext>
            </a:extLst>
          </p:cNvPr>
          <p:cNvGraphicFramePr>
            <a:graphicFrameLocks noGrp="1"/>
          </p:cNvGraphicFramePr>
          <p:nvPr>
            <p:extLst>
              <p:ext uri="{D42A27DB-BD31-4B8C-83A1-F6EECF244321}">
                <p14:modId xmlns:p14="http://schemas.microsoft.com/office/powerpoint/2010/main" val="2685695125"/>
              </p:ext>
            </p:extLst>
          </p:nvPr>
        </p:nvGraphicFramePr>
        <p:xfrm>
          <a:off x="2340157" y="2425960"/>
          <a:ext cx="7664086" cy="4130987"/>
        </p:xfrm>
        <a:graphic>
          <a:graphicData uri="http://schemas.openxmlformats.org/drawingml/2006/table">
            <a:tbl>
              <a:tblPr firstRow="1" firstCol="1" bandRow="1">
                <a:tableStyleId>{00A15C55-8517-42AA-B614-E9B94910E393}</a:tableStyleId>
              </a:tblPr>
              <a:tblGrid>
                <a:gridCol w="1184086">
                  <a:extLst>
                    <a:ext uri="{9D8B030D-6E8A-4147-A177-3AD203B41FA5}">
                      <a16:colId xmlns:a16="http://schemas.microsoft.com/office/drawing/2014/main" val="3485643231"/>
                    </a:ext>
                  </a:extLst>
                </a:gridCol>
                <a:gridCol w="1080000">
                  <a:extLst>
                    <a:ext uri="{9D8B030D-6E8A-4147-A177-3AD203B41FA5}">
                      <a16:colId xmlns:a16="http://schemas.microsoft.com/office/drawing/2014/main" val="894677585"/>
                    </a:ext>
                  </a:extLst>
                </a:gridCol>
                <a:gridCol w="1080000">
                  <a:extLst>
                    <a:ext uri="{9D8B030D-6E8A-4147-A177-3AD203B41FA5}">
                      <a16:colId xmlns:a16="http://schemas.microsoft.com/office/drawing/2014/main" val="3119049835"/>
                    </a:ext>
                  </a:extLst>
                </a:gridCol>
                <a:gridCol w="1080000">
                  <a:extLst>
                    <a:ext uri="{9D8B030D-6E8A-4147-A177-3AD203B41FA5}">
                      <a16:colId xmlns:a16="http://schemas.microsoft.com/office/drawing/2014/main" val="631271212"/>
                    </a:ext>
                  </a:extLst>
                </a:gridCol>
                <a:gridCol w="1080000">
                  <a:extLst>
                    <a:ext uri="{9D8B030D-6E8A-4147-A177-3AD203B41FA5}">
                      <a16:colId xmlns:a16="http://schemas.microsoft.com/office/drawing/2014/main" val="1238229892"/>
                    </a:ext>
                  </a:extLst>
                </a:gridCol>
                <a:gridCol w="1080000">
                  <a:extLst>
                    <a:ext uri="{9D8B030D-6E8A-4147-A177-3AD203B41FA5}">
                      <a16:colId xmlns:a16="http://schemas.microsoft.com/office/drawing/2014/main" val="4229200047"/>
                    </a:ext>
                  </a:extLst>
                </a:gridCol>
                <a:gridCol w="1080000">
                  <a:extLst>
                    <a:ext uri="{9D8B030D-6E8A-4147-A177-3AD203B41FA5}">
                      <a16:colId xmlns:a16="http://schemas.microsoft.com/office/drawing/2014/main" val="287961475"/>
                    </a:ext>
                  </a:extLst>
                </a:gridCol>
              </a:tblGrid>
              <a:tr h="1268036">
                <a:tc>
                  <a:txBody>
                    <a:bodyPr/>
                    <a:lstStyle/>
                    <a:p>
                      <a:pPr marL="457200"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Name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Area (du)</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supply (2017)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Total supply (2022) m</a:t>
                      </a:r>
                      <a:r>
                        <a:rPr lang="en-US" sz="1400" b="1" baseline="30000" dirty="0">
                          <a:effectLst/>
                          <a:latin typeface="Times New Roman" panose="02020603050405020304" pitchFamily="18" charset="0"/>
                          <a:cs typeface="Times New Roman" panose="02020603050405020304" pitchFamily="18" charset="0"/>
                        </a:rPr>
                        <a:t>3</a:t>
                      </a:r>
                      <a:r>
                        <a:rPr lang="en-US" sz="1400" b="1" dirty="0">
                          <a:effectLst/>
                          <a:latin typeface="Times New Roman" panose="02020603050405020304" pitchFamily="18" charset="0"/>
                          <a:cs typeface="Times New Roman" panose="02020603050405020304" pitchFamily="18" charset="0"/>
                        </a:rPr>
                        <a:t>/h</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Total supply (2027) m</a:t>
                      </a:r>
                      <a:r>
                        <a:rPr lang="en-US" sz="1400" b="1" baseline="30000">
                          <a:effectLst/>
                          <a:latin typeface="Times New Roman" panose="02020603050405020304" pitchFamily="18" charset="0"/>
                          <a:cs typeface="Times New Roman" panose="02020603050405020304" pitchFamily="18" charset="0"/>
                        </a:rPr>
                        <a:t>3</a:t>
                      </a:r>
                      <a:r>
                        <a:rPr lang="en-US" sz="1400" b="1">
                          <a:effectLst/>
                          <a:latin typeface="Times New Roman" panose="02020603050405020304" pitchFamily="18" charset="0"/>
                          <a:cs typeface="Times New Roman" panose="02020603050405020304" pitchFamily="18" charset="0"/>
                        </a:rPr>
                        <a:t>/h</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Total supply (2032) m</a:t>
                      </a:r>
                      <a:r>
                        <a:rPr lang="en-US" sz="1400" b="1" baseline="30000">
                          <a:effectLst/>
                          <a:latin typeface="Times New Roman" panose="02020603050405020304" pitchFamily="18" charset="0"/>
                          <a:cs typeface="Times New Roman" panose="02020603050405020304" pitchFamily="18" charset="0"/>
                        </a:rPr>
                        <a:t>3</a:t>
                      </a:r>
                      <a:r>
                        <a:rPr lang="en-US" sz="1400" b="1">
                          <a:effectLst/>
                          <a:latin typeface="Times New Roman" panose="02020603050405020304" pitchFamily="18" charset="0"/>
                          <a:cs typeface="Times New Roman" panose="02020603050405020304" pitchFamily="18" charset="0"/>
                        </a:rPr>
                        <a:t>/h</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Total supply (2037) m</a:t>
                      </a:r>
                      <a:r>
                        <a:rPr lang="en-US" sz="1400" b="1" baseline="30000">
                          <a:effectLst/>
                          <a:latin typeface="Times New Roman" panose="02020603050405020304" pitchFamily="18" charset="0"/>
                          <a:cs typeface="Times New Roman" panose="02020603050405020304" pitchFamily="18" charset="0"/>
                        </a:rPr>
                        <a:t>3</a:t>
                      </a:r>
                      <a:r>
                        <a:rPr lang="en-US" sz="1400" b="1">
                          <a:effectLst/>
                          <a:latin typeface="Times New Roman" panose="02020603050405020304" pitchFamily="18" charset="0"/>
                          <a:cs typeface="Times New Roman" panose="02020603050405020304" pitchFamily="18" charset="0"/>
                        </a:rPr>
                        <a:t>/h</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6245964"/>
                  </a:ext>
                </a:extLst>
              </a:tr>
              <a:tr h="614470">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Wakalah</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Shuhada</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1534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181.980313</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29.9610938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203.8998</a:t>
                      </a:r>
                    </a:p>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33.57521</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228.4439</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37.61698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255.9565</a:t>
                      </a:r>
                    </a:p>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42.1451</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286.7729</a:t>
                      </a:r>
                    </a:p>
                    <a:p>
                      <a:pPr algn="ctr">
                        <a:lnSpc>
                          <a:spcPct val="150000"/>
                        </a:lnSpc>
                        <a:spcAft>
                          <a:spcPts val="600"/>
                        </a:spcAft>
                      </a:pPr>
                      <a:r>
                        <a:rPr lang="en-US" sz="1400" b="1">
                          <a:effectLst/>
                          <a:latin typeface="Times New Roman" panose="02020603050405020304" pitchFamily="18" charset="0"/>
                          <a:cs typeface="Times New Roman" panose="02020603050405020304" pitchFamily="18" charset="0"/>
                        </a:rPr>
                        <a:t>47.21828</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4176854"/>
                  </a:ext>
                </a:extLst>
              </a:tr>
              <a:tr h="482394">
                <a:tc vMerge="1">
                  <a:txBody>
                    <a:bodyPr/>
                    <a:lstStyle/>
                    <a:p>
                      <a:pPr rtl="1"/>
                      <a:endParaRPr lang="ar-SA"/>
                    </a:p>
                  </a:txBody>
                  <a:tcP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376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100656637"/>
                  </a:ext>
                </a:extLst>
              </a:tr>
              <a:tr h="614470">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Al Muntazah</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 </a:t>
                      </a: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Khallat Nofal</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1361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149.168177</a:t>
                      </a:r>
                    </a:p>
                    <a:p>
                      <a:pPr algn="ctr">
                        <a:lnSpc>
                          <a:spcPct val="150000"/>
                        </a:lnSpc>
                        <a:spcAft>
                          <a:spcPts val="600"/>
                        </a:spcAft>
                      </a:pPr>
                      <a:endParaRPr lang="en-US" sz="1400" b="1" dirty="0">
                        <a:effectLst/>
                        <a:latin typeface="Times New Roman" panose="02020603050405020304" pitchFamily="18" charset="0"/>
                        <a:cs typeface="Times New Roman" panose="02020603050405020304" pitchFamily="18" charset="0"/>
                      </a:endParaRP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68.5507813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167.1381</a:t>
                      </a:r>
                    </a:p>
                    <a:p>
                      <a:pPr algn="ctr">
                        <a:lnSpc>
                          <a:spcPct val="150000"/>
                        </a:lnSpc>
                        <a:spcAft>
                          <a:spcPts val="600"/>
                        </a:spcAft>
                      </a:pPr>
                      <a:endParaRPr lang="en-US" sz="1400" b="1" dirty="0">
                        <a:effectLst/>
                        <a:latin typeface="Times New Roman" panose="02020603050405020304" pitchFamily="18" charset="0"/>
                        <a:cs typeface="Times New Roman" panose="02020603050405020304" pitchFamily="18" charset="0"/>
                      </a:endParaRP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76.81042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187.2547</a:t>
                      </a:r>
                    </a:p>
                    <a:p>
                      <a:pPr algn="ctr">
                        <a:lnSpc>
                          <a:spcPct val="150000"/>
                        </a:lnSpc>
                        <a:spcAft>
                          <a:spcPts val="600"/>
                        </a:spcAft>
                      </a:pPr>
                      <a:endParaRPr lang="en-US" sz="1400" b="1" dirty="0">
                        <a:effectLst/>
                        <a:latin typeface="Times New Roman" panose="02020603050405020304" pitchFamily="18" charset="0"/>
                        <a:cs typeface="Times New Roman" panose="02020603050405020304" pitchFamily="18" charset="0"/>
                      </a:endParaRP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86.05953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209.8031</a:t>
                      </a:r>
                    </a:p>
                    <a:p>
                      <a:pPr algn="ctr">
                        <a:lnSpc>
                          <a:spcPct val="150000"/>
                        </a:lnSpc>
                        <a:spcAft>
                          <a:spcPts val="600"/>
                        </a:spcAft>
                      </a:pPr>
                      <a:endParaRPr lang="en-US" sz="1400" b="1" dirty="0">
                        <a:effectLst/>
                        <a:latin typeface="Times New Roman" panose="02020603050405020304" pitchFamily="18" charset="0"/>
                        <a:cs typeface="Times New Roman" panose="02020603050405020304" pitchFamily="18" charset="0"/>
                      </a:endParaRP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96.41552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235.0684</a:t>
                      </a:r>
                    </a:p>
                    <a:p>
                      <a:pPr algn="ctr">
                        <a:lnSpc>
                          <a:spcPct val="150000"/>
                        </a:lnSpc>
                        <a:spcAft>
                          <a:spcPts val="600"/>
                        </a:spcAft>
                      </a:pPr>
                      <a:endParaRPr lang="en-US" sz="1400" b="1" dirty="0">
                        <a:effectLst/>
                        <a:latin typeface="Times New Roman" panose="02020603050405020304" pitchFamily="18" charset="0"/>
                        <a:cs typeface="Times New Roman" panose="02020603050405020304" pitchFamily="18" charset="0"/>
                      </a:endParaRPr>
                    </a:p>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108.0293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4116312"/>
                  </a:ext>
                </a:extLst>
              </a:tr>
              <a:tr h="1135961">
                <a:tc vMerge="1">
                  <a:txBody>
                    <a:bodyPr/>
                    <a:lstStyle/>
                    <a:p>
                      <a:pPr rtl="1"/>
                      <a:endParaRPr lang="ar-SA"/>
                    </a:p>
                  </a:txBody>
                  <a:tcPr/>
                </a:tc>
                <a:tc>
                  <a:txBody>
                    <a:bodyPr/>
                    <a:lstStyle/>
                    <a:p>
                      <a:pPr algn="ctr">
                        <a:lnSpc>
                          <a:spcPct val="150000"/>
                        </a:lnSpc>
                        <a:spcAft>
                          <a:spcPts val="600"/>
                        </a:spcAft>
                      </a:pPr>
                      <a:r>
                        <a:rPr lang="en-US" sz="1400" b="1" dirty="0">
                          <a:effectLst/>
                          <a:latin typeface="Times New Roman" panose="02020603050405020304" pitchFamily="18" charset="0"/>
                          <a:cs typeface="Times New Roman" panose="02020603050405020304" pitchFamily="18" charset="0"/>
                        </a:rPr>
                        <a:t>933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3558164422"/>
                  </a:ext>
                </a:extLst>
              </a:tr>
            </a:tbl>
          </a:graphicData>
        </a:graphic>
      </p:graphicFrame>
    </p:spTree>
    <p:extLst>
      <p:ext uri="{BB962C8B-B14F-4D97-AF65-F5344CB8AC3E}">
        <p14:creationId xmlns:p14="http://schemas.microsoft.com/office/powerpoint/2010/main" val="5591134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98F8BF1E-58F5-4B22-AA16-85F693197287}"/>
              </a:ext>
            </a:extLst>
          </p:cNvPr>
          <p:cNvSpPr>
            <a:spLocks noGrp="1"/>
          </p:cNvSpPr>
          <p:nvPr>
            <p:ph idx="1"/>
          </p:nvPr>
        </p:nvSpPr>
        <p:spPr>
          <a:xfrm>
            <a:off x="1295400" y="877855"/>
            <a:ext cx="9601200" cy="338125"/>
          </a:xfrm>
        </p:spPr>
        <p:txBody>
          <a:bodyPr>
            <a:normAutofit fontScale="92500" lnSpcReduction="10000"/>
          </a:bodyPr>
          <a:lstStyle/>
          <a:p>
            <a:r>
              <a:rPr lang="en-US" sz="1800" dirty="0">
                <a:effectLst/>
                <a:latin typeface="Times New Roman" panose="02020603050405020304" pitchFamily="18" charset="0"/>
                <a:ea typeface="Calibri" panose="020F0502020204030204" pitchFamily="34" charset="0"/>
              </a:rPr>
              <a:t>Difference between supply in 2037 and 2017:</a:t>
            </a: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pPr marL="0" indent="0">
              <a:buNone/>
            </a:pPr>
            <a:endParaRPr lang="en-US" sz="19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ar-SA" dirty="0"/>
          </a:p>
        </p:txBody>
      </p:sp>
      <p:graphicFrame>
        <p:nvGraphicFramePr>
          <p:cNvPr id="4" name="جدول 3">
            <a:extLst>
              <a:ext uri="{FF2B5EF4-FFF2-40B4-BE49-F238E27FC236}">
                <a16:creationId xmlns:a16="http://schemas.microsoft.com/office/drawing/2014/main" id="{7E1E7324-7930-4565-807A-9BE2AF36FA8A}"/>
              </a:ext>
            </a:extLst>
          </p:cNvPr>
          <p:cNvGraphicFramePr>
            <a:graphicFrameLocks noGrp="1"/>
          </p:cNvGraphicFramePr>
          <p:nvPr>
            <p:extLst>
              <p:ext uri="{D42A27DB-BD31-4B8C-83A1-F6EECF244321}">
                <p14:modId xmlns:p14="http://schemas.microsoft.com/office/powerpoint/2010/main" val="796163627"/>
              </p:ext>
            </p:extLst>
          </p:nvPr>
        </p:nvGraphicFramePr>
        <p:xfrm>
          <a:off x="2453951" y="1384677"/>
          <a:ext cx="7492481" cy="3138120"/>
        </p:xfrm>
        <a:graphic>
          <a:graphicData uri="http://schemas.openxmlformats.org/drawingml/2006/table">
            <a:tbl>
              <a:tblPr firstRow="1" firstCol="1" bandRow="1">
                <a:tableStyleId>{00A15C55-8517-42AA-B614-E9B94910E393}</a:tableStyleId>
              </a:tblPr>
              <a:tblGrid>
                <a:gridCol w="1446245">
                  <a:extLst>
                    <a:ext uri="{9D8B030D-6E8A-4147-A177-3AD203B41FA5}">
                      <a16:colId xmlns:a16="http://schemas.microsoft.com/office/drawing/2014/main" val="3018192186"/>
                    </a:ext>
                  </a:extLst>
                </a:gridCol>
                <a:gridCol w="970383">
                  <a:extLst>
                    <a:ext uri="{9D8B030D-6E8A-4147-A177-3AD203B41FA5}">
                      <a16:colId xmlns:a16="http://schemas.microsoft.com/office/drawing/2014/main" val="322212871"/>
                    </a:ext>
                  </a:extLst>
                </a:gridCol>
                <a:gridCol w="1642188">
                  <a:extLst>
                    <a:ext uri="{9D8B030D-6E8A-4147-A177-3AD203B41FA5}">
                      <a16:colId xmlns:a16="http://schemas.microsoft.com/office/drawing/2014/main" val="2819951178"/>
                    </a:ext>
                  </a:extLst>
                </a:gridCol>
                <a:gridCol w="1380931">
                  <a:extLst>
                    <a:ext uri="{9D8B030D-6E8A-4147-A177-3AD203B41FA5}">
                      <a16:colId xmlns:a16="http://schemas.microsoft.com/office/drawing/2014/main" val="796375822"/>
                    </a:ext>
                  </a:extLst>
                </a:gridCol>
                <a:gridCol w="2052734">
                  <a:extLst>
                    <a:ext uri="{9D8B030D-6E8A-4147-A177-3AD203B41FA5}">
                      <a16:colId xmlns:a16="http://schemas.microsoft.com/office/drawing/2014/main" val="3118986630"/>
                    </a:ext>
                  </a:extLst>
                </a:gridCol>
              </a:tblGrid>
              <a:tr h="944601">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 </a:t>
                      </a:r>
                    </a:p>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Name</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Area (du)</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Total</a:t>
                      </a:r>
                    </a:p>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Supply (2017)</a:t>
                      </a:r>
                    </a:p>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(m</a:t>
                      </a:r>
                      <a:r>
                        <a:rPr lang="en-US" sz="1300" b="1" baseline="30000" dirty="0">
                          <a:effectLst/>
                          <a:latin typeface="Times New Roman" panose="02020603050405020304" pitchFamily="18" charset="0"/>
                          <a:cs typeface="Times New Roman" panose="02020603050405020304" pitchFamily="18" charset="0"/>
                        </a:rPr>
                        <a:t>3</a:t>
                      </a:r>
                      <a:r>
                        <a:rPr lang="en-US" sz="1300" b="1" dirty="0">
                          <a:effectLst/>
                          <a:latin typeface="Times New Roman" panose="02020603050405020304" pitchFamily="18" charset="0"/>
                          <a:cs typeface="Times New Roman" panose="02020603050405020304" pitchFamily="18" charset="0"/>
                        </a:rPr>
                        <a:t>/h)</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Total  Supply  (2037)</a:t>
                      </a:r>
                    </a:p>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(m</a:t>
                      </a:r>
                      <a:r>
                        <a:rPr lang="en-US" sz="1300" b="1" baseline="30000" dirty="0">
                          <a:effectLst/>
                          <a:latin typeface="Times New Roman" panose="02020603050405020304" pitchFamily="18" charset="0"/>
                          <a:cs typeface="Times New Roman" panose="02020603050405020304" pitchFamily="18" charset="0"/>
                        </a:rPr>
                        <a:t>3</a:t>
                      </a:r>
                      <a:r>
                        <a:rPr lang="en-US" sz="1300" b="1" dirty="0">
                          <a:effectLst/>
                          <a:latin typeface="Times New Roman" panose="02020603050405020304" pitchFamily="18" charset="0"/>
                          <a:cs typeface="Times New Roman" panose="02020603050405020304" pitchFamily="18" charset="0"/>
                        </a:rPr>
                        <a:t>/h)</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Difference between 2017 and 2037( m</a:t>
                      </a:r>
                      <a:r>
                        <a:rPr lang="en-US" sz="1300" b="1" baseline="30000">
                          <a:effectLst/>
                          <a:latin typeface="Times New Roman" panose="02020603050405020304" pitchFamily="18" charset="0"/>
                          <a:cs typeface="Times New Roman" panose="02020603050405020304" pitchFamily="18" charset="0"/>
                        </a:rPr>
                        <a:t>3</a:t>
                      </a:r>
                      <a:r>
                        <a:rPr lang="en-US" sz="1300" b="1">
                          <a:effectLst/>
                          <a:latin typeface="Times New Roman" panose="02020603050405020304" pitchFamily="18" charset="0"/>
                          <a:cs typeface="Times New Roman" panose="02020603050405020304" pitchFamily="18" charset="0"/>
                        </a:rPr>
                        <a:t>/h)</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72115084"/>
                  </a:ext>
                </a:extLst>
              </a:tr>
              <a:tr h="523545">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Al Wakalah</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1534</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181.9803</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286.7729</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104.79259</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2327249"/>
                  </a:ext>
                </a:extLst>
              </a:tr>
              <a:tr h="523545">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Khallat Nofal</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933</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68.55078</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108.0293</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39.478519</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21139125"/>
                  </a:ext>
                </a:extLst>
              </a:tr>
              <a:tr h="523545">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Al Muntazah</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1361</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149.1682</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235.0684</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85.900223</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57864273"/>
                  </a:ext>
                </a:extLst>
              </a:tr>
              <a:tr h="523545">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Al Shuhada</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376</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29.96109</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a:effectLst/>
                          <a:latin typeface="Times New Roman" panose="02020603050405020304" pitchFamily="18" charset="0"/>
                          <a:cs typeface="Times New Roman" panose="02020603050405020304" pitchFamily="18" charset="0"/>
                        </a:rPr>
                        <a:t>47.21828</a:t>
                      </a:r>
                      <a:endParaRPr lang="en-US" sz="13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300" b="1" dirty="0">
                          <a:effectLst/>
                          <a:latin typeface="Times New Roman" panose="02020603050405020304" pitchFamily="18" charset="0"/>
                          <a:cs typeface="Times New Roman" panose="02020603050405020304" pitchFamily="18" charset="0"/>
                        </a:rPr>
                        <a:t>17.257186</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01798221"/>
                  </a:ext>
                </a:extLst>
              </a:tr>
            </a:tbl>
          </a:graphicData>
        </a:graphic>
      </p:graphicFrame>
      <p:sp>
        <p:nvSpPr>
          <p:cNvPr id="5" name="مربع نص 4">
            <a:extLst>
              <a:ext uri="{FF2B5EF4-FFF2-40B4-BE49-F238E27FC236}">
                <a16:creationId xmlns:a16="http://schemas.microsoft.com/office/drawing/2014/main" id="{2B96E042-7CB3-4969-884D-234AF154F2CD}"/>
              </a:ext>
            </a:extLst>
          </p:cNvPr>
          <p:cNvSpPr txBox="1"/>
          <p:nvPr/>
        </p:nvSpPr>
        <p:spPr>
          <a:xfrm>
            <a:off x="1212980" y="4612547"/>
            <a:ext cx="7025951" cy="1755352"/>
          </a:xfrm>
          <a:prstGeom prst="rect">
            <a:avLst/>
          </a:prstGeom>
          <a:noFill/>
        </p:spPr>
        <p:txBody>
          <a:bodyPr wrap="square" rtlCol="1">
            <a:spAutoFit/>
          </a:bodyPr>
          <a:lstStyle/>
          <a:p>
            <a:pPr algn="just">
              <a:lnSpc>
                <a:spcPct val="150000"/>
              </a:lnSpc>
              <a:spcAft>
                <a:spcPts val="6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So, the conclusion is:</a:t>
            </a:r>
          </a:p>
          <a:p>
            <a:pPr marL="342900" lvl="0" indent="-342900" algn="just">
              <a:lnSpc>
                <a:spcPct val="115000"/>
              </a:lnSpc>
              <a:spcAft>
                <a:spcPts val="1000"/>
              </a:spcAft>
              <a:buFont typeface="+mj-lt"/>
              <a:buAutoNum type="arabicPeriod"/>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No additional resources are required. </a:t>
            </a:r>
          </a:p>
          <a:p>
            <a:pPr marL="342900" lvl="0" indent="-342900" algn="just">
              <a:lnSpc>
                <a:spcPct val="115000"/>
              </a:lnSpc>
              <a:spcAft>
                <a:spcPts val="1000"/>
              </a:spcAft>
              <a:buFont typeface="+mj-lt"/>
              <a:buAutoNum type="arabicPeriod"/>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Additional quantities from existing resources. </a:t>
            </a:r>
          </a:p>
          <a:p>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65854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08DBED9-CD47-460A-AF93-78214FFCE34E}"/>
              </a:ext>
            </a:extLst>
          </p:cNvPr>
          <p:cNvSpPr>
            <a:spLocks noGrp="1"/>
          </p:cNvSpPr>
          <p:nvPr>
            <p:ph type="title"/>
          </p:nvPr>
        </p:nvSpPr>
        <p:spPr>
          <a:xfrm>
            <a:off x="1371600" y="685800"/>
            <a:ext cx="9601200" cy="620486"/>
          </a:xfrm>
        </p:spPr>
        <p:txBody>
          <a:bodyPr>
            <a:normAutofit/>
          </a:bodyPr>
          <a:lstStyle/>
          <a:p>
            <a:r>
              <a:rPr lang="en-US" sz="3000" b="1" dirty="0">
                <a:effectLst/>
                <a:latin typeface="Times New Roman" panose="02020603050405020304" pitchFamily="18" charset="0"/>
                <a:ea typeface="Calibri" panose="020F0502020204030204" pitchFamily="34" charset="0"/>
              </a:rPr>
              <a:t>Assessment of Conveyance Lines</a:t>
            </a:r>
            <a:endParaRPr lang="ar-SA" sz="3000" b="1" dirty="0"/>
          </a:p>
        </p:txBody>
      </p:sp>
      <p:sp>
        <p:nvSpPr>
          <p:cNvPr id="3" name="عنصر نائب للمحتوى 2">
            <a:extLst>
              <a:ext uri="{FF2B5EF4-FFF2-40B4-BE49-F238E27FC236}">
                <a16:creationId xmlns:a16="http://schemas.microsoft.com/office/drawing/2014/main" id="{48B0AB91-B248-4586-8D19-67C520623880}"/>
              </a:ext>
            </a:extLst>
          </p:cNvPr>
          <p:cNvSpPr>
            <a:spLocks noGrp="1"/>
          </p:cNvSpPr>
          <p:nvPr>
            <p:ph idx="1"/>
          </p:nvPr>
        </p:nvSpPr>
        <p:spPr>
          <a:xfrm>
            <a:off x="1371600" y="1520890"/>
            <a:ext cx="9601200" cy="4346510"/>
          </a:xfrm>
        </p:spPr>
        <p:txBody>
          <a:bodyPr/>
          <a:lstStyle/>
          <a:p>
            <a:pPr algn="just"/>
            <a:r>
              <a:rPr lang="en-US" sz="1800" dirty="0">
                <a:solidFill>
                  <a:srgbClr val="000000"/>
                </a:solidFill>
                <a:effectLst/>
                <a:latin typeface="Times New Roman" panose="02020603050405020304" pitchFamily="18" charset="0"/>
                <a:ea typeface="Calibri" panose="020F0502020204030204" pitchFamily="34" charset="0"/>
              </a:rPr>
              <a:t>According to population estimations and population increasing , Water demand increases which leads to higher flow ;so will this network be valid for the upcoming 20 Years ?</a:t>
            </a:r>
            <a:endParaRPr lang="en-US" sz="1800" dirty="0">
              <a:effectLst/>
              <a:latin typeface="Times New Roman" panose="02020603050405020304" pitchFamily="18" charset="0"/>
              <a:ea typeface="Calibri" panose="020F0502020204030204" pitchFamily="34" charset="0"/>
            </a:endParaRPr>
          </a:p>
          <a:p>
            <a:pPr algn="just"/>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Velocity values in the different pipes do not only indicate the appropriateness of the pipe diameter but also the capacity of the pipe to pass additional flows for any future expansion or population increase.</a:t>
            </a:r>
            <a:endParaRPr lang="en-US" sz="1800" dirty="0">
              <a:effectLst/>
              <a:latin typeface="Times New Roman" panose="02020603050405020304" pitchFamily="18" charset="0"/>
              <a:ea typeface="Calibri" panose="020F0502020204030204" pitchFamily="34" charset="0"/>
            </a:endParaRPr>
          </a:p>
          <a:p>
            <a:endParaRPr lang="ar-SA" dirty="0"/>
          </a:p>
        </p:txBody>
      </p:sp>
      <p:graphicFrame>
        <p:nvGraphicFramePr>
          <p:cNvPr id="4" name="جدول 3">
            <a:extLst>
              <a:ext uri="{FF2B5EF4-FFF2-40B4-BE49-F238E27FC236}">
                <a16:creationId xmlns:a16="http://schemas.microsoft.com/office/drawing/2014/main" id="{598105BF-A3E8-4DED-97BA-729D03748760}"/>
              </a:ext>
            </a:extLst>
          </p:cNvPr>
          <p:cNvGraphicFramePr>
            <a:graphicFrameLocks noGrp="1"/>
          </p:cNvGraphicFramePr>
          <p:nvPr>
            <p:extLst>
              <p:ext uri="{D42A27DB-BD31-4B8C-83A1-F6EECF244321}">
                <p14:modId xmlns:p14="http://schemas.microsoft.com/office/powerpoint/2010/main" val="1691341238"/>
              </p:ext>
            </p:extLst>
          </p:nvPr>
        </p:nvGraphicFramePr>
        <p:xfrm>
          <a:off x="3158790" y="2997859"/>
          <a:ext cx="5607720" cy="3288641"/>
        </p:xfrm>
        <a:graphic>
          <a:graphicData uri="http://schemas.openxmlformats.org/drawingml/2006/table">
            <a:tbl>
              <a:tblPr firstRow="1" firstCol="1" bandRow="1" bandCol="1">
                <a:tableStyleId>{00A15C55-8517-42AA-B614-E9B94910E393}</a:tableStyleId>
              </a:tblPr>
              <a:tblGrid>
                <a:gridCol w="862458">
                  <a:extLst>
                    <a:ext uri="{9D8B030D-6E8A-4147-A177-3AD203B41FA5}">
                      <a16:colId xmlns:a16="http://schemas.microsoft.com/office/drawing/2014/main" val="292104682"/>
                    </a:ext>
                  </a:extLst>
                </a:gridCol>
                <a:gridCol w="1649261">
                  <a:extLst>
                    <a:ext uri="{9D8B030D-6E8A-4147-A177-3AD203B41FA5}">
                      <a16:colId xmlns:a16="http://schemas.microsoft.com/office/drawing/2014/main" val="1238162623"/>
                    </a:ext>
                  </a:extLst>
                </a:gridCol>
                <a:gridCol w="2045584">
                  <a:extLst>
                    <a:ext uri="{9D8B030D-6E8A-4147-A177-3AD203B41FA5}">
                      <a16:colId xmlns:a16="http://schemas.microsoft.com/office/drawing/2014/main" val="907298240"/>
                    </a:ext>
                  </a:extLst>
                </a:gridCol>
                <a:gridCol w="1050417">
                  <a:extLst>
                    <a:ext uri="{9D8B030D-6E8A-4147-A177-3AD203B41FA5}">
                      <a16:colId xmlns:a16="http://schemas.microsoft.com/office/drawing/2014/main" val="3780149502"/>
                    </a:ext>
                  </a:extLst>
                </a:gridCol>
              </a:tblGrid>
              <a:tr h="590489">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No.</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From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To</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Diameter (in)</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30717044"/>
                  </a:ext>
                </a:extLst>
              </a:tr>
              <a:tr h="370782">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Gayyaza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Wakalah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13605445"/>
                  </a:ext>
                </a:extLst>
              </a:tr>
              <a:tr h="370782">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Wakalah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Shuhada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288853"/>
                  </a:ext>
                </a:extLst>
              </a:tr>
              <a:tr h="370782">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Shuhada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Muntazah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13017307"/>
                  </a:ext>
                </a:extLst>
              </a:tr>
              <a:tr h="370782">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Wakalah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Wakalah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19718565"/>
                  </a:ext>
                </a:extLst>
              </a:tr>
              <a:tr h="370782">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5</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Soufin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Muntazah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10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61033337"/>
                  </a:ext>
                </a:extLst>
              </a:tr>
              <a:tr h="406092">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Soufin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Khallat Nofal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10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06929101"/>
                  </a:ext>
                </a:extLst>
              </a:tr>
              <a:tr h="438150">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Maslakh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Soufin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12+10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32500192"/>
                  </a:ext>
                </a:extLst>
              </a:tr>
            </a:tbl>
          </a:graphicData>
        </a:graphic>
      </p:graphicFrame>
    </p:spTree>
    <p:extLst>
      <p:ext uri="{BB962C8B-B14F-4D97-AF65-F5344CB8AC3E}">
        <p14:creationId xmlns:p14="http://schemas.microsoft.com/office/powerpoint/2010/main" val="1669873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DB781925-A3F3-42BA-9A63-C562723F996B}"/>
              </a:ext>
            </a:extLst>
          </p:cNvPr>
          <p:cNvSpPr>
            <a:spLocks noGrp="1"/>
          </p:cNvSpPr>
          <p:nvPr>
            <p:ph idx="1"/>
          </p:nvPr>
        </p:nvSpPr>
        <p:spPr>
          <a:xfrm>
            <a:off x="1295400" y="1085850"/>
            <a:ext cx="9601200" cy="4991100"/>
          </a:xfrm>
        </p:spPr>
        <p:txBody>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Most of the velocity values are below 1.0 m/s even at maximum or peak flow conditions which means that the pipes can sustain double or more of the existing flows where velocities would remain in the acceptable range.</a:t>
            </a:r>
          </a:p>
          <a:p>
            <a:pPr marL="0" indent="0">
              <a:buNone/>
            </a:pPr>
            <a:endParaRPr lang="en-US" sz="1800" dirty="0">
              <a:effectLst/>
              <a:latin typeface="Times New Roman" panose="02020603050405020304" pitchFamily="18" charset="0"/>
              <a:ea typeface="Calibri" panose="020F0502020204030204" pitchFamily="34" charset="0"/>
            </a:endParaRPr>
          </a:p>
          <a:p>
            <a:endParaRPr lang="ar-SA" dirty="0"/>
          </a:p>
        </p:txBody>
      </p:sp>
      <p:graphicFrame>
        <p:nvGraphicFramePr>
          <p:cNvPr id="4" name="جدول 3">
            <a:extLst>
              <a:ext uri="{FF2B5EF4-FFF2-40B4-BE49-F238E27FC236}">
                <a16:creationId xmlns:a16="http://schemas.microsoft.com/office/drawing/2014/main" id="{CEDB72C1-C765-4CD0-9010-7F82492A9481}"/>
              </a:ext>
            </a:extLst>
          </p:cNvPr>
          <p:cNvGraphicFramePr>
            <a:graphicFrameLocks noGrp="1"/>
          </p:cNvGraphicFramePr>
          <p:nvPr>
            <p:extLst>
              <p:ext uri="{D42A27DB-BD31-4B8C-83A1-F6EECF244321}">
                <p14:modId xmlns:p14="http://schemas.microsoft.com/office/powerpoint/2010/main" val="2981774981"/>
              </p:ext>
            </p:extLst>
          </p:nvPr>
        </p:nvGraphicFramePr>
        <p:xfrm>
          <a:off x="3764550" y="2397358"/>
          <a:ext cx="4662900" cy="3779160"/>
        </p:xfrm>
        <a:graphic>
          <a:graphicData uri="http://schemas.openxmlformats.org/drawingml/2006/table">
            <a:tbl>
              <a:tblPr firstRow="1" firstCol="1" bandRow="1">
                <a:tableStyleId>{00A15C55-8517-42AA-B614-E9B94910E393}</a:tableStyleId>
              </a:tblPr>
              <a:tblGrid>
                <a:gridCol w="1422900">
                  <a:extLst>
                    <a:ext uri="{9D8B030D-6E8A-4147-A177-3AD203B41FA5}">
                      <a16:colId xmlns:a16="http://schemas.microsoft.com/office/drawing/2014/main" val="1835901635"/>
                    </a:ext>
                  </a:extLst>
                </a:gridCol>
                <a:gridCol w="1080000">
                  <a:extLst>
                    <a:ext uri="{9D8B030D-6E8A-4147-A177-3AD203B41FA5}">
                      <a16:colId xmlns:a16="http://schemas.microsoft.com/office/drawing/2014/main" val="4218213213"/>
                    </a:ext>
                  </a:extLst>
                </a:gridCol>
                <a:gridCol w="1080000">
                  <a:extLst>
                    <a:ext uri="{9D8B030D-6E8A-4147-A177-3AD203B41FA5}">
                      <a16:colId xmlns:a16="http://schemas.microsoft.com/office/drawing/2014/main" val="3308394297"/>
                    </a:ext>
                  </a:extLst>
                </a:gridCol>
                <a:gridCol w="1080000">
                  <a:extLst>
                    <a:ext uri="{9D8B030D-6E8A-4147-A177-3AD203B41FA5}">
                      <a16:colId xmlns:a16="http://schemas.microsoft.com/office/drawing/2014/main" val="3676494638"/>
                    </a:ext>
                  </a:extLst>
                </a:gridCol>
              </a:tblGrid>
              <a:tr h="720000">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Name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Area (du)</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Q</a:t>
                      </a:r>
                    </a:p>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(m</a:t>
                      </a:r>
                      <a:r>
                        <a:rPr lang="en-US" sz="1200" b="1" baseline="30000">
                          <a:effectLst/>
                          <a:latin typeface="Times New Roman" panose="02020603050405020304" pitchFamily="18" charset="0"/>
                          <a:cs typeface="Times New Roman" panose="02020603050405020304" pitchFamily="18" charset="0"/>
                        </a:rPr>
                        <a:t>3</a:t>
                      </a:r>
                      <a:r>
                        <a:rPr lang="en-US" sz="1200" b="1">
                          <a:effectLst/>
                          <a:latin typeface="Times New Roman" panose="02020603050405020304" pitchFamily="18" charset="0"/>
                          <a:cs typeface="Times New Roman" panose="02020603050405020304" pitchFamily="18" charset="0"/>
                        </a:rPr>
                        <a:t>/h)</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Required Diameter</a:t>
                      </a:r>
                    </a:p>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(inch)</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34749836"/>
                  </a:ext>
                </a:extLst>
              </a:tr>
              <a:tr h="720000">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Wakalah</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1534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290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12.6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3328325"/>
                  </a:ext>
                </a:extLst>
              </a:tr>
              <a:tr h="720000">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Khallat Nofal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933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195</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10.34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68216626"/>
                  </a:ext>
                </a:extLst>
              </a:tr>
              <a:tr h="720000">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Muntazah</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1361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270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12.17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71865494"/>
                  </a:ext>
                </a:extLst>
              </a:tr>
              <a:tr h="720000">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Shuhada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376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37.5</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4.54</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24695258"/>
                  </a:ext>
                </a:extLst>
              </a:tr>
            </a:tbl>
          </a:graphicData>
        </a:graphic>
      </p:graphicFrame>
    </p:spTree>
    <p:extLst>
      <p:ext uri="{BB962C8B-B14F-4D97-AF65-F5344CB8AC3E}">
        <p14:creationId xmlns:p14="http://schemas.microsoft.com/office/powerpoint/2010/main" val="15040915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7A00D9E9-FF30-401B-B091-57AD087F7EBA}"/>
              </a:ext>
            </a:extLst>
          </p:cNvPr>
          <p:cNvSpPr>
            <a:spLocks noGrp="1"/>
          </p:cNvSpPr>
          <p:nvPr>
            <p:ph idx="1"/>
          </p:nvPr>
        </p:nvSpPr>
        <p:spPr>
          <a:xfrm>
            <a:off x="1295400" y="552450"/>
            <a:ext cx="9601200" cy="5353050"/>
          </a:xfrm>
        </p:spPr>
        <p:txBody>
          <a:bodyPr/>
          <a:lstStyle/>
          <a:p>
            <a:r>
              <a:rPr lang="en-US" sz="1800" b="1" dirty="0">
                <a:effectLst/>
                <a:latin typeface="Times New Roman" panose="02020603050405020304" pitchFamily="18" charset="0"/>
                <a:ea typeface="Calibri" panose="020F0502020204030204" pitchFamily="34" charset="0"/>
              </a:rPr>
              <a:t>Diameter calculations for Al Wakalah Zone:</a:t>
            </a: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pPr marL="0" indent="0">
              <a:buNone/>
            </a:pPr>
            <a:endParaRPr lang="en-US" sz="1800" dirty="0">
              <a:latin typeface="Times New Roman" panose="02020603050405020304" pitchFamily="18" charset="0"/>
              <a:ea typeface="Calibri" panose="020F0502020204030204" pitchFamily="34" charset="0"/>
            </a:endParaRPr>
          </a:p>
          <a:p>
            <a:pPr marL="0" indent="0">
              <a:buNone/>
            </a:pPr>
            <a:endParaRPr lang="en-US" sz="1800" dirty="0">
              <a:latin typeface="Times New Roman" panose="02020603050405020304" pitchFamily="18" charset="0"/>
              <a:ea typeface="Calibri" panose="020F0502020204030204" pitchFamily="34" charset="0"/>
            </a:endParaRPr>
          </a:p>
          <a:p>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Diameter calculations for Khallat Nofal</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Zone:</a:t>
            </a: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pPr marL="0" indent="0">
              <a:buNone/>
            </a:pPr>
            <a:endParaRPr lang="en-US" sz="1800" dirty="0">
              <a:effectLst/>
              <a:latin typeface="Times New Roman" panose="02020603050405020304" pitchFamily="18" charset="0"/>
              <a:ea typeface="Calibri" panose="020F0502020204030204" pitchFamily="34" charset="0"/>
            </a:endParaRPr>
          </a:p>
          <a:p>
            <a:endParaRPr lang="en-US" sz="1800" dirty="0">
              <a:latin typeface="Times New Roman" panose="02020603050405020304" pitchFamily="18" charset="0"/>
              <a:ea typeface="Calibri" panose="020F0502020204030204" pitchFamily="34" charset="0"/>
            </a:endParaRPr>
          </a:p>
          <a:p>
            <a:pPr marL="0" indent="0">
              <a:buNone/>
            </a:pPr>
            <a:endParaRPr lang="en-US" sz="1800" dirty="0">
              <a:latin typeface="Times New Roman" panose="02020603050405020304" pitchFamily="18" charset="0"/>
              <a:ea typeface="Calibri" panose="020F0502020204030204" pitchFamily="34" charset="0"/>
            </a:endParaRPr>
          </a:p>
          <a:p>
            <a:pPr marL="0" indent="0">
              <a:buNone/>
            </a:pPr>
            <a:endParaRPr lang="en-US" sz="1800" dirty="0">
              <a:effectLst/>
              <a:latin typeface="Times New Roman" panose="02020603050405020304" pitchFamily="18" charset="0"/>
              <a:ea typeface="Calibri" panose="020F0502020204030204" pitchFamily="34" charset="0"/>
            </a:endParaRPr>
          </a:p>
          <a:p>
            <a:pPr marL="0" indent="0">
              <a:buNone/>
            </a:pPr>
            <a:endParaRPr lang="en-US" sz="1800" dirty="0">
              <a:latin typeface="Times New Roman" panose="02020603050405020304" pitchFamily="18" charset="0"/>
              <a:ea typeface="Calibri" panose="020F0502020204030204" pitchFamily="34" charset="0"/>
            </a:endParaRPr>
          </a:p>
          <a:p>
            <a:pPr marL="0" indent="0">
              <a:buNone/>
            </a:pPr>
            <a:endParaRPr lang="en-US" sz="1800" dirty="0">
              <a:effectLst/>
              <a:latin typeface="Times New Roman" panose="02020603050405020304" pitchFamily="18" charset="0"/>
              <a:ea typeface="Calibri" panose="020F0502020204030204" pitchFamily="34" charset="0"/>
            </a:endParaRPr>
          </a:p>
          <a:p>
            <a:endParaRPr lang="ar-SA" dirty="0"/>
          </a:p>
        </p:txBody>
      </p:sp>
      <p:graphicFrame>
        <p:nvGraphicFramePr>
          <p:cNvPr id="4" name="جدول 3">
            <a:extLst>
              <a:ext uri="{FF2B5EF4-FFF2-40B4-BE49-F238E27FC236}">
                <a16:creationId xmlns:a16="http://schemas.microsoft.com/office/drawing/2014/main" id="{3194A464-1A0F-4727-984D-43EEDC77E6F0}"/>
              </a:ext>
            </a:extLst>
          </p:cNvPr>
          <p:cNvGraphicFramePr>
            <a:graphicFrameLocks noGrp="1"/>
          </p:cNvGraphicFramePr>
          <p:nvPr>
            <p:extLst>
              <p:ext uri="{D42A27DB-BD31-4B8C-83A1-F6EECF244321}">
                <p14:modId xmlns:p14="http://schemas.microsoft.com/office/powerpoint/2010/main" val="3820815600"/>
              </p:ext>
            </p:extLst>
          </p:nvPr>
        </p:nvGraphicFramePr>
        <p:xfrm>
          <a:off x="3033711" y="867795"/>
          <a:ext cx="6524625" cy="2518320"/>
        </p:xfrm>
        <a:graphic>
          <a:graphicData uri="http://schemas.openxmlformats.org/drawingml/2006/table">
            <a:tbl>
              <a:tblPr firstRow="1" firstCol="1" bandRow="1">
                <a:tableStyleId>{00A15C55-8517-42AA-B614-E9B94910E393}</a:tableStyleId>
              </a:tblPr>
              <a:tblGrid>
                <a:gridCol w="1562100">
                  <a:extLst>
                    <a:ext uri="{9D8B030D-6E8A-4147-A177-3AD203B41FA5}">
                      <a16:colId xmlns:a16="http://schemas.microsoft.com/office/drawing/2014/main" val="1769879417"/>
                    </a:ext>
                  </a:extLst>
                </a:gridCol>
                <a:gridCol w="1643380">
                  <a:extLst>
                    <a:ext uri="{9D8B030D-6E8A-4147-A177-3AD203B41FA5}">
                      <a16:colId xmlns:a16="http://schemas.microsoft.com/office/drawing/2014/main" val="3969985753"/>
                    </a:ext>
                  </a:extLst>
                </a:gridCol>
                <a:gridCol w="1623695">
                  <a:extLst>
                    <a:ext uri="{9D8B030D-6E8A-4147-A177-3AD203B41FA5}">
                      <a16:colId xmlns:a16="http://schemas.microsoft.com/office/drawing/2014/main" val="570652887"/>
                    </a:ext>
                  </a:extLst>
                </a:gridCol>
                <a:gridCol w="1695450">
                  <a:extLst>
                    <a:ext uri="{9D8B030D-6E8A-4147-A177-3AD203B41FA5}">
                      <a16:colId xmlns:a16="http://schemas.microsoft.com/office/drawing/2014/main" val="271558557"/>
                    </a:ext>
                  </a:extLst>
                </a:gridCol>
              </a:tblGrid>
              <a:tr h="360000">
                <a:tc gridSpan="4">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Wakalah Zone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486836261"/>
                  </a:ext>
                </a:extLst>
              </a:tr>
              <a:tr h="360000">
                <a:tc>
                  <a:txBody>
                    <a:bodyPr/>
                    <a:lstStyle/>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Resource</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Main Resource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From Al Wakalah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From Gayyaza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1211276"/>
                  </a:ext>
                </a:extLst>
              </a:tr>
              <a:tr h="360000">
                <a:tc>
                  <a:txBody>
                    <a:bodyPr/>
                    <a:lstStyle/>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D (m)</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0.32026</a:t>
                      </a:r>
                    </a:p>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0.28715</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0.1418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00244755"/>
                  </a:ext>
                </a:extLst>
              </a:tr>
              <a:tr h="360000">
                <a:tc>
                  <a:txBody>
                    <a:bodyPr/>
                    <a:lstStyle/>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D (inch)</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12.6</a:t>
                      </a:r>
                    </a:p>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11.31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5.58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4414350"/>
                  </a:ext>
                </a:extLst>
              </a:tr>
              <a:tr h="360000">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Replacement</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Yes</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No</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7623168"/>
                  </a:ext>
                </a:extLst>
              </a:tr>
            </a:tbl>
          </a:graphicData>
        </a:graphic>
      </p:graphicFrame>
      <p:graphicFrame>
        <p:nvGraphicFramePr>
          <p:cNvPr id="5" name="جدول 4">
            <a:extLst>
              <a:ext uri="{FF2B5EF4-FFF2-40B4-BE49-F238E27FC236}">
                <a16:creationId xmlns:a16="http://schemas.microsoft.com/office/drawing/2014/main" id="{5B25B296-0E42-4EAA-B838-6066DFC517E9}"/>
              </a:ext>
            </a:extLst>
          </p:cNvPr>
          <p:cNvGraphicFramePr>
            <a:graphicFrameLocks noGrp="1"/>
          </p:cNvGraphicFramePr>
          <p:nvPr>
            <p:extLst>
              <p:ext uri="{D42A27DB-BD31-4B8C-83A1-F6EECF244321}">
                <p14:modId xmlns:p14="http://schemas.microsoft.com/office/powerpoint/2010/main" val="660660386"/>
              </p:ext>
            </p:extLst>
          </p:nvPr>
        </p:nvGraphicFramePr>
        <p:xfrm>
          <a:off x="3648075" y="3871722"/>
          <a:ext cx="4895850" cy="2340000"/>
        </p:xfrm>
        <a:graphic>
          <a:graphicData uri="http://schemas.openxmlformats.org/drawingml/2006/table">
            <a:tbl>
              <a:tblPr firstRow="1" firstCol="1" bandRow="1">
                <a:tableStyleId>{00A15C55-8517-42AA-B614-E9B94910E393}</a:tableStyleId>
              </a:tblPr>
              <a:tblGrid>
                <a:gridCol w="2440781">
                  <a:extLst>
                    <a:ext uri="{9D8B030D-6E8A-4147-A177-3AD203B41FA5}">
                      <a16:colId xmlns:a16="http://schemas.microsoft.com/office/drawing/2014/main" val="695060202"/>
                    </a:ext>
                  </a:extLst>
                </a:gridCol>
                <a:gridCol w="2455069">
                  <a:extLst>
                    <a:ext uri="{9D8B030D-6E8A-4147-A177-3AD203B41FA5}">
                      <a16:colId xmlns:a16="http://schemas.microsoft.com/office/drawing/2014/main" val="3800252186"/>
                    </a:ext>
                  </a:extLst>
                </a:gridCol>
              </a:tblGrid>
              <a:tr h="468000">
                <a:tc gridSpan="2">
                  <a:txBody>
                    <a:bodyPr/>
                    <a:lstStyle/>
                    <a:p>
                      <a:pPr marL="1905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Khallat Nofal Zone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extLst>
                  <a:ext uri="{0D108BD9-81ED-4DB2-BD59-A6C34878D82A}">
                    <a16:rowId xmlns:a16="http://schemas.microsoft.com/office/drawing/2014/main" val="3378014888"/>
                  </a:ext>
                </a:extLst>
              </a:tr>
              <a:tr h="468000">
                <a:tc>
                  <a:txBody>
                    <a:bodyPr/>
                    <a:lstStyle/>
                    <a:p>
                      <a:pPr marL="1905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Resource</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1905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Main Resource (Soufin 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03733263"/>
                  </a:ext>
                </a:extLst>
              </a:tr>
              <a:tr h="468000">
                <a:tc>
                  <a:txBody>
                    <a:bodyPr/>
                    <a:lstStyle/>
                    <a:p>
                      <a:pPr marL="1905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D (m)</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1905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0.26262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1104425"/>
                  </a:ext>
                </a:extLst>
              </a:tr>
              <a:tr h="468000">
                <a:tc>
                  <a:txBody>
                    <a:bodyPr/>
                    <a:lstStyle/>
                    <a:p>
                      <a:pPr marL="1905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D (inch)</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1905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10.34</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61225440"/>
                  </a:ext>
                </a:extLst>
              </a:tr>
              <a:tr h="468000">
                <a:tc>
                  <a:txBody>
                    <a:bodyPr/>
                    <a:lstStyle/>
                    <a:p>
                      <a:pPr marL="19050" algn="ctr">
                        <a:lnSpc>
                          <a:spcPct val="150000"/>
                        </a:lnSpc>
                        <a:spcAft>
                          <a:spcPts val="600"/>
                        </a:spcAft>
                      </a:pPr>
                      <a:r>
                        <a:rPr lang="en-US" sz="1200" b="1">
                          <a:effectLst/>
                          <a:latin typeface="Times New Roman" panose="02020603050405020304" pitchFamily="18" charset="0"/>
                          <a:cs typeface="Times New Roman" panose="02020603050405020304" pitchFamily="18" charset="0"/>
                        </a:rPr>
                        <a:t>Replacement</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1905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Yes</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50077760"/>
                  </a:ext>
                </a:extLst>
              </a:tr>
            </a:tbl>
          </a:graphicData>
        </a:graphic>
      </p:graphicFrame>
    </p:spTree>
    <p:extLst>
      <p:ext uri="{BB962C8B-B14F-4D97-AF65-F5344CB8AC3E}">
        <p14:creationId xmlns:p14="http://schemas.microsoft.com/office/powerpoint/2010/main" val="36030351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D2F7FB3E-B601-4E5F-9509-60C1A59EE5D0}"/>
              </a:ext>
            </a:extLst>
          </p:cNvPr>
          <p:cNvSpPr>
            <a:spLocks noGrp="1"/>
          </p:cNvSpPr>
          <p:nvPr>
            <p:ph idx="1"/>
          </p:nvPr>
        </p:nvSpPr>
        <p:spPr>
          <a:xfrm>
            <a:off x="1371600" y="428625"/>
            <a:ext cx="9601200" cy="5438775"/>
          </a:xfrm>
        </p:spPr>
        <p:txBody>
          <a:bodyPr/>
          <a:lstStyle/>
          <a:p>
            <a:r>
              <a:rPr lang="en-US" sz="1800" b="1" dirty="0">
                <a:effectLst/>
                <a:latin typeface="Times New Roman" panose="02020603050405020304" pitchFamily="18" charset="0"/>
                <a:ea typeface="Calibri" panose="020F0502020204030204" pitchFamily="34" charset="0"/>
              </a:rPr>
              <a:t>Diameter calculations for Al Muntazah</a:t>
            </a:r>
            <a:r>
              <a:rPr lang="en-US" sz="1800" b="1" dirty="0">
                <a:solidFill>
                  <a:srgbClr val="000000"/>
                </a:solidFill>
                <a:effectLst/>
                <a:latin typeface="Times New Roman" panose="02020603050405020304" pitchFamily="18" charset="0"/>
                <a:ea typeface="Calibri" panose="020F0502020204030204" pitchFamily="34" charset="0"/>
              </a:rPr>
              <a:t> </a:t>
            </a:r>
            <a:r>
              <a:rPr lang="en-US" sz="1800" b="1" dirty="0">
                <a:effectLst/>
                <a:latin typeface="Times New Roman" panose="02020603050405020304" pitchFamily="18" charset="0"/>
                <a:ea typeface="Calibri" panose="020F0502020204030204" pitchFamily="34" charset="0"/>
              </a:rPr>
              <a:t>Zone:</a:t>
            </a:r>
          </a:p>
          <a:p>
            <a:endParaRPr lang="en-US" sz="1800" b="1" dirty="0">
              <a:latin typeface="Times New Roman" panose="02020603050405020304" pitchFamily="18" charset="0"/>
              <a:ea typeface="Calibri" panose="020F0502020204030204" pitchFamily="34" charset="0"/>
            </a:endParaRPr>
          </a:p>
          <a:p>
            <a:endParaRPr lang="en-US" sz="1800" b="1" dirty="0">
              <a:effectLst/>
              <a:latin typeface="Times New Roman" panose="02020603050405020304" pitchFamily="18" charset="0"/>
              <a:ea typeface="Calibri" panose="020F0502020204030204" pitchFamily="34" charset="0"/>
            </a:endParaRPr>
          </a:p>
          <a:p>
            <a:endParaRPr lang="en-US" sz="1800" b="1" dirty="0">
              <a:latin typeface="Times New Roman" panose="02020603050405020304" pitchFamily="18" charset="0"/>
              <a:ea typeface="Calibri" panose="020F0502020204030204" pitchFamily="34" charset="0"/>
            </a:endParaRPr>
          </a:p>
          <a:p>
            <a:endParaRPr lang="en-US" sz="1800" b="1" dirty="0">
              <a:effectLst/>
              <a:latin typeface="Times New Roman" panose="02020603050405020304" pitchFamily="18" charset="0"/>
              <a:ea typeface="Calibri" panose="020F0502020204030204" pitchFamily="34" charset="0"/>
            </a:endParaRPr>
          </a:p>
          <a:p>
            <a:endParaRPr lang="en-US" sz="1800" b="1" dirty="0">
              <a:latin typeface="Times New Roman" panose="02020603050405020304" pitchFamily="18" charset="0"/>
              <a:ea typeface="Calibri" panose="020F0502020204030204" pitchFamily="34" charset="0"/>
            </a:endParaRPr>
          </a:p>
          <a:p>
            <a:endParaRPr lang="en-US" sz="1800" b="1" dirty="0">
              <a:effectLst/>
              <a:latin typeface="Times New Roman" panose="02020603050405020304" pitchFamily="18" charset="0"/>
              <a:ea typeface="Calibri" panose="020F0502020204030204" pitchFamily="34" charset="0"/>
            </a:endParaRPr>
          </a:p>
          <a:p>
            <a:endParaRPr lang="en-US" sz="1800" b="1" dirty="0">
              <a:latin typeface="Times New Roman" panose="02020603050405020304" pitchFamily="18" charset="0"/>
              <a:ea typeface="Calibri" panose="020F0502020204030204" pitchFamily="34" charset="0"/>
            </a:endParaRPr>
          </a:p>
          <a:p>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Diameter calculations for Al Shuhada Zone:</a:t>
            </a:r>
          </a:p>
          <a:p>
            <a:pPr marL="0" indent="0">
              <a:buNone/>
            </a:pPr>
            <a:endParaRPr lang="en-US" sz="1800" b="1" dirty="0">
              <a:effectLst/>
              <a:latin typeface="Times New Roman" panose="02020603050405020304" pitchFamily="18" charset="0"/>
              <a:ea typeface="Calibri" panose="020F0502020204030204" pitchFamily="34" charset="0"/>
            </a:endParaRPr>
          </a:p>
          <a:p>
            <a:endParaRPr lang="ar-SA" b="1" dirty="0"/>
          </a:p>
        </p:txBody>
      </p:sp>
      <p:graphicFrame>
        <p:nvGraphicFramePr>
          <p:cNvPr id="4" name="جدول 3">
            <a:extLst>
              <a:ext uri="{FF2B5EF4-FFF2-40B4-BE49-F238E27FC236}">
                <a16:creationId xmlns:a16="http://schemas.microsoft.com/office/drawing/2014/main" id="{92A8A26D-DD9A-45C4-BC20-654AB2913F65}"/>
              </a:ext>
            </a:extLst>
          </p:cNvPr>
          <p:cNvGraphicFramePr>
            <a:graphicFrameLocks noGrp="1"/>
          </p:cNvGraphicFramePr>
          <p:nvPr>
            <p:extLst>
              <p:ext uri="{D42A27DB-BD31-4B8C-83A1-F6EECF244321}">
                <p14:modId xmlns:p14="http://schemas.microsoft.com/office/powerpoint/2010/main" val="224475111"/>
              </p:ext>
            </p:extLst>
          </p:nvPr>
        </p:nvGraphicFramePr>
        <p:xfrm>
          <a:off x="3482340" y="1018935"/>
          <a:ext cx="5379720" cy="2544244"/>
        </p:xfrm>
        <a:graphic>
          <a:graphicData uri="http://schemas.openxmlformats.org/drawingml/2006/table">
            <a:tbl>
              <a:tblPr firstRow="1" firstCol="1" bandRow="1">
                <a:tableStyleId>{00A15C55-8517-42AA-B614-E9B94910E393}</a:tableStyleId>
              </a:tblPr>
              <a:tblGrid>
                <a:gridCol w="1588424">
                  <a:extLst>
                    <a:ext uri="{9D8B030D-6E8A-4147-A177-3AD203B41FA5}">
                      <a16:colId xmlns:a16="http://schemas.microsoft.com/office/drawing/2014/main" val="1373060800"/>
                    </a:ext>
                  </a:extLst>
                </a:gridCol>
                <a:gridCol w="1242406">
                  <a:extLst>
                    <a:ext uri="{9D8B030D-6E8A-4147-A177-3AD203B41FA5}">
                      <a16:colId xmlns:a16="http://schemas.microsoft.com/office/drawing/2014/main" val="3501133225"/>
                    </a:ext>
                  </a:extLst>
                </a:gridCol>
                <a:gridCol w="1168285">
                  <a:extLst>
                    <a:ext uri="{9D8B030D-6E8A-4147-A177-3AD203B41FA5}">
                      <a16:colId xmlns:a16="http://schemas.microsoft.com/office/drawing/2014/main" val="2941488102"/>
                    </a:ext>
                  </a:extLst>
                </a:gridCol>
                <a:gridCol w="1380605">
                  <a:extLst>
                    <a:ext uri="{9D8B030D-6E8A-4147-A177-3AD203B41FA5}">
                      <a16:colId xmlns:a16="http://schemas.microsoft.com/office/drawing/2014/main" val="2954267762"/>
                    </a:ext>
                  </a:extLst>
                </a:gridCol>
              </a:tblGrid>
              <a:tr h="326442">
                <a:tc gridSpan="4">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Muntazah Zone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819398942"/>
                  </a:ext>
                </a:extLst>
              </a:tr>
              <a:tr h="706541">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Resource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Main        Resource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From</a:t>
                      </a:r>
                    </a:p>
                    <a:p>
                      <a:pPr marL="457200" algn="ctr">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Soufin </a:t>
                      </a:r>
                      <a:r>
                        <a:rPr lang="en-US" sz="1200" b="1" dirty="0">
                          <a:effectLst/>
                          <a:latin typeface="Times New Roman" panose="02020603050405020304" pitchFamily="18" charset="0"/>
                          <a:cs typeface="Times New Roman" panose="02020603050405020304" pitchFamily="18" charset="0"/>
                        </a:rPr>
                        <a:t>well</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From </a:t>
                      </a:r>
                      <a:r>
                        <a:rPr lang="en-US" sz="1200" b="1" dirty="0" err="1">
                          <a:effectLst/>
                          <a:latin typeface="Times New Roman" panose="02020603050405020304" pitchFamily="18" charset="0"/>
                          <a:cs typeface="Times New Roman" panose="02020603050405020304" pitchFamily="18" charset="0"/>
                        </a:rPr>
                        <a:t>AlShuhada</a:t>
                      </a:r>
                      <a:r>
                        <a:rPr lang="en-US" sz="1200" b="1" dirty="0">
                          <a:effectLst/>
                          <a:latin typeface="Times New Roman" panose="02020603050405020304" pitchFamily="18" charset="0"/>
                          <a:cs typeface="Times New Roman" panose="02020603050405020304" pitchFamily="18" charset="0"/>
                        </a:rPr>
                        <a:t>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7903291"/>
                  </a:ext>
                </a:extLst>
              </a:tr>
              <a:tr h="326442">
                <a:tc>
                  <a:txBody>
                    <a:bodyPr/>
                    <a:lstStyle/>
                    <a:p>
                      <a:pPr marL="457200" algn="l">
                        <a:lnSpc>
                          <a:spcPct val="150000"/>
                        </a:lnSpc>
                        <a:spcAft>
                          <a:spcPts val="600"/>
                        </a:spcAft>
                      </a:pPr>
                      <a:r>
                        <a:rPr lang="en-US" sz="1200" b="1">
                          <a:effectLst/>
                          <a:latin typeface="Times New Roman" panose="02020603050405020304" pitchFamily="18" charset="0"/>
                          <a:cs typeface="Times New Roman" panose="02020603050405020304" pitchFamily="18" charset="0"/>
                        </a:rPr>
                        <a:t>D (m)</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0.309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0.2854</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0.1185</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37974668"/>
                  </a:ext>
                </a:extLst>
              </a:tr>
              <a:tr h="326442">
                <a:tc>
                  <a:txBody>
                    <a:bodyPr/>
                    <a:lstStyle/>
                    <a:p>
                      <a:pPr marL="457200" algn="l">
                        <a:lnSpc>
                          <a:spcPct val="150000"/>
                        </a:lnSpc>
                        <a:spcAft>
                          <a:spcPts val="600"/>
                        </a:spcAft>
                      </a:pPr>
                      <a:r>
                        <a:rPr lang="en-US" sz="1200" b="1">
                          <a:effectLst/>
                          <a:latin typeface="Times New Roman" panose="02020603050405020304" pitchFamily="18" charset="0"/>
                          <a:cs typeface="Times New Roman" panose="02020603050405020304" pitchFamily="18" charset="0"/>
                        </a:rPr>
                        <a:t>D (inch)</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12.166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11.24</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  4.67</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3658949"/>
                  </a:ext>
                </a:extLst>
              </a:tr>
              <a:tr h="665758">
                <a:tc>
                  <a:txBody>
                    <a:bodyPr/>
                    <a:lstStyle/>
                    <a:p>
                      <a:pPr marL="457200" marR="0" lvl="0" indent="0" algn="l" defTabSz="914400" rtl="0" eaLnBrk="1" fontAlgn="auto" latinLnBrk="0" hangingPunct="1">
                        <a:lnSpc>
                          <a:spcPct val="150000"/>
                        </a:lnSpc>
                        <a:spcBef>
                          <a:spcPts val="0"/>
                        </a:spcBef>
                        <a:spcAft>
                          <a:spcPts val="600"/>
                        </a:spcAft>
                        <a:buClrTx/>
                        <a:buSzTx/>
                        <a:buFontTx/>
                        <a:buNone/>
                        <a:tabLst/>
                        <a:defRPr/>
                      </a:pPr>
                      <a:r>
                        <a:rPr lang="en-US" sz="1200" b="1" dirty="0" smtClean="0">
                          <a:effectLst/>
                          <a:latin typeface="Times New Roman" panose="02020603050405020304" pitchFamily="18" charset="0"/>
                          <a:cs typeface="Times New Roman" panose="02020603050405020304" pitchFamily="18" charset="0"/>
                        </a:rPr>
                        <a:t>Replacement</a:t>
                      </a:r>
                      <a:endPar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457200" algn="l">
                        <a:lnSpc>
                          <a:spcPct val="150000"/>
                        </a:lnSpc>
                        <a:spcAft>
                          <a:spcPts val="600"/>
                        </a:spcAft>
                      </a:pP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50000"/>
                        </a:lnSpc>
                        <a:spcAft>
                          <a:spcPts val="6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Yes</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l">
                        <a:lnSpc>
                          <a:spcPct val="150000"/>
                        </a:lnSpc>
                        <a:spcAft>
                          <a:spcPts val="600"/>
                        </a:spcAft>
                      </a:pPr>
                      <a:r>
                        <a:rPr lang="en-US" sz="1200" b="1" dirty="0" smtClean="0">
                          <a:effectLst/>
                          <a:latin typeface="Times New Roman" panose="02020603050405020304" pitchFamily="18" charset="0"/>
                          <a:ea typeface="Calibri" panose="020F0502020204030204" pitchFamily="34" charset="0"/>
                          <a:cs typeface="Times New Roman" panose="02020603050405020304" pitchFamily="18" charset="0"/>
                        </a:rPr>
                        <a:t>  No</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06724536"/>
                  </a:ext>
                </a:extLst>
              </a:tr>
            </a:tbl>
          </a:graphicData>
        </a:graphic>
      </p:graphicFrame>
      <p:graphicFrame>
        <p:nvGraphicFramePr>
          <p:cNvPr id="5" name="جدول 4">
            <a:extLst>
              <a:ext uri="{FF2B5EF4-FFF2-40B4-BE49-F238E27FC236}">
                <a16:creationId xmlns:a16="http://schemas.microsoft.com/office/drawing/2014/main" id="{2E72394D-6C35-4C36-A2AF-07F258AFEC6A}"/>
              </a:ext>
            </a:extLst>
          </p:cNvPr>
          <p:cNvGraphicFramePr>
            <a:graphicFrameLocks noGrp="1"/>
          </p:cNvGraphicFramePr>
          <p:nvPr>
            <p:extLst>
              <p:ext uri="{D42A27DB-BD31-4B8C-83A1-F6EECF244321}">
                <p14:modId xmlns:p14="http://schemas.microsoft.com/office/powerpoint/2010/main" val="4208512074"/>
              </p:ext>
            </p:extLst>
          </p:nvPr>
        </p:nvGraphicFramePr>
        <p:xfrm>
          <a:off x="4167332" y="4077289"/>
          <a:ext cx="4152900" cy="2496840"/>
        </p:xfrm>
        <a:graphic>
          <a:graphicData uri="http://schemas.openxmlformats.org/drawingml/2006/table">
            <a:tbl>
              <a:tblPr firstRow="1" firstCol="1" bandRow="1">
                <a:tableStyleId>{00A15C55-8517-42AA-B614-E9B94910E393}</a:tableStyleId>
              </a:tblPr>
              <a:tblGrid>
                <a:gridCol w="1619885">
                  <a:extLst>
                    <a:ext uri="{9D8B030D-6E8A-4147-A177-3AD203B41FA5}">
                      <a16:colId xmlns:a16="http://schemas.microsoft.com/office/drawing/2014/main" val="2785284184"/>
                    </a:ext>
                  </a:extLst>
                </a:gridCol>
                <a:gridCol w="2533015">
                  <a:extLst>
                    <a:ext uri="{9D8B030D-6E8A-4147-A177-3AD203B41FA5}">
                      <a16:colId xmlns:a16="http://schemas.microsoft.com/office/drawing/2014/main" val="1758537035"/>
                    </a:ext>
                  </a:extLst>
                </a:gridCol>
              </a:tblGrid>
              <a:tr h="468000">
                <a:tc gridSpan="2">
                  <a:txBody>
                    <a:bodyPr/>
                    <a:lstStyle/>
                    <a:p>
                      <a:pPr marL="457200" algn="ctr">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        Al Shuhada Zone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rtl="1"/>
                      <a:endParaRPr lang="ar-SA"/>
                    </a:p>
                  </a:txBody>
                  <a:tcPr/>
                </a:tc>
                <a:extLst>
                  <a:ext uri="{0D108BD9-81ED-4DB2-BD59-A6C34878D82A}">
                    <a16:rowId xmlns:a16="http://schemas.microsoft.com/office/drawing/2014/main" val="2413766896"/>
                  </a:ext>
                </a:extLst>
              </a:tr>
              <a:tr h="468000">
                <a:tc>
                  <a:txBody>
                    <a:bodyPr/>
                    <a:lstStyle/>
                    <a:p>
                      <a:pPr marL="36195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Resource</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36195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      Main Resource</a:t>
                      </a:r>
                    </a:p>
                    <a:p>
                      <a:pPr marL="36195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(Al Wakalah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96089574"/>
                  </a:ext>
                </a:extLst>
              </a:tr>
              <a:tr h="468000">
                <a:tc>
                  <a:txBody>
                    <a:bodyPr/>
                    <a:lstStyle/>
                    <a:p>
                      <a:pPr marL="361950" algn="l">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   D </a:t>
                      </a:r>
                      <a:r>
                        <a:rPr lang="en-US" sz="1200" b="1" dirty="0">
                          <a:effectLst/>
                          <a:latin typeface="Times New Roman" panose="02020603050405020304" pitchFamily="18" charset="0"/>
                          <a:cs typeface="Times New Roman" panose="02020603050405020304" pitchFamily="18" charset="0"/>
                        </a:rPr>
                        <a:t>(m)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361950" algn="l">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             0.11516</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1024028"/>
                  </a:ext>
                </a:extLst>
              </a:tr>
              <a:tr h="468000">
                <a:tc>
                  <a:txBody>
                    <a:bodyPr/>
                    <a:lstStyle/>
                    <a:p>
                      <a:pPr marL="361950" algn="l">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   D </a:t>
                      </a:r>
                      <a:r>
                        <a:rPr lang="en-US" sz="1200" b="1" dirty="0">
                          <a:effectLst/>
                          <a:latin typeface="Times New Roman" panose="02020603050405020304" pitchFamily="18" charset="0"/>
                          <a:cs typeface="Times New Roman" panose="02020603050405020304" pitchFamily="18" charset="0"/>
                        </a:rPr>
                        <a:t>(inch)</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361950" algn="l">
                        <a:lnSpc>
                          <a:spcPct val="150000"/>
                        </a:lnSpc>
                        <a:spcAft>
                          <a:spcPts val="600"/>
                        </a:spcAft>
                      </a:pPr>
                      <a:r>
                        <a:rPr lang="en-US" sz="1200" b="1" dirty="0" smtClean="0">
                          <a:effectLst/>
                          <a:latin typeface="Times New Roman" panose="02020603050405020304" pitchFamily="18" charset="0"/>
                          <a:cs typeface="Times New Roman" panose="02020603050405020304" pitchFamily="18" charset="0"/>
                        </a:rPr>
                        <a:t>                </a:t>
                      </a:r>
                      <a:r>
                        <a:rPr lang="en-US" sz="1200" b="1" dirty="0">
                          <a:effectLst/>
                          <a:latin typeface="Times New Roman" panose="02020603050405020304" pitchFamily="18" charset="0"/>
                          <a:cs typeface="Times New Roman" panose="02020603050405020304" pitchFamily="18" charset="0"/>
                        </a:rPr>
                        <a:t>4.54</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3540765"/>
                  </a:ext>
                </a:extLst>
              </a:tr>
              <a:tr h="468000">
                <a:tc>
                  <a:txBody>
                    <a:bodyPr/>
                    <a:lstStyle/>
                    <a:p>
                      <a:pPr marL="36195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Replacement</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361950" algn="l">
                        <a:lnSpc>
                          <a:spcPct val="150000"/>
                        </a:lnSpc>
                        <a:spcAft>
                          <a:spcPts val="600"/>
                        </a:spcAft>
                      </a:pPr>
                      <a:r>
                        <a:rPr lang="en-US" sz="1200" b="1" dirty="0">
                          <a:effectLst/>
                          <a:latin typeface="Times New Roman" panose="02020603050405020304" pitchFamily="18" charset="0"/>
                          <a:cs typeface="Times New Roman" panose="02020603050405020304" pitchFamily="18" charset="0"/>
                        </a:rPr>
                        <a:t>    </a:t>
                      </a:r>
                      <a:r>
                        <a:rPr lang="en-US" sz="1200" b="1" dirty="0" smtClean="0">
                          <a:effectLst/>
                          <a:latin typeface="Times New Roman" panose="02020603050405020304" pitchFamily="18" charset="0"/>
                          <a:cs typeface="Times New Roman" panose="02020603050405020304" pitchFamily="18" charset="0"/>
                        </a:rPr>
                        <a:t>             </a:t>
                      </a:r>
                      <a:r>
                        <a:rPr lang="en-US" sz="1200" b="1" dirty="0">
                          <a:effectLst/>
                          <a:latin typeface="Times New Roman" panose="02020603050405020304" pitchFamily="18" charset="0"/>
                          <a:cs typeface="Times New Roman" panose="02020603050405020304" pitchFamily="18" charset="0"/>
                        </a:rPr>
                        <a:t>No</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48902543"/>
                  </a:ext>
                </a:extLst>
              </a:tr>
            </a:tbl>
          </a:graphicData>
        </a:graphic>
      </p:graphicFrame>
    </p:spTree>
    <p:extLst>
      <p:ext uri="{BB962C8B-B14F-4D97-AF65-F5344CB8AC3E}">
        <p14:creationId xmlns:p14="http://schemas.microsoft.com/office/powerpoint/2010/main" val="1098630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F9BA792-E7ED-4A50-A66D-331E0DA39AD9}"/>
              </a:ext>
            </a:extLst>
          </p:cNvPr>
          <p:cNvSpPr>
            <a:spLocks noGrp="1"/>
          </p:cNvSpPr>
          <p:nvPr>
            <p:ph type="title"/>
          </p:nvPr>
        </p:nvSpPr>
        <p:spPr>
          <a:xfrm>
            <a:off x="1295400" y="278400"/>
            <a:ext cx="9601200" cy="571500"/>
          </a:xfrm>
        </p:spPr>
        <p:txBody>
          <a:bodyPr>
            <a:normAutofit/>
          </a:bodyPr>
          <a:lstStyle/>
          <a:p>
            <a:r>
              <a:rPr lang="en-US" sz="3000" b="1" dirty="0">
                <a:effectLst/>
                <a:latin typeface="Times New Roman" panose="02020603050405020304" pitchFamily="18" charset="0"/>
                <a:ea typeface="Calibri" panose="020F0502020204030204" pitchFamily="34" charset="0"/>
              </a:rPr>
              <a:t>Sizing of Reservoirs:</a:t>
            </a:r>
            <a:endParaRPr lang="ar-SA" sz="3000" b="1" dirty="0"/>
          </a:p>
        </p:txBody>
      </p:sp>
      <p:sp>
        <p:nvSpPr>
          <p:cNvPr id="3" name="عنصر نائب للمحتوى 2">
            <a:extLst>
              <a:ext uri="{FF2B5EF4-FFF2-40B4-BE49-F238E27FC236}">
                <a16:creationId xmlns:a16="http://schemas.microsoft.com/office/drawing/2014/main" id="{CEDB5E7B-DC67-463A-83F8-6C17CA4273ED}"/>
              </a:ext>
            </a:extLst>
          </p:cNvPr>
          <p:cNvSpPr>
            <a:spLocks noGrp="1"/>
          </p:cNvSpPr>
          <p:nvPr>
            <p:ph idx="1"/>
          </p:nvPr>
        </p:nvSpPr>
        <p:spPr>
          <a:xfrm>
            <a:off x="1371600" y="849900"/>
            <a:ext cx="9601200" cy="5560425"/>
          </a:xfrm>
        </p:spPr>
        <p:txBody>
          <a:bodyPr>
            <a:normAutofit fontScale="92500" lnSpcReduction="10000"/>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main objective is to estimate the total storage requirements in year 2037. The following table Shows existing reservoirs capacities:</a:t>
            </a:r>
          </a:p>
          <a:p>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0000"/>
              </a:lnSpc>
              <a:spcBef>
                <a:spcPts val="10"/>
              </a:spcBef>
              <a:spcAft>
                <a:spcPts val="1200"/>
              </a:spcAft>
            </a:pPr>
            <a:r>
              <a:rPr lang="en-US" sz="1800" dirty="0">
                <a:effectLst/>
                <a:latin typeface="Times New Roman" panose="02020603050405020304" pitchFamily="18" charset="0"/>
                <a:ea typeface="Calibri" panose="020F0502020204030204" pitchFamily="34" charset="0"/>
              </a:rPr>
              <a:t>The total storage requirements in year 2037 is analyzed based on plotting the hourly demand and the hourly supply for the entire city. Three assumptions are made here:</a:t>
            </a:r>
          </a:p>
          <a:p>
            <a:pPr marL="342900" lvl="0" indent="-342900" algn="just">
              <a:lnSpc>
                <a:spcPct val="100000"/>
              </a:lnSpc>
              <a:spcBef>
                <a:spcPts val="600"/>
              </a:spcBef>
              <a:spcAft>
                <a:spcPts val="1200"/>
              </a:spcAft>
              <a:buFont typeface="+mj-lt"/>
              <a:buAutoNum type="arabicPeriod"/>
            </a:pPr>
            <a:r>
              <a:rPr lang="en-US" sz="1800" dirty="0">
                <a:effectLst/>
                <a:latin typeface="Times New Roman" panose="02020603050405020304" pitchFamily="18" charset="0"/>
                <a:ea typeface="Calibri" panose="020F0502020204030204" pitchFamily="34" charset="0"/>
              </a:rPr>
              <a:t>It is assumed that the actual daily consumption pattern is valid for the year 2037.</a:t>
            </a:r>
          </a:p>
          <a:p>
            <a:pPr marL="342900" lvl="0" indent="-342900" algn="just">
              <a:lnSpc>
                <a:spcPct val="100000"/>
              </a:lnSpc>
              <a:spcBef>
                <a:spcPts val="600"/>
              </a:spcBef>
              <a:spcAft>
                <a:spcPts val="1200"/>
              </a:spcAft>
              <a:buFont typeface="+mj-lt"/>
              <a:buAutoNum type="arabicPeriod"/>
            </a:pPr>
            <a:r>
              <a:rPr lang="en-US" sz="1800" dirty="0">
                <a:effectLst/>
                <a:latin typeface="Times New Roman" panose="02020603050405020304" pitchFamily="18" charset="0"/>
                <a:ea typeface="Calibri" panose="020F0502020204030204" pitchFamily="34" charset="0"/>
              </a:rPr>
              <a:t>It is assumed that water supply will remain continuous as at present.</a:t>
            </a:r>
          </a:p>
          <a:p>
            <a:pPr marL="342900" lvl="0" indent="-342900" algn="just">
              <a:lnSpc>
                <a:spcPct val="100000"/>
              </a:lnSpc>
              <a:spcBef>
                <a:spcPts val="600"/>
              </a:spcBef>
              <a:spcAft>
                <a:spcPts val="1200"/>
              </a:spcAft>
              <a:buFont typeface="+mj-lt"/>
              <a:buAutoNum type="arabicPeriod"/>
            </a:pPr>
            <a:r>
              <a:rPr lang="en-US" sz="1800" dirty="0">
                <a:effectLst/>
                <a:latin typeface="Times New Roman" panose="02020603050405020304" pitchFamily="18" charset="0"/>
                <a:ea typeface="Calibri" panose="020F0502020204030204" pitchFamily="34" charset="0"/>
              </a:rPr>
              <a:t>Hourly demand and the hourly supply for the entire city is used because the city reservoirs are interconnected.</a:t>
            </a:r>
          </a:p>
          <a:p>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Times New Roman" panose="02020603050405020304" pitchFamily="18" charset="0"/>
              <a:ea typeface="Calibri" panose="020F0502020204030204" pitchFamily="34" charset="0"/>
            </a:endParaRPr>
          </a:p>
          <a:p>
            <a:endParaRPr lang="ar-SA" dirty="0"/>
          </a:p>
        </p:txBody>
      </p:sp>
      <p:graphicFrame>
        <p:nvGraphicFramePr>
          <p:cNvPr id="4" name="جدول 3">
            <a:extLst>
              <a:ext uri="{FF2B5EF4-FFF2-40B4-BE49-F238E27FC236}">
                <a16:creationId xmlns:a16="http://schemas.microsoft.com/office/drawing/2014/main" id="{8CF44ED1-960E-4CE8-9FAF-512C6D0D56BC}"/>
              </a:ext>
            </a:extLst>
          </p:cNvPr>
          <p:cNvGraphicFramePr>
            <a:graphicFrameLocks noGrp="1"/>
          </p:cNvGraphicFramePr>
          <p:nvPr>
            <p:extLst>
              <p:ext uri="{D42A27DB-BD31-4B8C-83A1-F6EECF244321}">
                <p14:modId xmlns:p14="http://schemas.microsoft.com/office/powerpoint/2010/main" val="2502641862"/>
              </p:ext>
            </p:extLst>
          </p:nvPr>
        </p:nvGraphicFramePr>
        <p:xfrm>
          <a:off x="3785550" y="1356900"/>
          <a:ext cx="5040000" cy="2160000"/>
        </p:xfrm>
        <a:graphic>
          <a:graphicData uri="http://schemas.openxmlformats.org/drawingml/2006/table">
            <a:tbl>
              <a:tblPr firstRow="1" firstCol="1" bandRow="1">
                <a:tableStyleId>{00A15C55-8517-42AA-B614-E9B94910E393}</a:tableStyleId>
              </a:tblPr>
              <a:tblGrid>
                <a:gridCol w="2520000">
                  <a:extLst>
                    <a:ext uri="{9D8B030D-6E8A-4147-A177-3AD203B41FA5}">
                      <a16:colId xmlns:a16="http://schemas.microsoft.com/office/drawing/2014/main" val="1185042151"/>
                    </a:ext>
                  </a:extLst>
                </a:gridCol>
                <a:gridCol w="2520000">
                  <a:extLst>
                    <a:ext uri="{9D8B030D-6E8A-4147-A177-3AD203B41FA5}">
                      <a16:colId xmlns:a16="http://schemas.microsoft.com/office/drawing/2014/main" val="2276109489"/>
                    </a:ext>
                  </a:extLst>
                </a:gridCol>
              </a:tblGrid>
              <a:tr h="36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Reservoirs</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Capacity (m³)</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3745626"/>
                  </a:ext>
                </a:extLst>
              </a:tr>
              <a:tr h="36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Soufin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300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28835418"/>
                  </a:ext>
                </a:extLst>
              </a:tr>
              <a:tr h="36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Al Wakalah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500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91104454"/>
                  </a:ext>
                </a:extLst>
              </a:tr>
              <a:tr h="36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Al Shuhada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2000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57811703"/>
                  </a:ext>
                </a:extLst>
              </a:tr>
              <a:tr h="36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Al Muntazah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500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60225668"/>
                  </a:ext>
                </a:extLst>
              </a:tr>
              <a:tr h="36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Khallat Nofal reservoir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2000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45019488"/>
                  </a:ext>
                </a:extLst>
              </a:tr>
            </a:tbl>
          </a:graphicData>
        </a:graphic>
      </p:graphicFrame>
      <p:sp>
        <p:nvSpPr>
          <p:cNvPr id="5" name="مربع نص 4">
            <a:extLst>
              <a:ext uri="{FF2B5EF4-FFF2-40B4-BE49-F238E27FC236}">
                <a16:creationId xmlns:a16="http://schemas.microsoft.com/office/drawing/2014/main" id="{ECB60755-04B1-4199-B13A-7E1A6B1A3587}"/>
              </a:ext>
            </a:extLst>
          </p:cNvPr>
          <p:cNvSpPr txBox="1"/>
          <p:nvPr/>
        </p:nvSpPr>
        <p:spPr>
          <a:xfrm>
            <a:off x="3785550" y="3517987"/>
            <a:ext cx="2047875" cy="261610"/>
          </a:xfrm>
          <a:prstGeom prst="rect">
            <a:avLst/>
          </a:prstGeom>
          <a:noFill/>
        </p:spPr>
        <p:txBody>
          <a:bodyPr wrap="square" rtlCol="1">
            <a:spAutoFit/>
          </a:bodyPr>
          <a:lstStyle/>
          <a:p>
            <a:r>
              <a:rPr lang="en-US" sz="1100" dirty="0">
                <a:effectLst/>
                <a:latin typeface="Times New Roman" panose="02020603050405020304" pitchFamily="18" charset="0"/>
                <a:ea typeface="Calibri" panose="020F0502020204030204" pitchFamily="34" charset="0"/>
              </a:rPr>
              <a:t>* out of service</a:t>
            </a:r>
            <a:endParaRPr lang="ar-SA" sz="1100" dirty="0"/>
          </a:p>
        </p:txBody>
      </p:sp>
    </p:spTree>
    <p:extLst>
      <p:ext uri="{BB962C8B-B14F-4D97-AF65-F5344CB8AC3E}">
        <p14:creationId xmlns:p14="http://schemas.microsoft.com/office/powerpoint/2010/main" val="13469717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A0CEB22B-32C6-4B0A-945E-F5B6A964B07C}"/>
              </a:ext>
            </a:extLst>
          </p:cNvPr>
          <p:cNvSpPr>
            <a:spLocks noGrp="1"/>
          </p:cNvSpPr>
          <p:nvPr>
            <p:ph idx="1"/>
          </p:nvPr>
        </p:nvSpPr>
        <p:spPr>
          <a:xfrm>
            <a:off x="1371600" y="647700"/>
            <a:ext cx="9601200" cy="5219700"/>
          </a:xfrm>
        </p:spPr>
        <p:txBody>
          <a:bodyPr>
            <a:normAutofit/>
          </a:bodyPr>
          <a:lstStyle/>
          <a:p>
            <a:pPr algn="just"/>
            <a:r>
              <a:rPr lang="en-US" dirty="0">
                <a:effectLst/>
                <a:latin typeface="Times New Roman" panose="02020603050405020304" pitchFamily="18" charset="0"/>
                <a:ea typeface="Calibri" panose="020F0502020204030204" pitchFamily="34" charset="0"/>
              </a:rPr>
              <a:t>The result of this analysis is presented in the figure which shows that the deficit between supply and demand reaches about 4,000 </a:t>
            </a:r>
            <a:r>
              <a:rPr lang="en-US" dirty="0">
                <a:solidFill>
                  <a:schemeClr val="tx1"/>
                </a:solidFill>
                <a:latin typeface="Times New Roman" pitchFamily="18" charset="0"/>
                <a:ea typeface="Times New Roman" pitchFamily="18" charset="0"/>
                <a:cs typeface="Times New Roman" pitchFamily="18" charset="0"/>
              </a:rPr>
              <a:t>m</a:t>
            </a:r>
            <a:r>
              <a:rPr lang="en-US" baseline="30000" dirty="0">
                <a:solidFill>
                  <a:schemeClr val="tx1"/>
                </a:solidFill>
                <a:latin typeface="Times New Roman" pitchFamily="18" charset="0"/>
                <a:ea typeface="Times New Roman" pitchFamily="18" charset="0"/>
                <a:cs typeface="Times New Roman" pitchFamily="18" charset="0"/>
              </a:rPr>
              <a:t>3</a:t>
            </a:r>
            <a:r>
              <a:rPr lang="en-US" dirty="0" smtClean="0">
                <a:effectLst/>
                <a:latin typeface="Times New Roman" panose="02020603050405020304" pitchFamily="18" charset="0"/>
                <a:ea typeface="Calibri" panose="020F0502020204030204" pitchFamily="34" charset="0"/>
              </a:rPr>
              <a:t>. </a:t>
            </a:r>
            <a:r>
              <a:rPr lang="en-US" dirty="0">
                <a:effectLst/>
                <a:latin typeface="Times New Roman" panose="02020603050405020304" pitchFamily="18" charset="0"/>
                <a:ea typeface="Calibri" panose="020F0502020204030204" pitchFamily="34" charset="0"/>
              </a:rPr>
              <a:t>This amount is less than the capacity of the existing reservoirs (5,000 </a:t>
            </a:r>
            <a:r>
              <a:rPr lang="en-US" dirty="0">
                <a:solidFill>
                  <a:schemeClr val="tx1"/>
                </a:solidFill>
                <a:latin typeface="Times New Roman" pitchFamily="18" charset="0"/>
                <a:ea typeface="Times New Roman" pitchFamily="18" charset="0"/>
                <a:cs typeface="Times New Roman" pitchFamily="18" charset="0"/>
              </a:rPr>
              <a:t>m</a:t>
            </a:r>
            <a:r>
              <a:rPr lang="en-US" baseline="30000" dirty="0">
                <a:solidFill>
                  <a:schemeClr val="tx1"/>
                </a:solidFill>
                <a:latin typeface="Times New Roman" pitchFamily="18" charset="0"/>
                <a:ea typeface="Times New Roman" pitchFamily="18" charset="0"/>
                <a:cs typeface="Times New Roman" pitchFamily="18" charset="0"/>
              </a:rPr>
              <a:t>3</a:t>
            </a:r>
            <a:r>
              <a:rPr lang="en-US" dirty="0" smtClean="0">
                <a:effectLst/>
                <a:latin typeface="Times New Roman" panose="02020603050405020304" pitchFamily="18" charset="0"/>
                <a:ea typeface="Calibri" panose="020F0502020204030204" pitchFamily="34" charset="0"/>
              </a:rPr>
              <a:t>). </a:t>
            </a:r>
            <a:r>
              <a:rPr lang="en-US" dirty="0">
                <a:effectLst/>
                <a:latin typeface="Times New Roman" panose="02020603050405020304" pitchFamily="18" charset="0"/>
                <a:ea typeface="Calibri" panose="020F0502020204030204" pitchFamily="34" charset="0"/>
              </a:rPr>
              <a:t>Nonetheless, the existing reservoirs cannot deliver water to the expansion areas by gravity, which implies having new reservoirs to serve the expansion areas.</a:t>
            </a:r>
          </a:p>
          <a:p>
            <a:pPr marL="0" indent="0">
              <a:buNone/>
            </a:pPr>
            <a:r>
              <a:rPr lang="en-US" dirty="0">
                <a:effectLst/>
                <a:latin typeface="Times New Roman" panose="02020603050405020304" pitchFamily="18" charset="0"/>
                <a:ea typeface="Calibri" panose="020F0502020204030204" pitchFamily="34" charset="0"/>
              </a:rPr>
              <a:t>       Hourly Supply – Demand Curves:</a:t>
            </a:r>
            <a:endParaRPr lang="ar-SA" sz="2400" dirty="0"/>
          </a:p>
        </p:txBody>
      </p:sp>
      <p:pic>
        <p:nvPicPr>
          <p:cNvPr id="5" name="صورة 4">
            <a:extLst>
              <a:ext uri="{FF2B5EF4-FFF2-40B4-BE49-F238E27FC236}">
                <a16:creationId xmlns:a16="http://schemas.microsoft.com/office/drawing/2014/main" id="{0A6EE685-978A-4254-AFAE-BB122A0A9ECC}"/>
              </a:ext>
            </a:extLst>
          </p:cNvPr>
          <p:cNvPicPr/>
          <p:nvPr/>
        </p:nvPicPr>
        <p:blipFill>
          <a:blip r:embed="rId2" cstate="print">
            <a:extLst>
              <a:ext uri="{28A0092B-C50C-407E-A947-70E740481C1C}">
                <a14:useLocalDpi xmlns:a14="http://schemas.microsoft.com/office/drawing/2010/main" val="0"/>
              </a:ext>
            </a:extLst>
          </a:blip>
          <a:srcRect b="-21"/>
          <a:stretch>
            <a:fillRect/>
          </a:stretch>
        </p:blipFill>
        <p:spPr bwMode="auto">
          <a:xfrm>
            <a:off x="3429000" y="3092449"/>
            <a:ext cx="6000750" cy="3203575"/>
          </a:xfrm>
          <a:prstGeom prst="rect">
            <a:avLst/>
          </a:prstGeom>
          <a:noFill/>
          <a:ln w="6350" cmpd="sng">
            <a:solidFill>
              <a:srgbClr val="000000"/>
            </a:solidFill>
            <a:miter lim="800000"/>
            <a:headEnd/>
            <a:tailEnd/>
          </a:ln>
          <a:effectLst/>
        </p:spPr>
      </p:pic>
      <p:pic>
        <p:nvPicPr>
          <p:cNvPr id="6" name="صورة 5">
            <a:extLst>
              <a:ext uri="{FF2B5EF4-FFF2-40B4-BE49-F238E27FC236}">
                <a16:creationId xmlns:a16="http://schemas.microsoft.com/office/drawing/2014/main" id="{8F30A25B-F5A7-4256-8086-4A532F16AE5A}"/>
              </a:ext>
            </a:extLst>
          </p:cNvPr>
          <p:cNvPicPr>
            <a:picLocks noChangeAspect="1"/>
          </p:cNvPicPr>
          <p:nvPr/>
        </p:nvPicPr>
        <p:blipFill>
          <a:blip r:embed="rId3"/>
          <a:stretch>
            <a:fillRect/>
          </a:stretch>
        </p:blipFill>
        <p:spPr>
          <a:xfrm>
            <a:off x="4566245" y="4336630"/>
            <a:ext cx="1256161" cy="654470"/>
          </a:xfrm>
          <a:prstGeom prst="rect">
            <a:avLst/>
          </a:prstGeom>
        </p:spPr>
      </p:pic>
    </p:spTree>
    <p:extLst>
      <p:ext uri="{BB962C8B-B14F-4D97-AF65-F5344CB8AC3E}">
        <p14:creationId xmlns:p14="http://schemas.microsoft.com/office/powerpoint/2010/main" val="31219961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775AA92-236B-4C85-9596-0E868829E550}"/>
              </a:ext>
            </a:extLst>
          </p:cNvPr>
          <p:cNvSpPr>
            <a:spLocks noGrp="1"/>
          </p:cNvSpPr>
          <p:nvPr>
            <p:ph type="title"/>
          </p:nvPr>
        </p:nvSpPr>
        <p:spPr>
          <a:xfrm>
            <a:off x="1371600" y="847725"/>
            <a:ext cx="9601200" cy="742950"/>
          </a:xfrm>
        </p:spPr>
        <p:txBody>
          <a:bodyPr>
            <a:normAutofit fontScale="90000"/>
          </a:bodyPr>
          <a:lstStyle/>
          <a:p>
            <a:r>
              <a:rPr lang="en-US" sz="3000" b="1" dirty="0">
                <a:effectLst/>
                <a:latin typeface="Times New Roman" panose="02020603050405020304" pitchFamily="18" charset="0"/>
                <a:ea typeface="Calibri" panose="020F0502020204030204" pitchFamily="34" charset="0"/>
                <a:cs typeface="Times New Roman" panose="02020603050405020304" pitchFamily="18" charset="0"/>
              </a:rPr>
              <a:t>The Investment Plan</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a:r>
            <a:br>
              <a:rPr lang="en-US" sz="1800" b="1" dirty="0">
                <a:effectLst/>
                <a:latin typeface="Times New Roman" panose="02020603050405020304" pitchFamily="18" charset="0"/>
                <a:ea typeface="Calibri" panose="020F0502020204030204" pitchFamily="34" charset="0"/>
                <a:cs typeface="Times New Roman" panose="02020603050405020304" pitchFamily="18" charset="0"/>
              </a:rPr>
            </a:br>
            <a:endParaRPr lang="ar-SA" dirty="0"/>
          </a:p>
        </p:txBody>
      </p:sp>
      <p:sp>
        <p:nvSpPr>
          <p:cNvPr id="3" name="عنصر نائب للمحتوى 2">
            <a:extLst>
              <a:ext uri="{FF2B5EF4-FFF2-40B4-BE49-F238E27FC236}">
                <a16:creationId xmlns:a16="http://schemas.microsoft.com/office/drawing/2014/main" id="{6A651F34-49CF-4F93-955F-4E0181D54F3D}"/>
              </a:ext>
            </a:extLst>
          </p:cNvPr>
          <p:cNvSpPr>
            <a:spLocks noGrp="1"/>
          </p:cNvSpPr>
          <p:nvPr>
            <p:ph idx="1"/>
          </p:nvPr>
        </p:nvSpPr>
        <p:spPr>
          <a:xfrm>
            <a:off x="1371600" y="1685925"/>
            <a:ext cx="9601200" cy="4200525"/>
          </a:xfrm>
        </p:spPr>
        <p:txBody>
          <a:bodyPr/>
          <a:lstStyle/>
          <a:p>
            <a:pPr algn="just"/>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investment plan will be divided into two stages, the short term stage and the long term stage. It will significantly depend on the circumstances that may develop between now and the year 2037 in terms of institutional and organizational arrangements in the country in general and in the study area in particular, the extent of implementation of the proposed projects for the earlier stage, the availability of funds and other unpredictable factors.</a:t>
            </a:r>
            <a:endParaRPr lang="en-US" dirty="0">
              <a:effectLst/>
              <a:latin typeface="Times New Roman" panose="02020603050405020304" pitchFamily="18" charset="0"/>
              <a:ea typeface="Calibri" panose="020F0502020204030204" pitchFamily="34" charset="0"/>
            </a:endParaRPr>
          </a:p>
          <a:p>
            <a:endParaRPr lang="ar-SA" dirty="0"/>
          </a:p>
        </p:txBody>
      </p:sp>
    </p:spTree>
    <p:extLst>
      <p:ext uri="{BB962C8B-B14F-4D97-AF65-F5344CB8AC3E}">
        <p14:creationId xmlns:p14="http://schemas.microsoft.com/office/powerpoint/2010/main" val="2138194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Study Area</a:t>
            </a:r>
          </a:p>
        </p:txBody>
      </p:sp>
      <p:sp>
        <p:nvSpPr>
          <p:cNvPr id="3" name="Content Placeholder 2"/>
          <p:cNvSpPr>
            <a:spLocks noGrp="1"/>
          </p:cNvSpPr>
          <p:nvPr>
            <p:ph idx="1"/>
          </p:nvPr>
        </p:nvSpPr>
        <p:spPr>
          <a:xfrm>
            <a:off x="1371600" y="1696825"/>
            <a:ext cx="9601200" cy="4170575"/>
          </a:xfrm>
        </p:spPr>
        <p:txBody>
          <a:bodyPr>
            <a:noAutofit/>
          </a:bodyPr>
          <a:lstStyle/>
          <a:p>
            <a:pPr algn="just">
              <a:lnSpc>
                <a:spcPct val="200000"/>
              </a:lnSpc>
            </a:pPr>
            <a:r>
              <a:rPr lang="en-US" dirty="0">
                <a:latin typeface="Times New Roman" panose="02020603050405020304" pitchFamily="18" charset="0"/>
                <a:cs typeface="Times New Roman" panose="02020603050405020304" pitchFamily="18" charset="0"/>
              </a:rPr>
              <a:t>Qalqilya city is located in the northwestern part of the West Bank. It has an average elevation of 57 meters above the mean sea level. The average annual rainfall is about </a:t>
            </a:r>
            <a:r>
              <a:rPr lang="en-US" dirty="0" smtClean="0">
                <a:latin typeface="Times New Roman" panose="02020603050405020304" pitchFamily="18" charset="0"/>
                <a:cs typeface="Times New Roman" panose="02020603050405020304" pitchFamily="18" charset="0"/>
              </a:rPr>
              <a:t>625 </a:t>
            </a:r>
            <a:r>
              <a:rPr lang="en-US" dirty="0">
                <a:latin typeface="Times New Roman" panose="02020603050405020304" pitchFamily="18" charset="0"/>
                <a:cs typeface="Times New Roman" panose="02020603050405020304" pitchFamily="18" charset="0"/>
              </a:rPr>
              <a:t>millimeters and the average annual temperature is 19 degrees Celsius. The city is located within the western aquifer basin. In the official 2017 census the city had a population of 51,235 and the estimated population for the year 2020 is 54,737. The measured area of the city is 25.6 km</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882247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435D0146-7426-4D2D-AB91-03189FCE78BE}"/>
              </a:ext>
            </a:extLst>
          </p:cNvPr>
          <p:cNvSpPr>
            <a:spLocks noGrp="1"/>
          </p:cNvSpPr>
          <p:nvPr>
            <p:ph idx="1"/>
          </p:nvPr>
        </p:nvSpPr>
        <p:spPr>
          <a:xfrm>
            <a:off x="1295400" y="762000"/>
            <a:ext cx="9601200" cy="5391150"/>
          </a:xfrm>
        </p:spPr>
        <p:txBody>
          <a:bodyPr>
            <a:normAutofit/>
          </a:bodyPr>
          <a:lstStyle/>
          <a:p>
            <a:pPr algn="just">
              <a:lnSpc>
                <a:spcPct val="150000"/>
              </a:lnSpc>
              <a:spcAft>
                <a:spcPts val="600"/>
              </a:spcAft>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The short-term stage which will include:</a:t>
            </a:r>
            <a:endParaRPr lang="en-US" b="1" dirty="0">
              <a:effectLst/>
              <a:latin typeface="Times New Roman" panose="02020603050405020304" pitchFamily="18" charset="0"/>
              <a:ea typeface="Calibri" panose="020F0502020204030204" pitchFamily="34" charset="0"/>
            </a:endParaRPr>
          </a:p>
          <a:p>
            <a:pPr marL="342900" lvl="0" indent="-342900" algn="just">
              <a:lnSpc>
                <a:spcPct val="107000"/>
              </a:lnSpc>
              <a:buFont typeface="Symbol" panose="05050102010706020507" pitchFamily="18" charset="2"/>
              <a:buChar char=""/>
            </a:pPr>
            <a:r>
              <a:rPr lang="en-US" sz="1800" dirty="0" smtClean="0">
                <a:effectLst/>
                <a:latin typeface="Times New Roman" panose="02020603050405020304" pitchFamily="18" charset="0"/>
                <a:ea typeface="Calibri" panose="020F0502020204030204" pitchFamily="34" charset="0"/>
                <a:cs typeface="Arial" panose="020B0604020202020204" pitchFamily="34" charset="0"/>
              </a:rPr>
              <a:t>Emergency </a:t>
            </a:r>
            <a:r>
              <a:rPr lang="en-US" sz="1800" dirty="0">
                <a:effectLst/>
                <a:latin typeface="Times New Roman" panose="02020603050405020304" pitchFamily="18" charset="0"/>
                <a:ea typeface="Calibri" panose="020F0502020204030204" pitchFamily="34" charset="0"/>
                <a:cs typeface="Arial" panose="020B0604020202020204" pitchFamily="34" charset="0"/>
              </a:rPr>
              <a:t>repairs and maintenance projects.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Rehabilitation of existing water networks.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Development of institutional and organizational capacities.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Purchase of Necessary tools and equipment.</a:t>
            </a:r>
          </a:p>
          <a:p>
            <a:pPr algn="just">
              <a:lnSpc>
                <a:spcPct val="150000"/>
              </a:lnSpc>
              <a:spcAft>
                <a:spcPts val="600"/>
              </a:spcAft>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The long-term stage which will include:</a:t>
            </a:r>
            <a:endParaRPr lang="en-US" b="1" dirty="0">
              <a:effectLst/>
              <a:latin typeface="Times New Roman" panose="02020603050405020304" pitchFamily="18" charset="0"/>
              <a:ea typeface="Calibri" panose="020F0502020204030204" pitchFamily="34" charset="0"/>
            </a:endParaRPr>
          </a:p>
          <a:p>
            <a:pPr marL="342900" lvl="0" indent="-342900" algn="just">
              <a:lnSpc>
                <a:spcPct val="107000"/>
              </a:lnSpc>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Segmentation of the available water resources projects.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Construction of new facilities, such as main lines, pumping stations, reservoirs, etc.. projects.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Expansion of existing networks projects.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Development of other system components to increase and improve the level and extent of the water services projects.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ar-SA" dirty="0"/>
          </a:p>
        </p:txBody>
      </p:sp>
    </p:spTree>
    <p:extLst>
      <p:ext uri="{BB962C8B-B14F-4D97-AF65-F5344CB8AC3E}">
        <p14:creationId xmlns:p14="http://schemas.microsoft.com/office/powerpoint/2010/main" val="18467448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D58FC43-D634-48B9-A190-CE6CA5ED20AF}"/>
              </a:ext>
            </a:extLst>
          </p:cNvPr>
          <p:cNvSpPr>
            <a:spLocks noGrp="1"/>
          </p:cNvSpPr>
          <p:nvPr>
            <p:ph type="title"/>
          </p:nvPr>
        </p:nvSpPr>
        <p:spPr>
          <a:xfrm>
            <a:off x="1371600" y="552450"/>
            <a:ext cx="9601200" cy="876300"/>
          </a:xfrm>
        </p:spPr>
        <p:txBody>
          <a:bodyPr>
            <a:normAutofit/>
          </a:bodyPr>
          <a:lstStyle/>
          <a:p>
            <a:r>
              <a:rPr lang="en-US" sz="3000" b="1" dirty="0">
                <a:effectLst/>
                <a:latin typeface="Times New Roman" panose="02020603050405020304" pitchFamily="18" charset="0"/>
                <a:ea typeface="Calibri" panose="020F0502020204030204" pitchFamily="34" charset="0"/>
              </a:rPr>
              <a:t>Projects for the Short Term Period</a:t>
            </a:r>
            <a:endParaRPr lang="ar-SA" sz="3000" b="1" dirty="0"/>
          </a:p>
        </p:txBody>
      </p:sp>
      <p:graphicFrame>
        <p:nvGraphicFramePr>
          <p:cNvPr id="4" name="عنصر نائب للمحتوى 3">
            <a:extLst>
              <a:ext uri="{FF2B5EF4-FFF2-40B4-BE49-F238E27FC236}">
                <a16:creationId xmlns:a16="http://schemas.microsoft.com/office/drawing/2014/main" id="{3E158F63-1B6D-41E8-9F90-79743EC24345}"/>
              </a:ext>
            </a:extLst>
          </p:cNvPr>
          <p:cNvGraphicFramePr>
            <a:graphicFrameLocks noGrp="1"/>
          </p:cNvGraphicFramePr>
          <p:nvPr>
            <p:ph idx="1"/>
            <p:extLst>
              <p:ext uri="{D42A27DB-BD31-4B8C-83A1-F6EECF244321}">
                <p14:modId xmlns:p14="http://schemas.microsoft.com/office/powerpoint/2010/main" val="2275130278"/>
              </p:ext>
            </p:extLst>
          </p:nvPr>
        </p:nvGraphicFramePr>
        <p:xfrm>
          <a:off x="3157537" y="3219450"/>
          <a:ext cx="6029325" cy="2880000"/>
        </p:xfrm>
        <a:graphic>
          <a:graphicData uri="http://schemas.openxmlformats.org/drawingml/2006/table">
            <a:tbl>
              <a:tblPr firstRow="1" firstCol="1" bandRow="1">
                <a:tableStyleId>{00A15C55-8517-42AA-B614-E9B94910E393}</a:tableStyleId>
              </a:tblPr>
              <a:tblGrid>
                <a:gridCol w="3541028">
                  <a:extLst>
                    <a:ext uri="{9D8B030D-6E8A-4147-A177-3AD203B41FA5}">
                      <a16:colId xmlns:a16="http://schemas.microsoft.com/office/drawing/2014/main" val="3095384644"/>
                    </a:ext>
                  </a:extLst>
                </a:gridCol>
                <a:gridCol w="2488297">
                  <a:extLst>
                    <a:ext uri="{9D8B030D-6E8A-4147-A177-3AD203B41FA5}">
                      <a16:colId xmlns:a16="http://schemas.microsoft.com/office/drawing/2014/main" val="223353670"/>
                    </a:ext>
                  </a:extLst>
                </a:gridCol>
              </a:tblGrid>
              <a:tr h="72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Project Name and Number - Water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a:effectLst/>
                          <a:latin typeface="Times New Roman" panose="02020603050405020304" pitchFamily="18" charset="0"/>
                          <a:cs typeface="Times New Roman" panose="02020603050405020304" pitchFamily="18" charset="0"/>
                        </a:rPr>
                        <a:t>Total Budget (Euro)</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73861484"/>
                  </a:ext>
                </a:extLst>
              </a:tr>
              <a:tr h="72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Rehabilitation of Al Wakalah Water Supply Network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656,153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83861530"/>
                  </a:ext>
                </a:extLst>
              </a:tr>
              <a:tr h="72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Upgrading of Agricultural Wells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2,035,500</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0203671"/>
                  </a:ext>
                </a:extLst>
              </a:tr>
              <a:tr h="720000">
                <a:tc>
                  <a:txBody>
                    <a:bodyPr/>
                    <a:lstStyle/>
                    <a:p>
                      <a:pPr algn="ctr">
                        <a:lnSpc>
                          <a:spcPct val="150000"/>
                        </a:lnSpc>
                        <a:spcAft>
                          <a:spcPts val="1200"/>
                        </a:spcAft>
                      </a:pPr>
                      <a:r>
                        <a:rPr lang="en-US" sz="1600" b="1" dirty="0">
                          <a:effectLst/>
                          <a:latin typeface="Times New Roman" panose="02020603050405020304" pitchFamily="18" charset="0"/>
                          <a:cs typeface="Times New Roman" panose="02020603050405020304" pitchFamily="18" charset="0"/>
                        </a:rPr>
                        <a:t>Short Term Projects Costs</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600" b="1" dirty="0">
                          <a:effectLst/>
                          <a:latin typeface="Times New Roman" panose="02020603050405020304" pitchFamily="18" charset="0"/>
                          <a:cs typeface="Times New Roman" panose="02020603050405020304" pitchFamily="18" charset="0"/>
                        </a:rPr>
                        <a:t>2,691,653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17329347"/>
                  </a:ext>
                </a:extLst>
              </a:tr>
            </a:tbl>
          </a:graphicData>
        </a:graphic>
      </p:graphicFrame>
      <p:sp>
        <p:nvSpPr>
          <p:cNvPr id="6" name="عنصر نائب للمحتوى 2">
            <a:extLst>
              <a:ext uri="{FF2B5EF4-FFF2-40B4-BE49-F238E27FC236}">
                <a16:creationId xmlns:a16="http://schemas.microsoft.com/office/drawing/2014/main" id="{8F53FED4-E344-4AC3-975C-95C563CD1783}"/>
              </a:ext>
            </a:extLst>
          </p:cNvPr>
          <p:cNvSpPr txBox="1">
            <a:spLocks/>
          </p:cNvSpPr>
          <p:nvPr/>
        </p:nvSpPr>
        <p:spPr>
          <a:xfrm>
            <a:off x="1371600" y="1428750"/>
            <a:ext cx="9601200" cy="3581400"/>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gn="just"/>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Based on the outcome from the diagnostic phase and the planning criteria presented above, the following are the main projects proposed as part of the plan for the short term period. </a:t>
            </a:r>
            <a:r>
              <a:rPr lang="en-US" dirty="0">
                <a:latin typeface="Times New Roman" panose="02020603050405020304" pitchFamily="18" charset="0"/>
                <a:ea typeface="Calibri" panose="020F0502020204030204" pitchFamily="34" charset="0"/>
              </a:rPr>
              <a:t>The table below summarizes the proposed projects for the short term period for the water network. The table shows that 2 projects are planned with a total cost of 2,691,653</a:t>
            </a:r>
            <a:r>
              <a:rPr lang="en-US" b="1" dirty="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rPr>
              <a:t>Euros distributed over the period of 5 years.</a:t>
            </a:r>
          </a:p>
          <a:p>
            <a:endParaRPr lang="ar-SA" dirty="0"/>
          </a:p>
        </p:txBody>
      </p:sp>
    </p:spTree>
    <p:extLst>
      <p:ext uri="{BB962C8B-B14F-4D97-AF65-F5344CB8AC3E}">
        <p14:creationId xmlns:p14="http://schemas.microsoft.com/office/powerpoint/2010/main" val="982353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1135AF4-F81B-415E-8A11-66DCEE747909}"/>
              </a:ext>
            </a:extLst>
          </p:cNvPr>
          <p:cNvSpPr>
            <a:spLocks noGrp="1"/>
          </p:cNvSpPr>
          <p:nvPr>
            <p:ph type="title"/>
          </p:nvPr>
        </p:nvSpPr>
        <p:spPr>
          <a:xfrm>
            <a:off x="1371600" y="685800"/>
            <a:ext cx="9601200" cy="704850"/>
          </a:xfrm>
        </p:spPr>
        <p:txBody>
          <a:bodyPr>
            <a:normAutofit/>
          </a:bodyPr>
          <a:lstStyle/>
          <a:p>
            <a:r>
              <a:rPr lang="en-US" sz="3000" b="1" dirty="0">
                <a:effectLst/>
                <a:latin typeface="Times New Roman" panose="02020603050405020304" pitchFamily="18" charset="0"/>
                <a:ea typeface="Calibri" panose="020F0502020204030204" pitchFamily="34" charset="0"/>
              </a:rPr>
              <a:t>Projects for the Long Term Period (up to 2037)</a:t>
            </a:r>
            <a:endParaRPr lang="ar-SA" sz="3000" b="1" dirty="0"/>
          </a:p>
        </p:txBody>
      </p:sp>
      <p:sp>
        <p:nvSpPr>
          <p:cNvPr id="3" name="عنصر نائب للمحتوى 2">
            <a:extLst>
              <a:ext uri="{FF2B5EF4-FFF2-40B4-BE49-F238E27FC236}">
                <a16:creationId xmlns:a16="http://schemas.microsoft.com/office/drawing/2014/main" id="{D0D8F871-3E64-4582-9B34-C4EDE63FB70B}"/>
              </a:ext>
            </a:extLst>
          </p:cNvPr>
          <p:cNvSpPr>
            <a:spLocks noGrp="1"/>
          </p:cNvSpPr>
          <p:nvPr>
            <p:ph idx="1"/>
          </p:nvPr>
        </p:nvSpPr>
        <p:spPr>
          <a:xfrm>
            <a:off x="1371600" y="1390650"/>
            <a:ext cx="9601200" cy="4476750"/>
          </a:xfrm>
        </p:spPr>
        <p:txBody>
          <a:bodyPr/>
          <a:lstStyle/>
          <a:p>
            <a:pPr algn="just">
              <a:lnSpc>
                <a:spcPct val="150000"/>
              </a:lnSpc>
              <a:spcAft>
                <a:spcPts val="6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Based on the outcome from the diagnostic phase and the planning criteria presented above,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a:t>
            </a:r>
            <a:r>
              <a:rPr lang="en-US" sz="1800" dirty="0">
                <a:latin typeface="Times New Roman" panose="02020603050405020304" pitchFamily="18" charset="0"/>
                <a:ea typeface="Calibri" panose="020F0502020204030204" pitchFamily="34" charset="0"/>
              </a:rPr>
              <a:t>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following are the main projects proposed as part of the plan for the long term period. </a:t>
            </a:r>
            <a:r>
              <a:rPr lang="en-US" sz="1800" dirty="0">
                <a:effectLst/>
                <a:latin typeface="Times New Roman" panose="02020603050405020304" pitchFamily="18" charset="0"/>
                <a:ea typeface="Calibri" panose="020F0502020204030204" pitchFamily="34" charset="0"/>
              </a:rPr>
              <a:t>The table below summarizes the proposed projects for the long term period for the water network. The table shows that 2 projects are planned distributed over the period of 20 years.   </a:t>
            </a:r>
          </a:p>
          <a:p>
            <a:pPr algn="just">
              <a:lnSpc>
                <a:spcPct val="150000"/>
              </a:lnSpc>
              <a:spcAft>
                <a:spcPts val="600"/>
              </a:spcAft>
            </a:pPr>
            <a:endParaRPr lang="en-US" sz="1800" dirty="0">
              <a:effectLst/>
              <a:latin typeface="Times New Roman" panose="02020603050405020304" pitchFamily="18" charset="0"/>
              <a:ea typeface="Calibri" panose="020F0502020204030204" pitchFamily="34" charset="0"/>
            </a:endParaRPr>
          </a:p>
          <a:p>
            <a:endParaRPr lang="ar-SA" dirty="0"/>
          </a:p>
        </p:txBody>
      </p:sp>
      <p:graphicFrame>
        <p:nvGraphicFramePr>
          <p:cNvPr id="4" name="جدول 3">
            <a:extLst>
              <a:ext uri="{FF2B5EF4-FFF2-40B4-BE49-F238E27FC236}">
                <a16:creationId xmlns:a16="http://schemas.microsoft.com/office/drawing/2014/main" id="{52B4C554-10CB-43F2-8885-41493E936B51}"/>
              </a:ext>
            </a:extLst>
          </p:cNvPr>
          <p:cNvGraphicFramePr>
            <a:graphicFrameLocks noGrp="1"/>
          </p:cNvGraphicFramePr>
          <p:nvPr>
            <p:extLst>
              <p:ext uri="{D42A27DB-BD31-4B8C-83A1-F6EECF244321}">
                <p14:modId xmlns:p14="http://schemas.microsoft.com/office/powerpoint/2010/main" val="1107187767"/>
              </p:ext>
            </p:extLst>
          </p:nvPr>
        </p:nvGraphicFramePr>
        <p:xfrm>
          <a:off x="3343275" y="3295015"/>
          <a:ext cx="5657850" cy="2880000"/>
        </p:xfrm>
        <a:graphic>
          <a:graphicData uri="http://schemas.openxmlformats.org/drawingml/2006/table">
            <a:tbl>
              <a:tblPr firstRow="1" firstCol="1" bandRow="1">
                <a:tableStyleId>{00A15C55-8517-42AA-B614-E9B94910E393}</a:tableStyleId>
              </a:tblPr>
              <a:tblGrid>
                <a:gridCol w="3543300">
                  <a:extLst>
                    <a:ext uri="{9D8B030D-6E8A-4147-A177-3AD203B41FA5}">
                      <a16:colId xmlns:a16="http://schemas.microsoft.com/office/drawing/2014/main" val="2608520001"/>
                    </a:ext>
                  </a:extLst>
                </a:gridCol>
                <a:gridCol w="2114550">
                  <a:extLst>
                    <a:ext uri="{9D8B030D-6E8A-4147-A177-3AD203B41FA5}">
                      <a16:colId xmlns:a16="http://schemas.microsoft.com/office/drawing/2014/main" val="2721858353"/>
                    </a:ext>
                  </a:extLst>
                </a:gridCol>
              </a:tblGrid>
              <a:tr h="72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Project Name and Number - Water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a:effectLst/>
                          <a:latin typeface="Times New Roman" panose="02020603050405020304" pitchFamily="18" charset="0"/>
                          <a:cs typeface="Times New Roman" panose="02020603050405020304" pitchFamily="18" charset="0"/>
                        </a:rPr>
                        <a:t>Total Budget (Euro)</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5655811"/>
                  </a:ext>
                </a:extLst>
              </a:tr>
              <a:tr h="72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Extension of New Water Network for the Eastern Area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a:effectLst/>
                          <a:latin typeface="Times New Roman" panose="02020603050405020304" pitchFamily="18" charset="0"/>
                          <a:cs typeface="Times New Roman" panose="02020603050405020304" pitchFamily="18" charset="0"/>
                        </a:rPr>
                        <a:t>569,403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48498020"/>
                  </a:ext>
                </a:extLst>
              </a:tr>
              <a:tr h="720000">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SCADA System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10846578"/>
                  </a:ext>
                </a:extLst>
              </a:tr>
              <a:tr h="720000">
                <a:tc>
                  <a:txBody>
                    <a:bodyPr/>
                    <a:lstStyle/>
                    <a:p>
                      <a:pPr algn="ctr">
                        <a:lnSpc>
                          <a:spcPct val="150000"/>
                        </a:lnSpc>
                        <a:spcAft>
                          <a:spcPts val="1200"/>
                        </a:spcAft>
                      </a:pPr>
                      <a:r>
                        <a:rPr lang="en-US" sz="1200" b="1">
                          <a:effectLst/>
                          <a:latin typeface="Times New Roman" panose="02020603050405020304" pitchFamily="18" charset="0"/>
                          <a:cs typeface="Times New Roman" panose="02020603050405020304" pitchFamily="18" charset="0"/>
                        </a:rPr>
                        <a:t>Long Terms Projects Costs</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n-US" sz="1200" b="1" dirty="0">
                          <a:effectLst/>
                          <a:latin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94793866"/>
                  </a:ext>
                </a:extLst>
              </a:tr>
            </a:tbl>
          </a:graphicData>
        </a:graphic>
      </p:graphicFrame>
    </p:spTree>
    <p:extLst>
      <p:ext uri="{BB962C8B-B14F-4D97-AF65-F5344CB8AC3E}">
        <p14:creationId xmlns:p14="http://schemas.microsoft.com/office/powerpoint/2010/main" val="7802922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ADA614E-632B-48E4-ADF7-288E15E3280F}"/>
              </a:ext>
            </a:extLst>
          </p:cNvPr>
          <p:cNvSpPr>
            <a:spLocks noGrp="1"/>
          </p:cNvSpPr>
          <p:nvPr>
            <p:ph type="title"/>
          </p:nvPr>
        </p:nvSpPr>
        <p:spPr/>
        <p:txBody>
          <a:bodyPr>
            <a:normAutofit/>
          </a:bodyPr>
          <a:lstStyle/>
          <a:p>
            <a:r>
              <a:rPr lang="en-US" sz="3000" b="1" dirty="0">
                <a:latin typeface="Times New Roman" panose="02020603050405020304" pitchFamily="18" charset="0"/>
                <a:cs typeface="Times New Roman" panose="02020603050405020304" pitchFamily="18" charset="0"/>
              </a:rPr>
              <a:t>Recommendations</a:t>
            </a:r>
            <a:endParaRPr lang="ar-SA" sz="3000" b="1"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9B36630F-0C44-4C81-95B2-902D5980F4D8}"/>
              </a:ext>
            </a:extLst>
          </p:cNvPr>
          <p:cNvSpPr>
            <a:spLocks noGrp="1"/>
          </p:cNvSpPr>
          <p:nvPr>
            <p:ph idx="1"/>
          </p:nvPr>
        </p:nvSpPr>
        <p:spPr>
          <a:xfrm>
            <a:off x="1371600" y="1568245"/>
            <a:ext cx="9601200" cy="3581400"/>
          </a:xfrm>
        </p:spPr>
        <p:txBody>
          <a:bodyPr/>
          <a:lstStyle/>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Do maintenance for pipes and water meters to decrease water losses.</a:t>
            </a:r>
          </a:p>
          <a:p>
            <a:pPr marL="457200" indent="-457200">
              <a:buFont typeface="+mj-lt"/>
              <a:buAutoNum type="arabicPeriod"/>
            </a:pPr>
            <a:r>
              <a:rPr lang="en-US" sz="2400" dirty="0">
                <a:effectLst/>
                <a:latin typeface="Times New Roman" panose="02020603050405020304" pitchFamily="18" charset="0"/>
                <a:ea typeface="Calibri" panose="020F0502020204030204" pitchFamily="34" charset="0"/>
              </a:rPr>
              <a:t>Having new reservoirs to serve the expansion areas.</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Activate new resources in order to reduce load on the existing resources.</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Replace the conveyance lines if needed</a:t>
            </a:r>
            <a:r>
              <a:rPr lang="en-US" sz="24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Capacity development and introduction of advanced system i.e. SCADA.</a:t>
            </a:r>
            <a:endParaRPr lang="ar-JO" sz="2400" dirty="0">
              <a:latin typeface="Times New Roman" panose="02020603050405020304" pitchFamily="18" charset="0"/>
              <a:cs typeface="Times New Roman" panose="02020603050405020304" pitchFamily="18" charset="0"/>
            </a:endParaRPr>
          </a:p>
          <a:p>
            <a:endParaRPr lang="ar-SA" dirty="0"/>
          </a:p>
        </p:txBody>
      </p:sp>
    </p:spTree>
    <p:extLst>
      <p:ext uri="{BB962C8B-B14F-4D97-AF65-F5344CB8AC3E}">
        <p14:creationId xmlns:p14="http://schemas.microsoft.com/office/powerpoint/2010/main" val="13854577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FE8419D-5679-4C69-8EDC-7DEA771DFDAA}"/>
              </a:ext>
            </a:extLst>
          </p:cNvPr>
          <p:cNvSpPr>
            <a:spLocks noGrp="1"/>
          </p:cNvSpPr>
          <p:nvPr>
            <p:ph type="title"/>
          </p:nvPr>
        </p:nvSpPr>
        <p:spPr>
          <a:xfrm>
            <a:off x="1371600" y="685800"/>
            <a:ext cx="9601200" cy="759542"/>
          </a:xfrm>
        </p:spPr>
        <p:txBody>
          <a:bodyPr>
            <a:normAutofit/>
          </a:bodyPr>
          <a:lstStyle/>
          <a:p>
            <a:r>
              <a:rPr lang="en-US" sz="3000" b="1" dirty="0">
                <a:latin typeface="Times New Roman" panose="02020603050405020304" pitchFamily="18" charset="0"/>
                <a:cs typeface="Times New Roman" panose="02020603050405020304" pitchFamily="18" charset="0"/>
              </a:rPr>
              <a:t>Conclusion</a:t>
            </a:r>
            <a:endParaRPr lang="ar-SA" sz="3000" b="1"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EA51CA47-C9D9-4BB2-8FA7-D80ED53D4986}"/>
              </a:ext>
            </a:extLst>
          </p:cNvPr>
          <p:cNvSpPr>
            <a:spLocks noGrp="1"/>
          </p:cNvSpPr>
          <p:nvPr>
            <p:ph idx="1"/>
          </p:nvPr>
        </p:nvSpPr>
        <p:spPr>
          <a:xfrm>
            <a:off x="1371600" y="1445342"/>
            <a:ext cx="9601200" cy="4422058"/>
          </a:xfrm>
        </p:spPr>
        <p:txBody>
          <a:bodyPr>
            <a:normAutofit/>
          </a:bodyPr>
          <a:lstStyle/>
          <a:p>
            <a:r>
              <a:rPr lang="en-US" sz="2200" dirty="0">
                <a:latin typeface="Times New Roman" panose="02020603050405020304" pitchFamily="18" charset="0"/>
                <a:cs typeface="Times New Roman" panose="02020603050405020304" pitchFamily="18" charset="0"/>
              </a:rPr>
              <a:t>Study water services in Qalqilya city.</a:t>
            </a:r>
          </a:p>
          <a:p>
            <a:r>
              <a:rPr lang="en-US" sz="2200" dirty="0">
                <a:latin typeface="Times New Roman" panose="02020603050405020304" pitchFamily="18" charset="0"/>
                <a:cs typeface="Times New Roman" panose="02020603050405020304" pitchFamily="18" charset="0"/>
              </a:rPr>
              <a:t>Estimate the future demand and supply up to coming 20 years.</a:t>
            </a:r>
          </a:p>
          <a:p>
            <a:r>
              <a:rPr lang="en-US" sz="2200" dirty="0">
                <a:latin typeface="Times New Roman" panose="02020603050405020304" pitchFamily="18" charset="0"/>
                <a:cs typeface="Times New Roman" panose="02020603050405020304" pitchFamily="18" charset="0"/>
              </a:rPr>
              <a:t>Suggest new water  resources.</a:t>
            </a:r>
          </a:p>
          <a:p>
            <a:r>
              <a:rPr lang="en-US" sz="2200" dirty="0">
                <a:latin typeface="Times New Roman" panose="02020603050405020304" pitchFamily="18" charset="0"/>
                <a:cs typeface="Times New Roman" panose="02020603050405020304" pitchFamily="18" charset="0"/>
              </a:rPr>
              <a:t>Suggest new reservoirs.</a:t>
            </a:r>
          </a:p>
          <a:p>
            <a:r>
              <a:rPr lang="en-US" sz="2200" dirty="0">
                <a:latin typeface="Times New Roman" panose="02020603050405020304" pitchFamily="18" charset="0"/>
                <a:cs typeface="Times New Roman" panose="02020603050405020304" pitchFamily="18" charset="0"/>
              </a:rPr>
              <a:t>Create short term and long term investment plan.</a:t>
            </a:r>
            <a:endParaRPr lang="ar-SA"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10238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7766642" y="272689"/>
            <a:ext cx="1298292" cy="960650"/>
          </a:xfrm>
          <a:prstGeom prst="ellipse">
            <a:avLst/>
          </a:prstGeom>
          <a:solidFill>
            <a:srgbClr val="95B29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خزان الخلة</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(2000m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113masl</a:t>
            </a:r>
            <a:r>
              <a:rPr kumimoji="0" lang="en-US"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 name="Oval 5"/>
          <p:cNvSpPr>
            <a:spLocks noChangeArrowheads="1"/>
          </p:cNvSpPr>
          <p:nvPr/>
        </p:nvSpPr>
        <p:spPr bwMode="auto">
          <a:xfrm>
            <a:off x="2168854" y="515870"/>
            <a:ext cx="1238519" cy="1191885"/>
          </a:xfrm>
          <a:prstGeom prst="ellipse">
            <a:avLst/>
          </a:prstGeom>
          <a:solidFill>
            <a:srgbClr val="95B290"/>
          </a:solidFill>
          <a:ln w="9525">
            <a:solidFill>
              <a:srgbClr val="000000"/>
            </a:solidFill>
            <a:round/>
            <a:headEnd/>
            <a:tailEnd/>
          </a:ln>
        </p:spPr>
        <p:txBody>
          <a:bodyPr vert="horz" wrap="square" lIns="0" tIns="0" rIns="0" bIns="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a:t>
            </a: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الشهداء</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(2000m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125masl</a:t>
            </a:r>
            <a:r>
              <a:rPr kumimoji="0" lang="en-US"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4" name="Oval 6"/>
          <p:cNvSpPr>
            <a:spLocks noChangeArrowheads="1"/>
          </p:cNvSpPr>
          <p:nvPr/>
        </p:nvSpPr>
        <p:spPr bwMode="auto">
          <a:xfrm>
            <a:off x="7580708" y="2424296"/>
            <a:ext cx="1594648" cy="638175"/>
          </a:xfrm>
          <a:prstGeom prst="ellipse">
            <a:avLst/>
          </a:prstGeom>
          <a:solidFill>
            <a:srgbClr val="95B29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المسلخ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(217م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5" name="Line 7"/>
          <p:cNvCxnSpPr>
            <a:cxnSpLocks noChangeShapeType="1"/>
          </p:cNvCxnSpPr>
          <p:nvPr/>
        </p:nvCxnSpPr>
        <p:spPr bwMode="auto">
          <a:xfrm>
            <a:off x="2920883" y="2166170"/>
            <a:ext cx="1002464" cy="14857"/>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6" name="Line 8"/>
          <p:cNvCxnSpPr>
            <a:cxnSpLocks noChangeShapeType="1"/>
          </p:cNvCxnSpPr>
          <p:nvPr/>
        </p:nvCxnSpPr>
        <p:spPr bwMode="auto">
          <a:xfrm flipH="1" flipV="1">
            <a:off x="7361191" y="2231697"/>
            <a:ext cx="11090" cy="550033"/>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7" name="Line 9"/>
          <p:cNvCxnSpPr>
            <a:cxnSpLocks noChangeShapeType="1"/>
          </p:cNvCxnSpPr>
          <p:nvPr/>
        </p:nvCxnSpPr>
        <p:spPr bwMode="auto">
          <a:xfrm flipV="1">
            <a:off x="2811895" y="2204719"/>
            <a:ext cx="1" cy="632434"/>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8" name="Line 10"/>
          <p:cNvCxnSpPr>
            <a:cxnSpLocks noChangeShapeType="1"/>
          </p:cNvCxnSpPr>
          <p:nvPr/>
        </p:nvCxnSpPr>
        <p:spPr bwMode="auto">
          <a:xfrm flipV="1">
            <a:off x="6580410" y="1480436"/>
            <a:ext cx="1389118" cy="7902"/>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9" name="Line 11"/>
          <p:cNvCxnSpPr>
            <a:cxnSpLocks noChangeShapeType="1"/>
          </p:cNvCxnSpPr>
          <p:nvPr/>
        </p:nvCxnSpPr>
        <p:spPr bwMode="auto">
          <a:xfrm flipH="1">
            <a:off x="7372281" y="2781730"/>
            <a:ext cx="190306" cy="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cxnSp>
      <p:sp>
        <p:nvSpPr>
          <p:cNvPr id="10" name="Rectangle 12"/>
          <p:cNvSpPr>
            <a:spLocks noChangeArrowheads="1"/>
          </p:cNvSpPr>
          <p:nvPr/>
        </p:nvSpPr>
        <p:spPr bwMode="auto">
          <a:xfrm>
            <a:off x="5223586" y="247309"/>
            <a:ext cx="893374" cy="820737"/>
          </a:xfrm>
          <a:prstGeom prst="rect">
            <a:avLst/>
          </a:prstGeom>
          <a:solidFill>
            <a:schemeClr val="bg1">
              <a:lumMod val="85000"/>
            </a:schemeClr>
          </a:solidFill>
          <a:ln w="9525">
            <a:solidFill>
              <a:srgbClr val="000000"/>
            </a:solidFill>
            <a:miter lim="800000"/>
            <a:headEnd/>
            <a:tailEnd/>
          </a:ln>
        </p:spPr>
        <p:txBody>
          <a:bodyPr vert="horz" wrap="square" lIns="45720" tIns="45720" rIns="4572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صوفين القديم</a:t>
            </a:r>
            <a:endParaRPr kumimoji="0" lang="en-US" altLang="en-US" sz="800" b="0" i="0" u="none" strike="noStrike" cap="none" normalizeH="0" baseline="0" dirty="0">
              <a:ln>
                <a:noFill/>
              </a:ln>
              <a:solidFill>
                <a:schemeClr val="tx1"/>
              </a:solidFill>
              <a:effectLst/>
            </a:endParaRPr>
          </a:p>
          <a:p>
            <a:pPr marL="0" marR="0" lvl="0" indent="0" algn="ctr" defTabSz="91440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ar-SA"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300</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125masl)</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1" name="Oval 13"/>
          <p:cNvSpPr>
            <a:spLocks noChangeArrowheads="1"/>
          </p:cNvSpPr>
          <p:nvPr/>
        </p:nvSpPr>
        <p:spPr bwMode="auto">
          <a:xfrm>
            <a:off x="7562587" y="3891756"/>
            <a:ext cx="1573516" cy="690077"/>
          </a:xfrm>
          <a:prstGeom prst="ellipse">
            <a:avLst/>
          </a:prstGeom>
          <a:solidFill>
            <a:srgbClr val="95B29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الوكالة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(318م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2" name="Oval 14"/>
          <p:cNvSpPr>
            <a:spLocks noChangeArrowheads="1"/>
          </p:cNvSpPr>
          <p:nvPr/>
        </p:nvSpPr>
        <p:spPr bwMode="auto">
          <a:xfrm>
            <a:off x="7562587" y="3148939"/>
            <a:ext cx="1568699" cy="692961"/>
          </a:xfrm>
          <a:prstGeom prst="ellipse">
            <a:avLst/>
          </a:prstGeom>
          <a:solidFill>
            <a:srgbClr val="95B29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غياظة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(78م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3" name="Oval 16"/>
          <p:cNvSpPr>
            <a:spLocks noChangeArrowheads="1"/>
          </p:cNvSpPr>
          <p:nvPr/>
        </p:nvSpPr>
        <p:spPr bwMode="auto">
          <a:xfrm>
            <a:off x="7599757" y="1729236"/>
            <a:ext cx="1567013" cy="635274"/>
          </a:xfrm>
          <a:prstGeom prst="ellipse">
            <a:avLst/>
          </a:prstGeom>
          <a:solidFill>
            <a:srgbClr val="95B29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صوفين  </a:t>
            </a:r>
            <a:r>
              <a:rPr kumimoji="0" lang="ar-SA" altLang="en-US" sz="1200"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(288م</a:t>
            </a:r>
            <a:r>
              <a:rPr kumimoji="0" lang="ar-SA" altLang="en-US" sz="12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4" name="Line 17"/>
          <p:cNvCxnSpPr>
            <a:cxnSpLocks noChangeShapeType="1"/>
          </p:cNvCxnSpPr>
          <p:nvPr/>
        </p:nvCxnSpPr>
        <p:spPr bwMode="auto">
          <a:xfrm flipV="1">
            <a:off x="4172228" y="1134639"/>
            <a:ext cx="4170" cy="1005468"/>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sp>
        <p:nvSpPr>
          <p:cNvPr id="15" name="Rectangle 18"/>
          <p:cNvSpPr>
            <a:spLocks noChangeArrowheads="1"/>
          </p:cNvSpPr>
          <p:nvPr/>
        </p:nvSpPr>
        <p:spPr bwMode="auto">
          <a:xfrm>
            <a:off x="4616961" y="2384345"/>
            <a:ext cx="904239" cy="847705"/>
          </a:xfrm>
          <a:prstGeom prst="rect">
            <a:avLst/>
          </a:prstGeom>
          <a:solidFill>
            <a:schemeClr val="accent6">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a:t>
            </a: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الوكالة</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(500</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88masl</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6" name="Line 19"/>
          <p:cNvCxnSpPr>
            <a:cxnSpLocks noChangeShapeType="1"/>
          </p:cNvCxnSpPr>
          <p:nvPr/>
        </p:nvCxnSpPr>
        <p:spPr bwMode="auto">
          <a:xfrm flipH="1">
            <a:off x="2811895" y="2837153"/>
            <a:ext cx="1743661" cy="0"/>
          </a:xfrm>
          <a:prstGeom prst="line">
            <a:avLst/>
          </a:prstGeom>
          <a:noFill/>
          <a:ln w="19050">
            <a:solidFill>
              <a:srgbClr val="000080"/>
            </a:solidFill>
            <a:prstDash val="dashDot"/>
            <a:round/>
            <a:headEnd/>
            <a:tailEnd/>
          </a:ln>
          <a:extLst>
            <a:ext uri="{909E8E84-426E-40DD-AFC4-6F175D3DCCD1}">
              <a14:hiddenFill xmlns:a14="http://schemas.microsoft.com/office/drawing/2010/main">
                <a:noFill/>
              </a14:hiddenFill>
            </a:ext>
          </a:extLst>
        </p:spPr>
      </p:cxnSp>
      <p:cxnSp>
        <p:nvCxnSpPr>
          <p:cNvPr id="17" name="Line 20"/>
          <p:cNvCxnSpPr>
            <a:cxnSpLocks noChangeShapeType="1"/>
          </p:cNvCxnSpPr>
          <p:nvPr/>
        </p:nvCxnSpPr>
        <p:spPr bwMode="auto">
          <a:xfrm flipV="1">
            <a:off x="5090218" y="3206184"/>
            <a:ext cx="0" cy="329905"/>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18" name="Line 21"/>
          <p:cNvCxnSpPr>
            <a:cxnSpLocks noChangeShapeType="1"/>
          </p:cNvCxnSpPr>
          <p:nvPr/>
        </p:nvCxnSpPr>
        <p:spPr bwMode="auto">
          <a:xfrm flipH="1">
            <a:off x="5080162" y="3517624"/>
            <a:ext cx="2500546" cy="8811"/>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cxnSp>
      <p:cxnSp>
        <p:nvCxnSpPr>
          <p:cNvPr id="19" name="Line 22"/>
          <p:cNvCxnSpPr>
            <a:cxnSpLocks noChangeShapeType="1"/>
          </p:cNvCxnSpPr>
          <p:nvPr/>
        </p:nvCxnSpPr>
        <p:spPr bwMode="auto">
          <a:xfrm flipV="1">
            <a:off x="5069080" y="3536089"/>
            <a:ext cx="8766" cy="700705"/>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20" name="Line 23"/>
          <p:cNvCxnSpPr>
            <a:cxnSpLocks noChangeShapeType="1"/>
            <a:stCxn id="11" idx="2"/>
          </p:cNvCxnSpPr>
          <p:nvPr/>
        </p:nvCxnSpPr>
        <p:spPr bwMode="auto">
          <a:xfrm flipH="1" flipV="1">
            <a:off x="5069081" y="4236794"/>
            <a:ext cx="2493506" cy="1"/>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21" name="Line 24"/>
          <p:cNvCxnSpPr>
            <a:cxnSpLocks noChangeShapeType="1"/>
          </p:cNvCxnSpPr>
          <p:nvPr/>
        </p:nvCxnSpPr>
        <p:spPr bwMode="auto">
          <a:xfrm flipH="1">
            <a:off x="7351031" y="2142749"/>
            <a:ext cx="248726" cy="2480"/>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22" name="Line 25"/>
          <p:cNvCxnSpPr>
            <a:cxnSpLocks noChangeShapeType="1"/>
          </p:cNvCxnSpPr>
          <p:nvPr/>
        </p:nvCxnSpPr>
        <p:spPr bwMode="auto">
          <a:xfrm flipH="1" flipV="1">
            <a:off x="4218890" y="2140107"/>
            <a:ext cx="3098572" cy="15922"/>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sp>
        <p:nvSpPr>
          <p:cNvPr id="23" name="Rectangle 26"/>
          <p:cNvSpPr>
            <a:spLocks noChangeArrowheads="1"/>
          </p:cNvSpPr>
          <p:nvPr/>
        </p:nvSpPr>
        <p:spPr bwMode="auto">
          <a:xfrm>
            <a:off x="3246352" y="2594356"/>
            <a:ext cx="689611" cy="186379"/>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en-US" sz="900" b="0" i="1" u="none" strike="noStrike" cap="none" normalizeH="0" baseline="0" dirty="0">
                <a:ln>
                  <a:noFill/>
                </a:ln>
                <a:solidFill>
                  <a:srgbClr val="993300"/>
                </a:solidFill>
                <a:effectLst/>
                <a:latin typeface="Arial" panose="020B0604020202020204" pitchFamily="34" charset="0"/>
                <a:ea typeface="Calibri" panose="020F0502020204030204" pitchFamily="34" charset="0"/>
                <a:cs typeface="Arial" panose="020B0604020202020204" pitchFamily="34" charset="0"/>
              </a:rPr>
              <a:t>Forced</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cxnSp>
        <p:nvCxnSpPr>
          <p:cNvPr id="25" name="Line 28"/>
          <p:cNvCxnSpPr>
            <a:cxnSpLocks noChangeShapeType="1"/>
          </p:cNvCxnSpPr>
          <p:nvPr/>
        </p:nvCxnSpPr>
        <p:spPr bwMode="auto">
          <a:xfrm flipH="1">
            <a:off x="2512291" y="1693581"/>
            <a:ext cx="194757" cy="670929"/>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26" name="Line 29"/>
          <p:cNvCxnSpPr>
            <a:cxnSpLocks noChangeShapeType="1"/>
          </p:cNvCxnSpPr>
          <p:nvPr/>
        </p:nvCxnSpPr>
        <p:spPr bwMode="auto">
          <a:xfrm flipH="1">
            <a:off x="3786740" y="3205956"/>
            <a:ext cx="815362" cy="96477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27" name="Line 30"/>
          <p:cNvCxnSpPr>
            <a:cxnSpLocks noChangeShapeType="1"/>
          </p:cNvCxnSpPr>
          <p:nvPr/>
        </p:nvCxnSpPr>
        <p:spPr bwMode="auto">
          <a:xfrm flipH="1">
            <a:off x="5687953" y="1090180"/>
            <a:ext cx="335087" cy="844906"/>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28" name="Line 31"/>
          <p:cNvCxnSpPr>
            <a:cxnSpLocks noChangeShapeType="1"/>
          </p:cNvCxnSpPr>
          <p:nvPr/>
        </p:nvCxnSpPr>
        <p:spPr bwMode="auto">
          <a:xfrm>
            <a:off x="10954177" y="2446901"/>
            <a:ext cx="92514" cy="3430841"/>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29" name="Line 32"/>
          <p:cNvCxnSpPr>
            <a:cxnSpLocks noChangeShapeType="1"/>
          </p:cNvCxnSpPr>
          <p:nvPr/>
        </p:nvCxnSpPr>
        <p:spPr bwMode="auto">
          <a:xfrm>
            <a:off x="2512291" y="2384345"/>
            <a:ext cx="0" cy="32004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30" name="Line 33"/>
          <p:cNvCxnSpPr>
            <a:cxnSpLocks noChangeShapeType="1"/>
          </p:cNvCxnSpPr>
          <p:nvPr/>
        </p:nvCxnSpPr>
        <p:spPr bwMode="auto">
          <a:xfrm>
            <a:off x="6709549" y="1141568"/>
            <a:ext cx="5287" cy="5536323"/>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31" name="Line 34"/>
          <p:cNvCxnSpPr>
            <a:cxnSpLocks noChangeShapeType="1"/>
          </p:cNvCxnSpPr>
          <p:nvPr/>
        </p:nvCxnSpPr>
        <p:spPr bwMode="auto">
          <a:xfrm>
            <a:off x="3817587" y="4170726"/>
            <a:ext cx="0" cy="2211279"/>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sp>
        <p:nvSpPr>
          <p:cNvPr id="32" name="Rectangle 35"/>
          <p:cNvSpPr>
            <a:spLocks noChangeArrowheads="1"/>
          </p:cNvSpPr>
          <p:nvPr/>
        </p:nvSpPr>
        <p:spPr bwMode="auto">
          <a:xfrm>
            <a:off x="9145280" y="6089244"/>
            <a:ext cx="675959" cy="239712"/>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3" name="Rectangle 36"/>
          <p:cNvSpPr>
            <a:spLocks noChangeArrowheads="1"/>
          </p:cNvSpPr>
          <p:nvPr/>
        </p:nvSpPr>
        <p:spPr bwMode="auto">
          <a:xfrm>
            <a:off x="2210786" y="5649143"/>
            <a:ext cx="667445" cy="228599"/>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4" name="Rectangle 37"/>
          <p:cNvSpPr>
            <a:spLocks noChangeArrowheads="1"/>
          </p:cNvSpPr>
          <p:nvPr/>
        </p:nvSpPr>
        <p:spPr bwMode="auto">
          <a:xfrm>
            <a:off x="3476294" y="6380709"/>
            <a:ext cx="653593" cy="232991"/>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5" name="Rectangle 38"/>
          <p:cNvSpPr>
            <a:spLocks noChangeArrowheads="1"/>
          </p:cNvSpPr>
          <p:nvPr/>
        </p:nvSpPr>
        <p:spPr bwMode="auto">
          <a:xfrm>
            <a:off x="10353338" y="6633622"/>
            <a:ext cx="647096" cy="28575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36" name="Line 39"/>
          <p:cNvCxnSpPr>
            <a:cxnSpLocks noChangeShapeType="1"/>
          </p:cNvCxnSpPr>
          <p:nvPr/>
        </p:nvCxnSpPr>
        <p:spPr bwMode="auto">
          <a:xfrm flipV="1">
            <a:off x="3945269" y="1144186"/>
            <a:ext cx="0" cy="966320"/>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37" name="Line 40"/>
          <p:cNvCxnSpPr>
            <a:cxnSpLocks noChangeShapeType="1"/>
          </p:cNvCxnSpPr>
          <p:nvPr/>
        </p:nvCxnSpPr>
        <p:spPr bwMode="auto">
          <a:xfrm flipV="1">
            <a:off x="2811896" y="1763636"/>
            <a:ext cx="0" cy="342900"/>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38" name="Line 41"/>
          <p:cNvCxnSpPr>
            <a:cxnSpLocks noChangeShapeType="1"/>
          </p:cNvCxnSpPr>
          <p:nvPr/>
        </p:nvCxnSpPr>
        <p:spPr bwMode="auto">
          <a:xfrm flipV="1">
            <a:off x="5518971" y="1067429"/>
            <a:ext cx="0" cy="396396"/>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39" name="Line 42"/>
          <p:cNvCxnSpPr>
            <a:cxnSpLocks noChangeShapeType="1"/>
          </p:cNvCxnSpPr>
          <p:nvPr/>
        </p:nvCxnSpPr>
        <p:spPr bwMode="auto">
          <a:xfrm>
            <a:off x="4427878" y="1118771"/>
            <a:ext cx="0" cy="345054"/>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40" name="Line 43"/>
          <p:cNvCxnSpPr>
            <a:cxnSpLocks noChangeShapeType="1"/>
          </p:cNvCxnSpPr>
          <p:nvPr/>
        </p:nvCxnSpPr>
        <p:spPr bwMode="auto">
          <a:xfrm flipV="1">
            <a:off x="4427878" y="1480436"/>
            <a:ext cx="2152532" cy="9544"/>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41" name="Line 44"/>
          <p:cNvCxnSpPr>
            <a:cxnSpLocks noChangeShapeType="1"/>
          </p:cNvCxnSpPr>
          <p:nvPr/>
        </p:nvCxnSpPr>
        <p:spPr bwMode="auto">
          <a:xfrm>
            <a:off x="4864431" y="1113177"/>
            <a:ext cx="741888" cy="804568"/>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42" name="Line 41"/>
          <p:cNvCxnSpPr>
            <a:cxnSpLocks noChangeShapeType="1"/>
          </p:cNvCxnSpPr>
          <p:nvPr/>
        </p:nvCxnSpPr>
        <p:spPr bwMode="auto">
          <a:xfrm flipV="1">
            <a:off x="7969528" y="1158495"/>
            <a:ext cx="0" cy="228600"/>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sp>
        <p:nvSpPr>
          <p:cNvPr id="43" name="Rectangle 15"/>
          <p:cNvSpPr>
            <a:spLocks noChangeArrowheads="1"/>
          </p:cNvSpPr>
          <p:nvPr/>
        </p:nvSpPr>
        <p:spPr bwMode="auto">
          <a:xfrm>
            <a:off x="6625666" y="289616"/>
            <a:ext cx="1106661" cy="844812"/>
          </a:xfrm>
          <a:prstGeom prst="rect">
            <a:avLst/>
          </a:prstGeom>
          <a:solidFill>
            <a:schemeClr val="accent6">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الخلة الجديد</a:t>
            </a:r>
            <a:endParaRPr kumimoji="0" lang="en-US" altLang="en-US" sz="800" b="0" i="0" u="none" strike="noStrike" cap="none" normalizeH="0" baseline="0" dirty="0">
              <a:ln>
                <a:noFill/>
              </a:ln>
              <a:solidFill>
                <a:schemeClr val="tx1"/>
              </a:solidFill>
              <a:effectLst/>
            </a:endParaRPr>
          </a:p>
          <a:p>
            <a:pPr marL="0" marR="0" lvl="0" indent="0" algn="ctr" defTabSz="91440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ar-SA"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500</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a:t>
            </a:r>
            <a:r>
              <a:rPr kumimoji="0" lang="en-US" altLang="en-US" sz="900" b="0"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125masl</a:t>
            </a:r>
            <a:r>
              <a:rPr lang="en-US" altLang="en-US" sz="900" dirty="0">
                <a:latin typeface="Arial" panose="020B0604020202020204" pitchFamily="34" charset="0"/>
                <a:ea typeface="Calibri" panose="020F0502020204030204" pitchFamily="34" charset="0"/>
                <a:cs typeface="Arial" panose="020B0604020202020204" pitchFamily="34" charset="0"/>
              </a:rPr>
              <a:t>)</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44" name="رابط مستقيم 51"/>
          <p:cNvCxnSpPr>
            <a:cxnSpLocks noChangeShapeType="1"/>
          </p:cNvCxnSpPr>
          <p:nvPr/>
        </p:nvCxnSpPr>
        <p:spPr bwMode="auto">
          <a:xfrm>
            <a:off x="8724021" y="1184530"/>
            <a:ext cx="0" cy="202565"/>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45" name="رابط مستقيم 52"/>
          <p:cNvCxnSpPr>
            <a:cxnSpLocks noChangeShapeType="1"/>
          </p:cNvCxnSpPr>
          <p:nvPr/>
        </p:nvCxnSpPr>
        <p:spPr bwMode="auto">
          <a:xfrm>
            <a:off x="8724021" y="1382880"/>
            <a:ext cx="902670" cy="1"/>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46" name="رابط مستقيم 58"/>
          <p:cNvCxnSpPr>
            <a:cxnSpLocks noChangeShapeType="1"/>
            <a:stCxn id="13" idx="0"/>
          </p:cNvCxnSpPr>
          <p:nvPr/>
        </p:nvCxnSpPr>
        <p:spPr bwMode="auto">
          <a:xfrm flipH="1" flipV="1">
            <a:off x="8377382" y="1265627"/>
            <a:ext cx="5882" cy="463609"/>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47" name="Line 27"/>
          <p:cNvCxnSpPr>
            <a:cxnSpLocks noChangeShapeType="1"/>
          </p:cNvCxnSpPr>
          <p:nvPr/>
        </p:nvCxnSpPr>
        <p:spPr bwMode="auto">
          <a:xfrm>
            <a:off x="8585732" y="1265627"/>
            <a:ext cx="904790" cy="91540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48" name="Line 31"/>
          <p:cNvCxnSpPr>
            <a:cxnSpLocks noChangeShapeType="1"/>
            <a:endCxn id="32" idx="0"/>
          </p:cNvCxnSpPr>
          <p:nvPr/>
        </p:nvCxnSpPr>
        <p:spPr bwMode="auto">
          <a:xfrm>
            <a:off x="9482491" y="2252209"/>
            <a:ext cx="769" cy="3837035"/>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sp>
        <p:nvSpPr>
          <p:cNvPr id="49" name="Rectangle 6"/>
          <p:cNvSpPr>
            <a:spLocks noChangeArrowheads="1"/>
          </p:cNvSpPr>
          <p:nvPr/>
        </p:nvSpPr>
        <p:spPr bwMode="auto">
          <a:xfrm>
            <a:off x="6355741" y="6671233"/>
            <a:ext cx="707616" cy="164465"/>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0" name="Rectangle 49"/>
          <p:cNvSpPr>
            <a:spLocks noChangeArrowheads="1"/>
          </p:cNvSpPr>
          <p:nvPr/>
        </p:nvSpPr>
        <p:spPr bwMode="auto">
          <a:xfrm>
            <a:off x="3736384" y="272689"/>
            <a:ext cx="1137274" cy="836907"/>
          </a:xfrm>
          <a:prstGeom prst="rect">
            <a:avLst/>
          </a:prstGeom>
          <a:solidFill>
            <a:schemeClr val="accent6">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a:t>
            </a: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المتنزه</a:t>
            </a:r>
            <a:endParaRPr kumimoji="0" lang="en-US" altLang="en-US" sz="800" b="0" i="0" u="none" strike="noStrike" cap="none" normalizeH="0" baseline="0" dirty="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ar-SA"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500m</a:t>
            </a:r>
            <a:r>
              <a:rPr kumimoji="0" lang="en-US" altLang="en-US" sz="900" b="0" i="0" u="none" strike="noStrike" cap="none" normalizeH="0" baseline="3000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125masl</a:t>
            </a:r>
            <a:r>
              <a:rPr kumimoji="0" lang="ar-SA"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1" name="Rectangle 50"/>
          <p:cNvSpPr/>
          <p:nvPr/>
        </p:nvSpPr>
        <p:spPr>
          <a:xfrm>
            <a:off x="838401" y="2250745"/>
            <a:ext cx="1474106" cy="2362487"/>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Transmission mains of Qalqilya city </a:t>
            </a:r>
            <a:r>
              <a:rPr lang="en-US" dirty="0" smtClean="0">
                <a:latin typeface="Times New Roman" panose="02020603050405020304" pitchFamily="18" charset="0"/>
                <a:cs typeface="Times New Roman" panose="02020603050405020304" pitchFamily="18" charset="0"/>
              </a:rPr>
              <a:t>water</a:t>
            </a:r>
          </a:p>
          <a:p>
            <a:pPr algn="ctr"/>
            <a:r>
              <a:rPr lang="en-US" dirty="0" smtClean="0">
                <a:latin typeface="Times New Roman" panose="02020603050405020304" pitchFamily="18" charset="0"/>
                <a:cs typeface="Times New Roman" panose="02020603050405020304" pitchFamily="18" charset="0"/>
              </a:rPr>
              <a:t>2037</a:t>
            </a:r>
            <a:endParaRPr lang="en-US" dirty="0">
              <a:latin typeface="Times New Roman" panose="02020603050405020304" pitchFamily="18" charset="0"/>
              <a:cs typeface="Times New Roman" panose="02020603050405020304" pitchFamily="18" charset="0"/>
            </a:endParaRPr>
          </a:p>
        </p:txBody>
      </p:sp>
      <p:sp>
        <p:nvSpPr>
          <p:cNvPr id="54" name="Oval 13"/>
          <p:cNvSpPr>
            <a:spLocks noChangeArrowheads="1"/>
          </p:cNvSpPr>
          <p:nvPr/>
        </p:nvSpPr>
        <p:spPr bwMode="auto">
          <a:xfrm>
            <a:off x="7602074" y="4662813"/>
            <a:ext cx="1573516" cy="690077"/>
          </a:xfrm>
          <a:prstGeom prst="ellipse">
            <a:avLst/>
          </a:prstGeom>
          <a:solidFill>
            <a:srgbClr val="FFFF99"/>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a:t>
            </a:r>
            <a:r>
              <a:rPr kumimoji="0" lang="ar-SA"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a:t>
            </a:r>
            <a:r>
              <a:rPr kumimoji="0" lang="ar-JO"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ظهر</a:t>
            </a:r>
            <a:r>
              <a:rPr kumimoji="0" lang="ar-SA"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ar-JO" altLang="en-US" sz="1200" b="1"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240</a:t>
            </a:r>
            <a:r>
              <a:rPr kumimoji="0" lang="ar-SA" altLang="en-US" sz="1200" b="1" i="0" u="none" strike="noStrike" cap="none" normalizeH="0" baseline="0" smtClean="0">
                <a:ln>
                  <a:noFill/>
                </a:ln>
                <a:solidFill>
                  <a:schemeClr val="tx1"/>
                </a:solidFill>
                <a:effectLst/>
                <a:ea typeface="Times New Roman" panose="02020603050405020304" pitchFamily="18" charset="0"/>
                <a:cs typeface="Arial" panose="020B0604020202020204" pitchFamily="34" charset="0"/>
              </a:rPr>
              <a:t>م</a:t>
            </a:r>
            <a:r>
              <a:rPr kumimoji="0" lang="ar-SA" altLang="en-US" sz="1200" b="1" i="0" u="none" strike="noStrike" cap="none" normalizeH="0" baseline="3000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5" name="Oval 13"/>
          <p:cNvSpPr>
            <a:spLocks noChangeArrowheads="1"/>
          </p:cNvSpPr>
          <p:nvPr/>
        </p:nvSpPr>
        <p:spPr bwMode="auto">
          <a:xfrm>
            <a:off x="7591274" y="6219983"/>
            <a:ext cx="1573516" cy="690077"/>
          </a:xfrm>
          <a:prstGeom prst="ellipse">
            <a:avLst/>
          </a:prstGeom>
          <a:solidFill>
            <a:srgbClr val="FFFF99"/>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a:t>
            </a:r>
            <a:r>
              <a:rPr kumimoji="0" lang="en-US"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ar-JO"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خربة</a:t>
            </a:r>
            <a:r>
              <a:rPr kumimoji="0" lang="ar-SA"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ar-JO"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صوفين</a:t>
            </a:r>
            <a:r>
              <a:rPr kumimoji="0" lang="ar-SA"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ar-SA" altLang="en-US"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t>
            </a:r>
            <a:r>
              <a:rPr kumimoji="0" lang="ar-JO" altLang="en-US"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100</a:t>
            </a:r>
            <a:r>
              <a:rPr kumimoji="0" lang="ar-SA" altLang="en-US"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م</a:t>
            </a:r>
            <a:r>
              <a:rPr kumimoji="0" lang="ar-SA" altLang="en-US" sz="1200" b="1" i="0" u="none" strike="noStrike" cap="none" normalizeH="0" baseline="3000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6" name="Oval 13"/>
          <p:cNvSpPr>
            <a:spLocks noChangeArrowheads="1"/>
          </p:cNvSpPr>
          <p:nvPr/>
        </p:nvSpPr>
        <p:spPr bwMode="auto">
          <a:xfrm>
            <a:off x="7571764" y="5450712"/>
            <a:ext cx="1573516" cy="690077"/>
          </a:xfrm>
          <a:prstGeom prst="ellipse">
            <a:avLst/>
          </a:prstGeom>
          <a:solidFill>
            <a:srgbClr val="FFFF99"/>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بئر </a:t>
            </a:r>
            <a:r>
              <a:rPr kumimoji="0" lang="ar-JO"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عبد الرحمن</a:t>
            </a:r>
            <a:r>
              <a:rPr kumimoji="0" lang="ar-SA"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ar-SA" altLang="en-US"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t>
            </a:r>
            <a:r>
              <a:rPr kumimoji="0" lang="ar-JO" altLang="en-US"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100</a:t>
            </a:r>
            <a:r>
              <a:rPr kumimoji="0" lang="ar-SA" altLang="en-US"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م</a:t>
            </a:r>
            <a:r>
              <a:rPr kumimoji="0" lang="ar-SA" altLang="en-US" sz="1200" b="1" i="0" u="none" strike="noStrike" cap="none" normalizeH="0" baseline="3000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a:t>
            </a:r>
            <a:r>
              <a:rPr kumimoji="0" lang="ar-SA"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/س</a:t>
            </a:r>
            <a:r>
              <a:rPr kumimoji="0" lang="ar-SA"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65" name="Line 22"/>
          <p:cNvCxnSpPr>
            <a:cxnSpLocks noChangeShapeType="1"/>
          </p:cNvCxnSpPr>
          <p:nvPr/>
        </p:nvCxnSpPr>
        <p:spPr bwMode="auto">
          <a:xfrm flipV="1">
            <a:off x="5080162" y="4246449"/>
            <a:ext cx="10873" cy="761271"/>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66" name="Line 23"/>
          <p:cNvCxnSpPr>
            <a:cxnSpLocks noChangeShapeType="1"/>
          </p:cNvCxnSpPr>
          <p:nvPr/>
        </p:nvCxnSpPr>
        <p:spPr bwMode="auto">
          <a:xfrm flipH="1" flipV="1">
            <a:off x="5097768" y="5007720"/>
            <a:ext cx="2493506" cy="1"/>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69" name="Line 17"/>
          <p:cNvCxnSpPr>
            <a:cxnSpLocks noChangeShapeType="1"/>
          </p:cNvCxnSpPr>
          <p:nvPr/>
        </p:nvCxnSpPr>
        <p:spPr bwMode="auto">
          <a:xfrm flipH="1" flipV="1">
            <a:off x="4173953" y="2148069"/>
            <a:ext cx="35861" cy="4455909"/>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72" name="Line 23"/>
          <p:cNvCxnSpPr>
            <a:cxnSpLocks noChangeShapeType="1"/>
          </p:cNvCxnSpPr>
          <p:nvPr/>
        </p:nvCxnSpPr>
        <p:spPr bwMode="auto">
          <a:xfrm flipH="1">
            <a:off x="4172228" y="6565023"/>
            <a:ext cx="3413338" cy="18757"/>
          </a:xfrm>
          <a:prstGeom prst="line">
            <a:avLst/>
          </a:prstGeom>
          <a:noFill/>
          <a:ln w="19050">
            <a:solidFill>
              <a:srgbClr val="000080"/>
            </a:solidFill>
            <a:round/>
            <a:headEnd/>
            <a:tailEnd type="triangle" w="med" len="med"/>
          </a:ln>
          <a:extLst>
            <a:ext uri="{909E8E84-426E-40DD-AFC4-6F175D3DCCD1}">
              <a14:hiddenFill xmlns:a14="http://schemas.microsoft.com/office/drawing/2010/main">
                <a:noFill/>
              </a14:hiddenFill>
            </a:ext>
          </a:extLst>
        </p:spPr>
      </p:cxnSp>
      <p:sp>
        <p:nvSpPr>
          <p:cNvPr id="78" name="Rectangle 12"/>
          <p:cNvSpPr>
            <a:spLocks noChangeArrowheads="1"/>
          </p:cNvSpPr>
          <p:nvPr/>
        </p:nvSpPr>
        <p:spPr bwMode="auto">
          <a:xfrm>
            <a:off x="9287820" y="378660"/>
            <a:ext cx="893374" cy="820737"/>
          </a:xfrm>
          <a:prstGeom prst="rect">
            <a:avLst/>
          </a:prstGeom>
          <a:solidFill>
            <a:srgbClr val="FFFF99"/>
          </a:solidFill>
          <a:ln w="9525">
            <a:solidFill>
              <a:srgbClr val="000000"/>
            </a:solidFill>
            <a:miter lim="800000"/>
            <a:headEnd/>
            <a:tailEnd/>
          </a:ln>
        </p:spPr>
        <p:txBody>
          <a:bodyPr vert="horz" wrap="square" lIns="45720" tIns="45720" rIns="4572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 </a:t>
            </a:r>
            <a:r>
              <a:rPr lang="ar-JO" altLang="en-US" sz="1100" b="1" dirty="0" smtClean="0">
                <a:latin typeface="Calibri" panose="020F0502020204030204" pitchFamily="34" charset="0"/>
                <a:ea typeface="Calibri" panose="020F0502020204030204" pitchFamily="34" charset="0"/>
                <a:cs typeface="Arial" panose="020B0604020202020204" pitchFamily="34" charset="0"/>
              </a:rPr>
              <a:t>عبد الرحمن</a:t>
            </a:r>
          </a:p>
          <a:p>
            <a:pPr lvl="0" algn="ctr" defTabSz="914400" rtl="1" eaLnBrk="0" fontAlgn="base" hangingPunct="0">
              <a:spcBef>
                <a:spcPct val="0"/>
              </a:spcBef>
              <a:spcAft>
                <a:spcPct val="0"/>
              </a:spcAft>
            </a:pPr>
            <a:r>
              <a:rPr kumimoji="0" lang="ar-SA"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lang="en-US" altLang="en-US" sz="900" dirty="0">
                <a:latin typeface="Arial" panose="020B0604020202020204" pitchFamily="34" charset="0"/>
                <a:ea typeface="Calibri" panose="020F0502020204030204" pitchFamily="34" charset="0"/>
                <a:cs typeface="Arial" panose="020B0604020202020204" pitchFamily="34" charset="0"/>
              </a:rPr>
              <a:t>m</a:t>
            </a:r>
            <a:r>
              <a:rPr lang="en-US" altLang="en-US" sz="900" baseline="30000" dirty="0">
                <a:latin typeface="Arial" panose="020B0604020202020204" pitchFamily="34" charset="0"/>
                <a:ea typeface="Calibri" panose="020F0502020204030204" pitchFamily="34" charset="0"/>
                <a:cs typeface="Arial" panose="020B0604020202020204" pitchFamily="34" charset="0"/>
              </a:rPr>
              <a:t>3 </a:t>
            </a:r>
            <a:r>
              <a:rPr kumimoji="0" lang="ar-JO"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a:t>
            </a:r>
            <a:r>
              <a:rPr kumimoji="0" lang="ar-SA"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00)</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79" name="Rectangle 12"/>
          <p:cNvSpPr>
            <a:spLocks noChangeArrowheads="1"/>
          </p:cNvSpPr>
          <p:nvPr/>
        </p:nvSpPr>
        <p:spPr bwMode="auto">
          <a:xfrm>
            <a:off x="10085117" y="2036533"/>
            <a:ext cx="893374" cy="820737"/>
          </a:xfrm>
          <a:prstGeom prst="rect">
            <a:avLst/>
          </a:prstGeom>
          <a:solidFill>
            <a:srgbClr val="FFFF99"/>
          </a:solidFill>
          <a:ln w="9525">
            <a:solidFill>
              <a:srgbClr val="000000"/>
            </a:solidFill>
            <a:miter lim="800000"/>
            <a:headEnd/>
            <a:tailEnd/>
          </a:ln>
        </p:spPr>
        <p:txBody>
          <a:bodyPr vert="horz" wrap="square" lIns="45720" tIns="45720" rIns="4572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خزان</a:t>
            </a:r>
            <a:r>
              <a:rPr lang="ar-JO" altLang="en-US" sz="1100" b="1" dirty="0">
                <a:latin typeface="Calibri" panose="020F0502020204030204" pitchFamily="34" charset="0"/>
                <a:ea typeface="Calibri" panose="020F0502020204030204" pitchFamily="34" charset="0"/>
                <a:cs typeface="Arial" panose="020B0604020202020204" pitchFamily="34" charset="0"/>
              </a:rPr>
              <a:t> </a:t>
            </a:r>
            <a:r>
              <a:rPr lang="ar-JO" altLang="en-US" sz="1100" b="1" dirty="0" smtClean="0">
                <a:latin typeface="Calibri" panose="020F0502020204030204" pitchFamily="34" charset="0"/>
                <a:ea typeface="Calibri" panose="020F0502020204030204" pitchFamily="34" charset="0"/>
                <a:cs typeface="Arial" panose="020B0604020202020204" pitchFamily="34" charset="0"/>
              </a:rPr>
              <a:t>خربة </a:t>
            </a:r>
            <a:r>
              <a:rPr kumimoji="0" lang="ar-SA" altLang="en-US"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ar-SA"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صوفين </a:t>
            </a:r>
            <a:r>
              <a:rPr kumimoji="0" lang="ar-SA"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n-US" altLang="en-US"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(500m</a:t>
            </a:r>
            <a:r>
              <a:rPr kumimoji="0" lang="en-US" altLang="en-US" sz="900" b="0" i="0" u="none" strike="noStrike" cap="none" normalizeH="0" baseline="3000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endParaRPr kumimoji="0" lang="ar-SA"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80" name="Rectangle 12"/>
          <p:cNvSpPr>
            <a:spLocks noChangeArrowheads="1"/>
          </p:cNvSpPr>
          <p:nvPr/>
        </p:nvSpPr>
        <p:spPr bwMode="auto">
          <a:xfrm>
            <a:off x="9917834" y="3005020"/>
            <a:ext cx="805584" cy="820737"/>
          </a:xfrm>
          <a:prstGeom prst="rect">
            <a:avLst/>
          </a:prstGeom>
          <a:solidFill>
            <a:srgbClr val="FFFF99"/>
          </a:solidFill>
          <a:ln w="9525">
            <a:solidFill>
              <a:srgbClr val="000000"/>
            </a:solidFill>
            <a:miter lim="800000"/>
            <a:headEnd/>
            <a:tailEnd/>
          </a:ln>
        </p:spPr>
        <p:txBody>
          <a:bodyPr vert="horz" wrap="square" lIns="45720" tIns="45720" rIns="45720" bIns="45720" numCol="1" anchor="t" anchorCtr="0" compatLnSpc="1">
            <a:prstTxWarp prst="textNoShape">
              <a:avLst/>
            </a:prstTxWarp>
          </a:bodyPr>
          <a:lstStyle/>
          <a:p>
            <a:pPr lvl="0" algn="ctr" defTabSz="914400" rtl="1" eaLnBrk="0" fontAlgn="base" hangingPunct="0">
              <a:spcBef>
                <a:spcPct val="0"/>
              </a:spcBef>
              <a:spcAft>
                <a:spcPct val="0"/>
              </a:spcAft>
            </a:pPr>
            <a:endParaRPr lang="en-US" altLang="en-US" sz="1100" b="1" dirty="0" smtClean="0">
              <a:latin typeface="Calibri" panose="020F0502020204030204" pitchFamily="34" charset="0"/>
              <a:ea typeface="Calibri" panose="020F0502020204030204" pitchFamily="34" charset="0"/>
              <a:cs typeface="Arial" panose="020B0604020202020204" pitchFamily="34" charset="0"/>
            </a:endParaRPr>
          </a:p>
          <a:p>
            <a:pPr lvl="0" algn="ctr" defTabSz="914400" rtl="1" eaLnBrk="0" fontAlgn="base" hangingPunct="0">
              <a:spcBef>
                <a:spcPct val="0"/>
              </a:spcBef>
              <a:spcAft>
                <a:spcPct val="0"/>
              </a:spcAft>
            </a:pPr>
            <a:r>
              <a:rPr lang="ar-SA" altLang="en-US" sz="1100" b="1" dirty="0" smtClean="0">
                <a:latin typeface="Calibri" panose="020F0502020204030204" pitchFamily="34" charset="0"/>
                <a:ea typeface="Calibri" panose="020F0502020204030204" pitchFamily="34" charset="0"/>
                <a:cs typeface="Arial" panose="020B0604020202020204" pitchFamily="34" charset="0"/>
              </a:rPr>
              <a:t>خزان </a:t>
            </a:r>
            <a:r>
              <a:rPr lang="ar-JO" altLang="en-US" sz="1100" b="1" dirty="0" smtClean="0">
                <a:latin typeface="Calibri" panose="020F0502020204030204" pitchFamily="34" charset="0"/>
                <a:ea typeface="Calibri" panose="020F0502020204030204" pitchFamily="34" charset="0"/>
                <a:cs typeface="Arial" panose="020B0604020202020204" pitchFamily="34" charset="0"/>
              </a:rPr>
              <a:t>خربة </a:t>
            </a:r>
            <a:r>
              <a:rPr lang="ar-SA" altLang="en-US" sz="1100" b="1" dirty="0" smtClean="0">
                <a:latin typeface="Calibri" panose="020F0502020204030204" pitchFamily="34" charset="0"/>
                <a:ea typeface="Calibri" panose="020F0502020204030204" pitchFamily="34" charset="0"/>
                <a:cs typeface="Arial" panose="020B0604020202020204" pitchFamily="34" charset="0"/>
              </a:rPr>
              <a:t>صوفين</a:t>
            </a:r>
            <a:endParaRPr lang="en-US" altLang="en-US" sz="1100" b="1" dirty="0" smtClean="0">
              <a:latin typeface="Calibri" panose="020F0502020204030204" pitchFamily="34" charset="0"/>
              <a:ea typeface="Calibri" panose="020F0502020204030204" pitchFamily="34" charset="0"/>
              <a:cs typeface="Arial" panose="020B0604020202020204" pitchFamily="34" charset="0"/>
            </a:endParaRPr>
          </a:p>
          <a:p>
            <a:pPr lvl="0" algn="ctr" defTabSz="914400" rtl="1" eaLnBrk="0" fontAlgn="base" hangingPunct="0">
              <a:spcBef>
                <a:spcPct val="0"/>
              </a:spcBef>
              <a:spcAft>
                <a:spcPct val="0"/>
              </a:spcAft>
            </a:pPr>
            <a:r>
              <a:rPr lang="ar-SA" altLang="en-US" sz="1100" b="1" dirty="0" smtClean="0">
                <a:latin typeface="Calibri" panose="020F0502020204030204" pitchFamily="34" charset="0"/>
                <a:ea typeface="Calibri" panose="020F0502020204030204" pitchFamily="34" charset="0"/>
                <a:cs typeface="Arial" panose="020B0604020202020204" pitchFamily="34" charset="0"/>
              </a:rPr>
              <a:t> </a:t>
            </a:r>
            <a:r>
              <a:rPr lang="ar-SA" altLang="en-US" sz="900" dirty="0">
                <a:latin typeface="Arial" panose="020B0604020202020204" pitchFamily="34" charset="0"/>
                <a:ea typeface="Calibri" panose="020F0502020204030204" pitchFamily="34" charset="0"/>
                <a:cs typeface="Arial" panose="020B0604020202020204" pitchFamily="34" charset="0"/>
              </a:rPr>
              <a:t>(</a:t>
            </a:r>
            <a:r>
              <a:rPr lang="en-US" altLang="en-US" sz="900" dirty="0" smtClean="0">
                <a:latin typeface="Arial" panose="020B0604020202020204" pitchFamily="34" charset="0"/>
                <a:ea typeface="Calibri" panose="020F0502020204030204" pitchFamily="34" charset="0"/>
                <a:cs typeface="Arial" panose="020B0604020202020204" pitchFamily="34" charset="0"/>
              </a:rPr>
              <a:t>(1500m</a:t>
            </a:r>
            <a:r>
              <a:rPr lang="en-US" altLang="en-US" sz="900" baseline="30000" dirty="0" smtClean="0">
                <a:latin typeface="Arial" panose="020B0604020202020204" pitchFamily="34" charset="0"/>
                <a:ea typeface="Calibri" panose="020F0502020204030204" pitchFamily="34" charset="0"/>
                <a:cs typeface="Arial" panose="020B0604020202020204" pitchFamily="34" charset="0"/>
              </a:rPr>
              <a:t>3</a:t>
            </a:r>
            <a:endParaRPr lang="ar-SA" altLang="en-US" dirty="0">
              <a:latin typeface="Arial" panose="020B0604020202020204" pitchFamily="34" charset="0"/>
              <a:cs typeface="Arial" panose="020B0604020202020204" pitchFamily="34" charset="0"/>
            </a:endParaRPr>
          </a:p>
        </p:txBody>
      </p:sp>
      <p:cxnSp>
        <p:nvCxnSpPr>
          <p:cNvPr id="87" name="رابط مستقيم 58"/>
          <p:cNvCxnSpPr>
            <a:cxnSpLocks noChangeShapeType="1"/>
          </p:cNvCxnSpPr>
          <p:nvPr/>
        </p:nvCxnSpPr>
        <p:spPr bwMode="auto">
          <a:xfrm flipH="1" flipV="1">
            <a:off x="7700811" y="1158495"/>
            <a:ext cx="7646" cy="665620"/>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92" name="Line 33"/>
          <p:cNvCxnSpPr>
            <a:cxnSpLocks noChangeShapeType="1"/>
          </p:cNvCxnSpPr>
          <p:nvPr/>
        </p:nvCxnSpPr>
        <p:spPr bwMode="auto">
          <a:xfrm flipH="1">
            <a:off x="5613179" y="1968542"/>
            <a:ext cx="39594" cy="4709349"/>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sp>
        <p:nvSpPr>
          <p:cNvPr id="97" name="Rectangle 6"/>
          <p:cNvSpPr>
            <a:spLocks noChangeArrowheads="1"/>
          </p:cNvSpPr>
          <p:nvPr/>
        </p:nvSpPr>
        <p:spPr bwMode="auto">
          <a:xfrm>
            <a:off x="5260207" y="6665445"/>
            <a:ext cx="707616" cy="164465"/>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98" name="Line 43"/>
          <p:cNvCxnSpPr>
            <a:cxnSpLocks noChangeShapeType="1"/>
          </p:cNvCxnSpPr>
          <p:nvPr/>
        </p:nvCxnSpPr>
        <p:spPr bwMode="auto">
          <a:xfrm>
            <a:off x="4331087" y="99356"/>
            <a:ext cx="6200717" cy="18779"/>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101" name="Line 41"/>
          <p:cNvCxnSpPr>
            <a:cxnSpLocks noChangeShapeType="1"/>
            <a:stCxn id="50" idx="0"/>
          </p:cNvCxnSpPr>
          <p:nvPr/>
        </p:nvCxnSpPr>
        <p:spPr bwMode="auto">
          <a:xfrm flipV="1">
            <a:off x="4305021" y="130647"/>
            <a:ext cx="0" cy="142042"/>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104" name="Line 42"/>
          <p:cNvCxnSpPr>
            <a:cxnSpLocks noChangeShapeType="1"/>
            <a:endCxn id="79" idx="0"/>
          </p:cNvCxnSpPr>
          <p:nvPr/>
        </p:nvCxnSpPr>
        <p:spPr bwMode="auto">
          <a:xfrm>
            <a:off x="10531804" y="247309"/>
            <a:ext cx="0" cy="1789224"/>
          </a:xfrm>
          <a:prstGeom prst="line">
            <a:avLst/>
          </a:prstGeom>
          <a:noFill/>
          <a:ln w="19050">
            <a:solidFill>
              <a:srgbClr val="000080"/>
            </a:solidFill>
            <a:prstDash val="dashDot"/>
            <a:round/>
            <a:headEnd/>
            <a:tailEnd type="triangle" w="med" len="med"/>
          </a:ln>
          <a:extLst>
            <a:ext uri="{909E8E84-426E-40DD-AFC4-6F175D3DCCD1}">
              <a14:hiddenFill xmlns:a14="http://schemas.microsoft.com/office/drawing/2010/main">
                <a:noFill/>
              </a14:hiddenFill>
            </a:ext>
          </a:extLst>
        </p:spPr>
      </p:cxnSp>
      <p:cxnSp>
        <p:nvCxnSpPr>
          <p:cNvPr id="105" name="Line 17"/>
          <p:cNvCxnSpPr>
            <a:cxnSpLocks noChangeShapeType="1"/>
          </p:cNvCxnSpPr>
          <p:nvPr/>
        </p:nvCxnSpPr>
        <p:spPr bwMode="auto">
          <a:xfrm flipH="1" flipV="1">
            <a:off x="9693124" y="1233340"/>
            <a:ext cx="44825" cy="4572390"/>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106" name="رابط مستقيم 58"/>
          <p:cNvCxnSpPr>
            <a:cxnSpLocks noChangeShapeType="1"/>
          </p:cNvCxnSpPr>
          <p:nvPr/>
        </p:nvCxnSpPr>
        <p:spPr bwMode="auto">
          <a:xfrm>
            <a:off x="9173790" y="5819472"/>
            <a:ext cx="571003" cy="11330"/>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110" name="Line 31"/>
          <p:cNvCxnSpPr>
            <a:cxnSpLocks noChangeShapeType="1"/>
          </p:cNvCxnSpPr>
          <p:nvPr/>
        </p:nvCxnSpPr>
        <p:spPr bwMode="auto">
          <a:xfrm>
            <a:off x="9840265" y="1233339"/>
            <a:ext cx="58543" cy="4907450"/>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cxnSp>
        <p:nvCxnSpPr>
          <p:cNvPr id="116" name="Line 17"/>
          <p:cNvCxnSpPr>
            <a:cxnSpLocks noChangeShapeType="1"/>
          </p:cNvCxnSpPr>
          <p:nvPr/>
        </p:nvCxnSpPr>
        <p:spPr bwMode="auto">
          <a:xfrm flipH="1" flipV="1">
            <a:off x="10224623" y="3807950"/>
            <a:ext cx="31433" cy="2757072"/>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117" name="Line 17"/>
          <p:cNvCxnSpPr>
            <a:cxnSpLocks noChangeShapeType="1"/>
          </p:cNvCxnSpPr>
          <p:nvPr/>
        </p:nvCxnSpPr>
        <p:spPr bwMode="auto">
          <a:xfrm flipH="1" flipV="1">
            <a:off x="10826480" y="2837154"/>
            <a:ext cx="83247" cy="3766824"/>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123" name="رابط مستقيم 58"/>
          <p:cNvCxnSpPr>
            <a:cxnSpLocks noChangeShapeType="1"/>
            <a:stCxn id="55" idx="6"/>
          </p:cNvCxnSpPr>
          <p:nvPr/>
        </p:nvCxnSpPr>
        <p:spPr bwMode="auto">
          <a:xfrm flipV="1">
            <a:off x="9164790" y="6555431"/>
            <a:ext cx="1789387" cy="9591"/>
          </a:xfrm>
          <a:prstGeom prst="line">
            <a:avLst/>
          </a:prstGeom>
          <a:noFill/>
          <a:ln w="38100">
            <a:solidFill>
              <a:srgbClr val="000080"/>
            </a:solidFill>
            <a:round/>
            <a:headEnd/>
            <a:tailEnd type="triangle" w="med" len="med"/>
          </a:ln>
          <a:extLst>
            <a:ext uri="{909E8E84-426E-40DD-AFC4-6F175D3DCCD1}">
              <a14:hiddenFill xmlns:a14="http://schemas.microsoft.com/office/drawing/2010/main">
                <a:noFill/>
              </a14:hiddenFill>
            </a:ext>
          </a:extLst>
        </p:spPr>
      </p:cxnSp>
      <p:cxnSp>
        <p:nvCxnSpPr>
          <p:cNvPr id="129" name="Line 31"/>
          <p:cNvCxnSpPr>
            <a:cxnSpLocks noChangeShapeType="1"/>
          </p:cNvCxnSpPr>
          <p:nvPr/>
        </p:nvCxnSpPr>
        <p:spPr bwMode="auto">
          <a:xfrm>
            <a:off x="10593984" y="3880188"/>
            <a:ext cx="65456" cy="2835991"/>
          </a:xfrm>
          <a:prstGeom prst="line">
            <a:avLst/>
          </a:prstGeom>
          <a:noFill/>
          <a:ln w="9525">
            <a:solidFill>
              <a:srgbClr val="800000"/>
            </a:solidFill>
            <a:prstDash val="lgDash"/>
            <a:round/>
            <a:headEnd/>
            <a:tailEnd type="triangle" w="med" len="med"/>
          </a:ln>
          <a:extLst>
            <a:ext uri="{909E8E84-426E-40DD-AFC4-6F175D3DCCD1}">
              <a14:hiddenFill xmlns:a14="http://schemas.microsoft.com/office/drawing/2010/main">
                <a:noFill/>
              </a14:hiddenFill>
            </a:ext>
          </a:extLst>
        </p:spPr>
      </p:cxnSp>
      <p:sp>
        <p:nvSpPr>
          <p:cNvPr id="132" name="Rectangle 38"/>
          <p:cNvSpPr>
            <a:spLocks noChangeArrowheads="1"/>
          </p:cNvSpPr>
          <p:nvPr/>
        </p:nvSpPr>
        <p:spPr bwMode="auto">
          <a:xfrm>
            <a:off x="10964847" y="5934233"/>
            <a:ext cx="610877" cy="206556"/>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33" name="Rectangle 38"/>
          <p:cNvSpPr>
            <a:spLocks noChangeArrowheads="1"/>
          </p:cNvSpPr>
          <p:nvPr/>
        </p:nvSpPr>
        <p:spPr bwMode="auto">
          <a:xfrm>
            <a:off x="9563136" y="6230725"/>
            <a:ext cx="647096" cy="28575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المستهلكين</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41" name="Oval 140"/>
          <p:cNvSpPr/>
          <p:nvPr/>
        </p:nvSpPr>
        <p:spPr>
          <a:xfrm>
            <a:off x="840509" y="4802909"/>
            <a:ext cx="92364" cy="101600"/>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42" name="Oval 141"/>
          <p:cNvSpPr/>
          <p:nvPr/>
        </p:nvSpPr>
        <p:spPr>
          <a:xfrm>
            <a:off x="835891" y="4990446"/>
            <a:ext cx="92364" cy="101600"/>
          </a:xfrm>
          <a:prstGeom prst="ellipse">
            <a:avLst/>
          </a:prstGeom>
          <a:solidFill>
            <a:srgbClr val="FFFF99"/>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43" name="Oval 142"/>
          <p:cNvSpPr/>
          <p:nvPr/>
        </p:nvSpPr>
        <p:spPr>
          <a:xfrm>
            <a:off x="835891" y="5158772"/>
            <a:ext cx="92364" cy="10160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44" name="Oval 143"/>
          <p:cNvSpPr/>
          <p:nvPr/>
        </p:nvSpPr>
        <p:spPr>
          <a:xfrm>
            <a:off x="835891" y="5327098"/>
            <a:ext cx="92364" cy="101600"/>
          </a:xfrm>
          <a:prstGeom prst="ellipse">
            <a:avLst/>
          </a:prstGeom>
          <a:solidFill>
            <a:schemeClr val="accent1">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45" name="TextBox 144"/>
          <p:cNvSpPr txBox="1"/>
          <p:nvPr/>
        </p:nvSpPr>
        <p:spPr>
          <a:xfrm>
            <a:off x="880698" y="4720566"/>
            <a:ext cx="1725622" cy="261610"/>
          </a:xfrm>
          <a:prstGeom prst="rect">
            <a:avLst/>
          </a:prstGeom>
          <a:noFill/>
        </p:spPr>
        <p:txBody>
          <a:bodyPr wrap="square" rtlCol="0">
            <a:spAutoFit/>
          </a:bodyPr>
          <a:lstStyle/>
          <a:p>
            <a:r>
              <a:rPr lang="en-US" sz="1100" dirty="0" smtClean="0">
                <a:latin typeface="Times New Roman" panose="02020603050405020304" pitchFamily="18" charset="0"/>
                <a:cs typeface="Times New Roman" panose="02020603050405020304" pitchFamily="18" charset="0"/>
              </a:rPr>
              <a:t>Exiting wells &amp; Reservoirs</a:t>
            </a:r>
            <a:endParaRPr lang="en-US" sz="1100" dirty="0">
              <a:latin typeface="Times New Roman" panose="02020603050405020304" pitchFamily="18" charset="0"/>
              <a:cs typeface="Times New Roman" panose="02020603050405020304" pitchFamily="18" charset="0"/>
            </a:endParaRPr>
          </a:p>
        </p:txBody>
      </p:sp>
      <p:sp>
        <p:nvSpPr>
          <p:cNvPr id="146" name="TextBox 145"/>
          <p:cNvSpPr txBox="1"/>
          <p:nvPr/>
        </p:nvSpPr>
        <p:spPr>
          <a:xfrm>
            <a:off x="886691" y="4882144"/>
            <a:ext cx="1725622" cy="261610"/>
          </a:xfrm>
          <a:prstGeom prst="rect">
            <a:avLst/>
          </a:prstGeom>
          <a:noFill/>
        </p:spPr>
        <p:txBody>
          <a:bodyPr wrap="square" rtlCol="0">
            <a:spAutoFit/>
          </a:bodyPr>
          <a:lstStyle/>
          <a:p>
            <a:r>
              <a:rPr lang="en-US" sz="1100" dirty="0" smtClean="0">
                <a:latin typeface="Times New Roman" panose="02020603050405020304" pitchFamily="18" charset="0"/>
                <a:cs typeface="Times New Roman" panose="02020603050405020304" pitchFamily="18" charset="0"/>
              </a:rPr>
              <a:t>New wells &amp; Reservoirs</a:t>
            </a:r>
            <a:endParaRPr lang="en-US" sz="1100" dirty="0">
              <a:latin typeface="Times New Roman" panose="02020603050405020304" pitchFamily="18" charset="0"/>
              <a:cs typeface="Times New Roman" panose="02020603050405020304" pitchFamily="18" charset="0"/>
            </a:endParaRPr>
          </a:p>
        </p:txBody>
      </p:sp>
      <p:sp>
        <p:nvSpPr>
          <p:cNvPr id="147" name="TextBox 146"/>
          <p:cNvSpPr txBox="1"/>
          <p:nvPr/>
        </p:nvSpPr>
        <p:spPr>
          <a:xfrm>
            <a:off x="889943" y="5078767"/>
            <a:ext cx="1725622" cy="261610"/>
          </a:xfrm>
          <a:prstGeom prst="rect">
            <a:avLst/>
          </a:prstGeom>
          <a:noFill/>
        </p:spPr>
        <p:txBody>
          <a:bodyPr wrap="square" rtlCol="0">
            <a:spAutoFit/>
          </a:bodyPr>
          <a:lstStyle/>
          <a:p>
            <a:r>
              <a:rPr lang="en-US" sz="1100" dirty="0" smtClean="0">
                <a:latin typeface="Times New Roman" panose="02020603050405020304" pitchFamily="18" charset="0"/>
                <a:cs typeface="Times New Roman" panose="02020603050405020304" pitchFamily="18" charset="0"/>
              </a:rPr>
              <a:t>Elevated Reservoirs</a:t>
            </a:r>
            <a:endParaRPr lang="en-US" sz="1100" dirty="0">
              <a:latin typeface="Times New Roman" panose="02020603050405020304" pitchFamily="18" charset="0"/>
              <a:cs typeface="Times New Roman" panose="02020603050405020304" pitchFamily="18" charset="0"/>
            </a:endParaRPr>
          </a:p>
        </p:txBody>
      </p:sp>
      <p:sp>
        <p:nvSpPr>
          <p:cNvPr id="148" name="TextBox 147"/>
          <p:cNvSpPr txBox="1"/>
          <p:nvPr/>
        </p:nvSpPr>
        <p:spPr>
          <a:xfrm>
            <a:off x="886691" y="5236328"/>
            <a:ext cx="1725622" cy="261610"/>
          </a:xfrm>
          <a:prstGeom prst="rect">
            <a:avLst/>
          </a:prstGeom>
          <a:noFill/>
        </p:spPr>
        <p:txBody>
          <a:bodyPr wrap="square" rtlCol="0">
            <a:spAutoFit/>
          </a:bodyPr>
          <a:lstStyle/>
          <a:p>
            <a:r>
              <a:rPr lang="en-US" sz="1100" dirty="0" smtClean="0">
                <a:latin typeface="Times New Roman" panose="02020603050405020304" pitchFamily="18" charset="0"/>
                <a:cs typeface="Times New Roman" panose="02020603050405020304" pitchFamily="18" charset="0"/>
              </a:rPr>
              <a:t>Out of order</a:t>
            </a:r>
            <a:endParaRPr 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53982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a:latin typeface="Times New Roman" panose="02020603050405020304" pitchFamily="18" charset="0"/>
                <a:cs typeface="Times New Roman" panose="02020603050405020304" pitchFamily="18" charset="0"/>
              </a:rPr>
              <a:t>References</a:t>
            </a:r>
            <a:endParaRPr lang="en-US" sz="3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0"/>
            <a:r>
              <a:rPr lang="en-US" sz="2200" dirty="0">
                <a:latin typeface="Times New Roman" panose="02020603050405020304" pitchFamily="18" charset="0"/>
                <a:cs typeface="Times New Roman" panose="02020603050405020304" pitchFamily="18" charset="0"/>
              </a:rPr>
              <a:t>An-</a:t>
            </a:r>
            <a:r>
              <a:rPr lang="en-US" sz="2200" dirty="0" err="1">
                <a:latin typeface="Times New Roman" panose="02020603050405020304" pitchFamily="18" charset="0"/>
                <a:cs typeface="Times New Roman" panose="02020603050405020304" pitchFamily="18" charset="0"/>
              </a:rPr>
              <a:t>Najah</a:t>
            </a:r>
            <a:r>
              <a:rPr lang="en-US" sz="2200" dirty="0">
                <a:latin typeface="Times New Roman" panose="02020603050405020304" pitchFamily="18" charset="0"/>
                <a:cs typeface="Times New Roman" panose="02020603050405020304" pitchFamily="18" charset="0"/>
              </a:rPr>
              <a:t> National University – Civil Engineering Department. </a:t>
            </a:r>
          </a:p>
          <a:p>
            <a:pPr lvl="0"/>
            <a:r>
              <a:rPr lang="en-US" sz="2200" dirty="0">
                <a:latin typeface="Times New Roman" panose="02020603050405020304" pitchFamily="18" charset="0"/>
                <a:cs typeface="Times New Roman" panose="02020603050405020304" pitchFamily="18" charset="0"/>
              </a:rPr>
              <a:t>Eng. </a:t>
            </a:r>
            <a:r>
              <a:rPr lang="en-US" sz="2200" dirty="0" err="1">
                <a:latin typeface="Times New Roman" panose="02020603050405020304" pitchFamily="18" charset="0"/>
                <a:cs typeface="Times New Roman" panose="02020603050405020304" pitchFamily="18" charset="0"/>
              </a:rPr>
              <a:t>Abd</a:t>
            </a:r>
            <a:r>
              <a:rPr lang="en-US" sz="2200" dirty="0">
                <a:latin typeface="Times New Roman" panose="02020603050405020304" pitchFamily="18" charset="0"/>
                <a:cs typeface="Times New Roman" panose="02020603050405020304" pitchFamily="18" charset="0"/>
              </a:rPr>
              <a:t>-Al </a:t>
            </a:r>
            <a:r>
              <a:rPr lang="en-US" sz="2200" dirty="0" err="1">
                <a:latin typeface="Times New Roman" panose="02020603050405020304" pitchFamily="18" charset="0"/>
                <a:cs typeface="Times New Roman" panose="02020603050405020304" pitchFamily="18" charset="0"/>
              </a:rPr>
              <a:t>Mo’men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Afaneh</a:t>
            </a:r>
            <a:r>
              <a:rPr lang="en-US" sz="2200" dirty="0">
                <a:latin typeface="Times New Roman" panose="02020603050405020304" pitchFamily="18" charset="0"/>
                <a:cs typeface="Times New Roman" panose="02020603050405020304" pitchFamily="18" charset="0"/>
              </a:rPr>
              <a:t>, Qalqilya municipality director.</a:t>
            </a:r>
          </a:p>
          <a:p>
            <a:pPr lvl="0"/>
            <a:r>
              <a:rPr lang="en-US" sz="2200" dirty="0">
                <a:latin typeface="Times New Roman" panose="02020603050405020304" pitchFamily="18" charset="0"/>
                <a:cs typeface="Times New Roman" panose="02020603050405020304" pitchFamily="18" charset="0"/>
              </a:rPr>
              <a:t>Eng. Ashraf Abu </a:t>
            </a:r>
            <a:r>
              <a:rPr lang="en-US" sz="2200" dirty="0" err="1">
                <a:latin typeface="Times New Roman" panose="02020603050405020304" pitchFamily="18" charset="0"/>
                <a:cs typeface="Times New Roman" panose="02020603050405020304" pitchFamily="18" charset="0"/>
              </a:rPr>
              <a:t>Dyah</a:t>
            </a:r>
            <a:r>
              <a:rPr lang="en-US" sz="2200" dirty="0">
                <a:latin typeface="Times New Roman" panose="02020603050405020304" pitchFamily="18" charset="0"/>
                <a:cs typeface="Times New Roman" panose="02020603050405020304" pitchFamily="18" charset="0"/>
              </a:rPr>
              <a:t>, Head of water department in Qalqilya municipality.</a:t>
            </a:r>
          </a:p>
          <a:p>
            <a:pPr lvl="0"/>
            <a:r>
              <a:rPr lang="en-US" sz="2200" dirty="0">
                <a:latin typeface="Times New Roman" panose="02020603050405020304" pitchFamily="18" charset="0"/>
                <a:cs typeface="Times New Roman" panose="02020603050405020304" pitchFamily="18" charset="0"/>
              </a:rPr>
              <a:t>Eng. </a:t>
            </a:r>
            <a:r>
              <a:rPr lang="en-US" sz="2200" dirty="0" err="1">
                <a:latin typeface="Times New Roman" panose="02020603050405020304" pitchFamily="18" charset="0"/>
                <a:cs typeface="Times New Roman" panose="02020603050405020304" pitchFamily="18" charset="0"/>
              </a:rPr>
              <a:t>Reena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Dawood</a:t>
            </a:r>
            <a:r>
              <a:rPr lang="en-US" sz="2200" dirty="0">
                <a:latin typeface="Times New Roman" panose="02020603050405020304" pitchFamily="18" charset="0"/>
                <a:cs typeface="Times New Roman" panose="02020603050405020304" pitchFamily="18" charset="0"/>
              </a:rPr>
              <a:t>, Director of the Engineering and Regulatory Department in Qalqilya municipality.</a:t>
            </a:r>
          </a:p>
          <a:p>
            <a:pPr lvl="0"/>
            <a:r>
              <a:rPr lang="en-US" sz="2200" dirty="0">
                <a:latin typeface="Times New Roman" panose="02020603050405020304" pitchFamily="18" charset="0"/>
                <a:cs typeface="Times New Roman" panose="02020603050405020304" pitchFamily="18" charset="0"/>
              </a:rPr>
              <a:t>Palestinian Central Bureau of Statistics (PCBS), (2017).</a:t>
            </a:r>
          </a:p>
          <a:p>
            <a:pPr lvl="0"/>
            <a:r>
              <a:rPr lang="en-US" sz="2200" dirty="0">
                <a:latin typeface="Times New Roman" panose="02020603050405020304" pitchFamily="18" charset="0"/>
                <a:cs typeface="Times New Roman" panose="02020603050405020304" pitchFamily="18" charset="0"/>
              </a:rPr>
              <a:t>Palestinian Meteorological Center.</a:t>
            </a:r>
          </a:p>
          <a:p>
            <a:pPr lvl="0"/>
            <a:r>
              <a:rPr lang="en-US" sz="2200" dirty="0">
                <a:latin typeface="Times New Roman" panose="02020603050405020304" pitchFamily="18" charset="0"/>
                <a:cs typeface="Times New Roman" panose="02020603050405020304" pitchFamily="18" charset="0"/>
              </a:rPr>
              <a:t>Ministry of Local Government.</a:t>
            </a:r>
          </a:p>
          <a:p>
            <a:endParaRPr lang="en-US" dirty="0"/>
          </a:p>
        </p:txBody>
      </p:sp>
    </p:spTree>
    <p:extLst>
      <p:ext uri="{BB962C8B-B14F-4D97-AF65-F5344CB8AC3E}">
        <p14:creationId xmlns:p14="http://schemas.microsoft.com/office/powerpoint/2010/main" val="1017215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Any Questions?</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9087" y="2286000"/>
            <a:ext cx="6366225" cy="3581400"/>
          </a:xfrm>
        </p:spPr>
      </p:pic>
      <p:sp>
        <p:nvSpPr>
          <p:cNvPr id="5" name="Rectangle 4"/>
          <p:cNvSpPr/>
          <p:nvPr/>
        </p:nvSpPr>
        <p:spPr>
          <a:xfrm>
            <a:off x="3278909" y="2484582"/>
            <a:ext cx="840509" cy="96058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73886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955D4A7-BEFA-48A5-AC64-4BFBB2184D05}"/>
              </a:ext>
            </a:extLst>
          </p:cNvPr>
          <p:cNvSpPr>
            <a:spLocks noGrp="1"/>
          </p:cNvSpPr>
          <p:nvPr>
            <p:ph type="title"/>
          </p:nvPr>
        </p:nvSpPr>
        <p:spPr>
          <a:xfrm>
            <a:off x="1393675" y="2825360"/>
            <a:ext cx="9612971" cy="2852737"/>
          </a:xfrm>
        </p:spPr>
        <p:txBody>
          <a:bodyPr/>
          <a:lstStyle/>
          <a:p>
            <a:r>
              <a:rPr lang="en-US" b="1" dirty="0" smtClean="0">
                <a:latin typeface="Times New Roman" panose="02020603050405020304" pitchFamily="18" charset="0"/>
                <a:cs typeface="Times New Roman" panose="02020603050405020304" pitchFamily="18" charset="0"/>
              </a:rPr>
              <a:t>Thanks</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8822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4"/>
          <p:cNvPicPr/>
          <p:nvPr/>
        </p:nvPicPr>
        <p:blipFill>
          <a:blip r:embed="rId2" cstate="print">
            <a:extLst>
              <a:ext uri="{28A0092B-C50C-407E-A947-70E740481C1C}">
                <a14:useLocalDpi xmlns:a14="http://schemas.microsoft.com/office/drawing/2010/main" val="0"/>
              </a:ext>
            </a:extLst>
          </a:blip>
          <a:srcRect l="16470" t="11127" b="3282"/>
          <a:stretch>
            <a:fillRect/>
          </a:stretch>
        </p:blipFill>
        <p:spPr bwMode="auto">
          <a:xfrm>
            <a:off x="0" y="0"/>
            <a:ext cx="12192000" cy="6858000"/>
          </a:xfrm>
          <a:prstGeom prst="rect">
            <a:avLst/>
          </a:prstGeom>
          <a:noFill/>
          <a:ln>
            <a:noFill/>
          </a:ln>
        </p:spPr>
      </p:pic>
      <p:sp>
        <p:nvSpPr>
          <p:cNvPr id="6" name="TextBox 5"/>
          <p:cNvSpPr txBox="1"/>
          <p:nvPr/>
        </p:nvSpPr>
        <p:spPr>
          <a:xfrm>
            <a:off x="3482108" y="92363"/>
            <a:ext cx="4618181" cy="461665"/>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400" dirty="0">
                <a:solidFill>
                  <a:schemeClr val="bg1"/>
                </a:solidFill>
                <a:latin typeface="Times New Roman" panose="02020603050405020304" pitchFamily="18" charset="0"/>
                <a:cs typeface="Times New Roman" panose="02020603050405020304" pitchFamily="18" charset="0"/>
              </a:rPr>
              <a:t>Aerial Photograph for Qalqilya City</a:t>
            </a:r>
          </a:p>
        </p:txBody>
      </p:sp>
    </p:spTree>
    <p:extLst>
      <p:ext uri="{BB962C8B-B14F-4D97-AF65-F5344CB8AC3E}">
        <p14:creationId xmlns:p14="http://schemas.microsoft.com/office/powerpoint/2010/main" val="3945967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Introduction </a:t>
            </a:r>
          </a:p>
        </p:txBody>
      </p:sp>
      <p:sp>
        <p:nvSpPr>
          <p:cNvPr id="3" name="Content Placeholder 2"/>
          <p:cNvSpPr>
            <a:spLocks noGrp="1"/>
          </p:cNvSpPr>
          <p:nvPr>
            <p:ph idx="1"/>
          </p:nvPr>
        </p:nvSpPr>
        <p:spPr/>
        <p:txBody>
          <a:bodyPr>
            <a:normAutofit/>
          </a:bodyPr>
          <a:lstStyle/>
          <a:p>
            <a:pPr marL="0" indent="0" algn="just">
              <a:buNone/>
            </a:pPr>
            <a:r>
              <a:rPr lang="en-US" sz="2200" u="sng" dirty="0" smtClean="0">
                <a:latin typeface="Times New Roman" panose="02020603050405020304" pitchFamily="18" charset="0"/>
                <a:cs typeface="Times New Roman" panose="02020603050405020304" pitchFamily="18" charset="0"/>
              </a:rPr>
              <a:t>What </a:t>
            </a:r>
            <a:r>
              <a:rPr lang="en-US" sz="2200" u="sng" dirty="0">
                <a:latin typeface="Times New Roman" panose="02020603050405020304" pitchFamily="18" charset="0"/>
                <a:cs typeface="Times New Roman" panose="02020603050405020304" pitchFamily="18" charset="0"/>
              </a:rPr>
              <a:t>is Master Plan?</a:t>
            </a:r>
          </a:p>
          <a:p>
            <a:pPr algn="just"/>
            <a:r>
              <a:rPr lang="en-US" sz="2200" u="sng" dirty="0">
                <a:latin typeface="Times New Roman" panose="02020603050405020304" pitchFamily="18" charset="0"/>
                <a:cs typeface="Times New Roman" panose="02020603050405020304" pitchFamily="18" charset="0"/>
              </a:rPr>
              <a:t>In general </a:t>
            </a:r>
            <a:r>
              <a:rPr lang="en-US" sz="2200" dirty="0">
                <a:latin typeface="Times New Roman" panose="02020603050405020304" pitchFamily="18" charset="0"/>
                <a:cs typeface="Times New Roman" panose="02020603050405020304" pitchFamily="18" charset="0"/>
              </a:rPr>
              <a:t>the master plan is a dynamic long-term planning document that provides a conceptual layout to guide future growth and development.</a:t>
            </a:r>
          </a:p>
          <a:p>
            <a:pPr algn="just"/>
            <a:r>
              <a:rPr lang="en-US" sz="2200" u="sng" dirty="0">
                <a:latin typeface="Times New Roman" panose="02020603050405020304" pitchFamily="18" charset="0"/>
                <a:cs typeface="Times New Roman" panose="02020603050405020304" pitchFamily="18" charset="0"/>
              </a:rPr>
              <a:t>Water Master Plan </a:t>
            </a:r>
            <a:r>
              <a:rPr lang="en-US" sz="2200" dirty="0">
                <a:latin typeface="Times New Roman" panose="02020603050405020304" pitchFamily="18" charset="0"/>
                <a:cs typeface="Times New Roman" panose="02020603050405020304" pitchFamily="18" charset="0"/>
              </a:rPr>
              <a:t>is a framework needed in order to coordinate water activities and to safeguard that the resources are also available for future generations like drinking water, pastoral needs, industries, agriculture or others. </a:t>
            </a:r>
            <a:endParaRPr lang="en-US" sz="22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1877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4FC0EF9-D0F5-4094-920F-D340664BED5C}"/>
              </a:ext>
            </a:extLst>
          </p:cNvPr>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How does the Master Plan work?</a:t>
            </a:r>
            <a:endParaRPr lang="ar-SA" sz="3600" b="1"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EF70EB95-9402-4491-8495-F1D295C774C2}"/>
              </a:ext>
            </a:extLst>
          </p:cNvPr>
          <p:cNvSpPr>
            <a:spLocks noGrp="1"/>
          </p:cNvSpPr>
          <p:nvPr>
            <p:ph idx="1"/>
          </p:nvPr>
        </p:nvSpPr>
        <p:spPr/>
        <p:txBody>
          <a:bodyPr>
            <a:normAutofit/>
          </a:bodyPr>
          <a:lstStyle/>
          <a:p>
            <a:r>
              <a:rPr lang="en-US" sz="2200" dirty="0">
                <a:latin typeface="Times New Roman" panose="02020603050405020304" pitchFamily="18" charset="0"/>
                <a:cs typeface="Times New Roman" panose="02020603050405020304" pitchFamily="18" charset="0"/>
              </a:rPr>
              <a:t>Assess the present availability, withdrawals, uses of the water resources and losses.</a:t>
            </a:r>
          </a:p>
          <a:p>
            <a:r>
              <a:rPr lang="en-US" sz="2200" dirty="0">
                <a:latin typeface="Times New Roman" panose="02020603050405020304" pitchFamily="18" charset="0"/>
                <a:cs typeface="Times New Roman" panose="02020603050405020304" pitchFamily="18" charset="0"/>
              </a:rPr>
              <a:t>Formulate alternative development scenarios for water resources and demand/use at various planning horizons.</a:t>
            </a:r>
          </a:p>
          <a:p>
            <a:r>
              <a:rPr lang="en-US" sz="2200" dirty="0">
                <a:latin typeface="Times New Roman" panose="02020603050405020304" pitchFamily="18" charset="0"/>
                <a:cs typeface="Times New Roman" panose="02020603050405020304" pitchFamily="18" charset="0"/>
              </a:rPr>
              <a:t>Perform the balancing of resources versus demands for the recent past as well as for the alternative development options.</a:t>
            </a:r>
          </a:p>
          <a:p>
            <a:r>
              <a:rPr lang="en-US" sz="2200" dirty="0">
                <a:latin typeface="Times New Roman" panose="02020603050405020304" pitchFamily="18" charset="0"/>
                <a:cs typeface="Times New Roman" panose="02020603050405020304" pitchFamily="18" charset="0"/>
              </a:rPr>
              <a:t>Identify technical and operational options in order to bridge the gap between resources and demands.</a:t>
            </a:r>
            <a:endParaRPr lang="ar-SA"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15130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Times New Roman" panose="02020603050405020304" pitchFamily="18" charset="0"/>
                <a:cs typeface="Times New Roman" panose="02020603050405020304" pitchFamily="18" charset="0"/>
              </a:rPr>
              <a:t>Methodology</a:t>
            </a: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To develop a master plan for the water supply network for Qalqilya municipality, the following are the main steps:</a:t>
            </a:r>
          </a:p>
          <a:p>
            <a:r>
              <a:rPr lang="en-US" sz="2400" dirty="0">
                <a:latin typeface="Times New Roman" panose="02020603050405020304" pitchFamily="18" charset="0"/>
                <a:cs typeface="Times New Roman" panose="02020603050405020304" pitchFamily="18" charset="0"/>
              </a:rPr>
              <a:t> Review the existing water network.</a:t>
            </a:r>
          </a:p>
          <a:p>
            <a:r>
              <a:rPr lang="en-US" sz="2400" dirty="0">
                <a:latin typeface="Times New Roman" panose="02020603050405020304" pitchFamily="18" charset="0"/>
                <a:cs typeface="Times New Roman" panose="02020603050405020304" pitchFamily="18" charset="0"/>
              </a:rPr>
              <a:t> Estimate future water demand.</a:t>
            </a:r>
          </a:p>
          <a:p>
            <a:r>
              <a:rPr lang="en-US" sz="2400" dirty="0">
                <a:latin typeface="Times New Roman" panose="02020603050405020304" pitchFamily="18" charset="0"/>
                <a:cs typeface="Times New Roman" panose="02020603050405020304" pitchFamily="18" charset="0"/>
              </a:rPr>
              <a:t> Propose needed </a:t>
            </a:r>
            <a:r>
              <a:rPr lang="en-US" sz="2400" dirty="0" smtClean="0">
                <a:latin typeface="Times New Roman" panose="02020603050405020304" pitchFamily="18" charset="0"/>
                <a:cs typeface="Times New Roman" panose="02020603050405020304" pitchFamily="18" charset="0"/>
              </a:rPr>
              <a:t>interventions.</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Develop a master plan for the city.</a:t>
            </a:r>
          </a:p>
          <a:p>
            <a:r>
              <a:rPr lang="en-US" sz="2400" dirty="0">
                <a:latin typeface="Times New Roman" panose="02020603050405020304" pitchFamily="18" charset="0"/>
                <a:cs typeface="Times New Roman" panose="02020603050405020304" pitchFamily="18" charset="0"/>
              </a:rPr>
              <a:t> Cost estimation.</a:t>
            </a:r>
          </a:p>
        </p:txBody>
      </p:sp>
    </p:spTree>
    <p:extLst>
      <p:ext uri="{BB962C8B-B14F-4D97-AF65-F5344CB8AC3E}">
        <p14:creationId xmlns:p14="http://schemas.microsoft.com/office/powerpoint/2010/main" val="544784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lang="en-US" sz="3600" b="1" dirty="0">
                <a:latin typeface="Times New Roman" pitchFamily="18" charset="0"/>
                <a:cs typeface="Times New Roman" pitchFamily="18" charset="0"/>
              </a:rPr>
              <a:t>Qalqilya Zones</a:t>
            </a:r>
            <a:endParaRPr lang="ar-JO" sz="3600" b="1" dirty="0">
              <a:latin typeface="Times New Roman" pitchFamily="18" charset="0"/>
              <a:cs typeface="Times New Roman" pitchFamily="18" charset="0"/>
            </a:endParaRPr>
          </a:p>
        </p:txBody>
      </p:sp>
      <p:sp>
        <p:nvSpPr>
          <p:cNvPr id="4" name="عنصر نائب للمحتوى 3"/>
          <p:cNvSpPr>
            <a:spLocks noGrp="1"/>
          </p:cNvSpPr>
          <p:nvPr>
            <p:ph idx="1"/>
          </p:nvPr>
        </p:nvSpPr>
        <p:spPr>
          <a:xfrm>
            <a:off x="1357086" y="1908628"/>
            <a:ext cx="9601200" cy="3581400"/>
          </a:xfrm>
        </p:spPr>
        <p:txBody>
          <a:bodyPr>
            <a:normAutofit/>
          </a:bodyPr>
          <a:lstStyle/>
          <a:p>
            <a:pPr algn="just"/>
            <a:r>
              <a:rPr lang="en-US" sz="2400" dirty="0">
                <a:latin typeface="Times New Roman" pitchFamily="18" charset="0"/>
                <a:cs typeface="Times New Roman" pitchFamily="18" charset="0"/>
              </a:rPr>
              <a:t>Qalqilya water distribution system is divided into four water distribution and service zones (</a:t>
            </a:r>
            <a:r>
              <a:rPr lang="en-US" sz="2400" b="1" dirty="0">
                <a:latin typeface="Times New Roman" pitchFamily="18" charset="0"/>
                <a:cs typeface="Times New Roman" pitchFamily="18" charset="0"/>
              </a:rPr>
              <a:t>Al Muntazah, Al Shuhada</a:t>
            </a:r>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Al Wakalah</a:t>
            </a:r>
            <a:r>
              <a:rPr lang="en-US" sz="2400" dirty="0">
                <a:latin typeface="Times New Roman" pitchFamily="18" charset="0"/>
                <a:cs typeface="Times New Roman" pitchFamily="18" charset="0"/>
              </a:rPr>
              <a:t>, and </a:t>
            </a:r>
            <a:r>
              <a:rPr lang="en-US" sz="2400" b="1" dirty="0">
                <a:latin typeface="Times New Roman" pitchFamily="18" charset="0"/>
                <a:cs typeface="Times New Roman" pitchFamily="18" charset="0"/>
              </a:rPr>
              <a:t>Khallat Nofal</a:t>
            </a:r>
            <a:r>
              <a:rPr lang="en-US" sz="2400" dirty="0">
                <a:latin typeface="Times New Roman" pitchFamily="18" charset="0"/>
                <a:cs typeface="Times New Roman" pitchFamily="18" charset="0"/>
              </a:rPr>
              <a:t>) that are supplied by gravity. One service zone (part of Khallat Nofal) is supplied by pumping. Each of the service zones is supplied by water via its individual distribution network and by gravity from the designated service and storage reservoir.</a:t>
            </a:r>
            <a:endParaRPr lang="ar-JO"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6457</TotalTime>
  <Words>3718</Words>
  <Application>Microsoft Office PowerPoint</Application>
  <PresentationFormat>Widescreen</PresentationFormat>
  <Paragraphs>806</Paragraphs>
  <Slides>48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Calibri</vt:lpstr>
      <vt:lpstr>Cambria Math</vt:lpstr>
      <vt:lpstr>Franklin Gothic Book</vt:lpstr>
      <vt:lpstr>Symbol</vt:lpstr>
      <vt:lpstr>Tahoma</vt:lpstr>
      <vt:lpstr>Times New Roman</vt:lpstr>
      <vt:lpstr>Crop</vt:lpstr>
      <vt:lpstr>Graduation Project  Master Planning for Qalqilya City </vt:lpstr>
      <vt:lpstr>Outline of the project</vt:lpstr>
      <vt:lpstr>Objectives</vt:lpstr>
      <vt:lpstr>Study Area</vt:lpstr>
      <vt:lpstr>PowerPoint Presentation</vt:lpstr>
      <vt:lpstr>Introduction </vt:lpstr>
      <vt:lpstr>How does the Master Plan work?</vt:lpstr>
      <vt:lpstr>Methodology</vt:lpstr>
      <vt:lpstr>Qalqilya Zones</vt:lpstr>
      <vt:lpstr>PowerPoint Presentation</vt:lpstr>
      <vt:lpstr>Data Collection:  Water Services</vt:lpstr>
      <vt:lpstr> Qalqilya Four Wells</vt:lpstr>
      <vt:lpstr>PowerPoint Presentation</vt:lpstr>
      <vt:lpstr>Pumping Stations:  </vt:lpstr>
      <vt:lpstr>PowerPoint Presentation</vt:lpstr>
      <vt:lpstr>Water Network </vt:lpstr>
      <vt:lpstr>PowerPoint Presentation</vt:lpstr>
      <vt:lpstr>*Water Consumption: </vt:lpstr>
      <vt:lpstr>PowerPoint Presentation</vt:lpstr>
      <vt:lpstr> Future Population:</vt:lpstr>
      <vt:lpstr>PowerPoint Presentation</vt:lpstr>
      <vt:lpstr>The Future Population in The Four Zones</vt:lpstr>
      <vt:lpstr>Water Use</vt:lpstr>
      <vt:lpstr>Water Consumption Rates</vt:lpstr>
      <vt:lpstr>Future Consumption Rates </vt:lpstr>
      <vt:lpstr>PowerPoint Presentation</vt:lpstr>
      <vt:lpstr>Gap Estimate </vt:lpstr>
      <vt:lpstr>PowerPoint Presentation</vt:lpstr>
      <vt:lpstr>PowerPoint Presentation</vt:lpstr>
      <vt:lpstr>State of condition and assessment of well production</vt:lpstr>
      <vt:lpstr>PowerPoint Presentation</vt:lpstr>
      <vt:lpstr>PowerPoint Presentation</vt:lpstr>
      <vt:lpstr>Assessment of Conveyance Lines</vt:lpstr>
      <vt:lpstr>PowerPoint Presentation</vt:lpstr>
      <vt:lpstr>PowerPoint Presentation</vt:lpstr>
      <vt:lpstr>PowerPoint Presentation</vt:lpstr>
      <vt:lpstr>Sizing of Reservoirs:</vt:lpstr>
      <vt:lpstr>PowerPoint Presentation</vt:lpstr>
      <vt:lpstr>The Investment Plan </vt:lpstr>
      <vt:lpstr>PowerPoint Presentation</vt:lpstr>
      <vt:lpstr>Projects for the Short Term Period</vt:lpstr>
      <vt:lpstr>Projects for the Long Term Period (up to 2037)</vt:lpstr>
      <vt:lpstr>Recommendations</vt:lpstr>
      <vt:lpstr>Conclusion</vt:lpstr>
      <vt:lpstr>PowerPoint Presentation</vt:lpstr>
      <vt:lpstr>References</vt:lpstr>
      <vt:lpstr>Any Questions?</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Planning for Qalqilya City</dc:title>
  <dc:creator>Issam NOFAL</dc:creator>
  <cp:lastModifiedBy>Issam NOFAL</cp:lastModifiedBy>
  <cp:revision>264</cp:revision>
  <dcterms:created xsi:type="dcterms:W3CDTF">2020-06-06T14:27:35Z</dcterms:created>
  <dcterms:modified xsi:type="dcterms:W3CDTF">2021-01-21T08:48:10Z</dcterms:modified>
</cp:coreProperties>
</file>