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34"/>
  </p:notesMasterIdLst>
  <p:sldIdLst>
    <p:sldId id="295" r:id="rId2"/>
    <p:sldId id="292" r:id="rId3"/>
    <p:sldId id="259" r:id="rId4"/>
    <p:sldId id="260" r:id="rId5"/>
    <p:sldId id="273" r:id="rId6"/>
    <p:sldId id="262" r:id="rId7"/>
    <p:sldId id="263" r:id="rId8"/>
    <p:sldId id="264" r:id="rId9"/>
    <p:sldId id="265" r:id="rId10"/>
    <p:sldId id="274" r:id="rId11"/>
    <p:sldId id="267" r:id="rId12"/>
    <p:sldId id="275" r:id="rId13"/>
    <p:sldId id="269" r:id="rId14"/>
    <p:sldId id="270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3" r:id="rId32"/>
    <p:sldId id="294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8AD5"/>
    <a:srgbClr val="2095D0"/>
    <a:srgbClr val="0000FF"/>
    <a:srgbClr val="1038E0"/>
    <a:srgbClr val="364FBA"/>
    <a:srgbClr val="354B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E10CA03-70CC-4C0A-9E76-38069421713A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5928291-14BA-4CB3-8712-DEB95C2A137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DA890C9-9582-4BD3-800E-6776E0F7E8EF}" type="datetimeFigureOut">
              <a:rPr lang="ar-SA" smtClean="0"/>
              <a:pPr/>
              <a:t>02/03/36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1EEE162-657E-4AA1-876B-94BB8532AE7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Untitled-2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59632" y="548680"/>
            <a:ext cx="5982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FF"/>
                </a:solidFill>
                <a:latin typeface="Bodoni MT Black" pitchFamily="18" charset="0"/>
              </a:rPr>
              <a:t>WATER NETWORK ANALYSIS</a:t>
            </a:r>
            <a:endParaRPr lang="ar-SA" sz="2800" b="1" dirty="0">
              <a:solidFill>
                <a:srgbClr val="0000FF"/>
              </a:solidFill>
              <a:latin typeface="Bodoni MT Black" pitchFamily="18" charset="0"/>
            </a:endParaRPr>
          </a:p>
        </p:txBody>
      </p:sp>
      <p:sp>
        <p:nvSpPr>
          <p:cNvPr id="3" name="32-Point Star 2"/>
          <p:cNvSpPr/>
          <p:nvPr/>
        </p:nvSpPr>
        <p:spPr>
          <a:xfrm>
            <a:off x="571472" y="571480"/>
            <a:ext cx="500066" cy="500066"/>
          </a:xfrm>
          <a:prstGeom prst="star3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827584" y="1196752"/>
            <a:ext cx="7992888" cy="4658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dirty="0" smtClean="0">
                <a:solidFill>
                  <a:srgbClr val="354BBB"/>
                </a:solidFill>
                <a:latin typeface="Arial Black" pitchFamily="34" charset="0"/>
              </a:rPr>
              <a:t>Source of water</a:t>
            </a:r>
            <a:r>
              <a:rPr lang="en-US" sz="2000" b="1" dirty="0" smtClean="0">
                <a:latin typeface="Arial Black" pitchFamily="34" charset="0"/>
              </a:rPr>
              <a:t>: </a:t>
            </a:r>
            <a:r>
              <a:rPr lang="en-US" sz="2000" b="1" dirty="0" err="1" smtClean="0">
                <a:latin typeface="Arial Black" pitchFamily="34" charset="0"/>
              </a:rPr>
              <a:t>Attil</a:t>
            </a:r>
            <a:r>
              <a:rPr lang="en-US" sz="2000" b="1" dirty="0" smtClean="0">
                <a:latin typeface="Arial Black" pitchFamily="34" charset="0"/>
              </a:rPr>
              <a:t> Town is fed from Abu </a:t>
            </a:r>
            <a:r>
              <a:rPr lang="en-US" sz="2000" b="1" dirty="0" err="1" smtClean="0">
                <a:latin typeface="Arial Black" pitchFamily="34" charset="0"/>
              </a:rPr>
              <a:t>Sabha</a:t>
            </a:r>
            <a:r>
              <a:rPr lang="en-US" sz="2000" b="1" dirty="0" smtClean="0">
                <a:latin typeface="Arial Black" pitchFamily="34" charset="0"/>
              </a:rPr>
              <a:t>  irrigation project . Water is pumped from the well by a booster pump and stored in the tank. The well rises</a:t>
            </a:r>
          </a:p>
          <a:p>
            <a:pPr algn="l">
              <a:lnSpc>
                <a:spcPct val="150000"/>
              </a:lnSpc>
            </a:pPr>
            <a:r>
              <a:rPr lang="ar-SA" sz="2000" b="1" dirty="0" err="1" smtClean="0">
                <a:latin typeface="Arial Black" pitchFamily="34" charset="0"/>
              </a:rPr>
              <a:t>.</a:t>
            </a:r>
            <a:r>
              <a:rPr lang="ar-SA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 62 m above sea level</a:t>
            </a:r>
            <a:r>
              <a:rPr lang="ar-SA" sz="2000" dirty="0" smtClean="0">
                <a:latin typeface="Arial Black" pitchFamily="34" charset="0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en-US" sz="2000" b="1" dirty="0" smtClean="0">
                <a:solidFill>
                  <a:srgbClr val="354BBB"/>
                </a:solidFill>
                <a:latin typeface="Arial Black" pitchFamily="34" charset="0"/>
              </a:rPr>
              <a:t>Tank </a:t>
            </a:r>
            <a:r>
              <a:rPr lang="en-US" sz="2000" b="1" dirty="0" smtClean="0">
                <a:latin typeface="Arial Black" pitchFamily="34" charset="0"/>
              </a:rPr>
              <a:t>:</a:t>
            </a:r>
            <a:r>
              <a:rPr lang="en-US" sz="2000" dirty="0" smtClean="0">
                <a:latin typeface="Arial Black" pitchFamily="34" charset="0"/>
              </a:rPr>
              <a:t> Water tank had been set up for </a:t>
            </a:r>
            <a:r>
              <a:rPr lang="en-US" sz="2000" dirty="0" err="1" smtClean="0">
                <a:latin typeface="Arial Black" pitchFamily="34" charset="0"/>
              </a:rPr>
              <a:t>Attil</a:t>
            </a:r>
            <a:r>
              <a:rPr lang="en-US" sz="2000" dirty="0" smtClean="0">
                <a:latin typeface="Arial Black" pitchFamily="34" charset="0"/>
              </a:rPr>
              <a:t> Town in 1976. It has a capacity of 200 m</a:t>
            </a:r>
            <a:r>
              <a:rPr lang="en-US" sz="2000" baseline="30000" dirty="0" smtClean="0">
                <a:latin typeface="Arial Black" pitchFamily="34" charset="0"/>
              </a:rPr>
              <a:t>3</a:t>
            </a:r>
            <a:r>
              <a:rPr lang="en-US" sz="2000" dirty="0" smtClean="0">
                <a:latin typeface="Arial Black" pitchFamily="34" charset="0"/>
              </a:rPr>
              <a:t> and rises 116 m above </a:t>
            </a:r>
            <a:r>
              <a:rPr lang="ar-SA" sz="2000" dirty="0" err="1" smtClean="0">
                <a:latin typeface="Arial Black" pitchFamily="34" charset="0"/>
              </a:rPr>
              <a:t>.</a:t>
            </a:r>
            <a:r>
              <a:rPr lang="ar-SA" sz="2000" dirty="0" smtClean="0">
                <a:latin typeface="Arial Black" pitchFamily="34" charset="0"/>
              </a:rPr>
              <a:t> </a:t>
            </a:r>
            <a:r>
              <a:rPr lang="en-US" sz="2000" dirty="0" smtClean="0">
                <a:latin typeface="Arial Black" pitchFamily="34" charset="0"/>
              </a:rPr>
              <a:t>sea level</a:t>
            </a:r>
          </a:p>
          <a:p>
            <a:pPr algn="l">
              <a:lnSpc>
                <a:spcPct val="150000"/>
              </a:lnSpc>
            </a:pPr>
            <a:r>
              <a:rPr lang="en-US" sz="2000" b="1" dirty="0" smtClean="0">
                <a:latin typeface="Arial Black" pitchFamily="34" charset="0"/>
              </a:rPr>
              <a:t>Water is distributed in  </a:t>
            </a:r>
            <a:r>
              <a:rPr lang="ar-SA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rgbClr val="354BBB"/>
                </a:solidFill>
                <a:latin typeface="Arial Black" pitchFamily="34" charset="0"/>
              </a:rPr>
              <a:t>Length of the network </a:t>
            </a:r>
            <a:r>
              <a:rPr lang="en-US" sz="2000" b="1" dirty="0" smtClean="0">
                <a:latin typeface="Arial Black" pitchFamily="34" charset="0"/>
              </a:rPr>
              <a:t>:</a:t>
            </a:r>
            <a:r>
              <a:rPr lang="en-US" sz="2000" b="1" dirty="0" smtClean="0">
                <a:solidFill>
                  <a:srgbClr val="354BBB"/>
                </a:solidFill>
                <a:latin typeface="Arial Black" pitchFamily="34" charset="0"/>
              </a:rPr>
              <a:t> </a:t>
            </a:r>
            <a:endParaRPr lang="ar-SA" sz="2000" b="1" dirty="0" smtClean="0">
              <a:solidFill>
                <a:srgbClr val="354BBB"/>
              </a:solidFill>
              <a:latin typeface="Arial Black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000" b="1" dirty="0" smtClean="0">
                <a:latin typeface="Arial Black" pitchFamily="34" charset="0"/>
              </a:rPr>
              <a:t>a network of total length equals approximately 58 km ,and diameters ranging from 2 inch to 6 inch .</a:t>
            </a:r>
            <a:endParaRPr lang="ar-SA" sz="2000" dirty="0">
              <a:latin typeface="Arial Black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39552" y="1412776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ight Arrow 4"/>
          <p:cNvSpPr/>
          <p:nvPr/>
        </p:nvSpPr>
        <p:spPr>
          <a:xfrm>
            <a:off x="539552" y="3284984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ight Arrow 4"/>
          <p:cNvSpPr/>
          <p:nvPr/>
        </p:nvSpPr>
        <p:spPr>
          <a:xfrm>
            <a:off x="539552" y="4581128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-Point Star 3"/>
          <p:cNvSpPr/>
          <p:nvPr/>
        </p:nvSpPr>
        <p:spPr>
          <a:xfrm>
            <a:off x="571472" y="642918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642918"/>
            <a:ext cx="45817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64FBA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Attil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64FBA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Water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64FBA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Network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364FBA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6" name="Picture 5" descr="C:\Users\shosho\Desktop\الخريطة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14422"/>
            <a:ext cx="7143800" cy="507209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87624" y="548680"/>
            <a:ext cx="2871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dirty="0" smtClean="0">
                <a:solidFill>
                  <a:srgbClr val="364FBA"/>
                </a:solidFill>
                <a:latin typeface="Arial Black" pitchFamily="34" charset="0"/>
              </a:rPr>
              <a:t>In </a:t>
            </a:r>
            <a:r>
              <a:rPr lang="en-US" sz="2400" dirty="0" err="1" smtClean="0">
                <a:solidFill>
                  <a:srgbClr val="364FBA"/>
                </a:solidFill>
                <a:latin typeface="Arial Black" pitchFamily="34" charset="0"/>
              </a:rPr>
              <a:t>Attil</a:t>
            </a:r>
            <a:r>
              <a:rPr lang="en-US" sz="2400" dirty="0" smtClean="0">
                <a:solidFill>
                  <a:srgbClr val="364FBA"/>
                </a:solidFill>
                <a:latin typeface="Arial Black" pitchFamily="34" charset="0"/>
              </a:rPr>
              <a:t> Network</a:t>
            </a:r>
            <a:endParaRPr lang="ar-SA" sz="2400" dirty="0">
              <a:solidFill>
                <a:srgbClr val="364FBA"/>
              </a:solidFill>
              <a:latin typeface="Arial Black" pitchFamily="34" charset="0"/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467544" y="548680"/>
            <a:ext cx="642942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971600" y="1340768"/>
            <a:ext cx="75243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32000" algn="l">
              <a:lnSpc>
                <a:spcPct val="150000"/>
              </a:lnSpc>
            </a:pPr>
            <a:r>
              <a:rPr lang="en-US" b="1" dirty="0" smtClean="0">
                <a:solidFill>
                  <a:srgbClr val="1B8AD5"/>
                </a:solidFill>
                <a:latin typeface="Arial Black" pitchFamily="34" charset="0"/>
              </a:rPr>
              <a:t>Pipes </a:t>
            </a:r>
            <a:r>
              <a:rPr lang="en-US" b="1" dirty="0" smtClean="0">
                <a:latin typeface="Arial Black" pitchFamily="34" charset="0"/>
              </a:rPr>
              <a:t>:</a:t>
            </a:r>
            <a:r>
              <a:rPr lang="en-US" b="1" dirty="0" smtClean="0">
                <a:solidFill>
                  <a:srgbClr val="1B8AD5"/>
                </a:solidFill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Pipes that transfer water has a different diameter 6, 4, 3 and 2 inches made from steel and steel pipes lined from inside with cement. The number of the pipes = 256 .</a:t>
            </a:r>
            <a:endParaRPr lang="ar-SA" dirty="0" smtClean="0">
              <a:latin typeface="Arial Black" pitchFamily="34" charset="0"/>
            </a:endParaRPr>
          </a:p>
          <a:p>
            <a:pPr indent="-432000" algn="l">
              <a:lnSpc>
                <a:spcPct val="150000"/>
              </a:lnSpc>
            </a:pPr>
            <a:endParaRPr lang="ar-SA" dirty="0" smtClean="0">
              <a:latin typeface="Arial Black" pitchFamily="34" charset="0"/>
            </a:endParaRPr>
          </a:p>
          <a:p>
            <a:pPr indent="-432000" algn="l">
              <a:lnSpc>
                <a:spcPct val="150000"/>
              </a:lnSpc>
            </a:pPr>
            <a:r>
              <a:rPr lang="en-US" dirty="0" smtClean="0">
                <a:solidFill>
                  <a:srgbClr val="1B8AD5"/>
                </a:solidFill>
                <a:latin typeface="Arial Black" pitchFamily="34" charset="0"/>
              </a:rPr>
              <a:t>Nodes</a:t>
            </a:r>
            <a:r>
              <a:rPr lang="en-US" dirty="0" smtClean="0">
                <a:latin typeface="Arial Black" pitchFamily="34" charset="0"/>
              </a:rPr>
              <a:t> : Nodes are points join lines in the network with each other and where water enters or leaves the network. </a:t>
            </a:r>
            <a:r>
              <a:rPr lang="ar-SA" dirty="0" err="1" smtClean="0">
                <a:latin typeface="Arial Black" pitchFamily="34" charset="0"/>
              </a:rPr>
              <a:t>.</a:t>
            </a:r>
            <a:r>
              <a:rPr lang="ar-SA" dirty="0" smtClean="0"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The number of nodes = 232</a:t>
            </a:r>
          </a:p>
          <a:p>
            <a:pPr indent="-432000" algn="l">
              <a:lnSpc>
                <a:spcPct val="150000"/>
              </a:lnSpc>
            </a:pPr>
            <a:endParaRPr lang="en-US" dirty="0" smtClean="0">
              <a:latin typeface="Arial Black" pitchFamily="34" charset="0"/>
            </a:endParaRPr>
          </a:p>
          <a:p>
            <a:pPr indent="-432000" algn="l">
              <a:lnSpc>
                <a:spcPct val="150000"/>
              </a:lnSpc>
            </a:pPr>
            <a:r>
              <a:rPr lang="ar-SA" b="1" dirty="0" err="1" smtClean="0">
                <a:latin typeface="Arial Black" pitchFamily="34" charset="0"/>
              </a:rPr>
              <a:t>.</a:t>
            </a:r>
            <a:r>
              <a:rPr lang="ar-SA" b="1" dirty="0" smtClean="0">
                <a:solidFill>
                  <a:srgbClr val="1B8AD5"/>
                </a:solidFill>
                <a:latin typeface="Arial Black" pitchFamily="34" charset="0"/>
              </a:rPr>
              <a:t> </a:t>
            </a:r>
            <a:r>
              <a:rPr lang="en-US" b="1" dirty="0" smtClean="0">
                <a:solidFill>
                  <a:srgbClr val="1B8AD5"/>
                </a:solidFill>
                <a:latin typeface="Arial Black" pitchFamily="34" charset="0"/>
              </a:rPr>
              <a:t>Area</a:t>
            </a:r>
            <a:r>
              <a:rPr lang="en-US" b="1" dirty="0" smtClean="0">
                <a:latin typeface="Arial Black" pitchFamily="34" charset="0"/>
              </a:rPr>
              <a:t> : </a:t>
            </a:r>
            <a:r>
              <a:rPr lang="en-US" dirty="0" err="1" smtClean="0">
                <a:latin typeface="Arial Black" pitchFamily="34" charset="0"/>
              </a:rPr>
              <a:t>Attil</a:t>
            </a:r>
            <a:r>
              <a:rPr lang="en-US" dirty="0" smtClean="0">
                <a:latin typeface="Arial Black" pitchFamily="34" charset="0"/>
              </a:rPr>
              <a:t> Town has a recent area equals 4572 </a:t>
            </a:r>
            <a:r>
              <a:rPr lang="en-US" dirty="0" err="1" smtClean="0">
                <a:latin typeface="Arial Black" pitchFamily="34" charset="0"/>
              </a:rPr>
              <a:t>dunums</a:t>
            </a:r>
            <a:endParaRPr lang="en-US" dirty="0" smtClean="0">
              <a:latin typeface="Arial Black" pitchFamily="34" charset="0"/>
            </a:endParaRPr>
          </a:p>
          <a:p>
            <a:pPr indent="-432000" algn="l">
              <a:lnSpc>
                <a:spcPct val="150000"/>
              </a:lnSpc>
            </a:pPr>
            <a:endParaRPr lang="en-US" dirty="0" smtClean="0">
              <a:latin typeface="Arial Black" pitchFamily="34" charset="0"/>
            </a:endParaRPr>
          </a:p>
          <a:p>
            <a:pPr indent="-432000" algn="l">
              <a:lnSpc>
                <a:spcPct val="150000"/>
              </a:lnSpc>
            </a:pPr>
            <a:r>
              <a:rPr lang="en-US" b="1" dirty="0" smtClean="0">
                <a:solidFill>
                  <a:srgbClr val="1B8AD5"/>
                </a:solidFill>
                <a:latin typeface="Arial Black" pitchFamily="34" charset="0"/>
              </a:rPr>
              <a:t>Density </a:t>
            </a:r>
            <a:r>
              <a:rPr lang="en-US" b="1" dirty="0" smtClean="0">
                <a:latin typeface="Arial Black" pitchFamily="34" charset="0"/>
              </a:rPr>
              <a:t>:</a:t>
            </a:r>
            <a:r>
              <a:rPr lang="en-US" b="1" dirty="0" smtClean="0">
                <a:solidFill>
                  <a:srgbClr val="1B8AD5"/>
                </a:solidFill>
                <a:latin typeface="Arial Black" pitchFamily="34" charset="0"/>
              </a:rPr>
              <a:t> </a:t>
            </a:r>
            <a:r>
              <a:rPr lang="en-US" b="1" dirty="0" smtClean="0">
                <a:latin typeface="Arial Black" pitchFamily="34" charset="0"/>
              </a:rPr>
              <a:t>The average density almost equal to 4capita/</a:t>
            </a:r>
            <a:r>
              <a:rPr lang="en-US" b="1" dirty="0" err="1" smtClean="0">
                <a:latin typeface="Arial Black" pitchFamily="34" charset="0"/>
              </a:rPr>
              <a:t>dunum</a:t>
            </a:r>
            <a:r>
              <a:rPr lang="en-US" b="1" dirty="0" smtClean="0">
                <a:latin typeface="Arial Black" pitchFamily="34" charset="0"/>
              </a:rPr>
              <a:t> .</a:t>
            </a:r>
            <a:endParaRPr lang="ar-SA" b="1" dirty="0" smtClean="0">
              <a:latin typeface="Arial Black" pitchFamily="34" charset="0"/>
            </a:endParaRPr>
          </a:p>
        </p:txBody>
      </p:sp>
      <p:sp>
        <p:nvSpPr>
          <p:cNvPr id="5" name="Right Arrow 3"/>
          <p:cNvSpPr/>
          <p:nvPr/>
        </p:nvSpPr>
        <p:spPr>
          <a:xfrm>
            <a:off x="611560" y="1484784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ight Arrow 3"/>
          <p:cNvSpPr/>
          <p:nvPr/>
        </p:nvSpPr>
        <p:spPr>
          <a:xfrm>
            <a:off x="611560" y="5661248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ight Arrow 3"/>
          <p:cNvSpPr/>
          <p:nvPr/>
        </p:nvSpPr>
        <p:spPr>
          <a:xfrm>
            <a:off x="611560" y="3140968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ight Arrow 3"/>
          <p:cNvSpPr/>
          <p:nvPr/>
        </p:nvSpPr>
        <p:spPr>
          <a:xfrm>
            <a:off x="611560" y="4797152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Point Star 1"/>
          <p:cNvSpPr/>
          <p:nvPr/>
        </p:nvSpPr>
        <p:spPr>
          <a:xfrm>
            <a:off x="571472" y="571480"/>
            <a:ext cx="642942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TextBox 2"/>
          <p:cNvSpPr txBox="1"/>
          <p:nvPr/>
        </p:nvSpPr>
        <p:spPr>
          <a:xfrm>
            <a:off x="1357290" y="500042"/>
            <a:ext cx="58579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rgbClr val="364FBA"/>
                </a:solidFill>
                <a:latin typeface="Arial Black" pitchFamily="34" charset="0"/>
              </a:rPr>
              <a:t>Sample of Nodal Demand </a:t>
            </a:r>
            <a:endParaRPr lang="ar-SA" sz="2400" b="1" dirty="0">
              <a:solidFill>
                <a:srgbClr val="364FBA"/>
              </a:solidFill>
              <a:latin typeface="Arial Black" pitchFamily="34" charset="0"/>
            </a:endParaRPr>
          </a:p>
        </p:txBody>
      </p:sp>
      <p:pic>
        <p:nvPicPr>
          <p:cNvPr id="4" name="Picture 3" descr="C:\Users\shosho\Desktop\جدول النود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85860"/>
            <a:ext cx="7358114" cy="5026661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Decision 1"/>
          <p:cNvSpPr/>
          <p:nvPr/>
        </p:nvSpPr>
        <p:spPr>
          <a:xfrm>
            <a:off x="642910" y="571480"/>
            <a:ext cx="500066" cy="2857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TextBox 2"/>
          <p:cNvSpPr txBox="1"/>
          <p:nvPr/>
        </p:nvSpPr>
        <p:spPr>
          <a:xfrm>
            <a:off x="1214414" y="500042"/>
            <a:ext cx="614366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rgbClr val="364FBA"/>
                </a:solidFill>
                <a:latin typeface="Arial Black" pitchFamily="34" charset="0"/>
              </a:rPr>
              <a:t>Summary of Nodal Demand Ta</a:t>
            </a:r>
            <a:r>
              <a:rPr lang="en-US" sz="2000" b="1" dirty="0" smtClean="0">
                <a:solidFill>
                  <a:srgbClr val="364FBA"/>
                </a:solidFill>
                <a:latin typeface="Arial Black" pitchFamily="34" charset="0"/>
              </a:rPr>
              <a:t>ble</a:t>
            </a:r>
            <a:endParaRPr lang="ar-SA" sz="2000" b="1" dirty="0">
              <a:solidFill>
                <a:srgbClr val="364FBA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1428736"/>
            <a:ext cx="507209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Total Pop / node = 10921 capita </a:t>
            </a:r>
            <a:endParaRPr lang="ar-SA" sz="2000" dirty="0">
              <a:latin typeface="Arial Black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928662" y="1571612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1285852" y="2428868"/>
            <a:ext cx="564360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dirty="0" smtClean="0"/>
              <a:t>T</a:t>
            </a:r>
            <a:r>
              <a:rPr lang="en-US" sz="2000" b="1" dirty="0" smtClean="0">
                <a:latin typeface="Arial Black" pitchFamily="34" charset="0"/>
              </a:rPr>
              <a:t>otal Demand (L / day) = 1222938.73 </a:t>
            </a:r>
            <a:endParaRPr lang="ar-SA" sz="2000" b="1" dirty="0">
              <a:latin typeface="Arial Black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928662" y="2571744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1285852" y="3429000"/>
            <a:ext cx="507209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dirty="0" smtClean="0"/>
              <a:t> </a:t>
            </a:r>
            <a:r>
              <a:rPr lang="en-US" sz="2000" b="1" dirty="0" smtClean="0">
                <a:latin typeface="Arial Black" pitchFamily="34" charset="0"/>
              </a:rPr>
              <a:t>14.1544</a:t>
            </a:r>
            <a:r>
              <a:rPr lang="ar-SA" sz="2000" b="1" dirty="0" smtClean="0">
                <a:latin typeface="Arial Black" pitchFamily="34" charset="0"/>
              </a:rPr>
              <a:t>= (</a:t>
            </a:r>
            <a:r>
              <a:rPr lang="en-US" sz="2000" b="1" dirty="0" smtClean="0">
                <a:latin typeface="Arial Black" pitchFamily="34" charset="0"/>
              </a:rPr>
              <a:t>Total Demand (L / S</a:t>
            </a:r>
            <a:endParaRPr lang="ar-SA" sz="2000" b="1" dirty="0">
              <a:latin typeface="Arial Black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928662" y="3571876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899592" y="476672"/>
            <a:ext cx="784887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FF"/>
                </a:solidFill>
                <a:latin typeface="Arial Black" pitchFamily="34" charset="0"/>
              </a:rPr>
              <a:t>ANALYSIS of EXISTING WATER NETWORK USING EPANET</a:t>
            </a:r>
            <a:endParaRPr lang="ar-SA" sz="28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4" name="32-Point Star 3"/>
          <p:cNvSpPr/>
          <p:nvPr/>
        </p:nvSpPr>
        <p:spPr>
          <a:xfrm>
            <a:off x="395536" y="476672"/>
            <a:ext cx="500066" cy="500066"/>
          </a:xfrm>
          <a:prstGeom prst="star3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560840" cy="460851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547664" y="1916832"/>
            <a:ext cx="258762" cy="655638"/>
          </a:xfrm>
          <a:prstGeom prst="upArrow">
            <a:avLst>
              <a:gd name="adj1" fmla="val 50000"/>
              <a:gd name="adj2" fmla="val 63344"/>
            </a:avLst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dirty="0"/>
          </a:p>
        </p:txBody>
      </p:sp>
      <p:sp>
        <p:nvSpPr>
          <p:cNvPr id="15" name="مستطيل 14"/>
          <p:cNvSpPr/>
          <p:nvPr/>
        </p:nvSpPr>
        <p:spPr>
          <a:xfrm>
            <a:off x="6287727" y="162880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ar-SA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5076056" y="1628800"/>
            <a:ext cx="324036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Network Model in EPANET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 flipV="1">
            <a:off x="5004048" y="3717032"/>
            <a:ext cx="21602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4644008" y="3429000"/>
            <a:ext cx="11521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1038E0"/>
                </a:solidFill>
                <a:latin typeface="Arial Black" pitchFamily="34" charset="0"/>
              </a:rPr>
              <a:t>R</a:t>
            </a:r>
            <a:endParaRPr lang="ar-SA" dirty="0">
              <a:solidFill>
                <a:srgbClr val="1038E0"/>
              </a:solidFill>
              <a:latin typeface="Arial Black" pitchFamily="34" charset="0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971600" y="5301208"/>
            <a:ext cx="16561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400" b="1" dirty="0" smtClean="0">
                <a:latin typeface="Arial Black" pitchFamily="34" charset="0"/>
              </a:rPr>
              <a:t>R : reservoir</a:t>
            </a:r>
          </a:p>
          <a:p>
            <a:pPr algn="l"/>
            <a:r>
              <a:rPr lang="en-US" sz="1400" dirty="0" smtClean="0">
                <a:latin typeface="Arial Black" pitchFamily="34" charset="0"/>
              </a:rPr>
              <a:t>P : pump</a:t>
            </a:r>
            <a:endParaRPr lang="ar-SA" sz="1400" dirty="0">
              <a:latin typeface="Arial Black" pitchFamily="34" charset="0"/>
            </a:endParaRPr>
          </a:p>
        </p:txBody>
      </p:sp>
      <p:cxnSp>
        <p:nvCxnSpPr>
          <p:cNvPr id="17" name="رابط كسهم مستقيم 16"/>
          <p:cNvCxnSpPr/>
          <p:nvPr/>
        </p:nvCxnSpPr>
        <p:spPr>
          <a:xfrm flipV="1">
            <a:off x="6156176" y="3789040"/>
            <a:ext cx="720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6084168" y="3573016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1038E0"/>
                </a:solidFill>
                <a:latin typeface="Arial Black" pitchFamily="34" charset="0"/>
              </a:rPr>
              <a:t>P</a:t>
            </a:r>
            <a:endParaRPr lang="ar-SA" dirty="0">
              <a:solidFill>
                <a:srgbClr val="1038E0"/>
              </a:solidFill>
              <a:latin typeface="Arial Black" pitchFamily="34" charset="0"/>
            </a:endParaRPr>
          </a:p>
        </p:txBody>
      </p:sp>
      <p:cxnSp>
        <p:nvCxnSpPr>
          <p:cNvPr id="22" name="رابط كسهم مستقيم 21"/>
          <p:cNvCxnSpPr/>
          <p:nvPr/>
        </p:nvCxnSpPr>
        <p:spPr>
          <a:xfrm>
            <a:off x="5724128" y="5013176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6300192" y="5229200"/>
            <a:ext cx="4320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1038E0"/>
                </a:solidFill>
                <a:latin typeface="Arial Black" pitchFamily="34" charset="0"/>
              </a:rPr>
              <a:t>P</a:t>
            </a:r>
            <a:endParaRPr lang="ar-SA" dirty="0">
              <a:solidFill>
                <a:srgbClr val="1038E0"/>
              </a:solidFill>
              <a:latin typeface="Arial Black" pitchFamily="34" charset="0"/>
            </a:endParaRPr>
          </a:p>
        </p:txBody>
      </p:sp>
      <p:cxnSp>
        <p:nvCxnSpPr>
          <p:cNvPr id="28" name="رابط كسهم مستقيم 27"/>
          <p:cNvCxnSpPr/>
          <p:nvPr/>
        </p:nvCxnSpPr>
        <p:spPr>
          <a:xfrm>
            <a:off x="5076056" y="5661248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مربع نص 30"/>
          <p:cNvSpPr txBox="1"/>
          <p:nvPr/>
        </p:nvSpPr>
        <p:spPr>
          <a:xfrm>
            <a:off x="5292080" y="5805264"/>
            <a:ext cx="4320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1038E0"/>
                </a:solidFill>
                <a:latin typeface="Arial Black" pitchFamily="34" charset="0"/>
              </a:rPr>
              <a:t>P</a:t>
            </a:r>
            <a:endParaRPr lang="ar-SA" dirty="0">
              <a:solidFill>
                <a:srgbClr val="1038E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259632" y="548680"/>
            <a:ext cx="74888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rgbClr val="364FBA"/>
                </a:solidFill>
                <a:latin typeface="Arial Black" pitchFamily="34" charset="0"/>
              </a:rPr>
              <a:t>Two Runs for Existing Water Network </a:t>
            </a:r>
            <a:endParaRPr lang="ar-SA" sz="2400" dirty="0">
              <a:solidFill>
                <a:srgbClr val="364FBA"/>
              </a:solidFill>
              <a:latin typeface="Arial Black" pitchFamily="34" charset="0"/>
            </a:endParaRPr>
          </a:p>
        </p:txBody>
      </p:sp>
      <p:sp>
        <p:nvSpPr>
          <p:cNvPr id="5" name="5-Point Star 1"/>
          <p:cNvSpPr/>
          <p:nvPr/>
        </p:nvSpPr>
        <p:spPr>
          <a:xfrm>
            <a:off x="571472" y="571480"/>
            <a:ext cx="642942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611560" y="1484784"/>
            <a:ext cx="460851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At a Steady State Condition</a:t>
            </a:r>
            <a:endParaRPr lang="ar-SA" sz="2000" dirty="0">
              <a:latin typeface="Arial Black" pitchFamily="34" charset="0"/>
            </a:endParaRPr>
          </a:p>
        </p:txBody>
      </p:sp>
      <p:sp>
        <p:nvSpPr>
          <p:cNvPr id="12" name="مخطط انسيابي: رابط 11"/>
          <p:cNvSpPr/>
          <p:nvPr/>
        </p:nvSpPr>
        <p:spPr>
          <a:xfrm>
            <a:off x="827584" y="1484784"/>
            <a:ext cx="360040" cy="360040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899592" y="1484784"/>
            <a:ext cx="28803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1</a:t>
            </a:r>
            <a:endParaRPr lang="ar-SA" sz="2000" dirty="0">
              <a:latin typeface="Arial Black" pitchFamily="34" charset="0"/>
            </a:endParaRPr>
          </a:p>
        </p:txBody>
      </p:sp>
      <p:sp>
        <p:nvSpPr>
          <p:cNvPr id="14" name="مخطط انسيابي: رابط 13"/>
          <p:cNvSpPr/>
          <p:nvPr/>
        </p:nvSpPr>
        <p:spPr>
          <a:xfrm>
            <a:off x="827584" y="2276872"/>
            <a:ext cx="360040" cy="360040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899592" y="2276872"/>
            <a:ext cx="28803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</a:t>
            </a:r>
            <a:endParaRPr lang="ar-SA" sz="2000" dirty="0">
              <a:latin typeface="Arial Black" pitchFamily="34" charset="0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1187624" y="2276872"/>
            <a:ext cx="460851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At an Unsteady State Condition </a:t>
            </a:r>
            <a:endParaRPr lang="ar-SA" sz="2000" dirty="0">
              <a:latin typeface="Arial Black" pitchFamily="34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899592" y="2996952"/>
            <a:ext cx="734481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By entering data on patterns icon and that is sourced from distribution of water consumption </a:t>
            </a:r>
            <a:r>
              <a:rPr lang="ar-SA" sz="2000" dirty="0" err="1" smtClean="0">
                <a:latin typeface="Arial Black" pitchFamily="34" charset="0"/>
              </a:rPr>
              <a:t>.</a:t>
            </a:r>
            <a:r>
              <a:rPr lang="en-US" sz="2000" dirty="0" smtClean="0">
                <a:latin typeface="Arial Black" pitchFamily="34" charset="0"/>
              </a:rPr>
              <a:t>during day and night in the West Bank </a:t>
            </a:r>
            <a:endParaRPr lang="ar-SA" sz="2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43608" y="548680"/>
            <a:ext cx="6192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1B8AD5"/>
                </a:solidFill>
                <a:latin typeface="Arial Black" pitchFamily="34" charset="0"/>
              </a:rPr>
              <a:t>Distribution of Water Consumption</a:t>
            </a:r>
            <a:endParaRPr lang="ar-SA" sz="2400" dirty="0">
              <a:solidFill>
                <a:srgbClr val="1B8AD5"/>
              </a:solidFill>
              <a:latin typeface="Arial Black" pitchFamily="34" charset="0"/>
            </a:endParaRPr>
          </a:p>
        </p:txBody>
      </p:sp>
      <p:pic>
        <p:nvPicPr>
          <p:cNvPr id="3" name="Picture 1" descr="https://fbcdn-sphotos-h-a.akamaihd.net/hphotos-ak-xpf1/v/t34.0-12/10704934_761025790627206_1859516679_n.jpg?oh=fe42f000aab2894a9b80995e745b36f9&amp;oe=541673CC&amp;__gda__=1410757724_5d859c53f5ce110818cf53aa171c22e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6840760" cy="439248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خطط انسيابي: رابط 2"/>
          <p:cNvSpPr/>
          <p:nvPr/>
        </p:nvSpPr>
        <p:spPr>
          <a:xfrm>
            <a:off x="683568" y="548680"/>
            <a:ext cx="288032" cy="21602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971600" y="476672"/>
            <a:ext cx="9324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Network Table - Nodes at 6:00 Hrs for Existing</a:t>
            </a:r>
          </a:p>
          <a:p>
            <a:pPr algn="l"/>
            <a:r>
              <a:rPr lang="en-US" sz="2000" dirty="0" smtClean="0">
                <a:latin typeface="Arial Black" pitchFamily="34" charset="0"/>
              </a:rPr>
              <a:t> Network </a:t>
            </a:r>
            <a:endParaRPr lang="ar-SA" sz="2000" dirty="0">
              <a:latin typeface="Arial Black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776864" cy="482453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43608" y="476672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Network Table - Links at 6:00 Hrs for Existing</a:t>
            </a:r>
          </a:p>
          <a:p>
            <a:pPr algn="l"/>
            <a:r>
              <a:rPr lang="en-US" sz="2000" dirty="0" smtClean="0">
                <a:latin typeface="Arial Black" pitchFamily="34" charset="0"/>
              </a:rPr>
              <a:t> Network </a:t>
            </a:r>
            <a:endParaRPr lang="ar-SA" sz="2000" dirty="0">
              <a:latin typeface="Arial Black" pitchFamily="34" charset="0"/>
            </a:endParaRPr>
          </a:p>
        </p:txBody>
      </p:sp>
      <p:sp>
        <p:nvSpPr>
          <p:cNvPr id="3" name="مخطط انسيابي: رابط 2"/>
          <p:cNvSpPr/>
          <p:nvPr/>
        </p:nvSpPr>
        <p:spPr>
          <a:xfrm>
            <a:off x="683568" y="548680"/>
            <a:ext cx="288032" cy="21602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7"/>
            <a:ext cx="7920879" cy="482453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3"/>
          <p:cNvSpPr/>
          <p:nvPr/>
        </p:nvSpPr>
        <p:spPr>
          <a:xfrm>
            <a:off x="642910" y="571480"/>
            <a:ext cx="500066" cy="50006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331640" y="476672"/>
            <a:ext cx="28376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 pitchFamily="34" charset="0"/>
                <a:cs typeface="AngsanaUPC" pitchFamily="18" charset="-34"/>
              </a:rPr>
              <a:t>CONTENTS</a:t>
            </a:r>
            <a:endParaRPr lang="en-US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ritannic Bold" pitchFamily="34" charset="0"/>
              <a:cs typeface="AngsanaUPC" pitchFamily="18" charset="-34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99592" y="1412776"/>
            <a:ext cx="7776864" cy="67710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-252000" algn="l"/>
            <a:r>
              <a:rPr lang="en-US" dirty="0" smtClean="0">
                <a:solidFill>
                  <a:srgbClr val="364FBA"/>
                </a:solidFill>
                <a:latin typeface="Arial Black" pitchFamily="34" charset="0"/>
              </a:rPr>
              <a:t>OBJECTIVES</a:t>
            </a:r>
          </a:p>
          <a:p>
            <a:pPr indent="-252000" algn="l"/>
            <a:endParaRPr lang="en-US" dirty="0" smtClean="0">
              <a:solidFill>
                <a:srgbClr val="364FBA"/>
              </a:solidFill>
              <a:latin typeface="Arial Black" pitchFamily="34" charset="0"/>
            </a:endParaRPr>
          </a:p>
          <a:p>
            <a:pPr indent="-252000" algn="l"/>
            <a:r>
              <a:rPr lang="en-US" dirty="0" smtClean="0">
                <a:solidFill>
                  <a:srgbClr val="364FBA"/>
                </a:solidFill>
                <a:latin typeface="Arial Black" pitchFamily="34" charset="0"/>
              </a:rPr>
              <a:t>STUDY AREA</a:t>
            </a:r>
          </a:p>
          <a:p>
            <a:pPr indent="-252000" algn="l"/>
            <a:endParaRPr lang="en-US" dirty="0" smtClean="0">
              <a:solidFill>
                <a:srgbClr val="364FBA"/>
              </a:solidFill>
              <a:latin typeface="Arial Black" pitchFamily="34" charset="0"/>
            </a:endParaRPr>
          </a:p>
          <a:p>
            <a:pPr indent="-252000" algn="l"/>
            <a:r>
              <a:rPr lang="en-US" dirty="0" smtClean="0">
                <a:solidFill>
                  <a:srgbClr val="364FBA"/>
                </a:solidFill>
                <a:latin typeface="Arial Black" pitchFamily="34" charset="0"/>
              </a:rPr>
              <a:t>QUESTIONNAIRE</a:t>
            </a:r>
          </a:p>
          <a:p>
            <a:pPr indent="-252000" algn="l"/>
            <a:endParaRPr lang="en-US" dirty="0" smtClean="0">
              <a:solidFill>
                <a:srgbClr val="364FBA"/>
              </a:solidFill>
              <a:latin typeface="Arial Black" pitchFamily="34" charset="0"/>
            </a:endParaRPr>
          </a:p>
          <a:p>
            <a:pPr indent="-252000" algn="l"/>
            <a:r>
              <a:rPr lang="en-US" smtClean="0">
                <a:solidFill>
                  <a:srgbClr val="364FBA"/>
                </a:solidFill>
                <a:latin typeface="Arial Black" pitchFamily="34" charset="0"/>
              </a:rPr>
              <a:t>WATER NETWORK </a:t>
            </a:r>
            <a:r>
              <a:rPr lang="en-US" dirty="0" smtClean="0">
                <a:solidFill>
                  <a:srgbClr val="364FBA"/>
                </a:solidFill>
                <a:latin typeface="Arial Black" pitchFamily="34" charset="0"/>
              </a:rPr>
              <a:t>ANALYSIS</a:t>
            </a:r>
          </a:p>
          <a:p>
            <a:pPr indent="-252000" algn="l"/>
            <a:endParaRPr lang="en-US" dirty="0" smtClean="0">
              <a:solidFill>
                <a:srgbClr val="364FBA"/>
              </a:solidFill>
              <a:latin typeface="Arial Black" pitchFamily="34" charset="0"/>
            </a:endParaRPr>
          </a:p>
          <a:p>
            <a:pPr indent="-252000" algn="l"/>
            <a:r>
              <a:rPr lang="en-US" b="1" dirty="0" smtClean="0">
                <a:solidFill>
                  <a:srgbClr val="364FBA"/>
                </a:solidFill>
                <a:latin typeface="Arial Black" pitchFamily="34" charset="0"/>
              </a:rPr>
              <a:t>ANALYSIS of EXISTING WATER NETWORK USING EPANET</a:t>
            </a:r>
          </a:p>
          <a:p>
            <a:pPr indent="-252000" algn="l"/>
            <a:endParaRPr lang="en-US" b="1" dirty="0" smtClean="0">
              <a:solidFill>
                <a:srgbClr val="364FBA"/>
              </a:solidFill>
              <a:latin typeface="Arial Black" pitchFamily="34" charset="0"/>
            </a:endParaRPr>
          </a:p>
          <a:p>
            <a:pPr lvl="0" indent="-252000" algn="l" fontAlgn="base">
              <a:spcBef>
                <a:spcPct val="0"/>
              </a:spcBef>
              <a:spcAft>
                <a:spcPct val="0"/>
              </a:spcAft>
              <a:tabLst>
                <a:tab pos="2573338" algn="ctr"/>
                <a:tab pos="2636838" algn="ctr"/>
                <a:tab pos="5273675" algn="r"/>
              </a:tabLst>
            </a:pPr>
            <a:r>
              <a:rPr lang="en-US" b="1" dirty="0" smtClean="0">
                <a:solidFill>
                  <a:srgbClr val="364FBA"/>
                </a:solidFill>
                <a:latin typeface="Arial Black" pitchFamily="34" charset="0"/>
                <a:cs typeface="Calibri" pitchFamily="34" charset="0"/>
              </a:rPr>
              <a:t>EPANET</a:t>
            </a:r>
            <a:r>
              <a:rPr lang="ar-SA" b="1" dirty="0" smtClean="0">
                <a:solidFill>
                  <a:srgbClr val="364FBA"/>
                </a:solidFill>
                <a:latin typeface="Arial Black" pitchFamily="34" charset="0"/>
                <a:cs typeface="Calibri" pitchFamily="34" charset="0"/>
              </a:rPr>
              <a:t> </a:t>
            </a:r>
            <a:r>
              <a:rPr lang="en-US" b="1" dirty="0" smtClean="0">
                <a:solidFill>
                  <a:srgbClr val="364FBA"/>
                </a:solidFill>
                <a:latin typeface="Arial Black" pitchFamily="34" charset="0"/>
                <a:cs typeface="Calibri" pitchFamily="34" charset="0"/>
              </a:rPr>
              <a:t>USING</a:t>
            </a:r>
            <a:r>
              <a:rPr lang="ar-SA" b="1" dirty="0" smtClean="0">
                <a:solidFill>
                  <a:srgbClr val="364FBA"/>
                </a:solidFill>
                <a:latin typeface="Arial Black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b="1" dirty="0" smtClean="0">
                <a:solidFill>
                  <a:srgbClr val="364FBA"/>
                </a:solidFill>
                <a:latin typeface="Arial Black" pitchFamily="34" charset="0"/>
                <a:ea typeface="Calibri" pitchFamily="34" charset="0"/>
                <a:cs typeface="Calibri" pitchFamily="34" charset="0"/>
              </a:rPr>
              <a:t>DESIGN of FUTURE WATER NETWORK</a:t>
            </a:r>
          </a:p>
          <a:p>
            <a:pPr lvl="0" indent="-252000" algn="l" fontAlgn="base">
              <a:spcBef>
                <a:spcPct val="0"/>
              </a:spcBef>
              <a:spcAft>
                <a:spcPct val="0"/>
              </a:spcAft>
              <a:tabLst>
                <a:tab pos="2573338" algn="ctr"/>
                <a:tab pos="2636838" algn="ctr"/>
                <a:tab pos="5273675" algn="r"/>
              </a:tabLst>
            </a:pPr>
            <a:endParaRPr lang="en-US" b="1" dirty="0" smtClean="0">
              <a:solidFill>
                <a:srgbClr val="364FBA"/>
              </a:solidFill>
              <a:latin typeface="Arial Black" pitchFamily="34" charset="0"/>
              <a:cs typeface="Calibri" pitchFamily="34" charset="0"/>
            </a:endParaRPr>
          </a:p>
          <a:p>
            <a:pPr lvl="0" indent="-252000" algn="l" fontAlgn="base">
              <a:spcBef>
                <a:spcPct val="0"/>
              </a:spcBef>
              <a:spcAft>
                <a:spcPct val="0"/>
              </a:spcAft>
              <a:tabLst>
                <a:tab pos="2573338" algn="ctr"/>
                <a:tab pos="2636838" algn="ctr"/>
                <a:tab pos="5273675" algn="r"/>
              </a:tabLst>
            </a:pPr>
            <a:r>
              <a:rPr lang="en-US" b="1" dirty="0" smtClean="0">
                <a:solidFill>
                  <a:srgbClr val="364FBA"/>
                </a:solidFill>
                <a:latin typeface="Arial Black" pitchFamily="34" charset="0"/>
              </a:rPr>
              <a:t>COMARISON of The TWO NETWORK DESIGNS</a:t>
            </a:r>
          </a:p>
          <a:p>
            <a:pPr lvl="0" indent="-252000" algn="l" fontAlgn="base">
              <a:spcBef>
                <a:spcPct val="0"/>
              </a:spcBef>
              <a:spcAft>
                <a:spcPct val="0"/>
              </a:spcAft>
              <a:tabLst>
                <a:tab pos="2573338" algn="ctr"/>
                <a:tab pos="2636838" algn="ctr"/>
                <a:tab pos="5273675" algn="r"/>
              </a:tabLst>
            </a:pPr>
            <a:endParaRPr lang="en-US" b="1" dirty="0" smtClean="0">
              <a:solidFill>
                <a:srgbClr val="364FBA"/>
              </a:solidFill>
              <a:latin typeface="Arial Black" pitchFamily="34" charset="0"/>
            </a:endParaRPr>
          </a:p>
          <a:p>
            <a:pPr lvl="0" indent="-252000" algn="l" fontAlgn="base">
              <a:spcBef>
                <a:spcPct val="0"/>
              </a:spcBef>
              <a:spcAft>
                <a:spcPct val="0"/>
              </a:spcAft>
              <a:tabLst>
                <a:tab pos="2573338" algn="ctr"/>
                <a:tab pos="2636838" algn="ctr"/>
                <a:tab pos="5273675" algn="r"/>
              </a:tabLst>
            </a:pPr>
            <a:r>
              <a:rPr lang="en-US" b="1" dirty="0" smtClean="0">
                <a:solidFill>
                  <a:srgbClr val="364FBA"/>
                </a:solidFill>
                <a:latin typeface="Arial Black" pitchFamily="34" charset="0"/>
              </a:rPr>
              <a:t>CONCLUSIONS</a:t>
            </a:r>
            <a:endParaRPr lang="en-US" sz="2000" b="1" dirty="0" smtClean="0">
              <a:solidFill>
                <a:srgbClr val="364FBA"/>
              </a:solidFill>
              <a:latin typeface="Arial Black" pitchFamily="34" charset="0"/>
            </a:endParaRPr>
          </a:p>
          <a:p>
            <a:pPr algn="l"/>
            <a:endParaRPr lang="en-US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algn="l"/>
            <a:endParaRPr lang="ar-SA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ar-SA" dirty="0"/>
          </a:p>
        </p:txBody>
      </p:sp>
      <p:sp>
        <p:nvSpPr>
          <p:cNvPr id="6" name="7-Point Star 4"/>
          <p:cNvSpPr/>
          <p:nvPr/>
        </p:nvSpPr>
        <p:spPr>
          <a:xfrm>
            <a:off x="539552" y="1412776"/>
            <a:ext cx="357190" cy="285752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7-Point Star 4"/>
          <p:cNvSpPr/>
          <p:nvPr/>
        </p:nvSpPr>
        <p:spPr>
          <a:xfrm>
            <a:off x="539552" y="2564904"/>
            <a:ext cx="357190" cy="285752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7-Point Star 4"/>
          <p:cNvSpPr/>
          <p:nvPr/>
        </p:nvSpPr>
        <p:spPr>
          <a:xfrm>
            <a:off x="539552" y="1988840"/>
            <a:ext cx="357190" cy="285752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" name="7-Point Star 4"/>
          <p:cNvSpPr/>
          <p:nvPr/>
        </p:nvSpPr>
        <p:spPr>
          <a:xfrm>
            <a:off x="539552" y="3645024"/>
            <a:ext cx="357190" cy="285752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" name="7-Point Star 4"/>
          <p:cNvSpPr/>
          <p:nvPr/>
        </p:nvSpPr>
        <p:spPr>
          <a:xfrm>
            <a:off x="539552" y="3068960"/>
            <a:ext cx="357190" cy="285752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6" name="7-Point Star 4"/>
          <p:cNvSpPr/>
          <p:nvPr/>
        </p:nvSpPr>
        <p:spPr>
          <a:xfrm>
            <a:off x="539552" y="5301208"/>
            <a:ext cx="357190" cy="285752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7" name="7-Point Star 4"/>
          <p:cNvSpPr/>
          <p:nvPr/>
        </p:nvSpPr>
        <p:spPr>
          <a:xfrm>
            <a:off x="539552" y="4725144"/>
            <a:ext cx="357190" cy="285752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8" name="7-Point Star 4"/>
          <p:cNvSpPr/>
          <p:nvPr/>
        </p:nvSpPr>
        <p:spPr>
          <a:xfrm>
            <a:off x="539552" y="4149080"/>
            <a:ext cx="357190" cy="285752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Point Star 3"/>
          <p:cNvSpPr/>
          <p:nvPr/>
        </p:nvSpPr>
        <p:spPr>
          <a:xfrm>
            <a:off x="395536" y="476672"/>
            <a:ext cx="500066" cy="500066"/>
          </a:xfrm>
          <a:prstGeom prst="star3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27584" y="476672"/>
            <a:ext cx="105851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2573338" algn="ctr"/>
                <a:tab pos="2636838" algn="ctr"/>
                <a:tab pos="5273675" algn="r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  <a:ea typeface="Calibri" pitchFamily="34" charset="0"/>
                <a:cs typeface="Calibri" pitchFamily="34" charset="0"/>
              </a:rPr>
              <a:t>DESIGN OF FUTURE WATER </a:t>
            </a:r>
            <a:r>
              <a:rPr lang="en-US" sz="2800" b="1" dirty="0" smtClean="0">
                <a:solidFill>
                  <a:srgbClr val="0000FF"/>
                </a:solidFill>
                <a:latin typeface="Arial Black" pitchFamily="34" charset="0"/>
                <a:ea typeface="Calibri" pitchFamily="34" charset="0"/>
                <a:cs typeface="Calibri" pitchFamily="34" charset="0"/>
              </a:rPr>
              <a:t>NETWORK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2573338" algn="ctr"/>
                <a:tab pos="2636838" algn="ctr"/>
                <a:tab pos="5273675" algn="r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  <a:cs typeface="Calibri" pitchFamily="34" charset="0"/>
              </a:rPr>
              <a:t>USING EPANET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3338" algn="ctr"/>
                <a:tab pos="2636838" algn="ctr"/>
                <a:tab pos="5273675" algn="r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971600" y="1916832"/>
            <a:ext cx="7344816" cy="64633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err="1" smtClean="0">
                <a:latin typeface="Arial Black" pitchFamily="34" charset="0"/>
              </a:rPr>
              <a:t>Attil</a:t>
            </a:r>
            <a:r>
              <a:rPr lang="en-US" dirty="0" smtClean="0">
                <a:latin typeface="Arial Black" pitchFamily="34" charset="0"/>
              </a:rPr>
              <a:t> water network will be designed for the next 25 years based on the year 2014 .</a:t>
            </a:r>
            <a:endParaRPr lang="ar-SA" dirty="0" smtClean="0">
              <a:latin typeface="Arial Black" pitchFamily="34" charset="0"/>
            </a:endParaRPr>
          </a:p>
          <a:p>
            <a:pPr algn="l"/>
            <a:endParaRPr lang="ar-SA" dirty="0" smtClean="0">
              <a:latin typeface="Arial Black" pitchFamily="34" charset="0"/>
            </a:endParaRPr>
          </a:p>
          <a:p>
            <a:pPr algn="l"/>
            <a:r>
              <a:rPr lang="en-US" dirty="0" smtClean="0">
                <a:latin typeface="Arial Black" pitchFamily="34" charset="0"/>
              </a:rPr>
              <a:t>Population growth rate=1.6% according to Palestinian </a:t>
            </a:r>
            <a:r>
              <a:rPr lang="ar-SA" dirty="0" err="1" smtClean="0">
                <a:latin typeface="Arial Black" pitchFamily="34" charset="0"/>
              </a:rPr>
              <a:t>.</a:t>
            </a:r>
            <a:r>
              <a:rPr lang="en-US" dirty="0" smtClean="0">
                <a:latin typeface="Arial Black" pitchFamily="34" charset="0"/>
              </a:rPr>
              <a:t>Central Bureau of Statistics </a:t>
            </a:r>
          </a:p>
          <a:p>
            <a:pPr algn="l"/>
            <a:endParaRPr lang="en-US" dirty="0" smtClean="0">
              <a:latin typeface="Arial Black" pitchFamily="34" charset="0"/>
            </a:endParaRPr>
          </a:p>
          <a:p>
            <a:pPr algn="l"/>
            <a:endParaRPr lang="en-US" dirty="0" smtClean="0">
              <a:latin typeface="Arial Black" pitchFamily="34" charset="0"/>
            </a:endParaRPr>
          </a:p>
          <a:p>
            <a:pPr algn="l"/>
            <a:r>
              <a:rPr lang="en-US" dirty="0" smtClean="0">
                <a:latin typeface="Arial Black" pitchFamily="34" charset="0"/>
              </a:rPr>
              <a:t>The population in 2039 is estimated to be 16360 capita .         </a:t>
            </a:r>
          </a:p>
          <a:p>
            <a:pPr algn="l"/>
            <a:r>
              <a:rPr lang="en-US" dirty="0" smtClean="0">
                <a:latin typeface="Arial Black" pitchFamily="34" charset="0"/>
              </a:rPr>
              <a:t>Per capita water consumption = 120 L/C/d according to Palestinian Water Authority .                                                </a:t>
            </a:r>
          </a:p>
          <a:p>
            <a:pPr algn="l"/>
            <a:endParaRPr lang="en-US" dirty="0" smtClean="0">
              <a:latin typeface="Arial Black" pitchFamily="34" charset="0"/>
            </a:endParaRPr>
          </a:p>
          <a:p>
            <a:pPr algn="l"/>
            <a:r>
              <a:rPr lang="en-US" dirty="0" smtClean="0">
                <a:latin typeface="Arial Black" pitchFamily="34" charset="0"/>
              </a:rPr>
              <a:t>Physical losses=15% and 90% of the municipal water </a:t>
            </a:r>
            <a:r>
              <a:rPr lang="ar-SA" dirty="0" err="1" smtClean="0">
                <a:latin typeface="Arial Black" pitchFamily="34" charset="0"/>
              </a:rPr>
              <a:t>.</a:t>
            </a:r>
            <a:r>
              <a:rPr lang="en-US" dirty="0" smtClean="0">
                <a:latin typeface="Arial Black" pitchFamily="34" charset="0"/>
              </a:rPr>
              <a:t>consumption is domestic consumption </a:t>
            </a:r>
          </a:p>
          <a:p>
            <a:pPr algn="l"/>
            <a:endParaRPr lang="en-US" dirty="0" smtClean="0">
              <a:latin typeface="Arial Black" pitchFamily="34" charset="0"/>
            </a:endParaRPr>
          </a:p>
          <a:p>
            <a:pPr algn="l"/>
            <a:endParaRPr lang="ar-SA" dirty="0" smtClean="0">
              <a:latin typeface="Arial Black" pitchFamily="34" charset="0"/>
            </a:endParaRPr>
          </a:p>
          <a:p>
            <a:pPr algn="l"/>
            <a:endParaRPr lang="ar-SA" dirty="0" smtClean="0"/>
          </a:p>
          <a:p>
            <a:pPr algn="l"/>
            <a:endParaRPr lang="ar-SA" dirty="0" smtClean="0"/>
          </a:p>
          <a:p>
            <a:pPr algn="l"/>
            <a:endParaRPr lang="ar-SA" dirty="0" smtClean="0"/>
          </a:p>
          <a:p>
            <a:pPr algn="l"/>
            <a:endParaRPr lang="ar-SA" dirty="0" smtClean="0"/>
          </a:p>
          <a:p>
            <a:pPr algn="l"/>
            <a:endParaRPr lang="ar-SA" dirty="0" smtClean="0"/>
          </a:p>
          <a:p>
            <a:pPr algn="l"/>
            <a:endParaRPr lang="ar-SA" dirty="0" smtClean="0"/>
          </a:p>
        </p:txBody>
      </p:sp>
      <p:sp>
        <p:nvSpPr>
          <p:cNvPr id="23" name="معين 22"/>
          <p:cNvSpPr/>
          <p:nvPr/>
        </p:nvSpPr>
        <p:spPr>
          <a:xfrm>
            <a:off x="683568" y="1988840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عين 23"/>
          <p:cNvSpPr/>
          <p:nvPr/>
        </p:nvSpPr>
        <p:spPr>
          <a:xfrm>
            <a:off x="683568" y="2780928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عين 24"/>
          <p:cNvSpPr/>
          <p:nvPr/>
        </p:nvSpPr>
        <p:spPr>
          <a:xfrm>
            <a:off x="683568" y="3789040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عين 25"/>
          <p:cNvSpPr/>
          <p:nvPr/>
        </p:nvSpPr>
        <p:spPr>
          <a:xfrm>
            <a:off x="683568" y="4437112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عين 26"/>
          <p:cNvSpPr/>
          <p:nvPr/>
        </p:nvSpPr>
        <p:spPr>
          <a:xfrm>
            <a:off x="683568" y="5517232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عين 1"/>
          <p:cNvSpPr/>
          <p:nvPr/>
        </p:nvSpPr>
        <p:spPr>
          <a:xfrm>
            <a:off x="539552" y="1268760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755576" y="0"/>
            <a:ext cx="777686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US" sz="2000" dirty="0" smtClean="0">
              <a:latin typeface="Arial Black" pitchFamily="34" charset="0"/>
            </a:endParaRPr>
          </a:p>
          <a:p>
            <a:pPr algn="l"/>
            <a:endParaRPr lang="en-US" sz="2000" dirty="0" smtClean="0">
              <a:latin typeface="Arial Black" pitchFamily="34" charset="0"/>
            </a:endParaRPr>
          </a:p>
          <a:p>
            <a:pPr algn="l"/>
            <a:endParaRPr lang="en-US" sz="2000" dirty="0" smtClean="0">
              <a:latin typeface="Arial Black" pitchFamily="34" charset="0"/>
            </a:endParaRPr>
          </a:p>
          <a:p>
            <a:pPr algn="l"/>
            <a:endParaRPr lang="en-US" sz="2000" dirty="0" smtClean="0">
              <a:latin typeface="Arial Black" pitchFamily="34" charset="0"/>
            </a:endParaRPr>
          </a:p>
          <a:p>
            <a:pPr algn="l"/>
            <a:r>
              <a:rPr lang="en-US" sz="2000" dirty="0" smtClean="0">
                <a:latin typeface="Arial Black" pitchFamily="34" charset="0"/>
              </a:rPr>
              <a:t>a per capita municipal water demand equals to 157 </a:t>
            </a:r>
            <a:r>
              <a:rPr lang="ar-SA" sz="2000" dirty="0" err="1" smtClean="0">
                <a:latin typeface="Arial Black" pitchFamily="34" charset="0"/>
              </a:rPr>
              <a:t>.</a:t>
            </a:r>
            <a:r>
              <a:rPr lang="en-US" sz="2000" dirty="0" smtClean="0">
                <a:latin typeface="Arial Black" pitchFamily="34" charset="0"/>
              </a:rPr>
              <a:t>L/C/d </a:t>
            </a:r>
          </a:p>
          <a:p>
            <a:pPr algn="l"/>
            <a:endParaRPr lang="en-US" sz="2000" dirty="0" smtClean="0">
              <a:latin typeface="Arial Black" pitchFamily="34" charset="0"/>
            </a:endParaRPr>
          </a:p>
          <a:p>
            <a:pPr algn="l"/>
            <a:endParaRPr lang="en-US" sz="2000" dirty="0" smtClean="0">
              <a:latin typeface="Arial Black" pitchFamily="34" charset="0"/>
            </a:endParaRPr>
          </a:p>
          <a:p>
            <a:pPr algn="l"/>
            <a:r>
              <a:rPr lang="en-US" sz="2000" dirty="0" smtClean="0">
                <a:latin typeface="Arial Black" pitchFamily="34" charset="0"/>
              </a:rPr>
              <a:t>The expansion in the urban areas in the future for a period of almost 25 years is within the area that is served from the existing water network  </a:t>
            </a:r>
            <a:r>
              <a:rPr lang="en-US" sz="2000" dirty="0" smtClean="0">
                <a:latin typeface="Arial Black" pitchFamily="34" charset="0"/>
              </a:rPr>
              <a:t>. No horizontal expansion on the </a:t>
            </a:r>
            <a:r>
              <a:rPr lang="en-US" sz="2000" dirty="0" smtClean="0">
                <a:latin typeface="Arial Black" pitchFamily="34" charset="0"/>
              </a:rPr>
              <a:t>network .                       </a:t>
            </a:r>
            <a:endParaRPr lang="en-US" sz="2000" dirty="0" smtClean="0">
              <a:latin typeface="Arial Black" pitchFamily="34" charset="0"/>
            </a:endParaRPr>
          </a:p>
          <a:p>
            <a:pPr algn="l"/>
            <a:endParaRPr lang="en-US" sz="2000" dirty="0" smtClean="0">
              <a:latin typeface="Arial Black" pitchFamily="34" charset="0"/>
            </a:endParaRPr>
          </a:p>
          <a:p>
            <a:pPr algn="l"/>
            <a:r>
              <a:rPr lang="en-US" sz="2000" dirty="0" smtClean="0">
                <a:latin typeface="Arial Black" pitchFamily="34" charset="0"/>
              </a:rPr>
              <a:t>The future water demand for each node in the network increases by a factor equals 2.42 . 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ar-SA" dirty="0"/>
          </a:p>
        </p:txBody>
      </p:sp>
      <p:sp>
        <p:nvSpPr>
          <p:cNvPr id="7" name="معين 6"/>
          <p:cNvSpPr/>
          <p:nvPr/>
        </p:nvSpPr>
        <p:spPr>
          <a:xfrm>
            <a:off x="539552" y="2420888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عين 7"/>
          <p:cNvSpPr/>
          <p:nvPr/>
        </p:nvSpPr>
        <p:spPr>
          <a:xfrm>
            <a:off x="539552" y="4005064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عين 2"/>
          <p:cNvSpPr/>
          <p:nvPr/>
        </p:nvSpPr>
        <p:spPr>
          <a:xfrm>
            <a:off x="539552" y="692696"/>
            <a:ext cx="576064" cy="21602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1187624" y="548680"/>
            <a:ext cx="496855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rgbClr val="1B8AD5"/>
                </a:solidFill>
                <a:latin typeface="Arial Black" pitchFamily="34" charset="0"/>
              </a:rPr>
              <a:t>After Increasing Demand </a:t>
            </a:r>
            <a:endParaRPr lang="ar-SA" sz="2400" dirty="0">
              <a:solidFill>
                <a:srgbClr val="1B8AD5"/>
              </a:solidFill>
              <a:latin typeface="Arial Black" pitchFamily="34" charset="0"/>
            </a:endParaRPr>
          </a:p>
        </p:txBody>
      </p:sp>
      <p:sp>
        <p:nvSpPr>
          <p:cNvPr id="6" name="مخطط انسيابي: رابط 5"/>
          <p:cNvSpPr/>
          <p:nvPr/>
        </p:nvSpPr>
        <p:spPr>
          <a:xfrm>
            <a:off x="683568" y="1196752"/>
            <a:ext cx="288032" cy="21602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9"/>
            <a:ext cx="7776864" cy="453650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971600" y="1124744"/>
            <a:ext cx="4604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Network Table - Nodes at 6:00 Hrs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رابط 1"/>
          <p:cNvSpPr/>
          <p:nvPr/>
        </p:nvSpPr>
        <p:spPr>
          <a:xfrm>
            <a:off x="611560" y="620688"/>
            <a:ext cx="288032" cy="21602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7704856" cy="504056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827584" y="548680"/>
            <a:ext cx="4489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Network Table - Links at 6:00 Hrs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Point Star 1"/>
          <p:cNvSpPr/>
          <p:nvPr/>
        </p:nvSpPr>
        <p:spPr>
          <a:xfrm>
            <a:off x="571472" y="571480"/>
            <a:ext cx="642942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259632" y="548680"/>
            <a:ext cx="727280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rgbClr val="364FBA"/>
                </a:solidFill>
                <a:latin typeface="Arial Black" pitchFamily="34" charset="0"/>
              </a:rPr>
              <a:t>Two options for modifying the network</a:t>
            </a:r>
            <a:endParaRPr lang="ar-SA" sz="2400" dirty="0">
              <a:solidFill>
                <a:srgbClr val="364FBA"/>
              </a:solidFill>
              <a:latin typeface="Arial Black" pitchFamily="34" charset="0"/>
            </a:endParaRPr>
          </a:p>
        </p:txBody>
      </p:sp>
      <p:sp>
        <p:nvSpPr>
          <p:cNvPr id="4" name="نجمة ذات 16 نقطة 3"/>
          <p:cNvSpPr/>
          <p:nvPr/>
        </p:nvSpPr>
        <p:spPr>
          <a:xfrm>
            <a:off x="755576" y="1412776"/>
            <a:ext cx="288032" cy="288032"/>
          </a:xfrm>
          <a:prstGeom prst="star1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1043608" y="1340768"/>
            <a:ext cx="748883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Expansion on Existing Network</a:t>
            </a:r>
            <a:r>
              <a:rPr lang="ar-SA" sz="2000" dirty="0" err="1" smtClean="0">
                <a:latin typeface="Arial Black" pitchFamily="34" charset="0"/>
              </a:rPr>
              <a:t>:</a:t>
            </a:r>
            <a:r>
              <a:rPr lang="en-US" sz="2000" dirty="0" smtClean="0">
                <a:solidFill>
                  <a:srgbClr val="2095D0"/>
                </a:solidFill>
                <a:latin typeface="Arial Black" pitchFamily="34" charset="0"/>
              </a:rPr>
              <a:t>Model 1</a:t>
            </a:r>
            <a:endParaRPr lang="ar-SA" sz="2000" dirty="0">
              <a:solidFill>
                <a:srgbClr val="2095D0"/>
              </a:solidFill>
              <a:latin typeface="Arial Black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8064896" cy="439248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971600" y="2492896"/>
            <a:ext cx="212725" cy="627062"/>
          </a:xfrm>
          <a:prstGeom prst="upArrow">
            <a:avLst>
              <a:gd name="adj1" fmla="val 50000"/>
              <a:gd name="adj2" fmla="val 73694"/>
            </a:avLst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755576" y="5661248"/>
            <a:ext cx="16561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400" b="1" dirty="0" smtClean="0">
                <a:latin typeface="Arial Black" pitchFamily="34" charset="0"/>
              </a:rPr>
              <a:t>R : reservoir</a:t>
            </a:r>
          </a:p>
          <a:p>
            <a:pPr algn="l"/>
            <a:r>
              <a:rPr lang="en-US" sz="1400" dirty="0" smtClean="0">
                <a:latin typeface="Arial Black" pitchFamily="34" charset="0"/>
              </a:rPr>
              <a:t>P : pump</a:t>
            </a:r>
            <a:endParaRPr lang="ar-SA" sz="1400" dirty="0">
              <a:latin typeface="Arial Black" pitchFamily="34" charset="0"/>
            </a:endParaRPr>
          </a:p>
        </p:txBody>
      </p:sp>
      <p:cxnSp>
        <p:nvCxnSpPr>
          <p:cNvPr id="10" name="رابط كسهم مستقيم 9"/>
          <p:cNvCxnSpPr/>
          <p:nvPr/>
        </p:nvCxnSpPr>
        <p:spPr>
          <a:xfrm flipV="1">
            <a:off x="5004048" y="4077072"/>
            <a:ext cx="21602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5004048" y="3861048"/>
            <a:ext cx="5040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1038E0"/>
                </a:solidFill>
                <a:latin typeface="Arial Black" pitchFamily="34" charset="0"/>
              </a:rPr>
              <a:t>R</a:t>
            </a:r>
            <a:endParaRPr lang="ar-SA" dirty="0">
              <a:solidFill>
                <a:srgbClr val="1038E0"/>
              </a:solidFill>
              <a:latin typeface="Arial Black" pitchFamily="34" charset="0"/>
            </a:endParaRPr>
          </a:p>
        </p:txBody>
      </p:sp>
      <p:cxnSp>
        <p:nvCxnSpPr>
          <p:cNvPr id="14" name="رابط كسهم مستقيم 13"/>
          <p:cNvCxnSpPr/>
          <p:nvPr/>
        </p:nvCxnSpPr>
        <p:spPr>
          <a:xfrm flipH="1" flipV="1">
            <a:off x="6084168" y="4221088"/>
            <a:ext cx="7200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>
            <a:off x="5724128" y="5301208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5076056" y="5877272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ربع نص 22"/>
          <p:cNvSpPr txBox="1"/>
          <p:nvPr/>
        </p:nvSpPr>
        <p:spPr>
          <a:xfrm>
            <a:off x="5940152" y="3933056"/>
            <a:ext cx="3600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1038E0"/>
                </a:solidFill>
                <a:latin typeface="Arial Black" pitchFamily="34" charset="0"/>
              </a:rPr>
              <a:t>P</a:t>
            </a:r>
            <a:endParaRPr lang="ar-SA" dirty="0">
              <a:solidFill>
                <a:srgbClr val="1038E0"/>
              </a:solidFill>
              <a:latin typeface="Arial Black" pitchFamily="34" charset="0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6372200" y="558924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1038E0"/>
                </a:solidFill>
                <a:latin typeface="Arial Black" pitchFamily="34" charset="0"/>
              </a:rPr>
              <a:t>P</a:t>
            </a:r>
            <a:endParaRPr lang="ar-SA" dirty="0">
              <a:solidFill>
                <a:srgbClr val="1038E0"/>
              </a:solidFill>
              <a:latin typeface="Arial Black" pitchFamily="34" charset="0"/>
            </a:endParaRPr>
          </a:p>
        </p:txBody>
      </p:sp>
      <p:sp>
        <p:nvSpPr>
          <p:cNvPr id="25" name="مستطيل 24"/>
          <p:cNvSpPr/>
          <p:nvPr/>
        </p:nvSpPr>
        <p:spPr>
          <a:xfrm>
            <a:off x="5292080" y="602128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1038E0"/>
                </a:solidFill>
                <a:latin typeface="Arial Black" pitchFamily="34" charset="0"/>
              </a:rPr>
              <a:t>P</a:t>
            </a:r>
            <a:endParaRPr lang="ar-SA" dirty="0">
              <a:solidFill>
                <a:srgbClr val="1038E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71600" y="476672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Network Table - Nodes at 6:00 Hrs for Model 1</a:t>
            </a:r>
            <a:endParaRPr lang="ar-SA" sz="2000" dirty="0">
              <a:latin typeface="Arial Black" pitchFamily="34" charset="0"/>
            </a:endParaRPr>
          </a:p>
        </p:txBody>
      </p:sp>
      <p:sp>
        <p:nvSpPr>
          <p:cNvPr id="3" name="مخطط انسيابي: رابط 2"/>
          <p:cNvSpPr/>
          <p:nvPr/>
        </p:nvSpPr>
        <p:spPr>
          <a:xfrm>
            <a:off x="683568" y="548680"/>
            <a:ext cx="288032" cy="21602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3"/>
            <a:ext cx="8064896" cy="518457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رابط 1"/>
          <p:cNvSpPr/>
          <p:nvPr/>
        </p:nvSpPr>
        <p:spPr>
          <a:xfrm>
            <a:off x="539552" y="548680"/>
            <a:ext cx="288032" cy="21602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899592" y="476672"/>
            <a:ext cx="684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Network Table - Links at 6:00 Hrs for Model 1</a:t>
            </a:r>
            <a:endParaRPr lang="ar-SA" sz="2000" dirty="0"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7"/>
            <a:ext cx="7920880" cy="525658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جمة ذات 16 نقطة 1"/>
          <p:cNvSpPr/>
          <p:nvPr/>
        </p:nvSpPr>
        <p:spPr>
          <a:xfrm>
            <a:off x="467544" y="476672"/>
            <a:ext cx="288032" cy="288032"/>
          </a:xfrm>
          <a:prstGeom prst="star1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827584" y="476672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solidFill>
                  <a:srgbClr val="1B8AD5"/>
                </a:solidFill>
                <a:latin typeface="Arial Black" pitchFamily="34" charset="0"/>
              </a:rPr>
              <a:t>Model 2: </a:t>
            </a:r>
            <a:r>
              <a:rPr lang="en-US" sz="2000" dirty="0" smtClean="0">
                <a:latin typeface="Arial Black" pitchFamily="34" charset="0"/>
              </a:rPr>
              <a:t>Installation of a New Reservoir</a:t>
            </a:r>
            <a:endParaRPr lang="ar-SA" sz="2000" dirty="0">
              <a:latin typeface="Arial Black" pitchFamily="34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704855" cy="496855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755576" y="5661248"/>
            <a:ext cx="1389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latin typeface="Arial Black" pitchFamily="34" charset="0"/>
              </a:rPr>
              <a:t>R : reservoir</a:t>
            </a: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971600" y="1628800"/>
            <a:ext cx="212725" cy="627062"/>
          </a:xfrm>
          <a:prstGeom prst="upArrow">
            <a:avLst>
              <a:gd name="adj1" fmla="val 50000"/>
              <a:gd name="adj2" fmla="val 73694"/>
            </a:avLst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cxnSp>
        <p:nvCxnSpPr>
          <p:cNvPr id="8" name="رابط كسهم مستقيم 7"/>
          <p:cNvCxnSpPr/>
          <p:nvPr/>
        </p:nvCxnSpPr>
        <p:spPr>
          <a:xfrm flipV="1">
            <a:off x="7164288" y="5661248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7020272" y="5373216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1038E0"/>
                </a:solidFill>
                <a:latin typeface="Arial Black" pitchFamily="34" charset="0"/>
              </a:rPr>
              <a:t>R</a:t>
            </a:r>
            <a:endParaRPr lang="ar-SA" dirty="0">
              <a:solidFill>
                <a:srgbClr val="1038E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رابط 1"/>
          <p:cNvSpPr/>
          <p:nvPr/>
        </p:nvSpPr>
        <p:spPr>
          <a:xfrm>
            <a:off x="467544" y="476672"/>
            <a:ext cx="288032" cy="21602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827584" y="404664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Network Table - Nodes at 6:00 Hrs for Model 2</a:t>
            </a:r>
            <a:endParaRPr lang="ar-SA" sz="2000" dirty="0"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7776864" cy="532859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رابط 1"/>
          <p:cNvSpPr/>
          <p:nvPr/>
        </p:nvSpPr>
        <p:spPr>
          <a:xfrm>
            <a:off x="539552" y="548680"/>
            <a:ext cx="288032" cy="21602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827584" y="476672"/>
            <a:ext cx="72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Network Table - Links at 6:00 Hrs for Model 2</a:t>
            </a:r>
            <a:endParaRPr lang="ar-SA" sz="2000" dirty="0"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7920880" cy="525658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31432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FF"/>
                </a:solidFill>
                <a:latin typeface="Bodoni MT Black" pitchFamily="18" charset="0"/>
              </a:rPr>
              <a:t>OBJECTIVES</a:t>
            </a:r>
            <a:endParaRPr lang="ar-SA" sz="2800" b="1" dirty="0">
              <a:solidFill>
                <a:srgbClr val="0000FF"/>
              </a:solidFill>
              <a:latin typeface="Bodoni MT Black" pitchFamily="18" charset="0"/>
            </a:endParaRPr>
          </a:p>
        </p:txBody>
      </p:sp>
      <p:sp>
        <p:nvSpPr>
          <p:cNvPr id="4" name="32-Point Star 3"/>
          <p:cNvSpPr/>
          <p:nvPr/>
        </p:nvSpPr>
        <p:spPr>
          <a:xfrm>
            <a:off x="500034" y="714356"/>
            <a:ext cx="500066" cy="500066"/>
          </a:xfrm>
          <a:prstGeom prst="star3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3573016"/>
            <a:ext cx="58579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latin typeface="Arial Black" pitchFamily="34" charset="0"/>
                <a:cs typeface="Aharoni" pitchFamily="2" charset="-79"/>
              </a:rPr>
              <a:t>Analysis </a:t>
            </a:r>
            <a:r>
              <a:rPr lang="en-US" sz="2400" b="1" dirty="0">
                <a:latin typeface="Arial Black" pitchFamily="34" charset="0"/>
                <a:cs typeface="Aharoni" pitchFamily="2" charset="-79"/>
              </a:rPr>
              <a:t>an existing </a:t>
            </a:r>
            <a:r>
              <a:rPr lang="en-US" sz="2400" b="1" dirty="0" smtClean="0">
                <a:latin typeface="Arial Black" pitchFamily="34" charset="0"/>
                <a:cs typeface="Aharoni" pitchFamily="2" charset="-79"/>
              </a:rPr>
              <a:t>network .</a:t>
            </a:r>
            <a:endParaRPr lang="ar-SA" sz="2400" b="1" dirty="0">
              <a:latin typeface="Arial Black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83568" y="1700808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" name="Right Arrow 8"/>
          <p:cNvSpPr/>
          <p:nvPr/>
        </p:nvSpPr>
        <p:spPr>
          <a:xfrm>
            <a:off x="683568" y="2276872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1115616" y="2204864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Arial Black" pitchFamily="34" charset="0"/>
              </a:rPr>
              <a:t>Analyze the outcome of the questionnaire to draw some conclusions regarding the water supply services in the area .                </a:t>
            </a:r>
            <a:endParaRPr lang="ar-SA" sz="2400" b="1" dirty="0">
              <a:latin typeface="Arial Black" pitchFamily="34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971600" y="1556792"/>
            <a:ext cx="75608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b="1" dirty="0" smtClean="0">
                <a:latin typeface="Arial Black" pitchFamily="34" charset="0"/>
              </a:rPr>
              <a:t>Collect basic information about </a:t>
            </a:r>
            <a:r>
              <a:rPr lang="en-US" sz="2400" b="1" dirty="0" err="1" smtClean="0">
                <a:latin typeface="Arial Black" pitchFamily="34" charset="0"/>
              </a:rPr>
              <a:t>Attil</a:t>
            </a:r>
            <a:r>
              <a:rPr lang="en-US" sz="2400" b="1" dirty="0" smtClean="0">
                <a:latin typeface="Arial Black" pitchFamily="34" charset="0"/>
              </a:rPr>
              <a:t> Town .</a:t>
            </a:r>
            <a:endParaRPr lang="ar-SA" sz="2400" b="1" dirty="0">
              <a:latin typeface="Arial Black" pitchFamily="34" charset="0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043608" y="4077072"/>
            <a:ext cx="9145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Arial Black" pitchFamily="34" charset="0"/>
              </a:rPr>
              <a:t>Re-design of water supply network for </a:t>
            </a:r>
            <a:r>
              <a:rPr lang="en-US" sz="2400" dirty="0" err="1" smtClean="0">
                <a:latin typeface="Arial Black" pitchFamily="34" charset="0"/>
              </a:rPr>
              <a:t>Attil</a:t>
            </a:r>
            <a:endParaRPr lang="en-US" sz="2400" dirty="0" smtClean="0">
              <a:latin typeface="Arial Black" pitchFamily="34" charset="0"/>
            </a:endParaRPr>
          </a:p>
          <a:p>
            <a:pPr algn="l"/>
            <a:r>
              <a:rPr lang="ar-SA" sz="2400" dirty="0" smtClean="0"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Town .</a:t>
            </a:r>
            <a:endParaRPr lang="ar-SA" sz="2400" dirty="0">
              <a:latin typeface="Arial Black" pitchFamily="34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043608" y="5013176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Arial Black" pitchFamily="34" charset="0"/>
              </a:rPr>
              <a:t>Reach to final design. Two options with cost estimates and compare between them  .                                                           </a:t>
            </a:r>
            <a:endParaRPr lang="ar-SA" sz="2400" dirty="0">
              <a:latin typeface="Arial Black" pitchFamily="34" charset="0"/>
            </a:endParaRPr>
          </a:p>
        </p:txBody>
      </p:sp>
      <p:sp>
        <p:nvSpPr>
          <p:cNvPr id="16" name="Right Arrow 8"/>
          <p:cNvSpPr/>
          <p:nvPr/>
        </p:nvSpPr>
        <p:spPr>
          <a:xfrm>
            <a:off x="683568" y="3717032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ight Arrow 8"/>
          <p:cNvSpPr/>
          <p:nvPr/>
        </p:nvSpPr>
        <p:spPr>
          <a:xfrm>
            <a:off x="683568" y="4221088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ight Arrow 8"/>
          <p:cNvSpPr/>
          <p:nvPr/>
        </p:nvSpPr>
        <p:spPr>
          <a:xfrm>
            <a:off x="683568" y="5157192"/>
            <a:ext cx="357190" cy="21431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Point Star 3"/>
          <p:cNvSpPr/>
          <p:nvPr/>
        </p:nvSpPr>
        <p:spPr>
          <a:xfrm>
            <a:off x="323528" y="404664"/>
            <a:ext cx="500066" cy="500066"/>
          </a:xfrm>
          <a:prstGeom prst="star3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27584" y="404664"/>
            <a:ext cx="788436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  <a:latin typeface="Arial Black" pitchFamily="34" charset="0"/>
              </a:rPr>
              <a:t>COMPARISON BETWEEN The TWO MODELS</a:t>
            </a:r>
            <a:endParaRPr lang="ar-SA" sz="2800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08912" cy="496855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Point Star 3"/>
          <p:cNvSpPr/>
          <p:nvPr/>
        </p:nvSpPr>
        <p:spPr>
          <a:xfrm>
            <a:off x="395536" y="476672"/>
            <a:ext cx="500066" cy="500066"/>
          </a:xfrm>
          <a:prstGeom prst="star3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99592" y="476672"/>
            <a:ext cx="42484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  <a:latin typeface="Arial Black" pitchFamily="34" charset="0"/>
              </a:rPr>
              <a:t>CONCLUSIONS</a:t>
            </a:r>
            <a:endParaRPr lang="ar-SA" sz="2800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99592" y="1268760"/>
            <a:ext cx="7632848" cy="62478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latin typeface="Arial Black" pitchFamily="34" charset="0"/>
              </a:rPr>
              <a:t>Model 2 of design  is better than model 1 to meet the requirements  of future water demand for the next 25 </a:t>
            </a:r>
            <a:endParaRPr lang="ar-SA" sz="2000" dirty="0" smtClean="0">
              <a:latin typeface="Arial Black" pitchFamily="34" charset="0"/>
            </a:endParaRPr>
          </a:p>
          <a:p>
            <a:pPr algn="l"/>
            <a:r>
              <a:rPr lang="en-US" sz="2000" dirty="0" smtClean="0">
                <a:latin typeface="Arial Black" pitchFamily="34" charset="0"/>
              </a:rPr>
              <a:t>years for many reasons:</a:t>
            </a:r>
            <a:endParaRPr lang="ar-SA" sz="2000" dirty="0" smtClean="0">
              <a:latin typeface="Arial Black" pitchFamily="34" charset="0"/>
            </a:endParaRPr>
          </a:p>
          <a:p>
            <a:pPr algn="l"/>
            <a:r>
              <a:rPr lang="en-US" sz="2000" dirty="0" smtClean="0"/>
              <a:t> </a:t>
            </a:r>
          </a:p>
          <a:p>
            <a:pPr algn="l"/>
            <a:r>
              <a:rPr lang="en-US" sz="2000" dirty="0" smtClean="0">
                <a:latin typeface="Arial Black" pitchFamily="34" charset="0"/>
              </a:rPr>
              <a:t>Cost is cheaper than model 1 and equals around 2.26 Million NIS .</a:t>
            </a:r>
          </a:p>
          <a:p>
            <a:pPr algn="l"/>
            <a:endParaRPr lang="en-US" sz="2000" dirty="0" smtClean="0">
              <a:latin typeface="Arial Black" pitchFamily="34" charset="0"/>
            </a:endParaRPr>
          </a:p>
          <a:p>
            <a:pPr algn="l"/>
            <a:r>
              <a:rPr lang="en-US" sz="2000" dirty="0" smtClean="0">
                <a:latin typeface="Arial Black" pitchFamily="34" charset="0"/>
              </a:rPr>
              <a:t>Has suitable pressure values and no need for pumps </a:t>
            </a:r>
            <a:r>
              <a:rPr lang="ar-SA" sz="2000" dirty="0" err="1" smtClean="0">
                <a:latin typeface="Arial Black" pitchFamily="34" charset="0"/>
              </a:rPr>
              <a:t>.</a:t>
            </a:r>
            <a:r>
              <a:rPr lang="en-US" sz="2000" dirty="0" smtClean="0">
                <a:latin typeface="Arial Black" pitchFamily="34" charset="0"/>
              </a:rPr>
              <a:t>in most of the buildings </a:t>
            </a:r>
          </a:p>
          <a:p>
            <a:pPr algn="l"/>
            <a:endParaRPr lang="en-US" sz="2000" dirty="0" smtClean="0">
              <a:latin typeface="Arial Black" pitchFamily="34" charset="0"/>
            </a:endParaRPr>
          </a:p>
          <a:p>
            <a:pPr algn="l"/>
            <a:r>
              <a:rPr lang="en-US" sz="2000" dirty="0" smtClean="0">
                <a:latin typeface="Arial Black" pitchFamily="34" charset="0"/>
              </a:rPr>
              <a:t>The management of this model will be easier than </a:t>
            </a:r>
            <a:r>
              <a:rPr lang="ar-SA" sz="2000" dirty="0" err="1" smtClean="0">
                <a:latin typeface="Arial Black" pitchFamily="34" charset="0"/>
              </a:rPr>
              <a:t>.</a:t>
            </a:r>
            <a:r>
              <a:rPr lang="en-US" sz="2000" smtClean="0">
                <a:latin typeface="Arial Black" pitchFamily="34" charset="0"/>
              </a:rPr>
              <a:t>Model 1 </a:t>
            </a:r>
            <a:endParaRPr lang="en-US" sz="2000" dirty="0" smtClean="0">
              <a:latin typeface="Arial Black" pitchFamily="34" charset="0"/>
            </a:endParaRPr>
          </a:p>
          <a:p>
            <a:pPr algn="l"/>
            <a:r>
              <a:rPr lang="ar-SA" sz="2000" dirty="0" smtClean="0">
                <a:latin typeface="Arial Black" pitchFamily="34" charset="0"/>
              </a:rPr>
              <a:t>  </a:t>
            </a:r>
          </a:p>
          <a:p>
            <a:pPr algn="l"/>
            <a:endParaRPr lang="ar-SA" sz="2000" dirty="0" smtClean="0">
              <a:latin typeface="Arial Black" pitchFamily="34" charset="0"/>
            </a:endParaRPr>
          </a:p>
          <a:p>
            <a:pPr algn="l"/>
            <a:endParaRPr lang="ar-SA" sz="2000" dirty="0" smtClean="0">
              <a:latin typeface="Arial Black" pitchFamily="34" charset="0"/>
            </a:endParaRPr>
          </a:p>
          <a:p>
            <a:pPr algn="l"/>
            <a:endParaRPr lang="ar-SA" sz="2000" dirty="0" smtClean="0">
              <a:latin typeface="Arial Black" pitchFamily="34" charset="0"/>
            </a:endParaRPr>
          </a:p>
          <a:p>
            <a:pPr algn="l"/>
            <a:endParaRPr lang="ar-SA" sz="2000" dirty="0" smtClean="0">
              <a:latin typeface="Arial Black" pitchFamily="34" charset="0"/>
            </a:endParaRPr>
          </a:p>
          <a:p>
            <a:pPr algn="l"/>
            <a:endParaRPr lang="ar-SA" sz="2000" dirty="0" smtClean="0">
              <a:latin typeface="Arial Black" pitchFamily="34" charset="0"/>
            </a:endParaRPr>
          </a:p>
          <a:p>
            <a:pPr algn="l"/>
            <a:endParaRPr lang="ar-SA" sz="2000" dirty="0" smtClean="0">
              <a:latin typeface="Arial Black" pitchFamily="34" charset="0"/>
            </a:endParaRPr>
          </a:p>
          <a:p>
            <a:pPr algn="l"/>
            <a:endParaRPr lang="ar-SA" sz="2000" dirty="0" smtClean="0">
              <a:latin typeface="Arial Black" pitchFamily="34" charset="0"/>
            </a:endParaRPr>
          </a:p>
        </p:txBody>
      </p:sp>
      <p:sp>
        <p:nvSpPr>
          <p:cNvPr id="5" name="مخطط انسيابي: رابط 4"/>
          <p:cNvSpPr/>
          <p:nvPr/>
        </p:nvSpPr>
        <p:spPr>
          <a:xfrm>
            <a:off x="755576" y="2564904"/>
            <a:ext cx="144016" cy="216024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خطط انسيابي: رابط 5"/>
          <p:cNvSpPr/>
          <p:nvPr/>
        </p:nvSpPr>
        <p:spPr>
          <a:xfrm>
            <a:off x="755576" y="3501008"/>
            <a:ext cx="144016" cy="216024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خطط انسيابي: رابط 6"/>
          <p:cNvSpPr/>
          <p:nvPr/>
        </p:nvSpPr>
        <p:spPr>
          <a:xfrm>
            <a:off x="755576" y="4365104"/>
            <a:ext cx="144016" cy="216024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www.uhillsvet.com/wp-content/uploads/2012/12/NSPCC-Thank-You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4096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976" y="571480"/>
            <a:ext cx="27653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FF"/>
                </a:solidFill>
                <a:latin typeface="Bodoni MT Black" pitchFamily="18" charset="0"/>
              </a:rPr>
              <a:t>STUDY AREA</a:t>
            </a:r>
            <a:endParaRPr lang="ar-SA" sz="2800" b="1" dirty="0">
              <a:solidFill>
                <a:srgbClr val="0000FF"/>
              </a:solidFill>
              <a:latin typeface="Bodoni MT Black" pitchFamily="18" charset="0"/>
            </a:endParaRPr>
          </a:p>
        </p:txBody>
      </p:sp>
      <p:sp>
        <p:nvSpPr>
          <p:cNvPr id="3" name="32-Point Star 2"/>
          <p:cNvSpPr/>
          <p:nvPr/>
        </p:nvSpPr>
        <p:spPr>
          <a:xfrm>
            <a:off x="571472" y="571480"/>
            <a:ext cx="500066" cy="500066"/>
          </a:xfrm>
          <a:prstGeom prst="star3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 descr="C:\Users\pc\Desktop\a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196752"/>
            <a:ext cx="8064896" cy="511256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7584" y="692696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68000" algn="l"/>
            <a:r>
              <a:rPr lang="ar-SA" sz="2000" b="1" dirty="0" err="1" smtClean="0">
                <a:latin typeface="Arial Black" pitchFamily="34" charset="0"/>
              </a:rPr>
              <a:t>.</a:t>
            </a:r>
            <a:r>
              <a:rPr lang="ar-SA" sz="2000" b="1" dirty="0" smtClean="0">
                <a:latin typeface="Arial Black" pitchFamily="34" charset="0"/>
              </a:rPr>
              <a:t>  </a:t>
            </a:r>
            <a:r>
              <a:rPr lang="en-US" sz="2000" b="1" dirty="0" smtClean="0">
                <a:latin typeface="Arial Black" pitchFamily="34" charset="0"/>
              </a:rPr>
              <a:t>Currently it is estimated at 11,000 capita</a:t>
            </a:r>
            <a:r>
              <a:rPr lang="ar-SA" sz="2000" b="1" dirty="0" smtClean="0">
                <a:latin typeface="Arial Black" pitchFamily="34" charset="0"/>
              </a:rPr>
              <a:t> </a:t>
            </a:r>
            <a:r>
              <a:rPr lang="ar-SA" sz="2000" b="1" dirty="0" err="1" smtClean="0">
                <a:latin typeface="Arial Black" pitchFamily="34" charset="0"/>
              </a:rPr>
              <a:t>:</a:t>
            </a:r>
            <a:r>
              <a:rPr lang="ar-SA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rgbClr val="354BBB"/>
                </a:solidFill>
                <a:latin typeface="Arial Black" pitchFamily="34" charset="0"/>
              </a:rPr>
              <a:t>Population</a:t>
            </a:r>
          </a:p>
          <a:p>
            <a:pPr indent="-468000" algn="l"/>
            <a:endParaRPr lang="ar-SA" sz="2000" b="1" dirty="0" smtClean="0">
              <a:latin typeface="Arial Black" pitchFamily="34" charset="0"/>
            </a:endParaRPr>
          </a:p>
          <a:p>
            <a:pPr indent="-468000" algn="l">
              <a:lnSpc>
                <a:spcPct val="150000"/>
              </a:lnSpc>
            </a:pPr>
            <a:r>
              <a:rPr lang="ar-SA" sz="2000" b="1" dirty="0" smtClean="0">
                <a:solidFill>
                  <a:srgbClr val="354BBB"/>
                </a:solidFill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rgbClr val="354BBB"/>
                </a:solidFill>
                <a:latin typeface="Arial Black" pitchFamily="34" charset="0"/>
              </a:rPr>
              <a:t>Educational Situation </a:t>
            </a:r>
            <a:r>
              <a:rPr lang="en-US" sz="2000" b="1" dirty="0" smtClean="0">
                <a:latin typeface="Arial Black" pitchFamily="34" charset="0"/>
              </a:rPr>
              <a:t>: The education rate in the town is one of the highest compared to other towns </a:t>
            </a:r>
            <a:r>
              <a:rPr lang="ar-SA" sz="2000" b="1" dirty="0" smtClean="0">
                <a:latin typeface="Arial Black" pitchFamily="34" charset="0"/>
              </a:rPr>
              <a:t>                                         </a:t>
            </a:r>
            <a:r>
              <a:rPr lang="ar-SA" sz="2000" b="1" dirty="0" err="1" smtClean="0">
                <a:latin typeface="Arial Black" pitchFamily="34" charset="0"/>
              </a:rPr>
              <a:t>.</a:t>
            </a:r>
            <a:r>
              <a:rPr lang="ar-SA" sz="2000" b="1" dirty="0" smtClean="0">
                <a:latin typeface="Arial Black" pitchFamily="34" charset="0"/>
              </a:rPr>
              <a:t>  </a:t>
            </a:r>
            <a:r>
              <a:rPr lang="en-US" sz="2000" b="1" dirty="0" smtClean="0">
                <a:latin typeface="Arial Black" pitchFamily="34" charset="0"/>
              </a:rPr>
              <a:t>in Palestine</a:t>
            </a:r>
          </a:p>
          <a:p>
            <a:pPr indent="-468000" algn="l"/>
            <a:endParaRPr lang="ar-SA" sz="2000" b="1" dirty="0" smtClean="0">
              <a:latin typeface="Arial Black" pitchFamily="34" charset="0"/>
            </a:endParaRPr>
          </a:p>
          <a:p>
            <a:pPr indent="-468000" algn="l"/>
            <a:r>
              <a:rPr lang="ar-SA" sz="2000" dirty="0" smtClean="0">
                <a:solidFill>
                  <a:srgbClr val="354BBB"/>
                </a:solidFill>
                <a:latin typeface="Arial Black" pitchFamily="34" charset="0"/>
              </a:rPr>
              <a:t> </a:t>
            </a:r>
            <a:r>
              <a:rPr lang="en-US" sz="2000" dirty="0" smtClean="0">
                <a:latin typeface="Arial Black" pitchFamily="34" charset="0"/>
              </a:rPr>
              <a:t>. </a:t>
            </a:r>
            <a:r>
              <a:rPr lang="en-US" sz="2000" dirty="0" smtClean="0">
                <a:solidFill>
                  <a:srgbClr val="354BBB"/>
                </a:solidFill>
                <a:latin typeface="Arial Black" pitchFamily="34" charset="0"/>
              </a:rPr>
              <a:t> </a:t>
            </a:r>
            <a:r>
              <a:rPr lang="ar-SA" sz="2000" dirty="0" smtClean="0">
                <a:solidFill>
                  <a:srgbClr val="354BBB"/>
                </a:solidFill>
                <a:latin typeface="Arial Black" pitchFamily="34" charset="0"/>
              </a:rPr>
              <a:t> </a:t>
            </a:r>
            <a:r>
              <a:rPr lang="en-US" sz="2000" dirty="0" smtClean="0">
                <a:solidFill>
                  <a:srgbClr val="354BBB"/>
                </a:solidFill>
                <a:latin typeface="Arial Black" pitchFamily="34" charset="0"/>
              </a:rPr>
              <a:t>Health Situation </a:t>
            </a:r>
            <a:r>
              <a:rPr lang="en-US" sz="2000" dirty="0" smtClean="0">
                <a:latin typeface="Arial Black" pitchFamily="34" charset="0"/>
              </a:rPr>
              <a:t>:</a:t>
            </a:r>
            <a:r>
              <a:rPr lang="en-US" sz="2000" dirty="0" smtClean="0">
                <a:solidFill>
                  <a:srgbClr val="354BBB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latin typeface="Arial Black" pitchFamily="34" charset="0"/>
              </a:rPr>
              <a:t>Attil</a:t>
            </a:r>
            <a:r>
              <a:rPr lang="en-US" sz="2000" dirty="0" smtClean="0">
                <a:latin typeface="Arial Black" pitchFamily="34" charset="0"/>
              </a:rPr>
              <a:t> has a good healthy status</a:t>
            </a:r>
            <a:endParaRPr lang="ar-SA" sz="2000" dirty="0" smtClean="0">
              <a:latin typeface="Arial Black" pitchFamily="34" charset="0"/>
            </a:endParaRPr>
          </a:p>
          <a:p>
            <a:pPr indent="-468000" algn="l"/>
            <a:endParaRPr lang="ar-SA" sz="2000" dirty="0" smtClean="0">
              <a:latin typeface="Arial Black" pitchFamily="34" charset="0"/>
            </a:endParaRPr>
          </a:p>
          <a:p>
            <a:pPr indent="-468000" algn="l">
              <a:lnSpc>
                <a:spcPct val="150000"/>
              </a:lnSpc>
            </a:pPr>
            <a:r>
              <a:rPr lang="en-US" sz="2000" dirty="0" smtClean="0">
                <a:latin typeface="Arial Black" pitchFamily="34" charset="0"/>
              </a:rPr>
              <a:t>Agriculture is the main source of </a:t>
            </a:r>
            <a:r>
              <a:rPr lang="ar-SA" sz="2000" dirty="0" smtClean="0">
                <a:latin typeface="Arial Black" pitchFamily="34" charset="0"/>
              </a:rPr>
              <a:t> </a:t>
            </a:r>
            <a:r>
              <a:rPr lang="ar-SA" sz="2000" b="1" dirty="0" err="1" smtClean="0">
                <a:latin typeface="Arial Black" pitchFamily="34" charset="0"/>
              </a:rPr>
              <a:t>:</a:t>
            </a:r>
            <a:r>
              <a:rPr lang="ar-SA" sz="2000" b="1" dirty="0" smtClean="0">
                <a:solidFill>
                  <a:srgbClr val="354BBB"/>
                </a:solidFill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rgbClr val="354BBB"/>
                </a:solidFill>
                <a:latin typeface="Arial Black" pitchFamily="34" charset="0"/>
              </a:rPr>
              <a:t>Economic Situation</a:t>
            </a:r>
            <a:endParaRPr lang="ar-SA" sz="2000" dirty="0" smtClean="0">
              <a:latin typeface="Arial Black" pitchFamily="34" charset="0"/>
            </a:endParaRPr>
          </a:p>
          <a:p>
            <a:pPr indent="-468000" algn="l">
              <a:lnSpc>
                <a:spcPct val="150000"/>
              </a:lnSpc>
            </a:pPr>
            <a:r>
              <a:rPr lang="en-US" sz="2000" dirty="0" smtClean="0">
                <a:latin typeface="Arial Black" pitchFamily="34" charset="0"/>
              </a:rPr>
              <a:t>the economy of the town .</a:t>
            </a:r>
          </a:p>
          <a:p>
            <a:pPr indent="-468000" algn="l"/>
            <a:endParaRPr lang="ar-SA" sz="2000" b="1" dirty="0" smtClean="0">
              <a:latin typeface="Arial Black" pitchFamily="34" charset="0"/>
            </a:endParaRPr>
          </a:p>
          <a:p>
            <a:pPr indent="-468000" algn="l">
              <a:lnSpc>
                <a:spcPct val="150000"/>
              </a:lnSpc>
            </a:pPr>
            <a:r>
              <a:rPr lang="en-US" sz="2000" b="1" dirty="0" smtClean="0">
                <a:latin typeface="Arial Black" pitchFamily="34" charset="0"/>
              </a:rPr>
              <a:t>The climate of </a:t>
            </a:r>
            <a:r>
              <a:rPr lang="en-US" sz="2000" b="1" dirty="0" err="1" smtClean="0">
                <a:latin typeface="Arial Black" pitchFamily="34" charset="0"/>
              </a:rPr>
              <a:t>Attil</a:t>
            </a:r>
            <a:r>
              <a:rPr lang="en-US" sz="2000" b="1" dirty="0" smtClean="0">
                <a:latin typeface="Arial Black" pitchFamily="34" charset="0"/>
              </a:rPr>
              <a:t> is   </a:t>
            </a:r>
            <a:r>
              <a:rPr lang="ar-SA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rgbClr val="354BBB"/>
                </a:solidFill>
                <a:latin typeface="Arial Black" pitchFamily="34" charset="0"/>
              </a:rPr>
              <a:t>Meteorological Condition</a:t>
            </a:r>
            <a:r>
              <a:rPr lang="en-US" sz="2000" b="1" dirty="0" smtClean="0">
                <a:latin typeface="Arial Black" pitchFamily="34" charset="0"/>
              </a:rPr>
              <a:t> : </a:t>
            </a:r>
            <a:endParaRPr lang="ar-SA" sz="2000" dirty="0" smtClean="0">
              <a:latin typeface="Arial Black" pitchFamily="34" charset="0"/>
            </a:endParaRPr>
          </a:p>
          <a:p>
            <a:pPr indent="-468000" algn="l">
              <a:lnSpc>
                <a:spcPct val="150000"/>
              </a:lnSpc>
            </a:pPr>
            <a:r>
              <a:rPr lang="en-US" sz="2000" b="1" dirty="0" smtClean="0">
                <a:latin typeface="Arial Black" pitchFamily="34" charset="0"/>
              </a:rPr>
              <a:t>a Mediterranean type with moderate summers and</a:t>
            </a:r>
            <a:endParaRPr lang="ar-SA" sz="2000" dirty="0" smtClean="0">
              <a:latin typeface="Arial Black" pitchFamily="34" charset="0"/>
            </a:endParaRPr>
          </a:p>
          <a:p>
            <a:pPr indent="-468000" algn="l">
              <a:lnSpc>
                <a:spcPct val="150000"/>
              </a:lnSpc>
            </a:pPr>
            <a:r>
              <a:rPr lang="ar-SA" sz="2000" b="1" dirty="0" smtClean="0">
                <a:latin typeface="Arial Black" pitchFamily="34" charset="0"/>
              </a:rPr>
              <a:t>     </a:t>
            </a:r>
            <a:r>
              <a:rPr lang="ar-SA" sz="2000" b="1" dirty="0" err="1" smtClean="0">
                <a:latin typeface="Arial Black" pitchFamily="34" charset="0"/>
              </a:rPr>
              <a:t>.</a:t>
            </a:r>
            <a:r>
              <a:rPr lang="ar-SA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warm winters</a:t>
            </a:r>
            <a:r>
              <a:rPr lang="ar-SA" b="1" dirty="0" smtClean="0">
                <a:latin typeface="Arial Black" pitchFamily="34" charset="0"/>
              </a:rPr>
              <a:t>   </a:t>
            </a:r>
            <a:endParaRPr lang="ar-SA" dirty="0" smtClean="0">
              <a:latin typeface="Arial Black" pitchFamily="34" charset="0"/>
            </a:endParaRPr>
          </a:p>
        </p:txBody>
      </p:sp>
      <p:sp>
        <p:nvSpPr>
          <p:cNvPr id="16" name="معين 15"/>
          <p:cNvSpPr/>
          <p:nvPr/>
        </p:nvSpPr>
        <p:spPr>
          <a:xfrm>
            <a:off x="539552" y="764704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عين 21"/>
          <p:cNvSpPr/>
          <p:nvPr/>
        </p:nvSpPr>
        <p:spPr>
          <a:xfrm>
            <a:off x="539552" y="1484784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عين 22"/>
          <p:cNvSpPr/>
          <p:nvPr/>
        </p:nvSpPr>
        <p:spPr>
          <a:xfrm>
            <a:off x="539552" y="3789040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عين 23"/>
          <p:cNvSpPr/>
          <p:nvPr/>
        </p:nvSpPr>
        <p:spPr>
          <a:xfrm>
            <a:off x="539552" y="5013176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عين 24"/>
          <p:cNvSpPr/>
          <p:nvPr/>
        </p:nvSpPr>
        <p:spPr>
          <a:xfrm>
            <a:off x="539552" y="3068960"/>
            <a:ext cx="216024" cy="216024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1538" y="571480"/>
            <a:ext cx="3565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FF"/>
                </a:solidFill>
                <a:latin typeface="Bodoni MT Black" pitchFamily="18" charset="0"/>
              </a:rPr>
              <a:t>QUESTIONNAIRE</a:t>
            </a:r>
            <a:endParaRPr lang="ar-SA" sz="2800" b="1" dirty="0">
              <a:solidFill>
                <a:srgbClr val="0000FF"/>
              </a:solidFill>
              <a:latin typeface="Bodoni MT Black" pitchFamily="18" charset="0"/>
            </a:endParaRPr>
          </a:p>
        </p:txBody>
      </p:sp>
      <p:sp>
        <p:nvSpPr>
          <p:cNvPr id="3" name="32-Point Star 2"/>
          <p:cNvSpPr/>
          <p:nvPr/>
        </p:nvSpPr>
        <p:spPr>
          <a:xfrm>
            <a:off x="571472" y="571480"/>
            <a:ext cx="500066" cy="500066"/>
          </a:xfrm>
          <a:prstGeom prst="star3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" name="Picture 4" descr="C:\Users\shosho\Pictures\monthly incom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3571900" cy="1714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5" descr="C:\Users\shosho\Pictures\dependence on municibality as a source of water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357298"/>
            <a:ext cx="3643338" cy="1714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6" descr="C:\Users\shosho\Pictures\existance of a garden in the hom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000505"/>
            <a:ext cx="3500462" cy="1785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1643042" y="3286124"/>
            <a:ext cx="17828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b="1" dirty="0" smtClean="0">
                <a:solidFill>
                  <a:prstClr val="black"/>
                </a:solidFill>
                <a:latin typeface="Arial Black" pitchFamily="34" charset="0"/>
              </a:rPr>
              <a:t>Monthly income</a:t>
            </a:r>
            <a:endParaRPr lang="ar-SA" sz="14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0" y="321468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b="1" dirty="0" smtClean="0">
                <a:latin typeface="Arial Black" pitchFamily="34" charset="0"/>
              </a:rPr>
              <a:t>Dependence on municipality as a source of water</a:t>
            </a:r>
            <a:r>
              <a:rPr lang="en-US" dirty="0" smtClean="0"/>
              <a:t>. </a:t>
            </a:r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714348" y="6000768"/>
            <a:ext cx="3743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 Black" pitchFamily="34" charset="0"/>
              </a:rPr>
              <a:t>Existence of a garden in the house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12" name="Picture 11" descr="C:\Users\shosho\Pictures\evaluation of the network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4000504"/>
            <a:ext cx="3500462" cy="1785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3" name="Rectangle 12"/>
          <p:cNvSpPr/>
          <p:nvPr/>
        </p:nvSpPr>
        <p:spPr>
          <a:xfrm>
            <a:off x="5000628" y="6072206"/>
            <a:ext cx="2734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 Black" pitchFamily="34" charset="0"/>
              </a:rPr>
              <a:t>Evaluation of the network</a:t>
            </a:r>
            <a:endParaRPr lang="ar-SA" sz="1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hosho\Pictures\infusion of water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3357586" cy="20717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357290" y="3000372"/>
            <a:ext cx="18603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 Black" pitchFamily="34" charset="0"/>
              </a:rPr>
              <a:t>Infusion of water</a:t>
            </a:r>
            <a:endParaRPr lang="ar-SA" sz="1400" dirty="0">
              <a:latin typeface="Arial Black" pitchFamily="34" charset="0"/>
            </a:endParaRPr>
          </a:p>
        </p:txBody>
      </p:sp>
      <p:pic>
        <p:nvPicPr>
          <p:cNvPr id="4" name="Picture 3" descr="C:\Users\shosho\Pictures\satisfaction with the arrival of the service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14356"/>
            <a:ext cx="3357586" cy="203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4643438" y="2928934"/>
            <a:ext cx="3214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b="1" dirty="0" smtClean="0">
                <a:latin typeface="Arial Black" pitchFamily="34" charset="0"/>
              </a:rPr>
              <a:t>Satisfaction with the arrival of the service</a:t>
            </a:r>
            <a:endParaRPr lang="ar-SA" dirty="0"/>
          </a:p>
        </p:txBody>
      </p:sp>
      <p:pic>
        <p:nvPicPr>
          <p:cNvPr id="6" name="Picture 5" descr="C:\Users\shosho\Pictures\feeling any taste-color-odor in water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857628"/>
            <a:ext cx="3143272" cy="18594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642910" y="5857892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 smtClean="0">
                <a:latin typeface="Arial Black" pitchFamily="34" charset="0"/>
              </a:rPr>
              <a:t>Feeling any taste color/odor in wate</a:t>
            </a:r>
            <a:r>
              <a:rPr lang="en-US" sz="1400" b="1" dirty="0" smtClean="0">
                <a:latin typeface="Arial Black" pitchFamily="34" charset="0"/>
              </a:rPr>
              <a:t>r</a:t>
            </a:r>
            <a:endParaRPr lang="ar-SA" sz="1400" b="1" dirty="0">
              <a:latin typeface="Arial Black" pitchFamily="34" charset="0"/>
            </a:endParaRPr>
          </a:p>
        </p:txBody>
      </p:sp>
      <p:pic>
        <p:nvPicPr>
          <p:cNvPr id="8" name="Picture 7" descr="C:\Users\shosho\Pictures\satisfaction of pressure level in the network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857628"/>
            <a:ext cx="3357586" cy="1857388"/>
          </a:xfrm>
          <a:prstGeom prst="roundRect">
            <a:avLst>
              <a:gd name="adj" fmla="val 5860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4714876" y="5857892"/>
            <a:ext cx="33575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b="1" dirty="0" smtClean="0">
                <a:latin typeface="Arial Black" pitchFamily="34" charset="0"/>
              </a:rPr>
              <a:t>Satisfaction of pressure level in the network</a:t>
            </a:r>
            <a:endParaRPr lang="ar-SA" sz="14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fbcdn-sphotos-h-a.akamaihd.net/hphotos-ak-prn2/v/t34.0-12/10258083_683611521701967_425441239403650725_n.jpg?oh=9b4cff9619f3c5f5e426b0ba2b130293&amp;oe=5352A070&amp;__gda__=1397910688_bf4be1b6c8a62fe74e68ca8ae4394da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7643866" cy="557216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hosho\Pictures\Untitle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642918"/>
            <a:ext cx="7572428" cy="550072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1692</TotalTime>
  <Words>794</Words>
  <Application>Microsoft Office PowerPoint</Application>
  <PresentationFormat>عرض على الشاشة (3:4)‏</PresentationFormat>
  <Paragraphs>154</Paragraphs>
  <Slides>32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Aspect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173</cp:revision>
  <dcterms:created xsi:type="dcterms:W3CDTF">2014-05-11T15:31:59Z</dcterms:created>
  <dcterms:modified xsi:type="dcterms:W3CDTF">2014-12-23T06:46:07Z</dcterms:modified>
</cp:coreProperties>
</file>