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72" r:id="rId1"/>
  </p:sldMasterIdLst>
  <p:notesMasterIdLst>
    <p:notesMasterId r:id="rId34"/>
  </p:notesMasterIdLst>
  <p:sldIdLst>
    <p:sldId id="295" r:id="rId2"/>
    <p:sldId id="292" r:id="rId3"/>
    <p:sldId id="259" r:id="rId4"/>
    <p:sldId id="260" r:id="rId5"/>
    <p:sldId id="273" r:id="rId6"/>
    <p:sldId id="262" r:id="rId7"/>
    <p:sldId id="263" r:id="rId8"/>
    <p:sldId id="264" r:id="rId9"/>
    <p:sldId id="265" r:id="rId10"/>
    <p:sldId id="274" r:id="rId11"/>
    <p:sldId id="267" r:id="rId12"/>
    <p:sldId id="275" r:id="rId13"/>
    <p:sldId id="269" r:id="rId14"/>
    <p:sldId id="270" r:id="rId15"/>
    <p:sldId id="276" r:id="rId16"/>
    <p:sldId id="277" r:id="rId17"/>
    <p:sldId id="278" r:id="rId18"/>
    <p:sldId id="279" r:id="rId19"/>
    <p:sldId id="280" r:id="rId20"/>
    <p:sldId id="281" r:id="rId21"/>
    <p:sldId id="282" r:id="rId22"/>
    <p:sldId id="283" r:id="rId23"/>
    <p:sldId id="284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3" r:id="rId32"/>
    <p:sldId id="294" r:id="rId33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8AD5"/>
    <a:srgbClr val="2095D0"/>
    <a:srgbClr val="0000FF"/>
    <a:srgbClr val="1038E0"/>
    <a:srgbClr val="364FBA"/>
    <a:srgbClr val="354BBB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5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EE10CA03-70CC-4C0A-9E76-38069421713A}" type="datetimeFigureOut">
              <a:rPr lang="ar-SA" smtClean="0"/>
              <a:pPr/>
              <a:t>02/03/36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85928291-14BA-4CB3-8712-DEB95C2A1370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890C9-9582-4BD3-800E-6776E0F7E8EF}" type="datetimeFigureOut">
              <a:rPr lang="ar-SA" smtClean="0"/>
              <a:pPr/>
              <a:t>02/03/36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EEE162-657E-4AA1-876B-94BB8532AE7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890C9-9582-4BD3-800E-6776E0F7E8EF}" type="datetimeFigureOut">
              <a:rPr lang="ar-SA" smtClean="0"/>
              <a:pPr/>
              <a:t>02/03/36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EEE162-657E-4AA1-876B-94BB8532AE7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890C9-9582-4BD3-800E-6776E0F7E8EF}" type="datetimeFigureOut">
              <a:rPr lang="ar-SA" smtClean="0"/>
              <a:pPr/>
              <a:t>02/03/36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EEE162-657E-4AA1-876B-94BB8532AE7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890C9-9582-4BD3-800E-6776E0F7E8EF}" type="datetimeFigureOut">
              <a:rPr lang="ar-SA" smtClean="0"/>
              <a:pPr/>
              <a:t>02/03/36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EEE162-657E-4AA1-876B-94BB8532AE7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890C9-9582-4BD3-800E-6776E0F7E8EF}" type="datetimeFigureOut">
              <a:rPr lang="ar-SA" smtClean="0"/>
              <a:pPr/>
              <a:t>02/03/36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EEE162-657E-4AA1-876B-94BB8532AE7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890C9-9582-4BD3-800E-6776E0F7E8EF}" type="datetimeFigureOut">
              <a:rPr lang="ar-SA" smtClean="0"/>
              <a:pPr/>
              <a:t>02/03/36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EEE162-657E-4AA1-876B-94BB8532AE7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890C9-9582-4BD3-800E-6776E0F7E8EF}" type="datetimeFigureOut">
              <a:rPr lang="ar-SA" smtClean="0"/>
              <a:pPr/>
              <a:t>02/03/36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EEE162-657E-4AA1-876B-94BB8532AE7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890C9-9582-4BD3-800E-6776E0F7E8EF}" type="datetimeFigureOut">
              <a:rPr lang="ar-SA" smtClean="0"/>
              <a:pPr/>
              <a:t>02/03/36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EEE162-657E-4AA1-876B-94BB8532AE7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890C9-9582-4BD3-800E-6776E0F7E8EF}" type="datetimeFigureOut">
              <a:rPr lang="ar-SA" smtClean="0"/>
              <a:pPr/>
              <a:t>02/03/36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EEE162-657E-4AA1-876B-94BB8532AE7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890C9-9582-4BD3-800E-6776E0F7E8EF}" type="datetimeFigureOut">
              <a:rPr lang="ar-SA" smtClean="0"/>
              <a:pPr/>
              <a:t>02/03/36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EEE162-657E-4AA1-876B-94BB8532AE7A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DA890C9-9582-4BD3-800E-6776E0F7E8EF}" type="datetimeFigureOut">
              <a:rPr lang="ar-SA" smtClean="0"/>
              <a:pPr/>
              <a:t>02/03/36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1EEE162-657E-4AA1-876B-94BB8532AE7A}" type="slidenum">
              <a:rPr lang="ar-SA" smtClean="0"/>
              <a:pPr/>
              <a:t>‹#›</a:t>
            </a:fld>
            <a:endParaRPr lang="ar-S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DDA890C9-9582-4BD3-800E-6776E0F7E8EF}" type="datetimeFigureOut">
              <a:rPr lang="ar-SA" smtClean="0"/>
              <a:pPr/>
              <a:t>02/03/36</a:t>
            </a:fld>
            <a:endParaRPr lang="ar-SA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1EEE162-657E-4AA1-876B-94BB8532AE7A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1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r" rtl="1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r" rtl="1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r" rtl="1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r" rtl="1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r" rtl="1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r" rtl="1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r" rtl="1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G:\Untitled-2 cop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3999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259632" y="548680"/>
            <a:ext cx="598279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800" b="1" dirty="0" smtClean="0">
                <a:solidFill>
                  <a:srgbClr val="0000FF"/>
                </a:solidFill>
                <a:latin typeface="Bodoni MT Black" pitchFamily="18" charset="0"/>
              </a:rPr>
              <a:t>WATER NETWORK ANALYSIS</a:t>
            </a:r>
            <a:endParaRPr lang="ar-SA" sz="2800" b="1" dirty="0">
              <a:solidFill>
                <a:srgbClr val="0000FF"/>
              </a:solidFill>
              <a:latin typeface="Bodoni MT Black" pitchFamily="18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571472" y="571480"/>
            <a:ext cx="500066" cy="500066"/>
          </a:xfrm>
          <a:prstGeom prst="star3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3"/>
          <p:cNvSpPr/>
          <p:nvPr/>
        </p:nvSpPr>
        <p:spPr>
          <a:xfrm>
            <a:off x="827584" y="1196752"/>
            <a:ext cx="7992888" cy="46580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50000"/>
              </a:lnSpc>
            </a:pPr>
            <a:r>
              <a:rPr lang="en-US" sz="2000" b="1" dirty="0" smtClean="0">
                <a:solidFill>
                  <a:srgbClr val="354BBB"/>
                </a:solidFill>
                <a:latin typeface="Arial Black" pitchFamily="34" charset="0"/>
              </a:rPr>
              <a:t>Source of water</a:t>
            </a:r>
            <a:r>
              <a:rPr lang="en-US" sz="2000" b="1" dirty="0" smtClean="0">
                <a:latin typeface="Arial Black" pitchFamily="34" charset="0"/>
              </a:rPr>
              <a:t>: </a:t>
            </a:r>
            <a:r>
              <a:rPr lang="en-US" sz="2000" b="1" dirty="0" err="1" smtClean="0">
                <a:latin typeface="Arial Black" pitchFamily="34" charset="0"/>
              </a:rPr>
              <a:t>Attil</a:t>
            </a:r>
            <a:r>
              <a:rPr lang="en-US" sz="2000" b="1" dirty="0" smtClean="0">
                <a:latin typeface="Arial Black" pitchFamily="34" charset="0"/>
              </a:rPr>
              <a:t> Town is fed from Abu </a:t>
            </a:r>
            <a:r>
              <a:rPr lang="en-US" sz="2000" b="1" dirty="0" err="1" smtClean="0">
                <a:latin typeface="Arial Black" pitchFamily="34" charset="0"/>
              </a:rPr>
              <a:t>Sabha</a:t>
            </a:r>
            <a:r>
              <a:rPr lang="en-US" sz="2000" b="1" dirty="0" smtClean="0">
                <a:latin typeface="Arial Black" pitchFamily="34" charset="0"/>
              </a:rPr>
              <a:t>  irrigation project . Water is pumped from the well by a booster pump and stored in the tank. The well rises</a:t>
            </a:r>
          </a:p>
          <a:p>
            <a:pPr algn="l">
              <a:lnSpc>
                <a:spcPct val="150000"/>
              </a:lnSpc>
            </a:pPr>
            <a:r>
              <a:rPr lang="ar-SA" sz="2000" b="1" dirty="0" err="1" smtClean="0">
                <a:latin typeface="Arial Black" pitchFamily="34" charset="0"/>
              </a:rPr>
              <a:t>.</a:t>
            </a:r>
            <a:r>
              <a:rPr lang="ar-SA" sz="2000" b="1" dirty="0" smtClean="0">
                <a:latin typeface="Arial Black" pitchFamily="34" charset="0"/>
              </a:rPr>
              <a:t> </a:t>
            </a:r>
            <a:r>
              <a:rPr lang="en-US" sz="2000" b="1" dirty="0" smtClean="0">
                <a:latin typeface="Arial Black" pitchFamily="34" charset="0"/>
              </a:rPr>
              <a:t> 62 m above sea level</a:t>
            </a:r>
            <a:r>
              <a:rPr lang="ar-SA" sz="2000" dirty="0" smtClean="0">
                <a:latin typeface="Arial Black" pitchFamily="34" charset="0"/>
              </a:rPr>
              <a:t> </a:t>
            </a:r>
          </a:p>
          <a:p>
            <a:pPr algn="l">
              <a:lnSpc>
                <a:spcPct val="150000"/>
              </a:lnSpc>
            </a:pPr>
            <a:r>
              <a:rPr lang="en-US" sz="2000" b="1" dirty="0" smtClean="0">
                <a:solidFill>
                  <a:srgbClr val="354BBB"/>
                </a:solidFill>
                <a:latin typeface="Arial Black" pitchFamily="34" charset="0"/>
              </a:rPr>
              <a:t>Tank </a:t>
            </a:r>
            <a:r>
              <a:rPr lang="en-US" sz="2000" b="1" dirty="0" smtClean="0">
                <a:latin typeface="Arial Black" pitchFamily="34" charset="0"/>
              </a:rPr>
              <a:t>:</a:t>
            </a:r>
            <a:r>
              <a:rPr lang="en-US" sz="2000" dirty="0" smtClean="0">
                <a:latin typeface="Arial Black" pitchFamily="34" charset="0"/>
              </a:rPr>
              <a:t> Water tank had been set up for </a:t>
            </a:r>
            <a:r>
              <a:rPr lang="en-US" sz="2000" dirty="0" err="1" smtClean="0">
                <a:latin typeface="Arial Black" pitchFamily="34" charset="0"/>
              </a:rPr>
              <a:t>Attil</a:t>
            </a:r>
            <a:r>
              <a:rPr lang="en-US" sz="2000" dirty="0" smtClean="0">
                <a:latin typeface="Arial Black" pitchFamily="34" charset="0"/>
              </a:rPr>
              <a:t> Town in 1976. It has a capacity of 200 m</a:t>
            </a:r>
            <a:r>
              <a:rPr lang="en-US" sz="2000" baseline="30000" dirty="0" smtClean="0">
                <a:latin typeface="Arial Black" pitchFamily="34" charset="0"/>
              </a:rPr>
              <a:t>3</a:t>
            </a:r>
            <a:r>
              <a:rPr lang="en-US" sz="2000" dirty="0" smtClean="0">
                <a:latin typeface="Arial Black" pitchFamily="34" charset="0"/>
              </a:rPr>
              <a:t> and rises 116 m above </a:t>
            </a:r>
            <a:r>
              <a:rPr lang="ar-SA" sz="2000" dirty="0" err="1" smtClean="0">
                <a:latin typeface="Arial Black" pitchFamily="34" charset="0"/>
              </a:rPr>
              <a:t>.</a:t>
            </a:r>
            <a:r>
              <a:rPr lang="ar-SA" sz="2000" dirty="0" smtClean="0">
                <a:latin typeface="Arial Black" pitchFamily="34" charset="0"/>
              </a:rPr>
              <a:t> </a:t>
            </a:r>
            <a:r>
              <a:rPr lang="en-US" sz="2000" dirty="0" smtClean="0">
                <a:latin typeface="Arial Black" pitchFamily="34" charset="0"/>
              </a:rPr>
              <a:t>sea level</a:t>
            </a:r>
          </a:p>
          <a:p>
            <a:pPr algn="l">
              <a:lnSpc>
                <a:spcPct val="150000"/>
              </a:lnSpc>
            </a:pPr>
            <a:r>
              <a:rPr lang="en-US" sz="2000" b="1" dirty="0" smtClean="0">
                <a:latin typeface="Arial Black" pitchFamily="34" charset="0"/>
              </a:rPr>
              <a:t>Water is distributed in  </a:t>
            </a:r>
            <a:r>
              <a:rPr lang="ar-SA" sz="2000" b="1" dirty="0" smtClean="0">
                <a:latin typeface="Arial Black" pitchFamily="34" charset="0"/>
              </a:rPr>
              <a:t> </a:t>
            </a:r>
            <a:r>
              <a:rPr lang="en-US" sz="2000" b="1" dirty="0" smtClean="0">
                <a:solidFill>
                  <a:srgbClr val="354BBB"/>
                </a:solidFill>
                <a:latin typeface="Arial Black" pitchFamily="34" charset="0"/>
              </a:rPr>
              <a:t>Length of the network </a:t>
            </a:r>
            <a:r>
              <a:rPr lang="en-US" sz="2000" b="1" dirty="0" smtClean="0">
                <a:latin typeface="Arial Black" pitchFamily="34" charset="0"/>
              </a:rPr>
              <a:t>:</a:t>
            </a:r>
            <a:r>
              <a:rPr lang="en-US" sz="2000" b="1" dirty="0" smtClean="0">
                <a:solidFill>
                  <a:srgbClr val="354BBB"/>
                </a:solidFill>
                <a:latin typeface="Arial Black" pitchFamily="34" charset="0"/>
              </a:rPr>
              <a:t> </a:t>
            </a:r>
            <a:endParaRPr lang="ar-SA" sz="2000" b="1" dirty="0" smtClean="0">
              <a:solidFill>
                <a:srgbClr val="354BBB"/>
              </a:solidFill>
              <a:latin typeface="Arial Black" pitchFamily="34" charset="0"/>
            </a:endParaRPr>
          </a:p>
          <a:p>
            <a:pPr algn="l">
              <a:lnSpc>
                <a:spcPct val="150000"/>
              </a:lnSpc>
            </a:pPr>
            <a:r>
              <a:rPr lang="en-US" sz="2000" b="1" dirty="0" smtClean="0">
                <a:latin typeface="Arial Black" pitchFamily="34" charset="0"/>
              </a:rPr>
              <a:t>a network of total length equals approximately 58 km ,and diameters ranging from 2 inch to 6 inch .</a:t>
            </a:r>
            <a:endParaRPr lang="ar-SA" sz="2000" dirty="0">
              <a:latin typeface="Arial Black" pitchFamily="34" charset="0"/>
            </a:endParaRPr>
          </a:p>
        </p:txBody>
      </p:sp>
      <p:sp>
        <p:nvSpPr>
          <p:cNvPr id="5" name="Right Arrow 4"/>
          <p:cNvSpPr/>
          <p:nvPr/>
        </p:nvSpPr>
        <p:spPr>
          <a:xfrm>
            <a:off x="539552" y="1412776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Right Arrow 4"/>
          <p:cNvSpPr/>
          <p:nvPr/>
        </p:nvSpPr>
        <p:spPr>
          <a:xfrm>
            <a:off x="539552" y="3284984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Right Arrow 4"/>
          <p:cNvSpPr/>
          <p:nvPr/>
        </p:nvSpPr>
        <p:spPr>
          <a:xfrm>
            <a:off x="539552" y="4581128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4-Point Star 3"/>
          <p:cNvSpPr/>
          <p:nvPr/>
        </p:nvSpPr>
        <p:spPr>
          <a:xfrm>
            <a:off x="571472" y="642918"/>
            <a:ext cx="500066" cy="428628"/>
          </a:xfrm>
          <a:prstGeom prst="star4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1214414" y="642918"/>
            <a:ext cx="458172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1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rgbClr val="364FBA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Attil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64FBA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 Water </a:t>
            </a:r>
            <a:r>
              <a:rPr kumimoji="0" lang="en-US" sz="2400" b="0" i="0" u="none" strike="noStrike" cap="none" normalizeH="0" baseline="0" dirty="0" smtClean="0">
                <a:ln>
                  <a:noFill/>
                </a:ln>
                <a:solidFill>
                  <a:srgbClr val="364FBA"/>
                </a:solidFill>
                <a:effectLst/>
                <a:latin typeface="Arial Black" pitchFamily="34" charset="0"/>
                <a:ea typeface="Calibri" pitchFamily="34" charset="0"/>
                <a:cs typeface="Times New Roman" pitchFamily="18" charset="0"/>
              </a:rPr>
              <a:t>Network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364FBA"/>
              </a:solidFill>
              <a:effectLst/>
              <a:latin typeface="Arial Black" pitchFamily="34" charset="0"/>
              <a:cs typeface="Arial" pitchFamily="34" charset="0"/>
            </a:endParaRPr>
          </a:p>
        </p:txBody>
      </p:sp>
      <p:pic>
        <p:nvPicPr>
          <p:cNvPr id="6" name="Picture 5" descr="C:\Users\shosho\Desktop\الخريطة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214422"/>
            <a:ext cx="7143800" cy="507209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187624" y="548680"/>
            <a:ext cx="28714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400" dirty="0" smtClean="0">
                <a:solidFill>
                  <a:srgbClr val="364FBA"/>
                </a:solidFill>
                <a:latin typeface="Arial Black" pitchFamily="34" charset="0"/>
              </a:rPr>
              <a:t>In </a:t>
            </a:r>
            <a:r>
              <a:rPr lang="en-US" sz="2400" dirty="0" err="1" smtClean="0">
                <a:solidFill>
                  <a:srgbClr val="364FBA"/>
                </a:solidFill>
                <a:latin typeface="Arial Black" pitchFamily="34" charset="0"/>
              </a:rPr>
              <a:t>Attil</a:t>
            </a:r>
            <a:r>
              <a:rPr lang="en-US" sz="2400" dirty="0" smtClean="0">
                <a:solidFill>
                  <a:srgbClr val="364FBA"/>
                </a:solidFill>
                <a:latin typeface="Arial Black" pitchFamily="34" charset="0"/>
              </a:rPr>
              <a:t> Network</a:t>
            </a:r>
            <a:endParaRPr lang="ar-SA" sz="2400" dirty="0">
              <a:solidFill>
                <a:srgbClr val="364FBA"/>
              </a:solidFill>
              <a:latin typeface="Arial Black" pitchFamily="34" charset="0"/>
            </a:endParaRPr>
          </a:p>
        </p:txBody>
      </p:sp>
      <p:sp>
        <p:nvSpPr>
          <p:cNvPr id="3" name="5-Point Star 2"/>
          <p:cNvSpPr/>
          <p:nvPr/>
        </p:nvSpPr>
        <p:spPr>
          <a:xfrm>
            <a:off x="467544" y="548680"/>
            <a:ext cx="642942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ستطيل 3"/>
          <p:cNvSpPr/>
          <p:nvPr/>
        </p:nvSpPr>
        <p:spPr>
          <a:xfrm>
            <a:off x="971600" y="1340768"/>
            <a:ext cx="7524328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32000" algn="l">
              <a:lnSpc>
                <a:spcPct val="150000"/>
              </a:lnSpc>
            </a:pPr>
            <a:r>
              <a:rPr lang="en-US" b="1" dirty="0" smtClean="0">
                <a:solidFill>
                  <a:srgbClr val="1B8AD5"/>
                </a:solidFill>
                <a:latin typeface="Arial Black" pitchFamily="34" charset="0"/>
              </a:rPr>
              <a:t>Pipes </a:t>
            </a:r>
            <a:r>
              <a:rPr lang="en-US" b="1" dirty="0" smtClean="0">
                <a:latin typeface="Arial Black" pitchFamily="34" charset="0"/>
              </a:rPr>
              <a:t>:</a:t>
            </a:r>
            <a:r>
              <a:rPr lang="en-US" b="1" dirty="0" smtClean="0">
                <a:solidFill>
                  <a:srgbClr val="1B8AD5"/>
                </a:solidFill>
                <a:latin typeface="Arial Black" pitchFamily="34" charset="0"/>
              </a:rPr>
              <a:t> </a:t>
            </a:r>
            <a:r>
              <a:rPr lang="en-US" dirty="0" smtClean="0">
                <a:latin typeface="Arial Black" pitchFamily="34" charset="0"/>
              </a:rPr>
              <a:t>Pipes that transfer water has a different diameter 6, 4, 3 and 2 inches made from steel and steel pipes lined from inside with cement. The number of the pipes = 256 .</a:t>
            </a:r>
            <a:endParaRPr lang="ar-SA" dirty="0" smtClean="0">
              <a:latin typeface="Arial Black" pitchFamily="34" charset="0"/>
            </a:endParaRPr>
          </a:p>
          <a:p>
            <a:pPr indent="-432000" algn="l">
              <a:lnSpc>
                <a:spcPct val="150000"/>
              </a:lnSpc>
            </a:pPr>
            <a:endParaRPr lang="ar-SA" dirty="0" smtClean="0">
              <a:latin typeface="Arial Black" pitchFamily="34" charset="0"/>
            </a:endParaRPr>
          </a:p>
          <a:p>
            <a:pPr indent="-432000" algn="l">
              <a:lnSpc>
                <a:spcPct val="150000"/>
              </a:lnSpc>
            </a:pPr>
            <a:r>
              <a:rPr lang="en-US" dirty="0" smtClean="0">
                <a:solidFill>
                  <a:srgbClr val="1B8AD5"/>
                </a:solidFill>
                <a:latin typeface="Arial Black" pitchFamily="34" charset="0"/>
              </a:rPr>
              <a:t>Nodes</a:t>
            </a:r>
            <a:r>
              <a:rPr lang="en-US" dirty="0" smtClean="0">
                <a:latin typeface="Arial Black" pitchFamily="34" charset="0"/>
              </a:rPr>
              <a:t> : Nodes are points join lines in the network with each other and where water enters or leaves the network. </a:t>
            </a:r>
            <a:r>
              <a:rPr lang="ar-SA" dirty="0" err="1" smtClean="0">
                <a:latin typeface="Arial Black" pitchFamily="34" charset="0"/>
              </a:rPr>
              <a:t>.</a:t>
            </a:r>
            <a:r>
              <a:rPr lang="ar-SA" dirty="0" smtClean="0">
                <a:latin typeface="Arial Black" pitchFamily="34" charset="0"/>
              </a:rPr>
              <a:t> </a:t>
            </a:r>
            <a:r>
              <a:rPr lang="en-US" dirty="0" smtClean="0">
                <a:latin typeface="Arial Black" pitchFamily="34" charset="0"/>
              </a:rPr>
              <a:t>The number of nodes = 232</a:t>
            </a:r>
          </a:p>
          <a:p>
            <a:pPr indent="-432000" algn="l">
              <a:lnSpc>
                <a:spcPct val="150000"/>
              </a:lnSpc>
            </a:pPr>
            <a:endParaRPr lang="en-US" dirty="0" smtClean="0">
              <a:latin typeface="Arial Black" pitchFamily="34" charset="0"/>
            </a:endParaRPr>
          </a:p>
          <a:p>
            <a:pPr indent="-432000" algn="l">
              <a:lnSpc>
                <a:spcPct val="150000"/>
              </a:lnSpc>
            </a:pPr>
            <a:r>
              <a:rPr lang="ar-SA" b="1" dirty="0" err="1" smtClean="0">
                <a:latin typeface="Arial Black" pitchFamily="34" charset="0"/>
              </a:rPr>
              <a:t>.</a:t>
            </a:r>
            <a:r>
              <a:rPr lang="ar-SA" b="1" dirty="0" smtClean="0">
                <a:solidFill>
                  <a:srgbClr val="1B8AD5"/>
                </a:solidFill>
                <a:latin typeface="Arial Black" pitchFamily="34" charset="0"/>
              </a:rPr>
              <a:t> </a:t>
            </a:r>
            <a:r>
              <a:rPr lang="en-US" b="1" dirty="0" smtClean="0">
                <a:solidFill>
                  <a:srgbClr val="1B8AD5"/>
                </a:solidFill>
                <a:latin typeface="Arial Black" pitchFamily="34" charset="0"/>
              </a:rPr>
              <a:t>Area</a:t>
            </a:r>
            <a:r>
              <a:rPr lang="en-US" b="1" dirty="0" smtClean="0">
                <a:latin typeface="Arial Black" pitchFamily="34" charset="0"/>
              </a:rPr>
              <a:t> : </a:t>
            </a:r>
            <a:r>
              <a:rPr lang="en-US" dirty="0" err="1" smtClean="0">
                <a:latin typeface="Arial Black" pitchFamily="34" charset="0"/>
              </a:rPr>
              <a:t>Attil</a:t>
            </a:r>
            <a:r>
              <a:rPr lang="en-US" dirty="0" smtClean="0">
                <a:latin typeface="Arial Black" pitchFamily="34" charset="0"/>
              </a:rPr>
              <a:t> Town has a recent area equals 4572 </a:t>
            </a:r>
            <a:r>
              <a:rPr lang="en-US" dirty="0" err="1" smtClean="0">
                <a:latin typeface="Arial Black" pitchFamily="34" charset="0"/>
              </a:rPr>
              <a:t>dunums</a:t>
            </a:r>
            <a:endParaRPr lang="en-US" dirty="0" smtClean="0">
              <a:latin typeface="Arial Black" pitchFamily="34" charset="0"/>
            </a:endParaRPr>
          </a:p>
          <a:p>
            <a:pPr indent="-432000" algn="l">
              <a:lnSpc>
                <a:spcPct val="150000"/>
              </a:lnSpc>
            </a:pPr>
            <a:endParaRPr lang="en-US" dirty="0" smtClean="0">
              <a:latin typeface="Arial Black" pitchFamily="34" charset="0"/>
            </a:endParaRPr>
          </a:p>
          <a:p>
            <a:pPr indent="-432000" algn="l">
              <a:lnSpc>
                <a:spcPct val="150000"/>
              </a:lnSpc>
            </a:pPr>
            <a:r>
              <a:rPr lang="en-US" b="1" dirty="0" smtClean="0">
                <a:solidFill>
                  <a:srgbClr val="1B8AD5"/>
                </a:solidFill>
                <a:latin typeface="Arial Black" pitchFamily="34" charset="0"/>
              </a:rPr>
              <a:t>Density </a:t>
            </a:r>
            <a:r>
              <a:rPr lang="en-US" b="1" dirty="0" smtClean="0">
                <a:latin typeface="Arial Black" pitchFamily="34" charset="0"/>
              </a:rPr>
              <a:t>:</a:t>
            </a:r>
            <a:r>
              <a:rPr lang="en-US" b="1" dirty="0" smtClean="0">
                <a:solidFill>
                  <a:srgbClr val="1B8AD5"/>
                </a:solidFill>
                <a:latin typeface="Arial Black" pitchFamily="34" charset="0"/>
              </a:rPr>
              <a:t> </a:t>
            </a:r>
            <a:r>
              <a:rPr lang="en-US" b="1" dirty="0" smtClean="0">
                <a:latin typeface="Arial Black" pitchFamily="34" charset="0"/>
              </a:rPr>
              <a:t>The average density almost equal to 4capita/</a:t>
            </a:r>
            <a:r>
              <a:rPr lang="en-US" b="1" dirty="0" err="1" smtClean="0">
                <a:latin typeface="Arial Black" pitchFamily="34" charset="0"/>
              </a:rPr>
              <a:t>dunum</a:t>
            </a:r>
            <a:r>
              <a:rPr lang="en-US" b="1" dirty="0" smtClean="0">
                <a:latin typeface="Arial Black" pitchFamily="34" charset="0"/>
              </a:rPr>
              <a:t> .</a:t>
            </a:r>
            <a:endParaRPr lang="ar-SA" b="1" dirty="0" smtClean="0">
              <a:latin typeface="Arial Black" pitchFamily="34" charset="0"/>
            </a:endParaRPr>
          </a:p>
        </p:txBody>
      </p:sp>
      <p:sp>
        <p:nvSpPr>
          <p:cNvPr id="5" name="Right Arrow 3"/>
          <p:cNvSpPr/>
          <p:nvPr/>
        </p:nvSpPr>
        <p:spPr>
          <a:xfrm>
            <a:off x="611560" y="1484784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Right Arrow 3"/>
          <p:cNvSpPr/>
          <p:nvPr/>
        </p:nvSpPr>
        <p:spPr>
          <a:xfrm>
            <a:off x="611560" y="5661248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Right Arrow 3"/>
          <p:cNvSpPr/>
          <p:nvPr/>
        </p:nvSpPr>
        <p:spPr>
          <a:xfrm>
            <a:off x="611560" y="3140968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Right Arrow 3"/>
          <p:cNvSpPr/>
          <p:nvPr/>
        </p:nvSpPr>
        <p:spPr>
          <a:xfrm>
            <a:off x="611560" y="4797152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Point Star 1"/>
          <p:cNvSpPr/>
          <p:nvPr/>
        </p:nvSpPr>
        <p:spPr>
          <a:xfrm>
            <a:off x="571472" y="571480"/>
            <a:ext cx="642942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TextBox 2"/>
          <p:cNvSpPr txBox="1"/>
          <p:nvPr/>
        </p:nvSpPr>
        <p:spPr>
          <a:xfrm>
            <a:off x="1357290" y="500042"/>
            <a:ext cx="58579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400" b="1" dirty="0" smtClean="0">
                <a:solidFill>
                  <a:srgbClr val="364FBA"/>
                </a:solidFill>
                <a:latin typeface="Arial Black" pitchFamily="34" charset="0"/>
              </a:rPr>
              <a:t>Sample of Nodal Demand </a:t>
            </a:r>
            <a:endParaRPr lang="ar-SA" sz="2400" b="1" dirty="0">
              <a:solidFill>
                <a:srgbClr val="364FBA"/>
              </a:solidFill>
              <a:latin typeface="Arial Black" pitchFamily="34" charset="0"/>
            </a:endParaRPr>
          </a:p>
        </p:txBody>
      </p:sp>
      <p:pic>
        <p:nvPicPr>
          <p:cNvPr id="4" name="Picture 3" descr="C:\Users\shosho\Desktop\جدول النود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285860"/>
            <a:ext cx="7358114" cy="5026661"/>
          </a:xfrm>
          <a:prstGeom prst="rect">
            <a:avLst/>
          </a:prstGeom>
          <a:ln w="88900" cap="sq" cmpd="thickThin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lowchart: Decision 1"/>
          <p:cNvSpPr/>
          <p:nvPr/>
        </p:nvSpPr>
        <p:spPr>
          <a:xfrm>
            <a:off x="642910" y="571480"/>
            <a:ext cx="500066" cy="285752"/>
          </a:xfrm>
          <a:prstGeom prst="flowChartDecis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TextBox 2"/>
          <p:cNvSpPr txBox="1"/>
          <p:nvPr/>
        </p:nvSpPr>
        <p:spPr>
          <a:xfrm>
            <a:off x="1214414" y="500042"/>
            <a:ext cx="614366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400" b="1" dirty="0" smtClean="0">
                <a:solidFill>
                  <a:srgbClr val="364FBA"/>
                </a:solidFill>
                <a:latin typeface="Arial Black" pitchFamily="34" charset="0"/>
              </a:rPr>
              <a:t>Summary of Nodal Demand Ta</a:t>
            </a:r>
            <a:r>
              <a:rPr lang="en-US" sz="2000" b="1" dirty="0" smtClean="0">
                <a:solidFill>
                  <a:srgbClr val="364FBA"/>
                </a:solidFill>
                <a:latin typeface="Arial Black" pitchFamily="34" charset="0"/>
              </a:rPr>
              <a:t>ble</a:t>
            </a:r>
            <a:endParaRPr lang="ar-SA" sz="2000" b="1" dirty="0">
              <a:solidFill>
                <a:srgbClr val="364FBA"/>
              </a:solidFill>
              <a:latin typeface="Arial Black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285852" y="1428736"/>
            <a:ext cx="50720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000" dirty="0" smtClean="0">
                <a:latin typeface="Arial Black" pitchFamily="34" charset="0"/>
              </a:rPr>
              <a:t>Total Pop / node = 10921 capita </a:t>
            </a:r>
            <a:endParaRPr lang="ar-SA" sz="2000" dirty="0">
              <a:latin typeface="Arial Black" pitchFamily="34" charset="0"/>
            </a:endParaRPr>
          </a:p>
        </p:txBody>
      </p:sp>
      <p:sp>
        <p:nvSpPr>
          <p:cNvPr id="7" name="Right Arrow 6"/>
          <p:cNvSpPr/>
          <p:nvPr/>
        </p:nvSpPr>
        <p:spPr>
          <a:xfrm>
            <a:off x="928662" y="1571612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TextBox 7"/>
          <p:cNvSpPr txBox="1"/>
          <p:nvPr/>
        </p:nvSpPr>
        <p:spPr>
          <a:xfrm>
            <a:off x="1285852" y="2428868"/>
            <a:ext cx="564360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000" b="1" dirty="0" smtClean="0"/>
              <a:t>T</a:t>
            </a:r>
            <a:r>
              <a:rPr lang="en-US" sz="2000" b="1" dirty="0" smtClean="0">
                <a:latin typeface="Arial Black" pitchFamily="34" charset="0"/>
              </a:rPr>
              <a:t>otal Demand (L / day) = 1222938.73 </a:t>
            </a:r>
            <a:endParaRPr lang="ar-SA" sz="2000" b="1" dirty="0">
              <a:latin typeface="Arial Black" pitchFamily="34" charset="0"/>
            </a:endParaRPr>
          </a:p>
        </p:txBody>
      </p:sp>
      <p:sp>
        <p:nvSpPr>
          <p:cNvPr id="9" name="Right Arrow 8"/>
          <p:cNvSpPr/>
          <p:nvPr/>
        </p:nvSpPr>
        <p:spPr>
          <a:xfrm>
            <a:off x="928662" y="2571744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0" name="TextBox 9"/>
          <p:cNvSpPr txBox="1"/>
          <p:nvPr/>
        </p:nvSpPr>
        <p:spPr>
          <a:xfrm>
            <a:off x="1285852" y="3429000"/>
            <a:ext cx="5072098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ar-SA" dirty="0" smtClean="0"/>
              <a:t> </a:t>
            </a:r>
            <a:r>
              <a:rPr lang="en-US" sz="2000" b="1" dirty="0" smtClean="0">
                <a:latin typeface="Arial Black" pitchFamily="34" charset="0"/>
              </a:rPr>
              <a:t>14.1544</a:t>
            </a:r>
            <a:r>
              <a:rPr lang="ar-SA" sz="2000" b="1" dirty="0" smtClean="0">
                <a:latin typeface="Arial Black" pitchFamily="34" charset="0"/>
              </a:rPr>
              <a:t>= (</a:t>
            </a:r>
            <a:r>
              <a:rPr lang="en-US" sz="2000" b="1" dirty="0" smtClean="0">
                <a:latin typeface="Arial Black" pitchFamily="34" charset="0"/>
              </a:rPr>
              <a:t>Total Demand (L / S</a:t>
            </a:r>
            <a:endParaRPr lang="ar-SA" sz="2000" b="1" dirty="0">
              <a:latin typeface="Arial Black" pitchFamily="34" charset="0"/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928662" y="3571876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ربع نص 2"/>
          <p:cNvSpPr txBox="1"/>
          <p:nvPr/>
        </p:nvSpPr>
        <p:spPr>
          <a:xfrm>
            <a:off x="899592" y="476672"/>
            <a:ext cx="7848872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800" b="1" dirty="0" smtClean="0">
                <a:solidFill>
                  <a:srgbClr val="0000FF"/>
                </a:solidFill>
                <a:latin typeface="Arial Black" pitchFamily="34" charset="0"/>
              </a:rPr>
              <a:t>ANALYSIS of EXISTING WATER NETWORK USING EPANET</a:t>
            </a:r>
            <a:endParaRPr lang="ar-SA" sz="2800" b="1" dirty="0">
              <a:solidFill>
                <a:srgbClr val="0000FF"/>
              </a:solidFill>
              <a:latin typeface="Arial Black" pitchFamily="34" charset="0"/>
            </a:endParaRPr>
          </a:p>
        </p:txBody>
      </p:sp>
      <p:sp>
        <p:nvSpPr>
          <p:cNvPr id="4" name="32-Point Star 3"/>
          <p:cNvSpPr/>
          <p:nvPr/>
        </p:nvSpPr>
        <p:spPr>
          <a:xfrm>
            <a:off x="395536" y="476672"/>
            <a:ext cx="500066" cy="500066"/>
          </a:xfrm>
          <a:prstGeom prst="star3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6" name="صورة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1628800"/>
            <a:ext cx="7560840" cy="4608511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1547664" y="1916832"/>
            <a:ext cx="258762" cy="655638"/>
          </a:xfrm>
          <a:prstGeom prst="upArrow">
            <a:avLst>
              <a:gd name="adj1" fmla="val 50000"/>
              <a:gd name="adj2" fmla="val 63344"/>
            </a:avLst>
          </a:prstGeom>
          <a:solidFill>
            <a:srgbClr val="0000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 dirty="0"/>
          </a:p>
        </p:txBody>
      </p:sp>
      <p:sp>
        <p:nvSpPr>
          <p:cNvPr id="15" name="مستطيل 14"/>
          <p:cNvSpPr/>
          <p:nvPr/>
        </p:nvSpPr>
        <p:spPr>
          <a:xfrm>
            <a:off x="6287727" y="1628800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endParaRPr lang="ar-SA" sz="5400" b="1" cap="none" spc="150" dirty="0">
              <a:ln w="11430"/>
              <a:solidFill>
                <a:srgbClr val="F8F8F8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6" name="مربع نص 15"/>
          <p:cNvSpPr txBox="1"/>
          <p:nvPr/>
        </p:nvSpPr>
        <p:spPr>
          <a:xfrm>
            <a:off x="5076056" y="1628800"/>
            <a:ext cx="3240360" cy="369332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1">
            <a:spAutoFit/>
          </a:bodyPr>
          <a:lstStyle/>
          <a:p>
            <a:pPr algn="l"/>
            <a:r>
              <a:rPr lang="en-US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Network Model in EPANET</a:t>
            </a:r>
            <a:endParaRPr lang="en-US" dirty="0">
              <a:solidFill>
                <a:schemeClr val="accent5">
                  <a:lumMod val="75000"/>
                </a:schemeClr>
              </a:solidFill>
            </a:endParaRPr>
          </a:p>
        </p:txBody>
      </p:sp>
      <p:cxnSp>
        <p:nvCxnSpPr>
          <p:cNvPr id="9" name="رابط كسهم مستقيم 8"/>
          <p:cNvCxnSpPr/>
          <p:nvPr/>
        </p:nvCxnSpPr>
        <p:spPr>
          <a:xfrm flipV="1">
            <a:off x="5004048" y="3717032"/>
            <a:ext cx="21602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مربع نص 12"/>
          <p:cNvSpPr txBox="1"/>
          <p:nvPr/>
        </p:nvSpPr>
        <p:spPr>
          <a:xfrm>
            <a:off x="4644008" y="3429000"/>
            <a:ext cx="115212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dirty="0" smtClean="0">
                <a:solidFill>
                  <a:srgbClr val="1038E0"/>
                </a:solidFill>
                <a:latin typeface="Arial Black" pitchFamily="34" charset="0"/>
              </a:rPr>
              <a:t>R</a:t>
            </a:r>
            <a:endParaRPr lang="ar-SA" dirty="0">
              <a:solidFill>
                <a:srgbClr val="1038E0"/>
              </a:solidFill>
              <a:latin typeface="Arial Black" pitchFamily="34" charset="0"/>
            </a:endParaRPr>
          </a:p>
        </p:txBody>
      </p:sp>
      <p:sp>
        <p:nvSpPr>
          <p:cNvPr id="14" name="مربع نص 13"/>
          <p:cNvSpPr txBox="1"/>
          <p:nvPr/>
        </p:nvSpPr>
        <p:spPr>
          <a:xfrm>
            <a:off x="971600" y="5301208"/>
            <a:ext cx="16561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1400" b="1" dirty="0" smtClean="0">
                <a:latin typeface="Arial Black" pitchFamily="34" charset="0"/>
              </a:rPr>
              <a:t>R : reservoir</a:t>
            </a:r>
          </a:p>
          <a:p>
            <a:pPr algn="l"/>
            <a:r>
              <a:rPr lang="en-US" sz="1400" dirty="0" smtClean="0">
                <a:latin typeface="Arial Black" pitchFamily="34" charset="0"/>
              </a:rPr>
              <a:t>P : pump</a:t>
            </a:r>
            <a:endParaRPr lang="ar-SA" sz="1400" dirty="0">
              <a:latin typeface="Arial Black" pitchFamily="34" charset="0"/>
            </a:endParaRPr>
          </a:p>
        </p:txBody>
      </p:sp>
      <p:cxnSp>
        <p:nvCxnSpPr>
          <p:cNvPr id="17" name="رابط كسهم مستقيم 16"/>
          <p:cNvCxnSpPr/>
          <p:nvPr/>
        </p:nvCxnSpPr>
        <p:spPr>
          <a:xfrm flipV="1">
            <a:off x="6156176" y="3789040"/>
            <a:ext cx="72008" cy="50405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مربع نص 19"/>
          <p:cNvSpPr txBox="1"/>
          <p:nvPr/>
        </p:nvSpPr>
        <p:spPr>
          <a:xfrm>
            <a:off x="6084168" y="3573016"/>
            <a:ext cx="28803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1038E0"/>
                </a:solidFill>
                <a:latin typeface="Arial Black" pitchFamily="34" charset="0"/>
              </a:rPr>
              <a:t>P</a:t>
            </a:r>
            <a:endParaRPr lang="ar-SA" dirty="0">
              <a:solidFill>
                <a:srgbClr val="1038E0"/>
              </a:solidFill>
              <a:latin typeface="Arial Black" pitchFamily="34" charset="0"/>
            </a:endParaRPr>
          </a:p>
        </p:txBody>
      </p:sp>
      <p:cxnSp>
        <p:nvCxnSpPr>
          <p:cNvPr id="22" name="رابط كسهم مستقيم 21"/>
          <p:cNvCxnSpPr/>
          <p:nvPr/>
        </p:nvCxnSpPr>
        <p:spPr>
          <a:xfrm>
            <a:off x="5724128" y="5013176"/>
            <a:ext cx="72008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مربع نص 24"/>
          <p:cNvSpPr txBox="1"/>
          <p:nvPr/>
        </p:nvSpPr>
        <p:spPr>
          <a:xfrm>
            <a:off x="6300192" y="5229200"/>
            <a:ext cx="4320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1038E0"/>
                </a:solidFill>
                <a:latin typeface="Arial Black" pitchFamily="34" charset="0"/>
              </a:rPr>
              <a:t>P</a:t>
            </a:r>
            <a:endParaRPr lang="ar-SA" dirty="0">
              <a:solidFill>
                <a:srgbClr val="1038E0"/>
              </a:solidFill>
              <a:latin typeface="Arial Black" pitchFamily="34" charset="0"/>
            </a:endParaRPr>
          </a:p>
        </p:txBody>
      </p:sp>
      <p:cxnSp>
        <p:nvCxnSpPr>
          <p:cNvPr id="28" name="رابط كسهم مستقيم 27"/>
          <p:cNvCxnSpPr/>
          <p:nvPr/>
        </p:nvCxnSpPr>
        <p:spPr>
          <a:xfrm>
            <a:off x="5076056" y="5661248"/>
            <a:ext cx="36004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مربع نص 30"/>
          <p:cNvSpPr txBox="1"/>
          <p:nvPr/>
        </p:nvSpPr>
        <p:spPr>
          <a:xfrm>
            <a:off x="5292080" y="5805264"/>
            <a:ext cx="432048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1038E0"/>
                </a:solidFill>
                <a:latin typeface="Arial Black" pitchFamily="34" charset="0"/>
              </a:rPr>
              <a:t>P</a:t>
            </a:r>
            <a:endParaRPr lang="ar-SA" dirty="0">
              <a:solidFill>
                <a:srgbClr val="1038E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ربع نص 3"/>
          <p:cNvSpPr txBox="1"/>
          <p:nvPr/>
        </p:nvSpPr>
        <p:spPr>
          <a:xfrm>
            <a:off x="1259632" y="548680"/>
            <a:ext cx="748883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400" dirty="0" smtClean="0">
                <a:solidFill>
                  <a:srgbClr val="364FBA"/>
                </a:solidFill>
                <a:latin typeface="Arial Black" pitchFamily="34" charset="0"/>
              </a:rPr>
              <a:t>Two Runs for Existing Water Network </a:t>
            </a:r>
            <a:endParaRPr lang="ar-SA" sz="2400" dirty="0">
              <a:solidFill>
                <a:srgbClr val="364FBA"/>
              </a:solidFill>
              <a:latin typeface="Arial Black" pitchFamily="34" charset="0"/>
            </a:endParaRPr>
          </a:p>
        </p:txBody>
      </p:sp>
      <p:sp>
        <p:nvSpPr>
          <p:cNvPr id="5" name="5-Point Star 1"/>
          <p:cNvSpPr/>
          <p:nvPr/>
        </p:nvSpPr>
        <p:spPr>
          <a:xfrm>
            <a:off x="571472" y="571480"/>
            <a:ext cx="642942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" name="مربع نص 7"/>
          <p:cNvSpPr txBox="1"/>
          <p:nvPr/>
        </p:nvSpPr>
        <p:spPr>
          <a:xfrm>
            <a:off x="611560" y="1484784"/>
            <a:ext cx="460851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latin typeface="Arial Black" pitchFamily="34" charset="0"/>
              </a:rPr>
              <a:t>At a Steady State Condition</a:t>
            </a:r>
            <a:endParaRPr lang="ar-SA" sz="2000" dirty="0">
              <a:latin typeface="Arial Black" pitchFamily="34" charset="0"/>
            </a:endParaRPr>
          </a:p>
        </p:txBody>
      </p:sp>
      <p:sp>
        <p:nvSpPr>
          <p:cNvPr id="12" name="مخطط انسيابي: رابط 11"/>
          <p:cNvSpPr/>
          <p:nvPr/>
        </p:nvSpPr>
        <p:spPr>
          <a:xfrm>
            <a:off x="827584" y="1484784"/>
            <a:ext cx="360040" cy="360040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899592" y="1484784"/>
            <a:ext cx="28803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latin typeface="Arial Black" pitchFamily="34" charset="0"/>
              </a:rPr>
              <a:t>1</a:t>
            </a:r>
            <a:endParaRPr lang="ar-SA" sz="2000" dirty="0">
              <a:latin typeface="Arial Black" pitchFamily="34" charset="0"/>
            </a:endParaRPr>
          </a:p>
        </p:txBody>
      </p:sp>
      <p:sp>
        <p:nvSpPr>
          <p:cNvPr id="14" name="مخطط انسيابي: رابط 13"/>
          <p:cNvSpPr/>
          <p:nvPr/>
        </p:nvSpPr>
        <p:spPr>
          <a:xfrm>
            <a:off x="827584" y="2276872"/>
            <a:ext cx="360040" cy="360040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899592" y="2276872"/>
            <a:ext cx="28803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sz="2000" dirty="0" smtClean="0">
                <a:latin typeface="Arial Black" pitchFamily="34" charset="0"/>
              </a:rPr>
              <a:t>2</a:t>
            </a:r>
            <a:endParaRPr lang="ar-SA" sz="2000" dirty="0">
              <a:latin typeface="Arial Black" pitchFamily="34" charset="0"/>
            </a:endParaRPr>
          </a:p>
        </p:txBody>
      </p:sp>
      <p:sp>
        <p:nvSpPr>
          <p:cNvPr id="17" name="مربع نص 16"/>
          <p:cNvSpPr txBox="1"/>
          <p:nvPr/>
        </p:nvSpPr>
        <p:spPr>
          <a:xfrm>
            <a:off x="1187624" y="2276872"/>
            <a:ext cx="460851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000" dirty="0" smtClean="0">
                <a:latin typeface="Arial Black" pitchFamily="34" charset="0"/>
              </a:rPr>
              <a:t>At an Unsteady State Condition </a:t>
            </a:r>
            <a:endParaRPr lang="ar-SA" sz="2000" dirty="0">
              <a:latin typeface="Arial Black" pitchFamily="34" charset="0"/>
            </a:endParaRPr>
          </a:p>
        </p:txBody>
      </p:sp>
      <p:sp>
        <p:nvSpPr>
          <p:cNvPr id="18" name="مربع نص 17"/>
          <p:cNvSpPr txBox="1"/>
          <p:nvPr/>
        </p:nvSpPr>
        <p:spPr>
          <a:xfrm>
            <a:off x="899592" y="2996952"/>
            <a:ext cx="7344816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000" dirty="0" smtClean="0">
                <a:latin typeface="Arial Black" pitchFamily="34" charset="0"/>
              </a:rPr>
              <a:t>By entering data on patterns icon and that is sourced from distribution of water consumption </a:t>
            </a:r>
            <a:r>
              <a:rPr lang="ar-SA" sz="2000" dirty="0" err="1" smtClean="0">
                <a:latin typeface="Arial Black" pitchFamily="34" charset="0"/>
              </a:rPr>
              <a:t>.</a:t>
            </a:r>
            <a:r>
              <a:rPr lang="en-US" sz="2000" dirty="0" smtClean="0">
                <a:latin typeface="Arial Black" pitchFamily="34" charset="0"/>
              </a:rPr>
              <a:t>during day and night in the West Bank </a:t>
            </a:r>
            <a:endParaRPr lang="ar-SA" sz="20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43608" y="548680"/>
            <a:ext cx="61926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1B8AD5"/>
                </a:solidFill>
                <a:latin typeface="Arial Black" pitchFamily="34" charset="0"/>
              </a:rPr>
              <a:t>Distribution of Water Consumption</a:t>
            </a:r>
            <a:endParaRPr lang="ar-SA" sz="2400" dirty="0">
              <a:solidFill>
                <a:srgbClr val="1B8AD5"/>
              </a:solidFill>
              <a:latin typeface="Arial Black" pitchFamily="34" charset="0"/>
            </a:endParaRPr>
          </a:p>
        </p:txBody>
      </p:sp>
      <p:pic>
        <p:nvPicPr>
          <p:cNvPr id="3" name="Picture 1" descr="https://fbcdn-sphotos-h-a.akamaihd.net/hphotos-ak-xpf1/v/t34.0-12/10704934_761025790627206_1859516679_n.jpg?oh=fe42f000aab2894a9b80995e745b36f9&amp;oe=541673CC&amp;__gda__=1410757724_5d859c53f5ce110818cf53aa171c22e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484784"/>
            <a:ext cx="6840760" cy="4392487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خطط انسيابي: رابط 2"/>
          <p:cNvSpPr/>
          <p:nvPr/>
        </p:nvSpPr>
        <p:spPr>
          <a:xfrm>
            <a:off x="683568" y="548680"/>
            <a:ext cx="288032" cy="216024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" name="مستطيل 3"/>
          <p:cNvSpPr/>
          <p:nvPr/>
        </p:nvSpPr>
        <p:spPr>
          <a:xfrm>
            <a:off x="971600" y="476672"/>
            <a:ext cx="93245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dirty="0" smtClean="0">
                <a:latin typeface="Arial Black" pitchFamily="34" charset="0"/>
              </a:rPr>
              <a:t>Network Table - Nodes at 6:00 Hrs for Existing</a:t>
            </a:r>
          </a:p>
          <a:p>
            <a:pPr algn="l"/>
            <a:r>
              <a:rPr lang="en-US" sz="2000" dirty="0" smtClean="0">
                <a:latin typeface="Arial Black" pitchFamily="34" charset="0"/>
              </a:rPr>
              <a:t> Network </a:t>
            </a:r>
            <a:endParaRPr lang="ar-SA" sz="2000" dirty="0">
              <a:latin typeface="Arial Black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412776"/>
            <a:ext cx="7776864" cy="482453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1043608" y="476672"/>
            <a:ext cx="76328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dirty="0" smtClean="0">
                <a:latin typeface="Arial Black" pitchFamily="34" charset="0"/>
              </a:rPr>
              <a:t>Network Table - Links at 6:00 Hrs for Existing</a:t>
            </a:r>
          </a:p>
          <a:p>
            <a:pPr algn="l"/>
            <a:r>
              <a:rPr lang="en-US" sz="2000" dirty="0" smtClean="0">
                <a:latin typeface="Arial Black" pitchFamily="34" charset="0"/>
              </a:rPr>
              <a:t> Network </a:t>
            </a:r>
            <a:endParaRPr lang="ar-SA" sz="2000" dirty="0">
              <a:latin typeface="Arial Black" pitchFamily="34" charset="0"/>
            </a:endParaRPr>
          </a:p>
        </p:txBody>
      </p:sp>
      <p:sp>
        <p:nvSpPr>
          <p:cNvPr id="3" name="مخطط انسيابي: رابط 2"/>
          <p:cNvSpPr/>
          <p:nvPr/>
        </p:nvSpPr>
        <p:spPr>
          <a:xfrm>
            <a:off x="683568" y="548680"/>
            <a:ext cx="288032" cy="216024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412777"/>
            <a:ext cx="7920879" cy="482453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miley Face 3"/>
          <p:cNvSpPr/>
          <p:nvPr/>
        </p:nvSpPr>
        <p:spPr>
          <a:xfrm>
            <a:off x="642910" y="571480"/>
            <a:ext cx="500066" cy="500066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مستطيل 2"/>
          <p:cNvSpPr/>
          <p:nvPr/>
        </p:nvSpPr>
        <p:spPr>
          <a:xfrm>
            <a:off x="1331640" y="476672"/>
            <a:ext cx="283763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40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206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Britannic Bold" pitchFamily="34" charset="0"/>
                <a:cs typeface="AngsanaUPC" pitchFamily="18" charset="-34"/>
              </a:rPr>
              <a:t>CONTENTS</a:t>
            </a:r>
            <a:endParaRPr lang="en-US" sz="40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206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Britannic Bold" pitchFamily="34" charset="0"/>
              <a:cs typeface="AngsanaUPC" pitchFamily="18" charset="-34"/>
            </a:endParaRPr>
          </a:p>
        </p:txBody>
      </p:sp>
      <p:sp>
        <p:nvSpPr>
          <p:cNvPr id="5" name="مربع نص 4"/>
          <p:cNvSpPr txBox="1"/>
          <p:nvPr/>
        </p:nvSpPr>
        <p:spPr>
          <a:xfrm>
            <a:off x="899592" y="1412776"/>
            <a:ext cx="7776864" cy="677108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indent="-252000" algn="l"/>
            <a:r>
              <a:rPr lang="en-US" dirty="0" smtClean="0">
                <a:solidFill>
                  <a:srgbClr val="364FBA"/>
                </a:solidFill>
                <a:latin typeface="Arial Black" pitchFamily="34" charset="0"/>
              </a:rPr>
              <a:t>OBJECTIVES</a:t>
            </a:r>
          </a:p>
          <a:p>
            <a:pPr indent="-252000" algn="l"/>
            <a:endParaRPr lang="en-US" dirty="0" smtClean="0">
              <a:solidFill>
                <a:srgbClr val="364FBA"/>
              </a:solidFill>
              <a:latin typeface="Arial Black" pitchFamily="34" charset="0"/>
            </a:endParaRPr>
          </a:p>
          <a:p>
            <a:pPr indent="-252000" algn="l"/>
            <a:r>
              <a:rPr lang="en-US" dirty="0" smtClean="0">
                <a:solidFill>
                  <a:srgbClr val="364FBA"/>
                </a:solidFill>
                <a:latin typeface="Arial Black" pitchFamily="34" charset="0"/>
              </a:rPr>
              <a:t>STUDY AREA</a:t>
            </a:r>
          </a:p>
          <a:p>
            <a:pPr indent="-252000" algn="l"/>
            <a:endParaRPr lang="en-US" dirty="0" smtClean="0">
              <a:solidFill>
                <a:srgbClr val="364FBA"/>
              </a:solidFill>
              <a:latin typeface="Arial Black" pitchFamily="34" charset="0"/>
            </a:endParaRPr>
          </a:p>
          <a:p>
            <a:pPr indent="-252000" algn="l"/>
            <a:r>
              <a:rPr lang="en-US" dirty="0" smtClean="0">
                <a:solidFill>
                  <a:srgbClr val="364FBA"/>
                </a:solidFill>
                <a:latin typeface="Arial Black" pitchFamily="34" charset="0"/>
              </a:rPr>
              <a:t>QUESTIONNAIRE</a:t>
            </a:r>
          </a:p>
          <a:p>
            <a:pPr indent="-252000" algn="l"/>
            <a:endParaRPr lang="en-US" dirty="0" smtClean="0">
              <a:solidFill>
                <a:srgbClr val="364FBA"/>
              </a:solidFill>
              <a:latin typeface="Arial Black" pitchFamily="34" charset="0"/>
            </a:endParaRPr>
          </a:p>
          <a:p>
            <a:pPr indent="-252000" algn="l"/>
            <a:r>
              <a:rPr lang="en-US" smtClean="0">
                <a:solidFill>
                  <a:srgbClr val="364FBA"/>
                </a:solidFill>
                <a:latin typeface="Arial Black" pitchFamily="34" charset="0"/>
              </a:rPr>
              <a:t>WATER NETWORK </a:t>
            </a:r>
            <a:r>
              <a:rPr lang="en-US" dirty="0" smtClean="0">
                <a:solidFill>
                  <a:srgbClr val="364FBA"/>
                </a:solidFill>
                <a:latin typeface="Arial Black" pitchFamily="34" charset="0"/>
              </a:rPr>
              <a:t>ANALYSIS</a:t>
            </a:r>
          </a:p>
          <a:p>
            <a:pPr indent="-252000" algn="l"/>
            <a:endParaRPr lang="en-US" dirty="0" smtClean="0">
              <a:solidFill>
                <a:srgbClr val="364FBA"/>
              </a:solidFill>
              <a:latin typeface="Arial Black" pitchFamily="34" charset="0"/>
            </a:endParaRPr>
          </a:p>
          <a:p>
            <a:pPr indent="-252000" algn="l"/>
            <a:r>
              <a:rPr lang="en-US" b="1" dirty="0" smtClean="0">
                <a:solidFill>
                  <a:srgbClr val="364FBA"/>
                </a:solidFill>
                <a:latin typeface="Arial Black" pitchFamily="34" charset="0"/>
              </a:rPr>
              <a:t>ANALYSIS of EXISTING WATER NETWORK USING EPANET</a:t>
            </a:r>
          </a:p>
          <a:p>
            <a:pPr indent="-252000" algn="l"/>
            <a:endParaRPr lang="en-US" b="1" dirty="0" smtClean="0">
              <a:solidFill>
                <a:srgbClr val="364FBA"/>
              </a:solidFill>
              <a:latin typeface="Arial Black" pitchFamily="34" charset="0"/>
            </a:endParaRPr>
          </a:p>
          <a:p>
            <a:pPr lvl="0" indent="-252000" algn="l" fontAlgn="base">
              <a:spcBef>
                <a:spcPct val="0"/>
              </a:spcBef>
              <a:spcAft>
                <a:spcPct val="0"/>
              </a:spcAft>
              <a:tabLst>
                <a:tab pos="2573338" algn="ctr"/>
                <a:tab pos="2636838" algn="ctr"/>
                <a:tab pos="5273675" algn="r"/>
              </a:tabLst>
            </a:pPr>
            <a:r>
              <a:rPr lang="en-US" b="1" dirty="0" smtClean="0">
                <a:solidFill>
                  <a:srgbClr val="364FBA"/>
                </a:solidFill>
                <a:latin typeface="Arial Black" pitchFamily="34" charset="0"/>
                <a:cs typeface="Calibri" pitchFamily="34" charset="0"/>
              </a:rPr>
              <a:t>EPANET</a:t>
            </a:r>
            <a:r>
              <a:rPr lang="ar-SA" b="1" dirty="0" smtClean="0">
                <a:solidFill>
                  <a:srgbClr val="364FBA"/>
                </a:solidFill>
                <a:latin typeface="Arial Black" pitchFamily="34" charset="0"/>
                <a:cs typeface="Calibri" pitchFamily="34" charset="0"/>
              </a:rPr>
              <a:t> </a:t>
            </a:r>
            <a:r>
              <a:rPr lang="en-US" b="1" dirty="0" smtClean="0">
                <a:solidFill>
                  <a:srgbClr val="364FBA"/>
                </a:solidFill>
                <a:latin typeface="Arial Black" pitchFamily="34" charset="0"/>
                <a:cs typeface="Calibri" pitchFamily="34" charset="0"/>
              </a:rPr>
              <a:t>USING</a:t>
            </a:r>
            <a:r>
              <a:rPr lang="ar-SA" b="1" dirty="0" smtClean="0">
                <a:solidFill>
                  <a:srgbClr val="364FBA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 </a:t>
            </a:r>
            <a:r>
              <a:rPr lang="en-US" b="1" dirty="0" smtClean="0">
                <a:solidFill>
                  <a:srgbClr val="364FBA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DESIGN of FUTURE WATER NETWORK</a:t>
            </a:r>
          </a:p>
          <a:p>
            <a:pPr lvl="0" indent="-252000" algn="l" fontAlgn="base">
              <a:spcBef>
                <a:spcPct val="0"/>
              </a:spcBef>
              <a:spcAft>
                <a:spcPct val="0"/>
              </a:spcAft>
              <a:tabLst>
                <a:tab pos="2573338" algn="ctr"/>
                <a:tab pos="2636838" algn="ctr"/>
                <a:tab pos="5273675" algn="r"/>
              </a:tabLst>
            </a:pPr>
            <a:endParaRPr lang="en-US" b="1" dirty="0" smtClean="0">
              <a:solidFill>
                <a:srgbClr val="364FBA"/>
              </a:solidFill>
              <a:latin typeface="Arial Black" pitchFamily="34" charset="0"/>
              <a:cs typeface="Calibri" pitchFamily="34" charset="0"/>
            </a:endParaRPr>
          </a:p>
          <a:p>
            <a:pPr lvl="0" indent="-252000" algn="l" fontAlgn="base">
              <a:spcBef>
                <a:spcPct val="0"/>
              </a:spcBef>
              <a:spcAft>
                <a:spcPct val="0"/>
              </a:spcAft>
              <a:tabLst>
                <a:tab pos="2573338" algn="ctr"/>
                <a:tab pos="2636838" algn="ctr"/>
                <a:tab pos="5273675" algn="r"/>
              </a:tabLst>
            </a:pPr>
            <a:r>
              <a:rPr lang="en-US" b="1" dirty="0" smtClean="0">
                <a:solidFill>
                  <a:srgbClr val="364FBA"/>
                </a:solidFill>
                <a:latin typeface="Arial Black" pitchFamily="34" charset="0"/>
              </a:rPr>
              <a:t>COMARISON of The TWO NETWORK DESIGNS</a:t>
            </a:r>
          </a:p>
          <a:p>
            <a:pPr lvl="0" indent="-252000" algn="l" fontAlgn="base">
              <a:spcBef>
                <a:spcPct val="0"/>
              </a:spcBef>
              <a:spcAft>
                <a:spcPct val="0"/>
              </a:spcAft>
              <a:tabLst>
                <a:tab pos="2573338" algn="ctr"/>
                <a:tab pos="2636838" algn="ctr"/>
                <a:tab pos="5273675" algn="r"/>
              </a:tabLst>
            </a:pPr>
            <a:endParaRPr lang="en-US" b="1" dirty="0" smtClean="0">
              <a:solidFill>
                <a:srgbClr val="364FBA"/>
              </a:solidFill>
              <a:latin typeface="Arial Black" pitchFamily="34" charset="0"/>
            </a:endParaRPr>
          </a:p>
          <a:p>
            <a:pPr lvl="0" indent="-252000" algn="l" fontAlgn="base">
              <a:spcBef>
                <a:spcPct val="0"/>
              </a:spcBef>
              <a:spcAft>
                <a:spcPct val="0"/>
              </a:spcAft>
              <a:tabLst>
                <a:tab pos="2573338" algn="ctr"/>
                <a:tab pos="2636838" algn="ctr"/>
                <a:tab pos="5273675" algn="r"/>
              </a:tabLst>
            </a:pPr>
            <a:r>
              <a:rPr lang="en-US" b="1" dirty="0" smtClean="0">
                <a:solidFill>
                  <a:srgbClr val="364FBA"/>
                </a:solidFill>
                <a:latin typeface="Arial Black" pitchFamily="34" charset="0"/>
              </a:rPr>
              <a:t>CONCLUSIONS</a:t>
            </a:r>
            <a:endParaRPr lang="en-US" sz="2000" b="1" dirty="0" smtClean="0">
              <a:solidFill>
                <a:srgbClr val="364FBA"/>
              </a:solidFill>
              <a:latin typeface="Arial Black" pitchFamily="34" charset="0"/>
            </a:endParaRPr>
          </a:p>
          <a:p>
            <a:pPr algn="l"/>
            <a:endParaRPr lang="en-US" b="1" dirty="0" smtClean="0">
              <a:solidFill>
                <a:srgbClr val="0000FF"/>
              </a:solidFill>
              <a:latin typeface="Arial Black" pitchFamily="34" charset="0"/>
            </a:endParaRPr>
          </a:p>
          <a:p>
            <a:pPr algn="l"/>
            <a:endParaRPr lang="ar-SA" b="1" dirty="0" smtClean="0">
              <a:solidFill>
                <a:srgbClr val="0000FF"/>
              </a:solidFill>
              <a:latin typeface="Arial Black" pitchFamily="34" charset="0"/>
            </a:endParaRPr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ar-SA" dirty="0"/>
          </a:p>
        </p:txBody>
      </p:sp>
      <p:sp>
        <p:nvSpPr>
          <p:cNvPr id="6" name="7-Point Star 4"/>
          <p:cNvSpPr/>
          <p:nvPr/>
        </p:nvSpPr>
        <p:spPr>
          <a:xfrm>
            <a:off x="539552" y="1412776"/>
            <a:ext cx="357190" cy="285752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7" name="7-Point Star 4"/>
          <p:cNvSpPr/>
          <p:nvPr/>
        </p:nvSpPr>
        <p:spPr>
          <a:xfrm>
            <a:off x="539552" y="2564904"/>
            <a:ext cx="357190" cy="285752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8" name="7-Point Star 4"/>
          <p:cNvSpPr/>
          <p:nvPr/>
        </p:nvSpPr>
        <p:spPr>
          <a:xfrm>
            <a:off x="539552" y="1988840"/>
            <a:ext cx="357190" cy="285752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9" name="7-Point Star 4"/>
          <p:cNvSpPr/>
          <p:nvPr/>
        </p:nvSpPr>
        <p:spPr>
          <a:xfrm>
            <a:off x="539552" y="3645024"/>
            <a:ext cx="357190" cy="285752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0" name="7-Point Star 4"/>
          <p:cNvSpPr/>
          <p:nvPr/>
        </p:nvSpPr>
        <p:spPr>
          <a:xfrm>
            <a:off x="539552" y="3068960"/>
            <a:ext cx="357190" cy="285752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6" name="7-Point Star 4"/>
          <p:cNvSpPr/>
          <p:nvPr/>
        </p:nvSpPr>
        <p:spPr>
          <a:xfrm>
            <a:off x="539552" y="5301208"/>
            <a:ext cx="357190" cy="285752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7" name="7-Point Star 4"/>
          <p:cNvSpPr/>
          <p:nvPr/>
        </p:nvSpPr>
        <p:spPr>
          <a:xfrm>
            <a:off x="539552" y="4725144"/>
            <a:ext cx="357190" cy="285752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8" name="7-Point Star 4"/>
          <p:cNvSpPr/>
          <p:nvPr/>
        </p:nvSpPr>
        <p:spPr>
          <a:xfrm>
            <a:off x="539552" y="4149080"/>
            <a:ext cx="357190" cy="285752"/>
          </a:xfrm>
          <a:prstGeom prst="star7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2-Point Star 3"/>
          <p:cNvSpPr/>
          <p:nvPr/>
        </p:nvSpPr>
        <p:spPr>
          <a:xfrm>
            <a:off x="395536" y="476672"/>
            <a:ext cx="500066" cy="500066"/>
          </a:xfrm>
          <a:prstGeom prst="star3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4097" name="Rectangle 1"/>
          <p:cNvSpPr>
            <a:spLocks noChangeArrowheads="1"/>
          </p:cNvSpPr>
          <p:nvPr/>
        </p:nvSpPr>
        <p:spPr bwMode="auto">
          <a:xfrm>
            <a:off x="827584" y="476672"/>
            <a:ext cx="10585176" cy="13849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fontAlgn="base">
              <a:spcBef>
                <a:spcPct val="0"/>
              </a:spcBef>
              <a:spcAft>
                <a:spcPct val="0"/>
              </a:spcAft>
              <a:tabLst>
                <a:tab pos="2573338" algn="ctr"/>
                <a:tab pos="2636838" algn="ctr"/>
                <a:tab pos="5273675" algn="r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  <a:ea typeface="Calibri" pitchFamily="34" charset="0"/>
                <a:cs typeface="Calibri" pitchFamily="34" charset="0"/>
              </a:rPr>
              <a:t>DESIGN OF FUTURE WATER </a:t>
            </a:r>
            <a:r>
              <a:rPr lang="en-US" sz="2800" b="1" dirty="0" smtClean="0">
                <a:solidFill>
                  <a:srgbClr val="0000FF"/>
                </a:solidFill>
                <a:latin typeface="Arial Black" pitchFamily="34" charset="0"/>
                <a:ea typeface="Calibri" pitchFamily="34" charset="0"/>
                <a:cs typeface="Calibri" pitchFamily="34" charset="0"/>
              </a:rPr>
              <a:t>NETWORK</a:t>
            </a:r>
          </a:p>
          <a:p>
            <a:pPr lvl="0" algn="l" fontAlgn="base">
              <a:spcBef>
                <a:spcPct val="0"/>
              </a:spcBef>
              <a:spcAft>
                <a:spcPct val="0"/>
              </a:spcAft>
              <a:tabLst>
                <a:tab pos="2573338" algn="ctr"/>
                <a:tab pos="2636838" algn="ctr"/>
                <a:tab pos="5273675" algn="r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 Black" pitchFamily="34" charset="0"/>
                <a:cs typeface="Calibri" pitchFamily="34" charset="0"/>
              </a:rPr>
              <a:t>USING EPANET</a:t>
            </a:r>
            <a:endParaRPr kumimoji="0" lang="en-US" sz="28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algn="l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573338" algn="ctr"/>
                <a:tab pos="2636838" algn="ctr"/>
                <a:tab pos="5273675" algn="r"/>
              </a:tabLst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Calibri" pitchFamily="34" charset="0"/>
                <a:ea typeface="Calibri" pitchFamily="34" charset="0"/>
                <a:cs typeface="Arial" pitchFamily="34" charset="0"/>
              </a:rPr>
              <a:t>                       </a:t>
            </a: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مربع نص 7"/>
          <p:cNvSpPr txBox="1"/>
          <p:nvPr/>
        </p:nvSpPr>
        <p:spPr>
          <a:xfrm>
            <a:off x="971600" y="1916832"/>
            <a:ext cx="7344816" cy="646330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dirty="0" err="1" smtClean="0">
                <a:latin typeface="Arial Black" pitchFamily="34" charset="0"/>
              </a:rPr>
              <a:t>Attil</a:t>
            </a:r>
            <a:r>
              <a:rPr lang="en-US" dirty="0" smtClean="0">
                <a:latin typeface="Arial Black" pitchFamily="34" charset="0"/>
              </a:rPr>
              <a:t> water network will be designed for the next 25 years based on the year 2014 .</a:t>
            </a:r>
            <a:endParaRPr lang="ar-SA" dirty="0" smtClean="0">
              <a:latin typeface="Arial Black" pitchFamily="34" charset="0"/>
            </a:endParaRPr>
          </a:p>
          <a:p>
            <a:pPr algn="l"/>
            <a:endParaRPr lang="ar-SA" dirty="0" smtClean="0">
              <a:latin typeface="Arial Black" pitchFamily="34" charset="0"/>
            </a:endParaRPr>
          </a:p>
          <a:p>
            <a:pPr algn="l"/>
            <a:r>
              <a:rPr lang="en-US" dirty="0" smtClean="0">
                <a:latin typeface="Arial Black" pitchFamily="34" charset="0"/>
              </a:rPr>
              <a:t>Population growth rate=1.6% according to Palestinian </a:t>
            </a:r>
            <a:r>
              <a:rPr lang="ar-SA" dirty="0" err="1" smtClean="0">
                <a:latin typeface="Arial Black" pitchFamily="34" charset="0"/>
              </a:rPr>
              <a:t>.</a:t>
            </a:r>
            <a:r>
              <a:rPr lang="en-US" dirty="0" smtClean="0">
                <a:latin typeface="Arial Black" pitchFamily="34" charset="0"/>
              </a:rPr>
              <a:t>Central Bureau of Statistics </a:t>
            </a:r>
          </a:p>
          <a:p>
            <a:pPr algn="l"/>
            <a:endParaRPr lang="en-US" dirty="0" smtClean="0">
              <a:latin typeface="Arial Black" pitchFamily="34" charset="0"/>
            </a:endParaRPr>
          </a:p>
          <a:p>
            <a:pPr algn="l"/>
            <a:endParaRPr lang="en-US" dirty="0" smtClean="0">
              <a:latin typeface="Arial Black" pitchFamily="34" charset="0"/>
            </a:endParaRPr>
          </a:p>
          <a:p>
            <a:pPr algn="l"/>
            <a:r>
              <a:rPr lang="en-US" dirty="0" smtClean="0">
                <a:latin typeface="Arial Black" pitchFamily="34" charset="0"/>
              </a:rPr>
              <a:t>The population in 2039 is estimated to be 16360 capita .         </a:t>
            </a:r>
          </a:p>
          <a:p>
            <a:pPr algn="l"/>
            <a:r>
              <a:rPr lang="en-US" dirty="0" smtClean="0">
                <a:latin typeface="Arial Black" pitchFamily="34" charset="0"/>
              </a:rPr>
              <a:t>Per capita water consumption = 120 L/C/d according to Palestinian Water Authority .                                                </a:t>
            </a:r>
          </a:p>
          <a:p>
            <a:pPr algn="l"/>
            <a:endParaRPr lang="en-US" dirty="0" smtClean="0">
              <a:latin typeface="Arial Black" pitchFamily="34" charset="0"/>
            </a:endParaRPr>
          </a:p>
          <a:p>
            <a:pPr algn="l"/>
            <a:r>
              <a:rPr lang="en-US" dirty="0" smtClean="0">
                <a:latin typeface="Arial Black" pitchFamily="34" charset="0"/>
              </a:rPr>
              <a:t>Physical losses=15% and 90% of the municipal water </a:t>
            </a:r>
            <a:r>
              <a:rPr lang="ar-SA" dirty="0" err="1" smtClean="0">
                <a:latin typeface="Arial Black" pitchFamily="34" charset="0"/>
              </a:rPr>
              <a:t>.</a:t>
            </a:r>
            <a:r>
              <a:rPr lang="en-US" dirty="0" smtClean="0">
                <a:latin typeface="Arial Black" pitchFamily="34" charset="0"/>
              </a:rPr>
              <a:t>consumption is domestic consumption </a:t>
            </a:r>
          </a:p>
          <a:p>
            <a:pPr algn="l"/>
            <a:endParaRPr lang="en-US" dirty="0" smtClean="0">
              <a:latin typeface="Arial Black" pitchFamily="34" charset="0"/>
            </a:endParaRPr>
          </a:p>
          <a:p>
            <a:pPr algn="l"/>
            <a:endParaRPr lang="ar-SA" dirty="0" smtClean="0">
              <a:latin typeface="Arial Black" pitchFamily="34" charset="0"/>
            </a:endParaRPr>
          </a:p>
          <a:p>
            <a:pPr algn="l"/>
            <a:endParaRPr lang="ar-SA" dirty="0" smtClean="0"/>
          </a:p>
          <a:p>
            <a:pPr algn="l"/>
            <a:endParaRPr lang="ar-SA" dirty="0" smtClean="0"/>
          </a:p>
          <a:p>
            <a:pPr algn="l"/>
            <a:endParaRPr lang="ar-SA" dirty="0" smtClean="0"/>
          </a:p>
          <a:p>
            <a:pPr algn="l"/>
            <a:endParaRPr lang="ar-SA" dirty="0" smtClean="0"/>
          </a:p>
          <a:p>
            <a:pPr algn="l"/>
            <a:endParaRPr lang="ar-SA" dirty="0" smtClean="0"/>
          </a:p>
          <a:p>
            <a:pPr algn="l"/>
            <a:endParaRPr lang="ar-SA" dirty="0" smtClean="0"/>
          </a:p>
        </p:txBody>
      </p:sp>
      <p:sp>
        <p:nvSpPr>
          <p:cNvPr id="23" name="معين 22"/>
          <p:cNvSpPr/>
          <p:nvPr/>
        </p:nvSpPr>
        <p:spPr>
          <a:xfrm>
            <a:off x="683568" y="1988840"/>
            <a:ext cx="216024" cy="216024"/>
          </a:xfrm>
          <a:prstGeom prst="diamon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عين 23"/>
          <p:cNvSpPr/>
          <p:nvPr/>
        </p:nvSpPr>
        <p:spPr>
          <a:xfrm>
            <a:off x="683568" y="2780928"/>
            <a:ext cx="216024" cy="216024"/>
          </a:xfrm>
          <a:prstGeom prst="diamon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عين 24"/>
          <p:cNvSpPr/>
          <p:nvPr/>
        </p:nvSpPr>
        <p:spPr>
          <a:xfrm>
            <a:off x="683568" y="3789040"/>
            <a:ext cx="216024" cy="216024"/>
          </a:xfrm>
          <a:prstGeom prst="diamon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6" name="معين 25"/>
          <p:cNvSpPr/>
          <p:nvPr/>
        </p:nvSpPr>
        <p:spPr>
          <a:xfrm>
            <a:off x="683568" y="4437112"/>
            <a:ext cx="216024" cy="216024"/>
          </a:xfrm>
          <a:prstGeom prst="diamon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7" name="معين 26"/>
          <p:cNvSpPr/>
          <p:nvPr/>
        </p:nvSpPr>
        <p:spPr>
          <a:xfrm>
            <a:off x="683568" y="5517232"/>
            <a:ext cx="216024" cy="216024"/>
          </a:xfrm>
          <a:prstGeom prst="diamon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عين 1"/>
          <p:cNvSpPr/>
          <p:nvPr/>
        </p:nvSpPr>
        <p:spPr>
          <a:xfrm>
            <a:off x="539552" y="1268760"/>
            <a:ext cx="216024" cy="216024"/>
          </a:xfrm>
          <a:prstGeom prst="diamon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ستطيل 5"/>
          <p:cNvSpPr/>
          <p:nvPr/>
        </p:nvSpPr>
        <p:spPr>
          <a:xfrm>
            <a:off x="755576" y="0"/>
            <a:ext cx="7776864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endParaRPr lang="en-US" sz="2000" dirty="0" smtClean="0">
              <a:latin typeface="Arial Black" pitchFamily="34" charset="0"/>
            </a:endParaRPr>
          </a:p>
          <a:p>
            <a:pPr algn="l"/>
            <a:endParaRPr lang="en-US" sz="2000" dirty="0" smtClean="0">
              <a:latin typeface="Arial Black" pitchFamily="34" charset="0"/>
            </a:endParaRPr>
          </a:p>
          <a:p>
            <a:pPr algn="l"/>
            <a:endParaRPr lang="en-US" sz="2000" dirty="0" smtClean="0">
              <a:latin typeface="Arial Black" pitchFamily="34" charset="0"/>
            </a:endParaRPr>
          </a:p>
          <a:p>
            <a:pPr algn="l"/>
            <a:endParaRPr lang="en-US" sz="2000" dirty="0" smtClean="0">
              <a:latin typeface="Arial Black" pitchFamily="34" charset="0"/>
            </a:endParaRPr>
          </a:p>
          <a:p>
            <a:pPr algn="l"/>
            <a:r>
              <a:rPr lang="en-US" sz="2000" dirty="0" smtClean="0">
                <a:latin typeface="Arial Black" pitchFamily="34" charset="0"/>
              </a:rPr>
              <a:t>a per capita municipal water demand equals to 157 </a:t>
            </a:r>
            <a:r>
              <a:rPr lang="ar-SA" sz="2000" dirty="0" err="1" smtClean="0">
                <a:latin typeface="Arial Black" pitchFamily="34" charset="0"/>
              </a:rPr>
              <a:t>.</a:t>
            </a:r>
            <a:r>
              <a:rPr lang="en-US" sz="2000" dirty="0" smtClean="0">
                <a:latin typeface="Arial Black" pitchFamily="34" charset="0"/>
              </a:rPr>
              <a:t>L/C/d </a:t>
            </a:r>
          </a:p>
          <a:p>
            <a:pPr algn="l"/>
            <a:endParaRPr lang="en-US" sz="2000" dirty="0" smtClean="0">
              <a:latin typeface="Arial Black" pitchFamily="34" charset="0"/>
            </a:endParaRPr>
          </a:p>
          <a:p>
            <a:pPr algn="l"/>
            <a:endParaRPr lang="en-US" sz="2000" dirty="0" smtClean="0">
              <a:latin typeface="Arial Black" pitchFamily="34" charset="0"/>
            </a:endParaRPr>
          </a:p>
          <a:p>
            <a:pPr algn="l"/>
            <a:r>
              <a:rPr lang="en-US" sz="2000" dirty="0" smtClean="0">
                <a:latin typeface="Arial Black" pitchFamily="34" charset="0"/>
              </a:rPr>
              <a:t>The expansion in the urban areas in the future for a period of almost 25 years is within the area that is served from the existing water network  </a:t>
            </a:r>
            <a:r>
              <a:rPr lang="en-US" sz="2000" dirty="0" smtClean="0">
                <a:latin typeface="Arial Black" pitchFamily="34" charset="0"/>
              </a:rPr>
              <a:t>. No horizontal expansion on the </a:t>
            </a:r>
            <a:r>
              <a:rPr lang="en-US" sz="2000" dirty="0" smtClean="0">
                <a:latin typeface="Arial Black" pitchFamily="34" charset="0"/>
              </a:rPr>
              <a:t>network .                       </a:t>
            </a:r>
            <a:endParaRPr lang="en-US" sz="2000" dirty="0" smtClean="0">
              <a:latin typeface="Arial Black" pitchFamily="34" charset="0"/>
            </a:endParaRPr>
          </a:p>
          <a:p>
            <a:pPr algn="l"/>
            <a:endParaRPr lang="en-US" sz="2000" dirty="0" smtClean="0">
              <a:latin typeface="Arial Black" pitchFamily="34" charset="0"/>
            </a:endParaRPr>
          </a:p>
          <a:p>
            <a:pPr algn="l"/>
            <a:r>
              <a:rPr lang="en-US" sz="2000" dirty="0" smtClean="0">
                <a:latin typeface="Arial Black" pitchFamily="34" charset="0"/>
              </a:rPr>
              <a:t>The future water demand for each node in the network increases by a factor equals 2.42 . </a:t>
            </a:r>
          </a:p>
          <a:p>
            <a:pPr algn="l"/>
            <a:endParaRPr lang="en-US" dirty="0" smtClean="0"/>
          </a:p>
          <a:p>
            <a:pPr algn="l"/>
            <a:endParaRPr lang="en-US" dirty="0" smtClean="0"/>
          </a:p>
          <a:p>
            <a:pPr algn="l"/>
            <a:endParaRPr lang="ar-SA" dirty="0"/>
          </a:p>
        </p:txBody>
      </p:sp>
      <p:sp>
        <p:nvSpPr>
          <p:cNvPr id="7" name="معين 6"/>
          <p:cNvSpPr/>
          <p:nvPr/>
        </p:nvSpPr>
        <p:spPr>
          <a:xfrm>
            <a:off x="539552" y="2420888"/>
            <a:ext cx="216024" cy="216024"/>
          </a:xfrm>
          <a:prstGeom prst="diamon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عين 7"/>
          <p:cNvSpPr/>
          <p:nvPr/>
        </p:nvSpPr>
        <p:spPr>
          <a:xfrm>
            <a:off x="539552" y="4005064"/>
            <a:ext cx="216024" cy="216024"/>
          </a:xfrm>
          <a:prstGeom prst="diamond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عين 2"/>
          <p:cNvSpPr/>
          <p:nvPr/>
        </p:nvSpPr>
        <p:spPr>
          <a:xfrm>
            <a:off x="539552" y="692696"/>
            <a:ext cx="576064" cy="216024"/>
          </a:xfrm>
          <a:prstGeom prst="diamon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4" name="مربع نص 3"/>
          <p:cNvSpPr txBox="1"/>
          <p:nvPr/>
        </p:nvSpPr>
        <p:spPr>
          <a:xfrm>
            <a:off x="1187624" y="548680"/>
            <a:ext cx="4968552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400" dirty="0" smtClean="0">
                <a:solidFill>
                  <a:srgbClr val="1B8AD5"/>
                </a:solidFill>
                <a:latin typeface="Arial Black" pitchFamily="34" charset="0"/>
              </a:rPr>
              <a:t>After Increasing Demand </a:t>
            </a:r>
            <a:endParaRPr lang="ar-SA" sz="2400" dirty="0">
              <a:solidFill>
                <a:srgbClr val="1B8AD5"/>
              </a:solidFill>
              <a:latin typeface="Arial Black" pitchFamily="34" charset="0"/>
            </a:endParaRPr>
          </a:p>
        </p:txBody>
      </p:sp>
      <p:sp>
        <p:nvSpPr>
          <p:cNvPr id="6" name="مخطط انسيابي: رابط 5"/>
          <p:cNvSpPr/>
          <p:nvPr/>
        </p:nvSpPr>
        <p:spPr>
          <a:xfrm>
            <a:off x="683568" y="1196752"/>
            <a:ext cx="288032" cy="216024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2049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700809"/>
            <a:ext cx="7776864" cy="453650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مستطيل 6"/>
          <p:cNvSpPr/>
          <p:nvPr/>
        </p:nvSpPr>
        <p:spPr>
          <a:xfrm>
            <a:off x="971600" y="1124744"/>
            <a:ext cx="460497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 Black" pitchFamily="34" charset="0"/>
              </a:rPr>
              <a:t>Network Table - Nodes at 6:00 Hrs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رابط 1"/>
          <p:cNvSpPr/>
          <p:nvPr/>
        </p:nvSpPr>
        <p:spPr>
          <a:xfrm>
            <a:off x="611560" y="620688"/>
            <a:ext cx="288032" cy="216024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96752"/>
            <a:ext cx="7704856" cy="5040560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827584" y="548680"/>
            <a:ext cx="448956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latin typeface="Arial Black" pitchFamily="34" charset="0"/>
              </a:rPr>
              <a:t>Network Table - Links at 6:00 Hrs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5-Point Star 1"/>
          <p:cNvSpPr/>
          <p:nvPr/>
        </p:nvSpPr>
        <p:spPr>
          <a:xfrm>
            <a:off x="571472" y="571480"/>
            <a:ext cx="642942" cy="357190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مربع نص 2"/>
          <p:cNvSpPr txBox="1"/>
          <p:nvPr/>
        </p:nvSpPr>
        <p:spPr>
          <a:xfrm>
            <a:off x="1259632" y="548680"/>
            <a:ext cx="7272808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400" dirty="0" smtClean="0">
                <a:solidFill>
                  <a:srgbClr val="364FBA"/>
                </a:solidFill>
                <a:latin typeface="Arial Black" pitchFamily="34" charset="0"/>
              </a:rPr>
              <a:t>Two options for modifying the network</a:t>
            </a:r>
            <a:endParaRPr lang="ar-SA" sz="2400" dirty="0">
              <a:solidFill>
                <a:srgbClr val="364FBA"/>
              </a:solidFill>
              <a:latin typeface="Arial Black" pitchFamily="34" charset="0"/>
            </a:endParaRPr>
          </a:p>
        </p:txBody>
      </p:sp>
      <p:sp>
        <p:nvSpPr>
          <p:cNvPr id="4" name="نجمة ذات 16 نقطة 3"/>
          <p:cNvSpPr/>
          <p:nvPr/>
        </p:nvSpPr>
        <p:spPr>
          <a:xfrm>
            <a:off x="755576" y="1412776"/>
            <a:ext cx="288032" cy="288032"/>
          </a:xfrm>
          <a:prstGeom prst="star16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5" name="مربع نص 4"/>
          <p:cNvSpPr txBox="1"/>
          <p:nvPr/>
        </p:nvSpPr>
        <p:spPr>
          <a:xfrm>
            <a:off x="1043608" y="1340768"/>
            <a:ext cx="7488832" cy="40011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000" dirty="0" smtClean="0">
                <a:latin typeface="Arial Black" pitchFamily="34" charset="0"/>
              </a:rPr>
              <a:t>Expansion on Existing Network</a:t>
            </a:r>
            <a:r>
              <a:rPr lang="ar-SA" sz="2000" dirty="0" err="1" smtClean="0">
                <a:latin typeface="Arial Black" pitchFamily="34" charset="0"/>
              </a:rPr>
              <a:t>:</a:t>
            </a:r>
            <a:r>
              <a:rPr lang="en-US" sz="2000" dirty="0" smtClean="0">
                <a:solidFill>
                  <a:srgbClr val="2095D0"/>
                </a:solidFill>
                <a:latin typeface="Arial Black" pitchFamily="34" charset="0"/>
              </a:rPr>
              <a:t>Model 1</a:t>
            </a:r>
            <a:endParaRPr lang="ar-SA" sz="2000" dirty="0">
              <a:solidFill>
                <a:srgbClr val="2095D0"/>
              </a:solidFill>
              <a:latin typeface="Arial Black" pitchFamily="34" charset="0"/>
            </a:endParaRPr>
          </a:p>
        </p:txBody>
      </p:sp>
      <p:pic>
        <p:nvPicPr>
          <p:cNvPr id="6" name="صورة 5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988840"/>
            <a:ext cx="8064896" cy="439248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26" name="AutoShape 2"/>
          <p:cNvSpPr>
            <a:spLocks noChangeArrowheads="1"/>
          </p:cNvSpPr>
          <p:nvPr/>
        </p:nvSpPr>
        <p:spPr bwMode="auto">
          <a:xfrm>
            <a:off x="971600" y="2492896"/>
            <a:ext cx="212725" cy="627062"/>
          </a:xfrm>
          <a:prstGeom prst="upArrow">
            <a:avLst>
              <a:gd name="adj1" fmla="val 50000"/>
              <a:gd name="adj2" fmla="val 73694"/>
            </a:avLst>
          </a:prstGeom>
          <a:solidFill>
            <a:srgbClr val="0000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sp>
        <p:nvSpPr>
          <p:cNvPr id="8" name="مربع نص 7"/>
          <p:cNvSpPr txBox="1"/>
          <p:nvPr/>
        </p:nvSpPr>
        <p:spPr>
          <a:xfrm>
            <a:off x="755576" y="5661248"/>
            <a:ext cx="1656184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1400" b="1" dirty="0" smtClean="0">
                <a:latin typeface="Arial Black" pitchFamily="34" charset="0"/>
              </a:rPr>
              <a:t>R : reservoir</a:t>
            </a:r>
          </a:p>
          <a:p>
            <a:pPr algn="l"/>
            <a:r>
              <a:rPr lang="en-US" sz="1400" dirty="0" smtClean="0">
                <a:latin typeface="Arial Black" pitchFamily="34" charset="0"/>
              </a:rPr>
              <a:t>P : pump</a:t>
            </a:r>
            <a:endParaRPr lang="ar-SA" sz="1400" dirty="0">
              <a:latin typeface="Arial Black" pitchFamily="34" charset="0"/>
            </a:endParaRPr>
          </a:p>
        </p:txBody>
      </p:sp>
      <p:cxnSp>
        <p:nvCxnSpPr>
          <p:cNvPr id="10" name="رابط كسهم مستقيم 9"/>
          <p:cNvCxnSpPr/>
          <p:nvPr/>
        </p:nvCxnSpPr>
        <p:spPr>
          <a:xfrm flipV="1">
            <a:off x="5004048" y="4077072"/>
            <a:ext cx="216024" cy="64807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مربع نص 11"/>
          <p:cNvSpPr txBox="1"/>
          <p:nvPr/>
        </p:nvSpPr>
        <p:spPr>
          <a:xfrm>
            <a:off x="5004048" y="3861048"/>
            <a:ext cx="504056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1038E0"/>
                </a:solidFill>
                <a:latin typeface="Arial Black" pitchFamily="34" charset="0"/>
              </a:rPr>
              <a:t>R</a:t>
            </a:r>
            <a:endParaRPr lang="ar-SA" dirty="0">
              <a:solidFill>
                <a:srgbClr val="1038E0"/>
              </a:solidFill>
              <a:latin typeface="Arial Black" pitchFamily="34" charset="0"/>
            </a:endParaRPr>
          </a:p>
        </p:txBody>
      </p:sp>
      <p:cxnSp>
        <p:nvCxnSpPr>
          <p:cNvPr id="14" name="رابط كسهم مستقيم 13"/>
          <p:cNvCxnSpPr/>
          <p:nvPr/>
        </p:nvCxnSpPr>
        <p:spPr>
          <a:xfrm flipH="1" flipV="1">
            <a:off x="6084168" y="4221088"/>
            <a:ext cx="7200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رابط كسهم مستقيم 17"/>
          <p:cNvCxnSpPr/>
          <p:nvPr/>
        </p:nvCxnSpPr>
        <p:spPr>
          <a:xfrm>
            <a:off x="5724128" y="5301208"/>
            <a:ext cx="720080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رابط كسهم مستقيم 20"/>
          <p:cNvCxnSpPr/>
          <p:nvPr/>
        </p:nvCxnSpPr>
        <p:spPr>
          <a:xfrm>
            <a:off x="5076056" y="5877272"/>
            <a:ext cx="288032" cy="28803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مربع نص 22"/>
          <p:cNvSpPr txBox="1"/>
          <p:nvPr/>
        </p:nvSpPr>
        <p:spPr>
          <a:xfrm>
            <a:off x="5940152" y="3933056"/>
            <a:ext cx="36004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1038E0"/>
                </a:solidFill>
                <a:latin typeface="Arial Black" pitchFamily="34" charset="0"/>
              </a:rPr>
              <a:t>P</a:t>
            </a:r>
            <a:endParaRPr lang="ar-SA" dirty="0">
              <a:solidFill>
                <a:srgbClr val="1038E0"/>
              </a:solidFill>
              <a:latin typeface="Arial Black" pitchFamily="34" charset="0"/>
            </a:endParaRPr>
          </a:p>
        </p:txBody>
      </p:sp>
      <p:sp>
        <p:nvSpPr>
          <p:cNvPr id="24" name="مستطيل 23"/>
          <p:cNvSpPr/>
          <p:nvPr/>
        </p:nvSpPr>
        <p:spPr>
          <a:xfrm>
            <a:off x="6372200" y="5589240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1038E0"/>
                </a:solidFill>
                <a:latin typeface="Arial Black" pitchFamily="34" charset="0"/>
              </a:rPr>
              <a:t>P</a:t>
            </a:r>
            <a:endParaRPr lang="ar-SA" dirty="0">
              <a:solidFill>
                <a:srgbClr val="1038E0"/>
              </a:solidFill>
              <a:latin typeface="Arial Black" pitchFamily="34" charset="0"/>
            </a:endParaRPr>
          </a:p>
        </p:txBody>
      </p:sp>
      <p:sp>
        <p:nvSpPr>
          <p:cNvPr id="25" name="مستطيل 24"/>
          <p:cNvSpPr/>
          <p:nvPr/>
        </p:nvSpPr>
        <p:spPr>
          <a:xfrm>
            <a:off x="5292080" y="6021288"/>
            <a:ext cx="35137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1038E0"/>
                </a:solidFill>
                <a:latin typeface="Arial Black" pitchFamily="34" charset="0"/>
              </a:rPr>
              <a:t>P</a:t>
            </a:r>
            <a:endParaRPr lang="ar-SA" dirty="0">
              <a:solidFill>
                <a:srgbClr val="1038E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971600" y="476672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dirty="0" smtClean="0">
                <a:latin typeface="Arial Black" pitchFamily="34" charset="0"/>
              </a:rPr>
              <a:t>Network Table - Nodes at 6:00 Hrs for Model 1</a:t>
            </a:r>
            <a:endParaRPr lang="ar-SA" sz="2000" dirty="0">
              <a:latin typeface="Arial Black" pitchFamily="34" charset="0"/>
            </a:endParaRPr>
          </a:p>
        </p:txBody>
      </p:sp>
      <p:sp>
        <p:nvSpPr>
          <p:cNvPr id="3" name="مخطط انسيابي: رابط 2"/>
          <p:cNvSpPr/>
          <p:nvPr/>
        </p:nvSpPr>
        <p:spPr>
          <a:xfrm>
            <a:off x="683568" y="548680"/>
            <a:ext cx="288032" cy="216024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124743"/>
            <a:ext cx="8064896" cy="5184577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رابط 1"/>
          <p:cNvSpPr/>
          <p:nvPr/>
        </p:nvSpPr>
        <p:spPr>
          <a:xfrm>
            <a:off x="539552" y="548680"/>
            <a:ext cx="288032" cy="216024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مستطيل 2"/>
          <p:cNvSpPr/>
          <p:nvPr/>
        </p:nvSpPr>
        <p:spPr>
          <a:xfrm>
            <a:off x="899592" y="476672"/>
            <a:ext cx="68407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dirty="0" smtClean="0">
                <a:latin typeface="Arial Black" pitchFamily="34" charset="0"/>
              </a:rPr>
              <a:t>Network Table - Links at 6:00 Hrs for Model 1</a:t>
            </a:r>
            <a:endParaRPr lang="ar-SA" sz="2000" dirty="0">
              <a:latin typeface="Arial Black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052737"/>
            <a:ext cx="7920880" cy="525658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نجمة ذات 16 نقطة 1"/>
          <p:cNvSpPr/>
          <p:nvPr/>
        </p:nvSpPr>
        <p:spPr>
          <a:xfrm>
            <a:off x="467544" y="476672"/>
            <a:ext cx="288032" cy="288032"/>
          </a:xfrm>
          <a:prstGeom prst="star16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3" name="مستطيل 2"/>
          <p:cNvSpPr/>
          <p:nvPr/>
        </p:nvSpPr>
        <p:spPr>
          <a:xfrm>
            <a:off x="827584" y="476672"/>
            <a:ext cx="74888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dirty="0" smtClean="0">
                <a:solidFill>
                  <a:srgbClr val="1B8AD5"/>
                </a:solidFill>
                <a:latin typeface="Arial Black" pitchFamily="34" charset="0"/>
              </a:rPr>
              <a:t>Model 2: </a:t>
            </a:r>
            <a:r>
              <a:rPr lang="en-US" sz="2000" dirty="0" smtClean="0">
                <a:latin typeface="Arial Black" pitchFamily="34" charset="0"/>
              </a:rPr>
              <a:t>Installation of a New Reservoir</a:t>
            </a:r>
            <a:endParaRPr lang="ar-SA" sz="2000" dirty="0">
              <a:latin typeface="Arial Black" pitchFamily="34" charset="0"/>
            </a:endParaRPr>
          </a:p>
        </p:txBody>
      </p:sp>
      <p:pic>
        <p:nvPicPr>
          <p:cNvPr id="4" name="صورة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268760"/>
            <a:ext cx="7704855" cy="4968552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مستطيل 4"/>
          <p:cNvSpPr/>
          <p:nvPr/>
        </p:nvSpPr>
        <p:spPr>
          <a:xfrm>
            <a:off x="755576" y="5661248"/>
            <a:ext cx="1389226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1400" b="1" dirty="0" smtClean="0">
                <a:latin typeface="Arial Black" pitchFamily="34" charset="0"/>
              </a:rPr>
              <a:t>R : reservoir</a:t>
            </a:r>
          </a:p>
        </p:txBody>
      </p:sp>
      <p:sp>
        <p:nvSpPr>
          <p:cNvPr id="6" name="AutoShape 2"/>
          <p:cNvSpPr>
            <a:spLocks noChangeArrowheads="1"/>
          </p:cNvSpPr>
          <p:nvPr/>
        </p:nvSpPr>
        <p:spPr bwMode="auto">
          <a:xfrm>
            <a:off x="971600" y="1628800"/>
            <a:ext cx="212725" cy="627062"/>
          </a:xfrm>
          <a:prstGeom prst="upArrow">
            <a:avLst>
              <a:gd name="adj1" fmla="val 50000"/>
              <a:gd name="adj2" fmla="val 73694"/>
            </a:avLst>
          </a:prstGeom>
          <a:solidFill>
            <a:srgbClr val="000000"/>
          </a:solidFill>
          <a:ln w="38100">
            <a:solidFill>
              <a:srgbClr val="F2F2F2"/>
            </a:solidFill>
            <a:miter lim="800000"/>
            <a:headEnd/>
            <a:tailEnd/>
          </a:ln>
          <a:effectLst>
            <a:outerShdw dist="28398" dir="3806097" algn="ctr" rotWithShape="0">
              <a:srgbClr val="7F7F7F">
                <a:alpha val="50000"/>
              </a:srgbClr>
            </a:outerShdw>
          </a:effectLst>
        </p:spPr>
        <p:txBody>
          <a:bodyPr vert="eaVert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ar-SA"/>
          </a:p>
        </p:txBody>
      </p:sp>
      <p:cxnSp>
        <p:nvCxnSpPr>
          <p:cNvPr id="8" name="رابط كسهم مستقيم 7"/>
          <p:cNvCxnSpPr/>
          <p:nvPr/>
        </p:nvCxnSpPr>
        <p:spPr>
          <a:xfrm flipV="1">
            <a:off x="7164288" y="5661248"/>
            <a:ext cx="288032" cy="36004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مربع نص 10"/>
          <p:cNvSpPr txBox="1"/>
          <p:nvPr/>
        </p:nvSpPr>
        <p:spPr>
          <a:xfrm>
            <a:off x="7020272" y="5373216"/>
            <a:ext cx="648072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en-US" dirty="0" smtClean="0">
                <a:solidFill>
                  <a:srgbClr val="1038E0"/>
                </a:solidFill>
                <a:latin typeface="Arial Black" pitchFamily="34" charset="0"/>
              </a:rPr>
              <a:t>R</a:t>
            </a:r>
            <a:endParaRPr lang="ar-SA" dirty="0">
              <a:solidFill>
                <a:srgbClr val="1038E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رابط 1"/>
          <p:cNvSpPr/>
          <p:nvPr/>
        </p:nvSpPr>
        <p:spPr>
          <a:xfrm>
            <a:off x="467544" y="476672"/>
            <a:ext cx="288032" cy="216024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مستطيل 2"/>
          <p:cNvSpPr/>
          <p:nvPr/>
        </p:nvSpPr>
        <p:spPr>
          <a:xfrm>
            <a:off x="827584" y="404664"/>
            <a:ext cx="756084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dirty="0" smtClean="0">
                <a:latin typeface="Arial Black" pitchFamily="34" charset="0"/>
              </a:rPr>
              <a:t>Network Table - Nodes at 6:00 Hrs for Model 2</a:t>
            </a:r>
            <a:endParaRPr lang="ar-SA" sz="2000" dirty="0">
              <a:latin typeface="Arial Black" pitchFamily="34" charset="0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052736"/>
            <a:ext cx="7776864" cy="5328591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رابط 1"/>
          <p:cNvSpPr/>
          <p:nvPr/>
        </p:nvSpPr>
        <p:spPr>
          <a:xfrm>
            <a:off x="539552" y="548680"/>
            <a:ext cx="288032" cy="216024"/>
          </a:xfrm>
          <a:prstGeom prst="flowChartConnector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مستطيل 2"/>
          <p:cNvSpPr/>
          <p:nvPr/>
        </p:nvSpPr>
        <p:spPr>
          <a:xfrm>
            <a:off x="827584" y="476672"/>
            <a:ext cx="7200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000" dirty="0" smtClean="0">
                <a:latin typeface="Arial Black" pitchFamily="34" charset="0"/>
              </a:rPr>
              <a:t>Network Table - Links at 6:00 Hrs for Model 2</a:t>
            </a:r>
            <a:endParaRPr lang="ar-SA" sz="2000" dirty="0">
              <a:latin typeface="Arial Black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1560" y="1124744"/>
            <a:ext cx="7920880" cy="525658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15616" y="692696"/>
            <a:ext cx="31432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800" b="1" dirty="0" smtClean="0">
                <a:solidFill>
                  <a:srgbClr val="0000FF"/>
                </a:solidFill>
                <a:latin typeface="Bodoni MT Black" pitchFamily="18" charset="0"/>
              </a:rPr>
              <a:t>OBJECTIVES</a:t>
            </a:r>
            <a:endParaRPr lang="ar-SA" sz="2800" b="1" dirty="0">
              <a:solidFill>
                <a:srgbClr val="0000FF"/>
              </a:solidFill>
              <a:latin typeface="Bodoni MT Black" pitchFamily="18" charset="0"/>
            </a:endParaRPr>
          </a:p>
        </p:txBody>
      </p:sp>
      <p:sp>
        <p:nvSpPr>
          <p:cNvPr id="4" name="32-Point Star 3"/>
          <p:cNvSpPr/>
          <p:nvPr/>
        </p:nvSpPr>
        <p:spPr>
          <a:xfrm>
            <a:off x="500034" y="714356"/>
            <a:ext cx="500066" cy="500066"/>
          </a:xfrm>
          <a:prstGeom prst="star3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5" name="TextBox 4"/>
          <p:cNvSpPr txBox="1"/>
          <p:nvPr/>
        </p:nvSpPr>
        <p:spPr>
          <a:xfrm>
            <a:off x="1043608" y="3573016"/>
            <a:ext cx="5857916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400" b="1" dirty="0" smtClean="0">
                <a:latin typeface="Arial Black" pitchFamily="34" charset="0"/>
                <a:cs typeface="Aharoni" pitchFamily="2" charset="-79"/>
              </a:rPr>
              <a:t>Analysis </a:t>
            </a:r>
            <a:r>
              <a:rPr lang="en-US" sz="2400" b="1" dirty="0">
                <a:latin typeface="Arial Black" pitchFamily="34" charset="0"/>
                <a:cs typeface="Aharoni" pitchFamily="2" charset="-79"/>
              </a:rPr>
              <a:t>an existing </a:t>
            </a:r>
            <a:r>
              <a:rPr lang="en-US" sz="2400" b="1" dirty="0" smtClean="0">
                <a:latin typeface="Arial Black" pitchFamily="34" charset="0"/>
                <a:cs typeface="Aharoni" pitchFamily="2" charset="-79"/>
              </a:rPr>
              <a:t>network .</a:t>
            </a:r>
            <a:endParaRPr lang="ar-SA" sz="2400" b="1" dirty="0">
              <a:latin typeface="Arial Black" pitchFamily="3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683568" y="1700808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9" name="Right Arrow 8"/>
          <p:cNvSpPr/>
          <p:nvPr/>
        </p:nvSpPr>
        <p:spPr>
          <a:xfrm>
            <a:off x="683568" y="2276872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11" name="Rectangle 10"/>
          <p:cNvSpPr/>
          <p:nvPr/>
        </p:nvSpPr>
        <p:spPr>
          <a:xfrm>
            <a:off x="1115616" y="2204864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2400" b="1" dirty="0" smtClean="0">
                <a:latin typeface="Arial Black" pitchFamily="34" charset="0"/>
              </a:rPr>
              <a:t>Analyze the outcome of the questionnaire to draw some conclusions regarding the water supply services in the area .                </a:t>
            </a:r>
            <a:endParaRPr lang="ar-SA" sz="2400" b="1" dirty="0">
              <a:latin typeface="Arial Black" pitchFamily="34" charset="0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971600" y="1556792"/>
            <a:ext cx="756084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just"/>
            <a:r>
              <a:rPr lang="en-US" sz="2400" b="1" dirty="0" smtClean="0">
                <a:latin typeface="Arial Black" pitchFamily="34" charset="0"/>
              </a:rPr>
              <a:t>Collect basic information about </a:t>
            </a:r>
            <a:r>
              <a:rPr lang="en-US" sz="2400" b="1" dirty="0" err="1" smtClean="0">
                <a:latin typeface="Arial Black" pitchFamily="34" charset="0"/>
              </a:rPr>
              <a:t>Attil</a:t>
            </a:r>
            <a:r>
              <a:rPr lang="en-US" sz="2400" b="1" dirty="0" smtClean="0">
                <a:latin typeface="Arial Black" pitchFamily="34" charset="0"/>
              </a:rPr>
              <a:t> Town .</a:t>
            </a:r>
            <a:endParaRPr lang="ar-SA" sz="2400" b="1" dirty="0">
              <a:latin typeface="Arial Black" pitchFamily="34" charset="0"/>
            </a:endParaRPr>
          </a:p>
        </p:txBody>
      </p:sp>
      <p:sp>
        <p:nvSpPr>
          <p:cNvPr id="14" name="مستطيل 13"/>
          <p:cNvSpPr/>
          <p:nvPr/>
        </p:nvSpPr>
        <p:spPr>
          <a:xfrm>
            <a:off x="1043608" y="4077072"/>
            <a:ext cx="91450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 smtClean="0">
                <a:latin typeface="Arial Black" pitchFamily="34" charset="0"/>
              </a:rPr>
              <a:t>Re-design of water supply network for </a:t>
            </a:r>
            <a:r>
              <a:rPr lang="en-US" sz="2400" dirty="0" err="1" smtClean="0">
                <a:latin typeface="Arial Black" pitchFamily="34" charset="0"/>
              </a:rPr>
              <a:t>Attil</a:t>
            </a:r>
            <a:endParaRPr lang="en-US" sz="2400" dirty="0" smtClean="0">
              <a:latin typeface="Arial Black" pitchFamily="34" charset="0"/>
            </a:endParaRPr>
          </a:p>
          <a:p>
            <a:pPr algn="l"/>
            <a:r>
              <a:rPr lang="ar-SA" sz="2400" dirty="0" smtClean="0">
                <a:latin typeface="Arial Black" pitchFamily="34" charset="0"/>
              </a:rPr>
              <a:t> </a:t>
            </a:r>
            <a:r>
              <a:rPr lang="en-US" sz="2400" dirty="0" smtClean="0">
                <a:latin typeface="Arial Black" pitchFamily="34" charset="0"/>
              </a:rPr>
              <a:t>Town .</a:t>
            </a:r>
            <a:endParaRPr lang="ar-SA" sz="2400" dirty="0">
              <a:latin typeface="Arial Black" pitchFamily="34" charset="0"/>
            </a:endParaRPr>
          </a:p>
        </p:txBody>
      </p:sp>
      <p:sp>
        <p:nvSpPr>
          <p:cNvPr id="15" name="مستطيل 14"/>
          <p:cNvSpPr/>
          <p:nvPr/>
        </p:nvSpPr>
        <p:spPr>
          <a:xfrm>
            <a:off x="1043608" y="5013176"/>
            <a:ext cx="727280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2400" dirty="0" smtClean="0">
                <a:latin typeface="Arial Black" pitchFamily="34" charset="0"/>
              </a:rPr>
              <a:t>Reach to final design. Two options with cost estimates and compare between them  .                                                           </a:t>
            </a:r>
            <a:endParaRPr lang="ar-SA" sz="2400" dirty="0">
              <a:latin typeface="Arial Black" pitchFamily="34" charset="0"/>
            </a:endParaRPr>
          </a:p>
        </p:txBody>
      </p:sp>
      <p:sp>
        <p:nvSpPr>
          <p:cNvPr id="16" name="Right Arrow 8"/>
          <p:cNvSpPr/>
          <p:nvPr/>
        </p:nvSpPr>
        <p:spPr>
          <a:xfrm>
            <a:off x="683568" y="3717032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7" name="Right Arrow 8"/>
          <p:cNvSpPr/>
          <p:nvPr/>
        </p:nvSpPr>
        <p:spPr>
          <a:xfrm>
            <a:off x="683568" y="4221088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18" name="Right Arrow 8"/>
          <p:cNvSpPr/>
          <p:nvPr/>
        </p:nvSpPr>
        <p:spPr>
          <a:xfrm>
            <a:off x="683568" y="5157192"/>
            <a:ext cx="357190" cy="214314"/>
          </a:xfrm>
          <a:prstGeom prst="rightArrow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2-Point Star 3"/>
          <p:cNvSpPr/>
          <p:nvPr/>
        </p:nvSpPr>
        <p:spPr>
          <a:xfrm>
            <a:off x="323528" y="404664"/>
            <a:ext cx="500066" cy="500066"/>
          </a:xfrm>
          <a:prstGeom prst="star3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مربع نص 2"/>
          <p:cNvSpPr txBox="1"/>
          <p:nvPr/>
        </p:nvSpPr>
        <p:spPr>
          <a:xfrm>
            <a:off x="827584" y="404664"/>
            <a:ext cx="7884368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800" dirty="0" smtClean="0">
                <a:solidFill>
                  <a:srgbClr val="0000FF"/>
                </a:solidFill>
                <a:latin typeface="Arial Black" pitchFamily="34" charset="0"/>
              </a:rPr>
              <a:t>COMPARISON BETWEEN The TWO MODELS</a:t>
            </a:r>
            <a:endParaRPr lang="ar-SA" sz="2800" dirty="0">
              <a:solidFill>
                <a:srgbClr val="0000FF"/>
              </a:solidFill>
              <a:latin typeface="Arial Black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484784"/>
            <a:ext cx="8208912" cy="4968551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2-Point Star 3"/>
          <p:cNvSpPr/>
          <p:nvPr/>
        </p:nvSpPr>
        <p:spPr>
          <a:xfrm>
            <a:off x="395536" y="476672"/>
            <a:ext cx="500066" cy="500066"/>
          </a:xfrm>
          <a:prstGeom prst="star3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 dirty="0"/>
          </a:p>
        </p:txBody>
      </p:sp>
      <p:sp>
        <p:nvSpPr>
          <p:cNvPr id="3" name="مربع نص 2"/>
          <p:cNvSpPr txBox="1"/>
          <p:nvPr/>
        </p:nvSpPr>
        <p:spPr>
          <a:xfrm>
            <a:off x="899592" y="476672"/>
            <a:ext cx="4248472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800" dirty="0" smtClean="0">
                <a:solidFill>
                  <a:srgbClr val="0000FF"/>
                </a:solidFill>
                <a:latin typeface="Arial Black" pitchFamily="34" charset="0"/>
              </a:rPr>
              <a:t>CONCLUSIONS</a:t>
            </a:r>
            <a:endParaRPr lang="ar-SA" sz="2800" dirty="0">
              <a:solidFill>
                <a:srgbClr val="0000FF"/>
              </a:solidFill>
              <a:latin typeface="Arial Black" pitchFamily="34" charset="0"/>
            </a:endParaRPr>
          </a:p>
        </p:txBody>
      </p:sp>
      <p:sp>
        <p:nvSpPr>
          <p:cNvPr id="4" name="مربع نص 3"/>
          <p:cNvSpPr txBox="1"/>
          <p:nvPr/>
        </p:nvSpPr>
        <p:spPr>
          <a:xfrm>
            <a:off x="899592" y="1268760"/>
            <a:ext cx="7632848" cy="624786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000" dirty="0" smtClean="0">
                <a:latin typeface="Arial Black" pitchFamily="34" charset="0"/>
              </a:rPr>
              <a:t>Model 2 of design  is better than model 1 to meet the requirements  of future water demand for the next 25 </a:t>
            </a:r>
            <a:endParaRPr lang="ar-SA" sz="2000" dirty="0" smtClean="0">
              <a:latin typeface="Arial Black" pitchFamily="34" charset="0"/>
            </a:endParaRPr>
          </a:p>
          <a:p>
            <a:pPr algn="l"/>
            <a:r>
              <a:rPr lang="en-US" sz="2000" dirty="0" smtClean="0">
                <a:latin typeface="Arial Black" pitchFamily="34" charset="0"/>
              </a:rPr>
              <a:t>years for many reasons:</a:t>
            </a:r>
            <a:endParaRPr lang="ar-SA" sz="2000" dirty="0" smtClean="0">
              <a:latin typeface="Arial Black" pitchFamily="34" charset="0"/>
            </a:endParaRPr>
          </a:p>
          <a:p>
            <a:pPr algn="l"/>
            <a:r>
              <a:rPr lang="en-US" sz="2000" dirty="0" smtClean="0"/>
              <a:t> </a:t>
            </a:r>
          </a:p>
          <a:p>
            <a:pPr algn="l"/>
            <a:r>
              <a:rPr lang="en-US" sz="2000" dirty="0" smtClean="0">
                <a:latin typeface="Arial Black" pitchFamily="34" charset="0"/>
              </a:rPr>
              <a:t>Cost is cheaper than model 1 and equals around 2.26 Million NIS .</a:t>
            </a:r>
          </a:p>
          <a:p>
            <a:pPr algn="l"/>
            <a:endParaRPr lang="en-US" sz="2000" dirty="0" smtClean="0">
              <a:latin typeface="Arial Black" pitchFamily="34" charset="0"/>
            </a:endParaRPr>
          </a:p>
          <a:p>
            <a:pPr algn="l"/>
            <a:r>
              <a:rPr lang="en-US" sz="2000" dirty="0" smtClean="0">
                <a:latin typeface="Arial Black" pitchFamily="34" charset="0"/>
              </a:rPr>
              <a:t>Has suitable pressure values and no need for pumps </a:t>
            </a:r>
            <a:r>
              <a:rPr lang="ar-SA" sz="2000" dirty="0" err="1" smtClean="0">
                <a:latin typeface="Arial Black" pitchFamily="34" charset="0"/>
              </a:rPr>
              <a:t>.</a:t>
            </a:r>
            <a:r>
              <a:rPr lang="en-US" sz="2000" dirty="0" smtClean="0">
                <a:latin typeface="Arial Black" pitchFamily="34" charset="0"/>
              </a:rPr>
              <a:t>in most of the buildings </a:t>
            </a:r>
          </a:p>
          <a:p>
            <a:pPr algn="l"/>
            <a:endParaRPr lang="en-US" sz="2000" dirty="0" smtClean="0">
              <a:latin typeface="Arial Black" pitchFamily="34" charset="0"/>
            </a:endParaRPr>
          </a:p>
          <a:p>
            <a:pPr algn="l"/>
            <a:r>
              <a:rPr lang="en-US" sz="2000" dirty="0" smtClean="0">
                <a:latin typeface="Arial Black" pitchFamily="34" charset="0"/>
              </a:rPr>
              <a:t>The management of this model will be easier than </a:t>
            </a:r>
            <a:r>
              <a:rPr lang="ar-SA" sz="2000" dirty="0" err="1" smtClean="0">
                <a:latin typeface="Arial Black" pitchFamily="34" charset="0"/>
              </a:rPr>
              <a:t>.</a:t>
            </a:r>
            <a:r>
              <a:rPr lang="en-US" sz="2000" smtClean="0">
                <a:latin typeface="Arial Black" pitchFamily="34" charset="0"/>
              </a:rPr>
              <a:t>Model 1 </a:t>
            </a:r>
            <a:endParaRPr lang="en-US" sz="2000" dirty="0" smtClean="0">
              <a:latin typeface="Arial Black" pitchFamily="34" charset="0"/>
            </a:endParaRPr>
          </a:p>
          <a:p>
            <a:pPr algn="l"/>
            <a:r>
              <a:rPr lang="ar-SA" sz="2000" dirty="0" smtClean="0">
                <a:latin typeface="Arial Black" pitchFamily="34" charset="0"/>
              </a:rPr>
              <a:t>  </a:t>
            </a:r>
          </a:p>
          <a:p>
            <a:pPr algn="l"/>
            <a:endParaRPr lang="ar-SA" sz="2000" dirty="0" smtClean="0">
              <a:latin typeface="Arial Black" pitchFamily="34" charset="0"/>
            </a:endParaRPr>
          </a:p>
          <a:p>
            <a:pPr algn="l"/>
            <a:endParaRPr lang="ar-SA" sz="2000" dirty="0" smtClean="0">
              <a:latin typeface="Arial Black" pitchFamily="34" charset="0"/>
            </a:endParaRPr>
          </a:p>
          <a:p>
            <a:pPr algn="l"/>
            <a:endParaRPr lang="ar-SA" sz="2000" dirty="0" smtClean="0">
              <a:latin typeface="Arial Black" pitchFamily="34" charset="0"/>
            </a:endParaRPr>
          </a:p>
          <a:p>
            <a:pPr algn="l"/>
            <a:endParaRPr lang="ar-SA" sz="2000" dirty="0" smtClean="0">
              <a:latin typeface="Arial Black" pitchFamily="34" charset="0"/>
            </a:endParaRPr>
          </a:p>
          <a:p>
            <a:pPr algn="l"/>
            <a:endParaRPr lang="ar-SA" sz="2000" dirty="0" smtClean="0">
              <a:latin typeface="Arial Black" pitchFamily="34" charset="0"/>
            </a:endParaRPr>
          </a:p>
          <a:p>
            <a:pPr algn="l"/>
            <a:endParaRPr lang="ar-SA" sz="2000" dirty="0" smtClean="0">
              <a:latin typeface="Arial Black" pitchFamily="34" charset="0"/>
            </a:endParaRPr>
          </a:p>
          <a:p>
            <a:pPr algn="l"/>
            <a:endParaRPr lang="ar-SA" sz="2000" dirty="0" smtClean="0">
              <a:latin typeface="Arial Black" pitchFamily="34" charset="0"/>
            </a:endParaRPr>
          </a:p>
        </p:txBody>
      </p:sp>
      <p:sp>
        <p:nvSpPr>
          <p:cNvPr id="5" name="مخطط انسيابي: رابط 4"/>
          <p:cNvSpPr/>
          <p:nvPr/>
        </p:nvSpPr>
        <p:spPr>
          <a:xfrm>
            <a:off x="755576" y="2564904"/>
            <a:ext cx="144016" cy="216024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6" name="مخطط انسيابي: رابط 5"/>
          <p:cNvSpPr/>
          <p:nvPr/>
        </p:nvSpPr>
        <p:spPr>
          <a:xfrm>
            <a:off x="755576" y="3501008"/>
            <a:ext cx="144016" cy="216024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7" name="مخطط انسيابي: رابط 6"/>
          <p:cNvSpPr/>
          <p:nvPr/>
        </p:nvSpPr>
        <p:spPr>
          <a:xfrm>
            <a:off x="755576" y="4365104"/>
            <a:ext cx="144016" cy="216024"/>
          </a:xfrm>
          <a:prstGeom prst="flowChartConnector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4" name="Picture 6" descr="http://www.uhillsvet.com/wp-content/uploads/2012/12/NSPCC-Thank-You-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332656"/>
            <a:ext cx="8640960" cy="619268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142976" y="571480"/>
            <a:ext cx="27653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800" b="1" dirty="0" smtClean="0">
                <a:solidFill>
                  <a:srgbClr val="0000FF"/>
                </a:solidFill>
                <a:latin typeface="Bodoni MT Black" pitchFamily="18" charset="0"/>
              </a:rPr>
              <a:t>STUDY AREA</a:t>
            </a:r>
            <a:endParaRPr lang="ar-SA" sz="2800" b="1" dirty="0">
              <a:solidFill>
                <a:srgbClr val="0000FF"/>
              </a:solidFill>
              <a:latin typeface="Bodoni MT Black" pitchFamily="18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571472" y="571480"/>
            <a:ext cx="500066" cy="500066"/>
          </a:xfrm>
          <a:prstGeom prst="star3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10" name="صورة 9" descr="C:\Users\pc\Desktop\at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3" y="1196752"/>
            <a:ext cx="8064896" cy="5112568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مستطيل 3"/>
          <p:cNvSpPr/>
          <p:nvPr/>
        </p:nvSpPr>
        <p:spPr>
          <a:xfrm>
            <a:off x="827584" y="692696"/>
            <a:ext cx="792088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468000" algn="l"/>
            <a:r>
              <a:rPr lang="ar-SA" sz="2000" b="1" dirty="0" err="1" smtClean="0">
                <a:latin typeface="Arial Black" pitchFamily="34" charset="0"/>
              </a:rPr>
              <a:t>.</a:t>
            </a:r>
            <a:r>
              <a:rPr lang="ar-SA" sz="2000" b="1" dirty="0" smtClean="0">
                <a:latin typeface="Arial Black" pitchFamily="34" charset="0"/>
              </a:rPr>
              <a:t>  </a:t>
            </a:r>
            <a:r>
              <a:rPr lang="en-US" sz="2000" b="1" dirty="0" smtClean="0">
                <a:latin typeface="Arial Black" pitchFamily="34" charset="0"/>
              </a:rPr>
              <a:t>Currently it is estimated at 11,000 capita</a:t>
            </a:r>
            <a:r>
              <a:rPr lang="ar-SA" sz="2000" b="1" dirty="0" smtClean="0">
                <a:latin typeface="Arial Black" pitchFamily="34" charset="0"/>
              </a:rPr>
              <a:t> </a:t>
            </a:r>
            <a:r>
              <a:rPr lang="ar-SA" sz="2000" b="1" dirty="0" err="1" smtClean="0">
                <a:latin typeface="Arial Black" pitchFamily="34" charset="0"/>
              </a:rPr>
              <a:t>:</a:t>
            </a:r>
            <a:r>
              <a:rPr lang="ar-SA" sz="2000" b="1" dirty="0" smtClean="0">
                <a:latin typeface="Arial Black" pitchFamily="34" charset="0"/>
              </a:rPr>
              <a:t> </a:t>
            </a:r>
            <a:r>
              <a:rPr lang="en-US" sz="2000" b="1" dirty="0" smtClean="0">
                <a:solidFill>
                  <a:srgbClr val="354BBB"/>
                </a:solidFill>
                <a:latin typeface="Arial Black" pitchFamily="34" charset="0"/>
              </a:rPr>
              <a:t>Population</a:t>
            </a:r>
          </a:p>
          <a:p>
            <a:pPr indent="-468000" algn="l"/>
            <a:endParaRPr lang="ar-SA" sz="2000" b="1" dirty="0" smtClean="0">
              <a:latin typeface="Arial Black" pitchFamily="34" charset="0"/>
            </a:endParaRPr>
          </a:p>
          <a:p>
            <a:pPr indent="-468000" algn="l">
              <a:lnSpc>
                <a:spcPct val="150000"/>
              </a:lnSpc>
            </a:pPr>
            <a:r>
              <a:rPr lang="ar-SA" sz="2000" b="1" dirty="0" smtClean="0">
                <a:solidFill>
                  <a:srgbClr val="354BBB"/>
                </a:solidFill>
                <a:latin typeface="Arial Black" pitchFamily="34" charset="0"/>
              </a:rPr>
              <a:t> </a:t>
            </a:r>
            <a:r>
              <a:rPr lang="en-US" sz="2000" b="1" dirty="0" smtClean="0">
                <a:solidFill>
                  <a:srgbClr val="354BBB"/>
                </a:solidFill>
                <a:latin typeface="Arial Black" pitchFamily="34" charset="0"/>
              </a:rPr>
              <a:t>Educational Situation </a:t>
            </a:r>
            <a:r>
              <a:rPr lang="en-US" sz="2000" b="1" dirty="0" smtClean="0">
                <a:latin typeface="Arial Black" pitchFamily="34" charset="0"/>
              </a:rPr>
              <a:t>: The education rate in the town is one of the highest compared to other towns </a:t>
            </a:r>
            <a:r>
              <a:rPr lang="ar-SA" sz="2000" b="1" dirty="0" smtClean="0">
                <a:latin typeface="Arial Black" pitchFamily="34" charset="0"/>
              </a:rPr>
              <a:t>                                         </a:t>
            </a:r>
            <a:r>
              <a:rPr lang="ar-SA" sz="2000" b="1" dirty="0" err="1" smtClean="0">
                <a:latin typeface="Arial Black" pitchFamily="34" charset="0"/>
              </a:rPr>
              <a:t>.</a:t>
            </a:r>
            <a:r>
              <a:rPr lang="ar-SA" sz="2000" b="1" dirty="0" smtClean="0">
                <a:latin typeface="Arial Black" pitchFamily="34" charset="0"/>
              </a:rPr>
              <a:t>  </a:t>
            </a:r>
            <a:r>
              <a:rPr lang="en-US" sz="2000" b="1" dirty="0" smtClean="0">
                <a:latin typeface="Arial Black" pitchFamily="34" charset="0"/>
              </a:rPr>
              <a:t>in Palestine</a:t>
            </a:r>
          </a:p>
          <a:p>
            <a:pPr indent="-468000" algn="l"/>
            <a:endParaRPr lang="ar-SA" sz="2000" b="1" dirty="0" smtClean="0">
              <a:latin typeface="Arial Black" pitchFamily="34" charset="0"/>
            </a:endParaRPr>
          </a:p>
          <a:p>
            <a:pPr indent="-468000" algn="l"/>
            <a:r>
              <a:rPr lang="ar-SA" sz="2000" dirty="0" smtClean="0">
                <a:solidFill>
                  <a:srgbClr val="354BBB"/>
                </a:solidFill>
                <a:latin typeface="Arial Black" pitchFamily="34" charset="0"/>
              </a:rPr>
              <a:t> </a:t>
            </a:r>
            <a:r>
              <a:rPr lang="en-US" sz="2000" dirty="0" smtClean="0">
                <a:latin typeface="Arial Black" pitchFamily="34" charset="0"/>
              </a:rPr>
              <a:t>. </a:t>
            </a:r>
            <a:r>
              <a:rPr lang="en-US" sz="2000" dirty="0" smtClean="0">
                <a:solidFill>
                  <a:srgbClr val="354BBB"/>
                </a:solidFill>
                <a:latin typeface="Arial Black" pitchFamily="34" charset="0"/>
              </a:rPr>
              <a:t> </a:t>
            </a:r>
            <a:r>
              <a:rPr lang="ar-SA" sz="2000" dirty="0" smtClean="0">
                <a:solidFill>
                  <a:srgbClr val="354BBB"/>
                </a:solidFill>
                <a:latin typeface="Arial Black" pitchFamily="34" charset="0"/>
              </a:rPr>
              <a:t> </a:t>
            </a:r>
            <a:r>
              <a:rPr lang="en-US" sz="2000" dirty="0" smtClean="0">
                <a:solidFill>
                  <a:srgbClr val="354BBB"/>
                </a:solidFill>
                <a:latin typeface="Arial Black" pitchFamily="34" charset="0"/>
              </a:rPr>
              <a:t>Health Situation </a:t>
            </a:r>
            <a:r>
              <a:rPr lang="en-US" sz="2000" dirty="0" smtClean="0">
                <a:latin typeface="Arial Black" pitchFamily="34" charset="0"/>
              </a:rPr>
              <a:t>:</a:t>
            </a:r>
            <a:r>
              <a:rPr lang="en-US" sz="2000" dirty="0" smtClean="0">
                <a:solidFill>
                  <a:srgbClr val="354BBB"/>
                </a:solidFill>
                <a:latin typeface="Arial Black" pitchFamily="34" charset="0"/>
              </a:rPr>
              <a:t> </a:t>
            </a:r>
            <a:r>
              <a:rPr lang="en-US" sz="2000" dirty="0" err="1" smtClean="0">
                <a:latin typeface="Arial Black" pitchFamily="34" charset="0"/>
              </a:rPr>
              <a:t>Attil</a:t>
            </a:r>
            <a:r>
              <a:rPr lang="en-US" sz="2000" dirty="0" smtClean="0">
                <a:latin typeface="Arial Black" pitchFamily="34" charset="0"/>
              </a:rPr>
              <a:t> has a good healthy status</a:t>
            </a:r>
            <a:endParaRPr lang="ar-SA" sz="2000" dirty="0" smtClean="0">
              <a:latin typeface="Arial Black" pitchFamily="34" charset="0"/>
            </a:endParaRPr>
          </a:p>
          <a:p>
            <a:pPr indent="-468000" algn="l"/>
            <a:endParaRPr lang="ar-SA" sz="2000" dirty="0" smtClean="0">
              <a:latin typeface="Arial Black" pitchFamily="34" charset="0"/>
            </a:endParaRPr>
          </a:p>
          <a:p>
            <a:pPr indent="-468000" algn="l">
              <a:lnSpc>
                <a:spcPct val="150000"/>
              </a:lnSpc>
            </a:pPr>
            <a:r>
              <a:rPr lang="en-US" sz="2000" dirty="0" smtClean="0">
                <a:latin typeface="Arial Black" pitchFamily="34" charset="0"/>
              </a:rPr>
              <a:t>Agriculture is the main source of </a:t>
            </a:r>
            <a:r>
              <a:rPr lang="ar-SA" sz="2000" dirty="0" smtClean="0">
                <a:latin typeface="Arial Black" pitchFamily="34" charset="0"/>
              </a:rPr>
              <a:t> </a:t>
            </a:r>
            <a:r>
              <a:rPr lang="ar-SA" sz="2000" b="1" dirty="0" err="1" smtClean="0">
                <a:latin typeface="Arial Black" pitchFamily="34" charset="0"/>
              </a:rPr>
              <a:t>:</a:t>
            </a:r>
            <a:r>
              <a:rPr lang="ar-SA" sz="2000" b="1" dirty="0" smtClean="0">
                <a:solidFill>
                  <a:srgbClr val="354BBB"/>
                </a:solidFill>
                <a:latin typeface="Arial Black" pitchFamily="34" charset="0"/>
              </a:rPr>
              <a:t> </a:t>
            </a:r>
            <a:r>
              <a:rPr lang="en-US" sz="2000" b="1" dirty="0" smtClean="0">
                <a:solidFill>
                  <a:srgbClr val="354BBB"/>
                </a:solidFill>
                <a:latin typeface="Arial Black" pitchFamily="34" charset="0"/>
              </a:rPr>
              <a:t>Economic Situation</a:t>
            </a:r>
            <a:endParaRPr lang="ar-SA" sz="2000" dirty="0" smtClean="0">
              <a:latin typeface="Arial Black" pitchFamily="34" charset="0"/>
            </a:endParaRPr>
          </a:p>
          <a:p>
            <a:pPr indent="-468000" algn="l">
              <a:lnSpc>
                <a:spcPct val="150000"/>
              </a:lnSpc>
            </a:pPr>
            <a:r>
              <a:rPr lang="en-US" sz="2000" dirty="0" smtClean="0">
                <a:latin typeface="Arial Black" pitchFamily="34" charset="0"/>
              </a:rPr>
              <a:t>the economy of the town .</a:t>
            </a:r>
          </a:p>
          <a:p>
            <a:pPr indent="-468000" algn="l"/>
            <a:endParaRPr lang="ar-SA" sz="2000" b="1" dirty="0" smtClean="0">
              <a:latin typeface="Arial Black" pitchFamily="34" charset="0"/>
            </a:endParaRPr>
          </a:p>
          <a:p>
            <a:pPr indent="-468000" algn="l">
              <a:lnSpc>
                <a:spcPct val="150000"/>
              </a:lnSpc>
            </a:pPr>
            <a:r>
              <a:rPr lang="en-US" sz="2000" b="1" dirty="0" smtClean="0">
                <a:latin typeface="Arial Black" pitchFamily="34" charset="0"/>
              </a:rPr>
              <a:t>The climate of </a:t>
            </a:r>
            <a:r>
              <a:rPr lang="en-US" sz="2000" b="1" dirty="0" err="1" smtClean="0">
                <a:latin typeface="Arial Black" pitchFamily="34" charset="0"/>
              </a:rPr>
              <a:t>Attil</a:t>
            </a:r>
            <a:r>
              <a:rPr lang="en-US" sz="2000" b="1" dirty="0" smtClean="0">
                <a:latin typeface="Arial Black" pitchFamily="34" charset="0"/>
              </a:rPr>
              <a:t> is   </a:t>
            </a:r>
            <a:r>
              <a:rPr lang="ar-SA" sz="2000" b="1" dirty="0" smtClean="0">
                <a:latin typeface="Arial Black" pitchFamily="34" charset="0"/>
              </a:rPr>
              <a:t> </a:t>
            </a:r>
            <a:r>
              <a:rPr lang="en-US" sz="2000" b="1" dirty="0" smtClean="0">
                <a:solidFill>
                  <a:srgbClr val="354BBB"/>
                </a:solidFill>
                <a:latin typeface="Arial Black" pitchFamily="34" charset="0"/>
              </a:rPr>
              <a:t>Meteorological Condition</a:t>
            </a:r>
            <a:r>
              <a:rPr lang="en-US" sz="2000" b="1" dirty="0" smtClean="0">
                <a:latin typeface="Arial Black" pitchFamily="34" charset="0"/>
              </a:rPr>
              <a:t> : </a:t>
            </a:r>
            <a:endParaRPr lang="ar-SA" sz="2000" dirty="0" smtClean="0">
              <a:latin typeface="Arial Black" pitchFamily="34" charset="0"/>
            </a:endParaRPr>
          </a:p>
          <a:p>
            <a:pPr indent="-468000" algn="l">
              <a:lnSpc>
                <a:spcPct val="150000"/>
              </a:lnSpc>
            </a:pPr>
            <a:r>
              <a:rPr lang="en-US" sz="2000" b="1" dirty="0" smtClean="0">
                <a:latin typeface="Arial Black" pitchFamily="34" charset="0"/>
              </a:rPr>
              <a:t>a Mediterranean type with moderate summers and</a:t>
            </a:r>
            <a:endParaRPr lang="ar-SA" sz="2000" dirty="0" smtClean="0">
              <a:latin typeface="Arial Black" pitchFamily="34" charset="0"/>
            </a:endParaRPr>
          </a:p>
          <a:p>
            <a:pPr indent="-468000" algn="l">
              <a:lnSpc>
                <a:spcPct val="150000"/>
              </a:lnSpc>
            </a:pPr>
            <a:r>
              <a:rPr lang="ar-SA" sz="2000" b="1" dirty="0" smtClean="0">
                <a:latin typeface="Arial Black" pitchFamily="34" charset="0"/>
              </a:rPr>
              <a:t>     </a:t>
            </a:r>
            <a:r>
              <a:rPr lang="ar-SA" sz="2000" b="1" dirty="0" err="1" smtClean="0">
                <a:latin typeface="Arial Black" pitchFamily="34" charset="0"/>
              </a:rPr>
              <a:t>.</a:t>
            </a:r>
            <a:r>
              <a:rPr lang="ar-SA" sz="2000" b="1" dirty="0" smtClean="0">
                <a:latin typeface="Arial Black" pitchFamily="34" charset="0"/>
              </a:rPr>
              <a:t> </a:t>
            </a:r>
            <a:r>
              <a:rPr lang="en-US" sz="2000" b="1" dirty="0" smtClean="0">
                <a:latin typeface="Arial Black" pitchFamily="34" charset="0"/>
              </a:rPr>
              <a:t>warm winters</a:t>
            </a:r>
            <a:r>
              <a:rPr lang="ar-SA" b="1" dirty="0" smtClean="0">
                <a:latin typeface="Arial Black" pitchFamily="34" charset="0"/>
              </a:rPr>
              <a:t>   </a:t>
            </a:r>
            <a:endParaRPr lang="ar-SA" dirty="0" smtClean="0">
              <a:latin typeface="Arial Black" pitchFamily="34" charset="0"/>
            </a:endParaRPr>
          </a:p>
        </p:txBody>
      </p:sp>
      <p:sp>
        <p:nvSpPr>
          <p:cNvPr id="16" name="معين 15"/>
          <p:cNvSpPr/>
          <p:nvPr/>
        </p:nvSpPr>
        <p:spPr>
          <a:xfrm>
            <a:off x="539552" y="764704"/>
            <a:ext cx="216024" cy="216024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2" name="معين 21"/>
          <p:cNvSpPr/>
          <p:nvPr/>
        </p:nvSpPr>
        <p:spPr>
          <a:xfrm>
            <a:off x="539552" y="1484784"/>
            <a:ext cx="216024" cy="216024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3" name="معين 22"/>
          <p:cNvSpPr/>
          <p:nvPr/>
        </p:nvSpPr>
        <p:spPr>
          <a:xfrm>
            <a:off x="539552" y="3789040"/>
            <a:ext cx="216024" cy="216024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4" name="معين 23"/>
          <p:cNvSpPr/>
          <p:nvPr/>
        </p:nvSpPr>
        <p:spPr>
          <a:xfrm>
            <a:off x="539552" y="5013176"/>
            <a:ext cx="216024" cy="216024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25" name="معين 24"/>
          <p:cNvSpPr/>
          <p:nvPr/>
        </p:nvSpPr>
        <p:spPr>
          <a:xfrm>
            <a:off x="539552" y="3068960"/>
            <a:ext cx="216024" cy="216024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1071538" y="571480"/>
            <a:ext cx="356552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l"/>
            <a:r>
              <a:rPr lang="en-US" sz="2800" b="1" dirty="0" smtClean="0">
                <a:solidFill>
                  <a:srgbClr val="0000FF"/>
                </a:solidFill>
                <a:latin typeface="Bodoni MT Black" pitchFamily="18" charset="0"/>
              </a:rPr>
              <a:t>QUESTIONNAIRE</a:t>
            </a:r>
            <a:endParaRPr lang="ar-SA" sz="2800" b="1" dirty="0">
              <a:solidFill>
                <a:srgbClr val="0000FF"/>
              </a:solidFill>
              <a:latin typeface="Bodoni MT Black" pitchFamily="18" charset="0"/>
            </a:endParaRPr>
          </a:p>
        </p:txBody>
      </p:sp>
      <p:sp>
        <p:nvSpPr>
          <p:cNvPr id="3" name="32-Point Star 2"/>
          <p:cNvSpPr/>
          <p:nvPr/>
        </p:nvSpPr>
        <p:spPr>
          <a:xfrm>
            <a:off x="571472" y="571480"/>
            <a:ext cx="500066" cy="500066"/>
          </a:xfrm>
          <a:prstGeom prst="star32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pic>
        <p:nvPicPr>
          <p:cNvPr id="5" name="Picture 4" descr="C:\Users\shosho\Pictures\monthly income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1428736"/>
            <a:ext cx="3571900" cy="17145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6" name="Picture 5" descr="C:\Users\shosho\Pictures\dependence on municibality as a source of water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14876" y="1357298"/>
            <a:ext cx="3643338" cy="171451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7" name="Picture 6" descr="C:\Users\shosho\Pictures\existance of a garden in the home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7224" y="4000505"/>
            <a:ext cx="3500462" cy="17859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1643042" y="3286124"/>
            <a:ext cx="17828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US" sz="1400" b="1" dirty="0" smtClean="0">
                <a:solidFill>
                  <a:prstClr val="black"/>
                </a:solidFill>
                <a:latin typeface="Arial Black" pitchFamily="34" charset="0"/>
              </a:rPr>
              <a:t>Monthly income</a:t>
            </a:r>
            <a:endParaRPr lang="ar-SA" sz="1400" b="1" dirty="0">
              <a:solidFill>
                <a:prstClr val="black"/>
              </a:solidFill>
              <a:latin typeface="Arial Black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572000" y="3214686"/>
            <a:ext cx="400052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b="1" dirty="0" smtClean="0">
                <a:latin typeface="Arial Black" pitchFamily="34" charset="0"/>
              </a:rPr>
              <a:t>Dependence on municipality as a source of water</a:t>
            </a:r>
            <a:r>
              <a:rPr lang="en-US" dirty="0" smtClean="0"/>
              <a:t>. </a:t>
            </a:r>
            <a:endParaRPr lang="ar-SA" dirty="0"/>
          </a:p>
        </p:txBody>
      </p:sp>
      <p:sp>
        <p:nvSpPr>
          <p:cNvPr id="11" name="Rectangle 10"/>
          <p:cNvSpPr/>
          <p:nvPr/>
        </p:nvSpPr>
        <p:spPr>
          <a:xfrm>
            <a:off x="714348" y="6000768"/>
            <a:ext cx="374333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dirty="0" smtClean="0">
                <a:latin typeface="Arial Black" pitchFamily="34" charset="0"/>
              </a:rPr>
              <a:t>Existence of a garden in the house</a:t>
            </a:r>
            <a:r>
              <a:rPr lang="en-US" dirty="0" smtClean="0"/>
              <a:t> </a:t>
            </a:r>
            <a:endParaRPr lang="ar-SA" dirty="0"/>
          </a:p>
        </p:txBody>
      </p:sp>
      <p:pic>
        <p:nvPicPr>
          <p:cNvPr id="12" name="Picture 11" descr="C:\Users\shosho\Pictures\evaluation of the network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4876" y="4000504"/>
            <a:ext cx="3500462" cy="178595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3" name="Rectangle 12"/>
          <p:cNvSpPr/>
          <p:nvPr/>
        </p:nvSpPr>
        <p:spPr>
          <a:xfrm>
            <a:off x="5000628" y="6072206"/>
            <a:ext cx="273408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Arial Black" pitchFamily="34" charset="0"/>
              </a:rPr>
              <a:t>Evaluation of the network</a:t>
            </a:r>
            <a:endParaRPr lang="ar-SA" sz="14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shosho\Pictures\infusion of water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2910" y="714356"/>
            <a:ext cx="3357586" cy="207170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3" name="Rectangle 2"/>
          <p:cNvSpPr/>
          <p:nvPr/>
        </p:nvSpPr>
        <p:spPr>
          <a:xfrm>
            <a:off x="1357290" y="3000372"/>
            <a:ext cx="1860381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dirty="0" smtClean="0">
                <a:latin typeface="Arial Black" pitchFamily="34" charset="0"/>
              </a:rPr>
              <a:t>Infusion of water</a:t>
            </a:r>
            <a:endParaRPr lang="ar-SA" sz="1400" dirty="0">
              <a:latin typeface="Arial Black" pitchFamily="34" charset="0"/>
            </a:endParaRPr>
          </a:p>
        </p:txBody>
      </p:sp>
      <p:pic>
        <p:nvPicPr>
          <p:cNvPr id="4" name="Picture 3" descr="C:\Users\shosho\Pictures\satisfaction with the arrival of the service.pn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714356"/>
            <a:ext cx="3357586" cy="203500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Rectangle 4"/>
          <p:cNvSpPr/>
          <p:nvPr/>
        </p:nvSpPr>
        <p:spPr>
          <a:xfrm>
            <a:off x="4643438" y="2928934"/>
            <a:ext cx="321471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b="1" dirty="0" smtClean="0">
                <a:latin typeface="Arial Black" pitchFamily="34" charset="0"/>
              </a:rPr>
              <a:t>Satisfaction with the arrival of the service</a:t>
            </a:r>
            <a:endParaRPr lang="ar-SA" dirty="0"/>
          </a:p>
        </p:txBody>
      </p:sp>
      <p:pic>
        <p:nvPicPr>
          <p:cNvPr id="6" name="Picture 5" descr="C:\Users\shosho\Pictures\feeling any taste-color-odor in water.pn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42910" y="3857628"/>
            <a:ext cx="3143272" cy="185946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7" name="Rectangle 6"/>
          <p:cNvSpPr/>
          <p:nvPr/>
        </p:nvSpPr>
        <p:spPr>
          <a:xfrm>
            <a:off x="642910" y="5857892"/>
            <a:ext cx="300039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dirty="0" smtClean="0">
                <a:latin typeface="Arial Black" pitchFamily="34" charset="0"/>
              </a:rPr>
              <a:t>Feeling any taste color/odor in wate</a:t>
            </a:r>
            <a:r>
              <a:rPr lang="en-US" sz="1400" b="1" dirty="0" smtClean="0">
                <a:latin typeface="Arial Black" pitchFamily="34" charset="0"/>
              </a:rPr>
              <a:t>r</a:t>
            </a:r>
            <a:endParaRPr lang="ar-SA" sz="1400" b="1" dirty="0">
              <a:latin typeface="Arial Black" pitchFamily="34" charset="0"/>
            </a:endParaRPr>
          </a:p>
        </p:txBody>
      </p:sp>
      <p:pic>
        <p:nvPicPr>
          <p:cNvPr id="8" name="Picture 7" descr="C:\Users\shosho\Pictures\satisfaction of pressure level in the network.pn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572000" y="3857628"/>
            <a:ext cx="3357586" cy="1857388"/>
          </a:xfrm>
          <a:prstGeom prst="roundRect">
            <a:avLst>
              <a:gd name="adj" fmla="val 5860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9" name="Rectangle 8"/>
          <p:cNvSpPr/>
          <p:nvPr/>
        </p:nvSpPr>
        <p:spPr>
          <a:xfrm>
            <a:off x="4714876" y="5857892"/>
            <a:ext cx="33575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sz="1400" b="1" dirty="0" smtClean="0">
                <a:latin typeface="Arial Black" pitchFamily="34" charset="0"/>
              </a:rPr>
              <a:t>Satisfaction of pressure level in the network</a:t>
            </a:r>
            <a:endParaRPr lang="ar-SA" sz="14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ttps://fbcdn-sphotos-h-a.akamaihd.net/hphotos-ak-prn2/v/t34.0-12/10258083_683611521701967_425441239403650725_n.jpg?oh=9b4cff9619f3c5f5e426b0ba2b130293&amp;oe=5352A070&amp;__gda__=1397910688_bf4be1b6c8a62fe74e68ca8ae4394dac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642918"/>
            <a:ext cx="7643866" cy="5572164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:\Users\shosho\Pictures\Untitled.pn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7224" y="642918"/>
            <a:ext cx="7572428" cy="5500726"/>
          </a:xfrm>
          <a:prstGeom prst="rect">
            <a:avLst/>
          </a:prstGeom>
          <a:ln w="38100" cap="sq">
            <a:solidFill>
              <a:schemeClr val="accent1"/>
            </a:solidFill>
            <a:prstDash val="solid"/>
            <a:miter lim="800000"/>
          </a:ln>
          <a:effectLst>
            <a:glow rad="101600">
              <a:schemeClr val="accent2">
                <a:satMod val="175000"/>
                <a:alpha val="40000"/>
              </a:schemeClr>
            </a:glow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1692</TotalTime>
  <Words>794</Words>
  <Application>Microsoft Office PowerPoint</Application>
  <PresentationFormat>عرض على الشاشة (3:4)‏</PresentationFormat>
  <Paragraphs>154</Paragraphs>
  <Slides>32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32</vt:i4>
      </vt:variant>
    </vt:vector>
  </HeadingPairs>
  <TitlesOfParts>
    <vt:vector size="33" baseType="lpstr">
      <vt:lpstr>Aspect</vt:lpstr>
      <vt:lpstr>الشريحة 1</vt:lpstr>
      <vt:lpstr>الشريحة 2</vt:lpstr>
      <vt:lpstr>الشريحة 3</vt:lpstr>
      <vt:lpstr>الشريحة 4</vt:lpstr>
      <vt:lpstr>الشريحة 5</vt:lpstr>
      <vt:lpstr>الشريحة 6</vt:lpstr>
      <vt:lpstr>الشريحة 7</vt:lpstr>
      <vt:lpstr>الشريحة 8</vt:lpstr>
      <vt:lpstr>الشريحة 9</vt:lpstr>
      <vt:lpstr>الشريحة 10</vt:lpstr>
      <vt:lpstr>الشريحة 11</vt:lpstr>
      <vt:lpstr>الشريحة 12</vt:lpstr>
      <vt:lpstr>الشريحة 13</vt:lpstr>
      <vt:lpstr>الشريحة 14</vt:lpstr>
      <vt:lpstr>الشريحة 15</vt:lpstr>
      <vt:lpstr>الشريحة 16</vt:lpstr>
      <vt:lpstr>الشريحة 17</vt:lpstr>
      <vt:lpstr>الشريحة 18</vt:lpstr>
      <vt:lpstr>الشريحة 19</vt:lpstr>
      <vt:lpstr>الشريحة 20</vt:lpstr>
      <vt:lpstr>الشريحة 21</vt:lpstr>
      <vt:lpstr>الشريحة 22</vt:lpstr>
      <vt:lpstr>الشريحة 23</vt:lpstr>
      <vt:lpstr>الشريحة 24</vt:lpstr>
      <vt:lpstr>الشريحة 25</vt:lpstr>
      <vt:lpstr>الشريحة 26</vt:lpstr>
      <vt:lpstr>الشريحة 27</vt:lpstr>
      <vt:lpstr>الشريحة 28</vt:lpstr>
      <vt:lpstr>الشريحة 29</vt:lpstr>
      <vt:lpstr>الشريحة 30</vt:lpstr>
      <vt:lpstr>الشريحة 31</vt:lpstr>
      <vt:lpstr>الشريحة 32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pc</dc:creator>
  <cp:lastModifiedBy>pc</cp:lastModifiedBy>
  <cp:revision>173</cp:revision>
  <dcterms:created xsi:type="dcterms:W3CDTF">2014-05-11T15:31:59Z</dcterms:created>
  <dcterms:modified xsi:type="dcterms:W3CDTF">2014-12-23T06:46:07Z</dcterms:modified>
</cp:coreProperties>
</file>