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87" r:id="rId2"/>
    <p:sldId id="258" r:id="rId3"/>
    <p:sldId id="259" r:id="rId4"/>
    <p:sldId id="260" r:id="rId5"/>
    <p:sldId id="262" r:id="rId6"/>
    <p:sldId id="263" r:id="rId7"/>
    <p:sldId id="264" r:id="rId8"/>
    <p:sldId id="286"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88" r:id="rId23"/>
    <p:sldId id="289" r:id="rId24"/>
    <p:sldId id="290" r:id="rId25"/>
    <p:sldId id="291" r:id="rId26"/>
    <p:sldId id="292" r:id="rId27"/>
    <p:sldId id="296" r:id="rId28"/>
    <p:sldId id="298" r:id="rId29"/>
    <p:sldId id="302" r:id="rId30"/>
    <p:sldId id="303" r:id="rId31"/>
    <p:sldId id="304" r:id="rId32"/>
    <p:sldId id="305" r:id="rId33"/>
    <p:sldId id="306" r:id="rId34"/>
    <p:sldId id="315" r:id="rId35"/>
    <p:sldId id="307" r:id="rId36"/>
    <p:sldId id="308" r:id="rId37"/>
    <p:sldId id="309" r:id="rId38"/>
    <p:sldId id="310" r:id="rId39"/>
    <p:sldId id="311" r:id="rId40"/>
    <p:sldId id="312" r:id="rId41"/>
    <p:sldId id="316"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938" autoAdjust="0"/>
    <p:restoredTop sz="84385" autoAdjust="0"/>
  </p:normalViewPr>
  <p:slideViewPr>
    <p:cSldViewPr>
      <p:cViewPr>
        <p:scale>
          <a:sx n="60" d="100"/>
          <a:sy n="60" d="100"/>
        </p:scale>
        <p:origin x="-1884"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1A26CA-BFBF-4DFB-B63A-9683B14BF71E}" type="datetimeFigureOut">
              <a:rPr lang="en-US" smtClean="0"/>
              <a:t>12/26/2012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285AD6-5BE4-4098-8D36-A11ED21C69D5}" type="slidenum">
              <a:rPr lang="en-US" smtClean="0"/>
              <a:t>‹#›</a:t>
            </a:fld>
            <a:endParaRPr lang="en-US"/>
          </a:p>
        </p:txBody>
      </p:sp>
    </p:spTree>
    <p:extLst>
      <p:ext uri="{BB962C8B-B14F-4D97-AF65-F5344CB8AC3E}">
        <p14:creationId xmlns:p14="http://schemas.microsoft.com/office/powerpoint/2010/main" val="549481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D285AD6-5BE4-4098-8D36-A11ED21C69D5}" type="slidenum">
              <a:rPr lang="en-US" smtClean="0"/>
              <a:t>5</a:t>
            </a:fld>
            <a:endParaRPr lang="en-US"/>
          </a:p>
        </p:txBody>
      </p:sp>
    </p:spTree>
    <p:extLst>
      <p:ext uri="{BB962C8B-B14F-4D97-AF65-F5344CB8AC3E}">
        <p14:creationId xmlns:p14="http://schemas.microsoft.com/office/powerpoint/2010/main" val="2243104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12/26/2012</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2D4DFF-8DE8-40DC-A9DE-08E1B51DE46C}" type="slidenum">
              <a:rPr lang="en-US" smtClean="0"/>
              <a:t>‹#›</a:t>
            </a:fld>
            <a:endParaRPr lang="en-US"/>
          </a:p>
        </p:txBody>
      </p:sp>
    </p:spTree>
    <p:extLst>
      <p:ext uri="{BB962C8B-B14F-4D97-AF65-F5344CB8AC3E}">
        <p14:creationId xmlns:p14="http://schemas.microsoft.com/office/powerpoint/2010/main" val="12460767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12/26/2012</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2D4DFF-8DE8-40DC-A9DE-08E1B51DE46C}" type="slidenum">
              <a:rPr lang="en-US" smtClean="0"/>
              <a:t>‹#›</a:t>
            </a:fld>
            <a:endParaRPr lang="en-US"/>
          </a:p>
        </p:txBody>
      </p:sp>
    </p:spTree>
    <p:extLst>
      <p:ext uri="{BB962C8B-B14F-4D97-AF65-F5344CB8AC3E}">
        <p14:creationId xmlns:p14="http://schemas.microsoft.com/office/powerpoint/2010/main" val="346736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12/26/2012</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2D4DFF-8DE8-40DC-A9DE-08E1B51DE46C}" type="slidenum">
              <a:rPr lang="en-US" smtClean="0"/>
              <a:t>‹#›</a:t>
            </a:fld>
            <a:endParaRPr lang="en-US"/>
          </a:p>
        </p:txBody>
      </p:sp>
    </p:spTree>
    <p:extLst>
      <p:ext uri="{BB962C8B-B14F-4D97-AF65-F5344CB8AC3E}">
        <p14:creationId xmlns:p14="http://schemas.microsoft.com/office/powerpoint/2010/main" val="2030297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12/26/2012</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2D4DFF-8DE8-40DC-A9DE-08E1B51DE46C}" type="slidenum">
              <a:rPr lang="en-US" smtClean="0"/>
              <a:t>‹#›</a:t>
            </a:fld>
            <a:endParaRPr lang="en-US"/>
          </a:p>
        </p:txBody>
      </p:sp>
    </p:spTree>
    <p:extLst>
      <p:ext uri="{BB962C8B-B14F-4D97-AF65-F5344CB8AC3E}">
        <p14:creationId xmlns:p14="http://schemas.microsoft.com/office/powerpoint/2010/main" val="2361151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12/26/2012</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2D4DFF-8DE8-40DC-A9DE-08E1B51DE46C}" type="slidenum">
              <a:rPr lang="en-US" smtClean="0"/>
              <a:t>‹#›</a:t>
            </a:fld>
            <a:endParaRPr lang="en-US"/>
          </a:p>
        </p:txBody>
      </p:sp>
    </p:spTree>
    <p:extLst>
      <p:ext uri="{BB962C8B-B14F-4D97-AF65-F5344CB8AC3E}">
        <p14:creationId xmlns:p14="http://schemas.microsoft.com/office/powerpoint/2010/main" val="3228045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12/26/2012</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2D4DFF-8DE8-40DC-A9DE-08E1B51DE46C}" type="slidenum">
              <a:rPr lang="en-US" smtClean="0"/>
              <a:t>‹#›</a:t>
            </a:fld>
            <a:endParaRPr lang="en-US"/>
          </a:p>
        </p:txBody>
      </p:sp>
    </p:spTree>
    <p:extLst>
      <p:ext uri="{BB962C8B-B14F-4D97-AF65-F5344CB8AC3E}">
        <p14:creationId xmlns:p14="http://schemas.microsoft.com/office/powerpoint/2010/main" val="2378736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12/26/2012</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2D4DFF-8DE8-40DC-A9DE-08E1B51DE46C}" type="slidenum">
              <a:rPr lang="en-US" smtClean="0"/>
              <a:t>‹#›</a:t>
            </a:fld>
            <a:endParaRPr lang="en-US"/>
          </a:p>
        </p:txBody>
      </p:sp>
    </p:spTree>
    <p:extLst>
      <p:ext uri="{BB962C8B-B14F-4D97-AF65-F5344CB8AC3E}">
        <p14:creationId xmlns:p14="http://schemas.microsoft.com/office/powerpoint/2010/main" val="1618251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12/26/2012</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2D4DFF-8DE8-40DC-A9DE-08E1B51DE46C}" type="slidenum">
              <a:rPr lang="en-US" smtClean="0"/>
              <a:t>‹#›</a:t>
            </a:fld>
            <a:endParaRPr lang="en-US"/>
          </a:p>
        </p:txBody>
      </p:sp>
    </p:spTree>
    <p:extLst>
      <p:ext uri="{BB962C8B-B14F-4D97-AF65-F5344CB8AC3E}">
        <p14:creationId xmlns:p14="http://schemas.microsoft.com/office/powerpoint/2010/main" val="35413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12/26/2012</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2D4DFF-8DE8-40DC-A9DE-08E1B51DE46C}" type="slidenum">
              <a:rPr lang="en-US" smtClean="0"/>
              <a:t>‹#›</a:t>
            </a:fld>
            <a:endParaRPr lang="en-US"/>
          </a:p>
        </p:txBody>
      </p:sp>
    </p:spTree>
    <p:extLst>
      <p:ext uri="{BB962C8B-B14F-4D97-AF65-F5344CB8AC3E}">
        <p14:creationId xmlns:p14="http://schemas.microsoft.com/office/powerpoint/2010/main" val="2577782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12/26/2012</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2D4DFF-8DE8-40DC-A9DE-08E1B51DE46C}" type="slidenum">
              <a:rPr lang="en-US" smtClean="0"/>
              <a:t>‹#›</a:t>
            </a:fld>
            <a:endParaRPr lang="en-US"/>
          </a:p>
        </p:txBody>
      </p:sp>
    </p:spTree>
    <p:extLst>
      <p:ext uri="{BB962C8B-B14F-4D97-AF65-F5344CB8AC3E}">
        <p14:creationId xmlns:p14="http://schemas.microsoft.com/office/powerpoint/2010/main" val="3983077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12/26/2012</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2D4DFF-8DE8-40DC-A9DE-08E1B51DE46C}" type="slidenum">
              <a:rPr lang="en-US" smtClean="0"/>
              <a:t>‹#›</a:t>
            </a:fld>
            <a:endParaRPr lang="en-US"/>
          </a:p>
        </p:txBody>
      </p:sp>
    </p:spTree>
    <p:extLst>
      <p:ext uri="{BB962C8B-B14F-4D97-AF65-F5344CB8AC3E}">
        <p14:creationId xmlns:p14="http://schemas.microsoft.com/office/powerpoint/2010/main" val="523814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12/26/2012</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2D4DFF-8DE8-40DC-A9DE-08E1B51DE46C}" type="slidenum">
              <a:rPr lang="en-US" smtClean="0"/>
              <a:t>‹#›</a:t>
            </a:fld>
            <a:endParaRPr lang="en-US"/>
          </a:p>
        </p:txBody>
      </p:sp>
    </p:spTree>
    <p:extLst>
      <p:ext uri="{BB962C8B-B14F-4D97-AF65-F5344CB8AC3E}">
        <p14:creationId xmlns:p14="http://schemas.microsoft.com/office/powerpoint/2010/main" val="4592787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91136" y="1148139"/>
            <a:ext cx="7772400" cy="1905000"/>
          </a:xfrm>
        </p:spPr>
        <p:txBody>
          <a:bodyPr>
            <a:normAutofit fontScale="90000"/>
          </a:bodyPr>
          <a:lstStyle/>
          <a:p>
            <a:r>
              <a:rPr lang="en-US" sz="3100" dirty="0" smtClean="0"/>
              <a:t>An-</a:t>
            </a:r>
            <a:r>
              <a:rPr lang="en-US" sz="3100" dirty="0" err="1" smtClean="0"/>
              <a:t>Najah</a:t>
            </a:r>
            <a:r>
              <a:rPr lang="en-US" sz="3100" dirty="0" smtClean="0"/>
              <a:t> National University </a:t>
            </a:r>
            <a:br>
              <a:rPr lang="en-US" sz="3100" dirty="0" smtClean="0"/>
            </a:br>
            <a:r>
              <a:rPr lang="en-US" sz="3100" dirty="0" smtClean="0"/>
              <a:t/>
            </a:r>
            <a:br>
              <a:rPr lang="en-US" sz="3100" dirty="0" smtClean="0"/>
            </a:br>
            <a:r>
              <a:rPr lang="en-US" sz="3100" dirty="0" smtClean="0"/>
              <a:t/>
            </a:r>
            <a:br>
              <a:rPr lang="en-US" sz="3100" dirty="0" smtClean="0"/>
            </a:br>
            <a:r>
              <a:rPr lang="en-US" sz="3100" dirty="0" smtClean="0"/>
              <a:t/>
            </a:r>
            <a:br>
              <a:rPr lang="en-US" sz="3100" dirty="0" smtClean="0"/>
            </a:br>
            <a:r>
              <a:rPr lang="en-US" sz="3100" dirty="0" smtClean="0"/>
              <a:t>Faculty of Engineering </a:t>
            </a:r>
            <a:br>
              <a:rPr lang="en-US" sz="3100" dirty="0" smtClean="0"/>
            </a:br>
            <a:r>
              <a:rPr lang="en-US" sz="3100" dirty="0" smtClean="0"/>
              <a:t>Department of Computer Engineering</a:t>
            </a:r>
            <a:br>
              <a:rPr lang="en-US" sz="3100" dirty="0" smtClean="0"/>
            </a:br>
            <a:r>
              <a:rPr lang="en-US" sz="3100" dirty="0" smtClean="0"/>
              <a:t> </a:t>
            </a:r>
            <a:r>
              <a:rPr lang="en-US" sz="3600" dirty="0" smtClean="0"/>
              <a:t/>
            </a:r>
            <a:br>
              <a:rPr lang="en-US" sz="3600" dirty="0" smtClean="0"/>
            </a:br>
            <a:endParaRPr lang="en-US" sz="3600" dirty="0"/>
          </a:p>
        </p:txBody>
      </p:sp>
      <p:sp>
        <p:nvSpPr>
          <p:cNvPr id="3" name="Subtitle 2"/>
          <p:cNvSpPr>
            <a:spLocks noGrp="1"/>
          </p:cNvSpPr>
          <p:nvPr>
            <p:ph type="subTitle" idx="1"/>
          </p:nvPr>
        </p:nvSpPr>
        <p:spPr>
          <a:xfrm>
            <a:off x="457200" y="3048000"/>
            <a:ext cx="8229600" cy="3048000"/>
          </a:xfrm>
        </p:spPr>
        <p:txBody>
          <a:bodyPr>
            <a:normAutofit fontScale="25000" lnSpcReduction="20000"/>
          </a:bodyPr>
          <a:lstStyle/>
          <a:p>
            <a:r>
              <a:rPr lang="en-US" sz="11200" dirty="0" smtClean="0">
                <a:solidFill>
                  <a:schemeClr val="tx1"/>
                </a:solidFill>
              </a:rPr>
              <a:t>Software Graduation Project “1”Seminar </a:t>
            </a:r>
          </a:p>
          <a:p>
            <a:r>
              <a:rPr lang="en-US" sz="11200" dirty="0" smtClean="0">
                <a:solidFill>
                  <a:schemeClr val="tx1"/>
                </a:solidFill>
              </a:rPr>
              <a:t>Kinect Virtual Reality System (K-VRS )</a:t>
            </a:r>
          </a:p>
          <a:p>
            <a:r>
              <a:rPr lang="en-US" sz="11200" dirty="0" smtClean="0">
                <a:solidFill>
                  <a:schemeClr val="tx1"/>
                </a:solidFill>
              </a:rPr>
              <a:t>Prepared by: </a:t>
            </a:r>
          </a:p>
          <a:p>
            <a:r>
              <a:rPr lang="en-US" sz="11200" dirty="0" err="1" smtClean="0">
                <a:solidFill>
                  <a:schemeClr val="tx1"/>
                </a:solidFill>
              </a:rPr>
              <a:t>Belal</a:t>
            </a:r>
            <a:r>
              <a:rPr lang="en-US" sz="11200" dirty="0" smtClean="0">
                <a:solidFill>
                  <a:schemeClr val="tx1"/>
                </a:solidFill>
              </a:rPr>
              <a:t> </a:t>
            </a:r>
            <a:r>
              <a:rPr lang="en-US" sz="11200" dirty="0" err="1" smtClean="0">
                <a:solidFill>
                  <a:schemeClr val="tx1"/>
                </a:solidFill>
              </a:rPr>
              <a:t>Mazen</a:t>
            </a:r>
            <a:r>
              <a:rPr lang="en-US" sz="11200" dirty="0" smtClean="0">
                <a:solidFill>
                  <a:schemeClr val="tx1"/>
                </a:solidFill>
              </a:rPr>
              <a:t> </a:t>
            </a:r>
            <a:r>
              <a:rPr lang="en-US" sz="11200" dirty="0" err="1" smtClean="0">
                <a:solidFill>
                  <a:schemeClr val="tx1"/>
                </a:solidFill>
              </a:rPr>
              <a:t>Qaddara</a:t>
            </a:r>
            <a:r>
              <a:rPr lang="en-US" sz="11200" dirty="0" smtClean="0">
                <a:solidFill>
                  <a:schemeClr val="tx1"/>
                </a:solidFill>
              </a:rPr>
              <a:t> </a:t>
            </a:r>
          </a:p>
          <a:p>
            <a:r>
              <a:rPr lang="en-US" sz="11200" dirty="0" smtClean="0">
                <a:solidFill>
                  <a:schemeClr val="tx1"/>
                </a:solidFill>
              </a:rPr>
              <a:t>Mohammed </a:t>
            </a:r>
            <a:r>
              <a:rPr lang="en-US" sz="11200" dirty="0" err="1" smtClean="0">
                <a:solidFill>
                  <a:schemeClr val="tx1"/>
                </a:solidFill>
              </a:rPr>
              <a:t>Wajeeh</a:t>
            </a:r>
            <a:r>
              <a:rPr lang="en-US" sz="11200" dirty="0" smtClean="0">
                <a:solidFill>
                  <a:schemeClr val="tx1"/>
                </a:solidFill>
              </a:rPr>
              <a:t> Abu-Aisha</a:t>
            </a:r>
          </a:p>
          <a:p>
            <a:endParaRPr lang="en-US" sz="11200" dirty="0" smtClean="0">
              <a:solidFill>
                <a:schemeClr val="tx1"/>
              </a:solidFill>
            </a:endParaRPr>
          </a:p>
          <a:p>
            <a:r>
              <a:rPr lang="en-US" sz="11200" dirty="0" smtClean="0">
                <a:solidFill>
                  <a:schemeClr val="tx1"/>
                </a:solidFill>
              </a:rPr>
              <a:t>Supervised by : </a:t>
            </a:r>
          </a:p>
          <a:p>
            <a:r>
              <a:rPr lang="en-US" sz="11200" dirty="0" smtClean="0">
                <a:solidFill>
                  <a:schemeClr val="tx1"/>
                </a:solidFill>
              </a:rPr>
              <a:t>Dr. </a:t>
            </a:r>
            <a:r>
              <a:rPr lang="en-US" sz="11200" dirty="0" err="1" smtClean="0">
                <a:solidFill>
                  <a:schemeClr val="tx1"/>
                </a:solidFill>
              </a:rPr>
              <a:t>Samer</a:t>
            </a:r>
            <a:r>
              <a:rPr lang="en-US" sz="11200" dirty="0" smtClean="0">
                <a:solidFill>
                  <a:schemeClr val="tx1"/>
                </a:solidFill>
              </a:rPr>
              <a:t> </a:t>
            </a:r>
            <a:r>
              <a:rPr lang="en-US" sz="11200" dirty="0" err="1" smtClean="0">
                <a:solidFill>
                  <a:schemeClr val="tx1"/>
                </a:solidFill>
              </a:rPr>
              <a:t>Arandi</a:t>
            </a:r>
            <a:r>
              <a:rPr lang="en-US" sz="11200" dirty="0" smtClean="0">
                <a:solidFill>
                  <a:schemeClr val="tx1"/>
                </a:solidFill>
              </a:rPr>
              <a:t> </a:t>
            </a:r>
          </a:p>
          <a:p>
            <a:r>
              <a:rPr lang="en-US" sz="11200" dirty="0" smtClean="0">
                <a:solidFill>
                  <a:schemeClr val="tx1"/>
                </a:solidFill>
              </a:rPr>
              <a:t> </a:t>
            </a:r>
          </a:p>
          <a:p>
            <a:r>
              <a:rPr lang="en-US" dirty="0" smtClean="0">
                <a:solidFill>
                  <a:schemeClr val="tx1"/>
                </a:solidFill>
              </a:rPr>
              <a:t> </a:t>
            </a:r>
          </a:p>
        </p:txBody>
      </p:sp>
      <p:pic>
        <p:nvPicPr>
          <p:cNvPr id="1027" name="Picture 3" descr="C:\Users\BELAL\Desktop\najah_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6200" y="685800"/>
            <a:ext cx="1371600" cy="1414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77508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457200" y="457200"/>
            <a:ext cx="7772400" cy="1470025"/>
          </a:xfrm>
        </p:spPr>
        <p:txBody>
          <a:bodyPr/>
          <a:lstStyle/>
          <a:p>
            <a:r>
              <a:rPr lang="en-US" dirty="0"/>
              <a:t>Kinect in K-VRS</a:t>
            </a:r>
            <a:br>
              <a:rPr lang="en-US" dirty="0"/>
            </a:br>
            <a:endParaRPr lang="en-US" dirty="0"/>
          </a:p>
        </p:txBody>
      </p:sp>
      <p:sp>
        <p:nvSpPr>
          <p:cNvPr id="3" name="Subtitle 2"/>
          <p:cNvSpPr>
            <a:spLocks noGrp="1"/>
          </p:cNvSpPr>
          <p:nvPr>
            <p:ph type="subTitle" idx="1"/>
          </p:nvPr>
        </p:nvSpPr>
        <p:spPr>
          <a:xfrm>
            <a:off x="489963" y="1143000"/>
            <a:ext cx="8305800" cy="1752600"/>
          </a:xfrm>
        </p:spPr>
        <p:txBody>
          <a:bodyPr>
            <a:normAutofit/>
          </a:bodyPr>
          <a:lstStyle/>
          <a:p>
            <a:pPr marL="457200" indent="-457200" algn="l">
              <a:buFont typeface="Arial" pitchFamily="34" charset="0"/>
              <a:buChar char="•"/>
            </a:pPr>
            <a:r>
              <a:rPr lang="en-US" sz="2400" dirty="0">
                <a:solidFill>
                  <a:schemeClr val="tx1"/>
                </a:solidFill>
              </a:rPr>
              <a:t>The Microsoft Kinect </a:t>
            </a:r>
            <a:r>
              <a:rPr lang="en-US" sz="2400" dirty="0" smtClean="0">
                <a:solidFill>
                  <a:schemeClr val="tx1"/>
                </a:solidFill>
              </a:rPr>
              <a:t>sensor </a:t>
            </a:r>
            <a:r>
              <a:rPr lang="en-US" sz="2400" dirty="0">
                <a:solidFill>
                  <a:schemeClr val="tx1"/>
                </a:solidFill>
              </a:rPr>
              <a:t>facilitate and provide new way of interacting and controlling with </a:t>
            </a:r>
            <a:r>
              <a:rPr lang="en-US" sz="2400" dirty="0" smtClean="0">
                <a:solidFill>
                  <a:schemeClr val="tx1"/>
                </a:solidFill>
              </a:rPr>
              <a:t>PC</a:t>
            </a:r>
          </a:p>
          <a:p>
            <a:pPr marL="457200" indent="-457200" algn="l">
              <a:buFont typeface="Arial" pitchFamily="34" charset="0"/>
              <a:buChar char="•"/>
            </a:pPr>
            <a:r>
              <a:rPr lang="en-US" sz="2400" dirty="0" smtClean="0">
                <a:solidFill>
                  <a:schemeClr val="tx1"/>
                </a:solidFill>
              </a:rPr>
              <a:t>Kinect for XBOX360</a:t>
            </a:r>
          </a:p>
          <a:p>
            <a:pPr marL="457200" indent="-457200" algn="l">
              <a:buFont typeface="Arial" pitchFamily="34" charset="0"/>
              <a:buChar char="•"/>
            </a:pPr>
            <a:endParaRPr lang="en-US" dirty="0" smtClean="0">
              <a:solidFill>
                <a:schemeClr val="tx1"/>
              </a:solidFill>
            </a:endParaRPr>
          </a:p>
          <a:p>
            <a:pPr marL="457200" indent="-457200" algn="l">
              <a:buFont typeface="Arial" pitchFamily="34" charset="0"/>
              <a:buChar char="•"/>
            </a:pPr>
            <a:endParaRPr lang="en-US" dirty="0">
              <a:solidFill>
                <a:schemeClr val="tx1"/>
              </a:solidFill>
            </a:endParaRPr>
          </a:p>
        </p:txBody>
      </p:sp>
      <p:sp>
        <p:nvSpPr>
          <p:cNvPr id="5" name="Subtitle 2"/>
          <p:cNvSpPr txBox="1">
            <a:spLocks/>
          </p:cNvSpPr>
          <p:nvPr/>
        </p:nvSpPr>
        <p:spPr>
          <a:xfrm>
            <a:off x="492591" y="1881350"/>
            <a:ext cx="8305800" cy="1752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 </a:t>
            </a:r>
          </a:p>
          <a:p>
            <a:pPr marL="342900" indent="-342900" algn="l">
              <a:buFont typeface="Arial" pitchFamily="34" charset="0"/>
              <a:buChar char="•"/>
            </a:pPr>
            <a:endParaRPr lang="en-US" sz="2400" dirty="0">
              <a:solidFill>
                <a:schemeClr val="tx1"/>
              </a:solidFill>
            </a:endParaRPr>
          </a:p>
          <a:p>
            <a:pPr marL="457200" indent="-457200" algn="l">
              <a:buFont typeface="Arial" pitchFamily="34" charset="0"/>
              <a:buChar char="•"/>
            </a:pPr>
            <a:r>
              <a:rPr lang="en-US" sz="2400" dirty="0">
                <a:solidFill>
                  <a:schemeClr val="tx1"/>
                </a:solidFill>
              </a:rPr>
              <a:t>Kinect</a:t>
            </a:r>
            <a:r>
              <a:rPr lang="en-US" sz="2400" dirty="0" smtClean="0">
                <a:solidFill>
                  <a:schemeClr val="tx1"/>
                </a:solidFill>
              </a:rPr>
              <a:t> captures video images and  detect sounds  and measure depth </a:t>
            </a:r>
          </a:p>
          <a:p>
            <a:pPr marL="457200" indent="-457200" algn="l">
              <a:buFont typeface="Arial" pitchFamily="34" charset="0"/>
              <a:buChar char="•"/>
            </a:pPr>
            <a:endParaRPr lang="en-US" sz="2400" dirty="0" smtClean="0">
              <a:solidFill>
                <a:schemeClr val="tx1"/>
              </a:solidFill>
            </a:endParaRPr>
          </a:p>
          <a:p>
            <a:pPr marL="457200" indent="-457200" algn="l">
              <a:buFont typeface="Arial" pitchFamily="34" charset="0"/>
              <a:buChar char="•"/>
            </a:pPr>
            <a:endParaRPr lang="en-US" dirty="0" smtClean="0">
              <a:solidFill>
                <a:schemeClr val="tx1"/>
              </a:solidFill>
            </a:endParaRPr>
          </a:p>
          <a:p>
            <a:pPr marL="457200" indent="-457200" algn="l">
              <a:buFont typeface="Arial" pitchFamily="34" charset="0"/>
              <a:buChar char="•"/>
            </a:pPr>
            <a:endParaRPr lang="en-US" dirty="0">
              <a:solidFill>
                <a:schemeClr val="tx1"/>
              </a:solidFill>
            </a:endParaRPr>
          </a:p>
        </p:txBody>
      </p:sp>
      <p:sp>
        <p:nvSpPr>
          <p:cNvPr id="7" name="Subtitle 2"/>
          <p:cNvSpPr txBox="1">
            <a:spLocks/>
          </p:cNvSpPr>
          <p:nvPr/>
        </p:nvSpPr>
        <p:spPr>
          <a:xfrm>
            <a:off x="492591" y="3633950"/>
            <a:ext cx="8305800" cy="8763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342900" indent="-342900" algn="l">
              <a:buFont typeface="Arial" pitchFamily="34" charset="0"/>
              <a:buChar char="•"/>
            </a:pPr>
            <a:r>
              <a:rPr lang="en-US" sz="2400" dirty="0" smtClean="0"/>
              <a:t> </a:t>
            </a:r>
            <a:r>
              <a:rPr lang="en-US" sz="2400" dirty="0" smtClean="0">
                <a:solidFill>
                  <a:schemeClr val="tx1"/>
                </a:solidFill>
              </a:rPr>
              <a:t>Kinect sensor brought with Windows SDK </a:t>
            </a:r>
          </a:p>
          <a:p>
            <a:pPr algn="l"/>
            <a:endParaRPr lang="en-US" sz="2400" dirty="0" smtClean="0"/>
          </a:p>
          <a:p>
            <a:pPr marL="342900" indent="-342900" algn="l">
              <a:buFont typeface="Arial" pitchFamily="34" charset="0"/>
              <a:buChar char="•"/>
            </a:pPr>
            <a:endParaRPr lang="en-US" sz="2400" dirty="0"/>
          </a:p>
          <a:p>
            <a:pPr marL="457200" indent="-457200" algn="l">
              <a:buFont typeface="Arial" pitchFamily="34" charset="0"/>
              <a:buChar char="•"/>
            </a:pPr>
            <a:endParaRPr lang="en-US" dirty="0"/>
          </a:p>
        </p:txBody>
      </p:sp>
      <p:sp>
        <p:nvSpPr>
          <p:cNvPr id="9" name="Subtitle 2"/>
          <p:cNvSpPr txBox="1">
            <a:spLocks/>
          </p:cNvSpPr>
          <p:nvPr/>
        </p:nvSpPr>
        <p:spPr>
          <a:xfrm>
            <a:off x="492591" y="3279862"/>
            <a:ext cx="7928660" cy="1751957"/>
          </a:xfrm>
          <a:prstGeom prst="rect">
            <a:avLst/>
          </a:prstGeom>
        </p:spPr>
        <p:txBody>
          <a:bodyPr vert="horz" lIns="91440" tIns="45720" rIns="91440" bIns="45720" rtlCol="0">
            <a:normAutofit fontScale="85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endParaRPr lang="en-US" sz="2400" dirty="0" smtClean="0">
              <a:solidFill>
                <a:schemeClr val="tx1"/>
              </a:solidFill>
            </a:endParaRPr>
          </a:p>
          <a:p>
            <a:pPr algn="l"/>
            <a:endParaRPr lang="en-US" sz="2400" dirty="0" smtClean="0">
              <a:solidFill>
                <a:schemeClr val="tx1"/>
              </a:solidFill>
            </a:endParaRPr>
          </a:p>
          <a:p>
            <a:pPr algn="l"/>
            <a:endParaRPr lang="en-US" sz="2400" dirty="0" smtClean="0">
              <a:solidFill>
                <a:schemeClr val="tx1"/>
              </a:solidFill>
            </a:endParaRPr>
          </a:p>
          <a:p>
            <a:pPr marL="457200" indent="-457200" algn="l">
              <a:buFont typeface="Arial" pitchFamily="34" charset="0"/>
              <a:buChar char="•"/>
            </a:pPr>
            <a:r>
              <a:rPr lang="en-US" dirty="0" smtClean="0">
                <a:solidFill>
                  <a:schemeClr val="tx1"/>
                </a:solidFill>
              </a:rPr>
              <a:t> </a:t>
            </a:r>
            <a:r>
              <a:rPr lang="en-US" sz="2600" dirty="0">
                <a:solidFill>
                  <a:schemeClr val="tx1"/>
                </a:solidFill>
              </a:rPr>
              <a:t>sensor cannot detect objects less than 80 cm and cannot    measure the distance farther than 3.5m </a:t>
            </a:r>
          </a:p>
          <a:p>
            <a:pPr marL="457200" indent="-457200" algn="l">
              <a:buFont typeface="Arial" pitchFamily="34" charset="0"/>
              <a:buChar char="•"/>
            </a:pPr>
            <a:endParaRPr lang="en-US" sz="2400" dirty="0">
              <a:solidFill>
                <a:schemeClr val="tx1"/>
              </a:solidFill>
            </a:endParaRPr>
          </a:p>
          <a:p>
            <a:pPr marL="457200" indent="-457200" algn="l">
              <a:buFont typeface="Arial" pitchFamily="34" charset="0"/>
              <a:buChar char="•"/>
            </a:pPr>
            <a:endParaRPr lang="en-US" sz="2400" dirty="0">
              <a:solidFill>
                <a:schemeClr val="tx1"/>
              </a:solidFill>
            </a:endParaRPr>
          </a:p>
          <a:p>
            <a:pPr algn="l"/>
            <a:endParaRPr lang="en-US" dirty="0" smtClean="0">
              <a:solidFill>
                <a:schemeClr val="tx1"/>
              </a:solidFill>
            </a:endParaRPr>
          </a:p>
          <a:p>
            <a:pPr marL="457200" indent="-457200" algn="l">
              <a:buFont typeface="Arial" pitchFamily="34" charset="0"/>
              <a:buChar char="•"/>
            </a:pPr>
            <a:endParaRPr lang="en-US" dirty="0">
              <a:solidFill>
                <a:schemeClr val="tx1"/>
              </a:solidFill>
            </a:endParaRPr>
          </a:p>
        </p:txBody>
      </p:sp>
    </p:spTree>
    <p:extLst>
      <p:ext uri="{BB962C8B-B14F-4D97-AF65-F5344CB8AC3E}">
        <p14:creationId xmlns:p14="http://schemas.microsoft.com/office/powerpoint/2010/main" val="31021863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914400" y="838200"/>
            <a:ext cx="7696200" cy="1752600"/>
          </a:xfrm>
        </p:spPr>
        <p:txBody>
          <a:bodyPr>
            <a:normAutofit fontScale="92500" lnSpcReduction="20000"/>
          </a:bodyPr>
          <a:lstStyle/>
          <a:p>
            <a:pPr marL="342900" indent="-342900" algn="l">
              <a:buFont typeface="Arial" pitchFamily="34" charset="0"/>
              <a:buChar char="•"/>
            </a:pPr>
            <a:r>
              <a:rPr lang="en-US" sz="2400" dirty="0" smtClean="0">
                <a:solidFill>
                  <a:schemeClr val="tx1"/>
                </a:solidFill>
              </a:rPr>
              <a:t> </a:t>
            </a:r>
            <a:r>
              <a:rPr lang="en-US" sz="2400" dirty="0">
                <a:solidFill>
                  <a:schemeClr val="tx1"/>
                </a:solidFill>
              </a:rPr>
              <a:t>Kinect </a:t>
            </a:r>
            <a:r>
              <a:rPr lang="en-US" sz="2400" dirty="0" smtClean="0">
                <a:solidFill>
                  <a:schemeClr val="tx1"/>
                </a:solidFill>
              </a:rPr>
              <a:t>sensor </a:t>
            </a:r>
            <a:r>
              <a:rPr lang="en-US" sz="2400" dirty="0">
                <a:solidFill>
                  <a:schemeClr val="tx1"/>
                </a:solidFill>
              </a:rPr>
              <a:t>can provide tracking of human bodies </a:t>
            </a:r>
            <a:endParaRPr lang="en-US" sz="2400" dirty="0" smtClean="0">
              <a:solidFill>
                <a:schemeClr val="tx1"/>
              </a:solidFill>
            </a:endParaRPr>
          </a:p>
          <a:p>
            <a:pPr algn="l"/>
            <a:endParaRPr lang="en-US" sz="2400" dirty="0" smtClean="0">
              <a:solidFill>
                <a:schemeClr val="tx1"/>
              </a:solidFill>
            </a:endParaRPr>
          </a:p>
          <a:p>
            <a:pPr marL="342900" indent="-342900" algn="l">
              <a:buFont typeface="Arial" pitchFamily="34" charset="0"/>
              <a:buChar char="•"/>
            </a:pPr>
            <a:r>
              <a:rPr lang="en-US" sz="2400" dirty="0" smtClean="0">
                <a:solidFill>
                  <a:schemeClr val="tx1"/>
                </a:solidFill>
              </a:rPr>
              <a:t>Kinect can track 20  different joints for player </a:t>
            </a:r>
          </a:p>
          <a:p>
            <a:pPr marL="342900" indent="-342900" algn="l">
              <a:buFont typeface="Arial" pitchFamily="34" charset="0"/>
              <a:buChar char="•"/>
            </a:pPr>
            <a:endParaRPr lang="en-US" sz="2400" dirty="0">
              <a:solidFill>
                <a:schemeClr val="tx1"/>
              </a:solidFill>
            </a:endParaRPr>
          </a:p>
          <a:p>
            <a:pPr marL="342900" indent="-342900" algn="l">
              <a:buFont typeface="Arial" pitchFamily="34" charset="0"/>
              <a:buChar char="•"/>
            </a:pPr>
            <a:r>
              <a:rPr lang="en-US" sz="2400" dirty="0" smtClean="0">
                <a:solidFill>
                  <a:schemeClr val="tx1"/>
                </a:solidFill>
              </a:rPr>
              <a:t>Each joint represents  as  3D position (X,Y,Z)</a:t>
            </a:r>
          </a:p>
          <a:p>
            <a:pPr marL="342900" indent="-342900" algn="l">
              <a:buFont typeface="Arial" pitchFamily="34" charset="0"/>
              <a:buChar char="•"/>
            </a:pPr>
            <a:endParaRPr lang="en-US" sz="2400" dirty="0">
              <a:solidFill>
                <a:schemeClr val="tx1"/>
              </a:solidFill>
            </a:endParaRPr>
          </a:p>
          <a:p>
            <a:pPr marL="342900" indent="-342900" algn="l">
              <a:buFont typeface="Arial" pitchFamily="34" charset="0"/>
              <a:buChar char="•"/>
            </a:pPr>
            <a:endParaRPr lang="en-US" sz="2400" dirty="0" smtClean="0">
              <a:solidFill>
                <a:schemeClr val="tx1"/>
              </a:solidFill>
            </a:endParaRPr>
          </a:p>
          <a:p>
            <a:pPr marL="342900" indent="-342900" algn="l">
              <a:buFont typeface="Arial" pitchFamily="34" charset="0"/>
              <a:buChar char="•"/>
            </a:pPr>
            <a:endParaRPr lang="en-US" sz="2400" dirty="0">
              <a:solidFill>
                <a:schemeClr val="tx1"/>
              </a:solidFill>
            </a:endParaRPr>
          </a:p>
        </p:txBody>
      </p:sp>
      <p:pic>
        <p:nvPicPr>
          <p:cNvPr id="5" name="Picture 4" descr="C:\Users\Mohammed\Desktop\Grad-Part\IC584844.png"/>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743200"/>
            <a:ext cx="5410200" cy="3200400"/>
          </a:xfrm>
          <a:prstGeom prst="rect">
            <a:avLst/>
          </a:prstGeom>
          <a:noFill/>
          <a:ln>
            <a:noFill/>
          </a:ln>
        </p:spPr>
      </p:pic>
    </p:spTree>
    <p:extLst>
      <p:ext uri="{BB962C8B-B14F-4D97-AF65-F5344CB8AC3E}">
        <p14:creationId xmlns:p14="http://schemas.microsoft.com/office/powerpoint/2010/main" val="26997861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685800" y="685800"/>
            <a:ext cx="6400800" cy="1752600"/>
          </a:xfrm>
        </p:spPr>
        <p:txBody>
          <a:bodyPr>
            <a:normAutofit/>
          </a:bodyPr>
          <a:lstStyle/>
          <a:p>
            <a:pPr marL="342900" indent="-342900" algn="l">
              <a:buFont typeface="Arial" pitchFamily="34" charset="0"/>
              <a:buChar char="•"/>
            </a:pPr>
            <a:r>
              <a:rPr lang="en-US" sz="2200" dirty="0">
                <a:solidFill>
                  <a:schemeClr val="tx1"/>
                </a:solidFill>
              </a:rPr>
              <a:t>Sequence of steps from player to kinect to PC  illustrated in the following figure </a:t>
            </a:r>
          </a:p>
        </p:txBody>
      </p:sp>
      <p:pic>
        <p:nvPicPr>
          <p:cNvPr id="5" name="Picture 4" descr="C:\Users\Mohammed\Desktop\Report Pic\Capture5.PNG"/>
          <p:cNvPicPr/>
          <p:nvPr/>
        </p:nvPicPr>
        <p:blipFill>
          <a:blip r:embed="rId3">
            <a:extLst>
              <a:ext uri="{28A0092B-C50C-407E-A947-70E740481C1C}">
                <a14:useLocalDpi xmlns:a14="http://schemas.microsoft.com/office/drawing/2010/main" val="0"/>
              </a:ext>
            </a:extLst>
          </a:blip>
          <a:srcRect/>
          <a:stretch>
            <a:fillRect/>
          </a:stretch>
        </p:blipFill>
        <p:spPr bwMode="auto">
          <a:xfrm>
            <a:off x="609600" y="1596576"/>
            <a:ext cx="8001000" cy="4728024"/>
          </a:xfrm>
          <a:prstGeom prst="rect">
            <a:avLst/>
          </a:prstGeom>
          <a:noFill/>
          <a:ln>
            <a:noFill/>
          </a:ln>
        </p:spPr>
      </p:pic>
    </p:spTree>
    <p:extLst>
      <p:ext uri="{BB962C8B-B14F-4D97-AF65-F5344CB8AC3E}">
        <p14:creationId xmlns:p14="http://schemas.microsoft.com/office/powerpoint/2010/main" val="41717585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4" name="Subtitle 3"/>
          <p:cNvSpPr>
            <a:spLocks noGrp="1"/>
          </p:cNvSpPr>
          <p:nvPr>
            <p:ph type="subTitle" idx="1"/>
          </p:nvPr>
        </p:nvSpPr>
        <p:spPr>
          <a:xfrm>
            <a:off x="693682" y="654269"/>
            <a:ext cx="6621517" cy="1752600"/>
          </a:xfrm>
        </p:spPr>
        <p:txBody>
          <a:bodyPr>
            <a:normAutofit/>
          </a:bodyPr>
          <a:lstStyle/>
          <a:p>
            <a:pPr marL="342900" indent="-342900" algn="l">
              <a:buFont typeface="Arial" pitchFamily="34" charset="0"/>
              <a:buChar char="•"/>
            </a:pPr>
            <a:r>
              <a:rPr lang="en-US" sz="2200" dirty="0">
                <a:solidFill>
                  <a:schemeClr val="tx1"/>
                </a:solidFill>
              </a:rPr>
              <a:t>Kinect can track up to 20 joints and K-VRS uses different movements based on the following  figure </a:t>
            </a:r>
          </a:p>
        </p:txBody>
      </p:sp>
      <p:pic>
        <p:nvPicPr>
          <p:cNvPr id="6" name="Picture 5" descr="C:\Users\Mohammed\Desktop\Report Pic\Capture7.PNG"/>
          <p:cNvPicPr/>
          <p:nvPr/>
        </p:nvPicPr>
        <p:blipFill>
          <a:blip r:embed="rId3">
            <a:extLst>
              <a:ext uri="{28A0092B-C50C-407E-A947-70E740481C1C}">
                <a14:useLocalDpi xmlns:a14="http://schemas.microsoft.com/office/drawing/2010/main" val="0"/>
              </a:ext>
            </a:extLst>
          </a:blip>
          <a:srcRect/>
          <a:stretch>
            <a:fillRect/>
          </a:stretch>
        </p:blipFill>
        <p:spPr bwMode="auto">
          <a:xfrm>
            <a:off x="990600" y="1484396"/>
            <a:ext cx="6477000" cy="4459204"/>
          </a:xfrm>
          <a:prstGeom prst="rect">
            <a:avLst/>
          </a:prstGeom>
          <a:noFill/>
          <a:ln>
            <a:noFill/>
          </a:ln>
        </p:spPr>
      </p:pic>
    </p:spTree>
    <p:extLst>
      <p:ext uri="{BB962C8B-B14F-4D97-AF65-F5344CB8AC3E}">
        <p14:creationId xmlns:p14="http://schemas.microsoft.com/office/powerpoint/2010/main" val="11092641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609600" y="533400"/>
            <a:ext cx="6400800" cy="1752600"/>
          </a:xfrm>
        </p:spPr>
        <p:txBody>
          <a:bodyPr>
            <a:normAutofit/>
          </a:bodyPr>
          <a:lstStyle/>
          <a:p>
            <a:pPr marL="342900" indent="-342900" algn="l">
              <a:buFont typeface="Arial" pitchFamily="34" charset="0"/>
              <a:buChar char="•"/>
            </a:pPr>
            <a:r>
              <a:rPr lang="en-US" sz="2200" dirty="0" smtClean="0">
                <a:solidFill>
                  <a:schemeClr val="tx1"/>
                </a:solidFill>
              </a:rPr>
              <a:t>In </a:t>
            </a:r>
            <a:r>
              <a:rPr lang="en-US" sz="2200" dirty="0">
                <a:solidFill>
                  <a:schemeClr val="tx1"/>
                </a:solidFill>
              </a:rPr>
              <a:t>general, data  was retrieved from Skeleton’s Player is  used as described  in the figure below</a:t>
            </a:r>
          </a:p>
        </p:txBody>
      </p:sp>
      <p:pic>
        <p:nvPicPr>
          <p:cNvPr id="5" name="Picture 4" descr="C:\Users\Mohammed\Desktop\Report Pic\Capture8.PNG"/>
          <p:cNvPicPr/>
          <p:nvPr/>
        </p:nvPicPr>
        <p:blipFill>
          <a:blip r:embed="rId3">
            <a:extLst>
              <a:ext uri="{28A0092B-C50C-407E-A947-70E740481C1C}">
                <a14:useLocalDpi xmlns:a14="http://schemas.microsoft.com/office/drawing/2010/main" val="0"/>
              </a:ext>
            </a:extLst>
          </a:blip>
          <a:srcRect/>
          <a:stretch>
            <a:fillRect/>
          </a:stretch>
        </p:blipFill>
        <p:spPr bwMode="auto">
          <a:xfrm>
            <a:off x="533400" y="1676400"/>
            <a:ext cx="8153400" cy="4648200"/>
          </a:xfrm>
          <a:prstGeom prst="rect">
            <a:avLst/>
          </a:prstGeom>
          <a:noFill/>
          <a:ln>
            <a:noFill/>
          </a:ln>
        </p:spPr>
      </p:pic>
    </p:spTree>
    <p:extLst>
      <p:ext uri="{BB962C8B-B14F-4D97-AF65-F5344CB8AC3E}">
        <p14:creationId xmlns:p14="http://schemas.microsoft.com/office/powerpoint/2010/main" val="3211116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662152" y="507046"/>
            <a:ext cx="7010400" cy="1477328"/>
          </a:xfrm>
          <a:prstGeom prst="rect">
            <a:avLst/>
          </a:prstGeom>
        </p:spPr>
        <p:txBody>
          <a:bodyPr wrap="square">
            <a:spAutoFit/>
          </a:bodyPr>
          <a:lstStyle/>
          <a:p>
            <a:pPr marL="342900" lvl="0" indent="-342900">
              <a:spcBef>
                <a:spcPct val="20000"/>
              </a:spcBef>
              <a:buFont typeface="Arial" pitchFamily="34" charset="0"/>
              <a:buChar char="•"/>
            </a:pPr>
            <a:r>
              <a:rPr lang="en-US" sz="2200" dirty="0"/>
              <a:t>after </a:t>
            </a:r>
            <a:r>
              <a:rPr lang="en-US" sz="2200" dirty="0" smtClean="0"/>
              <a:t>retrieving data </a:t>
            </a:r>
            <a:r>
              <a:rPr lang="en-US" sz="2200" dirty="0"/>
              <a:t>from kinect its time to use these data to control and play games (FPS game and our 3D Xna game</a:t>
            </a:r>
            <a:r>
              <a:rPr lang="en-US" sz="2200" dirty="0" smtClean="0"/>
              <a:t>) </a:t>
            </a:r>
            <a:r>
              <a:rPr lang="en-US" sz="2200" dirty="0"/>
              <a:t>.After each one receive its data, both of them will simulate Mouse and Keyboard </a:t>
            </a:r>
            <a:r>
              <a:rPr lang="en-US" sz="2200" dirty="0" smtClean="0"/>
              <a:t>event</a:t>
            </a:r>
            <a:endParaRPr lang="en-US" sz="2200" dirty="0"/>
          </a:p>
        </p:txBody>
      </p:sp>
      <p:pic>
        <p:nvPicPr>
          <p:cNvPr id="4" name="Picture 3" descr="C:\Users\Mohammed\Desktop\Report Pic\Capture12.PNG"/>
          <p:cNvPicPr/>
          <p:nvPr/>
        </p:nvPicPr>
        <p:blipFill>
          <a:blip r:embed="rId3">
            <a:extLst>
              <a:ext uri="{28A0092B-C50C-407E-A947-70E740481C1C}">
                <a14:useLocalDpi xmlns:a14="http://schemas.microsoft.com/office/drawing/2010/main" val="0"/>
              </a:ext>
            </a:extLst>
          </a:blip>
          <a:srcRect/>
          <a:stretch>
            <a:fillRect/>
          </a:stretch>
        </p:blipFill>
        <p:spPr bwMode="auto">
          <a:xfrm>
            <a:off x="533400" y="1984374"/>
            <a:ext cx="8077200" cy="4416426"/>
          </a:xfrm>
          <a:prstGeom prst="rect">
            <a:avLst/>
          </a:prstGeom>
          <a:noFill/>
          <a:ln>
            <a:noFill/>
          </a:ln>
        </p:spPr>
      </p:pic>
    </p:spTree>
    <p:extLst>
      <p:ext uri="{BB962C8B-B14F-4D97-AF65-F5344CB8AC3E}">
        <p14:creationId xmlns:p14="http://schemas.microsoft.com/office/powerpoint/2010/main" val="10340773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740980" y="622738"/>
            <a:ext cx="7564820" cy="1752600"/>
          </a:xfrm>
        </p:spPr>
        <p:txBody>
          <a:bodyPr>
            <a:normAutofit/>
          </a:bodyPr>
          <a:lstStyle/>
          <a:p>
            <a:pPr marL="342900" indent="-342900" algn="l">
              <a:buFont typeface="Arial" pitchFamily="34" charset="0"/>
              <a:buChar char="•"/>
            </a:pPr>
            <a:r>
              <a:rPr lang="en-US" sz="2200" dirty="0">
                <a:solidFill>
                  <a:schemeClr val="tx1"/>
                </a:solidFill>
              </a:rPr>
              <a:t>To send </a:t>
            </a:r>
            <a:r>
              <a:rPr lang="en-US" sz="2200" dirty="0" smtClean="0">
                <a:solidFill>
                  <a:schemeClr val="tx1"/>
                </a:solidFill>
              </a:rPr>
              <a:t>commands </a:t>
            </a:r>
            <a:r>
              <a:rPr lang="en-US" sz="2200" dirty="0">
                <a:solidFill>
                  <a:schemeClr val="tx1"/>
                </a:solidFill>
              </a:rPr>
              <a:t>to Mouse and Keyboard we need special API to do this </a:t>
            </a:r>
            <a:endParaRPr lang="en-US" sz="2200" dirty="0" smtClean="0">
              <a:solidFill>
                <a:schemeClr val="tx1"/>
              </a:solidFill>
            </a:endParaRPr>
          </a:p>
          <a:p>
            <a:pPr marL="342900" indent="-342900" algn="l">
              <a:buFont typeface="Arial" pitchFamily="34" charset="0"/>
              <a:buChar char="•"/>
            </a:pPr>
            <a:endParaRPr lang="en-US" sz="2200" dirty="0" smtClean="0">
              <a:solidFill>
                <a:schemeClr val="tx1"/>
              </a:solidFill>
            </a:endParaRPr>
          </a:p>
          <a:p>
            <a:pPr marL="342900" indent="-342900" algn="l">
              <a:buFont typeface="Arial" pitchFamily="34" charset="0"/>
              <a:buChar char="•"/>
            </a:pPr>
            <a:endParaRPr lang="en-US" sz="2200" dirty="0">
              <a:solidFill>
                <a:schemeClr val="tx1"/>
              </a:solidFill>
            </a:endParaRPr>
          </a:p>
          <a:p>
            <a:pPr marL="342900" indent="-342900" algn="l">
              <a:buFont typeface="Arial" pitchFamily="34" charset="0"/>
              <a:buChar char="•"/>
            </a:pPr>
            <a:endParaRPr lang="en-US" sz="2200" dirty="0">
              <a:solidFill>
                <a:schemeClr val="tx1"/>
              </a:solidFill>
            </a:endParaRPr>
          </a:p>
        </p:txBody>
      </p:sp>
      <p:sp>
        <p:nvSpPr>
          <p:cNvPr id="6" name="Subtitle 2"/>
          <p:cNvSpPr txBox="1">
            <a:spLocks/>
          </p:cNvSpPr>
          <p:nvPr/>
        </p:nvSpPr>
        <p:spPr>
          <a:xfrm>
            <a:off x="609600" y="1455671"/>
            <a:ext cx="7564820" cy="1752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342900" indent="-342900" algn="l">
              <a:buFont typeface="Arial" pitchFamily="34" charset="0"/>
              <a:buChar char="•"/>
            </a:pPr>
            <a:endParaRPr lang="en-US" sz="2200" dirty="0" smtClean="0">
              <a:solidFill>
                <a:schemeClr val="tx1"/>
              </a:solidFill>
            </a:endParaRPr>
          </a:p>
          <a:p>
            <a:pPr marL="342900" indent="-342900" algn="l">
              <a:buFont typeface="Arial" pitchFamily="34" charset="0"/>
              <a:buChar char="•"/>
            </a:pPr>
            <a:r>
              <a:rPr lang="en-US" sz="2200" b="1" dirty="0">
                <a:solidFill>
                  <a:schemeClr val="tx1"/>
                </a:solidFill>
              </a:rPr>
              <a:t>To control mouse </a:t>
            </a:r>
            <a:r>
              <a:rPr lang="en-US" sz="2200" dirty="0">
                <a:solidFill>
                  <a:schemeClr val="tx1"/>
                </a:solidFill>
              </a:rPr>
              <a:t>we need (X,Y) value from </a:t>
            </a:r>
            <a:r>
              <a:rPr lang="en-US" sz="2200" dirty="0" smtClean="0">
                <a:solidFill>
                  <a:schemeClr val="tx1"/>
                </a:solidFill>
              </a:rPr>
              <a:t>kinect(Right Hand Joint) </a:t>
            </a:r>
            <a:r>
              <a:rPr lang="en-US" sz="2200" dirty="0">
                <a:solidFill>
                  <a:schemeClr val="tx1"/>
                </a:solidFill>
              </a:rPr>
              <a:t>and then scaled this value to the screen and then send normalized (X,Y) to the Mouse API 32 </a:t>
            </a:r>
          </a:p>
          <a:p>
            <a:pPr marL="342900" indent="-342900" algn="l">
              <a:buFont typeface="Arial" pitchFamily="34" charset="0"/>
              <a:buChar char="•"/>
            </a:pPr>
            <a:endParaRPr lang="en-US" sz="2200" dirty="0" smtClean="0">
              <a:solidFill>
                <a:schemeClr val="tx1"/>
              </a:solidFill>
            </a:endParaRPr>
          </a:p>
          <a:p>
            <a:pPr marL="342900" indent="-342900" algn="l">
              <a:buFont typeface="Arial" pitchFamily="34" charset="0"/>
              <a:buChar char="•"/>
            </a:pPr>
            <a:endParaRPr lang="en-US" sz="2200" dirty="0" smtClean="0">
              <a:solidFill>
                <a:schemeClr val="tx1"/>
              </a:solidFill>
            </a:endParaRPr>
          </a:p>
        </p:txBody>
      </p:sp>
      <p:sp>
        <p:nvSpPr>
          <p:cNvPr id="8" name="Subtitle 2"/>
          <p:cNvSpPr txBox="1">
            <a:spLocks/>
          </p:cNvSpPr>
          <p:nvPr/>
        </p:nvSpPr>
        <p:spPr>
          <a:xfrm>
            <a:off x="625366" y="2895600"/>
            <a:ext cx="7564820" cy="16764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342900" indent="-342900" algn="l">
              <a:buFont typeface="Arial" pitchFamily="34" charset="0"/>
              <a:buChar char="•"/>
            </a:pPr>
            <a:endParaRPr lang="en-US" sz="2200" dirty="0" smtClean="0">
              <a:solidFill>
                <a:schemeClr val="tx1"/>
              </a:solidFill>
            </a:endParaRPr>
          </a:p>
          <a:p>
            <a:pPr marL="342900" indent="-342900" algn="l">
              <a:buFont typeface="Arial" pitchFamily="34" charset="0"/>
              <a:buChar char="•"/>
            </a:pPr>
            <a:r>
              <a:rPr lang="en-US" sz="2200" dirty="0" smtClean="0">
                <a:solidFill>
                  <a:schemeClr val="tx1"/>
                </a:solidFill>
              </a:rPr>
              <a:t>Scaled value (X,Y)need to </a:t>
            </a:r>
            <a:r>
              <a:rPr lang="en-US" sz="2400" dirty="0" smtClean="0">
                <a:solidFill>
                  <a:schemeClr val="tx1"/>
                </a:solidFill>
              </a:rPr>
              <a:t>normalized as  </a:t>
            </a:r>
            <a:r>
              <a:rPr lang="en-US" sz="2400" dirty="0">
                <a:solidFill>
                  <a:schemeClr val="tx1"/>
                </a:solidFill>
              </a:rPr>
              <a:t>absolute coordinates between 0 and 65,535</a:t>
            </a:r>
            <a:endParaRPr lang="en-US" sz="2200" dirty="0">
              <a:solidFill>
                <a:schemeClr val="tx1"/>
              </a:solidFill>
            </a:endParaRPr>
          </a:p>
          <a:p>
            <a:pPr marL="342900" indent="-342900" algn="l">
              <a:buFont typeface="Arial" pitchFamily="34" charset="0"/>
              <a:buChar char="•"/>
            </a:pPr>
            <a:endParaRPr lang="en-US" sz="2200" dirty="0" smtClean="0">
              <a:solidFill>
                <a:schemeClr val="tx1"/>
              </a:solidFill>
            </a:endParaRPr>
          </a:p>
          <a:p>
            <a:pPr marL="342900" indent="-342900" algn="l">
              <a:buFont typeface="Arial" pitchFamily="34" charset="0"/>
              <a:buChar char="•"/>
            </a:pPr>
            <a:endParaRPr lang="en-US" sz="2200" b="1" dirty="0" smtClean="0">
              <a:solidFill>
                <a:schemeClr val="tx1"/>
              </a:solidFill>
            </a:endParaRPr>
          </a:p>
        </p:txBody>
      </p:sp>
      <p:sp>
        <p:nvSpPr>
          <p:cNvPr id="9" name="Subtitle 2"/>
          <p:cNvSpPr txBox="1">
            <a:spLocks/>
          </p:cNvSpPr>
          <p:nvPr/>
        </p:nvSpPr>
        <p:spPr>
          <a:xfrm>
            <a:off x="646387" y="4419600"/>
            <a:ext cx="7564820" cy="16764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342900" indent="-342900" algn="l">
              <a:buFont typeface="Arial" pitchFamily="34" charset="0"/>
              <a:buChar char="•"/>
            </a:pPr>
            <a:endParaRPr lang="en-US" sz="2200" dirty="0" smtClean="0"/>
          </a:p>
          <a:p>
            <a:pPr marL="342900" indent="-342900" algn="l">
              <a:buFont typeface="Arial" pitchFamily="34" charset="0"/>
              <a:buChar char="•"/>
            </a:pPr>
            <a:endParaRPr lang="en-US" sz="2200" dirty="0" smtClean="0"/>
          </a:p>
          <a:p>
            <a:pPr marL="342900" indent="-342900" algn="l">
              <a:buFont typeface="Arial" pitchFamily="34" charset="0"/>
              <a:buChar char="•"/>
            </a:pPr>
            <a:endParaRPr lang="en-US" sz="2200" dirty="0" smtClean="0"/>
          </a:p>
        </p:txBody>
      </p:sp>
      <p:sp>
        <p:nvSpPr>
          <p:cNvPr id="10" name="Subtitle 2"/>
          <p:cNvSpPr txBox="1">
            <a:spLocks/>
          </p:cNvSpPr>
          <p:nvPr/>
        </p:nvSpPr>
        <p:spPr>
          <a:xfrm>
            <a:off x="777766" y="4572000"/>
            <a:ext cx="7564820" cy="16764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342900" indent="-342900" algn="l">
              <a:buFont typeface="Arial" pitchFamily="34" charset="0"/>
              <a:buChar char="•"/>
            </a:pPr>
            <a:endParaRPr lang="en-US" sz="2200" dirty="0" smtClean="0"/>
          </a:p>
          <a:p>
            <a:pPr marL="342900" indent="-342900" algn="l">
              <a:buFont typeface="Arial" pitchFamily="34" charset="0"/>
              <a:buChar char="•"/>
            </a:pPr>
            <a:endParaRPr lang="en-US" sz="2200" dirty="0" smtClean="0"/>
          </a:p>
          <a:p>
            <a:pPr marL="342900" indent="-342900" algn="l">
              <a:buFont typeface="Arial" pitchFamily="34" charset="0"/>
              <a:buChar char="•"/>
            </a:pPr>
            <a:endParaRPr lang="en-US" sz="2200" b="1" dirty="0" smtClean="0"/>
          </a:p>
        </p:txBody>
      </p:sp>
      <p:sp>
        <p:nvSpPr>
          <p:cNvPr id="11" name="Subtitle 2"/>
          <p:cNvSpPr txBox="1">
            <a:spLocks/>
          </p:cNvSpPr>
          <p:nvPr/>
        </p:nvSpPr>
        <p:spPr>
          <a:xfrm>
            <a:off x="654270" y="4724400"/>
            <a:ext cx="7564820" cy="16764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342900" indent="-342900" algn="l">
              <a:buFont typeface="Arial" pitchFamily="34" charset="0"/>
              <a:buChar char="•"/>
            </a:pPr>
            <a:endParaRPr lang="en-US" sz="2200" dirty="0" smtClean="0"/>
          </a:p>
          <a:p>
            <a:pPr marL="342900" indent="-342900" algn="l">
              <a:buFont typeface="Arial" pitchFamily="34" charset="0"/>
              <a:buChar char="•"/>
            </a:pPr>
            <a:endParaRPr lang="en-US" sz="2200" dirty="0" smtClean="0"/>
          </a:p>
          <a:p>
            <a:pPr marL="342900" indent="-342900" algn="l">
              <a:buFont typeface="Arial" pitchFamily="34" charset="0"/>
              <a:buChar char="•"/>
            </a:pPr>
            <a:endParaRPr lang="en-US" sz="2200" b="1" dirty="0" smtClean="0"/>
          </a:p>
        </p:txBody>
      </p:sp>
      <p:sp useBgFill="1">
        <p:nvSpPr>
          <p:cNvPr id="12" name="Subtitle 2"/>
          <p:cNvSpPr txBox="1">
            <a:spLocks/>
          </p:cNvSpPr>
          <p:nvPr/>
        </p:nvSpPr>
        <p:spPr>
          <a:xfrm>
            <a:off x="609600" y="4267200"/>
            <a:ext cx="7564820" cy="1676400"/>
          </a:xfrm>
          <a:prstGeom prst="rect">
            <a:avLst/>
          </a:prstGeom>
        </p:spPr>
        <p:txBody>
          <a:bodyPr vert="horz" lIns="91440" tIns="45720" rIns="91440" bIns="45720" rtlCol="0">
            <a:normAutofit fontScale="85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342900" indent="-342900" algn="l">
              <a:buFont typeface="Arial" pitchFamily="34" charset="0"/>
              <a:buChar char="•"/>
            </a:pPr>
            <a:endParaRPr lang="en-US" sz="2200" dirty="0" smtClean="0"/>
          </a:p>
          <a:p>
            <a:pPr algn="l"/>
            <a:r>
              <a:rPr lang="en-US" sz="2200" b="1" dirty="0" smtClean="0">
                <a:solidFill>
                  <a:schemeClr val="tx1"/>
                </a:solidFill>
              </a:rPr>
              <a:t>ScreenWidth(</a:t>
            </a:r>
            <a:r>
              <a:rPr lang="en-US" sz="2200" b="1" dirty="0" err="1" smtClean="0">
                <a:solidFill>
                  <a:schemeClr val="tx1"/>
                </a:solidFill>
              </a:rPr>
              <a:t>MaxX</a:t>
            </a:r>
            <a:r>
              <a:rPr lang="en-US" sz="2200" b="1" dirty="0" smtClean="0">
                <a:solidFill>
                  <a:schemeClr val="tx1"/>
                </a:solidFill>
              </a:rPr>
              <a:t>) mapped -&gt; 65,535</a:t>
            </a:r>
          </a:p>
          <a:p>
            <a:pPr algn="l"/>
            <a:r>
              <a:rPr lang="en-US" sz="2200" b="1" dirty="0" smtClean="0">
                <a:solidFill>
                  <a:schemeClr val="tx1"/>
                </a:solidFill>
                <a:sym typeface="Wingdings" pitchFamily="2" charset="2"/>
              </a:rPr>
              <a:t>X(scaled Value) mapped -&gt; </a:t>
            </a:r>
            <a:r>
              <a:rPr lang="en-US" sz="2200" b="1" dirty="0" err="1" smtClean="0">
                <a:solidFill>
                  <a:schemeClr val="tx1"/>
                </a:solidFill>
                <a:sym typeface="Wingdings" pitchFamily="2" charset="2"/>
              </a:rPr>
              <a:t>X_Normalized</a:t>
            </a:r>
            <a:r>
              <a:rPr lang="en-US" sz="2200" b="1" dirty="0" smtClean="0">
                <a:solidFill>
                  <a:schemeClr val="tx1"/>
                </a:solidFill>
                <a:sym typeface="Wingdings" pitchFamily="2" charset="2"/>
              </a:rPr>
              <a:t> Value</a:t>
            </a:r>
          </a:p>
          <a:p>
            <a:pPr algn="l"/>
            <a:r>
              <a:rPr lang="en-US" sz="2200" dirty="0" smtClean="0">
                <a:solidFill>
                  <a:schemeClr val="tx1"/>
                </a:solidFill>
                <a:sym typeface="Wingdings" pitchFamily="2" charset="2"/>
              </a:rPr>
              <a:t/>
            </a:r>
            <a:br>
              <a:rPr lang="en-US" sz="2200" dirty="0" smtClean="0">
                <a:solidFill>
                  <a:schemeClr val="tx1"/>
                </a:solidFill>
                <a:sym typeface="Wingdings" pitchFamily="2" charset="2"/>
              </a:rPr>
            </a:br>
            <a:r>
              <a:rPr lang="en-US" sz="2200" b="1" dirty="0" err="1">
                <a:solidFill>
                  <a:schemeClr val="tx1"/>
                </a:solidFill>
                <a:sym typeface="Wingdings" pitchFamily="2" charset="2"/>
              </a:rPr>
              <a:t>X_Normalized</a:t>
            </a:r>
            <a:r>
              <a:rPr lang="en-US" sz="2200" b="1" dirty="0">
                <a:solidFill>
                  <a:schemeClr val="tx1"/>
                </a:solidFill>
                <a:sym typeface="Wingdings" pitchFamily="2" charset="2"/>
              </a:rPr>
              <a:t> </a:t>
            </a:r>
            <a:r>
              <a:rPr lang="en-US" sz="2200" b="1" dirty="0" smtClean="0">
                <a:solidFill>
                  <a:schemeClr val="tx1"/>
                </a:solidFill>
                <a:sym typeface="Wingdings" pitchFamily="2" charset="2"/>
              </a:rPr>
              <a:t>Value=(X-</a:t>
            </a:r>
            <a:r>
              <a:rPr lang="en-US" sz="2200" b="1" dirty="0" err="1" smtClean="0">
                <a:solidFill>
                  <a:schemeClr val="tx1"/>
                </a:solidFill>
                <a:sym typeface="Wingdings" pitchFamily="2" charset="2"/>
              </a:rPr>
              <a:t>ScaledValue</a:t>
            </a:r>
            <a:r>
              <a:rPr lang="en-US" sz="2200" b="1" dirty="0" smtClean="0">
                <a:solidFill>
                  <a:schemeClr val="tx1"/>
                </a:solidFill>
                <a:sym typeface="Wingdings" pitchFamily="2" charset="2"/>
              </a:rPr>
              <a:t>)*65,535/</a:t>
            </a:r>
            <a:r>
              <a:rPr lang="en-US" sz="2200" b="1" dirty="0">
                <a:solidFill>
                  <a:schemeClr val="tx1"/>
                </a:solidFill>
              </a:rPr>
              <a:t> ScreenWidth(</a:t>
            </a:r>
            <a:r>
              <a:rPr lang="en-US" sz="2200" b="1" dirty="0" err="1">
                <a:solidFill>
                  <a:schemeClr val="tx1"/>
                </a:solidFill>
              </a:rPr>
              <a:t>MaxX</a:t>
            </a:r>
            <a:r>
              <a:rPr lang="en-US" sz="2200" dirty="0">
                <a:solidFill>
                  <a:schemeClr val="tx1"/>
                </a:solidFill>
                <a:sym typeface="Wingdings" pitchFamily="2" charset="2"/>
              </a:rPr>
              <a:t/>
            </a:r>
            <a:br>
              <a:rPr lang="en-US" sz="2200" dirty="0">
                <a:solidFill>
                  <a:schemeClr val="tx1"/>
                </a:solidFill>
                <a:sym typeface="Wingdings" pitchFamily="2" charset="2"/>
              </a:rPr>
            </a:br>
            <a:r>
              <a:rPr lang="en-US" sz="2200" dirty="0" smtClean="0">
                <a:sym typeface="Wingdings" pitchFamily="2" charset="2"/>
              </a:rPr>
              <a:t> </a:t>
            </a:r>
            <a:endParaRPr lang="en-US" sz="2200" dirty="0" smtClean="0"/>
          </a:p>
          <a:p>
            <a:pPr marL="342900" indent="-342900" algn="l">
              <a:buFont typeface="Arial" pitchFamily="34" charset="0"/>
              <a:buChar char="•"/>
            </a:pPr>
            <a:endParaRPr lang="en-US" sz="2200" b="1" dirty="0" smtClean="0"/>
          </a:p>
        </p:txBody>
      </p:sp>
    </p:spTree>
    <p:extLst>
      <p:ext uri="{BB962C8B-B14F-4D97-AF65-F5344CB8AC3E}">
        <p14:creationId xmlns:p14="http://schemas.microsoft.com/office/powerpoint/2010/main" val="29897984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0486"/>
            <a:ext cx="9133327" cy="684751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Mohammed\Desktop\Report Pic\Capture14.PNG"/>
          <p:cNvPicPr/>
          <p:nvPr/>
        </p:nvPicPr>
        <p:blipFill>
          <a:blip r:embed="rId3">
            <a:extLst>
              <a:ext uri="{28A0092B-C50C-407E-A947-70E740481C1C}">
                <a14:useLocalDpi xmlns:a14="http://schemas.microsoft.com/office/drawing/2010/main" val="0"/>
              </a:ext>
            </a:extLst>
          </a:blip>
          <a:srcRect/>
          <a:stretch>
            <a:fillRect/>
          </a:stretch>
        </p:blipFill>
        <p:spPr bwMode="auto">
          <a:xfrm>
            <a:off x="457201" y="1905000"/>
            <a:ext cx="8229600" cy="4495800"/>
          </a:xfrm>
          <a:prstGeom prst="rect">
            <a:avLst/>
          </a:prstGeom>
          <a:noFill/>
          <a:ln>
            <a:noFill/>
          </a:ln>
        </p:spPr>
      </p:pic>
      <p:sp>
        <p:nvSpPr>
          <p:cNvPr id="4" name="Subtitle 3"/>
          <p:cNvSpPr>
            <a:spLocks noGrp="1"/>
          </p:cNvSpPr>
          <p:nvPr>
            <p:ph type="subTitle" idx="1"/>
          </p:nvPr>
        </p:nvSpPr>
        <p:spPr>
          <a:xfrm>
            <a:off x="457200" y="571500"/>
            <a:ext cx="7924799" cy="1104900"/>
          </a:xfrm>
        </p:spPr>
        <p:txBody>
          <a:bodyPr>
            <a:normAutofit/>
          </a:bodyPr>
          <a:lstStyle/>
          <a:p>
            <a:pPr marL="457200" indent="-457200" algn="l">
              <a:buFont typeface="Arial" pitchFamily="34" charset="0"/>
              <a:buChar char="•"/>
            </a:pPr>
            <a:r>
              <a:rPr lang="en-US" sz="2200" dirty="0">
                <a:solidFill>
                  <a:schemeClr val="tx1"/>
                </a:solidFill>
              </a:rPr>
              <a:t>The following figure represent process of sending data to the win32 API</a:t>
            </a:r>
          </a:p>
        </p:txBody>
      </p:sp>
    </p:spTree>
    <p:extLst>
      <p:ext uri="{BB962C8B-B14F-4D97-AF65-F5344CB8AC3E}">
        <p14:creationId xmlns:p14="http://schemas.microsoft.com/office/powerpoint/2010/main" val="3466738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685800" y="685800"/>
            <a:ext cx="7924800" cy="990600"/>
          </a:xfrm>
        </p:spPr>
        <p:txBody>
          <a:bodyPr>
            <a:normAutofit/>
          </a:bodyPr>
          <a:lstStyle/>
          <a:p>
            <a:pPr marL="342900" indent="-342900" algn="l">
              <a:buFont typeface="Arial" pitchFamily="34" charset="0"/>
              <a:buChar char="•"/>
            </a:pPr>
            <a:r>
              <a:rPr lang="en-US" sz="2200" dirty="0">
                <a:solidFill>
                  <a:schemeClr val="tx1"/>
                </a:solidFill>
              </a:rPr>
              <a:t>Sending command to keyboard also need Win32 API to simulate the press and release of the </a:t>
            </a:r>
            <a:r>
              <a:rPr lang="en-US" sz="2200" dirty="0" smtClean="0">
                <a:solidFill>
                  <a:schemeClr val="tx1"/>
                </a:solidFill>
              </a:rPr>
              <a:t>keys</a:t>
            </a:r>
          </a:p>
          <a:p>
            <a:pPr marL="342900" indent="-342900" algn="l">
              <a:buFont typeface="Arial" pitchFamily="34" charset="0"/>
              <a:buChar char="•"/>
            </a:pPr>
            <a:endParaRPr lang="en-US" sz="2200" dirty="0">
              <a:solidFill>
                <a:schemeClr val="tx1"/>
              </a:solidFill>
            </a:endParaRPr>
          </a:p>
          <a:p>
            <a:pPr algn="l"/>
            <a:endParaRPr lang="en-US" sz="2200" dirty="0">
              <a:solidFill>
                <a:schemeClr val="tx1"/>
              </a:solidFill>
            </a:endParaRPr>
          </a:p>
        </p:txBody>
      </p:sp>
      <p:sp>
        <p:nvSpPr>
          <p:cNvPr id="5" name="Subtitle 2"/>
          <p:cNvSpPr txBox="1">
            <a:spLocks/>
          </p:cNvSpPr>
          <p:nvPr/>
        </p:nvSpPr>
        <p:spPr>
          <a:xfrm>
            <a:off x="614936" y="1717128"/>
            <a:ext cx="7924800" cy="990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342900" indent="-342900" algn="l">
              <a:buFont typeface="Arial" pitchFamily="34" charset="0"/>
              <a:buChar char="•"/>
            </a:pPr>
            <a:r>
              <a:rPr lang="en-US" sz="2200" dirty="0" smtClean="0">
                <a:solidFill>
                  <a:schemeClr val="tx1"/>
                </a:solidFill>
              </a:rPr>
              <a:t>Each key in keyboard has scan code </a:t>
            </a:r>
          </a:p>
          <a:p>
            <a:pPr marL="342900" indent="-342900" algn="l">
              <a:buFont typeface="Arial" pitchFamily="34" charset="0"/>
              <a:buChar char="•"/>
            </a:pPr>
            <a:endParaRPr lang="en-US" sz="2200" dirty="0" smtClean="0">
              <a:solidFill>
                <a:schemeClr val="tx1"/>
              </a:solidFill>
            </a:endParaRPr>
          </a:p>
          <a:p>
            <a:pPr algn="l"/>
            <a:endParaRPr lang="en-US" sz="2200" dirty="0">
              <a:solidFill>
                <a:schemeClr val="tx1"/>
              </a:solidFill>
            </a:endParaRPr>
          </a:p>
        </p:txBody>
      </p:sp>
      <p:pic>
        <p:nvPicPr>
          <p:cNvPr id="6" name="Picture 5" descr="C:\Users\Mohammed\Desktop\Report Pic\Capture21.PNG"/>
          <p:cNvPicPr/>
          <p:nvPr/>
        </p:nvPicPr>
        <p:blipFill>
          <a:blip r:embed="rId3">
            <a:extLst>
              <a:ext uri="{28A0092B-C50C-407E-A947-70E740481C1C}">
                <a14:useLocalDpi xmlns:a14="http://schemas.microsoft.com/office/drawing/2010/main" val="0"/>
              </a:ext>
            </a:extLst>
          </a:blip>
          <a:srcRect/>
          <a:stretch>
            <a:fillRect/>
          </a:stretch>
        </p:blipFill>
        <p:spPr bwMode="auto">
          <a:xfrm>
            <a:off x="614936" y="2438400"/>
            <a:ext cx="7690864" cy="3886200"/>
          </a:xfrm>
          <a:prstGeom prst="rect">
            <a:avLst/>
          </a:prstGeom>
          <a:noFill/>
          <a:ln>
            <a:noFill/>
          </a:ln>
        </p:spPr>
      </p:pic>
    </p:spTree>
    <p:extLst>
      <p:ext uri="{BB962C8B-B14F-4D97-AF65-F5344CB8AC3E}">
        <p14:creationId xmlns:p14="http://schemas.microsoft.com/office/powerpoint/2010/main" val="15745774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685800" y="609600"/>
            <a:ext cx="7391400" cy="990600"/>
          </a:xfrm>
        </p:spPr>
        <p:txBody>
          <a:bodyPr>
            <a:normAutofit fontScale="92500"/>
          </a:bodyPr>
          <a:lstStyle/>
          <a:p>
            <a:pPr marL="457200" indent="-457200" algn="l">
              <a:buFont typeface="Arial" pitchFamily="34" charset="0"/>
              <a:buChar char="•"/>
            </a:pPr>
            <a:r>
              <a:rPr lang="en-US" sz="2600" b="1" dirty="0" smtClean="0">
                <a:solidFill>
                  <a:schemeClr val="tx1"/>
                </a:solidFill>
              </a:rPr>
              <a:t>Release </a:t>
            </a:r>
            <a:r>
              <a:rPr lang="en-US" sz="2600" b="1" dirty="0">
                <a:solidFill>
                  <a:schemeClr val="tx1"/>
                </a:solidFill>
              </a:rPr>
              <a:t>the grenade </a:t>
            </a:r>
            <a:r>
              <a:rPr lang="en-US" sz="2600" dirty="0" smtClean="0">
                <a:solidFill>
                  <a:schemeClr val="tx1"/>
                </a:solidFill>
              </a:rPr>
              <a:t>using </a:t>
            </a:r>
            <a:r>
              <a:rPr lang="en-US" sz="2600" dirty="0">
                <a:solidFill>
                  <a:schemeClr val="tx1"/>
                </a:solidFill>
              </a:rPr>
              <a:t>Hand-Left Joint </a:t>
            </a:r>
            <a:r>
              <a:rPr lang="en-US" sz="2600" dirty="0" smtClean="0">
                <a:solidFill>
                  <a:schemeClr val="tx1"/>
                </a:solidFill>
              </a:rPr>
              <a:t>:this </a:t>
            </a:r>
            <a:r>
              <a:rPr lang="en-US" sz="2600" dirty="0">
                <a:solidFill>
                  <a:schemeClr val="tx1"/>
                </a:solidFill>
              </a:rPr>
              <a:t>joint is used for </a:t>
            </a:r>
            <a:r>
              <a:rPr lang="en-US" sz="2600" dirty="0" smtClean="0">
                <a:solidFill>
                  <a:schemeClr val="tx1"/>
                </a:solidFill>
              </a:rPr>
              <a:t>in </a:t>
            </a:r>
            <a:r>
              <a:rPr lang="en-US" sz="2600" dirty="0">
                <a:solidFill>
                  <a:schemeClr val="tx1"/>
                </a:solidFill>
              </a:rPr>
              <a:t>FPS games such as Counter Strike </a:t>
            </a:r>
          </a:p>
        </p:txBody>
      </p:sp>
      <p:pic>
        <p:nvPicPr>
          <p:cNvPr id="5" name="Picture 4" descr="C:\Users\Mohammed\Desktop\Report Pic\Capture20.PNG"/>
          <p:cNvPicPr/>
          <p:nvPr/>
        </p:nvPicPr>
        <p:blipFill>
          <a:blip r:embed="rId3">
            <a:extLst>
              <a:ext uri="{28A0092B-C50C-407E-A947-70E740481C1C}">
                <a14:useLocalDpi xmlns:a14="http://schemas.microsoft.com/office/drawing/2010/main" val="0"/>
              </a:ext>
            </a:extLst>
          </a:blip>
          <a:srcRect/>
          <a:stretch>
            <a:fillRect/>
          </a:stretch>
        </p:blipFill>
        <p:spPr bwMode="auto">
          <a:xfrm>
            <a:off x="990600" y="1524000"/>
            <a:ext cx="7086600" cy="4724400"/>
          </a:xfrm>
          <a:prstGeom prst="rect">
            <a:avLst/>
          </a:prstGeom>
          <a:noFill/>
          <a:ln>
            <a:noFill/>
          </a:ln>
        </p:spPr>
      </p:pic>
    </p:spTree>
    <p:extLst>
      <p:ext uri="{BB962C8B-B14F-4D97-AF65-F5344CB8AC3E}">
        <p14:creationId xmlns:p14="http://schemas.microsoft.com/office/powerpoint/2010/main" val="1025240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0"/>
            <a:ext cx="9296400" cy="68475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381000" y="-152400"/>
            <a:ext cx="6019800" cy="1470025"/>
          </a:xfrm>
        </p:spPr>
        <p:txBody>
          <a:bodyPr>
            <a:normAutofit/>
          </a:bodyPr>
          <a:lstStyle/>
          <a:p>
            <a:pPr algn="l"/>
            <a:r>
              <a:rPr lang="en-US" dirty="0" smtClean="0"/>
              <a:t>Outline:</a:t>
            </a:r>
            <a:endParaRPr lang="en-US" dirty="0"/>
          </a:p>
        </p:txBody>
      </p:sp>
      <p:sp>
        <p:nvSpPr>
          <p:cNvPr id="5" name="TextBox 4"/>
          <p:cNvSpPr txBox="1"/>
          <p:nvPr/>
        </p:nvSpPr>
        <p:spPr>
          <a:xfrm>
            <a:off x="597665" y="990600"/>
            <a:ext cx="6705600" cy="5509200"/>
          </a:xfrm>
          <a:prstGeom prst="rect">
            <a:avLst/>
          </a:prstGeom>
          <a:noFill/>
        </p:spPr>
        <p:txBody>
          <a:bodyPr wrap="square" rtlCol="0">
            <a:spAutoFit/>
          </a:bodyPr>
          <a:lstStyle/>
          <a:p>
            <a:pPr marL="285750" indent="-285750">
              <a:buFont typeface="Wingdings" pitchFamily="2" charset="2"/>
              <a:buChar char="Ø"/>
            </a:pPr>
            <a:r>
              <a:rPr lang="en-US" sz="3200" dirty="0" smtClean="0"/>
              <a:t>Introduction</a:t>
            </a:r>
          </a:p>
          <a:p>
            <a:endParaRPr lang="en-US" sz="3200" dirty="0"/>
          </a:p>
          <a:p>
            <a:pPr marL="285750" indent="-285750">
              <a:buFont typeface="Wingdings" pitchFamily="2" charset="2"/>
              <a:buChar char="Ø"/>
            </a:pPr>
            <a:r>
              <a:rPr lang="en-US" sz="3200" dirty="0" smtClean="0"/>
              <a:t>What is K-VRS?</a:t>
            </a:r>
          </a:p>
          <a:p>
            <a:pPr marL="285750" indent="-285750">
              <a:buFont typeface="Wingdings" pitchFamily="2" charset="2"/>
              <a:buChar char="Ø"/>
            </a:pPr>
            <a:endParaRPr lang="en-US" sz="3200" dirty="0"/>
          </a:p>
          <a:p>
            <a:pPr marL="285750" indent="-285750">
              <a:buFont typeface="Wingdings" pitchFamily="2" charset="2"/>
              <a:buChar char="Ø"/>
            </a:pPr>
            <a:r>
              <a:rPr lang="en-US" sz="3200" dirty="0" smtClean="0"/>
              <a:t>Kinect in K-VRS</a:t>
            </a:r>
          </a:p>
          <a:p>
            <a:pPr marL="285750" indent="-285750">
              <a:buFont typeface="Wingdings" pitchFamily="2" charset="2"/>
              <a:buChar char="Ø"/>
            </a:pPr>
            <a:endParaRPr lang="en-US" sz="3200" dirty="0"/>
          </a:p>
          <a:p>
            <a:pPr marL="285750" indent="-285750">
              <a:buFont typeface="Wingdings" pitchFamily="2" charset="2"/>
              <a:buChar char="Ø"/>
            </a:pPr>
            <a:r>
              <a:rPr lang="en-US" sz="3200" dirty="0" smtClean="0"/>
              <a:t>Android in K-VRS</a:t>
            </a:r>
          </a:p>
          <a:p>
            <a:pPr marL="285750" indent="-285750">
              <a:buFont typeface="Wingdings" pitchFamily="2" charset="2"/>
              <a:buChar char="Ø"/>
            </a:pPr>
            <a:endParaRPr lang="en-US" sz="3200" dirty="0"/>
          </a:p>
          <a:p>
            <a:pPr marL="285750" indent="-285750">
              <a:buFont typeface="Wingdings" pitchFamily="2" charset="2"/>
              <a:buChar char="Ø"/>
            </a:pPr>
            <a:r>
              <a:rPr lang="en-US" sz="3200" dirty="0" smtClean="0"/>
              <a:t>3D Graphics in K-VRS</a:t>
            </a:r>
          </a:p>
          <a:p>
            <a:pPr marL="285750" indent="-285750">
              <a:buFont typeface="Wingdings" pitchFamily="2" charset="2"/>
              <a:buChar char="Ø"/>
            </a:pPr>
            <a:endParaRPr lang="en-US" sz="3200" dirty="0"/>
          </a:p>
          <a:p>
            <a:pPr marL="285750" indent="-285750">
              <a:buFont typeface="Wingdings" pitchFamily="2" charset="2"/>
              <a:buChar char="Ø"/>
            </a:pPr>
            <a:r>
              <a:rPr lang="en-US" sz="3200" dirty="0" smtClean="0"/>
              <a:t>Demo Time </a:t>
            </a:r>
            <a:endParaRPr lang="en-US" sz="3200" dirty="0"/>
          </a:p>
        </p:txBody>
      </p:sp>
    </p:spTree>
    <p:extLst>
      <p:ext uri="{BB962C8B-B14F-4D97-AF65-F5344CB8AC3E}">
        <p14:creationId xmlns:p14="http://schemas.microsoft.com/office/powerpoint/2010/main" val="18508625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762000" y="533400"/>
            <a:ext cx="6400800" cy="1752600"/>
          </a:xfrm>
        </p:spPr>
        <p:txBody>
          <a:bodyPr>
            <a:normAutofit/>
          </a:bodyPr>
          <a:lstStyle/>
          <a:p>
            <a:pPr marL="342900" indent="-342900" algn="l">
              <a:buFont typeface="Arial" pitchFamily="34" charset="0"/>
              <a:buChar char="•"/>
            </a:pPr>
            <a:r>
              <a:rPr lang="en-US" sz="2200" b="1" dirty="0" smtClean="0">
                <a:solidFill>
                  <a:schemeClr val="tx1"/>
                </a:solidFill>
              </a:rPr>
              <a:t>Ducking</a:t>
            </a:r>
            <a:r>
              <a:rPr lang="en-US" sz="2200" dirty="0" smtClean="0">
                <a:solidFill>
                  <a:schemeClr val="tx1"/>
                </a:solidFill>
              </a:rPr>
              <a:t> based on Right Ankle </a:t>
            </a:r>
            <a:r>
              <a:rPr lang="en-US" sz="2200" dirty="0">
                <a:solidFill>
                  <a:schemeClr val="tx1"/>
                </a:solidFill>
              </a:rPr>
              <a:t>&amp; Hip &amp;Knee </a:t>
            </a:r>
            <a:r>
              <a:rPr lang="en-US" sz="2200" dirty="0" smtClean="0">
                <a:solidFill>
                  <a:schemeClr val="tx1"/>
                </a:solidFill>
              </a:rPr>
              <a:t>Joints:</a:t>
            </a:r>
            <a:endParaRPr lang="en-US" sz="2200" dirty="0">
              <a:solidFill>
                <a:schemeClr val="tx1"/>
              </a:solidFill>
            </a:endParaRPr>
          </a:p>
        </p:txBody>
      </p:sp>
      <p:sp>
        <p:nvSpPr>
          <p:cNvPr id="4" name="Rectangle 3"/>
          <p:cNvSpPr/>
          <p:nvPr/>
        </p:nvSpPr>
        <p:spPr>
          <a:xfrm>
            <a:off x="685800" y="1295400"/>
            <a:ext cx="7696200" cy="2123658"/>
          </a:xfrm>
          <a:prstGeom prst="rect">
            <a:avLst/>
          </a:prstGeom>
        </p:spPr>
        <p:txBody>
          <a:bodyPr wrap="square">
            <a:spAutoFit/>
          </a:bodyPr>
          <a:lstStyle/>
          <a:p>
            <a:pPr marL="342900" indent="-342900">
              <a:buFont typeface="Arial" pitchFamily="34" charset="0"/>
              <a:buChar char="•"/>
            </a:pPr>
            <a:r>
              <a:rPr lang="en-US" sz="2200" dirty="0"/>
              <a:t>these joints are used   for  up and down movement ,we need these joints data to decide whether  the player is standing or ducking  and we can accomplish this goal by taking  2 vectors and having dot product between these vectors and noticing how the Angle changes  and according to that changes we decide the if player is up or down </a:t>
            </a:r>
          </a:p>
        </p:txBody>
      </p:sp>
      <p:pic>
        <p:nvPicPr>
          <p:cNvPr id="6" name="Picture 5" descr="C:\Users\Mohammed\Desktop\Report Pic\Capture2w.PNG"/>
          <p:cNvPicPr/>
          <p:nvPr/>
        </p:nvPicPr>
        <p:blipFill>
          <a:blip r:embed="rId3">
            <a:extLst>
              <a:ext uri="{28A0092B-C50C-407E-A947-70E740481C1C}">
                <a14:useLocalDpi xmlns:a14="http://schemas.microsoft.com/office/drawing/2010/main" val="0"/>
              </a:ext>
            </a:extLst>
          </a:blip>
          <a:srcRect/>
          <a:stretch>
            <a:fillRect/>
          </a:stretch>
        </p:blipFill>
        <p:spPr bwMode="auto">
          <a:xfrm>
            <a:off x="914400" y="3733800"/>
            <a:ext cx="7315200" cy="2362200"/>
          </a:xfrm>
          <a:prstGeom prst="rect">
            <a:avLst/>
          </a:prstGeom>
          <a:noFill/>
          <a:ln>
            <a:solidFill>
              <a:schemeClr val="tx1">
                <a:alpha val="82000"/>
              </a:schemeClr>
            </a:solidFill>
          </a:ln>
          <a:effectLst>
            <a:outerShdw blurRad="50800" dist="38100" dir="8100000" algn="tr" rotWithShape="0">
              <a:schemeClr val="tx1">
                <a:alpha val="40000"/>
              </a:schemeClr>
            </a:outerShdw>
          </a:effectLst>
        </p:spPr>
      </p:pic>
    </p:spTree>
    <p:extLst>
      <p:ext uri="{BB962C8B-B14F-4D97-AF65-F5344CB8AC3E}">
        <p14:creationId xmlns:p14="http://schemas.microsoft.com/office/powerpoint/2010/main" val="36546813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4" name="Subtitle 3"/>
          <p:cNvSpPr>
            <a:spLocks noGrp="1"/>
          </p:cNvSpPr>
          <p:nvPr>
            <p:ph type="subTitle" idx="1"/>
          </p:nvPr>
        </p:nvSpPr>
        <p:spPr>
          <a:xfrm>
            <a:off x="685800" y="609600"/>
            <a:ext cx="6400800" cy="1752600"/>
          </a:xfrm>
        </p:spPr>
        <p:txBody>
          <a:bodyPr/>
          <a:lstStyle/>
          <a:p>
            <a:pPr marL="457200" indent="-457200" algn="l">
              <a:buFont typeface="Arial" pitchFamily="34" charset="0"/>
              <a:buChar char="•"/>
            </a:pPr>
            <a:r>
              <a:rPr lang="en-US" dirty="0" smtClean="0">
                <a:solidFill>
                  <a:schemeClr val="tx1"/>
                </a:solidFill>
              </a:rPr>
              <a:t>Jumping based on left Knee</a:t>
            </a:r>
            <a:endParaRPr lang="en-US" dirty="0">
              <a:solidFill>
                <a:schemeClr val="tx1"/>
              </a:solidFill>
            </a:endParaRPr>
          </a:p>
        </p:txBody>
      </p:sp>
      <p:sp>
        <p:nvSpPr>
          <p:cNvPr id="14" name="Rectangle 2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2" name="Rectangle 26"/>
          <p:cNvSpPr>
            <a:spLocks noChangeArrowheads="1"/>
          </p:cNvSpPr>
          <p:nvPr/>
        </p:nvSpPr>
        <p:spPr bwMode="auto">
          <a:xfrm>
            <a:off x="0" y="239524"/>
            <a:ext cx="184731"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038225" algn="l"/>
              </a:tabLst>
            </a:pPr>
            <a:r>
              <a:rPr kumimoji="0" lang="en-US" sz="800" b="0" i="0" u="none" strike="noStrike" cap="none" normalizeH="0" baseline="0" dirty="0" smtClean="0">
                <a:ln>
                  <a:noFill/>
                </a:ln>
                <a:solidFill>
                  <a:schemeClr val="tx1"/>
                </a:solidFill>
                <a:effectLst/>
                <a:latin typeface="Arial" pitchFamily="34" charset="0"/>
                <a:cs typeface="Arial" pitchFamily="34" charset="0"/>
              </a:rPr>
              <a:t/>
            </a:r>
            <a:br>
              <a:rPr kumimoji="0" lang="en-US" sz="800" b="0" i="0" u="none" strike="noStrike" cap="none" normalizeH="0" baseline="0" dirty="0" smtClean="0">
                <a:ln>
                  <a:noFill/>
                </a:ln>
                <a:solidFill>
                  <a:schemeClr val="tx1"/>
                </a:solidFill>
                <a:effectLst/>
                <a:latin typeface="Arial" pitchFamily="34" charset="0"/>
                <a:cs typeface="Arial" pitchFamily="34" charset="0"/>
              </a:rPr>
            </a:b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38225" algn="l"/>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3822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3339" name="Picture 27" descr="I:\Publication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371600"/>
            <a:ext cx="5688013" cy="48339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27090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91136" y="533400"/>
            <a:ext cx="7772400" cy="1470025"/>
          </a:xfrm>
        </p:spPr>
        <p:txBody>
          <a:bodyPr/>
          <a:lstStyle/>
          <a:p>
            <a:r>
              <a:rPr lang="en-US" dirty="0" smtClean="0"/>
              <a:t>Android in K-VRS </a:t>
            </a:r>
            <a:endParaRPr lang="en-US" dirty="0"/>
          </a:p>
        </p:txBody>
      </p:sp>
      <p:sp>
        <p:nvSpPr>
          <p:cNvPr id="3" name="Subtitle 2"/>
          <p:cNvSpPr>
            <a:spLocks noGrp="1"/>
          </p:cNvSpPr>
          <p:nvPr>
            <p:ph type="subTitle" idx="1"/>
          </p:nvPr>
        </p:nvSpPr>
        <p:spPr>
          <a:xfrm>
            <a:off x="533400" y="1681642"/>
            <a:ext cx="8077200" cy="3499957"/>
          </a:xfrm>
        </p:spPr>
        <p:txBody>
          <a:bodyPr>
            <a:normAutofit/>
          </a:bodyPr>
          <a:lstStyle/>
          <a:p>
            <a:pPr algn="l"/>
            <a:r>
              <a:rPr lang="en-US" dirty="0" smtClean="0">
                <a:solidFill>
                  <a:schemeClr val="tx1"/>
                </a:solidFill>
              </a:rPr>
              <a:t>Android Technology utilized in K-VRS to control the virtual reality game . </a:t>
            </a:r>
          </a:p>
          <a:p>
            <a:pPr algn="l"/>
            <a:endParaRPr lang="en-US" dirty="0">
              <a:solidFill>
                <a:schemeClr val="tx1"/>
              </a:solidFill>
            </a:endParaRPr>
          </a:p>
          <a:p>
            <a:pPr algn="l"/>
            <a:r>
              <a:rPr lang="en-US" dirty="0" smtClean="0">
                <a:solidFill>
                  <a:schemeClr val="tx1"/>
                </a:solidFill>
              </a:rPr>
              <a:t>The  main parts of android platform used is </a:t>
            </a:r>
          </a:p>
          <a:p>
            <a:pPr marL="457200" indent="-457200" algn="l">
              <a:buFont typeface="Wingdings" pitchFamily="2" charset="2"/>
              <a:buChar char="§"/>
            </a:pPr>
            <a:r>
              <a:rPr lang="en-US" dirty="0" smtClean="0">
                <a:solidFill>
                  <a:schemeClr val="tx1"/>
                </a:solidFill>
              </a:rPr>
              <a:t>Android Bluetooth API </a:t>
            </a:r>
          </a:p>
          <a:p>
            <a:pPr marL="457200" indent="-457200" algn="l">
              <a:buFont typeface="Wingdings" pitchFamily="2" charset="2"/>
              <a:buChar char="§"/>
            </a:pPr>
            <a:r>
              <a:rPr lang="en-US" dirty="0" smtClean="0">
                <a:solidFill>
                  <a:schemeClr val="tx1"/>
                </a:solidFill>
              </a:rPr>
              <a:t>Android platform Sensor. </a:t>
            </a:r>
            <a:endParaRPr lang="en-US" dirty="0">
              <a:solidFill>
                <a:schemeClr val="tx1"/>
              </a:solidFill>
            </a:endParaRPr>
          </a:p>
        </p:txBody>
      </p:sp>
    </p:spTree>
    <p:extLst>
      <p:ext uri="{BB962C8B-B14F-4D97-AF65-F5344CB8AC3E}">
        <p14:creationId xmlns:p14="http://schemas.microsoft.com/office/powerpoint/2010/main" val="15216283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E:\Graduation Project 1\report work\final - Cop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490537"/>
            <a:ext cx="8001000" cy="5876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36029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838200" y="457200"/>
            <a:ext cx="7772400" cy="1470025"/>
          </a:xfrm>
        </p:spPr>
        <p:txBody>
          <a:bodyPr/>
          <a:lstStyle/>
          <a:p>
            <a:r>
              <a:rPr lang="en-US" dirty="0" smtClean="0"/>
              <a:t>Android Sensor </a:t>
            </a:r>
            <a:endParaRPr lang="en-US" dirty="0"/>
          </a:p>
        </p:txBody>
      </p:sp>
      <p:sp>
        <p:nvSpPr>
          <p:cNvPr id="3" name="Subtitle 2"/>
          <p:cNvSpPr>
            <a:spLocks noGrp="1"/>
          </p:cNvSpPr>
          <p:nvPr>
            <p:ph type="subTitle" idx="1"/>
          </p:nvPr>
        </p:nvSpPr>
        <p:spPr>
          <a:xfrm>
            <a:off x="762000" y="1905000"/>
            <a:ext cx="7848600" cy="4267200"/>
          </a:xfrm>
        </p:spPr>
        <p:txBody>
          <a:bodyPr>
            <a:normAutofit lnSpcReduction="10000"/>
          </a:bodyPr>
          <a:lstStyle/>
          <a:p>
            <a:pPr algn="l"/>
            <a:r>
              <a:rPr lang="en-US" dirty="0">
                <a:solidFill>
                  <a:schemeClr val="tx1"/>
                </a:solidFill>
              </a:rPr>
              <a:t>Sensor can categorized based on hardware and on software</a:t>
            </a:r>
            <a:r>
              <a:rPr lang="en-US" dirty="0" smtClean="0">
                <a:solidFill>
                  <a:schemeClr val="tx1"/>
                </a:solidFill>
              </a:rPr>
              <a:t>.</a:t>
            </a:r>
          </a:p>
          <a:p>
            <a:pPr algn="l"/>
            <a:endParaRPr lang="en-US" dirty="0">
              <a:solidFill>
                <a:schemeClr val="tx1"/>
              </a:solidFill>
            </a:endParaRPr>
          </a:p>
          <a:p>
            <a:pPr algn="l"/>
            <a:r>
              <a:rPr lang="en-US" dirty="0" smtClean="0">
                <a:solidFill>
                  <a:schemeClr val="tx1"/>
                </a:solidFill>
              </a:rPr>
              <a:t>Many Smartphone Android device Contains at least an </a:t>
            </a:r>
            <a:r>
              <a:rPr lang="en-US" dirty="0">
                <a:solidFill>
                  <a:schemeClr val="tx1"/>
                </a:solidFill>
              </a:rPr>
              <a:t>accelerometer  </a:t>
            </a:r>
            <a:r>
              <a:rPr lang="en-US" dirty="0" smtClean="0">
                <a:solidFill>
                  <a:schemeClr val="tx1"/>
                </a:solidFill>
              </a:rPr>
              <a:t>sensor . </a:t>
            </a:r>
          </a:p>
          <a:p>
            <a:pPr algn="l"/>
            <a:endParaRPr lang="en-US" dirty="0">
              <a:solidFill>
                <a:schemeClr val="tx1"/>
              </a:solidFill>
            </a:endParaRPr>
          </a:p>
          <a:p>
            <a:pPr algn="l"/>
            <a:r>
              <a:rPr lang="en-US" dirty="0" smtClean="0">
                <a:solidFill>
                  <a:schemeClr val="tx1"/>
                </a:solidFill>
              </a:rPr>
              <a:t>So, in K VRS accelerometer  Rotation type used in our case. </a:t>
            </a:r>
          </a:p>
        </p:txBody>
      </p:sp>
    </p:spTree>
    <p:extLst>
      <p:ext uri="{BB962C8B-B14F-4D97-AF65-F5344CB8AC3E}">
        <p14:creationId xmlns:p14="http://schemas.microsoft.com/office/powerpoint/2010/main" val="39326369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653036" y="609600"/>
            <a:ext cx="7848600" cy="5410200"/>
          </a:xfrm>
        </p:spPr>
        <p:txBody>
          <a:bodyPr>
            <a:normAutofit lnSpcReduction="10000"/>
          </a:bodyPr>
          <a:lstStyle/>
          <a:p>
            <a:pPr algn="l"/>
            <a:r>
              <a:rPr lang="en-US" dirty="0" smtClean="0">
                <a:solidFill>
                  <a:schemeClr val="tx1"/>
                </a:solidFill>
              </a:rPr>
              <a:t>The  sensor type orientation which software , used to detect the motion of weapon . </a:t>
            </a:r>
          </a:p>
          <a:p>
            <a:pPr algn="l"/>
            <a:endParaRPr lang="en-US" dirty="0">
              <a:solidFill>
                <a:schemeClr val="tx1"/>
              </a:solidFill>
            </a:endParaRPr>
          </a:p>
          <a:p>
            <a:pPr algn="l"/>
            <a:r>
              <a:rPr lang="en-US" dirty="0" smtClean="0">
                <a:solidFill>
                  <a:schemeClr val="tx1"/>
                </a:solidFill>
              </a:rPr>
              <a:t>The motion of weapon left and right in real world , Detected by Orientation Sensor , Reflected to the weapon model in XNA Game .</a:t>
            </a:r>
          </a:p>
          <a:p>
            <a:pPr algn="l"/>
            <a:endParaRPr lang="en-US" dirty="0">
              <a:solidFill>
                <a:schemeClr val="tx1"/>
              </a:solidFill>
            </a:endParaRPr>
          </a:p>
          <a:p>
            <a:pPr algn="l"/>
            <a:endParaRPr lang="en-US" dirty="0" smtClean="0">
              <a:solidFill>
                <a:schemeClr val="tx1"/>
              </a:solidFill>
            </a:endParaRPr>
          </a:p>
          <a:p>
            <a:pPr algn="l"/>
            <a:endParaRPr lang="en-US" dirty="0">
              <a:solidFill>
                <a:schemeClr val="tx1"/>
              </a:solidFill>
            </a:endParaRPr>
          </a:p>
          <a:p>
            <a:pPr algn="l"/>
            <a:r>
              <a:rPr lang="en-US" dirty="0" smtClean="0">
                <a:solidFill>
                  <a:schemeClr val="tx1"/>
                </a:solidFill>
              </a:rPr>
              <a:t> </a:t>
            </a:r>
          </a:p>
        </p:txBody>
      </p:sp>
      <p:pic>
        <p:nvPicPr>
          <p:cNvPr id="3074" name="Picture 2" descr="C:\Users\BELAL\Desktop\1512201244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4600" y="3657601"/>
            <a:ext cx="4383661" cy="2698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21439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653036" y="533400"/>
            <a:ext cx="7848600" cy="5715000"/>
          </a:xfrm>
        </p:spPr>
        <p:txBody>
          <a:bodyPr>
            <a:normAutofit fontScale="92500"/>
          </a:bodyPr>
          <a:lstStyle/>
          <a:p>
            <a:pPr algn="l"/>
            <a:r>
              <a:rPr lang="en-US" dirty="0" smtClean="0">
                <a:solidFill>
                  <a:schemeClr val="tx1"/>
                </a:solidFill>
              </a:rPr>
              <a:t>Sensor Orientation type measures degrees </a:t>
            </a:r>
            <a:r>
              <a:rPr lang="en-US" dirty="0">
                <a:solidFill>
                  <a:schemeClr val="tx1"/>
                </a:solidFill>
              </a:rPr>
              <a:t>of rotation that a device makes around all three physical axes (x, y, z</a:t>
            </a:r>
            <a:r>
              <a:rPr lang="en-US" dirty="0" smtClean="0">
                <a:solidFill>
                  <a:schemeClr val="tx1"/>
                </a:solidFill>
              </a:rPr>
              <a:t>).</a:t>
            </a:r>
          </a:p>
          <a:p>
            <a:pPr algn="l"/>
            <a:endParaRPr lang="en-US" dirty="0">
              <a:solidFill>
                <a:schemeClr val="tx1"/>
              </a:solidFill>
            </a:endParaRPr>
          </a:p>
          <a:p>
            <a:pPr algn="l"/>
            <a:r>
              <a:rPr lang="en-US" dirty="0" smtClean="0">
                <a:solidFill>
                  <a:schemeClr val="tx1"/>
                </a:solidFill>
              </a:rPr>
              <a:t>We implement  this concept in our android app </a:t>
            </a:r>
          </a:p>
          <a:p>
            <a:pPr algn="l"/>
            <a:r>
              <a:rPr lang="en-US" dirty="0" smtClean="0">
                <a:solidFill>
                  <a:schemeClr val="tx1"/>
                </a:solidFill>
              </a:rPr>
              <a:t>By capturing the value of </a:t>
            </a:r>
            <a:r>
              <a:rPr lang="en-US" dirty="0">
                <a:solidFill>
                  <a:schemeClr val="tx1"/>
                </a:solidFill>
              </a:rPr>
              <a:t>three physical axes (x, y, z</a:t>
            </a:r>
            <a:r>
              <a:rPr lang="en-US" dirty="0" smtClean="0">
                <a:solidFill>
                  <a:schemeClr val="tx1"/>
                </a:solidFill>
              </a:rPr>
              <a:t>).</a:t>
            </a:r>
          </a:p>
          <a:p>
            <a:pPr algn="l"/>
            <a:endParaRPr lang="en-US" dirty="0">
              <a:solidFill>
                <a:schemeClr val="tx1"/>
              </a:solidFill>
            </a:endParaRPr>
          </a:p>
          <a:p>
            <a:pPr algn="l"/>
            <a:r>
              <a:rPr lang="en-US" dirty="0" smtClean="0">
                <a:solidFill>
                  <a:schemeClr val="tx1"/>
                </a:solidFill>
              </a:rPr>
              <a:t>These Values  sent via Bluetooth  to the XNA Game and the Software Controller as array of bytes . </a:t>
            </a:r>
            <a:endParaRPr lang="en-US" dirty="0">
              <a:solidFill>
                <a:schemeClr val="tx1"/>
              </a:solidFill>
            </a:endParaRPr>
          </a:p>
          <a:p>
            <a:pPr algn="l"/>
            <a:endParaRPr lang="en-US" dirty="0">
              <a:solidFill>
                <a:schemeClr val="tx1"/>
              </a:solidFill>
            </a:endParaRPr>
          </a:p>
        </p:txBody>
      </p:sp>
    </p:spTree>
    <p:extLst>
      <p:ext uri="{BB962C8B-B14F-4D97-AF65-F5344CB8AC3E}">
        <p14:creationId xmlns:p14="http://schemas.microsoft.com/office/powerpoint/2010/main" val="9871895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subTitle" idx="1"/>
          </p:nvPr>
        </p:nvSpPr>
        <p:spPr>
          <a:xfrm>
            <a:off x="342569" y="1219200"/>
            <a:ext cx="8469533" cy="5638800"/>
          </a:xfrm>
        </p:spPr>
        <p:txBody>
          <a:bodyPr>
            <a:normAutofit/>
          </a:bodyPr>
          <a:lstStyle/>
          <a:p>
            <a:pPr marL="457200" indent="-457200" algn="l">
              <a:buFont typeface="Wingdings" pitchFamily="2" charset="2"/>
              <a:buChar char="Ø"/>
            </a:pPr>
            <a:r>
              <a:rPr lang="en-US" dirty="0">
                <a:solidFill>
                  <a:schemeClr val="tx1"/>
                </a:solidFill>
              </a:rPr>
              <a:t>The Android phone will connect to a </a:t>
            </a:r>
            <a:r>
              <a:rPr lang="en-US" dirty="0" smtClean="0">
                <a:solidFill>
                  <a:schemeClr val="tx1"/>
                </a:solidFill>
              </a:rPr>
              <a:t>Bluetooth PC  </a:t>
            </a:r>
            <a:r>
              <a:rPr lang="en-US" dirty="0">
                <a:solidFill>
                  <a:schemeClr val="tx1"/>
                </a:solidFill>
              </a:rPr>
              <a:t>using an SPP </a:t>
            </a:r>
            <a:r>
              <a:rPr lang="en-US" dirty="0" smtClean="0">
                <a:solidFill>
                  <a:schemeClr val="tx1"/>
                </a:solidFill>
              </a:rPr>
              <a:t>connection.</a:t>
            </a:r>
          </a:p>
          <a:p>
            <a:pPr algn="l"/>
            <a:endParaRPr lang="en-US" dirty="0" smtClean="0">
              <a:solidFill>
                <a:schemeClr val="tx1"/>
              </a:solidFill>
            </a:endParaRPr>
          </a:p>
          <a:p>
            <a:pPr algn="l"/>
            <a:endParaRPr lang="en-US" dirty="0">
              <a:solidFill>
                <a:schemeClr val="tx1"/>
              </a:solidFill>
            </a:endParaRPr>
          </a:p>
          <a:p>
            <a:pPr marL="457200" indent="-457200" algn="l">
              <a:buFont typeface="Wingdings" pitchFamily="2" charset="2"/>
              <a:buChar char="Ø"/>
            </a:pPr>
            <a:r>
              <a:rPr lang="en-US" dirty="0" smtClean="0">
                <a:solidFill>
                  <a:schemeClr val="tx1"/>
                </a:solidFill>
              </a:rPr>
              <a:t>This </a:t>
            </a:r>
            <a:r>
              <a:rPr lang="en-US" dirty="0">
                <a:solidFill>
                  <a:schemeClr val="tx1"/>
                </a:solidFill>
              </a:rPr>
              <a:t>makes it possible to send </a:t>
            </a:r>
            <a:r>
              <a:rPr lang="en-US" dirty="0" smtClean="0">
                <a:solidFill>
                  <a:schemeClr val="tx1"/>
                </a:solidFill>
              </a:rPr>
              <a:t>bytes of  </a:t>
            </a:r>
            <a:r>
              <a:rPr lang="en-US" dirty="0">
                <a:solidFill>
                  <a:schemeClr val="tx1"/>
                </a:solidFill>
              </a:rPr>
              <a:t>characters from the phone to the </a:t>
            </a:r>
            <a:r>
              <a:rPr lang="en-US" dirty="0" err="1" smtClean="0">
                <a:solidFill>
                  <a:schemeClr val="tx1"/>
                </a:solidFill>
              </a:rPr>
              <a:t>Xna</a:t>
            </a:r>
            <a:r>
              <a:rPr lang="en-US" dirty="0" smtClean="0">
                <a:solidFill>
                  <a:schemeClr val="tx1"/>
                </a:solidFill>
              </a:rPr>
              <a:t> game which </a:t>
            </a:r>
            <a:r>
              <a:rPr lang="en-US" dirty="0">
                <a:solidFill>
                  <a:schemeClr val="tx1"/>
                </a:solidFill>
              </a:rPr>
              <a:t>then reacts  by turning on the </a:t>
            </a:r>
            <a:r>
              <a:rPr lang="en-US" dirty="0" smtClean="0">
                <a:solidFill>
                  <a:schemeClr val="tx1"/>
                </a:solidFill>
              </a:rPr>
              <a:t>weapon in </a:t>
            </a:r>
            <a:r>
              <a:rPr lang="en-US" dirty="0">
                <a:solidFill>
                  <a:schemeClr val="tx1"/>
                </a:solidFill>
              </a:rPr>
              <a:t>the proper way .</a:t>
            </a:r>
          </a:p>
        </p:txBody>
      </p:sp>
      <p:sp>
        <p:nvSpPr>
          <p:cNvPr id="2" name="Rectangle 1"/>
          <p:cNvSpPr/>
          <p:nvPr/>
        </p:nvSpPr>
        <p:spPr>
          <a:xfrm>
            <a:off x="1143000" y="381000"/>
            <a:ext cx="6027520" cy="1046440"/>
          </a:xfrm>
          <a:prstGeom prst="rect">
            <a:avLst/>
          </a:prstGeom>
        </p:spPr>
        <p:txBody>
          <a:bodyPr wrap="square">
            <a:spAutoFit/>
          </a:bodyPr>
          <a:lstStyle/>
          <a:p>
            <a:r>
              <a:rPr lang="en-US" sz="4400" dirty="0">
                <a:latin typeface="+mj-lt"/>
                <a:ea typeface="+mj-ea"/>
                <a:cs typeface="+mj-cs"/>
              </a:rPr>
              <a:t>Android Bluetooth API </a:t>
            </a:r>
            <a:r>
              <a:rPr lang="en-US" dirty="0"/>
              <a:t/>
            </a:r>
            <a:br>
              <a:rPr lang="en-US" dirty="0"/>
            </a:br>
            <a:endParaRPr lang="en-US" dirty="0"/>
          </a:p>
        </p:txBody>
      </p:sp>
    </p:spTree>
    <p:extLst>
      <p:ext uri="{BB962C8B-B14F-4D97-AF65-F5344CB8AC3E}">
        <p14:creationId xmlns:p14="http://schemas.microsoft.com/office/powerpoint/2010/main" val="31979068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653036" y="533400"/>
            <a:ext cx="7848600" cy="5791200"/>
          </a:xfrm>
        </p:spPr>
        <p:txBody>
          <a:bodyPr>
            <a:normAutofit/>
          </a:bodyPr>
          <a:lstStyle/>
          <a:p>
            <a:pPr algn="l"/>
            <a:endParaRPr lang="en-US" dirty="0">
              <a:solidFill>
                <a:schemeClr val="tx1"/>
              </a:solidFill>
            </a:endParaRPr>
          </a:p>
          <a:p>
            <a:pPr marL="457200" indent="-457200" algn="l">
              <a:buFont typeface="Wingdings" pitchFamily="2" charset="2"/>
              <a:buChar char="Ø"/>
            </a:pPr>
            <a:r>
              <a:rPr lang="en-US" dirty="0">
                <a:solidFill>
                  <a:schemeClr val="tx1"/>
                </a:solidFill>
              </a:rPr>
              <a:t>Android Platform is full with rich APIs and Android Bluetooth package is one of that rich APIs</a:t>
            </a:r>
            <a:r>
              <a:rPr lang="en-US" dirty="0" smtClean="0">
                <a:solidFill>
                  <a:schemeClr val="tx1"/>
                </a:solidFill>
              </a:rPr>
              <a:t>.</a:t>
            </a:r>
          </a:p>
          <a:p>
            <a:pPr algn="l"/>
            <a:endParaRPr lang="en-US" dirty="0" smtClean="0">
              <a:solidFill>
                <a:schemeClr val="tx1"/>
              </a:solidFill>
            </a:endParaRPr>
          </a:p>
          <a:p>
            <a:pPr algn="l"/>
            <a:endParaRPr lang="en-US" dirty="0" smtClean="0">
              <a:solidFill>
                <a:schemeClr val="tx1"/>
              </a:solidFill>
            </a:endParaRPr>
          </a:p>
          <a:p>
            <a:pPr marL="457200" indent="-457200" algn="l">
              <a:buFont typeface="Wingdings" pitchFamily="2" charset="2"/>
              <a:buChar char="Ø"/>
            </a:pPr>
            <a:r>
              <a:rPr lang="en-US" dirty="0" smtClean="0">
                <a:solidFill>
                  <a:schemeClr val="tx1"/>
                </a:solidFill>
              </a:rPr>
              <a:t> </a:t>
            </a:r>
            <a:r>
              <a:rPr lang="en-US" dirty="0">
                <a:solidFill>
                  <a:schemeClr val="tx1"/>
                </a:solidFill>
              </a:rPr>
              <a:t>Receiving </a:t>
            </a:r>
            <a:r>
              <a:rPr lang="en-US" dirty="0" smtClean="0">
                <a:solidFill>
                  <a:schemeClr val="tx1"/>
                </a:solidFill>
              </a:rPr>
              <a:t> sensor Raw </a:t>
            </a:r>
            <a:r>
              <a:rPr lang="en-US" dirty="0">
                <a:solidFill>
                  <a:schemeClr val="tx1"/>
                </a:solidFill>
              </a:rPr>
              <a:t>of Data via Bluetooth setting ranges for these value to move the gun left or right by using trial and error.</a:t>
            </a:r>
          </a:p>
        </p:txBody>
      </p:sp>
    </p:spTree>
    <p:extLst>
      <p:ext uri="{BB962C8B-B14F-4D97-AF65-F5344CB8AC3E}">
        <p14:creationId xmlns:p14="http://schemas.microsoft.com/office/powerpoint/2010/main" val="7540481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533400" y="533400"/>
            <a:ext cx="8229600" cy="5715000"/>
          </a:xfrm>
        </p:spPr>
        <p:txBody>
          <a:bodyPr>
            <a:normAutofit lnSpcReduction="10000"/>
          </a:bodyPr>
          <a:lstStyle/>
          <a:p>
            <a:pPr marL="457200" indent="-457200" algn="l">
              <a:buFont typeface="Wingdings" pitchFamily="2" charset="2"/>
              <a:buChar char="Ø"/>
            </a:pPr>
            <a:r>
              <a:rPr lang="en-US" dirty="0">
                <a:solidFill>
                  <a:schemeClr val="tx1"/>
                </a:solidFill>
              </a:rPr>
              <a:t>Regarding to receiver part that will receive </a:t>
            </a:r>
            <a:r>
              <a:rPr lang="en-US" dirty="0" smtClean="0">
                <a:solidFill>
                  <a:schemeClr val="tx1"/>
                </a:solidFill>
              </a:rPr>
              <a:t>data </a:t>
            </a:r>
            <a:r>
              <a:rPr lang="en-US" dirty="0">
                <a:solidFill>
                  <a:schemeClr val="tx1"/>
                </a:solidFill>
              </a:rPr>
              <a:t>and process them is simply a block of code </a:t>
            </a:r>
            <a:r>
              <a:rPr lang="en-US" dirty="0" smtClean="0">
                <a:solidFill>
                  <a:schemeClr val="tx1"/>
                </a:solidFill>
              </a:rPr>
              <a:t>inside WPF </a:t>
            </a:r>
            <a:r>
              <a:rPr lang="en-US" dirty="0">
                <a:solidFill>
                  <a:schemeClr val="tx1"/>
                </a:solidFill>
              </a:rPr>
              <a:t>controller and </a:t>
            </a:r>
            <a:r>
              <a:rPr lang="en-US" dirty="0" err="1">
                <a:solidFill>
                  <a:schemeClr val="tx1"/>
                </a:solidFill>
              </a:rPr>
              <a:t>Xna</a:t>
            </a:r>
            <a:r>
              <a:rPr lang="en-US" dirty="0">
                <a:solidFill>
                  <a:schemeClr val="tx1"/>
                </a:solidFill>
              </a:rPr>
              <a:t> game</a:t>
            </a:r>
            <a:r>
              <a:rPr lang="en-US" dirty="0" smtClean="0">
                <a:solidFill>
                  <a:schemeClr val="tx1"/>
                </a:solidFill>
              </a:rPr>
              <a:t>.</a:t>
            </a:r>
          </a:p>
          <a:p>
            <a:pPr algn="l"/>
            <a:endParaRPr lang="en-US" dirty="0" smtClean="0">
              <a:solidFill>
                <a:schemeClr val="tx1"/>
              </a:solidFill>
            </a:endParaRPr>
          </a:p>
          <a:p>
            <a:pPr marL="457200" indent="-457200" algn="l">
              <a:buFont typeface="Wingdings" pitchFamily="2" charset="2"/>
              <a:buChar char="Ø"/>
            </a:pPr>
            <a:r>
              <a:rPr lang="en-US" dirty="0">
                <a:solidFill>
                  <a:schemeClr val="tx1"/>
                </a:solidFill>
              </a:rPr>
              <a:t>However, the library that we used at receiver part for Bluetooth connection is 32Feet.Net. </a:t>
            </a:r>
          </a:p>
          <a:p>
            <a:pPr algn="l"/>
            <a:r>
              <a:rPr lang="en-US" dirty="0" smtClean="0">
                <a:solidFill>
                  <a:schemeClr val="tx1"/>
                </a:solidFill>
              </a:rPr>
              <a:t> </a:t>
            </a:r>
          </a:p>
          <a:p>
            <a:pPr marL="457200" indent="-457200" algn="l">
              <a:buFont typeface="Wingdings" pitchFamily="2" charset="2"/>
              <a:buChar char="Ø"/>
            </a:pPr>
            <a:r>
              <a:rPr lang="en-US" dirty="0">
                <a:solidFill>
                  <a:schemeClr val="tx1"/>
                </a:solidFill>
              </a:rPr>
              <a:t>32Feet.NET is a shared-source project to make personal area networking technologies such as Bluetooth, Infrared (IrDA) and more, easily accessible from .NET code.</a:t>
            </a:r>
          </a:p>
        </p:txBody>
      </p:sp>
    </p:spTree>
    <p:extLst>
      <p:ext uri="{BB962C8B-B14F-4D97-AF65-F5344CB8AC3E}">
        <p14:creationId xmlns:p14="http://schemas.microsoft.com/office/powerpoint/2010/main" val="10468505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533400" y="44645"/>
            <a:ext cx="7772400" cy="1470025"/>
          </a:xfrm>
        </p:spPr>
        <p:txBody>
          <a:bodyPr/>
          <a:lstStyle/>
          <a:p>
            <a:r>
              <a:rPr lang="en-US" dirty="0" smtClean="0"/>
              <a:t>Introduction </a:t>
            </a:r>
            <a:endParaRPr lang="en-US" dirty="0"/>
          </a:p>
        </p:txBody>
      </p:sp>
      <p:sp>
        <p:nvSpPr>
          <p:cNvPr id="3" name="Subtitle 2"/>
          <p:cNvSpPr>
            <a:spLocks noGrp="1"/>
          </p:cNvSpPr>
          <p:nvPr>
            <p:ph type="subTitle" idx="1"/>
          </p:nvPr>
        </p:nvSpPr>
        <p:spPr>
          <a:xfrm>
            <a:off x="609600" y="4038600"/>
            <a:ext cx="7696200" cy="1752600"/>
          </a:xfrm>
        </p:spPr>
        <p:txBody>
          <a:bodyPr>
            <a:normAutofit/>
          </a:bodyPr>
          <a:lstStyle/>
          <a:p>
            <a:pPr marL="285750" indent="-285750" algn="l">
              <a:buFont typeface="Arial" pitchFamily="34" charset="0"/>
              <a:buChar char="•"/>
            </a:pPr>
            <a:r>
              <a:rPr lang="en-US" sz="2400" dirty="0">
                <a:solidFill>
                  <a:schemeClr val="tx1"/>
                </a:solidFill>
              </a:rPr>
              <a:t>Atari Wired </a:t>
            </a:r>
            <a:r>
              <a:rPr lang="en-US" sz="2400" dirty="0" smtClean="0">
                <a:solidFill>
                  <a:schemeClr val="tx1"/>
                </a:solidFill>
              </a:rPr>
              <a:t>Remote control used to  play games</a:t>
            </a:r>
          </a:p>
          <a:p>
            <a:pPr marL="285750" indent="-285750" algn="l">
              <a:buFont typeface="Arial" pitchFamily="34" charset="0"/>
              <a:buChar char="•"/>
            </a:pPr>
            <a:r>
              <a:rPr lang="en-US" sz="2400" dirty="0" smtClean="0">
                <a:solidFill>
                  <a:schemeClr val="tx1"/>
                </a:solidFill>
              </a:rPr>
              <a:t>Rapid Development in Technology gives more fun </a:t>
            </a:r>
            <a:r>
              <a:rPr lang="en-US" sz="2400" dirty="0">
                <a:solidFill>
                  <a:schemeClr val="tx1"/>
                </a:solidFill>
              </a:rPr>
              <a:t>and </a:t>
            </a:r>
            <a:r>
              <a:rPr lang="en-US" sz="2400" dirty="0" smtClean="0">
                <a:solidFill>
                  <a:schemeClr val="tx1"/>
                </a:solidFill>
              </a:rPr>
              <a:t>entertainment in video games industry </a:t>
            </a:r>
            <a:endParaRPr lang="en-US" sz="2400" dirty="0">
              <a:solidFill>
                <a:schemeClr val="tx1"/>
              </a:solidFill>
            </a:endParaRPr>
          </a:p>
          <a:p>
            <a:pPr algn="l"/>
            <a:endParaRPr lang="en-US" sz="1800" dirty="0" smtClean="0">
              <a:solidFill>
                <a:schemeClr val="tx1"/>
              </a:solidFill>
            </a:endParaRPr>
          </a:p>
        </p:txBody>
      </p:sp>
      <p:sp>
        <p:nvSpPr>
          <p:cNvPr id="4" name="Rectangle 3"/>
          <p:cNvSpPr/>
          <p:nvPr/>
        </p:nvSpPr>
        <p:spPr>
          <a:xfrm>
            <a:off x="609600" y="1295400"/>
            <a:ext cx="8153400" cy="2215991"/>
          </a:xfrm>
          <a:prstGeom prst="rect">
            <a:avLst/>
          </a:prstGeom>
        </p:spPr>
        <p:txBody>
          <a:bodyPr wrap="square">
            <a:spAutoFit/>
          </a:bodyPr>
          <a:lstStyle/>
          <a:p>
            <a:pPr marL="285750" indent="-285750">
              <a:buFont typeface="Arial" pitchFamily="34" charset="0"/>
              <a:buChar char="•"/>
            </a:pPr>
            <a:r>
              <a:rPr lang="en-US" sz="2400" dirty="0"/>
              <a:t>Computer and Video Games have come a long way since the days of Pac- Man </a:t>
            </a:r>
            <a:r>
              <a:rPr lang="en-US" sz="2400" dirty="0" smtClean="0"/>
              <a:t>and Frogger</a:t>
            </a:r>
            <a:endParaRPr lang="en-US" sz="2400" dirty="0"/>
          </a:p>
          <a:p>
            <a:endParaRPr lang="en-US" dirty="0" smtClean="0"/>
          </a:p>
          <a:p>
            <a:endParaRPr lang="en-US" dirty="0" smtClean="0"/>
          </a:p>
          <a:p>
            <a:endParaRPr lang="en-US" dirty="0"/>
          </a:p>
          <a:p>
            <a:endParaRPr lang="en-US" dirty="0" smtClean="0"/>
          </a:p>
          <a:p>
            <a:endParaRPr lang="en-US" dirty="0"/>
          </a:p>
        </p:txBody>
      </p:sp>
      <p:pic>
        <p:nvPicPr>
          <p:cNvPr id="5" name="Picture 2" descr="C:\Users\Mohammed\Desktop\pacman_multi_agen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2209800"/>
            <a:ext cx="3200400" cy="157069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ohammed\Desktop\frogg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1621" y="2209800"/>
            <a:ext cx="3194050" cy="15706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3108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BELAL\Desktop\Publication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736" y="457200"/>
            <a:ext cx="8077199" cy="5867400"/>
          </a:xfrm>
          <a:prstGeom prst="rect">
            <a:avLst/>
          </a:prstGeom>
          <a:noFill/>
          <a:ln>
            <a:noFill/>
          </a:ln>
        </p:spPr>
      </p:pic>
    </p:spTree>
    <p:extLst>
      <p:ext uri="{BB962C8B-B14F-4D97-AF65-F5344CB8AC3E}">
        <p14:creationId xmlns:p14="http://schemas.microsoft.com/office/powerpoint/2010/main" val="974908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838200" y="457200"/>
            <a:ext cx="7772400" cy="1470025"/>
          </a:xfrm>
        </p:spPr>
        <p:txBody>
          <a:bodyPr/>
          <a:lstStyle/>
          <a:p>
            <a:r>
              <a:rPr lang="en-US" dirty="0" smtClean="0"/>
              <a:t>3D Graphics in KVRS </a:t>
            </a:r>
            <a:endParaRPr lang="en-US" dirty="0"/>
          </a:p>
        </p:txBody>
      </p:sp>
      <p:sp>
        <p:nvSpPr>
          <p:cNvPr id="3" name="Subtitle 2"/>
          <p:cNvSpPr>
            <a:spLocks noGrp="1"/>
          </p:cNvSpPr>
          <p:nvPr>
            <p:ph type="subTitle" idx="1"/>
          </p:nvPr>
        </p:nvSpPr>
        <p:spPr>
          <a:xfrm>
            <a:off x="762000" y="1600200"/>
            <a:ext cx="7848600" cy="4572000"/>
          </a:xfrm>
        </p:spPr>
        <p:txBody>
          <a:bodyPr>
            <a:normAutofit fontScale="92500" lnSpcReduction="10000"/>
          </a:bodyPr>
          <a:lstStyle/>
          <a:p>
            <a:pPr marL="457200" indent="-457200" algn="l">
              <a:buFont typeface="Wingdings" pitchFamily="2" charset="2"/>
              <a:buChar char="Ø"/>
            </a:pPr>
            <a:r>
              <a:rPr lang="en-US" dirty="0" smtClean="0">
                <a:solidFill>
                  <a:schemeClr val="tx1"/>
                </a:solidFill>
              </a:rPr>
              <a:t>K-VRS system uses XNA game Framework library </a:t>
            </a:r>
            <a:r>
              <a:rPr lang="en-US" dirty="0" smtClean="0">
                <a:solidFill>
                  <a:schemeClr val="tx1"/>
                </a:solidFill>
              </a:rPr>
              <a:t>.</a:t>
            </a:r>
          </a:p>
          <a:p>
            <a:pPr algn="l"/>
            <a:endParaRPr lang="en-US" dirty="0" smtClean="0">
              <a:solidFill>
                <a:schemeClr val="tx1"/>
              </a:solidFill>
            </a:endParaRPr>
          </a:p>
          <a:p>
            <a:pPr marL="457200" indent="-457200" algn="l">
              <a:buFont typeface="Wingdings" pitchFamily="2" charset="2"/>
              <a:buChar char="Ø"/>
            </a:pPr>
            <a:r>
              <a:rPr lang="en-US" dirty="0" smtClean="0">
                <a:solidFill>
                  <a:schemeClr val="tx1"/>
                </a:solidFill>
              </a:rPr>
              <a:t>K-VRS Can run on any FPS Game, here Counter Strike.</a:t>
            </a:r>
            <a:r>
              <a:rPr lang="en-US" dirty="0" smtClean="0">
                <a:solidFill>
                  <a:schemeClr val="tx1"/>
                </a:solidFill>
              </a:rPr>
              <a:t> </a:t>
            </a:r>
          </a:p>
          <a:p>
            <a:pPr algn="l"/>
            <a:endParaRPr lang="en-US" dirty="0" smtClean="0">
              <a:solidFill>
                <a:schemeClr val="tx1"/>
              </a:solidFill>
            </a:endParaRPr>
          </a:p>
          <a:p>
            <a:pPr marL="457200" indent="-457200" algn="l">
              <a:buFont typeface="Wingdings" pitchFamily="2" charset="2"/>
              <a:buChar char="Ø"/>
            </a:pPr>
            <a:r>
              <a:rPr lang="en-US" dirty="0">
                <a:solidFill>
                  <a:schemeClr val="tx1"/>
                </a:solidFill>
              </a:rPr>
              <a:t>XNA Game Studio 4.0 Refresh is a programming environment that allows you to use Visual Studio to create games for Windows Phone, Xbox 360, and Windows. </a:t>
            </a:r>
          </a:p>
        </p:txBody>
      </p:sp>
    </p:spTree>
    <p:extLst>
      <p:ext uri="{BB962C8B-B14F-4D97-AF65-F5344CB8AC3E}">
        <p14:creationId xmlns:p14="http://schemas.microsoft.com/office/powerpoint/2010/main" val="712710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BELAL\Desktop\Untitle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57200"/>
            <a:ext cx="8331867" cy="586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51837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457200" y="457200"/>
            <a:ext cx="7848600" cy="5943600"/>
          </a:xfrm>
        </p:spPr>
        <p:txBody>
          <a:bodyPr>
            <a:normAutofit/>
          </a:bodyPr>
          <a:lstStyle/>
          <a:p>
            <a:pPr marL="457200" indent="-457200" algn="l">
              <a:buFont typeface="Wingdings" pitchFamily="2" charset="2"/>
              <a:buChar char="Ø"/>
            </a:pPr>
            <a:r>
              <a:rPr lang="en-US" dirty="0">
                <a:solidFill>
                  <a:schemeClr val="tx1"/>
                </a:solidFill>
              </a:rPr>
              <a:t>Loading, Drawing models in XNA environment </a:t>
            </a:r>
            <a:r>
              <a:rPr lang="en-US" dirty="0" smtClean="0">
                <a:solidFill>
                  <a:schemeClr val="tx1"/>
                </a:solidFill>
              </a:rPr>
              <a:t>. </a:t>
            </a:r>
          </a:p>
          <a:p>
            <a:pPr algn="l"/>
            <a:r>
              <a:rPr lang="en-US" dirty="0">
                <a:solidFill>
                  <a:schemeClr val="tx1"/>
                </a:solidFill>
              </a:rPr>
              <a:t> </a:t>
            </a:r>
            <a:r>
              <a:rPr lang="en-US" dirty="0" smtClean="0">
                <a:solidFill>
                  <a:schemeClr val="tx1"/>
                </a:solidFill>
              </a:rPr>
              <a:t>     </a:t>
            </a:r>
          </a:p>
          <a:p>
            <a:pPr marL="514350" indent="-514350" algn="l">
              <a:buFont typeface="+mj-lt"/>
              <a:buAutoNum type="arabicPeriod"/>
            </a:pPr>
            <a:r>
              <a:rPr lang="en-US" dirty="0" smtClean="0">
                <a:solidFill>
                  <a:schemeClr val="tx1"/>
                </a:solidFill>
              </a:rPr>
              <a:t> </a:t>
            </a:r>
            <a:r>
              <a:rPr lang="en-US" dirty="0">
                <a:solidFill>
                  <a:schemeClr val="tx1"/>
                </a:solidFill>
              </a:rPr>
              <a:t>A model is a file exported from a 3D modeling package such as 3D Studio Max. </a:t>
            </a:r>
          </a:p>
          <a:p>
            <a:pPr algn="l"/>
            <a:endParaRPr lang="en-US" dirty="0">
              <a:solidFill>
                <a:schemeClr val="tx1"/>
              </a:solidFill>
            </a:endParaRPr>
          </a:p>
          <a:p>
            <a:pPr marL="514350" indent="-514350" algn="l">
              <a:buFont typeface="+mj-lt"/>
              <a:buAutoNum type="arabicPeriod"/>
            </a:pPr>
            <a:r>
              <a:rPr lang="en-US" dirty="0" smtClean="0">
                <a:solidFill>
                  <a:schemeClr val="tx1"/>
                </a:solidFill>
              </a:rPr>
              <a:t>  </a:t>
            </a:r>
            <a:r>
              <a:rPr lang="en-US" dirty="0">
                <a:solidFill>
                  <a:schemeClr val="tx1"/>
                </a:solidFill>
              </a:rPr>
              <a:t>The file basically contains a list of points called vertices, which form the edges of polygons that, joined together, give the appearance of a smooth surface. </a:t>
            </a:r>
          </a:p>
        </p:txBody>
      </p:sp>
    </p:spTree>
    <p:extLst>
      <p:ext uri="{BB962C8B-B14F-4D97-AF65-F5344CB8AC3E}">
        <p14:creationId xmlns:p14="http://schemas.microsoft.com/office/powerpoint/2010/main" val="19121027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pic>
        <p:nvPicPr>
          <p:cNvPr id="28674" name="Picture 2" descr="I:\Untitledww.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57200"/>
            <a:ext cx="7948613"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68401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653036" y="538643"/>
            <a:ext cx="7848600" cy="5791200"/>
          </a:xfrm>
        </p:spPr>
        <p:txBody>
          <a:bodyPr>
            <a:normAutofit/>
          </a:bodyPr>
          <a:lstStyle/>
          <a:p>
            <a:pPr marL="457200" indent="-457200" algn="l">
              <a:buFont typeface="Wingdings" pitchFamily="2" charset="2"/>
              <a:buChar char="Ø"/>
            </a:pPr>
            <a:r>
              <a:rPr lang="en-US" dirty="0" smtClean="0">
                <a:solidFill>
                  <a:schemeClr val="tx1"/>
                </a:solidFill>
              </a:rPr>
              <a:t>By adding the models  to content project , XNA automatically build all the content .</a:t>
            </a:r>
          </a:p>
          <a:p>
            <a:pPr algn="l"/>
            <a:endParaRPr lang="en-US" dirty="0" smtClean="0">
              <a:solidFill>
                <a:schemeClr val="tx1"/>
              </a:solidFill>
            </a:endParaRPr>
          </a:p>
          <a:p>
            <a:pPr algn="l"/>
            <a:endParaRPr lang="en-US" dirty="0">
              <a:solidFill>
                <a:schemeClr val="tx1"/>
              </a:solidFill>
            </a:endParaRPr>
          </a:p>
          <a:p>
            <a:pPr marL="457200" indent="-457200" algn="l">
              <a:buFont typeface="Wingdings" pitchFamily="2" charset="2"/>
              <a:buChar char="Ø"/>
            </a:pPr>
            <a:r>
              <a:rPr lang="en-US" dirty="0">
                <a:solidFill>
                  <a:schemeClr val="tx1"/>
                </a:solidFill>
              </a:rPr>
              <a:t>After loading model now we can draw the model, using function draw the model </a:t>
            </a:r>
            <a:r>
              <a:rPr lang="en-US" dirty="0" smtClean="0">
                <a:solidFill>
                  <a:schemeClr val="tx1"/>
                </a:solidFill>
              </a:rPr>
              <a:t>.</a:t>
            </a:r>
          </a:p>
          <a:p>
            <a:pPr algn="l"/>
            <a:endParaRPr lang="en-US" dirty="0">
              <a:solidFill>
                <a:schemeClr val="tx1"/>
              </a:solidFill>
            </a:endParaRPr>
          </a:p>
          <a:p>
            <a:pPr marL="457200" indent="-457200" algn="l">
              <a:buFont typeface="Wingdings" pitchFamily="2" charset="2"/>
              <a:buChar char="Ø"/>
            </a:pPr>
            <a:r>
              <a:rPr lang="en-US" dirty="0">
                <a:solidFill>
                  <a:schemeClr val="tx1"/>
                </a:solidFill>
              </a:rPr>
              <a:t>We do this in the Draw() function of our game. </a:t>
            </a:r>
          </a:p>
        </p:txBody>
      </p:sp>
    </p:spTree>
    <p:extLst>
      <p:ext uri="{BB962C8B-B14F-4D97-AF65-F5344CB8AC3E}">
        <p14:creationId xmlns:p14="http://schemas.microsoft.com/office/powerpoint/2010/main" val="15905660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653036" y="538643"/>
            <a:ext cx="7848600" cy="5791200"/>
          </a:xfrm>
        </p:spPr>
        <p:txBody>
          <a:bodyPr>
            <a:normAutofit/>
          </a:bodyPr>
          <a:lstStyle/>
          <a:p>
            <a:pPr marL="457200" indent="-457200" algn="l">
              <a:buFont typeface="Wingdings" pitchFamily="2" charset="2"/>
              <a:buChar char="Ø"/>
            </a:pPr>
            <a:r>
              <a:rPr lang="en-US" dirty="0" smtClean="0">
                <a:solidFill>
                  <a:schemeClr val="tx1"/>
                </a:solidFill>
              </a:rPr>
              <a:t>Moving </a:t>
            </a:r>
            <a:r>
              <a:rPr lang="en-US" dirty="0">
                <a:solidFill>
                  <a:schemeClr val="tx1"/>
                </a:solidFill>
              </a:rPr>
              <a:t>in a First-Person </a:t>
            </a:r>
            <a:r>
              <a:rPr lang="en-US" dirty="0" smtClean="0">
                <a:solidFill>
                  <a:schemeClr val="tx1"/>
                </a:solidFill>
              </a:rPr>
              <a:t>Camera</a:t>
            </a:r>
          </a:p>
          <a:p>
            <a:pPr algn="l"/>
            <a:endParaRPr lang="en-US" dirty="0" smtClean="0">
              <a:solidFill>
                <a:schemeClr val="tx1"/>
              </a:solidFill>
            </a:endParaRPr>
          </a:p>
          <a:p>
            <a:pPr algn="l"/>
            <a:r>
              <a:rPr lang="en-US" dirty="0" smtClean="0">
                <a:solidFill>
                  <a:schemeClr val="tx1"/>
                </a:solidFill>
              </a:rPr>
              <a:t>The </a:t>
            </a:r>
            <a:r>
              <a:rPr lang="en-US" dirty="0" err="1">
                <a:solidFill>
                  <a:schemeClr val="tx1"/>
                </a:solidFill>
              </a:rPr>
              <a:t>FirstPersonCamera</a:t>
            </a:r>
            <a:r>
              <a:rPr lang="en-US" dirty="0">
                <a:solidFill>
                  <a:schemeClr val="tx1"/>
                </a:solidFill>
              </a:rPr>
              <a:t> Class that </a:t>
            </a:r>
            <a:r>
              <a:rPr lang="en-US" dirty="0" smtClean="0">
                <a:solidFill>
                  <a:schemeClr val="tx1"/>
                </a:solidFill>
              </a:rPr>
              <a:t>implements </a:t>
            </a:r>
            <a:r>
              <a:rPr lang="en-US" dirty="0">
                <a:solidFill>
                  <a:schemeClr val="tx1"/>
                </a:solidFill>
              </a:rPr>
              <a:t>a blueprint for methods and variables that define the camera vectors, direction, projection, and camera target, matrices</a:t>
            </a:r>
            <a:r>
              <a:rPr lang="en-US" dirty="0" smtClean="0">
                <a:solidFill>
                  <a:schemeClr val="tx1"/>
                </a:solidFill>
              </a:rPr>
              <a:t>.</a:t>
            </a:r>
          </a:p>
          <a:p>
            <a:pPr algn="l"/>
            <a:endParaRPr lang="en-US" dirty="0" smtClean="0">
              <a:solidFill>
                <a:schemeClr val="tx1"/>
              </a:solidFill>
            </a:endParaRPr>
          </a:p>
          <a:p>
            <a:pPr marL="457200" indent="-457200" algn="l">
              <a:buFont typeface="Wingdings" pitchFamily="2" charset="2"/>
              <a:buChar char="Ø"/>
            </a:pPr>
            <a:r>
              <a:rPr lang="en-US" dirty="0" smtClean="0">
                <a:solidFill>
                  <a:schemeClr val="tx1"/>
                </a:solidFill>
              </a:rPr>
              <a:t>Rotation in First Person Camera </a:t>
            </a:r>
            <a:endParaRPr lang="en-US" dirty="0">
              <a:solidFill>
                <a:schemeClr val="tx1"/>
              </a:solidFill>
            </a:endParaRPr>
          </a:p>
          <a:p>
            <a:pPr algn="l"/>
            <a:endParaRPr lang="en-US" dirty="0">
              <a:solidFill>
                <a:schemeClr val="tx1"/>
              </a:solidFill>
            </a:endParaRPr>
          </a:p>
        </p:txBody>
      </p:sp>
    </p:spTree>
    <p:extLst>
      <p:ext uri="{BB962C8B-B14F-4D97-AF65-F5344CB8AC3E}">
        <p14:creationId xmlns:p14="http://schemas.microsoft.com/office/powerpoint/2010/main" val="25579595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653036" y="538643"/>
            <a:ext cx="7848600" cy="5791200"/>
          </a:xfrm>
        </p:spPr>
        <p:txBody>
          <a:bodyPr>
            <a:normAutofit/>
          </a:bodyPr>
          <a:lstStyle/>
          <a:p>
            <a:pPr algn="l"/>
            <a:endParaRPr lang="en-US" dirty="0"/>
          </a:p>
        </p:txBody>
      </p:sp>
      <p:pic>
        <p:nvPicPr>
          <p:cNvPr id="6146" name="Picture 2" descr="C:\Users\BELAL\Desktop\Captur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672" y="457200"/>
            <a:ext cx="8219553" cy="601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1602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653036" y="538643"/>
            <a:ext cx="7848600" cy="5791200"/>
          </a:xfrm>
        </p:spPr>
        <p:txBody>
          <a:bodyPr>
            <a:normAutofit lnSpcReduction="10000"/>
          </a:bodyPr>
          <a:lstStyle/>
          <a:p>
            <a:pPr marL="457200" indent="-457200" algn="l">
              <a:buFont typeface="Wingdings" pitchFamily="2" charset="2"/>
              <a:buChar char="Ø"/>
            </a:pPr>
            <a:r>
              <a:rPr lang="en-US" dirty="0" smtClean="0">
                <a:solidFill>
                  <a:schemeClr val="tx1"/>
                </a:solidFill>
              </a:rPr>
              <a:t>Firing Shot </a:t>
            </a:r>
          </a:p>
          <a:p>
            <a:pPr marL="457200" indent="-457200" algn="l">
              <a:buFont typeface="Arial" pitchFamily="34" charset="0"/>
              <a:buChar char="•"/>
            </a:pPr>
            <a:r>
              <a:rPr lang="en-US" dirty="0" smtClean="0">
                <a:solidFill>
                  <a:schemeClr val="tx1"/>
                </a:solidFill>
              </a:rPr>
              <a:t>we implement most </a:t>
            </a:r>
            <a:r>
              <a:rPr lang="en-US" dirty="0">
                <a:solidFill>
                  <a:schemeClr val="tx1"/>
                </a:solidFill>
              </a:rPr>
              <a:t>basic </a:t>
            </a:r>
            <a:r>
              <a:rPr lang="en-US" dirty="0" smtClean="0">
                <a:solidFill>
                  <a:schemeClr val="tx1"/>
                </a:solidFill>
              </a:rPr>
              <a:t>level of shooting.</a:t>
            </a:r>
          </a:p>
          <a:p>
            <a:pPr algn="l"/>
            <a:endParaRPr lang="en-US" dirty="0" smtClean="0">
              <a:solidFill>
                <a:schemeClr val="tx1"/>
              </a:solidFill>
            </a:endParaRPr>
          </a:p>
          <a:p>
            <a:pPr marL="457200" indent="-457200" algn="l">
              <a:buFont typeface="Arial" pitchFamily="34" charset="0"/>
              <a:buChar char="•"/>
            </a:pPr>
            <a:r>
              <a:rPr lang="en-US" dirty="0" smtClean="0">
                <a:solidFill>
                  <a:schemeClr val="tx1"/>
                </a:solidFill>
              </a:rPr>
              <a:t> </a:t>
            </a:r>
            <a:r>
              <a:rPr lang="en-US" dirty="0">
                <a:solidFill>
                  <a:schemeClr val="tx1"/>
                </a:solidFill>
              </a:rPr>
              <a:t>we realized that a projectile flying through the air or through space </a:t>
            </a:r>
            <a:r>
              <a:rPr lang="en-US" dirty="0" smtClean="0">
                <a:solidFill>
                  <a:schemeClr val="tx1"/>
                </a:solidFill>
              </a:rPr>
              <a:t>.</a:t>
            </a:r>
          </a:p>
          <a:p>
            <a:pPr algn="l"/>
            <a:endParaRPr lang="en-US" dirty="0" smtClean="0">
              <a:solidFill>
                <a:schemeClr val="tx1"/>
              </a:solidFill>
            </a:endParaRPr>
          </a:p>
          <a:p>
            <a:pPr marL="457200" indent="-457200" algn="l">
              <a:buFont typeface="Arial" pitchFamily="34" charset="0"/>
              <a:buChar char="•"/>
            </a:pPr>
            <a:r>
              <a:rPr lang="en-US" dirty="0" smtClean="0">
                <a:solidFill>
                  <a:schemeClr val="tx1"/>
                </a:solidFill>
              </a:rPr>
              <a:t>Essentially</a:t>
            </a:r>
            <a:r>
              <a:rPr lang="en-US" dirty="0">
                <a:solidFill>
                  <a:schemeClr val="tx1"/>
                </a:solidFill>
              </a:rPr>
              <a:t>, shots (or bullets) each consist of a model, a position, and a direction, and potentially some form of rotation as well. </a:t>
            </a:r>
          </a:p>
          <a:p>
            <a:pPr algn="l"/>
            <a:r>
              <a:rPr lang="en-US" dirty="0" smtClean="0">
                <a:solidFill>
                  <a:schemeClr val="tx1"/>
                </a:solidFill>
              </a:rPr>
              <a:t> </a:t>
            </a:r>
          </a:p>
          <a:p>
            <a:pPr algn="l"/>
            <a:r>
              <a:rPr lang="en-US" dirty="0">
                <a:solidFill>
                  <a:schemeClr val="tx1"/>
                </a:solidFill>
              </a:rPr>
              <a:t> </a:t>
            </a:r>
            <a:r>
              <a:rPr lang="en-US" dirty="0" smtClean="0">
                <a:solidFill>
                  <a:schemeClr val="tx1"/>
                </a:solidFill>
              </a:rPr>
              <a:t>    </a:t>
            </a:r>
            <a:endParaRPr lang="en-US" dirty="0">
              <a:solidFill>
                <a:schemeClr val="tx1"/>
              </a:solidFill>
            </a:endParaRPr>
          </a:p>
        </p:txBody>
      </p:sp>
    </p:spTree>
    <p:extLst>
      <p:ext uri="{BB962C8B-B14F-4D97-AF65-F5344CB8AC3E}">
        <p14:creationId xmlns:p14="http://schemas.microsoft.com/office/powerpoint/2010/main" val="37068277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653036" y="538643"/>
            <a:ext cx="7848600" cy="5791200"/>
          </a:xfrm>
        </p:spPr>
        <p:txBody>
          <a:bodyPr>
            <a:normAutofit/>
          </a:bodyPr>
          <a:lstStyle/>
          <a:p>
            <a:pPr marL="457200" indent="-457200" algn="l">
              <a:buFont typeface="Wingdings" pitchFamily="2" charset="2"/>
              <a:buChar char="Ø"/>
            </a:pPr>
            <a:r>
              <a:rPr lang="en-US" dirty="0" smtClean="0">
                <a:solidFill>
                  <a:schemeClr val="tx1"/>
                </a:solidFill>
              </a:rPr>
              <a:t>Creating moving enemies . </a:t>
            </a:r>
          </a:p>
          <a:p>
            <a:pPr algn="l"/>
            <a:r>
              <a:rPr lang="en-US" dirty="0" smtClean="0">
                <a:solidFill>
                  <a:schemeClr val="tx1"/>
                </a:solidFill>
              </a:rPr>
              <a:t>In XNA we generated a random number  of enemies , spawned form specific position , that move in random directions . </a:t>
            </a:r>
          </a:p>
          <a:p>
            <a:pPr algn="l"/>
            <a:endParaRPr lang="en-US" dirty="0">
              <a:solidFill>
                <a:schemeClr val="tx1"/>
              </a:solidFill>
            </a:endParaRPr>
          </a:p>
          <a:p>
            <a:pPr marL="457200" indent="-457200" algn="l">
              <a:buFont typeface="Wingdings" pitchFamily="2" charset="2"/>
              <a:buChar char="Ø"/>
            </a:pPr>
            <a:r>
              <a:rPr lang="en-US" dirty="0" smtClean="0">
                <a:solidFill>
                  <a:schemeClr val="tx1"/>
                </a:solidFill>
              </a:rPr>
              <a:t>Collision detection : </a:t>
            </a:r>
          </a:p>
          <a:p>
            <a:pPr marL="514350" indent="-514350" algn="l">
              <a:buFont typeface="+mj-lt"/>
              <a:buAutoNum type="arabicPeriod"/>
            </a:pPr>
            <a:r>
              <a:rPr lang="en-US" dirty="0">
                <a:solidFill>
                  <a:schemeClr val="tx1"/>
                </a:solidFill>
              </a:rPr>
              <a:t> </a:t>
            </a:r>
            <a:r>
              <a:rPr lang="en-US" dirty="0" smtClean="0">
                <a:solidFill>
                  <a:schemeClr val="tx1"/>
                </a:solidFill>
              </a:rPr>
              <a:t>   Camera Collision: the environment we draw has boundaries limit act as threshold value for the camera positions  to prevent player from penetrate the limit</a:t>
            </a:r>
          </a:p>
          <a:p>
            <a:pPr algn="l"/>
            <a:endParaRPr lang="en-US" dirty="0" smtClean="0">
              <a:solidFill>
                <a:schemeClr val="tx1"/>
              </a:solidFill>
            </a:endParaRPr>
          </a:p>
          <a:p>
            <a:pPr marL="457200" indent="-457200" algn="l">
              <a:buFont typeface="Wingdings" pitchFamily="2" charset="2"/>
              <a:buChar char="Ø"/>
            </a:pPr>
            <a:endParaRPr lang="en-US" dirty="0" smtClean="0">
              <a:solidFill>
                <a:schemeClr val="tx1"/>
              </a:solidFill>
            </a:endParaRPr>
          </a:p>
          <a:p>
            <a:pPr algn="l"/>
            <a:endParaRPr lang="en-US" dirty="0">
              <a:solidFill>
                <a:schemeClr val="tx1"/>
              </a:solidFill>
            </a:endParaRPr>
          </a:p>
          <a:p>
            <a:pPr algn="l"/>
            <a:endParaRPr lang="en-US" dirty="0" smtClean="0">
              <a:solidFill>
                <a:schemeClr val="tx1"/>
              </a:solidFill>
            </a:endParaRPr>
          </a:p>
        </p:txBody>
      </p:sp>
    </p:spTree>
    <p:extLst>
      <p:ext uri="{BB962C8B-B14F-4D97-AF65-F5344CB8AC3E}">
        <p14:creationId xmlns:p14="http://schemas.microsoft.com/office/powerpoint/2010/main" val="33974314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533400" y="457200"/>
            <a:ext cx="7772400" cy="1470025"/>
          </a:xfrm>
        </p:spPr>
        <p:txBody>
          <a:bodyPr>
            <a:normAutofit fontScale="90000"/>
          </a:bodyPr>
          <a:lstStyle/>
          <a:p>
            <a:pPr marL="457200" indent="-457200" algn="l">
              <a:buFont typeface="Arial" pitchFamily="34" charset="0"/>
              <a:buChar char="•"/>
            </a:pPr>
            <a:r>
              <a:rPr lang="en-US" sz="3200" dirty="0">
                <a:latin typeface="+mn-lt"/>
                <a:ea typeface="+mn-ea"/>
                <a:cs typeface="+mn-cs"/>
              </a:rPr>
              <a:t>Many companies came to introduce its products in video games world  for more fun .</a:t>
            </a:r>
            <a:r>
              <a:rPr lang="en-US" sz="2800" dirty="0" smtClean="0"/>
              <a:t/>
            </a:r>
            <a:br>
              <a:rPr lang="en-US" sz="2800" dirty="0" smtClean="0"/>
            </a:br>
            <a:endParaRPr lang="en-US" sz="2800" dirty="0"/>
          </a:p>
        </p:txBody>
      </p:sp>
      <p:sp>
        <p:nvSpPr>
          <p:cNvPr id="3" name="Subtitle 2"/>
          <p:cNvSpPr>
            <a:spLocks noGrp="1"/>
          </p:cNvSpPr>
          <p:nvPr>
            <p:ph type="subTitle" idx="1"/>
          </p:nvPr>
        </p:nvSpPr>
        <p:spPr>
          <a:xfrm>
            <a:off x="554421" y="1681643"/>
            <a:ext cx="7848600" cy="1752600"/>
          </a:xfrm>
        </p:spPr>
        <p:txBody>
          <a:bodyPr/>
          <a:lstStyle/>
          <a:p>
            <a:pPr marL="457200" indent="-457200" algn="l">
              <a:buFont typeface="Arial" pitchFamily="34" charset="0"/>
              <a:buChar char="•"/>
            </a:pPr>
            <a:r>
              <a:rPr lang="en-US" dirty="0" smtClean="0">
                <a:solidFill>
                  <a:schemeClr val="tx1"/>
                </a:solidFill>
              </a:rPr>
              <a:t>Nintendo s’ controller (WiiRemote) one of  untraditional controller in video games </a:t>
            </a:r>
            <a:endParaRPr lang="en-US" dirty="0">
              <a:solidFill>
                <a:schemeClr val="tx1"/>
              </a:solidFill>
            </a:endParaRPr>
          </a:p>
        </p:txBody>
      </p:sp>
      <p:pic>
        <p:nvPicPr>
          <p:cNvPr id="2050" name="Picture 2" descr="C:\Users\Mohammed\Desktop\official_nintendo_wii_remote_wi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4941182"/>
            <a:ext cx="2251842" cy="11880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75442" y="3042678"/>
            <a:ext cx="7958958" cy="1431161"/>
          </a:xfrm>
          <a:prstGeom prst="rect">
            <a:avLst/>
          </a:prstGeom>
          <a:noFill/>
        </p:spPr>
        <p:txBody>
          <a:bodyPr wrap="square" rtlCol="0">
            <a:spAutoFit/>
          </a:bodyPr>
          <a:lstStyle/>
          <a:p>
            <a:pPr marL="457200" indent="-457200">
              <a:spcBef>
                <a:spcPct val="0"/>
              </a:spcBef>
              <a:buFont typeface="Arial" pitchFamily="34" charset="0"/>
              <a:buChar char="•"/>
            </a:pPr>
            <a:r>
              <a:rPr lang="en-US" sz="2900" dirty="0"/>
              <a:t>With Kinect from  Microsoft everything changed and user become the  main controller for  playing games without any additional </a:t>
            </a:r>
            <a:r>
              <a:rPr lang="en-US" sz="2900" dirty="0" smtClean="0"/>
              <a:t>controllers</a:t>
            </a:r>
            <a:endParaRPr lang="en-US" sz="2900" dirty="0"/>
          </a:p>
        </p:txBody>
      </p:sp>
      <p:pic>
        <p:nvPicPr>
          <p:cNvPr id="2051" name="Picture 3" descr="C:\Users\Mohammed\Desktop\en-US_Kinect_for_Windows_L6M-00001_RM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7800" y="4956380"/>
            <a:ext cx="2286000" cy="1218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8185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762000" y="685800"/>
            <a:ext cx="7772400" cy="4819781"/>
          </a:xfrm>
          <a:prstGeom prst="rect">
            <a:avLst/>
          </a:prstGeom>
        </p:spPr>
        <p:txBody>
          <a:bodyPr wrap="square">
            <a:spAutoFit/>
          </a:bodyPr>
          <a:lstStyle/>
          <a:p>
            <a:pPr marL="514350" indent="-514350">
              <a:spcBef>
                <a:spcPct val="20000"/>
              </a:spcBef>
              <a:buFont typeface="+mj-lt"/>
              <a:buAutoNum type="arabicPeriod" startAt="2"/>
            </a:pPr>
            <a:r>
              <a:rPr lang="en-US" sz="3200" dirty="0"/>
              <a:t> </a:t>
            </a:r>
            <a:r>
              <a:rPr lang="en-US" sz="3200" dirty="0" smtClean="0"/>
              <a:t>Model </a:t>
            </a:r>
            <a:r>
              <a:rPr lang="en-US" sz="3200" dirty="0"/>
              <a:t>Collision: </a:t>
            </a:r>
            <a:r>
              <a:rPr lang="en-US" sz="3200" dirty="0" smtClean="0"/>
              <a:t>to know whether two 3D models interact with each other  ,XNA provide several ways to detect collision for 3D models .</a:t>
            </a:r>
          </a:p>
          <a:p>
            <a:pPr marL="514350" indent="-514350">
              <a:spcBef>
                <a:spcPct val="20000"/>
              </a:spcBef>
              <a:buFont typeface="+mj-lt"/>
              <a:buAutoNum type="arabicPeriod" startAt="3"/>
            </a:pPr>
            <a:r>
              <a:rPr lang="en-US" sz="3200" dirty="0"/>
              <a:t>Enemy collision detection  with bullets (Balls).</a:t>
            </a:r>
          </a:p>
          <a:p>
            <a:pPr>
              <a:spcBef>
                <a:spcPct val="20000"/>
              </a:spcBef>
            </a:pPr>
            <a:endParaRPr lang="en-US" sz="3200" dirty="0"/>
          </a:p>
          <a:p>
            <a:pPr>
              <a:spcBef>
                <a:spcPct val="20000"/>
              </a:spcBef>
            </a:pPr>
            <a:r>
              <a:rPr lang="en-US" sz="3200" dirty="0" smtClean="0"/>
              <a:t>XNA depend on the radius intersection between 3D models to detect the Collision </a:t>
            </a:r>
            <a:endParaRPr lang="en-US" sz="3200" dirty="0"/>
          </a:p>
        </p:txBody>
      </p:sp>
    </p:spTree>
    <p:extLst>
      <p:ext uri="{BB962C8B-B14F-4D97-AF65-F5344CB8AC3E}">
        <p14:creationId xmlns:p14="http://schemas.microsoft.com/office/powerpoint/2010/main" val="1405568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691136" y="1676400"/>
            <a:ext cx="7772400" cy="1015663"/>
          </a:xfrm>
          <a:prstGeom prst="rect">
            <a:avLst/>
          </a:prstGeom>
        </p:spPr>
        <p:txBody>
          <a:bodyPr wrap="square">
            <a:spAutoFit/>
          </a:bodyPr>
          <a:lstStyle/>
          <a:p>
            <a:pPr algn="ctr">
              <a:spcBef>
                <a:spcPct val="20000"/>
              </a:spcBef>
            </a:pPr>
            <a:r>
              <a:rPr lang="en-US" sz="6000" dirty="0" smtClean="0"/>
              <a:t>Demo Time </a:t>
            </a:r>
            <a:endParaRPr lang="en-US" sz="6000" dirty="0"/>
          </a:p>
        </p:txBody>
      </p:sp>
    </p:spTree>
    <p:extLst>
      <p:ext uri="{BB962C8B-B14F-4D97-AF65-F5344CB8AC3E}">
        <p14:creationId xmlns:p14="http://schemas.microsoft.com/office/powerpoint/2010/main" val="30027632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73"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81000" y="751490"/>
            <a:ext cx="237566" cy="369332"/>
          </a:xfrm>
          <a:prstGeom prst="rect">
            <a:avLst/>
          </a:prstGeom>
          <a:noFill/>
        </p:spPr>
        <p:txBody>
          <a:bodyPr wrap="none" rtlCol="0">
            <a:spAutoFit/>
          </a:bodyPr>
          <a:lstStyle/>
          <a:p>
            <a:r>
              <a:rPr lang="en-US" dirty="0" smtClean="0"/>
              <a:t> </a:t>
            </a:r>
            <a:endParaRPr lang="en-US" dirty="0"/>
          </a:p>
        </p:txBody>
      </p:sp>
      <p:sp>
        <p:nvSpPr>
          <p:cNvPr id="6" name="Title 5"/>
          <p:cNvSpPr>
            <a:spLocks noGrp="1"/>
          </p:cNvSpPr>
          <p:nvPr>
            <p:ph type="ctrTitle"/>
          </p:nvPr>
        </p:nvSpPr>
        <p:spPr>
          <a:xfrm>
            <a:off x="381000" y="533400"/>
            <a:ext cx="8991600" cy="1470025"/>
          </a:xfrm>
        </p:spPr>
        <p:txBody>
          <a:bodyPr>
            <a:normAutofit/>
          </a:bodyPr>
          <a:lstStyle/>
          <a:p>
            <a:pPr marL="457200" indent="-457200" algn="l">
              <a:buFont typeface="Arial" pitchFamily="34" charset="0"/>
              <a:buChar char="•"/>
            </a:pPr>
            <a:r>
              <a:rPr lang="en-US" sz="2400" dirty="0">
                <a:latin typeface="+mn-lt"/>
                <a:ea typeface="+mn-ea"/>
                <a:cs typeface="+mn-cs"/>
              </a:rPr>
              <a:t>Kinect and WiiRemote employ concept of virtual reality to give users sense of fun and </a:t>
            </a:r>
            <a:r>
              <a:rPr lang="en-US" sz="2400" dirty="0" smtClean="0">
                <a:latin typeface="+mn-lt"/>
                <a:ea typeface="+mn-ea"/>
                <a:cs typeface="+mn-cs"/>
              </a:rPr>
              <a:t>entertainment  by allowing users to be fully/partially control of the game  </a:t>
            </a:r>
            <a:endParaRPr lang="en-US" sz="2400" dirty="0">
              <a:latin typeface="+mn-lt"/>
              <a:ea typeface="+mn-ea"/>
              <a:cs typeface="+mn-cs"/>
            </a:endParaRPr>
          </a:p>
        </p:txBody>
      </p:sp>
      <p:sp>
        <p:nvSpPr>
          <p:cNvPr id="7" name="Subtitle 6"/>
          <p:cNvSpPr>
            <a:spLocks noGrp="1"/>
          </p:cNvSpPr>
          <p:nvPr>
            <p:ph type="subTitle" idx="1"/>
          </p:nvPr>
        </p:nvSpPr>
        <p:spPr>
          <a:xfrm>
            <a:off x="494446" y="2057400"/>
            <a:ext cx="8144434" cy="3657600"/>
          </a:xfrm>
        </p:spPr>
        <p:txBody>
          <a:bodyPr>
            <a:normAutofit fontScale="92500" lnSpcReduction="10000"/>
          </a:bodyPr>
          <a:lstStyle/>
          <a:p>
            <a:pPr marL="457200" indent="-457200" algn="l">
              <a:buFont typeface="Arial" pitchFamily="34" charset="0"/>
              <a:buChar char="•"/>
            </a:pPr>
            <a:r>
              <a:rPr lang="en-US" sz="2400" dirty="0">
                <a:solidFill>
                  <a:schemeClr val="tx1"/>
                </a:solidFill>
              </a:rPr>
              <a:t>So what is Virtual Reality </a:t>
            </a:r>
            <a:r>
              <a:rPr lang="en-US" sz="2400" dirty="0" smtClean="0">
                <a:solidFill>
                  <a:schemeClr val="tx1"/>
                </a:solidFill>
              </a:rPr>
              <a:t>?</a:t>
            </a:r>
          </a:p>
          <a:p>
            <a:pPr algn="l"/>
            <a:endParaRPr lang="en-US" sz="2400" dirty="0">
              <a:solidFill>
                <a:schemeClr val="tx1"/>
              </a:solidFill>
            </a:endParaRPr>
          </a:p>
          <a:p>
            <a:pPr marL="457200" indent="-457200" algn="l">
              <a:buFont typeface="Arial" pitchFamily="34" charset="0"/>
              <a:buChar char="•"/>
            </a:pPr>
            <a:r>
              <a:rPr lang="en-US" sz="2400" dirty="0">
                <a:solidFill>
                  <a:schemeClr val="tx1"/>
                </a:solidFill>
              </a:rPr>
              <a:t>Virtual Reality is a simulation in which computer graphics is used to create a realistic-looking world. </a:t>
            </a:r>
            <a:endParaRPr lang="en-US" sz="2400" dirty="0" smtClean="0">
              <a:solidFill>
                <a:schemeClr val="tx1"/>
              </a:solidFill>
            </a:endParaRPr>
          </a:p>
          <a:p>
            <a:pPr algn="l"/>
            <a:endParaRPr lang="en-US" sz="2400" dirty="0" smtClean="0">
              <a:solidFill>
                <a:schemeClr val="tx1"/>
              </a:solidFill>
            </a:endParaRPr>
          </a:p>
          <a:p>
            <a:pPr marL="457200" indent="-457200" algn="l">
              <a:buFont typeface="Arial" pitchFamily="34" charset="0"/>
              <a:buChar char="•"/>
            </a:pPr>
            <a:r>
              <a:rPr lang="en-US" sz="2400" dirty="0">
                <a:solidFill>
                  <a:schemeClr val="tx1"/>
                </a:solidFill>
              </a:rPr>
              <a:t>synthetic world is not static, but responds to the user’s input (gesture, verbal command, etc.) </a:t>
            </a:r>
            <a:endParaRPr lang="en-US" sz="2400" dirty="0" smtClean="0">
              <a:solidFill>
                <a:schemeClr val="tx1"/>
              </a:solidFill>
            </a:endParaRPr>
          </a:p>
          <a:p>
            <a:pPr algn="l"/>
            <a:endParaRPr lang="en-US" sz="2400" dirty="0" smtClean="0">
              <a:solidFill>
                <a:schemeClr val="tx1"/>
              </a:solidFill>
            </a:endParaRPr>
          </a:p>
          <a:p>
            <a:pPr marL="457200" indent="-457200" algn="l">
              <a:buFont typeface="Arial" pitchFamily="34" charset="0"/>
              <a:buChar char="•"/>
            </a:pPr>
            <a:r>
              <a:rPr lang="en-US" sz="2400" dirty="0">
                <a:solidFill>
                  <a:schemeClr val="tx1"/>
                </a:solidFill>
              </a:rPr>
              <a:t>real time </a:t>
            </a:r>
            <a:r>
              <a:rPr lang="en-US" sz="2400" dirty="0" smtClean="0">
                <a:solidFill>
                  <a:schemeClr val="tx1"/>
                </a:solidFill>
              </a:rPr>
              <a:t>interactivity: computer </a:t>
            </a:r>
            <a:r>
              <a:rPr lang="en-US" sz="2400" dirty="0">
                <a:solidFill>
                  <a:schemeClr val="tx1"/>
                </a:solidFill>
              </a:rPr>
              <a:t>is able to detect a user’s input and modify the virtual world instantaneously</a:t>
            </a:r>
          </a:p>
          <a:p>
            <a:pPr marL="457200" indent="-457200" algn="l">
              <a:buFont typeface="Arial" pitchFamily="34" charset="0"/>
              <a:buChar char="•"/>
            </a:pPr>
            <a:endParaRPr lang="en-US" sz="2400" dirty="0"/>
          </a:p>
        </p:txBody>
      </p:sp>
    </p:spTree>
    <p:extLst>
      <p:ext uri="{BB962C8B-B14F-4D97-AF65-F5344CB8AC3E}">
        <p14:creationId xmlns:p14="http://schemas.microsoft.com/office/powerpoint/2010/main" val="23807276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86"/>
            <a:ext cx="9133327" cy="6847514"/>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Mohammed\Desktop\Captur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4800" y="1752600"/>
            <a:ext cx="5992813" cy="411956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914400" y="607000"/>
            <a:ext cx="6781800" cy="800219"/>
          </a:xfrm>
          <a:prstGeom prst="rect">
            <a:avLst/>
          </a:prstGeom>
        </p:spPr>
        <p:txBody>
          <a:bodyPr wrap="square">
            <a:spAutoFit/>
          </a:bodyPr>
          <a:lstStyle/>
          <a:p>
            <a:r>
              <a:rPr lang="en-US" sz="2800" b="1" dirty="0"/>
              <a:t>The Virtual World is Interactive</a:t>
            </a:r>
          </a:p>
          <a:p>
            <a:endParaRPr lang="en-US" dirty="0"/>
          </a:p>
        </p:txBody>
      </p:sp>
    </p:spTree>
    <p:extLst>
      <p:ext uri="{BB962C8B-B14F-4D97-AF65-F5344CB8AC3E}">
        <p14:creationId xmlns:p14="http://schemas.microsoft.com/office/powerpoint/2010/main" val="36291786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533400" y="533400"/>
            <a:ext cx="7772400" cy="1470025"/>
          </a:xfrm>
        </p:spPr>
        <p:txBody>
          <a:bodyPr/>
          <a:lstStyle/>
          <a:p>
            <a:r>
              <a:rPr lang="en-US" dirty="0"/>
              <a:t>What is K-VRS</a:t>
            </a:r>
            <a:r>
              <a:rPr lang="en-US" dirty="0" smtClean="0"/>
              <a:t>?!</a:t>
            </a:r>
            <a:r>
              <a:rPr lang="en-US" dirty="0"/>
              <a:t/>
            </a:r>
            <a:br>
              <a:rPr lang="en-US" dirty="0"/>
            </a:br>
            <a:endParaRPr lang="en-US" dirty="0"/>
          </a:p>
        </p:txBody>
      </p:sp>
      <p:sp>
        <p:nvSpPr>
          <p:cNvPr id="3" name="Subtitle 2"/>
          <p:cNvSpPr>
            <a:spLocks noGrp="1"/>
          </p:cNvSpPr>
          <p:nvPr>
            <p:ph type="subTitle" idx="1"/>
          </p:nvPr>
        </p:nvSpPr>
        <p:spPr>
          <a:xfrm>
            <a:off x="604262" y="1524000"/>
            <a:ext cx="8082537" cy="2057400"/>
          </a:xfrm>
        </p:spPr>
        <p:txBody>
          <a:bodyPr>
            <a:normAutofit fontScale="25000" lnSpcReduction="20000"/>
          </a:bodyPr>
          <a:lstStyle/>
          <a:p>
            <a:pPr marL="457200" indent="-457200" algn="l">
              <a:buFont typeface="Arial" pitchFamily="34" charset="0"/>
              <a:buChar char="•"/>
            </a:pPr>
            <a:r>
              <a:rPr lang="en-US" sz="9600" dirty="0" smtClean="0">
                <a:solidFill>
                  <a:schemeClr val="tx1"/>
                </a:solidFill>
              </a:rPr>
              <a:t>K-VRS: Kinect-Virtual Reality System</a:t>
            </a:r>
          </a:p>
          <a:p>
            <a:pPr algn="l"/>
            <a:endParaRPr lang="en-US" sz="9600" dirty="0" smtClean="0">
              <a:solidFill>
                <a:schemeClr val="tx1"/>
              </a:solidFill>
            </a:endParaRPr>
          </a:p>
          <a:p>
            <a:pPr marL="457200" indent="-457200" algn="l">
              <a:buFont typeface="Arial" pitchFamily="34" charset="0"/>
              <a:buChar char="•"/>
            </a:pPr>
            <a:r>
              <a:rPr lang="en-US" sz="9600" dirty="0">
                <a:solidFill>
                  <a:schemeClr val="tx1"/>
                </a:solidFill>
              </a:rPr>
              <a:t>software application based on the Virtual </a:t>
            </a:r>
            <a:r>
              <a:rPr lang="en-US" sz="9600" dirty="0" smtClean="0">
                <a:solidFill>
                  <a:schemeClr val="tx1"/>
                </a:solidFill>
              </a:rPr>
              <a:t>Reality.</a:t>
            </a:r>
          </a:p>
          <a:p>
            <a:pPr algn="l"/>
            <a:endParaRPr lang="en-US" sz="9600" dirty="0" smtClean="0">
              <a:solidFill>
                <a:schemeClr val="tx1"/>
              </a:solidFill>
            </a:endParaRPr>
          </a:p>
          <a:p>
            <a:pPr marL="457200" indent="-457200" algn="l">
              <a:buFont typeface="Arial" pitchFamily="34" charset="0"/>
              <a:buChar char="•"/>
            </a:pPr>
            <a:r>
              <a:rPr lang="en-US" sz="9600" dirty="0" smtClean="0">
                <a:solidFill>
                  <a:schemeClr val="tx1"/>
                </a:solidFill>
              </a:rPr>
              <a:t>Uses </a:t>
            </a:r>
            <a:r>
              <a:rPr lang="en-US" sz="9600" dirty="0">
                <a:solidFill>
                  <a:schemeClr val="tx1"/>
                </a:solidFill>
              </a:rPr>
              <a:t>Kinect to give player the sense of fun and entertainment and an immersive interactive experience </a:t>
            </a:r>
            <a:endParaRPr lang="en-US" sz="9600" dirty="0" smtClean="0">
              <a:solidFill>
                <a:schemeClr val="tx1"/>
              </a:solidFill>
            </a:endParaRPr>
          </a:p>
          <a:p>
            <a:pPr algn="l"/>
            <a:endParaRPr lang="en-US" sz="9600" dirty="0" smtClean="0"/>
          </a:p>
          <a:p>
            <a:pPr marL="457200" indent="-457200" algn="l">
              <a:buFont typeface="Arial" pitchFamily="34" charset="0"/>
              <a:buChar char="•"/>
            </a:pPr>
            <a:r>
              <a:rPr lang="en-US" sz="9600" dirty="0" smtClean="0">
                <a:solidFill>
                  <a:schemeClr val="tx1"/>
                </a:solidFill>
              </a:rPr>
              <a:t>control FPS games</a:t>
            </a:r>
          </a:p>
          <a:p>
            <a:pPr marL="457200" indent="-457200" algn="l">
              <a:buFont typeface="Arial" pitchFamily="34" charset="0"/>
              <a:buChar char="•"/>
            </a:pPr>
            <a:endParaRPr lang="en-US" sz="9600" dirty="0"/>
          </a:p>
          <a:p>
            <a:pPr marL="457200" indent="-457200" algn="l">
              <a:buFont typeface="Arial" pitchFamily="34" charset="0"/>
              <a:buChar char="•"/>
            </a:pPr>
            <a:r>
              <a:rPr lang="en-US" sz="9600" dirty="0" smtClean="0">
                <a:solidFill>
                  <a:schemeClr val="tx1"/>
                </a:solidFill>
              </a:rPr>
              <a:t>Contains simple 3D FPS game</a:t>
            </a:r>
          </a:p>
          <a:p>
            <a:pPr marL="457200" indent="-457200" algn="l">
              <a:buFont typeface="Arial" pitchFamily="34" charset="0"/>
              <a:buChar char="•"/>
            </a:pPr>
            <a:endParaRPr lang="en-US" sz="9600" dirty="0"/>
          </a:p>
          <a:p>
            <a:pPr marL="457200" indent="-457200" algn="l">
              <a:buFont typeface="Arial" pitchFamily="34" charset="0"/>
              <a:buChar char="•"/>
            </a:pPr>
            <a:r>
              <a:rPr lang="en-US" sz="9600" dirty="0" smtClean="0">
                <a:solidFill>
                  <a:schemeClr val="tx1"/>
                </a:solidFill>
              </a:rPr>
              <a:t>Utilize Android device for Controlling  </a:t>
            </a:r>
          </a:p>
          <a:p>
            <a:pPr marL="457200" indent="-457200" algn="l">
              <a:buFont typeface="Arial" pitchFamily="34" charset="0"/>
              <a:buChar char="•"/>
            </a:pPr>
            <a:endParaRPr lang="en-US" sz="9600" dirty="0"/>
          </a:p>
          <a:p>
            <a:pPr marL="457200" indent="-457200" algn="l">
              <a:buFont typeface="Arial" pitchFamily="34" charset="0"/>
              <a:buChar char="•"/>
            </a:pPr>
            <a:endParaRPr lang="en-US" sz="9600" dirty="0"/>
          </a:p>
          <a:p>
            <a:pPr marL="457200" indent="-457200" algn="l">
              <a:buFont typeface="Arial" pitchFamily="34" charset="0"/>
              <a:buChar char="•"/>
            </a:pPr>
            <a:endParaRPr lang="en-US" dirty="0" smtClean="0"/>
          </a:p>
          <a:p>
            <a:pPr marL="457200" indent="-457200" algn="l">
              <a:buFont typeface="Arial" pitchFamily="34" charset="0"/>
              <a:buChar char="•"/>
            </a:pPr>
            <a:endParaRPr lang="en-US" dirty="0"/>
          </a:p>
        </p:txBody>
      </p:sp>
    </p:spTree>
    <p:extLst>
      <p:ext uri="{BB962C8B-B14F-4D97-AF65-F5344CB8AC3E}">
        <p14:creationId xmlns:p14="http://schemas.microsoft.com/office/powerpoint/2010/main" val="17283536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51560" y="762000"/>
            <a:ext cx="7772400" cy="1470025"/>
          </a:xfrm>
        </p:spPr>
        <p:txBody>
          <a:bodyPr>
            <a:normAutofit/>
          </a:bodyPr>
          <a:lstStyle/>
          <a:p>
            <a:pPr marL="571500" indent="-571500" algn="l">
              <a:buFont typeface="Arial" pitchFamily="34" charset="0"/>
              <a:buChar char="•"/>
            </a:pPr>
            <a:r>
              <a:rPr lang="en-US" sz="2800" dirty="0"/>
              <a:t>K-VRS uses the following </a:t>
            </a:r>
            <a:r>
              <a:rPr lang="en-US" sz="2800" dirty="0" smtClean="0"/>
              <a:t>technologies</a:t>
            </a:r>
            <a:br>
              <a:rPr lang="en-US" sz="2800" dirty="0" smtClean="0"/>
            </a:br>
            <a:r>
              <a:rPr lang="en-US" sz="2800" dirty="0" smtClean="0"/>
              <a:t> </a:t>
            </a:r>
            <a:endParaRPr lang="en-US" sz="2800" dirty="0"/>
          </a:p>
        </p:txBody>
      </p:sp>
      <p:sp>
        <p:nvSpPr>
          <p:cNvPr id="4" name="Subtitle 3"/>
          <p:cNvSpPr>
            <a:spLocks noGrp="1"/>
          </p:cNvSpPr>
          <p:nvPr>
            <p:ph type="subTitle" idx="1"/>
          </p:nvPr>
        </p:nvSpPr>
        <p:spPr>
          <a:xfrm>
            <a:off x="1066800" y="1673760"/>
            <a:ext cx="6400800" cy="3888840"/>
          </a:xfrm>
        </p:spPr>
        <p:txBody>
          <a:bodyPr>
            <a:normAutofit/>
          </a:bodyPr>
          <a:lstStyle/>
          <a:p>
            <a:pPr marL="514350" lvl="0" indent="-514350" algn="l">
              <a:buFont typeface="+mj-lt"/>
              <a:buAutoNum type="arabicPeriod"/>
            </a:pPr>
            <a:r>
              <a:rPr lang="en-US" dirty="0">
                <a:solidFill>
                  <a:schemeClr val="tx1"/>
                </a:solidFill>
              </a:rPr>
              <a:t>Xna game </a:t>
            </a:r>
            <a:r>
              <a:rPr lang="en-US" dirty="0" smtClean="0">
                <a:solidFill>
                  <a:schemeClr val="tx1"/>
                </a:solidFill>
              </a:rPr>
              <a:t>library . </a:t>
            </a:r>
            <a:endParaRPr lang="en-US" dirty="0">
              <a:solidFill>
                <a:schemeClr val="tx1"/>
              </a:solidFill>
            </a:endParaRPr>
          </a:p>
          <a:p>
            <a:pPr marL="514350" lvl="0" indent="-514350" algn="l">
              <a:buFont typeface="+mj-lt"/>
              <a:buAutoNum type="arabicPeriod"/>
            </a:pPr>
            <a:r>
              <a:rPr lang="en-US" dirty="0">
                <a:solidFill>
                  <a:schemeClr val="tx1"/>
                </a:solidFill>
              </a:rPr>
              <a:t>Kinect </a:t>
            </a:r>
            <a:r>
              <a:rPr lang="en-US" dirty="0" smtClean="0">
                <a:solidFill>
                  <a:schemeClr val="tx1"/>
                </a:solidFill>
              </a:rPr>
              <a:t> SDK API’s 1.0v </a:t>
            </a:r>
            <a:r>
              <a:rPr lang="en-US" dirty="0">
                <a:solidFill>
                  <a:schemeClr val="tx1"/>
                </a:solidFill>
              </a:rPr>
              <a:t>.</a:t>
            </a:r>
          </a:p>
          <a:p>
            <a:pPr marL="514350" lvl="0" indent="-514350" algn="l">
              <a:buFont typeface="+mj-lt"/>
              <a:buAutoNum type="arabicPeriod"/>
            </a:pPr>
            <a:r>
              <a:rPr lang="en-US" dirty="0">
                <a:solidFill>
                  <a:schemeClr val="tx1"/>
                </a:solidFill>
              </a:rPr>
              <a:t>Android Bluetooth API’s </a:t>
            </a:r>
          </a:p>
          <a:p>
            <a:pPr marL="514350" lvl="0" indent="-514350" algn="l">
              <a:buFont typeface="+mj-lt"/>
              <a:buAutoNum type="arabicPeriod"/>
            </a:pPr>
            <a:r>
              <a:rPr lang="en-US" dirty="0" smtClean="0">
                <a:solidFill>
                  <a:schemeClr val="tx1"/>
                </a:solidFill>
              </a:rPr>
              <a:t>C# and WPF</a:t>
            </a:r>
            <a:r>
              <a:rPr lang="en-US" dirty="0">
                <a:solidFill>
                  <a:schemeClr val="tx1"/>
                </a:solidFill>
              </a:rPr>
              <a:t>.</a:t>
            </a:r>
          </a:p>
          <a:p>
            <a:pPr marL="514350" lvl="0" indent="-514350" algn="l">
              <a:buFont typeface="+mj-lt"/>
              <a:buAutoNum type="arabicPeriod"/>
            </a:pPr>
            <a:r>
              <a:rPr lang="en-US" dirty="0">
                <a:solidFill>
                  <a:schemeClr val="tx1"/>
                </a:solidFill>
              </a:rPr>
              <a:t>32feet.net library.</a:t>
            </a:r>
          </a:p>
          <a:p>
            <a:pPr marL="514350" lvl="0" indent="-514350" algn="l">
              <a:buFont typeface="+mj-lt"/>
              <a:buAutoNum type="arabicPeriod"/>
            </a:pPr>
            <a:r>
              <a:rPr lang="en-US" dirty="0">
                <a:solidFill>
                  <a:schemeClr val="tx1"/>
                </a:solidFill>
              </a:rPr>
              <a:t>Win 32API’s.</a:t>
            </a:r>
          </a:p>
          <a:p>
            <a:pPr marL="514350" indent="-514350" algn="l">
              <a:buFont typeface="+mj-lt"/>
              <a:buAutoNum type="arabicPeriod"/>
            </a:pPr>
            <a:endParaRPr lang="en-US" dirty="0" smtClean="0"/>
          </a:p>
          <a:p>
            <a:pPr marL="514350" indent="-514350" algn="l">
              <a:buFont typeface="+mj-lt"/>
              <a:buAutoNum type="arabicPeriod"/>
            </a:pPr>
            <a:endParaRPr lang="en-US" dirty="0"/>
          </a:p>
        </p:txBody>
      </p:sp>
      <p:sp>
        <p:nvSpPr>
          <p:cNvPr id="9" name="Subtitle 2"/>
          <p:cNvSpPr txBox="1">
            <a:spLocks/>
          </p:cNvSpPr>
          <p:nvPr/>
        </p:nvSpPr>
        <p:spPr>
          <a:xfrm>
            <a:off x="384860" y="3200400"/>
            <a:ext cx="8305800" cy="216645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endParaRPr lang="en-US" sz="2400" dirty="0"/>
          </a:p>
          <a:p>
            <a:pPr marL="457200" indent="-457200" algn="l">
              <a:buFont typeface="Arial" pitchFamily="34" charset="0"/>
              <a:buChar char="•"/>
            </a:pPr>
            <a:endParaRPr lang="en-US" sz="2400" dirty="0"/>
          </a:p>
          <a:p>
            <a:pPr marL="457200" indent="-457200" algn="l">
              <a:buFont typeface="Arial" pitchFamily="34" charset="0"/>
              <a:buChar char="•"/>
            </a:pPr>
            <a:endParaRPr lang="en-US" dirty="0" smtClean="0"/>
          </a:p>
          <a:p>
            <a:pPr marL="457200" indent="-457200" algn="l">
              <a:buFont typeface="Arial" pitchFamily="34" charset="0"/>
              <a:buChar char="•"/>
            </a:pPr>
            <a:endParaRPr lang="en-US" dirty="0"/>
          </a:p>
        </p:txBody>
      </p:sp>
    </p:spTree>
    <p:extLst>
      <p:ext uri="{BB962C8B-B14F-4D97-AF65-F5344CB8AC3E}">
        <p14:creationId xmlns:p14="http://schemas.microsoft.com/office/powerpoint/2010/main" val="42500791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ELAL\Desktop\Untitled-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86"/>
            <a:ext cx="9133327" cy="6847514"/>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604263" y="533400"/>
            <a:ext cx="7924800" cy="1066800"/>
          </a:xfrm>
        </p:spPr>
        <p:txBody>
          <a:bodyPr>
            <a:normAutofit/>
          </a:bodyPr>
          <a:lstStyle/>
          <a:p>
            <a:pPr marL="457200" indent="-457200" algn="l">
              <a:buFont typeface="Arial" pitchFamily="34" charset="0"/>
              <a:buChar char="•"/>
            </a:pPr>
            <a:r>
              <a:rPr lang="en-US" sz="2400" dirty="0" smtClean="0">
                <a:solidFill>
                  <a:schemeClr val="tx1"/>
                </a:solidFill>
              </a:rPr>
              <a:t>K-VRS can be described as Complete system in the following figure:</a:t>
            </a:r>
            <a:endParaRPr lang="en-US" sz="2400" dirty="0">
              <a:solidFill>
                <a:schemeClr val="tx1"/>
              </a:solidFill>
            </a:endParaRPr>
          </a:p>
        </p:txBody>
      </p:sp>
      <p:pic>
        <p:nvPicPr>
          <p:cNvPr id="5" name="Picture 4" descr="C:\Users\BELAL\Desktop\Untitlrred.png"/>
          <p:cNvPicPr/>
          <p:nvPr/>
        </p:nvPicPr>
        <p:blipFill>
          <a:blip r:embed="rId3">
            <a:extLst>
              <a:ext uri="{28A0092B-C50C-407E-A947-70E740481C1C}">
                <a14:useLocalDpi xmlns:a14="http://schemas.microsoft.com/office/drawing/2010/main" val="0"/>
              </a:ext>
            </a:extLst>
          </a:blip>
          <a:srcRect/>
          <a:stretch>
            <a:fillRect/>
          </a:stretch>
        </p:blipFill>
        <p:spPr bwMode="auto">
          <a:xfrm>
            <a:off x="412428" y="1458310"/>
            <a:ext cx="8308469" cy="5018690"/>
          </a:xfrm>
          <a:prstGeom prst="rect">
            <a:avLst/>
          </a:prstGeom>
          <a:noFill/>
          <a:ln>
            <a:noFill/>
          </a:ln>
        </p:spPr>
      </p:pic>
    </p:spTree>
    <p:extLst>
      <p:ext uri="{BB962C8B-B14F-4D97-AF65-F5344CB8AC3E}">
        <p14:creationId xmlns:p14="http://schemas.microsoft.com/office/powerpoint/2010/main" val="14907848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384</TotalTime>
  <Words>1376</Words>
  <Application>Microsoft Office PowerPoint</Application>
  <PresentationFormat>On-screen Show (4:3)</PresentationFormat>
  <Paragraphs>196</Paragraphs>
  <Slides>41</Slides>
  <Notes>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An-Najah National University     Faculty of Engineering  Department of Computer Engineering   </vt:lpstr>
      <vt:lpstr>Outline:</vt:lpstr>
      <vt:lpstr>Introduction </vt:lpstr>
      <vt:lpstr>Many companies came to introduce its products in video games world  for more fun . </vt:lpstr>
      <vt:lpstr>Kinect and WiiRemote employ concept of virtual reality to give users sense of fun and entertainment  by allowing users to be fully/partially control of the game  </vt:lpstr>
      <vt:lpstr>PowerPoint Presentation</vt:lpstr>
      <vt:lpstr>What is K-VRS?! </vt:lpstr>
      <vt:lpstr>K-VRS uses the following technologies  </vt:lpstr>
      <vt:lpstr>PowerPoint Presentation</vt:lpstr>
      <vt:lpstr>Kinect in K-VRS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Android in K-VRS </vt:lpstr>
      <vt:lpstr>PowerPoint Presentation</vt:lpstr>
      <vt:lpstr>Android Sensor </vt:lpstr>
      <vt:lpstr>PowerPoint Presentation</vt:lpstr>
      <vt:lpstr>PowerPoint Presentation</vt:lpstr>
      <vt:lpstr>PowerPoint Presentation</vt:lpstr>
      <vt:lpstr>PowerPoint Presentation</vt:lpstr>
      <vt:lpstr>PowerPoint Presentation</vt:lpstr>
      <vt:lpstr>PowerPoint Presentation</vt:lpstr>
      <vt:lpstr>3D Graphics in KVRS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BELAL</dc:creator>
  <cp:lastModifiedBy>BELAL</cp:lastModifiedBy>
  <cp:revision>38</cp:revision>
  <dcterms:created xsi:type="dcterms:W3CDTF">2012-12-24T21:27:53Z</dcterms:created>
  <dcterms:modified xsi:type="dcterms:W3CDTF">2012-12-26T05:08:07Z</dcterms:modified>
</cp:coreProperties>
</file>