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283" r:id="rId41"/>
    <p:sldId id="284" r:id="rId42"/>
    <p:sldId id="285" r:id="rId43"/>
    <p:sldId id="286" r:id="rId44"/>
    <p:sldId id="287" r:id="rId45"/>
    <p:sldId id="288" r:id="rId46"/>
    <p:sldId id="289" r:id="rId47"/>
    <p:sldId id="290" r:id="rId48"/>
    <p:sldId id="291" r:id="rId49"/>
    <p:sldId id="292" r:id="rId50"/>
    <p:sldId id="293" r:id="rId51"/>
    <p:sldId id="294" r:id="rId52"/>
    <p:sldId id="295" r:id="rId53"/>
  </p:sldIdLst>
  <p:sldSz cx="18288000" cy="10287000"/>
  <p:notesSz cx="6858000" cy="9144000"/>
  <p:embeddedFontLst>
    <p:embeddedFont>
      <p:font typeface="Raleway" charset="1" panose="020B0503030101060003"/>
      <p:regular r:id="rId6"/>
    </p:embeddedFont>
    <p:embeddedFont>
      <p:font typeface="Raleway Bold" charset="1" panose="020B0803030101060003"/>
      <p:regular r:id="rId7"/>
    </p:embeddedFont>
    <p:embeddedFont>
      <p:font typeface="Arimo" charset="1" panose="020B0604020202020204"/>
      <p:regular r:id="rId8"/>
    </p:embeddedFont>
    <p:embeddedFont>
      <p:font typeface="Arimo Bold" charset="1" panose="020B0704020202020204"/>
      <p:regular r:id="rId9"/>
    </p:embeddedFont>
    <p:embeddedFont>
      <p:font typeface="Arimo Italics" charset="1" panose="020B0604020202090204"/>
      <p:regular r:id="rId10"/>
    </p:embeddedFont>
    <p:embeddedFont>
      <p:font typeface="Arimo Bold Italics" charset="1" panose="020B0704020202090204"/>
      <p:regular r:id="rId11"/>
    </p:embeddedFont>
    <p:embeddedFont>
      <p:font typeface="Telegraf" charset="1" panose="00000500000000000000"/>
      <p:regular r:id="rId12"/>
    </p:embeddedFont>
    <p:embeddedFont>
      <p:font typeface="Telegraf Bold" charset="1" panose="0000080000000000000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slides/slide1.xml" Type="http://schemas.openxmlformats.org/officeDocument/2006/relationships/slide"/><Relationship Id="rId15" Target="slides/slide2.xml" Type="http://schemas.openxmlformats.org/officeDocument/2006/relationships/slide"/><Relationship Id="rId16" Target="slides/slide3.xml" Type="http://schemas.openxmlformats.org/officeDocument/2006/relationships/slide"/><Relationship Id="rId17" Target="slides/slide4.xml" Type="http://schemas.openxmlformats.org/officeDocument/2006/relationships/slide"/><Relationship Id="rId18" Target="slides/slide5.xml" Type="http://schemas.openxmlformats.org/officeDocument/2006/relationships/slide"/><Relationship Id="rId19" Target="slides/slide6.xml" Type="http://schemas.openxmlformats.org/officeDocument/2006/relationships/slide"/><Relationship Id="rId2" Target="presProps.xml" Type="http://schemas.openxmlformats.org/officeDocument/2006/relationships/presProps"/><Relationship Id="rId20" Target="slides/slide7.xml" Type="http://schemas.openxmlformats.org/officeDocument/2006/relationships/slide"/><Relationship Id="rId21" Target="slides/slide8.xml" Type="http://schemas.openxmlformats.org/officeDocument/2006/relationships/slide"/><Relationship Id="rId22" Target="slides/slide9.xml" Type="http://schemas.openxmlformats.org/officeDocument/2006/relationships/slide"/><Relationship Id="rId23" Target="slides/slide10.xml" Type="http://schemas.openxmlformats.org/officeDocument/2006/relationships/slide"/><Relationship Id="rId24" Target="slides/slide11.xml" Type="http://schemas.openxmlformats.org/officeDocument/2006/relationships/slide"/><Relationship Id="rId25" Target="slides/slide12.xml" Type="http://schemas.openxmlformats.org/officeDocument/2006/relationships/slide"/><Relationship Id="rId26" Target="slides/slide13.xml" Type="http://schemas.openxmlformats.org/officeDocument/2006/relationships/slide"/><Relationship Id="rId27" Target="slides/slide14.xml" Type="http://schemas.openxmlformats.org/officeDocument/2006/relationships/slide"/><Relationship Id="rId28" Target="slides/slide15.xml" Type="http://schemas.openxmlformats.org/officeDocument/2006/relationships/slide"/><Relationship Id="rId29" Target="slides/slide16.xml" Type="http://schemas.openxmlformats.org/officeDocument/2006/relationships/slide"/><Relationship Id="rId3" Target="viewProps.xml" Type="http://schemas.openxmlformats.org/officeDocument/2006/relationships/viewProps"/><Relationship Id="rId30" Target="slides/slide17.xml" Type="http://schemas.openxmlformats.org/officeDocument/2006/relationships/slide"/><Relationship Id="rId31" Target="slides/slide18.xml" Type="http://schemas.openxmlformats.org/officeDocument/2006/relationships/slide"/><Relationship Id="rId32" Target="slides/slide19.xml" Type="http://schemas.openxmlformats.org/officeDocument/2006/relationships/slide"/><Relationship Id="rId33" Target="slides/slide20.xml" Type="http://schemas.openxmlformats.org/officeDocument/2006/relationships/slide"/><Relationship Id="rId34" Target="slides/slide21.xml" Type="http://schemas.openxmlformats.org/officeDocument/2006/relationships/slide"/><Relationship Id="rId35" Target="slides/slide22.xml" Type="http://schemas.openxmlformats.org/officeDocument/2006/relationships/slide"/><Relationship Id="rId36" Target="slides/slide23.xml" Type="http://schemas.openxmlformats.org/officeDocument/2006/relationships/slide"/><Relationship Id="rId37" Target="slides/slide24.xml" Type="http://schemas.openxmlformats.org/officeDocument/2006/relationships/slide"/><Relationship Id="rId38" Target="slides/slide25.xml" Type="http://schemas.openxmlformats.org/officeDocument/2006/relationships/slide"/><Relationship Id="rId39" Target="slides/slide26.xml" Type="http://schemas.openxmlformats.org/officeDocument/2006/relationships/slide"/><Relationship Id="rId4" Target="theme/theme1.xml" Type="http://schemas.openxmlformats.org/officeDocument/2006/relationships/theme"/><Relationship Id="rId40" Target="slides/slide27.xml" Type="http://schemas.openxmlformats.org/officeDocument/2006/relationships/slide"/><Relationship Id="rId41" Target="slides/slide28.xml" Type="http://schemas.openxmlformats.org/officeDocument/2006/relationships/slide"/><Relationship Id="rId42" Target="slides/slide29.xml" Type="http://schemas.openxmlformats.org/officeDocument/2006/relationships/slide"/><Relationship Id="rId43" Target="slides/slide30.xml" Type="http://schemas.openxmlformats.org/officeDocument/2006/relationships/slide"/><Relationship Id="rId44" Target="slides/slide31.xml" Type="http://schemas.openxmlformats.org/officeDocument/2006/relationships/slide"/><Relationship Id="rId45" Target="slides/slide32.xml" Type="http://schemas.openxmlformats.org/officeDocument/2006/relationships/slide"/><Relationship Id="rId46" Target="slides/slide33.xml" Type="http://schemas.openxmlformats.org/officeDocument/2006/relationships/slide"/><Relationship Id="rId47" Target="slides/slide34.xml" Type="http://schemas.openxmlformats.org/officeDocument/2006/relationships/slide"/><Relationship Id="rId48" Target="slides/slide35.xml" Type="http://schemas.openxmlformats.org/officeDocument/2006/relationships/slide"/><Relationship Id="rId49" Target="slides/slide36.xml" Type="http://schemas.openxmlformats.org/officeDocument/2006/relationships/slide"/><Relationship Id="rId5" Target="tableStyles.xml" Type="http://schemas.openxmlformats.org/officeDocument/2006/relationships/tableStyles"/><Relationship Id="rId50" Target="slides/slide37.xml" Type="http://schemas.openxmlformats.org/officeDocument/2006/relationships/slide"/><Relationship Id="rId51" Target="slides/slide38.xml" Type="http://schemas.openxmlformats.org/officeDocument/2006/relationships/slide"/><Relationship Id="rId52" Target="slides/slide39.xml" Type="http://schemas.openxmlformats.org/officeDocument/2006/relationships/slide"/><Relationship Id="rId53" Target="slides/slide40.xml" Type="http://schemas.openxmlformats.org/officeDocument/2006/relationships/slide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8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9.png" Type="http://schemas.openxmlformats.org/officeDocument/2006/relationships/image"/><Relationship Id="rId4" Target="../media/image30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31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32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33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34.png" Type="http://schemas.openxmlformats.org/officeDocument/2006/relationships/image"/><Relationship Id="rId4" Target="../media/image35.png" Type="http://schemas.openxmlformats.org/officeDocument/2006/relationships/image"/><Relationship Id="rId5" Target="../media/image36.png" Type="http://schemas.openxmlformats.org/officeDocument/2006/relationships/image"/></Relationships>
</file>

<file path=ppt/slides/_rels/slide1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37.png" Type="http://schemas.openxmlformats.org/officeDocument/2006/relationships/image"/></Relationships>
</file>

<file path=ppt/slides/_rels/slide1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38.png" Type="http://schemas.openxmlformats.org/officeDocument/2006/relationships/image"/></Relationships>
</file>

<file path=ppt/slides/_rels/slide1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39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/Relationships>
</file>

<file path=ppt/slides/_rels/slide2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40.png" Type="http://schemas.openxmlformats.org/officeDocument/2006/relationships/image"/><Relationship Id="rId4" Target="../media/image41.png" Type="http://schemas.openxmlformats.org/officeDocument/2006/relationships/image"/></Relationships>
</file>

<file path=ppt/slides/_rels/slide2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42.png" Type="http://schemas.openxmlformats.org/officeDocument/2006/relationships/image"/></Relationships>
</file>

<file path=ppt/slides/_rels/slide2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43.png" Type="http://schemas.openxmlformats.org/officeDocument/2006/relationships/image"/></Relationships>
</file>

<file path=ppt/slides/_rels/slide2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44.png" Type="http://schemas.openxmlformats.org/officeDocument/2006/relationships/image"/><Relationship Id="rId4" Target="../media/image45.png" Type="http://schemas.openxmlformats.org/officeDocument/2006/relationships/image"/></Relationships>
</file>

<file path=ppt/slides/_rels/slide2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png" Type="http://schemas.openxmlformats.org/officeDocument/2006/relationships/image"/></Relationships>
</file>

<file path=ppt/slides/_rels/slide2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png" Type="http://schemas.openxmlformats.org/officeDocument/2006/relationships/image"/></Relationships>
</file>

<file path=ppt/slides/_rels/slide2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png" Type="http://schemas.openxmlformats.org/officeDocument/2006/relationships/image"/><Relationship Id="rId11" Target="../media/image14.svg" Type="http://schemas.openxmlformats.org/officeDocument/2006/relationships/image"/><Relationship Id="rId12" Target="../media/image15.png" Type="http://schemas.openxmlformats.org/officeDocument/2006/relationships/image"/><Relationship Id="rId13" Target="../media/image16.svg" Type="http://schemas.openxmlformats.org/officeDocument/2006/relationships/image"/><Relationship Id="rId14" Target="../media/image17.png" Type="http://schemas.openxmlformats.org/officeDocument/2006/relationships/image"/><Relationship Id="rId15" Target="../media/image18.svg" Type="http://schemas.openxmlformats.org/officeDocument/2006/relationships/image"/><Relationship Id="rId16" Target="../media/image19.png" Type="http://schemas.openxmlformats.org/officeDocument/2006/relationships/image"/><Relationship Id="rId17" Target="../media/image20.svg" Type="http://schemas.openxmlformats.org/officeDocument/2006/relationships/image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7.png" Type="http://schemas.openxmlformats.org/officeDocument/2006/relationships/image"/><Relationship Id="rId5" Target="../media/image8.svg" Type="http://schemas.openxmlformats.org/officeDocument/2006/relationships/image"/><Relationship Id="rId6" Target="../media/image9.png" Type="http://schemas.openxmlformats.org/officeDocument/2006/relationships/image"/><Relationship Id="rId7" Target="../media/image10.svg" Type="http://schemas.openxmlformats.org/officeDocument/2006/relationships/image"/><Relationship Id="rId8" Target="../media/image11.png" Type="http://schemas.openxmlformats.org/officeDocument/2006/relationships/image"/><Relationship Id="rId9" Target="../media/image12.svg" Type="http://schemas.openxmlformats.org/officeDocument/2006/relationships/image"/></Relationships>
</file>

<file path=ppt/slides/_rels/slide3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png" Type="http://schemas.openxmlformats.org/officeDocument/2006/relationships/image"/></Relationships>
</file>

<file path=ppt/slides/_rels/slide3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png" Type="http://schemas.openxmlformats.org/officeDocument/2006/relationships/image"/></Relationships>
</file>

<file path=ppt/slides/_rels/slide3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1.png" Type="http://schemas.openxmlformats.org/officeDocument/2006/relationships/image"/></Relationships>
</file>

<file path=ppt/slides/_rels/slide3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png" Type="http://schemas.openxmlformats.org/officeDocument/2006/relationships/image"/></Relationships>
</file>

<file path=ppt/slides/_rels/slide3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png" Type="http://schemas.openxmlformats.org/officeDocument/2006/relationships/image"/></Relationships>
</file>

<file path=ppt/slides/_rels/slide3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4.png" Type="http://schemas.openxmlformats.org/officeDocument/2006/relationships/image"/></Relationships>
</file>

<file path=ppt/slides/_rels/slide3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/Relationships>
</file>

<file path=ppt/slides/_rels/slide3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6.png" Type="http://schemas.openxmlformats.org/officeDocument/2006/relationships/image"/><Relationship Id="rId3" Target="../media/image57.svg" Type="http://schemas.openxmlformats.org/officeDocument/2006/relationships/image"/><Relationship Id="rId4" Target="../media/image58.png" Type="http://schemas.openxmlformats.org/officeDocument/2006/relationships/image"/><Relationship Id="rId5" Target="../media/image59.svg" Type="http://schemas.openxmlformats.org/officeDocument/2006/relationships/image"/><Relationship Id="rId6" Target="../media/image60.png" Type="http://schemas.openxmlformats.org/officeDocument/2006/relationships/image"/><Relationship Id="rId7" Target="../media/image61.svg" Type="http://schemas.openxmlformats.org/officeDocument/2006/relationships/image"/></Relationships>
</file>

<file path=ppt/slides/_rels/slide3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7.png" Type="http://schemas.openxmlformats.org/officeDocument/2006/relationships/image"/></Relationships>
</file>

<file path=ppt/slides/_rels/slide3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/Relationships>
</file>

<file path=ppt/slides/_rels/slide4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23.png" Type="http://schemas.openxmlformats.org/officeDocument/2006/relationships/image"/><Relationship Id="rId4" Target="../media/image24.jpeg" Type="http://schemas.openxmlformats.org/officeDocument/2006/relationships/image"/><Relationship Id="rId5" Target="../media/image25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7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4751111" y="-212393"/>
            <a:ext cx="4544722" cy="10499393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1180725" y="3464037"/>
            <a:ext cx="11718019" cy="4126260"/>
            <a:chOff x="0" y="0"/>
            <a:chExt cx="15624026" cy="5501681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19050"/>
              <a:ext cx="15624026" cy="42947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2100"/>
                </a:lnSpc>
              </a:pPr>
              <a:r>
                <a:rPr lang="en-US" sz="11000" spc="-220">
                  <a:solidFill>
                    <a:srgbClr val="63C49A"/>
                  </a:solidFill>
                  <a:latin typeface="Telegraf Bold"/>
                </a:rPr>
                <a:t>Healthy Lifestyle App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4765503"/>
              <a:ext cx="12911558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5065791" y="2503047"/>
            <a:ext cx="2605561" cy="6137033"/>
          </a:xfrm>
          <a:custGeom>
            <a:avLst/>
            <a:gdLst/>
            <a:ahLst/>
            <a:cxnLst/>
            <a:rect r="r" b="b" t="t" l="l"/>
            <a:pathLst>
              <a:path h="6137033" w="2605561">
                <a:moveTo>
                  <a:pt x="0" y="0"/>
                </a:moveTo>
                <a:lnTo>
                  <a:pt x="2605561" y="0"/>
                </a:lnTo>
                <a:lnTo>
                  <a:pt x="2605561" y="6137033"/>
                </a:lnTo>
                <a:lnTo>
                  <a:pt x="0" y="613703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923729" y="8304482"/>
            <a:ext cx="7258288" cy="575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Telegraf Bold"/>
              </a:rPr>
              <a:t>Supervised by : Dr. Samer AL-Arandi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sp>
        <p:nvSpPr>
          <p:cNvPr name="TextBox 3" id="3"/>
          <p:cNvSpPr txBox="true"/>
          <p:nvPr/>
        </p:nvSpPr>
        <p:spPr>
          <a:xfrm rot="0">
            <a:off x="4928103" y="-9525"/>
            <a:ext cx="9343946" cy="11944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8580"/>
              </a:lnSpc>
            </a:pPr>
            <a:r>
              <a:rPr lang="en-US" sz="7800" spc="-156">
                <a:solidFill>
                  <a:srgbClr val="63C49A"/>
                </a:solidFill>
                <a:latin typeface="Telegraf Bold"/>
              </a:rPr>
              <a:t>Healthy food </a:t>
            </a:r>
          </a:p>
        </p:txBody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13106358" y="772366"/>
            <a:ext cx="4451381" cy="9046318"/>
            <a:chOff x="0" y="0"/>
            <a:chExt cx="5001260" cy="1016381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4693" t="0" r="-4693" b="0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847447" y="2301875"/>
            <a:ext cx="12258911" cy="284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This page contains two sections :</a:t>
            </a:r>
          </a:p>
          <a:p>
            <a:pPr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Drink section .</a:t>
            </a:r>
          </a:p>
          <a:p>
            <a:pPr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Meals section .</a:t>
            </a:r>
          </a:p>
          <a:p>
            <a:pPr>
              <a:lnSpc>
                <a:spcPts val="5600"/>
              </a:lnSpc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825123" y="5019675"/>
            <a:ext cx="11065193" cy="1431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User can order or read recipe for each section ,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47447" y="6257925"/>
            <a:ext cx="11044357" cy="28416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   T</a:t>
            </a:r>
            <a:r>
              <a:rPr lang="en-US" sz="3999">
                <a:solidFill>
                  <a:srgbClr val="000000"/>
                </a:solidFill>
                <a:latin typeface="Telegraf"/>
              </a:rPr>
              <a:t>he properties for  each item in the food list:</a:t>
            </a:r>
          </a:p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ingredients, calories, difficulty level of the food,</a:t>
            </a:r>
          </a:p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making time of the food, </a:t>
            </a:r>
          </a:p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recipe .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6676393" y="36512"/>
            <a:ext cx="9343946" cy="2031406"/>
            <a:chOff x="0" y="0"/>
            <a:chExt cx="12458594" cy="2708541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9525"/>
              <a:ext cx="12458594" cy="14920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030"/>
                </a:lnSpc>
              </a:pPr>
              <a:r>
                <a:rPr lang="en-US" sz="7300" spc="-146">
                  <a:solidFill>
                    <a:srgbClr val="63C49A"/>
                  </a:solidFill>
                  <a:latin typeface="Telegraf Bold"/>
                </a:rPr>
                <a:t>Orders 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1972364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3131695" y="1274391"/>
            <a:ext cx="4451381" cy="9046318"/>
            <a:chOff x="0" y="0"/>
            <a:chExt cx="5001260" cy="1016381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5215" t="0" r="-5215" b="0"/>
              </a:stretch>
            </a:blipFill>
          </p:spPr>
        </p:sp>
      </p:grpSp>
      <p:sp>
        <p:nvSpPr>
          <p:cNvPr name="TextBox 9" id="9"/>
          <p:cNvSpPr txBox="true"/>
          <p:nvPr/>
        </p:nvSpPr>
        <p:spPr>
          <a:xfrm rot="0">
            <a:off x="872785" y="1840284"/>
            <a:ext cx="7394479" cy="848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  The first screen shows the 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details of a food item as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recipe . Also the ability to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order the food .</a:t>
            </a:r>
          </a:p>
          <a:p>
            <a:pPr>
              <a:lnSpc>
                <a:spcPts val="5599"/>
              </a:lnSpc>
            </a:pP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  The second screen shows 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the orders for user with ability 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to delete order or just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decrease quantity.</a:t>
            </a:r>
          </a:p>
          <a:p>
            <a:pPr>
              <a:lnSpc>
                <a:spcPts val="5599"/>
              </a:lnSpc>
            </a:pPr>
          </a:p>
          <a:p>
            <a:pPr>
              <a:lnSpc>
                <a:spcPts val="5599"/>
              </a:lnSpc>
            </a:pPr>
          </a:p>
          <a:p>
            <a:pPr>
              <a:lnSpc>
                <a:spcPts val="5600"/>
              </a:lnSpc>
            </a:pPr>
          </a:p>
        </p:txBody>
      </p:sp>
      <p:grpSp>
        <p:nvGrpSpPr>
          <p:cNvPr name="Group 10" id="10"/>
          <p:cNvGrpSpPr>
            <a:grpSpLocks noChangeAspect="true"/>
          </p:cNvGrpSpPr>
          <p:nvPr/>
        </p:nvGrpSpPr>
        <p:grpSpPr>
          <a:xfrm rot="0">
            <a:off x="8267264" y="1274391"/>
            <a:ext cx="4451381" cy="9046318"/>
            <a:chOff x="0" y="0"/>
            <a:chExt cx="5001260" cy="1016381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4"/>
              <a:stretch>
                <a:fillRect l="-4431" t="0" r="-4431" b="0"/>
              </a:stretch>
            </a:blipFill>
          </p:spPr>
        </p:sp>
      </p:grp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4472027" y="160262"/>
            <a:ext cx="9343946" cy="2104430"/>
            <a:chOff x="0" y="0"/>
            <a:chExt cx="12458594" cy="2805907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9525"/>
              <a:ext cx="12458594" cy="15894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580"/>
                </a:lnSpc>
              </a:pPr>
              <a:r>
                <a:rPr lang="en-US" sz="7800" spc="-156">
                  <a:solidFill>
                    <a:srgbClr val="63C49A"/>
                  </a:solidFill>
                  <a:latin typeface="Telegraf Bold"/>
                </a:rPr>
                <a:t>Check Calories 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069729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3106358" y="772366"/>
            <a:ext cx="4451381" cy="9046318"/>
            <a:chOff x="0" y="0"/>
            <a:chExt cx="5001260" cy="1016381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4324" t="0" r="-4324" b="0"/>
              </a:stretch>
            </a:blipFill>
          </p:spPr>
        </p:sp>
      </p:grpSp>
      <p:sp>
        <p:nvSpPr>
          <p:cNvPr name="TextBox 9" id="9"/>
          <p:cNvSpPr txBox="true"/>
          <p:nvPr/>
        </p:nvSpPr>
        <p:spPr>
          <a:xfrm rot="0">
            <a:off x="1028700" y="2251075"/>
            <a:ext cx="12258911" cy="5661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The user here can check if the calories he needs per day is more or less than what he ordered .</a:t>
            </a:r>
          </a:p>
          <a:p>
            <a:pPr>
              <a:lnSpc>
                <a:spcPts val="5599"/>
              </a:lnSpc>
            </a:pP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63C49A"/>
                </a:solidFill>
                <a:latin typeface="Telegraf Bold"/>
              </a:rPr>
              <a:t>If what he needs is more than what he ordered :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then it will be okay .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63C49A"/>
                </a:solidFill>
                <a:latin typeface="Telegraf Bold"/>
              </a:rPr>
              <a:t>Otherwise :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the app will advise him to remove some orders .</a:t>
            </a:r>
          </a:p>
          <a:p>
            <a:pPr>
              <a:lnSpc>
                <a:spcPts val="5600"/>
              </a:lnSpc>
            </a:pP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4472027" y="160262"/>
            <a:ext cx="9343946" cy="2104430"/>
            <a:chOff x="0" y="0"/>
            <a:chExt cx="12458594" cy="2805907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9525"/>
              <a:ext cx="12458594" cy="15894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580"/>
                </a:lnSpc>
              </a:pPr>
              <a:r>
                <a:rPr lang="en-US" sz="7800" spc="-156">
                  <a:solidFill>
                    <a:srgbClr val="63C49A"/>
                  </a:solidFill>
                  <a:latin typeface="Telegraf Bold"/>
                </a:rPr>
                <a:t>Allergy to food 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069729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3106358" y="772366"/>
            <a:ext cx="4451381" cy="9046318"/>
            <a:chOff x="0" y="0"/>
            <a:chExt cx="5001260" cy="1016381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3821" t="0" r="-3821" b="0"/>
              </a:stretch>
            </a:blipFill>
          </p:spPr>
        </p:sp>
      </p:grpSp>
      <p:sp>
        <p:nvSpPr>
          <p:cNvPr name="TextBox 9" id="9"/>
          <p:cNvSpPr txBox="true"/>
          <p:nvPr/>
        </p:nvSpPr>
        <p:spPr>
          <a:xfrm rot="0">
            <a:off x="847447" y="2955925"/>
            <a:ext cx="12258911" cy="4251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 The user here can specify if he has an allergy to certain ingredients.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Based on this, any recipe that includes this ingredient will be removed from viewable lists.</a:t>
            </a:r>
          </a:p>
          <a:p>
            <a:pPr>
              <a:lnSpc>
                <a:spcPts val="5599"/>
              </a:lnSpc>
            </a:pPr>
          </a:p>
          <a:p>
            <a:pPr>
              <a:lnSpc>
                <a:spcPts val="5600"/>
              </a:lnSpc>
            </a:pP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>
  <p:cSld>
    <p:bg>
      <p:bgPr>
        <a:solidFill>
          <a:srgbClr val="63C49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676393" y="4619668"/>
            <a:ext cx="9343946" cy="2104430"/>
            <a:chOff x="0" y="0"/>
            <a:chExt cx="12458594" cy="280590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9525"/>
              <a:ext cx="12458594" cy="15894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580"/>
                </a:lnSpc>
              </a:pPr>
              <a:r>
                <a:rPr lang="en-US" sz="7800" spc="-156">
                  <a:solidFill>
                    <a:srgbClr val="FFFFFF"/>
                  </a:solidFill>
                  <a:latin typeface="Telegraf Bold"/>
                </a:rPr>
                <a:t> Exercises  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2069729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3242583" y="409634"/>
            <a:ext cx="9343946" cy="2011086"/>
            <a:chOff x="0" y="0"/>
            <a:chExt cx="12458594" cy="2681448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9525"/>
              <a:ext cx="12458594" cy="14649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920"/>
                </a:lnSpc>
              </a:pPr>
              <a:r>
                <a:rPr lang="en-US" sz="7200" spc="-144">
                  <a:solidFill>
                    <a:srgbClr val="63C49A"/>
                  </a:solidFill>
                  <a:latin typeface="Telegraf Bold"/>
                </a:rPr>
                <a:t>Exercises main page 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1945271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3106358" y="772366"/>
            <a:ext cx="4451381" cy="9046318"/>
            <a:chOff x="0" y="0"/>
            <a:chExt cx="5001260" cy="1016381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3903" t="0" r="-3903" b="0"/>
              </a:stretch>
            </a:blipFill>
          </p:spPr>
        </p:sp>
      </p:grpSp>
      <p:sp>
        <p:nvSpPr>
          <p:cNvPr name="TextBox 9" id="9"/>
          <p:cNvSpPr txBox="true"/>
          <p:nvPr/>
        </p:nvSpPr>
        <p:spPr>
          <a:xfrm rot="0">
            <a:off x="1302834" y="3259975"/>
            <a:ext cx="10665500" cy="3546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Exercises main page contains three sections:</a:t>
            </a:r>
          </a:p>
          <a:p>
            <a:pPr>
              <a:lnSpc>
                <a:spcPts val="5599"/>
              </a:lnSpc>
              <a:spcBef>
                <a:spcPct val="0"/>
              </a:spcBef>
            </a:pPr>
          </a:p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     - Data required for BMI calculations. </a:t>
            </a:r>
          </a:p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     - Warm up exercises.</a:t>
            </a:r>
          </a:p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     - Area of focus.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7915354" y="0"/>
            <a:ext cx="9343946" cy="2011086"/>
            <a:chOff x="0" y="0"/>
            <a:chExt cx="12458594" cy="2681448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9525"/>
              <a:ext cx="12458594" cy="14649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920"/>
                </a:lnSpc>
              </a:pPr>
              <a:r>
                <a:rPr lang="en-US" sz="7200" spc="-144">
                  <a:solidFill>
                    <a:srgbClr val="63C49A"/>
                  </a:solidFill>
                  <a:latin typeface="Telegraf Bold"/>
                </a:rPr>
                <a:t>BMI 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1945271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2084065" y="1415177"/>
            <a:ext cx="4451381" cy="9046318"/>
            <a:chOff x="0" y="0"/>
            <a:chExt cx="5001260" cy="1016381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3973" t="0" r="-3973" b="0"/>
              </a:stretch>
            </a:blipFill>
          </p:spPr>
        </p:sp>
      </p:grp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6918310" y="1415177"/>
            <a:ext cx="4451381" cy="9046318"/>
            <a:chOff x="0" y="0"/>
            <a:chExt cx="5001260" cy="1016381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4"/>
              <a:stretch>
                <a:fillRect l="-3863" t="0" r="-3863" b="0"/>
              </a:stretch>
            </a:blip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752554" y="1415177"/>
            <a:ext cx="4451381" cy="9046318"/>
            <a:chOff x="0" y="0"/>
            <a:chExt cx="5001260" cy="1016381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5"/>
              <a:stretch>
                <a:fillRect l="-3930" t="0" r="-3930" b="0"/>
              </a:stretch>
            </a:blipFill>
          </p:spPr>
        </p:sp>
      </p:grp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3106358" y="772366"/>
            <a:ext cx="4451381" cy="9046318"/>
            <a:chOff x="0" y="0"/>
            <a:chExt cx="5001260" cy="1016381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4181" t="0" r="-4181" b="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4700065" y="360128"/>
            <a:ext cx="9343946" cy="2011086"/>
            <a:chOff x="0" y="0"/>
            <a:chExt cx="12458594" cy="2681448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9525"/>
              <a:ext cx="12458594" cy="14649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920"/>
                </a:lnSpc>
              </a:pPr>
              <a:r>
                <a:rPr lang="en-US" sz="7200" spc="-144">
                  <a:solidFill>
                    <a:srgbClr val="63C49A"/>
                  </a:solidFill>
                  <a:latin typeface="Telegraf Bold"/>
                </a:rPr>
                <a:t>Area of focus 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1945271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785100" y="3650309"/>
            <a:ext cx="12258911" cy="2136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  Exercises that they are suitable for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the user case depends on what he entered in</a:t>
            </a:r>
          </a:p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 the BMI section .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3106358" y="772366"/>
            <a:ext cx="4451381" cy="9046318"/>
            <a:chOff x="0" y="0"/>
            <a:chExt cx="5001260" cy="1016381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4890" t="0" r="-4890" b="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3242583" y="409634"/>
            <a:ext cx="9343946" cy="2011086"/>
            <a:chOff x="0" y="0"/>
            <a:chExt cx="12458594" cy="2681448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9525"/>
              <a:ext cx="12458594" cy="14649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920"/>
                </a:lnSpc>
              </a:pPr>
              <a:r>
                <a:rPr lang="en-US" sz="7200" spc="-144">
                  <a:solidFill>
                    <a:srgbClr val="63C49A"/>
                  </a:solidFill>
                  <a:latin typeface="Telegraf Bold"/>
                </a:rPr>
                <a:t>Exercises  page 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1945271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785100" y="3488138"/>
            <a:ext cx="12258911" cy="284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  List of exercises  to do in each group of 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exercises , each exercise has repeat property </a:t>
            </a:r>
          </a:p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to let the user know how many times he should repeat this exercise .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3106358" y="772366"/>
            <a:ext cx="4451381" cy="9046318"/>
            <a:chOff x="0" y="0"/>
            <a:chExt cx="5001260" cy="1016381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3496" t="0" r="-3496" b="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4889522" y="409634"/>
            <a:ext cx="9343946" cy="2011086"/>
            <a:chOff x="0" y="0"/>
            <a:chExt cx="12458594" cy="2681448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9525"/>
              <a:ext cx="12458594" cy="14649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920"/>
                </a:lnSpc>
              </a:pPr>
              <a:r>
                <a:rPr lang="en-US" sz="7200" spc="-144">
                  <a:solidFill>
                    <a:srgbClr val="63C49A"/>
                  </a:solidFill>
                  <a:latin typeface="Telegraf Bold"/>
                </a:rPr>
                <a:t>Report  Page 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1945271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231400" y="4013200"/>
            <a:ext cx="12258911" cy="2136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  In this page the user can see his weight 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changes from the first entered weight until now .</a:t>
            </a:r>
          </a:p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Also he can see his current BMI.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4751111" y="-212393"/>
            <a:ext cx="4544722" cy="10499393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1180725" y="3912393"/>
            <a:ext cx="11718019" cy="2592735"/>
            <a:chOff x="0" y="0"/>
            <a:chExt cx="15624026" cy="3456981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19050"/>
              <a:ext cx="15624026" cy="22500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2100"/>
                </a:lnSpc>
              </a:pPr>
              <a:r>
                <a:rPr lang="en-US" sz="11000" spc="-220">
                  <a:solidFill>
                    <a:srgbClr val="63C49A"/>
                  </a:solidFill>
                  <a:latin typeface="Telegraf Bold"/>
                </a:rPr>
                <a:t>Our team 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720803"/>
              <a:ext cx="12911558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4751111" y="3440316"/>
            <a:ext cx="3536889" cy="3536889"/>
          </a:xfrm>
          <a:custGeom>
            <a:avLst/>
            <a:gdLst/>
            <a:ahLst/>
            <a:cxnLst/>
            <a:rect r="r" b="b" t="t" l="l"/>
            <a:pathLst>
              <a:path h="3536889" w="3536889">
                <a:moveTo>
                  <a:pt x="0" y="0"/>
                </a:moveTo>
                <a:lnTo>
                  <a:pt x="3536889" y="0"/>
                </a:lnTo>
                <a:lnTo>
                  <a:pt x="3536889" y="3536889"/>
                </a:lnTo>
                <a:lnTo>
                  <a:pt x="0" y="35368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180725" y="7259164"/>
            <a:ext cx="3188970" cy="12896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Telegraf Bold"/>
              </a:rPr>
              <a:t>Sahar Saleh </a:t>
            </a:r>
          </a:p>
          <a:p>
            <a:pPr algn="ctr">
              <a:lnSpc>
                <a:spcPts val="5039"/>
              </a:lnSpc>
              <a:spcBef>
                <a:spcPct val="0"/>
              </a:spcBef>
            </a:pPr>
            <a:r>
              <a:rPr lang="en-US" sz="3599">
                <a:solidFill>
                  <a:srgbClr val="000000"/>
                </a:solidFill>
                <a:latin typeface="Telegraf Bold"/>
              </a:rPr>
              <a:t>Hala Abduljalil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>
  <p:cSld>
    <p:bg>
      <p:bgPr>
        <a:solidFill>
          <a:srgbClr val="63C49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83212" y="4510062"/>
            <a:ext cx="9343946" cy="2104430"/>
            <a:chOff x="0" y="0"/>
            <a:chExt cx="12458594" cy="280590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9525"/>
              <a:ext cx="12458594" cy="15894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580"/>
                </a:lnSpc>
              </a:pPr>
              <a:r>
                <a:rPr lang="en-US" sz="7800" spc="-156">
                  <a:solidFill>
                    <a:srgbClr val="FFFFFF"/>
                  </a:solidFill>
                  <a:latin typeface="Telegraf Bold"/>
                </a:rPr>
                <a:t>Alarm Reminder  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2069729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3309058" y="1516527"/>
            <a:ext cx="4451381" cy="9046318"/>
            <a:chOff x="0" y="0"/>
            <a:chExt cx="5001260" cy="1016381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3724" t="0" r="-3724" b="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5206816" y="23157"/>
            <a:ext cx="9343946" cy="2011086"/>
            <a:chOff x="0" y="0"/>
            <a:chExt cx="12458594" cy="2681448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9525"/>
              <a:ext cx="12458594" cy="14649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920"/>
                </a:lnSpc>
              </a:pPr>
              <a:r>
                <a:rPr lang="en-US" sz="7200" spc="-144">
                  <a:solidFill>
                    <a:srgbClr val="63C49A"/>
                  </a:solidFill>
                  <a:latin typeface="Telegraf Bold"/>
                </a:rPr>
                <a:t>set Alarm page 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1945271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8317939" y="1516527"/>
            <a:ext cx="4451381" cy="9046318"/>
            <a:chOff x="0" y="0"/>
            <a:chExt cx="5001260" cy="1016381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4"/>
              <a:stretch>
                <a:fillRect l="-3723" t="0" r="-3723" b="0"/>
              </a:stretch>
            </a:blip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1039686" y="3902911"/>
            <a:ext cx="6735328" cy="2136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This page allows the user to 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set an alarm reminder for </a:t>
            </a:r>
          </a:p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doing his activities .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>
  <p:cSld>
    <p:bg>
      <p:bgPr>
        <a:solidFill>
          <a:srgbClr val="63C49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648478" y="4510062"/>
            <a:ext cx="9343946" cy="2104430"/>
            <a:chOff x="0" y="0"/>
            <a:chExt cx="12458594" cy="280590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9525"/>
              <a:ext cx="12458594" cy="15894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580"/>
                </a:lnSpc>
              </a:pPr>
              <a:r>
                <a:rPr lang="en-US" sz="7800" spc="-156">
                  <a:solidFill>
                    <a:srgbClr val="FFFFFF"/>
                  </a:solidFill>
                  <a:latin typeface="Telegraf Bold"/>
                </a:rPr>
                <a:t>Health Tip 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2069729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3106358" y="772366"/>
            <a:ext cx="4451381" cy="9046318"/>
            <a:chOff x="0" y="0"/>
            <a:chExt cx="5001260" cy="1016381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4251" t="0" r="-4251" b="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5080128" y="510984"/>
            <a:ext cx="9343946" cy="2011086"/>
            <a:chOff x="0" y="0"/>
            <a:chExt cx="12458594" cy="2681448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9525"/>
              <a:ext cx="12458594" cy="14649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920"/>
                </a:lnSpc>
              </a:pPr>
              <a:r>
                <a:rPr lang="en-US" sz="7200" spc="-144">
                  <a:solidFill>
                    <a:srgbClr val="63C49A"/>
                  </a:solidFill>
                  <a:latin typeface="Telegraf Bold"/>
                </a:rPr>
                <a:t>Health Tip 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1945271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710840" y="3711575"/>
            <a:ext cx="12258911" cy="1431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  A funny spinner to give the user an advice </a:t>
            </a:r>
          </a:p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one per day . 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3106358" y="772366"/>
            <a:ext cx="4451381" cy="9046318"/>
            <a:chOff x="0" y="0"/>
            <a:chExt cx="5001260" cy="1016381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4941" t="0" r="-4941" b="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5713566" y="358959"/>
            <a:ext cx="9343946" cy="2011086"/>
            <a:chOff x="0" y="0"/>
            <a:chExt cx="12458594" cy="2681448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9525"/>
              <a:ext cx="12458594" cy="14649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920"/>
                </a:lnSpc>
              </a:pPr>
              <a:r>
                <a:rPr lang="en-US" sz="7200" spc="-144">
                  <a:solidFill>
                    <a:srgbClr val="63C49A"/>
                  </a:solidFill>
                  <a:latin typeface="Telegraf Bold"/>
                </a:rPr>
                <a:t>Feedback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1945271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847447" y="4142313"/>
            <a:ext cx="12258911" cy="1431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  The user can rate the app and  give some </a:t>
            </a:r>
          </a:p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feedback here. 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3182371" y="1240682"/>
            <a:ext cx="4451381" cy="9046318"/>
            <a:chOff x="0" y="0"/>
            <a:chExt cx="5001260" cy="1016381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3732" t="0" r="-3732" b="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6478487" y="0"/>
            <a:ext cx="9343946" cy="2011086"/>
            <a:chOff x="0" y="0"/>
            <a:chExt cx="12458594" cy="2681448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9525"/>
              <a:ext cx="12458594" cy="14649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920"/>
                </a:lnSpc>
              </a:pPr>
              <a:r>
                <a:rPr lang="en-US" sz="7200" spc="-144">
                  <a:solidFill>
                    <a:srgbClr val="63C49A"/>
                  </a:solidFill>
                  <a:latin typeface="Telegraf Bold"/>
                </a:rPr>
                <a:t>Profile Page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1945271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8216588" y="1240682"/>
            <a:ext cx="4451381" cy="9046318"/>
            <a:chOff x="0" y="0"/>
            <a:chExt cx="5001260" cy="1016381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4"/>
              <a:stretch>
                <a:fillRect l="-3338" t="0" r="-3338" b="0"/>
              </a:stretch>
            </a:blip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349031" y="3840563"/>
            <a:ext cx="12258911" cy="2136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  This is the  user has a profile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page, he can edit his number</a:t>
            </a:r>
          </a:p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 or his address . 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>
  <p:cSld>
    <p:bg>
      <p:bgPr>
        <a:solidFill>
          <a:srgbClr val="63C49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185912" y="4743942"/>
            <a:ext cx="9343946" cy="2104430"/>
            <a:chOff x="0" y="0"/>
            <a:chExt cx="12458594" cy="280590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9525"/>
              <a:ext cx="12458594" cy="15894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580"/>
                </a:lnSpc>
              </a:pPr>
              <a:r>
                <a:rPr lang="en-US" sz="7800" spc="-156">
                  <a:solidFill>
                    <a:srgbClr val="FFFFFF"/>
                  </a:solidFill>
                  <a:latin typeface="Telegraf Bold"/>
                </a:rPr>
                <a:t>Admin Website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2069729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815968" y="1837497"/>
            <a:ext cx="13325157" cy="6573148"/>
          </a:xfrm>
          <a:custGeom>
            <a:avLst/>
            <a:gdLst/>
            <a:ahLst/>
            <a:cxnLst/>
            <a:rect r="r" b="b" t="t" l="l"/>
            <a:pathLst>
              <a:path h="6573148" w="13325157">
                <a:moveTo>
                  <a:pt x="0" y="0"/>
                </a:moveTo>
                <a:lnTo>
                  <a:pt x="13325157" y="0"/>
                </a:lnTo>
                <a:lnTo>
                  <a:pt x="13325157" y="6573148"/>
                </a:lnTo>
                <a:lnTo>
                  <a:pt x="0" y="65731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4637271" y="25717"/>
            <a:ext cx="11718019" cy="2541301"/>
            <a:chOff x="0" y="0"/>
            <a:chExt cx="15624026" cy="3388401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9525"/>
              <a:ext cx="15624026" cy="217191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1770"/>
                </a:lnSpc>
              </a:pPr>
              <a:r>
                <a:rPr lang="en-US" sz="10700" spc="-214">
                  <a:solidFill>
                    <a:srgbClr val="63C49A"/>
                  </a:solidFill>
                  <a:latin typeface="Telegraf Bold"/>
                </a:rPr>
                <a:t>Website login 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652224"/>
              <a:ext cx="12911558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382848" y="8470900"/>
            <a:ext cx="16191397" cy="1441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   In this page the user will enter the admin home page if the coach login unchecked , otherwise he will enter the coach home page  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1739" y="1793597"/>
            <a:ext cx="12979753" cy="6368504"/>
          </a:xfrm>
          <a:custGeom>
            <a:avLst/>
            <a:gdLst/>
            <a:ahLst/>
            <a:cxnLst/>
            <a:rect r="r" b="b" t="t" l="l"/>
            <a:pathLst>
              <a:path h="6368504" w="12979753">
                <a:moveTo>
                  <a:pt x="0" y="0"/>
                </a:moveTo>
                <a:lnTo>
                  <a:pt x="12979754" y="0"/>
                </a:lnTo>
                <a:lnTo>
                  <a:pt x="12979754" y="6368504"/>
                </a:lnTo>
                <a:lnTo>
                  <a:pt x="0" y="63685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3923516" y="198929"/>
            <a:ext cx="13650729" cy="2291116"/>
            <a:chOff x="0" y="0"/>
            <a:chExt cx="18200972" cy="3054822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19050"/>
              <a:ext cx="18200972" cy="18478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900"/>
                </a:lnSpc>
              </a:pPr>
              <a:r>
                <a:rPr lang="en-US" sz="9000" spc="-180">
                  <a:solidFill>
                    <a:srgbClr val="63C49A"/>
                  </a:solidFill>
                  <a:latin typeface="Telegraf Bold"/>
                </a:rPr>
                <a:t>Admin Home Page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318644"/>
              <a:ext cx="1504112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382848" y="8470900"/>
            <a:ext cx="16191397" cy="1441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 In this page the admin can see food list  ,Exercises list , add coach , take orders , see ratings and feedback .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0813" y="1502266"/>
            <a:ext cx="16886374" cy="8209375"/>
          </a:xfrm>
          <a:custGeom>
            <a:avLst/>
            <a:gdLst/>
            <a:ahLst/>
            <a:cxnLst/>
            <a:rect r="r" b="b" t="t" l="l"/>
            <a:pathLst>
              <a:path h="8209375" w="16886374">
                <a:moveTo>
                  <a:pt x="0" y="0"/>
                </a:moveTo>
                <a:lnTo>
                  <a:pt x="16886374" y="0"/>
                </a:lnTo>
                <a:lnTo>
                  <a:pt x="16886374" y="8209376"/>
                </a:lnTo>
                <a:lnTo>
                  <a:pt x="0" y="82093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823515" y="0"/>
            <a:ext cx="13650729" cy="2291116"/>
            <a:chOff x="0" y="0"/>
            <a:chExt cx="18200972" cy="3054822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19050"/>
              <a:ext cx="18200972" cy="18478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900"/>
                </a:lnSpc>
              </a:pPr>
              <a:r>
                <a:rPr lang="en-US" sz="9000" spc="-180">
                  <a:solidFill>
                    <a:srgbClr val="63C49A"/>
                  </a:solidFill>
                  <a:latin typeface="Telegraf Bold"/>
                </a:rPr>
                <a:t>Add Coach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318644"/>
              <a:ext cx="1504112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4751111" y="-212393"/>
            <a:ext cx="4544722" cy="10499393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1028700" y="1754079"/>
            <a:ext cx="1180581" cy="1180581"/>
            <a:chOff x="0" y="0"/>
            <a:chExt cx="6350000" cy="6350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028700" y="3381401"/>
            <a:ext cx="1180581" cy="1180581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028700" y="5037304"/>
            <a:ext cx="1180581" cy="1180581"/>
            <a:chOff x="0" y="0"/>
            <a:chExt cx="6350000" cy="635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028700" y="6694134"/>
            <a:ext cx="1180581" cy="1180581"/>
            <a:chOff x="0" y="0"/>
            <a:chExt cx="6350000" cy="63500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028700" y="8350965"/>
            <a:ext cx="1180581" cy="1180581"/>
            <a:chOff x="0" y="0"/>
            <a:chExt cx="6350000" cy="63500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1079912" y="1805291"/>
            <a:ext cx="1078156" cy="1078156"/>
          </a:xfrm>
          <a:custGeom>
            <a:avLst/>
            <a:gdLst/>
            <a:ahLst/>
            <a:cxnLst/>
            <a:rect r="r" b="b" t="t" l="l"/>
            <a:pathLst>
              <a:path h="1078156" w="1078156">
                <a:moveTo>
                  <a:pt x="0" y="0"/>
                </a:moveTo>
                <a:lnTo>
                  <a:pt x="1078156" y="0"/>
                </a:lnTo>
                <a:lnTo>
                  <a:pt x="1078156" y="1078157"/>
                </a:lnTo>
                <a:lnTo>
                  <a:pt x="0" y="10781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079912" y="3446904"/>
            <a:ext cx="1078156" cy="1078156"/>
          </a:xfrm>
          <a:custGeom>
            <a:avLst/>
            <a:gdLst/>
            <a:ahLst/>
            <a:cxnLst/>
            <a:rect r="r" b="b" t="t" l="l"/>
            <a:pathLst>
              <a:path h="1078156" w="1078156">
                <a:moveTo>
                  <a:pt x="0" y="0"/>
                </a:moveTo>
                <a:lnTo>
                  <a:pt x="1078156" y="0"/>
                </a:lnTo>
                <a:lnTo>
                  <a:pt x="1078156" y="1078156"/>
                </a:lnTo>
                <a:lnTo>
                  <a:pt x="0" y="10781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050168" y="5037304"/>
            <a:ext cx="1137644" cy="1137644"/>
          </a:xfrm>
          <a:custGeom>
            <a:avLst/>
            <a:gdLst/>
            <a:ahLst/>
            <a:cxnLst/>
            <a:rect r="r" b="b" t="t" l="l"/>
            <a:pathLst>
              <a:path h="1137644" w="1137644">
                <a:moveTo>
                  <a:pt x="0" y="0"/>
                </a:moveTo>
                <a:lnTo>
                  <a:pt x="1137644" y="0"/>
                </a:lnTo>
                <a:lnTo>
                  <a:pt x="1137644" y="1137644"/>
                </a:lnTo>
                <a:lnTo>
                  <a:pt x="0" y="113764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050168" y="6694134"/>
            <a:ext cx="1190919" cy="1190919"/>
          </a:xfrm>
          <a:custGeom>
            <a:avLst/>
            <a:gdLst/>
            <a:ahLst/>
            <a:cxnLst/>
            <a:rect r="r" b="b" t="t" l="l"/>
            <a:pathLst>
              <a:path h="1190919" w="1190919">
                <a:moveTo>
                  <a:pt x="0" y="0"/>
                </a:moveTo>
                <a:lnTo>
                  <a:pt x="1190919" y="0"/>
                </a:lnTo>
                <a:lnTo>
                  <a:pt x="1190919" y="1190919"/>
                </a:lnTo>
                <a:lnTo>
                  <a:pt x="0" y="11909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050168" y="8391293"/>
            <a:ext cx="1140252" cy="1140252"/>
          </a:xfrm>
          <a:custGeom>
            <a:avLst/>
            <a:gdLst/>
            <a:ahLst/>
            <a:cxnLst/>
            <a:rect r="r" b="b" t="t" l="l"/>
            <a:pathLst>
              <a:path h="1140252" w="1140252">
                <a:moveTo>
                  <a:pt x="0" y="0"/>
                </a:moveTo>
                <a:lnTo>
                  <a:pt x="1140252" y="0"/>
                </a:lnTo>
                <a:lnTo>
                  <a:pt x="1140252" y="1140252"/>
                </a:lnTo>
                <a:lnTo>
                  <a:pt x="0" y="11402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5549503" y="197776"/>
            <a:ext cx="4809510" cy="2467525"/>
            <a:chOff x="0" y="0"/>
            <a:chExt cx="6412680" cy="3290034"/>
          </a:xfrm>
        </p:grpSpPr>
        <p:sp>
          <p:nvSpPr>
            <p:cNvPr name="TextBox 19" id="19"/>
            <p:cNvSpPr txBox="true"/>
            <p:nvPr/>
          </p:nvSpPr>
          <p:spPr>
            <a:xfrm rot="0">
              <a:off x="0" y="-19050"/>
              <a:ext cx="6412680" cy="21422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1515"/>
                </a:lnSpc>
              </a:pPr>
              <a:r>
                <a:rPr lang="en-US" sz="10468" spc="-209">
                  <a:solidFill>
                    <a:srgbClr val="63C49A"/>
                  </a:solidFill>
                  <a:latin typeface="Telegraf Bold"/>
                </a:rPr>
                <a:t>Outline </a:t>
              </a:r>
            </a:p>
          </p:txBody>
        </p:sp>
        <p:sp>
          <p:nvSpPr>
            <p:cNvPr name="TextBox 20" id="20"/>
            <p:cNvSpPr txBox="true"/>
            <p:nvPr/>
          </p:nvSpPr>
          <p:spPr>
            <a:xfrm rot="0">
              <a:off x="0" y="2594333"/>
              <a:ext cx="5299383" cy="6957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263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8553710" y="1754079"/>
            <a:ext cx="1180581" cy="1180581"/>
            <a:chOff x="0" y="0"/>
            <a:chExt cx="6350000" cy="63500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sp>
        <p:nvSpPr>
          <p:cNvPr name="Freeform 23" id="23"/>
          <p:cNvSpPr/>
          <p:nvPr/>
        </p:nvSpPr>
        <p:spPr>
          <a:xfrm flipH="false" flipV="false" rot="0">
            <a:off x="8555676" y="1756046"/>
            <a:ext cx="1178614" cy="1178614"/>
          </a:xfrm>
          <a:custGeom>
            <a:avLst/>
            <a:gdLst/>
            <a:ahLst/>
            <a:cxnLst/>
            <a:rect r="r" b="b" t="t" l="l"/>
            <a:pathLst>
              <a:path h="1178614" w="1178614">
                <a:moveTo>
                  <a:pt x="0" y="0"/>
                </a:moveTo>
                <a:lnTo>
                  <a:pt x="1178614" y="0"/>
                </a:lnTo>
                <a:lnTo>
                  <a:pt x="1178614" y="1178614"/>
                </a:lnTo>
                <a:lnTo>
                  <a:pt x="0" y="117861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8553710" y="3639589"/>
            <a:ext cx="1180581" cy="1180581"/>
            <a:chOff x="0" y="0"/>
            <a:chExt cx="6350000" cy="63500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sp>
        <p:nvSpPr>
          <p:cNvPr name="Freeform 26" id="26"/>
          <p:cNvSpPr/>
          <p:nvPr/>
        </p:nvSpPr>
        <p:spPr>
          <a:xfrm flipH="false" flipV="false" rot="0">
            <a:off x="8555676" y="3641555"/>
            <a:ext cx="1178614" cy="1178614"/>
          </a:xfrm>
          <a:custGeom>
            <a:avLst/>
            <a:gdLst/>
            <a:ahLst/>
            <a:cxnLst/>
            <a:rect r="r" b="b" t="t" l="l"/>
            <a:pathLst>
              <a:path h="1178614" w="1178614">
                <a:moveTo>
                  <a:pt x="0" y="0"/>
                </a:moveTo>
                <a:lnTo>
                  <a:pt x="1178614" y="0"/>
                </a:lnTo>
                <a:lnTo>
                  <a:pt x="1178614" y="1178614"/>
                </a:lnTo>
                <a:lnTo>
                  <a:pt x="0" y="1178614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8988213" y="4106103"/>
            <a:ext cx="311575" cy="418957"/>
          </a:xfrm>
          <a:custGeom>
            <a:avLst/>
            <a:gdLst/>
            <a:ahLst/>
            <a:cxnLst/>
            <a:rect r="r" b="b" t="t" l="l"/>
            <a:pathLst>
              <a:path h="418957" w="311575">
                <a:moveTo>
                  <a:pt x="0" y="0"/>
                </a:moveTo>
                <a:lnTo>
                  <a:pt x="311574" y="0"/>
                </a:lnTo>
                <a:lnTo>
                  <a:pt x="311574" y="418957"/>
                </a:lnTo>
                <a:lnTo>
                  <a:pt x="0" y="418957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2988479" y="1874152"/>
            <a:ext cx="3298746" cy="727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 Introduction 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3013422" y="3515764"/>
            <a:ext cx="3248858" cy="727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 Target group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2936925" y="5019675"/>
            <a:ext cx="2128838" cy="727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Features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2940497" y="6819376"/>
            <a:ext cx="3205758" cy="727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Technologies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3072835" y="8441689"/>
            <a:ext cx="2941082" cy="727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Future work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9966422" y="1919903"/>
            <a:ext cx="3113246" cy="727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Mobile Demo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0198535" y="3921760"/>
            <a:ext cx="2649022" cy="727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Web Demo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62013" y="1523475"/>
            <a:ext cx="16397287" cy="8038875"/>
          </a:xfrm>
          <a:custGeom>
            <a:avLst/>
            <a:gdLst/>
            <a:ahLst/>
            <a:cxnLst/>
            <a:rect r="r" b="b" t="t" l="l"/>
            <a:pathLst>
              <a:path h="8038875" w="16397287">
                <a:moveTo>
                  <a:pt x="0" y="0"/>
                </a:moveTo>
                <a:lnTo>
                  <a:pt x="16397287" y="0"/>
                </a:lnTo>
                <a:lnTo>
                  <a:pt x="16397287" y="8038875"/>
                </a:lnTo>
                <a:lnTo>
                  <a:pt x="0" y="80388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545119" y="0"/>
            <a:ext cx="13650729" cy="2291116"/>
            <a:chOff x="0" y="0"/>
            <a:chExt cx="18200972" cy="3054822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19050"/>
              <a:ext cx="18200972" cy="18478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900"/>
                </a:lnSpc>
              </a:pPr>
              <a:r>
                <a:rPr lang="en-US" sz="9000" spc="-180">
                  <a:solidFill>
                    <a:srgbClr val="63C49A"/>
                  </a:solidFill>
                  <a:latin typeface="Telegraf Bold"/>
                </a:rPr>
                <a:t>Food Tables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318644"/>
              <a:ext cx="1504112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12721" y="1628954"/>
            <a:ext cx="17062558" cy="8295028"/>
          </a:xfrm>
          <a:custGeom>
            <a:avLst/>
            <a:gdLst/>
            <a:ahLst/>
            <a:cxnLst/>
            <a:rect r="r" b="b" t="t" l="l"/>
            <a:pathLst>
              <a:path h="8295028" w="17062558">
                <a:moveTo>
                  <a:pt x="0" y="0"/>
                </a:moveTo>
                <a:lnTo>
                  <a:pt x="17062558" y="0"/>
                </a:lnTo>
                <a:lnTo>
                  <a:pt x="17062558" y="8295028"/>
                </a:lnTo>
                <a:lnTo>
                  <a:pt x="0" y="82950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4024550" y="0"/>
            <a:ext cx="13650729" cy="2291116"/>
            <a:chOff x="0" y="0"/>
            <a:chExt cx="18200972" cy="3054822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19050"/>
              <a:ext cx="18200972" cy="18478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900"/>
                </a:lnSpc>
              </a:pPr>
              <a:r>
                <a:rPr lang="en-US" sz="9000" spc="-180">
                  <a:solidFill>
                    <a:srgbClr val="63C49A"/>
                  </a:solidFill>
                  <a:latin typeface="Telegraf Bold"/>
                </a:rPr>
                <a:t>Exercises Tables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318644"/>
              <a:ext cx="1504112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838273" y="1995647"/>
            <a:ext cx="15421027" cy="7528624"/>
          </a:xfrm>
          <a:custGeom>
            <a:avLst/>
            <a:gdLst/>
            <a:ahLst/>
            <a:cxnLst/>
            <a:rect r="r" b="b" t="t" l="l"/>
            <a:pathLst>
              <a:path h="7528624" w="15421027">
                <a:moveTo>
                  <a:pt x="0" y="0"/>
                </a:moveTo>
                <a:lnTo>
                  <a:pt x="15421027" y="0"/>
                </a:lnTo>
                <a:lnTo>
                  <a:pt x="15421027" y="7528624"/>
                </a:lnTo>
                <a:lnTo>
                  <a:pt x="0" y="75286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291427" y="0"/>
            <a:ext cx="13650729" cy="2291116"/>
            <a:chOff x="0" y="0"/>
            <a:chExt cx="18200972" cy="3054822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19050"/>
              <a:ext cx="18200972" cy="18478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900"/>
                </a:lnSpc>
              </a:pPr>
              <a:r>
                <a:rPr lang="en-US" sz="9000" spc="-180">
                  <a:solidFill>
                    <a:srgbClr val="63C49A"/>
                  </a:solidFill>
                  <a:latin typeface="Telegraf Bold"/>
                </a:rPr>
                <a:t>Orders Table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318644"/>
              <a:ext cx="1504112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841258" y="1822228"/>
            <a:ext cx="12605485" cy="6205777"/>
          </a:xfrm>
          <a:custGeom>
            <a:avLst/>
            <a:gdLst/>
            <a:ahLst/>
            <a:cxnLst/>
            <a:rect r="r" b="b" t="t" l="l"/>
            <a:pathLst>
              <a:path h="6205777" w="12605485">
                <a:moveTo>
                  <a:pt x="0" y="0"/>
                </a:moveTo>
                <a:lnTo>
                  <a:pt x="12605484" y="0"/>
                </a:lnTo>
                <a:lnTo>
                  <a:pt x="12605484" y="6205777"/>
                </a:lnTo>
                <a:lnTo>
                  <a:pt x="0" y="62057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3923516" y="198929"/>
            <a:ext cx="13650729" cy="2291116"/>
            <a:chOff x="0" y="0"/>
            <a:chExt cx="18200972" cy="3054822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19050"/>
              <a:ext cx="18200972" cy="18478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900"/>
                </a:lnSpc>
              </a:pPr>
              <a:r>
                <a:rPr lang="en-US" sz="9000" spc="-180">
                  <a:solidFill>
                    <a:srgbClr val="63C49A"/>
                  </a:solidFill>
                  <a:latin typeface="Telegraf Bold"/>
                </a:rPr>
                <a:t>Coach Home Page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318644"/>
              <a:ext cx="1504112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382848" y="8470900"/>
            <a:ext cx="16191397" cy="1441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   In this page the coach can add or remove  food ,Exercise , and see the tables for food and exercises 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20239" y="1869014"/>
            <a:ext cx="15847522" cy="7769349"/>
          </a:xfrm>
          <a:custGeom>
            <a:avLst/>
            <a:gdLst/>
            <a:ahLst/>
            <a:cxnLst/>
            <a:rect r="r" b="b" t="t" l="l"/>
            <a:pathLst>
              <a:path h="7769349" w="15847522">
                <a:moveTo>
                  <a:pt x="0" y="0"/>
                </a:moveTo>
                <a:lnTo>
                  <a:pt x="15847522" y="0"/>
                </a:lnTo>
                <a:lnTo>
                  <a:pt x="15847522" y="7769349"/>
                </a:lnTo>
                <a:lnTo>
                  <a:pt x="0" y="77693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6305245" y="224266"/>
            <a:ext cx="13650729" cy="2291116"/>
            <a:chOff x="0" y="0"/>
            <a:chExt cx="18200972" cy="3054822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19050"/>
              <a:ext cx="18200972" cy="18478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900"/>
                </a:lnSpc>
              </a:pPr>
              <a:r>
                <a:rPr lang="en-US" sz="9000" spc="-180">
                  <a:solidFill>
                    <a:srgbClr val="63C49A"/>
                  </a:solidFill>
                  <a:latin typeface="Telegraf Bold"/>
                </a:rPr>
                <a:t>Add Food 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318644"/>
              <a:ext cx="1504112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59798" y="1672691"/>
            <a:ext cx="16968405" cy="8318869"/>
          </a:xfrm>
          <a:custGeom>
            <a:avLst/>
            <a:gdLst/>
            <a:ahLst/>
            <a:cxnLst/>
            <a:rect r="r" b="b" t="t" l="l"/>
            <a:pathLst>
              <a:path h="8318869" w="16968405">
                <a:moveTo>
                  <a:pt x="0" y="0"/>
                </a:moveTo>
                <a:lnTo>
                  <a:pt x="16968404" y="0"/>
                </a:lnTo>
                <a:lnTo>
                  <a:pt x="16968404" y="8318869"/>
                </a:lnTo>
                <a:lnTo>
                  <a:pt x="0" y="83188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038368" y="198929"/>
            <a:ext cx="13650729" cy="2291116"/>
            <a:chOff x="0" y="0"/>
            <a:chExt cx="18200972" cy="3054822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19050"/>
              <a:ext cx="18200972" cy="18478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900"/>
                </a:lnSpc>
              </a:pPr>
              <a:r>
                <a:rPr lang="en-US" sz="9000" spc="-180">
                  <a:solidFill>
                    <a:srgbClr val="63C49A"/>
                  </a:solidFill>
                  <a:latin typeface="Telegraf Bold"/>
                </a:rPr>
                <a:t>Add Exercises 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318644"/>
              <a:ext cx="1504112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28267" y="1595660"/>
            <a:ext cx="16831467" cy="8251734"/>
          </a:xfrm>
          <a:custGeom>
            <a:avLst/>
            <a:gdLst/>
            <a:ahLst/>
            <a:cxnLst/>
            <a:rect r="r" b="b" t="t" l="l"/>
            <a:pathLst>
              <a:path h="8251734" w="16831467">
                <a:moveTo>
                  <a:pt x="0" y="0"/>
                </a:moveTo>
                <a:lnTo>
                  <a:pt x="16831466" y="0"/>
                </a:lnTo>
                <a:lnTo>
                  <a:pt x="16831466" y="8251735"/>
                </a:lnTo>
                <a:lnTo>
                  <a:pt x="0" y="82517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038368" y="179879"/>
            <a:ext cx="13650729" cy="13906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900"/>
              </a:lnSpc>
            </a:pPr>
            <a:r>
              <a:rPr lang="en-US" sz="9000" spc="-180">
                <a:solidFill>
                  <a:srgbClr val="63C49A"/>
                </a:solidFill>
                <a:latin typeface="Telegraf Bold"/>
              </a:rPr>
              <a:t>Add Exercises 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0" y="0"/>
            <a:ext cx="3808457" cy="10287000"/>
          </a:xfrm>
          <a:prstGeom prst="rect">
            <a:avLst/>
          </a:prstGeom>
          <a:solidFill>
            <a:srgbClr val="E8E8E8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2910892" y="4978385"/>
            <a:ext cx="1795131" cy="1795131"/>
            <a:chOff x="0" y="0"/>
            <a:chExt cx="6350000" cy="6350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2910892" y="7706684"/>
            <a:ext cx="1795131" cy="1795131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2803207" y="2175660"/>
            <a:ext cx="1795131" cy="1795131"/>
            <a:chOff x="0" y="0"/>
            <a:chExt cx="6350000" cy="635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3084152" y="2402425"/>
            <a:ext cx="1233241" cy="1233241"/>
          </a:xfrm>
          <a:custGeom>
            <a:avLst/>
            <a:gdLst/>
            <a:ahLst/>
            <a:cxnLst/>
            <a:rect r="r" b="b" t="t" l="l"/>
            <a:pathLst>
              <a:path h="1233241" w="1233241">
                <a:moveTo>
                  <a:pt x="0" y="0"/>
                </a:moveTo>
                <a:lnTo>
                  <a:pt x="1233241" y="0"/>
                </a:lnTo>
                <a:lnTo>
                  <a:pt x="1233241" y="1233241"/>
                </a:lnTo>
                <a:lnTo>
                  <a:pt x="0" y="12332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942599" y="5281195"/>
            <a:ext cx="1763424" cy="1189510"/>
          </a:xfrm>
          <a:custGeom>
            <a:avLst/>
            <a:gdLst/>
            <a:ahLst/>
            <a:cxnLst/>
            <a:rect r="r" b="b" t="t" l="l"/>
            <a:pathLst>
              <a:path h="1189510" w="1763424">
                <a:moveTo>
                  <a:pt x="0" y="0"/>
                </a:moveTo>
                <a:lnTo>
                  <a:pt x="1763424" y="0"/>
                </a:lnTo>
                <a:lnTo>
                  <a:pt x="1763424" y="1189510"/>
                </a:lnTo>
                <a:lnTo>
                  <a:pt x="0" y="11895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181093" y="8124760"/>
            <a:ext cx="1286436" cy="958979"/>
          </a:xfrm>
          <a:custGeom>
            <a:avLst/>
            <a:gdLst/>
            <a:ahLst/>
            <a:cxnLst/>
            <a:rect r="r" b="b" t="t" l="l"/>
            <a:pathLst>
              <a:path h="958979" w="1286436">
                <a:moveTo>
                  <a:pt x="0" y="0"/>
                </a:moveTo>
                <a:lnTo>
                  <a:pt x="1286435" y="0"/>
                </a:lnTo>
                <a:lnTo>
                  <a:pt x="1286435" y="958980"/>
                </a:lnTo>
                <a:lnTo>
                  <a:pt x="0" y="9589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5000389" y="2278600"/>
            <a:ext cx="12899893" cy="2136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Add the option to change the language of the application, add the Arabic language.</a:t>
            </a:r>
          </a:p>
          <a:p>
            <a:pPr>
              <a:lnSpc>
                <a:spcPts val="5600"/>
              </a:lnSpc>
            </a:pPr>
          </a:p>
        </p:txBody>
      </p:sp>
      <p:grpSp>
        <p:nvGrpSpPr>
          <p:cNvPr name="Group 13" id="13"/>
          <p:cNvGrpSpPr/>
          <p:nvPr/>
        </p:nvGrpSpPr>
        <p:grpSpPr>
          <a:xfrm rot="0">
            <a:off x="6182263" y="0"/>
            <a:ext cx="11718019" cy="2592735"/>
            <a:chOff x="0" y="0"/>
            <a:chExt cx="15624026" cy="3456981"/>
          </a:xfrm>
        </p:grpSpPr>
        <p:sp>
          <p:nvSpPr>
            <p:cNvPr name="TextBox 14" id="14"/>
            <p:cNvSpPr txBox="true"/>
            <p:nvPr/>
          </p:nvSpPr>
          <p:spPr>
            <a:xfrm rot="0">
              <a:off x="0" y="-19050"/>
              <a:ext cx="15624026" cy="22500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2100"/>
                </a:lnSpc>
              </a:pPr>
              <a:r>
                <a:rPr lang="en-US" sz="11000" spc="-220">
                  <a:solidFill>
                    <a:srgbClr val="63C49A"/>
                  </a:solidFill>
                  <a:latin typeface="Telegraf Bold"/>
                </a:rPr>
                <a:t>Future work </a:t>
              </a:r>
            </a:p>
          </p:txBody>
        </p:sp>
        <p:sp>
          <p:nvSpPr>
            <p:cNvPr name="TextBox 15" id="15"/>
            <p:cNvSpPr txBox="true"/>
            <p:nvPr/>
          </p:nvSpPr>
          <p:spPr>
            <a:xfrm rot="0">
              <a:off x="0" y="2720803"/>
              <a:ext cx="12911558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4962051" y="5450500"/>
            <a:ext cx="9292947" cy="727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Add payment using visa card or PayPal 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000389" y="7826375"/>
            <a:ext cx="9951482" cy="1431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A</a:t>
            </a:r>
            <a:r>
              <a:rPr lang="en-US" sz="3999">
                <a:solidFill>
                  <a:srgbClr val="000000"/>
                </a:solidFill>
                <a:latin typeface="Telegraf"/>
              </a:rPr>
              <a:t> shopping page  to order sport tools and </a:t>
            </a:r>
          </a:p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gym machines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2768644" y="620341"/>
            <a:ext cx="4451381" cy="9046318"/>
            <a:chOff x="0" y="0"/>
            <a:chExt cx="5001260" cy="101638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3752" t="0" r="-3752" b="0"/>
              </a:stretch>
            </a:blipFill>
          </p:spPr>
        </p:sp>
      </p:grpSp>
      <p:sp>
        <p:nvSpPr>
          <p:cNvPr name="AutoShape 5" id="5"/>
          <p:cNvSpPr/>
          <p:nvPr/>
        </p:nvSpPr>
        <p:spPr>
          <a:xfrm rot="0">
            <a:off x="0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6" id="6"/>
          <p:cNvGrpSpPr/>
          <p:nvPr/>
        </p:nvGrpSpPr>
        <p:grpSpPr>
          <a:xfrm rot="0">
            <a:off x="8411966" y="2140593"/>
            <a:ext cx="9343946" cy="2197773"/>
            <a:chOff x="0" y="0"/>
            <a:chExt cx="12458594" cy="2930364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19050"/>
              <a:ext cx="12458594" cy="17234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240"/>
                </a:lnSpc>
              </a:pPr>
              <a:r>
                <a:rPr lang="en-US" sz="8400" spc="-168">
                  <a:solidFill>
                    <a:srgbClr val="63C49A"/>
                  </a:solidFill>
                  <a:latin typeface="Telegraf Bold"/>
                </a:rPr>
                <a:t>Mobile App Demo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2194187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14456" y="3716806"/>
            <a:ext cx="13659087" cy="8229600"/>
          </a:xfrm>
          <a:custGeom>
            <a:avLst/>
            <a:gdLst/>
            <a:ahLst/>
            <a:cxnLst/>
            <a:rect r="r" b="b" t="t" l="l"/>
            <a:pathLst>
              <a:path h="8229600" w="13659087">
                <a:moveTo>
                  <a:pt x="0" y="0"/>
                </a:moveTo>
                <a:lnTo>
                  <a:pt x="13659088" y="0"/>
                </a:lnTo>
                <a:lnTo>
                  <a:pt x="1365908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rot="0">
            <a:off x="0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4" id="4"/>
          <p:cNvGrpSpPr/>
          <p:nvPr/>
        </p:nvGrpSpPr>
        <p:grpSpPr>
          <a:xfrm rot="0">
            <a:off x="5663373" y="810193"/>
            <a:ext cx="9343946" cy="2197773"/>
            <a:chOff x="0" y="0"/>
            <a:chExt cx="12458594" cy="2930364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-19050"/>
              <a:ext cx="12458594" cy="17234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240"/>
                </a:lnSpc>
              </a:pPr>
              <a:r>
                <a:rPr lang="en-US" sz="8400" spc="-168">
                  <a:solidFill>
                    <a:srgbClr val="63C49A"/>
                  </a:solidFill>
                  <a:latin typeface="Telegraf Bold"/>
                </a:rPr>
                <a:t>Website  Demo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2194187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3785194" y="-212393"/>
            <a:ext cx="5510639" cy="10499393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11839838" y="3056880"/>
            <a:ext cx="3890712" cy="3890712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470"/>
                </a:lnSpc>
              </a:pPr>
            </a:p>
          </p:txBody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2220994" y="3438042"/>
            <a:ext cx="3128400" cy="3128387"/>
            <a:chOff x="0" y="0"/>
            <a:chExt cx="6350000" cy="634997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42677" t="0" r="-42677" b="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0">
            <a:off x="415951" y="619717"/>
            <a:ext cx="8427939" cy="2437163"/>
            <a:chOff x="0" y="0"/>
            <a:chExt cx="11237252" cy="3249551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-19050"/>
              <a:ext cx="11237252" cy="20425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1000"/>
                </a:lnSpc>
              </a:pPr>
              <a:r>
                <a:rPr lang="en-US" sz="10000" spc="-200">
                  <a:solidFill>
                    <a:srgbClr val="63C49A"/>
                  </a:solidFill>
                  <a:latin typeface="Telegraf Bold"/>
                </a:rPr>
                <a:t>Introduction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0" y="2513373"/>
              <a:ext cx="9286366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415951" y="2552992"/>
            <a:ext cx="12151257" cy="6365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   </a:t>
            </a:r>
            <a:r>
              <a:rPr lang="en-US" sz="3999">
                <a:solidFill>
                  <a:srgbClr val="000000"/>
                </a:solidFill>
                <a:latin typeface="Telegraf"/>
              </a:rPr>
              <a:t>People's activity began to decline due to the lack of movement, and the large number of restaurants that serve unhealthy meals.</a:t>
            </a:r>
          </a:p>
          <a:p>
            <a:pPr>
              <a:lnSpc>
                <a:spcPts val="5599"/>
              </a:lnSpc>
              <a:spcBef>
                <a:spcPct val="0"/>
              </a:spcBef>
            </a:pPr>
          </a:p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000000"/>
                </a:solidFill>
                <a:latin typeface="Telegraf"/>
              </a:rPr>
              <a:t>    Our application is intended for the individuals who want to get a perfect body through healthy food and exercises, and it is difficult for them to know what their needs and what suitable for them hence the idea of our graduation project.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>
  <p:cSld>
    <p:bg>
      <p:bgPr>
        <a:solidFill>
          <a:srgbClr val="63C49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15046" y="4352925"/>
            <a:ext cx="13457907" cy="147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FFFFFF"/>
                </a:solidFill>
                <a:latin typeface="Telegraf Bold"/>
              </a:rPr>
              <a:t>THANK YOU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3785194" y="-212393"/>
            <a:ext cx="5510639" cy="10499393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11839838" y="3056880"/>
            <a:ext cx="3890712" cy="3890712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470"/>
                </a:lnSpc>
              </a:pPr>
            </a:p>
          </p:txBody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2220994" y="3438042"/>
            <a:ext cx="3128400" cy="3128387"/>
            <a:chOff x="0" y="0"/>
            <a:chExt cx="6350000" cy="634997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42677" t="0" r="-42677" b="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0">
            <a:off x="602290" y="619717"/>
            <a:ext cx="8427939" cy="2437163"/>
            <a:chOff x="0" y="0"/>
            <a:chExt cx="11237252" cy="3249551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-19050"/>
              <a:ext cx="11237252" cy="20425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1000"/>
                </a:lnSpc>
              </a:pPr>
              <a:r>
                <a:rPr lang="en-US" sz="10000" spc="-200">
                  <a:solidFill>
                    <a:srgbClr val="63C49A"/>
                  </a:solidFill>
                  <a:latin typeface="Telegraf Bold"/>
                </a:rPr>
                <a:t>Target Group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0" y="2513373"/>
              <a:ext cx="9286366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2665229" y="5580259"/>
            <a:ext cx="3272816" cy="736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Gym owners 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402708" y="4008152"/>
            <a:ext cx="852820" cy="852820"/>
            <a:chOff x="0" y="0"/>
            <a:chExt cx="6350000" cy="63500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402708" y="5713609"/>
            <a:ext cx="852820" cy="852820"/>
            <a:chOff x="0" y="0"/>
            <a:chExt cx="6350000" cy="6350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2665229" y="3874802"/>
            <a:ext cx="8025340" cy="1441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People who wants to care of their health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48200" y="3757127"/>
            <a:ext cx="3890712" cy="389071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470"/>
                </a:lnSpc>
              </a:pPr>
            </a:p>
          </p:txBody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1429356" y="4138290"/>
            <a:ext cx="3128400" cy="3128387"/>
            <a:chOff x="0" y="0"/>
            <a:chExt cx="6350000" cy="634997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grpSp>
        <p:nvGrpSpPr>
          <p:cNvPr name="Group 7" id="7"/>
          <p:cNvGrpSpPr/>
          <p:nvPr/>
        </p:nvGrpSpPr>
        <p:grpSpPr>
          <a:xfrm rot="0">
            <a:off x="5445140" y="3757127"/>
            <a:ext cx="3890712" cy="3890712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470"/>
                </a:lnSpc>
              </a:pPr>
            </a:p>
          </p:txBody>
        </p:sp>
      </p:grpSp>
      <p:grpSp>
        <p:nvGrpSpPr>
          <p:cNvPr name="Group 10" id="10"/>
          <p:cNvGrpSpPr>
            <a:grpSpLocks noChangeAspect="true"/>
          </p:cNvGrpSpPr>
          <p:nvPr/>
        </p:nvGrpSpPr>
        <p:grpSpPr>
          <a:xfrm rot="0">
            <a:off x="5826296" y="4138290"/>
            <a:ext cx="3128400" cy="3128387"/>
            <a:chOff x="0" y="0"/>
            <a:chExt cx="6350000" cy="63499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-40119" t="0" r="-40119" b="0"/>
              </a:stretch>
            </a:blip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9810476" y="3757127"/>
            <a:ext cx="3890712" cy="3890712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470"/>
                </a:lnSpc>
              </a:pPr>
            </a:p>
          </p:txBody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10191633" y="4138290"/>
            <a:ext cx="3128400" cy="3128387"/>
            <a:chOff x="0" y="0"/>
            <a:chExt cx="6350000" cy="634997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29999" t="0" r="-29999" b="0"/>
              </a:stretch>
            </a:blip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14177439" y="3757127"/>
            <a:ext cx="3890712" cy="3890712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3C49A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470"/>
                </a:lnSpc>
              </a:pPr>
            </a:p>
          </p:txBody>
        </p:sp>
      </p:grpSp>
      <p:grpSp>
        <p:nvGrpSpPr>
          <p:cNvPr name="Group 20" id="20"/>
          <p:cNvGrpSpPr>
            <a:grpSpLocks noChangeAspect="true"/>
          </p:cNvGrpSpPr>
          <p:nvPr/>
        </p:nvGrpSpPr>
        <p:grpSpPr>
          <a:xfrm rot="0">
            <a:off x="14558595" y="4138290"/>
            <a:ext cx="3128400" cy="3128387"/>
            <a:chOff x="0" y="0"/>
            <a:chExt cx="6350000" cy="6349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l="-37352" t="0" r="-37352" b="0"/>
              </a:stretch>
            </a:blipFill>
          </p:spPr>
        </p:sp>
      </p:grpSp>
      <p:grpSp>
        <p:nvGrpSpPr>
          <p:cNvPr name="Group 22" id="22"/>
          <p:cNvGrpSpPr/>
          <p:nvPr/>
        </p:nvGrpSpPr>
        <p:grpSpPr>
          <a:xfrm rot="0">
            <a:off x="4332623" y="527608"/>
            <a:ext cx="11718019" cy="2592735"/>
            <a:chOff x="0" y="0"/>
            <a:chExt cx="15624026" cy="3456981"/>
          </a:xfrm>
        </p:grpSpPr>
        <p:sp>
          <p:nvSpPr>
            <p:cNvPr name="TextBox 23" id="23"/>
            <p:cNvSpPr txBox="true"/>
            <p:nvPr/>
          </p:nvSpPr>
          <p:spPr>
            <a:xfrm rot="0">
              <a:off x="0" y="-19050"/>
              <a:ext cx="15624026" cy="22500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2100"/>
                </a:lnSpc>
              </a:pPr>
              <a:r>
                <a:rPr lang="en-US" sz="11000" spc="-220">
                  <a:solidFill>
                    <a:srgbClr val="63C49A"/>
                  </a:solidFill>
                  <a:latin typeface="Telegraf Bold"/>
                </a:rPr>
                <a:t>Technologies </a:t>
              </a:r>
            </a:p>
          </p:txBody>
        </p:sp>
        <p:sp>
          <p:nvSpPr>
            <p:cNvPr name="TextBox 24" id="24"/>
            <p:cNvSpPr txBox="true"/>
            <p:nvPr/>
          </p:nvSpPr>
          <p:spPr>
            <a:xfrm rot="0">
              <a:off x="0" y="2720803"/>
              <a:ext cx="12911558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932971" y="7973077"/>
            <a:ext cx="3272816" cy="736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Flutter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6063036" y="7973077"/>
            <a:ext cx="3272816" cy="736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Firebase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191633" y="7973077"/>
            <a:ext cx="3272816" cy="736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MongoDB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5622892" y="7973077"/>
            <a:ext cx="3272816" cy="736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4000">
                <a:solidFill>
                  <a:srgbClr val="1C1D20"/>
                </a:solidFill>
                <a:latin typeface="Telegraf"/>
              </a:rPr>
              <a:t>Node.js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bg>
      <p:bgPr>
        <a:solidFill>
          <a:srgbClr val="63C49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52034" y="4917291"/>
            <a:ext cx="9343946" cy="2104430"/>
            <a:chOff x="0" y="0"/>
            <a:chExt cx="12458594" cy="280590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9525"/>
              <a:ext cx="12458594" cy="15894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580"/>
                </a:lnSpc>
              </a:pPr>
              <a:r>
                <a:rPr lang="en-US" sz="7800" spc="-156">
                  <a:solidFill>
                    <a:srgbClr val="FFFFFF"/>
                  </a:solidFill>
                  <a:latin typeface="Telegraf Bold"/>
                </a:rPr>
                <a:t>Features 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2069729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5822432" y="0"/>
            <a:ext cx="2465568" cy="10287000"/>
          </a:xfrm>
          <a:prstGeom prst="rect">
            <a:avLst/>
          </a:prstGeom>
          <a:solidFill>
            <a:srgbClr val="63C49A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4472027" y="160262"/>
            <a:ext cx="9343946" cy="2104430"/>
            <a:chOff x="0" y="0"/>
            <a:chExt cx="12458594" cy="2805907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9525"/>
              <a:ext cx="12458594" cy="15894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580"/>
                </a:lnSpc>
              </a:pPr>
              <a:r>
                <a:rPr lang="en-US" sz="7800" spc="-156">
                  <a:solidFill>
                    <a:srgbClr val="63C49A"/>
                  </a:solidFill>
                  <a:latin typeface="Telegraf Bold"/>
                </a:rPr>
                <a:t>Home Page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069729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3106358" y="772366"/>
            <a:ext cx="4451381" cy="9046318"/>
            <a:chOff x="0" y="0"/>
            <a:chExt cx="5001260" cy="1016381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000993" cy="10163632"/>
            </a:xfrm>
            <a:custGeom>
              <a:avLst/>
              <a:gdLst/>
              <a:ahLst/>
              <a:cxnLst/>
              <a:rect r="r" b="b" t="t" l="l"/>
              <a:pathLst>
                <a:path h="10163632" w="5000993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/>
              <a:stretch>
                <a:fillRect l="-45" t="0" r="-45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338760" y="288798"/>
              <a:ext cx="4330776" cy="9398000"/>
            </a:xfrm>
            <a:custGeom>
              <a:avLst/>
              <a:gdLst/>
              <a:ahLst/>
              <a:cxnLst/>
              <a:rect r="r" b="b" t="t" l="l"/>
              <a:pathLst>
                <a:path h="9398000" w="4330776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/>
              <a:stretch>
                <a:fillRect l="-3752" t="0" r="-3752" b="0"/>
              </a:stretch>
            </a:blipFill>
          </p:spPr>
        </p:sp>
      </p:grpSp>
      <p:sp>
        <p:nvSpPr>
          <p:cNvPr name="TextBox 9" id="9"/>
          <p:cNvSpPr txBox="true"/>
          <p:nvPr/>
        </p:nvSpPr>
        <p:spPr>
          <a:xfrm rot="0">
            <a:off x="847447" y="3812800"/>
            <a:ext cx="12258911" cy="284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1C1D20"/>
                </a:solidFill>
                <a:latin typeface="Telegraf"/>
              </a:rPr>
              <a:t>  This is the home page for our app. It allows the the user to select among its 4 main functionalities</a:t>
            </a:r>
          </a:p>
          <a:p>
            <a:pPr>
              <a:lnSpc>
                <a:spcPts val="5600"/>
              </a:lnSpc>
            </a:pP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>
  <p:cSld>
    <p:bg>
      <p:bgPr>
        <a:solidFill>
          <a:srgbClr val="63C49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662891" y="4645005"/>
            <a:ext cx="9343946" cy="2104430"/>
            <a:chOff x="0" y="0"/>
            <a:chExt cx="12458594" cy="280590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9525"/>
              <a:ext cx="12458594" cy="15894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580"/>
                </a:lnSpc>
              </a:pPr>
              <a:r>
                <a:rPr lang="en-US" sz="7800" spc="-156">
                  <a:solidFill>
                    <a:srgbClr val="FFFFFF"/>
                  </a:solidFill>
                  <a:latin typeface="Telegraf Bold"/>
                </a:rPr>
                <a:t> Healthy Food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2069729"/>
              <a:ext cx="10295673" cy="7361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79"/>
                </a:lnSpc>
              </a:p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DAFX9ZYDmKw</dc:identifier>
  <dcterms:modified xsi:type="dcterms:W3CDTF">2011-08-01T06:04:30Z</dcterms:modified>
  <cp:revision>1</cp:revision>
  <dc:title>Healthy Lifestyle App</dc:title>
</cp:coreProperties>
</file>