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notesMasterIdLst>
    <p:notesMasterId r:id="rId24"/>
  </p:notesMasterIdLst>
  <p:sldIdLst>
    <p:sldId id="257" r:id="rId2"/>
    <p:sldId id="260" r:id="rId3"/>
    <p:sldId id="259" r:id="rId4"/>
    <p:sldId id="265" r:id="rId5"/>
    <p:sldId id="281" r:id="rId6"/>
    <p:sldId id="261" r:id="rId7"/>
    <p:sldId id="262" r:id="rId8"/>
    <p:sldId id="267" r:id="rId9"/>
    <p:sldId id="268" r:id="rId10"/>
    <p:sldId id="272" r:id="rId11"/>
    <p:sldId id="273" r:id="rId12"/>
    <p:sldId id="274" r:id="rId13"/>
    <p:sldId id="276" r:id="rId14"/>
    <p:sldId id="275" r:id="rId15"/>
    <p:sldId id="278" r:id="rId16"/>
    <p:sldId id="280" r:id="rId17"/>
    <p:sldId id="279" r:id="rId18"/>
    <p:sldId id="277" r:id="rId19"/>
    <p:sldId id="271" r:id="rId20"/>
    <p:sldId id="258" r:id="rId21"/>
    <p:sldId id="269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6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02E1E-669F-42CC-9CDF-4EEFA9144A11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90820-98F6-4C65-812E-6045D085D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1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17A36-A334-4B8E-B4BA-84C3D48F82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54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3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23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139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142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222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364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5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81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34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157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6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2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760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4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05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16024" y="4653136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Task Management System (TMS)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092280" y="387756"/>
            <a:ext cx="1704092" cy="1704092"/>
            <a:chOff x="6890990" y="800853"/>
            <a:chExt cx="1704092" cy="1704092"/>
          </a:xfrm>
        </p:grpSpPr>
        <p:sp>
          <p:nvSpPr>
            <p:cNvPr id="8" name="Oval 7"/>
            <p:cNvSpPr/>
            <p:nvPr/>
          </p:nvSpPr>
          <p:spPr>
            <a:xfrm>
              <a:off x="6890990" y="800853"/>
              <a:ext cx="1704092" cy="1704092"/>
            </a:xfrm>
            <a:prstGeom prst="ellipse">
              <a:avLst/>
            </a:prstGeom>
            <a:solidFill>
              <a:schemeClr val="tx1"/>
            </a:solidFill>
            <a:ln w="698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1491975"/>
              <a:ext cx="1301512" cy="321849"/>
            </a:xfrm>
            <a:prstGeom prst="rect">
              <a:avLst/>
            </a:prstGeom>
          </p:spPr>
        </p:pic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786005"/>
              </p:ext>
            </p:extLst>
          </p:nvPr>
        </p:nvGraphicFramePr>
        <p:xfrm>
          <a:off x="6490952" y="253511"/>
          <a:ext cx="2458049" cy="2413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r:id="rId6" imgW="1792330" imgH="1703799" progId="">
                  <p:embed/>
                </p:oleObj>
              </mc:Choice>
              <mc:Fallback>
                <p:oleObj r:id="rId6" imgW="1792330" imgH="1703799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90952" y="253511"/>
                        <a:ext cx="2458049" cy="2413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306398" y="2758346"/>
            <a:ext cx="3275856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Prepared by: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Mostafa taha</a:t>
            </a:r>
            <a:endParaRPr lang="ar-SA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ctr"/>
            <a:endParaRPr lang="en-US" sz="1600" dirty="0"/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Supervisor</a:t>
            </a:r>
            <a:r>
              <a:rPr lang="ar-SA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Dr. </a:t>
            </a:r>
            <a:r>
              <a:rPr lang="en-U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Luai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Malhis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ar-SA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Secondly, </a:t>
            </a:r>
            <a:r>
              <a:rPr lang="en-US" b="1" dirty="0"/>
              <a:t>Mobile Application: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67544" y="2276872"/>
            <a:ext cx="6744625" cy="36004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W</a:t>
            </a:r>
            <a:r>
              <a:rPr lang="en-US" sz="2000" dirty="0" smtClean="0">
                <a:solidFill>
                  <a:schemeClr val="tx1"/>
                </a:solidFill>
              </a:rPr>
              <a:t>hen you run the application there is three choices Login, Registration or recover password.</a:t>
            </a:r>
            <a:endParaRPr lang="ar-SA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If you already have an account you can log on by entering your name and </a:t>
            </a:r>
            <a:r>
              <a:rPr lang="en-US" sz="2000" dirty="0" smtClean="0">
                <a:solidFill>
                  <a:schemeClr val="tx1"/>
                </a:solidFill>
              </a:rPr>
              <a:t>password.</a:t>
            </a:r>
            <a:endParaRPr lang="ar-SA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Also </a:t>
            </a:r>
            <a:r>
              <a:rPr lang="en-US" sz="2000" dirty="0" smtClean="0">
                <a:solidFill>
                  <a:schemeClr val="tx1"/>
                </a:solidFill>
              </a:rPr>
              <a:t>you can </a:t>
            </a:r>
            <a:r>
              <a:rPr lang="en-US" sz="2000" dirty="0">
                <a:solidFill>
                  <a:schemeClr val="tx1"/>
                </a:solidFill>
              </a:rPr>
              <a:t>decide to go to the registration page to create a new account, and </a:t>
            </a:r>
            <a:r>
              <a:rPr lang="en-US" sz="2000" dirty="0" smtClean="0">
                <a:solidFill>
                  <a:schemeClr val="tx1"/>
                </a:solidFill>
              </a:rPr>
              <a:t>you </a:t>
            </a:r>
            <a:r>
              <a:rPr lang="en-US" sz="2000" dirty="0">
                <a:solidFill>
                  <a:schemeClr val="tx1"/>
                </a:solidFill>
              </a:rPr>
              <a:t>can go to recovery page </a:t>
            </a:r>
            <a:r>
              <a:rPr lang="en-US" sz="2000" dirty="0" smtClean="0">
                <a:solidFill>
                  <a:schemeClr val="tx1"/>
                </a:solidFill>
              </a:rPr>
              <a:t>if you has forgotten your </a:t>
            </a:r>
            <a:r>
              <a:rPr lang="en-US" sz="2000" dirty="0">
                <a:solidFill>
                  <a:schemeClr val="tx1"/>
                </a:solidFill>
              </a:rPr>
              <a:t>password. 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66346" t="7087" r="4772" b="8477"/>
          <a:stretch/>
        </p:blipFill>
        <p:spPr bwMode="auto">
          <a:xfrm>
            <a:off x="7212169" y="2276872"/>
            <a:ext cx="1635617" cy="27330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22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Main page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67544" y="2276872"/>
            <a:ext cx="6371138" cy="36004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his </a:t>
            </a:r>
            <a:r>
              <a:rPr lang="en-US" sz="2000" dirty="0">
                <a:solidFill>
                  <a:schemeClr val="tx1"/>
                </a:solidFill>
              </a:rPr>
              <a:t>main </a:t>
            </a:r>
            <a:r>
              <a:rPr lang="en-US" sz="2000" dirty="0" smtClean="0">
                <a:solidFill>
                  <a:schemeClr val="tx1"/>
                </a:solidFill>
              </a:rPr>
              <a:t>page is </a:t>
            </a:r>
            <a:r>
              <a:rPr lang="en-US" sz="2000" dirty="0">
                <a:solidFill>
                  <a:schemeClr val="tx1"/>
                </a:solidFill>
              </a:rPr>
              <a:t>divided into some parts the first part is the navigation bar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The navigation bar has the user profile picture and simple information about him like his name and email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The navigation bar contains some </a:t>
            </a:r>
            <a:r>
              <a:rPr lang="en-US" sz="2000" dirty="0" smtClean="0">
                <a:solidFill>
                  <a:schemeClr val="tx1"/>
                </a:solidFill>
              </a:rPr>
              <a:t>items are </a:t>
            </a:r>
            <a:r>
              <a:rPr lang="en-US" sz="2000" dirty="0">
                <a:solidFill>
                  <a:schemeClr val="tx1"/>
                </a:solidFill>
              </a:rPr>
              <a:t>the ones which do all the functionalities required in this project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67598" t="8015" r="3975" b="6500"/>
          <a:stretch/>
        </p:blipFill>
        <p:spPr bwMode="auto">
          <a:xfrm>
            <a:off x="6935273" y="2276872"/>
            <a:ext cx="1751527" cy="28231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08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Profile Page: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57200" y="2077736"/>
            <a:ext cx="6806485" cy="144509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This </a:t>
            </a:r>
            <a:r>
              <a:rPr lang="en-US" sz="2000" dirty="0" smtClean="0">
                <a:solidFill>
                  <a:schemeClr val="tx1"/>
                </a:solidFill>
              </a:rPr>
              <a:t>page show </a:t>
            </a:r>
            <a:r>
              <a:rPr lang="en-US" sz="2000" dirty="0">
                <a:solidFill>
                  <a:schemeClr val="tx1"/>
                </a:solidFill>
              </a:rPr>
              <a:t>and presents all the needed information for the current user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Also </a:t>
            </a: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user can choose if he can receive notifications or </a:t>
            </a:r>
            <a:r>
              <a:rPr lang="en-US" sz="2000" dirty="0" smtClean="0">
                <a:solidFill>
                  <a:schemeClr val="tx1"/>
                </a:solidFill>
              </a:rPr>
              <a:t>not. 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696035"/>
            <a:ext cx="8229600" cy="460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Notification Page: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57200" y="4225401"/>
            <a:ext cx="7012546" cy="1644591"/>
          </a:xfrm>
          <a:prstGeom prst="rect">
            <a:avLst/>
          </a:prstGeom>
        </p:spPr>
        <p:txBody>
          <a:bodyPr vert="horz" lIns="39600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This </a:t>
            </a:r>
            <a:r>
              <a:rPr lang="en-US" sz="2000" dirty="0" smtClean="0">
                <a:solidFill>
                  <a:schemeClr val="tx1"/>
                </a:solidFill>
              </a:rPr>
              <a:t>page shows </a:t>
            </a:r>
            <a:r>
              <a:rPr lang="en-US" sz="2000" dirty="0">
                <a:solidFill>
                  <a:schemeClr val="tx1"/>
                </a:solidFill>
              </a:rPr>
              <a:t>all notifications and </a:t>
            </a:r>
            <a:r>
              <a:rPr lang="en-US" sz="2000" dirty="0" smtClean="0">
                <a:solidFill>
                  <a:schemeClr val="tx1"/>
                </a:solidFill>
              </a:rPr>
              <a:t>events.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These </a:t>
            </a:r>
            <a:r>
              <a:rPr lang="en-US" sz="2000" dirty="0">
                <a:solidFill>
                  <a:schemeClr val="tx1"/>
                </a:solidFill>
              </a:rPr>
              <a:t>notifications can be for the A</a:t>
            </a:r>
            <a:r>
              <a:rPr lang="en-US" sz="2000" dirty="0" smtClean="0">
                <a:solidFill>
                  <a:schemeClr val="tx1"/>
                </a:solidFill>
              </a:rPr>
              <a:t>ppointments, Members and much more</a:t>
            </a:r>
            <a:r>
              <a:rPr lang="en-US" dirty="0" smtClean="0"/>
              <a:t>.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6297" t="7068" r="4546" b="20773"/>
          <a:stretch/>
        </p:blipFill>
        <p:spPr bwMode="auto">
          <a:xfrm>
            <a:off x="7376375" y="1600200"/>
            <a:ext cx="1403797" cy="19536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67645" t="7688" r="3973" b="28376"/>
          <a:stretch/>
        </p:blipFill>
        <p:spPr bwMode="auto">
          <a:xfrm>
            <a:off x="7376375" y="4039023"/>
            <a:ext cx="1403797" cy="18803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14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</p:spPr>
        <p:txBody>
          <a:bodyPr/>
          <a:lstStyle/>
          <a:p>
            <a:r>
              <a:rPr lang="en-US" b="1" dirty="0"/>
              <a:t>Appointments </a:t>
            </a:r>
            <a:r>
              <a:rPr lang="en-US" b="1" dirty="0" smtClean="0"/>
              <a:t>Page: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0"/>
          </p:nvPr>
        </p:nvSpPr>
        <p:spPr>
          <a:xfrm>
            <a:off x="457200" y="2193646"/>
            <a:ext cx="8229600" cy="2404112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This page will allow the </a:t>
            </a:r>
            <a:r>
              <a:rPr lang="en-US" sz="2000" dirty="0" smtClean="0">
                <a:solidFill>
                  <a:schemeClr val="tx1"/>
                </a:solidFill>
              </a:rPr>
              <a:t>user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to </a:t>
            </a:r>
            <a:r>
              <a:rPr lang="en-US" sz="2000" dirty="0">
                <a:solidFill>
                  <a:schemeClr val="tx1"/>
                </a:solidFill>
              </a:rPr>
              <a:t>create a private appointments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W</a:t>
            </a:r>
            <a:r>
              <a:rPr lang="en-US" sz="2000" dirty="0" smtClean="0">
                <a:solidFill>
                  <a:schemeClr val="tx1"/>
                </a:solidFill>
              </a:rPr>
              <a:t>hich </a:t>
            </a:r>
            <a:r>
              <a:rPr lang="en-US" sz="2000" dirty="0">
                <a:solidFill>
                  <a:schemeClr val="tx1"/>
                </a:solidFill>
              </a:rPr>
              <a:t>allow him to organize appointments in the appropriate time and date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67666" t="7986" r="3974" b="6500"/>
          <a:stretch/>
        </p:blipFill>
        <p:spPr bwMode="auto">
          <a:xfrm>
            <a:off x="6771111" y="3670479"/>
            <a:ext cx="1484247" cy="24985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l="67628" t="4846" r="4006" b="6785"/>
          <a:stretch/>
        </p:blipFill>
        <p:spPr bwMode="auto">
          <a:xfrm>
            <a:off x="4984124" y="3670478"/>
            <a:ext cx="1493949" cy="24985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755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</p:spPr>
        <p:txBody>
          <a:bodyPr/>
          <a:lstStyle/>
          <a:p>
            <a:r>
              <a:rPr lang="en-US" b="1" dirty="0" smtClean="0"/>
              <a:t>Groups Page (</a:t>
            </a:r>
            <a:r>
              <a:rPr lang="en-US" b="1" dirty="0"/>
              <a:t>Organizations </a:t>
            </a:r>
            <a:r>
              <a:rPr lang="en-US" b="1" dirty="0" smtClean="0"/>
              <a:t>):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0"/>
          </p:nvPr>
        </p:nvSpPr>
        <p:spPr>
          <a:xfrm>
            <a:off x="457200" y="2193646"/>
            <a:ext cx="6619740" cy="3975334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This fragment shows and presents all groups </a:t>
            </a:r>
            <a:r>
              <a:rPr lang="en-US" sz="2000" dirty="0" smtClean="0">
                <a:solidFill>
                  <a:schemeClr val="tx1"/>
                </a:solidFill>
              </a:rPr>
              <a:t>that </a:t>
            </a:r>
            <a:r>
              <a:rPr lang="en-US" sz="2000" dirty="0">
                <a:solidFill>
                  <a:schemeClr val="tx1"/>
                </a:solidFill>
              </a:rPr>
              <a:t>created by this </a:t>
            </a:r>
            <a:r>
              <a:rPr lang="en-US" sz="2000" dirty="0" smtClean="0">
                <a:solidFill>
                  <a:schemeClr val="tx1"/>
                </a:solidFill>
              </a:rPr>
              <a:t>user.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 focus on two types of groups  Dashboards and </a:t>
            </a:r>
            <a:r>
              <a:rPr lang="en-US" sz="2000" dirty="0" smtClean="0">
                <a:solidFill>
                  <a:schemeClr val="tx1"/>
                </a:solidFill>
              </a:rPr>
              <a:t>Meetings.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And </a:t>
            </a:r>
            <a:r>
              <a:rPr lang="en-US" sz="2000" dirty="0">
                <a:solidFill>
                  <a:schemeClr val="tx1"/>
                </a:solidFill>
              </a:rPr>
              <a:t>by clicking on one of these groups the user will be redirected to a specific activity related to these </a:t>
            </a:r>
            <a:r>
              <a:rPr lang="en-US" sz="2000" dirty="0" smtClean="0">
                <a:solidFill>
                  <a:schemeClr val="tx1"/>
                </a:solidFill>
              </a:rPr>
              <a:t>category.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7577" t="8007" r="3964" b="6964"/>
          <a:stretch/>
        </p:blipFill>
        <p:spPr bwMode="auto">
          <a:xfrm>
            <a:off x="7076940" y="2685245"/>
            <a:ext cx="1609860" cy="25757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53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09645"/>
            <a:ext cx="8229600" cy="460648"/>
          </a:xfrm>
        </p:spPr>
        <p:txBody>
          <a:bodyPr/>
          <a:lstStyle/>
          <a:p>
            <a:r>
              <a:rPr lang="en-US" b="1" dirty="0" smtClean="0"/>
              <a:t>Dashboards: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0"/>
          </p:nvPr>
        </p:nvSpPr>
        <p:spPr>
          <a:xfrm>
            <a:off x="457200" y="1874531"/>
            <a:ext cx="6602569" cy="486112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The main role of this category is to help the teams to divide the work into parts in the form of </a:t>
            </a:r>
            <a:r>
              <a:rPr lang="en-US" sz="2000" dirty="0" smtClean="0">
                <a:solidFill>
                  <a:schemeClr val="tx1"/>
                </a:solidFill>
              </a:rPr>
              <a:t>boards.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Also, the distribution of team members in these </a:t>
            </a:r>
            <a:r>
              <a:rPr lang="en-US" sz="2000" dirty="0" smtClean="0">
                <a:solidFill>
                  <a:schemeClr val="tx1"/>
                </a:solidFill>
              </a:rPr>
              <a:t>boards.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All boards for this dashboard is displayed as a list of </a:t>
            </a:r>
            <a:r>
              <a:rPr lang="en-US" sz="2000" dirty="0" smtClean="0">
                <a:solidFill>
                  <a:schemeClr val="tx1"/>
                </a:solidFill>
              </a:rPr>
              <a:t>cards.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n </a:t>
            </a:r>
            <a:r>
              <a:rPr lang="en-US" sz="2000" dirty="0">
                <a:solidFill>
                  <a:schemeClr val="tx1"/>
                </a:solidFill>
              </a:rPr>
              <a:t>each card we can see two buttons which are Comments and Members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67629" t="8044" r="4166" b="6785"/>
          <a:stretch/>
        </p:blipFill>
        <p:spPr bwMode="auto">
          <a:xfrm>
            <a:off x="7059769" y="1870293"/>
            <a:ext cx="1524000" cy="25869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60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3" name="Rectangle 2"/>
          <p:cNvSpPr/>
          <p:nvPr/>
        </p:nvSpPr>
        <p:spPr>
          <a:xfrm>
            <a:off x="724558" y="1831484"/>
            <a:ext cx="52285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W</a:t>
            </a:r>
            <a:r>
              <a:rPr lang="en-US" dirty="0" smtClean="0"/>
              <a:t>hich </a:t>
            </a:r>
            <a:r>
              <a:rPr lang="en-US" dirty="0"/>
              <a:t>represents a simple chat system to allow members to communicate with each other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Only </a:t>
            </a:r>
            <a:r>
              <a:rPr lang="en-US" dirty="0"/>
              <a:t>members of this panel can add comments thereon.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199" y="1316616"/>
            <a:ext cx="6317087" cy="460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B</a:t>
            </a:r>
            <a:r>
              <a:rPr lang="en-US" b="1" dirty="0" smtClean="0"/>
              <a:t>oard Comments: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439193" y="3974111"/>
            <a:ext cx="6317087" cy="460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Board Members: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57949" y="44634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V</a:t>
            </a:r>
            <a:r>
              <a:rPr lang="en-US" dirty="0" smtClean="0"/>
              <a:t>iew </a:t>
            </a:r>
            <a:r>
              <a:rPr lang="en-US" dirty="0"/>
              <a:t>the list of members of this </a:t>
            </a:r>
            <a:r>
              <a:rPr lang="en-US" dirty="0" smtClean="0"/>
              <a:t>board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/>
              <a:t>the user to add new members to the board </a:t>
            </a:r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l="67628" t="4561" r="4006" b="6500"/>
          <a:stretch/>
        </p:blipFill>
        <p:spPr bwMode="auto">
          <a:xfrm>
            <a:off x="6305756" y="1316615"/>
            <a:ext cx="1382931" cy="19665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3"/>
          <a:srcRect l="67628" t="4846" r="4167" b="6500"/>
          <a:stretch/>
        </p:blipFill>
        <p:spPr bwMode="auto">
          <a:xfrm>
            <a:off x="724558" y="4011902"/>
            <a:ext cx="1259412" cy="18479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4"/>
          <a:srcRect l="67628" t="4276" r="4007" b="6784"/>
          <a:stretch/>
        </p:blipFill>
        <p:spPr bwMode="auto">
          <a:xfrm>
            <a:off x="2087536" y="4037311"/>
            <a:ext cx="1248091" cy="1822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495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3" y="2936056"/>
            <a:ext cx="8229600" cy="460648"/>
          </a:xfrm>
        </p:spPr>
        <p:txBody>
          <a:bodyPr/>
          <a:lstStyle/>
          <a:p>
            <a:r>
              <a:rPr lang="en-US" b="1" dirty="0" smtClean="0"/>
              <a:t>Meetings: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0"/>
          </p:nvPr>
        </p:nvSpPr>
        <p:spPr>
          <a:xfrm>
            <a:off x="457200" y="3396704"/>
            <a:ext cx="7179972" cy="296214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The second category </a:t>
            </a:r>
            <a:r>
              <a:rPr lang="en-US" sz="2000" dirty="0" smtClean="0">
                <a:solidFill>
                  <a:schemeClr val="tx1"/>
                </a:solidFill>
              </a:rPr>
              <a:t>are meetings.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In this category the user can create a meeting and invite anyone needs in this </a:t>
            </a:r>
            <a:r>
              <a:rPr lang="en-US" sz="2000" dirty="0" smtClean="0">
                <a:solidFill>
                  <a:schemeClr val="tx1"/>
                </a:solidFill>
              </a:rPr>
              <a:t>meeting.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hen </a:t>
            </a:r>
            <a:r>
              <a:rPr lang="en-US" sz="2000" dirty="0">
                <a:solidFill>
                  <a:schemeClr val="tx1"/>
                </a:solidFill>
              </a:rPr>
              <a:t>the user who was invited can take the approval or rejection decision on this </a:t>
            </a:r>
            <a:r>
              <a:rPr lang="en-US" sz="2000" dirty="0" smtClean="0">
                <a:solidFill>
                  <a:schemeClr val="tx1"/>
                </a:solidFill>
              </a:rPr>
              <a:t>invitation.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Members can add </a:t>
            </a:r>
            <a:r>
              <a:rPr lang="en-US" sz="2000" dirty="0" smtClean="0">
                <a:solidFill>
                  <a:schemeClr val="tx1"/>
                </a:solidFill>
              </a:rPr>
              <a:t>comments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4042" t="6938" r="7050" b="6216"/>
          <a:stretch/>
        </p:blipFill>
        <p:spPr bwMode="auto">
          <a:xfrm>
            <a:off x="7343776" y="3594306"/>
            <a:ext cx="1218986" cy="2127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403357"/>
            <a:ext cx="6317087" cy="460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/>
              <a:t>Tasks: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3"/>
          <a:srcRect l="67628" t="4846" r="4007" b="6500"/>
          <a:stretch/>
        </p:blipFill>
        <p:spPr bwMode="auto">
          <a:xfrm>
            <a:off x="7343776" y="1403357"/>
            <a:ext cx="1218986" cy="18223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34754" y="1942695"/>
            <a:ext cx="6609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Each board represents the work as a set of tasks that looks like a list of cards.</a:t>
            </a:r>
          </a:p>
        </p:txBody>
      </p:sp>
    </p:spTree>
    <p:extLst>
      <p:ext uri="{BB962C8B-B14F-4D97-AF65-F5344CB8AC3E}">
        <p14:creationId xmlns:p14="http://schemas.microsoft.com/office/powerpoint/2010/main" val="61473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Methodology</a:t>
            </a:r>
            <a:r>
              <a:rPr lang="en-US" dirty="0"/>
              <a:t> cont..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89087"/>
            <a:ext cx="8229600" cy="460648"/>
          </a:xfrm>
        </p:spPr>
        <p:txBody>
          <a:bodyPr/>
          <a:lstStyle/>
          <a:p>
            <a:r>
              <a:rPr lang="en-US" b="1" dirty="0" smtClean="0"/>
              <a:t>Member</a:t>
            </a:r>
            <a:r>
              <a:rPr lang="ar-SA" b="1" dirty="0" smtClean="0"/>
              <a:t>-</a:t>
            </a:r>
            <a:r>
              <a:rPr lang="en-US" b="1" dirty="0" smtClean="0"/>
              <a:t>In Page: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idx="10"/>
          </p:nvPr>
        </p:nvSpPr>
        <p:spPr>
          <a:xfrm>
            <a:off x="296215" y="1715796"/>
            <a:ext cx="6098146" cy="208030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This part helps users to view all the groups to which the user is a </a:t>
            </a:r>
            <a:r>
              <a:rPr lang="en-US" sz="2000" dirty="0" smtClean="0">
                <a:solidFill>
                  <a:schemeClr val="tx1"/>
                </a:solidFill>
              </a:rPr>
              <a:t>member.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you can choose the type of group that you need to see </a:t>
            </a:r>
            <a:r>
              <a:rPr lang="en-US" sz="2000" dirty="0" smtClean="0">
                <a:solidFill>
                  <a:schemeClr val="tx1"/>
                </a:solidFill>
              </a:rPr>
              <a:t>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and you can deal with it and access it as if you were in your group.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7609" t="7716" r="4094" b="6739"/>
          <a:stretch/>
        </p:blipFill>
        <p:spPr bwMode="auto">
          <a:xfrm>
            <a:off x="6948152" y="1655527"/>
            <a:ext cx="1423116" cy="20915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60609" y="4230526"/>
            <a:ext cx="8229600" cy="460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Notifications Background Service:</a:t>
            </a:r>
            <a:endParaRPr lang="en-US" b="1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96215" y="4784221"/>
            <a:ext cx="6651937" cy="1492667"/>
          </a:xfrm>
          <a:prstGeom prst="rect">
            <a:avLst/>
          </a:prstGeom>
        </p:spPr>
        <p:txBody>
          <a:bodyPr vert="horz" lIns="39600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This background service to send a request every period of time to the server to check notifications.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If there is a new notifications the user will be informed.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12" name="Picture 11"/>
          <p:cNvPicPr/>
          <p:nvPr/>
        </p:nvPicPr>
        <p:blipFill rotWithShape="1">
          <a:blip r:embed="rId3"/>
          <a:srcRect l="63898" t="4805" r="6709" b="42624"/>
          <a:stretch/>
        </p:blipFill>
        <p:spPr bwMode="auto">
          <a:xfrm>
            <a:off x="6948152" y="4411818"/>
            <a:ext cx="1642057" cy="1631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89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9520" y="193183"/>
            <a:ext cx="7524328" cy="1069514"/>
          </a:xfrm>
        </p:spPr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29520" y="1262697"/>
            <a:ext cx="7112204" cy="4210824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I designed </a:t>
            </a:r>
            <a:r>
              <a:rPr lang="en-US" sz="2200" dirty="0">
                <a:solidFill>
                  <a:schemeClr val="tx1"/>
                </a:solidFill>
              </a:rPr>
              <a:t>the application with a good vision of what </a:t>
            </a:r>
            <a:r>
              <a:rPr lang="en-US" sz="2200" dirty="0" smtClean="0">
                <a:solidFill>
                  <a:schemeClr val="tx1"/>
                </a:solidFill>
              </a:rPr>
              <a:t>I need </a:t>
            </a:r>
            <a:r>
              <a:rPr lang="en-US" sz="2200" dirty="0">
                <a:solidFill>
                  <a:schemeClr val="tx1"/>
                </a:solidFill>
              </a:rPr>
              <a:t>and </a:t>
            </a:r>
            <a:r>
              <a:rPr lang="en-US" sz="2200" dirty="0" smtClean="0">
                <a:solidFill>
                  <a:schemeClr val="tx1"/>
                </a:solidFill>
              </a:rPr>
              <a:t>I did </a:t>
            </a:r>
            <a:r>
              <a:rPr lang="en-US" sz="2200" dirty="0">
                <a:solidFill>
                  <a:schemeClr val="tx1"/>
                </a:solidFill>
              </a:rPr>
              <a:t>everything </a:t>
            </a:r>
            <a:r>
              <a:rPr lang="en-US" sz="2200" dirty="0" smtClean="0">
                <a:solidFill>
                  <a:schemeClr val="tx1"/>
                </a:solidFill>
              </a:rPr>
              <a:t>essential.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With this application, you can create boards to organize anything you're working </a:t>
            </a:r>
            <a:r>
              <a:rPr lang="en-US" sz="2200" dirty="0" smtClean="0">
                <a:solidFill>
                  <a:schemeClr val="tx1"/>
                </a:solidFill>
              </a:rPr>
              <a:t>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Finally, created </a:t>
            </a:r>
            <a:r>
              <a:rPr lang="en-US" sz="2200" dirty="0">
                <a:solidFill>
                  <a:schemeClr val="tx1"/>
                </a:solidFill>
              </a:rPr>
              <a:t>an application with a good appearance and ease of use, So that the user does not find difficult to deal with 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0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67544" y="1412776"/>
            <a:ext cx="8229600" cy="4464496"/>
          </a:xfrm>
        </p:spPr>
        <p:txBody>
          <a:bodyPr/>
          <a:lstStyle/>
          <a:p>
            <a:endParaRPr lang="en-US" sz="800" dirty="0"/>
          </a:p>
          <a:p>
            <a:pPr marL="342900" indent="-342900" defTabSz="457200" latinLnBrk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 smtClean="0"/>
              <a:t>Introduction</a:t>
            </a:r>
          </a:p>
          <a:p>
            <a:pPr marL="342900" indent="-342900" defTabSz="457200" latinLnBrk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/>
              <a:t>O</a:t>
            </a:r>
            <a:r>
              <a:rPr lang="en-US" sz="2400" dirty="0" smtClean="0"/>
              <a:t>bjectives</a:t>
            </a:r>
          </a:p>
          <a:p>
            <a:pPr marL="342900" indent="-342900" defTabSz="457200" latinLnBrk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/>
              <a:t>Development process</a:t>
            </a:r>
          </a:p>
          <a:p>
            <a:pPr marL="342900" indent="-342900" defTabSz="457200" latinLnBrk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 smtClean="0"/>
              <a:t>Methodology</a:t>
            </a:r>
            <a:endParaRPr lang="it-IT" sz="2400" dirty="0"/>
          </a:p>
          <a:p>
            <a:pPr marL="342900" indent="-342900" defTabSz="457200" latinLnBrk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/>
              <a:t>Results and discussion</a:t>
            </a:r>
            <a:endParaRPr lang="it-IT" sz="2400" dirty="0"/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/>
              <a:t>Conclusions and future </a:t>
            </a:r>
            <a:r>
              <a:rPr lang="en-US" sz="2400" dirty="0" smtClean="0"/>
              <a:t>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31252"/>
            <a:ext cx="7524328" cy="1069514"/>
          </a:xfrm>
        </p:spPr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2" y="1481070"/>
            <a:ext cx="7077472" cy="4511619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</a:rPr>
              <a:t>The program has been designed and developed to be </a:t>
            </a:r>
            <a:r>
              <a:rPr lang="en-US" sz="2200" dirty="0" smtClean="0">
                <a:solidFill>
                  <a:schemeClr val="tx1"/>
                </a:solidFill>
              </a:rPr>
              <a:t>online.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dirty="0" smtClean="0">
                <a:solidFill>
                  <a:schemeClr val="tx1"/>
                </a:solidFill>
              </a:rPr>
              <a:t>his </a:t>
            </a:r>
            <a:r>
              <a:rPr lang="en-US" sz="2200" dirty="0">
                <a:solidFill>
                  <a:schemeClr val="tx1"/>
                </a:solidFill>
              </a:rPr>
              <a:t>software provide services for individuals and also for </a:t>
            </a:r>
            <a:r>
              <a:rPr lang="en-US" sz="2200" dirty="0" smtClean="0">
                <a:solidFill>
                  <a:schemeClr val="tx1"/>
                </a:solidFill>
              </a:rPr>
              <a:t>groups.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chemeClr val="tx1"/>
                </a:solidFill>
              </a:rPr>
              <a:t>My </a:t>
            </a:r>
            <a:r>
              <a:rPr lang="en-US" sz="2200" dirty="0">
                <a:solidFill>
                  <a:schemeClr val="tx1"/>
                </a:solidFill>
              </a:rPr>
              <a:t>project originated as a friendly and easy-to-use task management system that anyone can start using right </a:t>
            </a:r>
            <a:r>
              <a:rPr lang="en-US" sz="2200" dirty="0" smtClean="0">
                <a:solidFill>
                  <a:schemeClr val="tx1"/>
                </a:solidFill>
              </a:rPr>
              <a:t>away.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0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44699"/>
            <a:ext cx="7524328" cy="106951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Future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1" y="1597548"/>
            <a:ext cx="7266751" cy="4923175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I need </a:t>
            </a:r>
            <a:r>
              <a:rPr lang="en-US" sz="2200" dirty="0">
                <a:solidFill>
                  <a:schemeClr val="tx1"/>
                </a:solidFill>
              </a:rPr>
              <a:t>to make all the functionalities </a:t>
            </a:r>
            <a:r>
              <a:rPr lang="en-US" sz="2200" dirty="0" smtClean="0">
                <a:solidFill>
                  <a:schemeClr val="tx1"/>
                </a:solidFill>
              </a:rPr>
              <a:t>offline.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Can be developed that application by adding different categories of </a:t>
            </a:r>
            <a:r>
              <a:rPr lang="en-US" sz="2200" dirty="0" smtClean="0">
                <a:solidFill>
                  <a:schemeClr val="tx1"/>
                </a:solidFill>
              </a:rPr>
              <a:t>group.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Of course the most important things that must be completed is the need to create a web </a:t>
            </a:r>
            <a:r>
              <a:rPr lang="en-US" sz="2200" dirty="0" smtClean="0">
                <a:solidFill>
                  <a:schemeClr val="tx1"/>
                </a:solidFill>
              </a:rPr>
              <a:t>site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20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800600" y="4219977"/>
            <a:ext cx="4343400" cy="13620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2951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en-US" dirty="0"/>
              <a:t>Introduction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idx="10"/>
          </p:nvPr>
        </p:nvSpPr>
        <p:spPr>
          <a:xfrm>
            <a:off x="457200" y="1545464"/>
            <a:ext cx="8229600" cy="4250030"/>
          </a:xfrm>
        </p:spPr>
        <p:txBody>
          <a:bodyPr>
            <a:normAutofit fontScale="92500" lnSpcReduction="10000"/>
          </a:bodyPr>
          <a:lstStyle/>
          <a:p>
            <a:endParaRPr lang="en-US" sz="800" dirty="0">
              <a:solidFill>
                <a:schemeClr val="tx1"/>
              </a:solidFill>
            </a:endParaRP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Since we live in the era of speed, where the time is very important especially for businessmen, managers, students, employees …etc.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endParaRPr lang="ar-SA" sz="2400" dirty="0" smtClean="0">
              <a:solidFill>
                <a:schemeClr val="tx1"/>
              </a:solidFill>
            </a:endParaRP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It </a:t>
            </a:r>
            <a:r>
              <a:rPr lang="en-US" sz="2400" dirty="0">
                <a:solidFill>
                  <a:schemeClr val="tx1"/>
                </a:solidFill>
              </a:rPr>
              <a:t>is very important to find a tool that can help </a:t>
            </a:r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schedule and manage the time, meetings, and appointments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endParaRPr lang="ar-SA" sz="2400" dirty="0" smtClean="0">
              <a:solidFill>
                <a:schemeClr val="tx1"/>
              </a:solidFill>
            </a:endParaRP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importance of this project comes from the need of using a single software that can be used to control many of the operations, tasks, appointments and meetings for individuals and also for teams and small companies. </a:t>
            </a:r>
            <a:endParaRPr lang="en-US" sz="2400" dirty="0" smtClean="0">
              <a:solidFill>
                <a:schemeClr val="tx1"/>
              </a:solidFill>
            </a:endParaRPr>
          </a:p>
          <a:p>
            <a:pPr defTabSz="457200">
              <a:lnSpc>
                <a:spcPct val="80000"/>
              </a:lnSpc>
              <a:buClr>
                <a:schemeClr val="accent1"/>
              </a:buClr>
              <a:buSzPct val="80000"/>
            </a:pPr>
            <a:endParaRPr lang="ar-SA" sz="2400" dirty="0" smtClean="0">
              <a:solidFill>
                <a:schemeClr val="tx1"/>
              </a:solidFill>
            </a:endParaRP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This software will reduce the costs of buying several </a:t>
            </a:r>
            <a:r>
              <a:rPr lang="en-US" sz="2400" dirty="0" smtClean="0">
                <a:solidFill>
                  <a:schemeClr val="tx1"/>
                </a:solidFill>
              </a:rPr>
              <a:t>software’s. </a:t>
            </a:r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 defTabSz="457200">
              <a:lnSpc>
                <a:spcPct val="800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15945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dirty="0" smtClean="0"/>
              <a:t>Objectives  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0"/>
          </p:nvPr>
        </p:nvSpPr>
        <p:spPr>
          <a:xfrm>
            <a:off x="547352" y="1620816"/>
            <a:ext cx="8229600" cy="5101956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In this project, we are trying to develop a way to reduce the high cost of many already existing management tools and systems.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Using this project as calendar for </a:t>
            </a:r>
            <a:r>
              <a:rPr lang="en-US" sz="2200" dirty="0" smtClean="0">
                <a:solidFill>
                  <a:schemeClr val="tx1"/>
                </a:solidFill>
              </a:rPr>
              <a:t>appointments.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Manage </a:t>
            </a:r>
            <a:r>
              <a:rPr lang="en-US" sz="2200" dirty="0">
                <a:solidFill>
                  <a:schemeClr val="tx1"/>
                </a:solidFill>
              </a:rPr>
              <a:t>projects using dashboards between team members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Our </a:t>
            </a:r>
            <a:r>
              <a:rPr lang="en-US" sz="2200" dirty="0">
                <a:solidFill>
                  <a:schemeClr val="tx1"/>
                </a:solidFill>
              </a:rPr>
              <a:t>project is an online task manager, online to do list that helps individuals and businesses effectively organize their projects and tasks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927" y="1277241"/>
            <a:ext cx="8764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importance of this project come from several </a:t>
            </a:r>
            <a:r>
              <a:rPr lang="en-US" sz="2400" b="1" dirty="0" smtClean="0"/>
              <a:t>points: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6529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System Architecture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43" y="2863470"/>
            <a:ext cx="2143125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033" y="3001851"/>
            <a:ext cx="2004744" cy="200474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220567" y="3528812"/>
            <a:ext cx="2265832" cy="270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3220568" y="3935032"/>
            <a:ext cx="2265832" cy="270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28434" y="3159480"/>
            <a:ext cx="117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JSON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3223" y="5254580"/>
            <a:ext cx="1210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84986" y="5254580"/>
            <a:ext cx="1210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Mobile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77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Development </a:t>
            </a:r>
            <a:r>
              <a:rPr lang="en-US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Using Android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385" y="4452946"/>
            <a:ext cx="1911607" cy="19092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199" y="2060848"/>
            <a:ext cx="69095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Widely used so My application support a lot of people.</a:t>
            </a:r>
          </a:p>
          <a:p>
            <a:pPr lvl="1"/>
            <a:endParaRPr lang="en-US" sz="24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Contains </a:t>
            </a:r>
            <a:r>
              <a:rPr lang="en-US" sz="2400" dirty="0"/>
              <a:t>a lot of packages and libraries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development tools for the platform are free to download</a:t>
            </a:r>
            <a:endParaRPr lang="en-US" sz="24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20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Development process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246"/>
            <a:ext cx="8229600" cy="460648"/>
          </a:xfrm>
        </p:spPr>
        <p:txBody>
          <a:bodyPr/>
          <a:lstStyle/>
          <a:p>
            <a:pPr marL="0" lvl="1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Using CakePHP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710582"/>
            <a:ext cx="1752600" cy="1771650"/>
          </a:xfrm>
        </p:spPr>
      </p:pic>
      <p:sp>
        <p:nvSpPr>
          <p:cNvPr id="7" name="Rectangle 6"/>
          <p:cNvSpPr/>
          <p:nvPr/>
        </p:nvSpPr>
        <p:spPr>
          <a:xfrm>
            <a:off x="457199" y="1804122"/>
            <a:ext cx="79011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/>
              <a:t>It’s a foundational structure for programmers to create web applications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CakePHP is a free, open-source, rapid development framework for PHP.</a:t>
            </a:r>
          </a:p>
          <a:p>
            <a:pPr lvl="1"/>
            <a:endParaRPr lang="en-US" sz="24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I use </a:t>
            </a:r>
            <a:r>
              <a:rPr lang="en-US" sz="2400" dirty="0"/>
              <a:t>CakePHP version 2.7.0 because it easy to use and it has many features implicit within it. </a:t>
            </a:r>
            <a:endParaRPr lang="en-US" sz="2400" dirty="0" smtClean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50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Development </a:t>
            </a:r>
            <a:r>
              <a:rPr lang="en-US" dirty="0"/>
              <a:t>process </a:t>
            </a:r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Using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JSON (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JavaScript Object Notation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) :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199" y="2060848"/>
            <a:ext cx="66809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/>
              <a:t>It is a lightweight format that is used</a:t>
            </a:r>
            <a:r>
              <a:rPr lang="en-US" sz="2400" b="1" dirty="0" smtClean="0"/>
              <a:t> </a:t>
            </a:r>
            <a:r>
              <a:rPr lang="en-US" sz="2400" dirty="0" smtClean="0"/>
              <a:t>for data interchanging.</a:t>
            </a:r>
          </a:p>
          <a:p>
            <a:pPr lvl="1"/>
            <a:endParaRPr lang="en-US" sz="24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/>
              <a:t>The JSON format is often used for serializing and transmitting structured data over a network connection. </a:t>
            </a:r>
            <a:endParaRPr lang="en-US" sz="2400" dirty="0" smtClean="0"/>
          </a:p>
          <a:p>
            <a:pPr lvl="1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/>
              <a:t>It is used primarily to transmit data between a server and </a:t>
            </a:r>
            <a:r>
              <a:rPr lang="en-US" sz="2400" dirty="0" smtClean="0"/>
              <a:t>web application.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114" y="4601039"/>
            <a:ext cx="1777286" cy="185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934"/>
            <a:ext cx="8229600" cy="460648"/>
          </a:xfrm>
        </p:spPr>
        <p:txBody>
          <a:bodyPr>
            <a:normAutofit/>
          </a:bodyPr>
          <a:lstStyle/>
          <a:p>
            <a:r>
              <a:rPr lang="en-US" b="1" dirty="0" smtClean="0"/>
              <a:t>Firstly, </a:t>
            </a:r>
            <a:r>
              <a:rPr lang="en-US" b="1" dirty="0"/>
              <a:t>Web Server: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57200" y="1681581"/>
            <a:ext cx="8229600" cy="4461641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In the beginning </a:t>
            </a:r>
            <a:r>
              <a:rPr lang="en-US" sz="2000" dirty="0" smtClean="0">
                <a:solidFill>
                  <a:schemeClr val="tx1"/>
                </a:solidFill>
              </a:rPr>
              <a:t>I started </a:t>
            </a:r>
            <a:r>
              <a:rPr lang="en-US" sz="2000" dirty="0">
                <a:solidFill>
                  <a:schemeClr val="tx1"/>
                </a:solidFill>
              </a:rPr>
              <a:t>gathering information to create a </a:t>
            </a:r>
            <a:r>
              <a:rPr lang="en-US" sz="2000" dirty="0" smtClean="0">
                <a:solidFill>
                  <a:schemeClr val="tx1"/>
                </a:solidFill>
              </a:rPr>
              <a:t>database.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XAMPP </a:t>
            </a:r>
            <a:r>
              <a:rPr lang="en-US" sz="2000" dirty="0">
                <a:solidFill>
                  <a:schemeClr val="tx1"/>
                </a:solidFill>
              </a:rPr>
              <a:t>then installed, to run Appache server and MySQL </a:t>
            </a:r>
            <a:r>
              <a:rPr lang="en-US" sz="2000" dirty="0" smtClean="0">
                <a:solidFill>
                  <a:schemeClr val="tx1"/>
                </a:solidFill>
              </a:rPr>
              <a:t>database.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most important key points in </a:t>
            </a:r>
            <a:r>
              <a:rPr lang="en-US" sz="2000" dirty="0" smtClean="0">
                <a:solidFill>
                  <a:schemeClr val="tx1"/>
                </a:solidFill>
              </a:rPr>
              <a:t>the CakePHP framework</a:t>
            </a:r>
            <a:r>
              <a:rPr lang="ar-SA" sz="2000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Firstly</a:t>
            </a:r>
            <a:r>
              <a:rPr lang="en-US" sz="2000" dirty="0">
                <a:solidFill>
                  <a:schemeClr val="tx1"/>
                </a:solidFill>
              </a:rPr>
              <a:t>, MVC architecture that divides </a:t>
            </a:r>
            <a:r>
              <a:rPr lang="en-US" sz="2000" dirty="0" smtClean="0">
                <a:solidFill>
                  <a:schemeClr val="tx1"/>
                </a:solidFill>
              </a:rPr>
              <a:t>my software </a:t>
            </a:r>
            <a:r>
              <a:rPr lang="en-US" sz="2000" dirty="0">
                <a:solidFill>
                  <a:schemeClr val="tx1"/>
                </a:solidFill>
              </a:rPr>
              <a:t>application into three interconnected </a:t>
            </a:r>
            <a:r>
              <a:rPr lang="en-US" sz="2000" dirty="0" smtClean="0">
                <a:solidFill>
                  <a:schemeClr val="tx1"/>
                </a:solidFill>
              </a:rPr>
              <a:t>parts, Model, View and Controller.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Secondly, Code generation by using console and ‘bake’ command to generate </a:t>
            </a:r>
            <a:r>
              <a:rPr lang="en-US" sz="2000" dirty="0" smtClean="0">
                <a:solidFill>
                  <a:schemeClr val="tx1"/>
                </a:solidFill>
              </a:rPr>
              <a:t>codes.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Finally</a:t>
            </a:r>
            <a:r>
              <a:rPr lang="en-US" sz="2000" dirty="0">
                <a:solidFill>
                  <a:schemeClr val="tx1"/>
                </a:solidFill>
              </a:rPr>
              <a:t>, there is a more features that helped </a:t>
            </a:r>
            <a:r>
              <a:rPr lang="en-US" sz="2000" dirty="0" smtClean="0">
                <a:solidFill>
                  <a:schemeClr val="tx1"/>
                </a:solidFill>
              </a:rPr>
              <a:t>me </a:t>
            </a:r>
            <a:r>
              <a:rPr lang="en-US" sz="2000" dirty="0">
                <a:solidFill>
                  <a:schemeClr val="tx1"/>
                </a:solidFill>
              </a:rPr>
              <a:t>like Email, cookie, </a:t>
            </a:r>
            <a:r>
              <a:rPr lang="en-US" sz="2000" dirty="0" smtClean="0">
                <a:solidFill>
                  <a:schemeClr val="tx1"/>
                </a:solidFill>
              </a:rPr>
              <a:t>Authentication, </a:t>
            </a:r>
            <a:r>
              <a:rPr lang="en-US" sz="2000" dirty="0">
                <a:solidFill>
                  <a:schemeClr val="tx1"/>
                </a:solidFill>
              </a:rPr>
              <a:t>session, and request handling Components and much more.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6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2711</TotalTime>
  <Words>1176</Words>
  <Application>Microsoft Office PowerPoint</Application>
  <PresentationFormat>On-screen Show (4:3)</PresentationFormat>
  <Paragraphs>155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맑은 고딕</vt:lpstr>
      <vt:lpstr>Arial</vt:lpstr>
      <vt:lpstr>Calibri</vt:lpstr>
      <vt:lpstr>Calibri Light</vt:lpstr>
      <vt:lpstr>Wingdings</vt:lpstr>
      <vt:lpstr>Wingdings 3</vt:lpstr>
      <vt:lpstr>Office Theme</vt:lpstr>
      <vt:lpstr>PowerPoint Presentation</vt:lpstr>
      <vt:lpstr> Outline</vt:lpstr>
      <vt:lpstr> Introduction</vt:lpstr>
      <vt:lpstr> Objectives  </vt:lpstr>
      <vt:lpstr> System Architecture</vt:lpstr>
      <vt:lpstr> Development process</vt:lpstr>
      <vt:lpstr> Development process cont..</vt:lpstr>
      <vt:lpstr> Development process cont..</vt:lpstr>
      <vt:lpstr> Methodology</vt:lpstr>
      <vt:lpstr> Methodology cont..</vt:lpstr>
      <vt:lpstr> Methodology cont..</vt:lpstr>
      <vt:lpstr> Methodology cont..</vt:lpstr>
      <vt:lpstr> Methodology cont..</vt:lpstr>
      <vt:lpstr> Methodology cont..</vt:lpstr>
      <vt:lpstr> Methodology cont..</vt:lpstr>
      <vt:lpstr> Methodology cont..</vt:lpstr>
      <vt:lpstr> Methodology cont..</vt:lpstr>
      <vt:lpstr> Methodology cont..</vt:lpstr>
      <vt:lpstr>Results </vt:lpstr>
      <vt:lpstr>Conclusions </vt:lpstr>
      <vt:lpstr>Future work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mostafa taha</dc:creator>
  <cp:lastModifiedBy>mostafa taha</cp:lastModifiedBy>
  <cp:revision>75</cp:revision>
  <dcterms:created xsi:type="dcterms:W3CDTF">2015-12-15T14:34:59Z</dcterms:created>
  <dcterms:modified xsi:type="dcterms:W3CDTF">2015-12-19T15:25:02Z</dcterms:modified>
</cp:coreProperties>
</file>