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59" r:id="rId5"/>
    <p:sldId id="260" r:id="rId6"/>
    <p:sldId id="261" r:id="rId7"/>
    <p:sldId id="286" r:id="rId8"/>
    <p:sldId id="284" r:id="rId9"/>
    <p:sldId id="285" r:id="rId10"/>
    <p:sldId id="271" r:id="rId11"/>
    <p:sldId id="263" r:id="rId12"/>
    <p:sldId id="272" r:id="rId13"/>
    <p:sldId id="273" r:id="rId14"/>
    <p:sldId id="274" r:id="rId15"/>
    <p:sldId id="275" r:id="rId16"/>
    <p:sldId id="276" r:id="rId17"/>
    <p:sldId id="277" r:id="rId18"/>
    <p:sldId id="265" r:id="rId19"/>
    <p:sldId id="266" r:id="rId20"/>
    <p:sldId id="267" r:id="rId21"/>
    <p:sldId id="283" r:id="rId22"/>
    <p:sldId id="287" r:id="rId23"/>
    <p:sldId id="281"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ulhaleem Dwaikat" initials="AD" lastIdx="1" clrIdx="0">
    <p:extLst>
      <p:ext uri="{19B8F6BF-5375-455C-9EA6-DF929625EA0E}">
        <p15:presenceInfo xmlns:p15="http://schemas.microsoft.com/office/powerpoint/2012/main" userId="b270bae99dedaf5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3896B3"/>
    <a:srgbClr val="A43D04"/>
    <a:srgbClr val="F96A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94660"/>
  </p:normalViewPr>
  <p:slideViewPr>
    <p:cSldViewPr>
      <p:cViewPr varScale="1">
        <p:scale>
          <a:sx n="81" d="100"/>
          <a:sy n="81" d="100"/>
        </p:scale>
        <p:origin x="155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1A0184-F5EB-436C-BD3A-0B81F3C463C5}" type="datetimeFigureOut">
              <a:rPr lang="en-US" smtClean="0"/>
              <a:t>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3E7E08-FDD1-4546-A876-202B6D0D2598}" type="slidenum">
              <a:rPr lang="en-US" smtClean="0"/>
              <a:t>‹#›</a:t>
            </a:fld>
            <a:endParaRPr lang="en-US"/>
          </a:p>
        </p:txBody>
      </p:sp>
    </p:spTree>
    <p:extLst>
      <p:ext uri="{BB962C8B-B14F-4D97-AF65-F5344CB8AC3E}">
        <p14:creationId xmlns:p14="http://schemas.microsoft.com/office/powerpoint/2010/main" val="518542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3E7E08-FDD1-4546-A876-202B6D0D2598}" type="slidenum">
              <a:rPr lang="en-US" smtClean="0"/>
              <a:t>20</a:t>
            </a:fld>
            <a:endParaRPr lang="en-US"/>
          </a:p>
        </p:txBody>
      </p:sp>
    </p:spTree>
    <p:extLst>
      <p:ext uri="{BB962C8B-B14F-4D97-AF65-F5344CB8AC3E}">
        <p14:creationId xmlns:p14="http://schemas.microsoft.com/office/powerpoint/2010/main" val="3546807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fld id="{EE2704F1-1640-44FC-B299-2BE9C8D4616E}" type="datetimeFigureOut">
              <a:rPr lang="en-US" smtClean="0"/>
              <a:t>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2704F1-1640-44FC-B299-2BE9C8D4616E}" type="datetimeFigureOut">
              <a:rPr lang="en-US" smtClean="0"/>
              <a:t>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E2704F1-1640-44FC-B299-2BE9C8D4616E}" type="datetimeFigureOut">
              <a:rPr lang="en-US" smtClean="0"/>
              <a:t>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2704F1-1640-44FC-B299-2BE9C8D4616E}" type="datetimeFigureOut">
              <a:rPr lang="en-US" smtClean="0"/>
              <a:t>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fld id="{EE2704F1-1640-44FC-B299-2BE9C8D4616E}" type="datetimeFigureOut">
              <a:rPr lang="en-US" smtClean="0"/>
              <a:t>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E2704F1-1640-44FC-B299-2BE9C8D4616E}" type="datetimeFigureOut">
              <a:rPr lang="en-US" smtClean="0"/>
              <a:t>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45AB7-628E-47CE-8302-2EAE267EEDEB}" type="slidenum">
              <a:rPr lang="en-US" smtClean="0"/>
              <a:t>‹#›</a:t>
            </a:fld>
            <a:endParaRPr lang="en-US"/>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E2704F1-1640-44FC-B299-2BE9C8D4616E}" type="datetimeFigureOut">
              <a:rPr lang="en-US" smtClean="0"/>
              <a:t>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E2704F1-1640-44FC-B299-2BE9C8D4616E}" type="datetimeFigureOut">
              <a:rPr lang="en-US" smtClean="0"/>
              <a:t>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704F1-1640-44FC-B299-2BE9C8D4616E}" type="datetimeFigureOut">
              <a:rPr lang="en-US" smtClean="0"/>
              <a:t>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fld id="{EE2704F1-1640-44FC-B299-2BE9C8D4616E}" type="datetimeFigureOut">
              <a:rPr lang="en-US" smtClean="0"/>
              <a:t>1/2/2021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E045AB7-628E-47CE-8302-2EAE267EEDE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2704F1-1640-44FC-B299-2BE9C8D4616E}" type="datetimeFigureOut">
              <a:rPr lang="en-US" smtClean="0"/>
              <a:t>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45AB7-628E-47CE-8302-2EAE267EEDE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E2704F1-1640-44FC-B299-2BE9C8D4616E}" type="datetimeFigureOut">
              <a:rPr lang="en-US" smtClean="0"/>
              <a:t>1/2/2021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E045AB7-628E-47CE-8302-2EAE267EEDE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br>
              <a:rPr lang="en-US" dirty="0"/>
            </a:br>
            <a:endParaRPr lang="en-US" dirty="0"/>
          </a:p>
        </p:txBody>
      </p:sp>
      <p:sp>
        <p:nvSpPr>
          <p:cNvPr id="4" name="Rectangle 3"/>
          <p:cNvSpPr/>
          <p:nvPr/>
        </p:nvSpPr>
        <p:spPr>
          <a:xfrm rot="19117269">
            <a:off x="1166919" y="2493456"/>
            <a:ext cx="5056581" cy="923330"/>
          </a:xfrm>
          <a:prstGeom prst="rect">
            <a:avLst/>
          </a:prstGeom>
        </p:spPr>
        <p:txBody>
          <a:bodyPr wrap="square">
            <a:spAutoFit/>
          </a:bodyPr>
          <a:lstStyle/>
          <a:p>
            <a:endParaRPr lang="en-US" b="1" dirty="0"/>
          </a:p>
          <a:p>
            <a:r>
              <a:rPr lang="en-US" b="1" dirty="0">
                <a:latin typeface="Times New Roman" pitchFamily="18" charset="0"/>
                <a:cs typeface="Times New Roman" pitchFamily="18" charset="0"/>
              </a:rPr>
              <a:t>Application For PLC using Sound Command </a:t>
            </a:r>
            <a:br>
              <a:rPr lang="en-US" b="1"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TextBox 4"/>
          <p:cNvSpPr txBox="1"/>
          <p:nvPr/>
        </p:nvSpPr>
        <p:spPr>
          <a:xfrm>
            <a:off x="4800600" y="3421378"/>
            <a:ext cx="3684278" cy="923330"/>
          </a:xfrm>
          <a:prstGeom prst="rect">
            <a:avLst/>
          </a:prstGeom>
          <a:noFill/>
        </p:spPr>
        <p:txBody>
          <a:bodyPr wrap="none" rtlCol="0">
            <a:spAutoFit/>
          </a:bodyPr>
          <a:lstStyle/>
          <a:p>
            <a:r>
              <a:rPr lang="en-US" b="1" dirty="0"/>
              <a:t>Prepared by : Rahma Faris</a:t>
            </a:r>
          </a:p>
          <a:p>
            <a:r>
              <a:rPr lang="en-US" b="1" dirty="0"/>
              <a:t>                        Rawan Abdullah</a:t>
            </a:r>
          </a:p>
          <a:p>
            <a:r>
              <a:rPr lang="en-US" b="1" dirty="0"/>
              <a:t>                        Abdulhaleem Dwaikat</a:t>
            </a:r>
            <a:endParaRPr lang="en-US" dirty="0"/>
          </a:p>
        </p:txBody>
      </p:sp>
      <p:sp>
        <p:nvSpPr>
          <p:cNvPr id="6" name="TextBox 5"/>
          <p:cNvSpPr txBox="1"/>
          <p:nvPr/>
        </p:nvSpPr>
        <p:spPr>
          <a:xfrm>
            <a:off x="4800600" y="4788157"/>
            <a:ext cx="2909643" cy="369332"/>
          </a:xfrm>
          <a:prstGeom prst="rect">
            <a:avLst/>
          </a:prstGeom>
          <a:noFill/>
        </p:spPr>
        <p:txBody>
          <a:bodyPr wrap="none" rtlCol="0">
            <a:spAutoFit/>
          </a:bodyPr>
          <a:lstStyle/>
          <a:p>
            <a:r>
              <a:rPr lang="en-US" b="1" dirty="0"/>
              <a:t>Supervisor : Dr.Kamel Saleh</a:t>
            </a:r>
            <a:endParaRPr lang="en-US" dirty="0"/>
          </a:p>
        </p:txBody>
      </p:sp>
    </p:spTree>
    <p:extLst>
      <p:ext uri="{BB962C8B-B14F-4D97-AF65-F5344CB8AC3E}">
        <p14:creationId xmlns:p14="http://schemas.microsoft.com/office/powerpoint/2010/main" val="2555736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2960" y="304800"/>
            <a:ext cx="7520940" cy="548640"/>
          </a:xfrm>
        </p:spPr>
        <p:txBody>
          <a:bodyPr>
            <a:normAutofit/>
          </a:bodyPr>
          <a:lstStyle/>
          <a:p>
            <a:pPr marL="342900" indent="-342900">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Ladder Diagram </a:t>
            </a:r>
          </a:p>
        </p:txBody>
      </p:sp>
      <p:sp>
        <p:nvSpPr>
          <p:cNvPr id="3" name="عنوان فرعي 2"/>
          <p:cNvSpPr>
            <a:spLocks noGrp="1"/>
          </p:cNvSpPr>
          <p:nvPr>
            <p:ph idx="1"/>
          </p:nvPr>
        </p:nvSpPr>
        <p:spPr>
          <a:xfrm>
            <a:off x="822960" y="1219200"/>
            <a:ext cx="7940040" cy="3928572"/>
          </a:xfrm>
        </p:spPr>
        <p:txBody>
          <a:bodyPr>
            <a:noAutofit/>
          </a:bodyPr>
          <a:lstStyle/>
          <a:p>
            <a:pPr>
              <a:buFont typeface="Wingdings" panose="05000000000000000000" pitchFamily="2" charset="2"/>
              <a:buChar char="Ø"/>
            </a:pPr>
            <a:r>
              <a:rPr lang="en-US" sz="1800" b="0" dirty="0">
                <a:latin typeface="Times New Roman" panose="02020603050405020304" pitchFamily="18" charset="0"/>
                <a:cs typeface="Times New Roman" panose="02020603050405020304" pitchFamily="18" charset="0"/>
              </a:rPr>
              <a:t>Ladder logic was originally a written method to document the design and construction of relay racks as used in manufacturing and process control Each device in the relay rack would be represented by a symbol on the ladder diagram with connections between those devices, it has a several symbols with several Meaning</a:t>
            </a:r>
          </a:p>
          <a:p>
            <a:pPr>
              <a:buFont typeface="Wingdings" panose="05000000000000000000" pitchFamily="2" charset="2"/>
              <a:buChar char="Ø"/>
            </a:pPr>
            <a:r>
              <a:rPr lang="en-US" sz="1800" b="0" dirty="0">
                <a:latin typeface="Times New Roman" panose="02020603050405020304" pitchFamily="18" charset="0"/>
                <a:cs typeface="Times New Roman" panose="02020603050405020304" pitchFamily="18" charset="0"/>
              </a:rPr>
              <a:t>It is a language that can be dealt with easily, so it was chosen in this project using EasySoft7 program to control devices.</a:t>
            </a:r>
          </a:p>
          <a:p>
            <a:pPr algn="l"/>
            <a:endParaRPr lang="ar-SA" sz="1800" b="0" dirty="0">
              <a:latin typeface="Times New Roman" panose="02020603050405020304" pitchFamily="18" charset="0"/>
              <a:cs typeface="Times New Roman" panose="02020603050405020304" pitchFamily="18" charset="0"/>
            </a:endParaRPr>
          </a:p>
          <a:p>
            <a:pPr algn="l"/>
            <a:endParaRPr lang="ar-SA" sz="1800" b="0" dirty="0">
              <a:latin typeface="Times New Roman" panose="02020603050405020304" pitchFamily="18" charset="0"/>
              <a:cs typeface="Times New Roman" panose="02020603050405020304" pitchFamily="18" charset="0"/>
            </a:endParaRPr>
          </a:p>
          <a:p>
            <a:pPr algn="l"/>
            <a:endParaRPr lang="ar-SA" sz="1800" b="0" dirty="0">
              <a:latin typeface="Times New Roman" panose="02020603050405020304" pitchFamily="18" charset="0"/>
              <a:cs typeface="Times New Roman" panose="02020603050405020304" pitchFamily="18" charset="0"/>
            </a:endParaRPr>
          </a:p>
          <a:p>
            <a:pPr algn="l"/>
            <a:endParaRPr lang="en-US" sz="1800" b="0" dirty="0">
              <a:latin typeface="Times New Roman" panose="02020603050405020304" pitchFamily="18" charset="0"/>
              <a:cs typeface="Times New Roman" panose="02020603050405020304" pitchFamily="18" charset="0"/>
            </a:endParaRPr>
          </a:p>
          <a:p>
            <a:pPr algn="l"/>
            <a:endParaRPr lang="en-US" sz="1800" b="0" dirty="0">
              <a:latin typeface="Times New Roman" panose="02020603050405020304" pitchFamily="18" charset="0"/>
              <a:cs typeface="Times New Roman" panose="02020603050405020304" pitchFamily="18" charset="0"/>
            </a:endParaRPr>
          </a:p>
          <a:p>
            <a:endParaRPr lang="en-US" sz="1800" b="0" dirty="0">
              <a:latin typeface="Times New Roman" panose="02020603050405020304" pitchFamily="18" charset="0"/>
              <a:cs typeface="Times New Roman" panose="02020603050405020304" pitchFamily="18" charset="0"/>
            </a:endParaRPr>
          </a:p>
          <a:p>
            <a:endParaRPr lang="en-US" sz="18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5236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3831C1-66E3-411F-8CEE-B7231AB202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52400"/>
            <a:ext cx="6553200" cy="6294375"/>
          </a:xfrm>
          <a:prstGeom prst="rect">
            <a:avLst/>
          </a:prstGeom>
        </p:spPr>
      </p:pic>
    </p:spTree>
    <p:extLst>
      <p:ext uri="{BB962C8B-B14F-4D97-AF65-F5344CB8AC3E}">
        <p14:creationId xmlns:p14="http://schemas.microsoft.com/office/powerpoint/2010/main" val="3737951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 y="152400"/>
            <a:ext cx="8915400" cy="1501347"/>
          </a:xfrm>
        </p:spPr>
        <p:txBody>
          <a:bodyPr/>
          <a:lstStyle/>
          <a:p>
            <a:pPr marL="457200" indent="-4572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Google home-mini with PLC connection using Node-red:</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10" name="Content Placeholder 9">
            <a:extLst>
              <a:ext uri="{FF2B5EF4-FFF2-40B4-BE49-F238E27FC236}">
                <a16:creationId xmlns:a16="http://schemas.microsoft.com/office/drawing/2014/main" id="{AD459FCD-54D3-4BF5-8354-2763010FB91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16806" y="1371600"/>
            <a:ext cx="6910388" cy="5006231"/>
          </a:xfrm>
        </p:spPr>
      </p:pic>
    </p:spTree>
    <p:extLst>
      <p:ext uri="{BB962C8B-B14F-4D97-AF65-F5344CB8AC3E}">
        <p14:creationId xmlns:p14="http://schemas.microsoft.com/office/powerpoint/2010/main" val="787857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3578" y="-3928"/>
            <a:ext cx="8299289" cy="990600"/>
          </a:xfrm>
        </p:spPr>
        <p:txBody>
          <a:bodyPr/>
          <a:lstStyle/>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Red Light</a:t>
            </a:r>
          </a:p>
        </p:txBody>
      </p:sp>
      <p:pic>
        <p:nvPicPr>
          <p:cNvPr id="10" name="Content Placeholder 9">
            <a:extLst>
              <a:ext uri="{FF2B5EF4-FFF2-40B4-BE49-F238E27FC236}">
                <a16:creationId xmlns:a16="http://schemas.microsoft.com/office/drawing/2014/main" id="{AF7C0CEA-D7FF-4812-B673-D0C00A917F1F}"/>
              </a:ext>
            </a:extLst>
          </p:cNvPr>
          <p:cNvPicPr>
            <a:picLocks noGrp="1" noChangeAspect="1"/>
          </p:cNvPicPr>
          <p:nvPr>
            <p:ph sz="half" idx="1"/>
          </p:nvPr>
        </p:nvPicPr>
        <p:blipFill>
          <a:blip r:embed="rId2"/>
          <a:stretch>
            <a:fillRect/>
          </a:stretch>
        </p:blipFill>
        <p:spPr>
          <a:xfrm>
            <a:off x="344724" y="1029093"/>
            <a:ext cx="3974463" cy="4799814"/>
          </a:xfrm>
        </p:spPr>
      </p:pic>
      <p:pic>
        <p:nvPicPr>
          <p:cNvPr id="12" name="Content Placeholder 11">
            <a:extLst>
              <a:ext uri="{FF2B5EF4-FFF2-40B4-BE49-F238E27FC236}">
                <a16:creationId xmlns:a16="http://schemas.microsoft.com/office/drawing/2014/main" id="{ADF2D263-8C2D-447A-96D1-F1E01ACDF374}"/>
              </a:ext>
            </a:extLst>
          </p:cNvPr>
          <p:cNvPicPr>
            <a:picLocks noGrp="1" noChangeAspect="1"/>
          </p:cNvPicPr>
          <p:nvPr>
            <p:ph sz="half" idx="2"/>
          </p:nvPr>
        </p:nvPicPr>
        <p:blipFill>
          <a:blip r:embed="rId3"/>
          <a:stretch>
            <a:fillRect/>
          </a:stretch>
        </p:blipFill>
        <p:spPr>
          <a:xfrm>
            <a:off x="4793179" y="1028307"/>
            <a:ext cx="4006097" cy="4800600"/>
          </a:xfrm>
        </p:spPr>
      </p:pic>
    </p:spTree>
    <p:extLst>
      <p:ext uri="{BB962C8B-B14F-4D97-AF65-F5344CB8AC3E}">
        <p14:creationId xmlns:p14="http://schemas.microsoft.com/office/powerpoint/2010/main" val="1085535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marL="457200" indent="-4572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Green Light</a:t>
            </a:r>
          </a:p>
        </p:txBody>
      </p:sp>
      <p:pic>
        <p:nvPicPr>
          <p:cNvPr id="12" name="Content Placeholder 11">
            <a:extLst>
              <a:ext uri="{FF2B5EF4-FFF2-40B4-BE49-F238E27FC236}">
                <a16:creationId xmlns:a16="http://schemas.microsoft.com/office/drawing/2014/main" id="{FC6EAF35-30DD-4019-BED9-EE792008CDD5}"/>
              </a:ext>
            </a:extLst>
          </p:cNvPr>
          <p:cNvPicPr>
            <a:picLocks noGrp="1" noChangeAspect="1"/>
          </p:cNvPicPr>
          <p:nvPr>
            <p:ph sz="half" idx="1"/>
          </p:nvPr>
        </p:nvPicPr>
        <p:blipFill>
          <a:blip r:embed="rId2"/>
          <a:stretch>
            <a:fillRect/>
          </a:stretch>
        </p:blipFill>
        <p:spPr>
          <a:xfrm>
            <a:off x="5029200" y="1219199"/>
            <a:ext cx="3621088" cy="4770119"/>
          </a:xfrm>
        </p:spPr>
      </p:pic>
      <p:pic>
        <p:nvPicPr>
          <p:cNvPr id="10" name="Content Placeholder 9">
            <a:extLst>
              <a:ext uri="{FF2B5EF4-FFF2-40B4-BE49-F238E27FC236}">
                <a16:creationId xmlns:a16="http://schemas.microsoft.com/office/drawing/2014/main" id="{E815FF01-3052-4F74-8DA9-1D6EA7F20B86}"/>
              </a:ext>
            </a:extLst>
          </p:cNvPr>
          <p:cNvPicPr>
            <a:picLocks noGrp="1" noChangeAspect="1"/>
          </p:cNvPicPr>
          <p:nvPr>
            <p:ph sz="half" idx="2"/>
          </p:nvPr>
        </p:nvPicPr>
        <p:blipFill>
          <a:blip r:embed="rId3"/>
          <a:stretch>
            <a:fillRect/>
          </a:stretch>
        </p:blipFill>
        <p:spPr>
          <a:xfrm>
            <a:off x="825818" y="1219200"/>
            <a:ext cx="3757612" cy="4770119"/>
          </a:xfrm>
        </p:spPr>
      </p:pic>
    </p:spTree>
    <p:extLst>
      <p:ext uri="{BB962C8B-B14F-4D97-AF65-F5344CB8AC3E}">
        <p14:creationId xmlns:p14="http://schemas.microsoft.com/office/powerpoint/2010/main" val="3188129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Good Morning and Good night Mood:</a:t>
            </a:r>
          </a:p>
        </p:txBody>
      </p:sp>
      <p:sp>
        <p:nvSpPr>
          <p:cNvPr id="18" name="Text Placeholder 17">
            <a:extLst>
              <a:ext uri="{FF2B5EF4-FFF2-40B4-BE49-F238E27FC236}">
                <a16:creationId xmlns:a16="http://schemas.microsoft.com/office/drawing/2014/main" id="{FAF45684-C569-42C0-A32D-82DAE936B10E}"/>
              </a:ext>
            </a:extLst>
          </p:cNvPr>
          <p:cNvSpPr>
            <a:spLocks noGrp="1"/>
          </p:cNvSpPr>
          <p:nvPr>
            <p:ph type="body" idx="1"/>
          </p:nvPr>
        </p:nvSpPr>
        <p:spPr>
          <a:xfrm>
            <a:off x="4973826" y="5916189"/>
            <a:ext cx="3200400" cy="345615"/>
          </a:xfrm>
        </p:spPr>
        <p:txBody>
          <a:bodyPr>
            <a:normAutofit lnSpcReduction="10000"/>
          </a:bodyPr>
          <a:lstStyle/>
          <a:p>
            <a:pPr algn="ctr"/>
            <a:r>
              <a:rPr lang="en-US" sz="800" dirty="0"/>
              <a:t>Switch Node Properties for Good Night mood.</a:t>
            </a:r>
          </a:p>
        </p:txBody>
      </p:sp>
      <p:pic>
        <p:nvPicPr>
          <p:cNvPr id="10" name="Content Placeholder 9">
            <a:extLst>
              <a:ext uri="{FF2B5EF4-FFF2-40B4-BE49-F238E27FC236}">
                <a16:creationId xmlns:a16="http://schemas.microsoft.com/office/drawing/2014/main" id="{EF62670E-5154-450D-8546-3BA001F923FD}"/>
              </a:ext>
            </a:extLst>
          </p:cNvPr>
          <p:cNvPicPr>
            <a:picLocks noGrp="1" noChangeAspect="1"/>
          </p:cNvPicPr>
          <p:nvPr>
            <p:ph sz="half" idx="2"/>
          </p:nvPr>
        </p:nvPicPr>
        <p:blipFill>
          <a:blip r:embed="rId2"/>
          <a:stretch>
            <a:fillRect/>
          </a:stretch>
        </p:blipFill>
        <p:spPr>
          <a:xfrm>
            <a:off x="690514" y="1271005"/>
            <a:ext cx="3505200" cy="4315989"/>
          </a:xfrm>
        </p:spPr>
      </p:pic>
      <p:sp>
        <p:nvSpPr>
          <p:cNvPr id="19" name="Text Placeholder 18">
            <a:extLst>
              <a:ext uri="{FF2B5EF4-FFF2-40B4-BE49-F238E27FC236}">
                <a16:creationId xmlns:a16="http://schemas.microsoft.com/office/drawing/2014/main" id="{50CD1540-C157-4864-9E71-CA67B827759B}"/>
              </a:ext>
            </a:extLst>
          </p:cNvPr>
          <p:cNvSpPr>
            <a:spLocks noGrp="1"/>
          </p:cNvSpPr>
          <p:nvPr>
            <p:ph type="body" sz="quarter" idx="3"/>
          </p:nvPr>
        </p:nvSpPr>
        <p:spPr>
          <a:xfrm>
            <a:off x="4856931" y="3147458"/>
            <a:ext cx="3317295" cy="348298"/>
          </a:xfrm>
        </p:spPr>
        <p:txBody>
          <a:bodyPr>
            <a:normAutofit lnSpcReduction="10000"/>
          </a:bodyPr>
          <a:lstStyle/>
          <a:p>
            <a:pPr algn="ctr"/>
            <a:r>
              <a:rPr lang="en-US" sz="900" dirty="0"/>
              <a:t>Switch Node Properties for Good Morning mood,</a:t>
            </a:r>
          </a:p>
        </p:txBody>
      </p:sp>
      <p:pic>
        <p:nvPicPr>
          <p:cNvPr id="17" name="Content Placeholder 16">
            <a:extLst>
              <a:ext uri="{FF2B5EF4-FFF2-40B4-BE49-F238E27FC236}">
                <a16:creationId xmlns:a16="http://schemas.microsoft.com/office/drawing/2014/main" id="{59D2F30B-1AB4-4FA6-8254-C7672F0CD4AC}"/>
              </a:ext>
            </a:extLst>
          </p:cNvPr>
          <p:cNvPicPr>
            <a:picLocks noGrp="1" noChangeAspect="1"/>
          </p:cNvPicPr>
          <p:nvPr>
            <p:ph sz="quarter" idx="4"/>
          </p:nvPr>
        </p:nvPicPr>
        <p:blipFill>
          <a:blip r:embed="rId3"/>
          <a:stretch>
            <a:fillRect/>
          </a:stretch>
        </p:blipFill>
        <p:spPr>
          <a:xfrm>
            <a:off x="4842005" y="3710543"/>
            <a:ext cx="3611481" cy="2205646"/>
          </a:xfrm>
        </p:spPr>
      </p:pic>
      <p:pic>
        <p:nvPicPr>
          <p:cNvPr id="15" name="Picture 14">
            <a:extLst>
              <a:ext uri="{FF2B5EF4-FFF2-40B4-BE49-F238E27FC236}">
                <a16:creationId xmlns:a16="http://schemas.microsoft.com/office/drawing/2014/main" id="{71A9B3A0-71EC-4A7F-AF8D-2B1B77C6404D}"/>
              </a:ext>
            </a:extLst>
          </p:cNvPr>
          <p:cNvPicPr>
            <a:picLocks noChangeAspect="1"/>
          </p:cNvPicPr>
          <p:nvPr/>
        </p:nvPicPr>
        <p:blipFill>
          <a:blip r:embed="rId4"/>
          <a:stretch>
            <a:fillRect/>
          </a:stretch>
        </p:blipFill>
        <p:spPr>
          <a:xfrm>
            <a:off x="4856931" y="862562"/>
            <a:ext cx="3434190" cy="2284896"/>
          </a:xfrm>
          <a:prstGeom prst="rect">
            <a:avLst/>
          </a:prstGeom>
        </p:spPr>
      </p:pic>
      <p:sp>
        <p:nvSpPr>
          <p:cNvPr id="20" name="TextBox 19">
            <a:extLst>
              <a:ext uri="{FF2B5EF4-FFF2-40B4-BE49-F238E27FC236}">
                <a16:creationId xmlns:a16="http://schemas.microsoft.com/office/drawing/2014/main" id="{65EFECAB-5F01-4C4A-9360-1156A42890A5}"/>
              </a:ext>
            </a:extLst>
          </p:cNvPr>
          <p:cNvSpPr txBox="1"/>
          <p:nvPr/>
        </p:nvSpPr>
        <p:spPr>
          <a:xfrm>
            <a:off x="714234" y="5586994"/>
            <a:ext cx="3493264" cy="276999"/>
          </a:xfrm>
          <a:prstGeom prst="rect">
            <a:avLst/>
          </a:prstGeom>
          <a:noFill/>
        </p:spPr>
        <p:txBody>
          <a:bodyPr wrap="none" rtlCol="0">
            <a:spAutoFit/>
          </a:bodyPr>
          <a:lstStyle/>
          <a:p>
            <a:r>
              <a:rPr lang="en-US" sz="1200" b="0" i="0" u="none" strike="noStrike" baseline="0" dirty="0">
                <a:solidFill>
                  <a:srgbClr val="000000"/>
                </a:solidFill>
                <a:latin typeface="Times New Roman" panose="02020603050405020304" pitchFamily="18" charset="0"/>
              </a:rPr>
              <a:t>PLC Ladder for Good morning and good night mood </a:t>
            </a:r>
            <a:endParaRPr lang="en-US" sz="1200" dirty="0"/>
          </a:p>
        </p:txBody>
      </p:sp>
    </p:spTree>
    <p:extLst>
      <p:ext uri="{BB962C8B-B14F-4D97-AF65-F5344CB8AC3E}">
        <p14:creationId xmlns:p14="http://schemas.microsoft.com/office/powerpoint/2010/main" val="4179745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522" y="304800"/>
            <a:ext cx="7520940" cy="548640"/>
          </a:xfrm>
        </p:spPr>
        <p:txBody>
          <a:bodyPr/>
          <a:lstStyle/>
          <a:p>
            <a:pPr marL="457200" indent="-4572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Display Of PLC :</a:t>
            </a:r>
          </a:p>
        </p:txBody>
      </p:sp>
      <p:pic>
        <p:nvPicPr>
          <p:cNvPr id="10" name="Content Placeholder 9">
            <a:extLst>
              <a:ext uri="{FF2B5EF4-FFF2-40B4-BE49-F238E27FC236}">
                <a16:creationId xmlns:a16="http://schemas.microsoft.com/office/drawing/2014/main" id="{923C067B-70FB-4772-9B06-7B92BBDE3B54}"/>
              </a:ext>
            </a:extLst>
          </p:cNvPr>
          <p:cNvPicPr>
            <a:picLocks noGrp="1" noChangeAspect="1"/>
          </p:cNvPicPr>
          <p:nvPr>
            <p:ph sz="half" idx="2"/>
          </p:nvPr>
        </p:nvPicPr>
        <p:blipFill>
          <a:blip r:embed="rId2"/>
          <a:stretch>
            <a:fillRect/>
          </a:stretch>
        </p:blipFill>
        <p:spPr>
          <a:xfrm>
            <a:off x="1170404" y="1295400"/>
            <a:ext cx="6803192" cy="4688121"/>
          </a:xfrm>
        </p:spPr>
      </p:pic>
    </p:spTree>
    <p:extLst>
      <p:ext uri="{BB962C8B-B14F-4D97-AF65-F5344CB8AC3E}">
        <p14:creationId xmlns:p14="http://schemas.microsoft.com/office/powerpoint/2010/main" val="1357447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45770" y="1143682"/>
            <a:ext cx="3660907" cy="3712464"/>
          </a:xfrm>
        </p:spPr>
        <p:txBody>
          <a:bodyPr>
            <a:noAutofit/>
          </a:bodyPr>
          <a:lstStyle/>
          <a:p>
            <a:pPr marL="457200" indent="-457200">
              <a:buFont typeface="Wingdings" panose="05000000000000000000" pitchFamily="2" charset="2"/>
              <a:buChar char="Ø"/>
            </a:pPr>
            <a:r>
              <a:rPr lang="en-US" sz="1800" b="0" dirty="0">
                <a:latin typeface="Times New Roman" panose="02020603050405020304" pitchFamily="18" charset="0"/>
                <a:cs typeface="Times New Roman" panose="02020603050405020304" pitchFamily="18" charset="0"/>
              </a:rPr>
              <a:t>Now we will define the comparison between system that be chosen for this project, x10, </a:t>
            </a:r>
            <a:r>
              <a:rPr lang="en-US" sz="1800" b="0" dirty="0" err="1">
                <a:latin typeface="Times New Roman" panose="02020603050405020304" pitchFamily="18" charset="0"/>
                <a:cs typeface="Times New Roman" panose="02020603050405020304" pitchFamily="18" charset="0"/>
              </a:rPr>
              <a:t>ZigBee</a:t>
            </a:r>
            <a:r>
              <a:rPr lang="en-US" sz="1800" b="0" dirty="0">
                <a:latin typeface="Times New Roman" panose="02020603050405020304" pitchFamily="18" charset="0"/>
                <a:cs typeface="Times New Roman" panose="02020603050405020304" pitchFamily="18" charset="0"/>
              </a:rPr>
              <a:t> and KNX controllers, This table below will describe all advantages and disadvantages for all types:</a:t>
            </a:r>
          </a:p>
          <a:p>
            <a:endParaRPr lang="en-US" sz="1800" b="0"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4270507" y="1143682"/>
            <a:ext cx="4668705" cy="3712464"/>
          </a:xfrm>
          <a:prstGeom prst="rect">
            <a:avLst/>
          </a:prstGeom>
        </p:spPr>
      </p:pic>
      <p:sp>
        <p:nvSpPr>
          <p:cNvPr id="4" name="Title 3"/>
          <p:cNvSpPr>
            <a:spLocks noGrp="1"/>
          </p:cNvSpPr>
          <p:nvPr>
            <p:ph type="title"/>
          </p:nvPr>
        </p:nvSpPr>
        <p:spPr>
          <a:xfrm>
            <a:off x="445770" y="228600"/>
            <a:ext cx="7520940" cy="548640"/>
          </a:xfrm>
        </p:spPr>
        <p:txBody>
          <a:bodyPr/>
          <a:lstStyle/>
          <a:p>
            <a:pPr marL="457200" indent="-45720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plc</a:t>
            </a:r>
            <a:r>
              <a:rPr lang="en-US" dirty="0">
                <a:latin typeface="Times New Roman" panose="02020603050405020304" pitchFamily="18" charset="0"/>
                <a:cs typeface="Times New Roman" panose="02020603050405020304" pitchFamily="18" charset="0"/>
              </a:rPr>
              <a:t> with other Controllers:</a:t>
            </a:r>
          </a:p>
        </p:txBody>
      </p:sp>
    </p:spTree>
    <p:extLst>
      <p:ext uri="{BB962C8B-B14F-4D97-AF65-F5344CB8AC3E}">
        <p14:creationId xmlns:p14="http://schemas.microsoft.com/office/powerpoint/2010/main" val="1361656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solidFill>
                  <a:srgbClr val="000000"/>
                </a:solidFill>
                <a:latin typeface="Times New Roman" panose="02020603050405020304" pitchFamily="18" charset="0"/>
                <a:cs typeface="Times New Roman" panose="02020603050405020304" pitchFamily="18" charset="0"/>
              </a:rPr>
              <a:t>Feasibility study</a:t>
            </a:r>
            <a:endParaRPr lang="en-US" dirty="0"/>
          </a:p>
        </p:txBody>
      </p:sp>
    </p:spTree>
    <p:extLst>
      <p:ext uri="{BB962C8B-B14F-4D97-AF65-F5344CB8AC3E}">
        <p14:creationId xmlns:p14="http://schemas.microsoft.com/office/powerpoint/2010/main" val="3922866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181600" y="592088"/>
            <a:ext cx="3505200" cy="3899887"/>
          </a:xfrm>
        </p:spPr>
      </p:pic>
      <p:sp>
        <p:nvSpPr>
          <p:cNvPr id="6" name="Content Placeholder 5"/>
          <p:cNvSpPr>
            <a:spLocks noGrp="1"/>
          </p:cNvSpPr>
          <p:nvPr>
            <p:ph sz="half" idx="2"/>
          </p:nvPr>
        </p:nvSpPr>
        <p:spPr>
          <a:xfrm>
            <a:off x="381000" y="592088"/>
            <a:ext cx="4495800" cy="3712464"/>
          </a:xfrm>
        </p:spPr>
        <p:txBody>
          <a:bodyPr>
            <a:normAutofit/>
          </a:bodyPr>
          <a:lstStyle/>
          <a:p>
            <a:pPr marL="457200" indent="-457200">
              <a:buFont typeface="Wingdings" panose="05000000000000000000" pitchFamily="2" charset="2"/>
              <a:buChar char="Ø"/>
            </a:pPr>
            <a:r>
              <a:rPr lang="en-US" sz="2000" b="0" dirty="0">
                <a:latin typeface="Times New Roman" panose="02020603050405020304" pitchFamily="18" charset="0"/>
                <a:cs typeface="Times New Roman" panose="02020603050405020304" pitchFamily="18" charset="0"/>
              </a:rPr>
              <a:t>assume that the depreciation factor equal (0.1) for twenty years life cycle</a:t>
            </a:r>
          </a:p>
          <a:p>
            <a:pPr marL="457200" indent="-457200">
              <a:buFont typeface="Wingdings" panose="05000000000000000000" pitchFamily="2" charset="2"/>
              <a:buChar char="Ø"/>
            </a:pPr>
            <a:r>
              <a:rPr lang="en-US" sz="2000" b="0" dirty="0">
                <a:latin typeface="Times New Roman" panose="02020603050405020304" pitchFamily="18" charset="0"/>
                <a:cs typeface="Times New Roman" panose="02020603050405020304" pitchFamily="18" charset="0"/>
              </a:rPr>
              <a:t>The most important advantage of this project is decreasing the running cost because it does not need much maintenance as there are not many items</a:t>
            </a:r>
          </a:p>
        </p:txBody>
      </p:sp>
    </p:spTree>
    <p:extLst>
      <p:ext uri="{BB962C8B-B14F-4D97-AF65-F5344CB8AC3E}">
        <p14:creationId xmlns:p14="http://schemas.microsoft.com/office/powerpoint/2010/main" val="3455320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Font typeface="Wingdings" panose="05000000000000000000" pitchFamily="2" charset="2"/>
              <a:buChar char="q"/>
            </a:pPr>
            <a:r>
              <a:rPr lang="en-US" dirty="0">
                <a:latin typeface="Times New Roman" pitchFamily="18" charset="0"/>
                <a:cs typeface="Times New Roman" pitchFamily="18" charset="0"/>
              </a:rPr>
              <a:t>PLC</a:t>
            </a:r>
          </a:p>
        </p:txBody>
      </p:sp>
      <p:sp>
        <p:nvSpPr>
          <p:cNvPr id="3" name="Content Placeholder 2"/>
          <p:cNvSpPr>
            <a:spLocks noGrp="1"/>
          </p:cNvSpPr>
          <p:nvPr>
            <p:ph idx="1"/>
          </p:nvPr>
        </p:nvSpPr>
        <p:spPr/>
        <p:txBody>
          <a:bodyPr>
            <a:normAutofit/>
          </a:bodyPr>
          <a:lstStyle/>
          <a:p>
            <a:r>
              <a:rPr lang="en-US" b="0" dirty="0">
                <a:latin typeface="Times New Roman" panose="02020603050405020304" pitchFamily="18" charset="0"/>
                <a:cs typeface="Times New Roman" pitchFamily="18" charset="0"/>
              </a:rPr>
              <a:t>is a system which constantly monitors input devices in order to make decisions based on a customized PLC programming in order to control the state of output devices of a machinery, As a micro-computer, a PLC can only fully operate when all its components are in place. For the PLC programming to operate effectively, a basic PLC system must have the following: </a:t>
            </a:r>
          </a:p>
          <a:p>
            <a:pPr>
              <a:buFont typeface="Wingdings" pitchFamily="2" charset="2"/>
              <a:buChar char="Ø"/>
            </a:pPr>
            <a:r>
              <a:rPr lang="en-US" dirty="0">
                <a:latin typeface="Times New Roman" pitchFamily="18" charset="0"/>
                <a:cs typeface="Times New Roman" pitchFamily="18" charset="0"/>
              </a:rPr>
              <a:t>Processor: </a:t>
            </a:r>
          </a:p>
          <a:p>
            <a:pPr>
              <a:buFont typeface="Wingdings" pitchFamily="2" charset="2"/>
              <a:buChar char="Ø"/>
            </a:pPr>
            <a:r>
              <a:rPr lang="en-US" dirty="0">
                <a:latin typeface="Times New Roman" pitchFamily="18" charset="0"/>
                <a:cs typeface="Times New Roman" pitchFamily="18" charset="0"/>
              </a:rPr>
              <a:t>Rack/Mounting</a:t>
            </a:r>
          </a:p>
          <a:p>
            <a:pPr>
              <a:buFont typeface="Wingdings" pitchFamily="2" charset="2"/>
              <a:buChar char="Ø"/>
            </a:pPr>
            <a:r>
              <a:rPr lang="en-US" dirty="0">
                <a:latin typeface="Times New Roman" pitchFamily="18" charset="0"/>
                <a:cs typeface="Times New Roman" pitchFamily="18" charset="0"/>
              </a:rPr>
              <a:t>Input Assembly</a:t>
            </a:r>
          </a:p>
          <a:p>
            <a:pPr>
              <a:buFont typeface="Wingdings" pitchFamily="2" charset="2"/>
              <a:buChar char="Ø"/>
            </a:pPr>
            <a:r>
              <a:rPr lang="en-US" dirty="0">
                <a:latin typeface="Times New Roman" pitchFamily="18" charset="0"/>
                <a:cs typeface="Times New Roman" pitchFamily="18" charset="0"/>
              </a:rPr>
              <a:t>Output Assembly</a:t>
            </a:r>
          </a:p>
          <a:p>
            <a:pPr>
              <a:buFont typeface="Wingdings" pitchFamily="2" charset="2"/>
              <a:buChar char="Ø"/>
            </a:pPr>
            <a:r>
              <a:rPr lang="en-US" dirty="0">
                <a:latin typeface="Times New Roman" pitchFamily="18" charset="0"/>
                <a:cs typeface="Times New Roman" pitchFamily="18" charset="0"/>
              </a:rPr>
              <a:t>Power Supply</a:t>
            </a:r>
          </a:p>
          <a:p>
            <a:pPr>
              <a:buFont typeface="Wingdings" pitchFamily="2" charset="2"/>
              <a:buChar char="Ø"/>
            </a:pPr>
            <a:r>
              <a:rPr lang="en-US" dirty="0">
                <a:latin typeface="Times New Roman" pitchFamily="18" charset="0"/>
                <a:cs typeface="Times New Roman" pitchFamily="18" charset="0"/>
              </a:rPr>
              <a:t>Programming Device/Unit</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343400" y="2514600"/>
            <a:ext cx="4267200" cy="2226945"/>
          </a:xfrm>
          <a:prstGeom prst="rect">
            <a:avLst/>
          </a:prstGeom>
        </p:spPr>
      </p:pic>
    </p:spTree>
    <p:extLst>
      <p:ext uri="{BB962C8B-B14F-4D97-AF65-F5344CB8AC3E}">
        <p14:creationId xmlns:p14="http://schemas.microsoft.com/office/powerpoint/2010/main" val="2512736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520940" cy="548640"/>
          </a:xfrm>
        </p:spPr>
        <p:txBody>
          <a:bodyPr/>
          <a:lstStyle/>
          <a:p>
            <a:r>
              <a:rPr lang="en-US" b="1" dirty="0">
                <a:latin typeface="Times New Roman" panose="02020603050405020304" pitchFamily="18" charset="0"/>
                <a:cs typeface="Times New Roman" panose="02020603050405020304" pitchFamily="18" charset="0"/>
              </a:rPr>
              <a:t>KNX System:</a:t>
            </a:r>
          </a:p>
        </p:txBody>
      </p:sp>
      <p:sp>
        <p:nvSpPr>
          <p:cNvPr id="3" name="Content Placeholder 2"/>
          <p:cNvSpPr>
            <a:spLocks noGrp="1"/>
          </p:cNvSpPr>
          <p:nvPr>
            <p:ph sz="half" idx="1"/>
          </p:nvPr>
        </p:nvSpPr>
        <p:spPr>
          <a:xfrm>
            <a:off x="822960" y="1097280"/>
            <a:ext cx="7482840" cy="3712464"/>
          </a:xfrm>
        </p:spPr>
        <p:txBody>
          <a:bodyPr>
            <a:normAutofit/>
          </a:bodyPr>
          <a:lstStyle/>
          <a:p>
            <a:pPr marL="457200" indent="-457200">
              <a:buFont typeface="Wingdings" panose="05000000000000000000" pitchFamily="2" charset="2"/>
              <a:buChar char="Ø"/>
            </a:pPr>
            <a:r>
              <a:rPr lang="en-US" sz="1800" b="0" dirty="0"/>
              <a:t>The biggest competitor and alternative solution to the project are KNX because it is available in the market.</a:t>
            </a:r>
          </a:p>
          <a:p>
            <a:pPr marL="457200" indent="-457200">
              <a:buFont typeface="Wingdings" panose="05000000000000000000" pitchFamily="2" charset="2"/>
              <a:buChar char="Ø"/>
            </a:pPr>
            <a:r>
              <a:rPr lang="en-US" sz="1800" b="0" dirty="0"/>
              <a:t>The fixed cost for a home has the same load of this project will control it by using KNX system equal 2000$ approximate.</a:t>
            </a:r>
          </a:p>
          <a:p>
            <a:pPr marL="457200" indent="-457200">
              <a:buFont typeface="Wingdings" panose="05000000000000000000" pitchFamily="2" charset="2"/>
              <a:buChar char="Ø"/>
            </a:pPr>
            <a:r>
              <a:rPr lang="en-US" sz="1800" b="0" dirty="0"/>
              <a:t>The reason for the high price of  KNX system is:</a:t>
            </a:r>
          </a:p>
          <a:p>
            <a:pPr>
              <a:buFont typeface="+mj-lt"/>
              <a:buAutoNum type="arabicPeriod"/>
            </a:pPr>
            <a:r>
              <a:rPr lang="en-US" sz="1800" b="0" dirty="0"/>
              <a:t>fixed cost. </a:t>
            </a:r>
          </a:p>
          <a:p>
            <a:pPr>
              <a:buFont typeface="+mj-lt"/>
              <a:buAutoNum type="arabicPeriod"/>
            </a:pPr>
            <a:r>
              <a:rPr lang="en-US" sz="1800" b="0" dirty="0"/>
              <a:t>running cost.</a:t>
            </a:r>
            <a:r>
              <a:rPr lang="" sz="1800" dirty="0"/>
              <a:t> (</a:t>
            </a:r>
            <a:r>
              <a:rPr lang="en-US" sz="1800" dirty="0"/>
              <a:t>A</a:t>
            </a:r>
            <a:r>
              <a:rPr lang="" sz="1800" dirty="0"/>
              <a:t>ctuater , gateway , 2 power Supply )</a:t>
            </a:r>
            <a:endParaRPr lang="en-US" sz="1800" dirty="0"/>
          </a:p>
          <a:p>
            <a:pPr marL="0" indent="0"/>
            <a:endParaRPr lang="en-US" sz="1800" b="0" dirty="0"/>
          </a:p>
        </p:txBody>
      </p:sp>
    </p:spTree>
    <p:extLst>
      <p:ext uri="{BB962C8B-B14F-4D97-AF65-F5344CB8AC3E}">
        <p14:creationId xmlns:p14="http://schemas.microsoft.com/office/powerpoint/2010/main" val="115190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stretch>
            <a:fillRect/>
          </a:stretch>
        </p:blipFill>
        <p:spPr>
          <a:xfrm>
            <a:off x="457200" y="990600"/>
            <a:ext cx="3909401" cy="3589975"/>
          </a:xfrm>
          <a:prstGeom prst="rect">
            <a:avLst/>
          </a:prstGeom>
        </p:spPr>
      </p:pic>
      <p:sp>
        <p:nvSpPr>
          <p:cNvPr id="4" name="Title 3"/>
          <p:cNvSpPr>
            <a:spLocks noGrp="1"/>
          </p:cNvSpPr>
          <p:nvPr>
            <p:ph type="title"/>
          </p:nvPr>
        </p:nvSpPr>
        <p:spPr>
          <a:xfrm>
            <a:off x="682331" y="228600"/>
            <a:ext cx="7520940" cy="548640"/>
          </a:xfrm>
        </p:spPr>
        <p:txBody>
          <a:bodyPr/>
          <a:lstStyle/>
          <a:p>
            <a:pPr marL="457200" indent="-45720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Advantages  &amp; Disadvantages:</a:t>
            </a:r>
          </a:p>
        </p:txBody>
      </p:sp>
      <p:sp>
        <p:nvSpPr>
          <p:cNvPr id="12" name="Teardrop 11">
            <a:extLst>
              <a:ext uri="{FF2B5EF4-FFF2-40B4-BE49-F238E27FC236}">
                <a16:creationId xmlns:a16="http://schemas.microsoft.com/office/drawing/2014/main" id="{E4E827FC-9C57-4DC6-AFB5-C13DB741A204}"/>
              </a:ext>
            </a:extLst>
          </p:cNvPr>
          <p:cNvSpPr/>
          <p:nvPr/>
        </p:nvSpPr>
        <p:spPr>
          <a:xfrm>
            <a:off x="4777399" y="1447800"/>
            <a:ext cx="3909399" cy="3589975"/>
          </a:xfrm>
          <a:prstGeom prst="teardrop">
            <a:avLst/>
          </a:prstGeom>
          <a:solidFill>
            <a:srgbClr val="5B9BD5"/>
          </a:solid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Disadvantages:</a:t>
            </a:r>
          </a:p>
          <a:p>
            <a:pPr marL="285750" indent="-285750" algn="ctr">
              <a:buFont typeface="Wingdings" panose="05000000000000000000" pitchFamily="2" charset="2"/>
              <a:buChar char="v"/>
            </a:pPr>
            <a:r>
              <a:rPr lang="en-US" sz="1400" dirty="0"/>
              <a:t>Security.</a:t>
            </a:r>
          </a:p>
          <a:p>
            <a:pPr marL="285750" indent="-285750" algn="ctr">
              <a:buFont typeface="Wingdings" panose="05000000000000000000" pitchFamily="2" charset="2"/>
              <a:buChar char="v"/>
            </a:pPr>
            <a:r>
              <a:rPr lang="en-US" sz="1400" dirty="0"/>
              <a:t>lack of technological knowledge.</a:t>
            </a:r>
          </a:p>
          <a:p>
            <a:pPr marL="285750" indent="-285750" algn="ctr">
              <a:buFont typeface="Wingdings" panose="05000000000000000000" pitchFamily="2" charset="2"/>
              <a:buChar char="v"/>
            </a:pPr>
            <a:r>
              <a:rPr lang="en-US" sz="1400" dirty="0"/>
              <a:t>Cost.</a:t>
            </a:r>
          </a:p>
        </p:txBody>
      </p:sp>
    </p:spTree>
    <p:extLst>
      <p:ext uri="{BB962C8B-B14F-4D97-AF65-F5344CB8AC3E}">
        <p14:creationId xmlns:p14="http://schemas.microsoft.com/office/powerpoint/2010/main" val="1249021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599F0-6A78-45FD-9330-3C7929293807}"/>
              </a:ext>
            </a:extLst>
          </p:cNvPr>
          <p:cNvSpPr>
            <a:spLocks noGrp="1"/>
          </p:cNvSpPr>
          <p:nvPr>
            <p:ph type="title"/>
          </p:nvPr>
        </p:nvSpPr>
        <p:spPr>
          <a:xfrm>
            <a:off x="457200" y="304800"/>
            <a:ext cx="7520940" cy="548640"/>
          </a:xfrm>
        </p:spPr>
        <p:txBody>
          <a:bodyPr/>
          <a:lstStyle/>
          <a:p>
            <a:r>
              <a:rPr lang="en-US" b="1" dirty="0">
                <a:latin typeface="Times New Roman" panose="02020603050405020304" pitchFamily="18" charset="0"/>
                <a:cs typeface="Times New Roman" panose="02020603050405020304" pitchFamily="18" charset="0"/>
              </a:rPr>
              <a:t>Result:</a:t>
            </a:r>
          </a:p>
        </p:txBody>
      </p:sp>
      <p:pic>
        <p:nvPicPr>
          <p:cNvPr id="4" name="video-1607015021">
            <a:hlinkClick r:id="" action="ppaction://media"/>
            <a:extLst>
              <a:ext uri="{FF2B5EF4-FFF2-40B4-BE49-F238E27FC236}">
                <a16:creationId xmlns:a16="http://schemas.microsoft.com/office/drawing/2014/main" id="{571EA797-F754-4A22-9104-FC304F13B976}"/>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85800" y="1235869"/>
            <a:ext cx="7895273" cy="4386262"/>
          </a:xfrm>
        </p:spPr>
      </p:pic>
    </p:spTree>
    <p:extLst>
      <p:ext uri="{BB962C8B-B14F-4D97-AF65-F5344CB8AC3E}">
        <p14:creationId xmlns:p14="http://schemas.microsoft.com/office/powerpoint/2010/main" val="248395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5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457200" indent="-457200">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Conclusion:</a:t>
            </a:r>
          </a:p>
        </p:txBody>
      </p:sp>
      <p:sp>
        <p:nvSpPr>
          <p:cNvPr id="6" name="Content Placeholder 5"/>
          <p:cNvSpPr>
            <a:spLocks noGrp="1"/>
          </p:cNvSpPr>
          <p:nvPr>
            <p:ph idx="1"/>
          </p:nvPr>
        </p:nvSpPr>
        <p:spPr>
          <a:xfrm>
            <a:off x="822960" y="1100629"/>
            <a:ext cx="7520940" cy="2861772"/>
          </a:xfrm>
        </p:spPr>
        <p:txBody>
          <a:bodyPr/>
          <a:lstStyle/>
          <a:p>
            <a:pPr algn="just"/>
            <a:r>
              <a:rPr lang="en-US" b="0" dirty="0">
                <a:latin typeface="Times New Roman" pitchFamily="18" charset="0"/>
                <a:cs typeface="Times New Roman" pitchFamily="18" charset="0"/>
              </a:rPr>
              <a:t>This research aims to develop the concept of smart home by using the PLC &amp; Google</a:t>
            </a:r>
            <a:r>
              <a:rPr lang="" b="0">
                <a:latin typeface="Times New Roman" pitchFamily="18" charset="0"/>
                <a:cs typeface="Times New Roman" pitchFamily="18" charset="0"/>
              </a:rPr>
              <a:t> </a:t>
            </a:r>
            <a:r>
              <a:rPr lang="en-US" b="0" dirty="0">
                <a:latin typeface="Times New Roman" pitchFamily="18" charset="0"/>
                <a:cs typeface="Times New Roman" pitchFamily="18" charset="0"/>
              </a:rPr>
              <a:t>home mini</a:t>
            </a:r>
            <a:r>
              <a:rPr lang="" b="0">
                <a:latin typeface="Times New Roman" pitchFamily="18" charset="0"/>
                <a:cs typeface="Times New Roman" pitchFamily="18" charset="0"/>
              </a:rPr>
              <a:t> , </a:t>
            </a:r>
            <a:r>
              <a:rPr lang="en-US" b="0" dirty="0">
                <a:latin typeface="Times New Roman" pitchFamily="18" charset="0"/>
                <a:cs typeface="Times New Roman" pitchFamily="18" charset="0"/>
              </a:rPr>
              <a:t>The world tends to make everything around it smart in general and private field homes, </a:t>
            </a:r>
            <a:r>
              <a:rPr lang="en-US" b="0" dirty="0" err="1">
                <a:latin typeface="Times New Roman" pitchFamily="18" charset="0"/>
                <a:cs typeface="Times New Roman" pitchFamily="18" charset="0"/>
              </a:rPr>
              <a:t>malls,and</a:t>
            </a:r>
            <a:r>
              <a:rPr lang="en-US" b="0" dirty="0">
                <a:latin typeface="Times New Roman" pitchFamily="18" charset="0"/>
                <a:cs typeface="Times New Roman" pitchFamily="18" charset="0"/>
              </a:rPr>
              <a:t> hotels, on the other hand, the cost is the biggest </a:t>
            </a:r>
            <a:r>
              <a:rPr lang="en-US" b="0" dirty="0" err="1">
                <a:latin typeface="Times New Roman" pitchFamily="18" charset="0"/>
                <a:cs typeface="Times New Roman" pitchFamily="18" charset="0"/>
              </a:rPr>
              <a:t>problem!increasing</a:t>
            </a:r>
            <a:r>
              <a:rPr lang="en-US" b="0" dirty="0">
                <a:latin typeface="Times New Roman" pitchFamily="18" charset="0"/>
                <a:cs typeface="Times New Roman" pitchFamily="18" charset="0"/>
              </a:rPr>
              <a:t> competition between companies will work to reduce the cost of these systems and this is what this project looking forward (low cost with high performance)</a:t>
            </a:r>
            <a:r>
              <a:rPr lang="" b="0">
                <a:latin typeface="Times New Roman" pitchFamily="18" charset="0"/>
                <a:cs typeface="Times New Roman" pitchFamily="18" charset="0"/>
              </a:rPr>
              <a:t>.</a:t>
            </a:r>
          </a:p>
          <a:p>
            <a:pPr algn="just"/>
            <a:r>
              <a:rPr lang="en-US" b="0" dirty="0">
                <a:latin typeface="Times New Roman" pitchFamily="18" charset="0"/>
                <a:cs typeface="Times New Roman" pitchFamily="18" charset="0"/>
              </a:rPr>
              <a:t>this project try to make a combination between </a:t>
            </a:r>
            <a:r>
              <a:rPr lang="" b="0">
                <a:latin typeface="Times New Roman" pitchFamily="18" charset="0"/>
                <a:cs typeface="Times New Roman" pitchFamily="18" charset="0"/>
              </a:rPr>
              <a:t>Google Home </a:t>
            </a:r>
            <a:r>
              <a:rPr lang="en-US" b="0" dirty="0">
                <a:latin typeface="Times New Roman" pitchFamily="18" charset="0"/>
                <a:cs typeface="Times New Roman" pitchFamily="18" charset="0"/>
              </a:rPr>
              <a:t> and insert Sound Command to Smart Home using PLC as the main Controller.</a:t>
            </a:r>
          </a:p>
        </p:txBody>
      </p:sp>
    </p:spTree>
    <p:extLst>
      <p:ext uri="{BB962C8B-B14F-4D97-AF65-F5344CB8AC3E}">
        <p14:creationId xmlns:p14="http://schemas.microsoft.com/office/powerpoint/2010/main" val="17889190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9600" dirty="0">
                <a:solidFill>
                  <a:srgbClr val="A43D04"/>
                </a:solidFill>
              </a:rPr>
              <a:t>Thanks!</a:t>
            </a:r>
          </a:p>
        </p:txBody>
      </p:sp>
      <p:sp>
        <p:nvSpPr>
          <p:cNvPr id="5" name="Text Placeholder 4"/>
          <p:cNvSpPr>
            <a:spLocks noGrp="1"/>
          </p:cNvSpPr>
          <p:nvPr>
            <p:ph type="body" idx="1"/>
          </p:nvPr>
        </p:nvSpPr>
        <p:spPr/>
        <p:txBody>
          <a:bodyPr>
            <a:noAutofit/>
          </a:bodyPr>
          <a:lstStyle/>
          <a:p>
            <a:r>
              <a:rPr lang="en-US" sz="1800" b="1" dirty="0">
                <a:solidFill>
                  <a:srgbClr val="3896B3"/>
                </a:solidFill>
              </a:rPr>
              <a:t>Any Question?</a:t>
            </a:r>
          </a:p>
        </p:txBody>
      </p:sp>
    </p:spTree>
    <p:extLst>
      <p:ext uri="{BB962C8B-B14F-4D97-AF65-F5344CB8AC3E}">
        <p14:creationId xmlns:p14="http://schemas.microsoft.com/office/powerpoint/2010/main" val="3553875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
            <a:ext cx="7863840" cy="4876800"/>
          </a:xfrm>
        </p:spPr>
        <p:txBody>
          <a:bodyPr>
            <a:normAutofit fontScale="92500" lnSpcReduction="20000"/>
          </a:bodyPr>
          <a:lstStyle/>
          <a:p>
            <a:pPr fontAlgn="base"/>
            <a:endParaRPr lang="en-US" dirty="0">
              <a:latin typeface="Times New Roman" pitchFamily="18" charset="0"/>
              <a:cs typeface="Times New Roman" pitchFamily="18" charset="0"/>
            </a:endParaRPr>
          </a:p>
          <a:p>
            <a:pPr fontAlgn="base"/>
            <a:r>
              <a:rPr lang="en-US" sz="1700" dirty="0">
                <a:latin typeface="Times New Roman" panose="02020603050405020304" pitchFamily="18" charset="0"/>
                <a:cs typeface="Times New Roman" pitchFamily="18" charset="0"/>
              </a:rPr>
              <a:t>PLC programming: </a:t>
            </a:r>
            <a:r>
              <a:rPr lang="en-US" sz="1700" b="0" dirty="0">
                <a:latin typeface="Times New Roman" pitchFamily="18" charset="0"/>
                <a:cs typeface="Times New Roman" pitchFamily="18" charset="0"/>
              </a:rPr>
              <a:t>used for Referred to as special computers, PLCs operate with the aid of PLC programming and are often used to control sensors and monitors.</a:t>
            </a:r>
          </a:p>
          <a:p>
            <a:pPr fontAlgn="base"/>
            <a:endParaRPr lang="en-US" sz="1700" dirty="0">
              <a:latin typeface="Times New Roman" pitchFamily="18" charset="0"/>
              <a:cs typeface="Times New Roman" pitchFamily="18" charset="0"/>
            </a:endParaRPr>
          </a:p>
          <a:p>
            <a:pPr fontAlgn="base"/>
            <a:r>
              <a:rPr lang="en-US" sz="1700" dirty="0">
                <a:latin typeface="Times New Roman" pitchFamily="18" charset="0"/>
                <a:cs typeface="Times New Roman" pitchFamily="18" charset="0"/>
              </a:rPr>
              <a:t>focus about 2 main PLC programming languages in use today: </a:t>
            </a:r>
          </a:p>
          <a:p>
            <a:pPr marL="285750" indent="-285750" fontAlgn="base">
              <a:buFont typeface="Wingdings" pitchFamily="2" charset="2"/>
              <a:buChar char="Ø"/>
            </a:pPr>
            <a:r>
              <a:rPr lang="en-US" sz="1700" dirty="0">
                <a:latin typeface="Times New Roman" pitchFamily="18" charset="0"/>
                <a:cs typeface="Times New Roman" pitchFamily="18" charset="0"/>
              </a:rPr>
              <a:t>Ladder Logic: </a:t>
            </a:r>
            <a:r>
              <a:rPr lang="en-US" sz="1700" b="0" dirty="0">
                <a:latin typeface="Times New Roman" pitchFamily="18" charset="0"/>
                <a:cs typeface="Times New Roman" pitchFamily="18" charset="0"/>
              </a:rPr>
              <a:t>This is the most important part of PLC programming.it includes a number of terminologies which needs to be known in order to know how it operates , Y- Normal Output signals, M – Motor symbol, T – Timer, and C – Counter. This is the most commonly used language across all PLCs</a:t>
            </a:r>
          </a:p>
          <a:p>
            <a:pPr lvl="0" fontAlgn="base"/>
            <a:r>
              <a:rPr lang="en-US" sz="1700" b="0" dirty="0">
                <a:latin typeface="Times New Roman" pitchFamily="18" charset="0"/>
                <a:cs typeface="Times New Roman" pitchFamily="18" charset="0"/>
              </a:rPr>
              <a:t>	</a:t>
            </a:r>
          </a:p>
          <a:p>
            <a:pPr lvl="0" fontAlgn="base">
              <a:buFont typeface="Wingdings" pitchFamily="2" charset="2"/>
              <a:buChar char="Ø"/>
            </a:pPr>
            <a:r>
              <a:rPr lang="en-US" sz="1700" dirty="0">
                <a:latin typeface="Times New Roman" pitchFamily="18" charset="0"/>
                <a:cs typeface="Times New Roman" pitchFamily="18" charset="0"/>
              </a:rPr>
              <a:t>Function Block</a:t>
            </a:r>
            <a:r>
              <a:rPr lang="en-US" sz="1700" b="0" dirty="0">
                <a:latin typeface="Times New Roman" pitchFamily="18" charset="0"/>
                <a:cs typeface="Times New Roman" pitchFamily="18" charset="0"/>
              </a:rPr>
              <a:t>: This programming language uses a graphical language for PLC. It is also very popular because it is an easy way to write programs like Ladder Diagram. They can be easily identified by boxes which consist of a number of lines of code.</a:t>
            </a:r>
            <a:endParaRPr lang="en-US" sz="1700" dirty="0">
              <a:latin typeface="Times New Roman" pitchFamily="18" charset="0"/>
              <a:cs typeface="Times New Roman" pitchFamily="18" charset="0"/>
            </a:endParaRPr>
          </a:p>
          <a:p>
            <a:pPr fontAlgn="base"/>
            <a:r>
              <a:rPr lang="en-US" sz="1700" dirty="0">
                <a:latin typeface="Times New Roman" pitchFamily="18" charset="0"/>
                <a:cs typeface="Times New Roman" pitchFamily="18" charset="0"/>
              </a:rPr>
              <a:t>Connect PLC to PC device : </a:t>
            </a:r>
          </a:p>
          <a:p>
            <a:pPr fontAlgn="base"/>
            <a:r>
              <a:rPr lang="en-US" sz="1700" b="0" dirty="0">
                <a:latin typeface="Times New Roman" pitchFamily="18" charset="0"/>
                <a:cs typeface="Times New Roman" pitchFamily="18" charset="0"/>
              </a:rPr>
              <a:t>It can utilize the serial port of PC to establish the connection between PLC and PC and incorporate the Modbus protocol while developing the software. If PC doesn’t have the serial port, then a USB-to-RS485 converter is needed  which  can establish the connection. If PLC has Modbus over TCP/IP then it can use  LAN Port to establish the connection and develop  software accordingly, then it can access the data using the Modbus registers and control  PLC.</a:t>
            </a:r>
          </a:p>
          <a:p>
            <a:endParaRPr lang="en-US" dirty="0"/>
          </a:p>
        </p:txBody>
      </p:sp>
    </p:spTree>
    <p:extLst>
      <p:ext uri="{BB962C8B-B14F-4D97-AF65-F5344CB8AC3E}">
        <p14:creationId xmlns:p14="http://schemas.microsoft.com/office/powerpoint/2010/main" val="4108698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5562600" cy="4419600"/>
          </a:xfrm>
        </p:spPr>
        <p:txBody>
          <a:bodyPr>
            <a:normAutofit lnSpcReduction="10000"/>
          </a:bodyPr>
          <a:lstStyle/>
          <a:p>
            <a:r>
              <a:rPr lang="en-US" sz="2400" b="1" i="0" u="none" strike="noStrike" baseline="0" dirty="0">
                <a:solidFill>
                  <a:srgbClr val="000000"/>
                </a:solidFill>
                <a:latin typeface="Times New Roman" panose="02020603050405020304" pitchFamily="18" charset="0"/>
              </a:rPr>
              <a:t>EATON (easy E4-ac-12rc1)</a:t>
            </a:r>
            <a:r>
              <a:rPr lang="en-US" sz="2300" dirty="0">
                <a:latin typeface="Times New Roman" pitchFamily="18" charset="0"/>
                <a:cs typeface="Times New Roman" pitchFamily="18" charset="0"/>
              </a:rPr>
              <a:t>:</a:t>
            </a:r>
          </a:p>
          <a:p>
            <a:r>
              <a:rPr lang="en-US" sz="1600" b="0" i="0" u="none" strike="noStrike" baseline="0" dirty="0">
                <a:solidFill>
                  <a:srgbClr val="000000"/>
                </a:solidFill>
                <a:latin typeface="Times New Roman" panose="02020603050405020304" pitchFamily="18" charset="0"/>
              </a:rPr>
              <a:t>In the project this controller was used, which have the following properties: </a:t>
            </a:r>
          </a:p>
          <a:p>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latin typeface="Times New Roman" panose="02020603050405020304" pitchFamily="18" charset="0"/>
              </a:rPr>
              <a:t>Rated Power Supply 100-240Volt DC/AC with 50/60Hz. </a:t>
            </a:r>
          </a:p>
          <a:p>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latin typeface="Times New Roman" panose="02020603050405020304" pitchFamily="18" charset="0"/>
              </a:rPr>
              <a:t>Digital input Equal 8. </a:t>
            </a:r>
          </a:p>
          <a:p>
            <a:pPr algn="l"/>
            <a:r>
              <a:rPr lang="en-US" sz="1600" b="0" i="0" u="none" strike="noStrike" baseline="0" dirty="0">
                <a:solidFill>
                  <a:srgbClr val="000000"/>
                </a:solidFill>
                <a:latin typeface="Wingdings" panose="05000000000000000000" pitchFamily="2" charset="2"/>
              </a:rPr>
              <a:t> </a:t>
            </a:r>
            <a:r>
              <a:rPr lang="en-US" sz="1800" b="0" i="0" u="none" strike="noStrike" baseline="0" dirty="0">
                <a:solidFill>
                  <a:srgbClr val="000000"/>
                </a:solidFill>
              </a:rPr>
              <a:t>4 Digital Output relay. </a:t>
            </a:r>
            <a:endParaRPr lang="en-US" sz="1600" b="0" i="0" u="none" strike="noStrike" baseline="0" dirty="0">
              <a:solidFill>
                <a:srgbClr val="000000"/>
              </a:solidFill>
              <a:latin typeface="Wingdings" panose="05000000000000000000" pitchFamily="2" charset="2"/>
            </a:endParaRPr>
          </a:p>
          <a:p>
            <a:pPr algn="l"/>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rPr>
              <a:t>With timer. </a:t>
            </a:r>
          </a:p>
          <a:p>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latin typeface="Times New Roman" panose="02020603050405020304" pitchFamily="18" charset="0"/>
              </a:rPr>
              <a:t>With LCD-Display. </a:t>
            </a:r>
          </a:p>
          <a:p>
            <a:pPr>
              <a:buFont typeface="Wingdings" panose="05000000000000000000" pitchFamily="2" charset="2"/>
              <a:buChar char="Ò"/>
            </a:pPr>
            <a:r>
              <a:rPr lang="en-US" sz="1600" b="0" i="0" u="none" strike="noStrike" baseline="0" dirty="0">
                <a:solidFill>
                  <a:srgbClr val="000000"/>
                </a:solidFill>
                <a:latin typeface="Times New Roman" panose="02020603050405020304" pitchFamily="18" charset="0"/>
              </a:rPr>
              <a:t>Ethernet port with Data transfer rate 10/100 Mbit/s,</a:t>
            </a:r>
          </a:p>
          <a:p>
            <a:pPr marL="0" indent="0"/>
            <a:r>
              <a:rPr lang="en-US" sz="1600" b="0" i="0" u="none" strike="noStrike" baseline="0" dirty="0">
                <a:solidFill>
                  <a:srgbClr val="000000"/>
                </a:solidFill>
                <a:latin typeface="Times New Roman" panose="02020603050405020304" pitchFamily="18" charset="0"/>
              </a:rPr>
              <a:t> Connections RJ45 plug, 8-pin and CAT5 cable. </a:t>
            </a:r>
          </a:p>
          <a:p>
            <a:pPr algn="l"/>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rPr>
              <a:t>Supporting protocol for TCP/IP. </a:t>
            </a:r>
          </a:p>
          <a:p>
            <a:pPr algn="l"/>
            <a:r>
              <a:rPr lang="en-US" sz="1600" b="0" i="0" u="none" strike="noStrike" baseline="0" dirty="0">
                <a:solidFill>
                  <a:srgbClr val="000000"/>
                </a:solidFill>
                <a:latin typeface="Wingdings" panose="05000000000000000000" pitchFamily="2" charset="2"/>
              </a:rPr>
              <a:t> </a:t>
            </a:r>
            <a:r>
              <a:rPr lang="en-US" sz="1600" b="0" i="0" u="none" strike="noStrike" baseline="0" dirty="0">
                <a:solidFill>
                  <a:srgbClr val="000000"/>
                </a:solidFill>
              </a:rPr>
              <a:t>Supporting protocol for MODBUS. </a:t>
            </a:r>
            <a:r>
              <a:rPr lang="en-US" sz="1600" b="0" i="0" u="none" strike="noStrike" baseline="0" dirty="0">
                <a:solidFill>
                  <a:srgbClr val="000000"/>
                </a:solidFill>
                <a:latin typeface="Wingdings" panose="05000000000000000000" pitchFamily="2" charset="2"/>
              </a:rPr>
              <a:t> </a:t>
            </a:r>
          </a:p>
          <a:p>
            <a:r>
              <a:rPr lang="en-US" b="0" dirty="0">
                <a:latin typeface="Times New Roman" pitchFamily="18" charset="0"/>
                <a:cs typeface="Times New Roman" pitchFamily="18" charset="0"/>
              </a:rPr>
              <a:t> </a:t>
            </a:r>
          </a:p>
        </p:txBody>
      </p:sp>
      <p:pic>
        <p:nvPicPr>
          <p:cNvPr id="5" name="Picture 4">
            <a:extLst>
              <a:ext uri="{FF2B5EF4-FFF2-40B4-BE49-F238E27FC236}">
                <a16:creationId xmlns:a16="http://schemas.microsoft.com/office/drawing/2014/main" id="{87CFA7D6-7051-41EA-9657-BC4E04DEC073}"/>
              </a:ext>
            </a:extLst>
          </p:cNvPr>
          <p:cNvPicPr>
            <a:picLocks noChangeAspect="1"/>
          </p:cNvPicPr>
          <p:nvPr/>
        </p:nvPicPr>
        <p:blipFill>
          <a:blip r:embed="rId2"/>
          <a:stretch>
            <a:fillRect/>
          </a:stretch>
        </p:blipFill>
        <p:spPr>
          <a:xfrm>
            <a:off x="5867400" y="1028307"/>
            <a:ext cx="3124200" cy="3521081"/>
          </a:xfrm>
          <a:prstGeom prst="rect">
            <a:avLst/>
          </a:prstGeom>
        </p:spPr>
      </p:pic>
    </p:spTree>
    <p:extLst>
      <p:ext uri="{BB962C8B-B14F-4D97-AF65-F5344CB8AC3E}">
        <p14:creationId xmlns:p14="http://schemas.microsoft.com/office/powerpoint/2010/main" val="2411545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04800"/>
            <a:ext cx="8686800" cy="4648200"/>
          </a:xfrm>
        </p:spPr>
        <p:txBody>
          <a:bodyPr/>
          <a:lstStyle/>
          <a:p>
            <a:endParaRPr lang="en-US" dirty="0">
              <a:latin typeface="Times New Roman" pitchFamily="18" charset="0"/>
              <a:cs typeface="Times New Roman" pitchFamily="18" charset="0"/>
            </a:endParaRPr>
          </a:p>
          <a:p>
            <a:pPr>
              <a:buFont typeface="Wingdings" panose="05000000000000000000" pitchFamily="2" charset="2"/>
              <a:buChar char="Ø"/>
            </a:pPr>
            <a:r>
              <a:rPr lang="en-US" dirty="0">
                <a:latin typeface="Times New Roman" pitchFamily="18" charset="0"/>
                <a:cs typeface="Times New Roman" pitchFamily="18" charset="0"/>
              </a:rPr>
              <a:t>Google Home: </a:t>
            </a:r>
            <a:r>
              <a:rPr lang="en-US" b="0" dirty="0">
                <a:latin typeface="Times New Roman" pitchFamily="18" charset="0"/>
                <a:cs typeface="Times New Roman" pitchFamily="18" charset="0"/>
              </a:rPr>
              <a:t>is a line of smart speakers developed by Google under the Google Nest </a:t>
            </a:r>
            <a:r>
              <a:rPr lang="en-US" b="0" dirty="0" err="1">
                <a:latin typeface="Times New Roman" pitchFamily="18" charset="0"/>
                <a:cs typeface="Times New Roman" pitchFamily="18" charset="0"/>
              </a:rPr>
              <a:t>brand.The</a:t>
            </a:r>
            <a:r>
              <a:rPr lang="en-US" b="0" dirty="0">
                <a:latin typeface="Times New Roman" pitchFamily="18" charset="0"/>
                <a:cs typeface="Times New Roman" pitchFamily="18" charset="0"/>
              </a:rPr>
              <a:t> devices enable users to speak voice commands to interact with services through Google Assistant, the company's virtual assistant. allowing users to listen to music, control playback of videos or photos, or receive news updates entirely by voice. </a:t>
            </a:r>
          </a:p>
          <a:p>
            <a:pPr>
              <a:buFont typeface="Wingdings" panose="05000000000000000000" pitchFamily="2" charset="2"/>
              <a:buChar char="Ø"/>
            </a:pPr>
            <a:r>
              <a:rPr lang="en-US" dirty="0">
                <a:latin typeface="Times New Roman" pitchFamily="18" charset="0"/>
                <a:cs typeface="Times New Roman" pitchFamily="18" charset="0"/>
              </a:rPr>
              <a:t>Nest mini:</a:t>
            </a:r>
          </a:p>
          <a:p>
            <a:r>
              <a:rPr lang="en-US" b="0" dirty="0">
                <a:latin typeface="Times New Roman" pitchFamily="18" charset="0"/>
                <a:cs typeface="Times New Roman" pitchFamily="18" charset="0"/>
              </a:rPr>
              <a:t>       On October 15, 2019, Google unveiled a second-generation model branded as Nest Mini, which was released on October 22, 2019. It includes a larger speaker, an additional microphone, a machine learning chip that can catch voice recognition data for commonly-used commands locally, and "ultrasonic sensing". It is nearly-identical in design to the first-generation Home Mini, except its cover is now made from recycled plastic. The back of the Nest Mini contains a hole for wall-mounting with a screw, and it contains LED lights that highlight the touch areas for volume control. It is available in different </a:t>
            </a:r>
            <a:r>
              <a:rPr lang="en-US" b="0" dirty="0" err="1">
                <a:latin typeface="Times New Roman" pitchFamily="18" charset="0"/>
                <a:cs typeface="Times New Roman" pitchFamily="18" charset="0"/>
              </a:rPr>
              <a:t>colour</a:t>
            </a:r>
            <a:r>
              <a:rPr lang="en-US" b="0" dirty="0">
                <a:latin typeface="Times New Roman" pitchFamily="18" charset="0"/>
                <a:cs typeface="Times New Roman" pitchFamily="18" charset="0"/>
              </a:rPr>
              <a:t>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52400" y="4228707"/>
            <a:ext cx="8915400" cy="2452048"/>
          </a:xfrm>
          <a:prstGeom prst="rect">
            <a:avLst/>
          </a:prstGeom>
          <a:noFill/>
          <a:ln>
            <a:solidFill>
              <a:schemeClr val="tx1"/>
            </a:solidFill>
          </a:ln>
        </p:spPr>
      </p:pic>
    </p:spTree>
    <p:extLst>
      <p:ext uri="{BB962C8B-B14F-4D97-AF65-F5344CB8AC3E}">
        <p14:creationId xmlns:p14="http://schemas.microsoft.com/office/powerpoint/2010/main" val="3560961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extLst>
              <a:ext uri="{28A0092B-C50C-407E-A947-70E740481C1C}">
                <a14:useLocalDpi xmlns:a14="http://schemas.microsoft.com/office/drawing/2010/main" val="0"/>
              </a:ext>
            </a:extLst>
          </a:blip>
          <a:srcRect/>
          <a:stretch/>
        </p:blipFill>
        <p:spPr>
          <a:xfrm>
            <a:off x="886538" y="171646"/>
            <a:ext cx="7370924" cy="6514707"/>
          </a:xfrm>
          <a:prstGeom prst="rect">
            <a:avLst/>
          </a:prstGeom>
        </p:spPr>
      </p:pic>
    </p:spTree>
    <p:extLst>
      <p:ext uri="{BB962C8B-B14F-4D97-AF65-F5344CB8AC3E}">
        <p14:creationId xmlns:p14="http://schemas.microsoft.com/office/powerpoint/2010/main" val="3771641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7C6BE27-8EE6-49DC-8803-0F207F2C7F55}"/>
              </a:ext>
            </a:extLst>
          </p:cNvPr>
          <p:cNvPicPr>
            <a:picLocks noGrp="1" noChangeAspect="1"/>
          </p:cNvPicPr>
          <p:nvPr>
            <p:ph sz="half" idx="1"/>
          </p:nvPr>
        </p:nvPicPr>
        <p:blipFill>
          <a:blip r:embed="rId2"/>
          <a:stretch>
            <a:fillRect/>
          </a:stretch>
        </p:blipFill>
        <p:spPr>
          <a:xfrm>
            <a:off x="381000" y="1295400"/>
            <a:ext cx="4892675" cy="2457958"/>
          </a:xfrm>
        </p:spPr>
      </p:pic>
      <p:pic>
        <p:nvPicPr>
          <p:cNvPr id="8" name="Content Placeholder 7">
            <a:extLst>
              <a:ext uri="{FF2B5EF4-FFF2-40B4-BE49-F238E27FC236}">
                <a16:creationId xmlns:a16="http://schemas.microsoft.com/office/drawing/2014/main" id="{B6131C53-8F7E-4282-8BA3-F4FA143F5F1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114800" y="3686090"/>
            <a:ext cx="4806974" cy="3111422"/>
          </a:xfrm>
        </p:spPr>
      </p:pic>
      <p:sp>
        <p:nvSpPr>
          <p:cNvPr id="4" name="Title 3">
            <a:extLst>
              <a:ext uri="{FF2B5EF4-FFF2-40B4-BE49-F238E27FC236}">
                <a16:creationId xmlns:a16="http://schemas.microsoft.com/office/drawing/2014/main" id="{BE56E4E0-89AD-439C-BFBE-1B2B9D09C55A}"/>
              </a:ext>
            </a:extLst>
          </p:cNvPr>
          <p:cNvSpPr>
            <a:spLocks noGrp="1"/>
          </p:cNvSpPr>
          <p:nvPr>
            <p:ph type="title"/>
          </p:nvPr>
        </p:nvSpPr>
        <p:spPr>
          <a:xfrm>
            <a:off x="262890" y="37707"/>
            <a:ext cx="7520940" cy="990600"/>
          </a:xfrm>
        </p:spPr>
        <p:txBody>
          <a:bodyPr/>
          <a:lstStyle/>
          <a:p>
            <a:r>
              <a:rPr kumimoji="0" lang="en-US" b="1" i="0" u="none" strike="noStrike" kern="1200" cap="all" spc="0" normalizeH="0" baseline="0" noProof="0" dirty="0">
                <a:ln>
                  <a:noFill/>
                </a:ln>
                <a:solidFill>
                  <a:srgbClr val="000000"/>
                </a:solidFill>
                <a:effectLst/>
                <a:uLnTx/>
                <a:uFillTx/>
                <a:latin typeface="Times New Roman" panose="02020603050405020304" pitchFamily="18" charset="0"/>
                <a:ea typeface="+mj-ea"/>
                <a:cs typeface="+mj-cs"/>
              </a:rPr>
              <a:t>Electrical Connection</a:t>
            </a:r>
            <a:r>
              <a:rPr kumimoji="0" lang="en-US" sz="2000" b="1" i="0" u="none" strike="noStrike" kern="1200" cap="all" spc="0" normalizeH="0" baseline="0" noProof="0" dirty="0">
                <a:ln>
                  <a:noFill/>
                </a:ln>
                <a:solidFill>
                  <a:srgbClr val="000000"/>
                </a:solidFill>
                <a:effectLst/>
                <a:uLnTx/>
                <a:uFillTx/>
                <a:latin typeface="Times New Roman" panose="02020603050405020304" pitchFamily="18" charset="0"/>
                <a:ea typeface="+mj-ea"/>
                <a:cs typeface="+mj-cs"/>
              </a:rPr>
              <a:t>: </a:t>
            </a:r>
            <a:br>
              <a:rPr kumimoji="0" lang="en-US" sz="1400" b="1" i="0" u="none" strike="noStrike" kern="1200" cap="all" spc="0" normalizeH="0" baseline="0" noProof="0" dirty="0">
                <a:ln>
                  <a:noFill/>
                </a:ln>
                <a:solidFill>
                  <a:srgbClr val="000000"/>
                </a:solidFill>
                <a:effectLst/>
                <a:uLnTx/>
                <a:uFillTx/>
                <a:latin typeface="Times New Roman" panose="02020603050405020304" pitchFamily="18" charset="0"/>
                <a:ea typeface="+mj-ea"/>
                <a:cs typeface="+mj-cs"/>
              </a:rPr>
            </a:br>
            <a:br>
              <a:rPr kumimoji="0" lang="en-US" sz="1400" b="0" i="0" u="none" strike="noStrike" kern="1200" cap="all" spc="0" normalizeH="0" baseline="0" noProof="0" dirty="0">
                <a:ln>
                  <a:noFill/>
                </a:ln>
                <a:solidFill>
                  <a:srgbClr val="000000"/>
                </a:solidFill>
                <a:effectLst/>
                <a:uLnTx/>
                <a:uFillTx/>
                <a:latin typeface="Times New Roman" panose="02020603050405020304" pitchFamily="18" charset="0"/>
                <a:ea typeface="+mj-ea"/>
                <a:cs typeface="+mj-cs"/>
              </a:rPr>
            </a:br>
            <a:r>
              <a:rPr kumimoji="0" lang="en-US" sz="1500" b="0" i="0" u="none" strike="noStrike" kern="1200" cap="all" spc="0" normalizeH="0" baseline="0" noProof="0" dirty="0">
                <a:ln>
                  <a:noFill/>
                </a:ln>
                <a:solidFill>
                  <a:srgbClr val="000000"/>
                </a:solidFill>
                <a:effectLst/>
                <a:uLnTx/>
                <a:uFillTx/>
                <a:latin typeface="Times New Roman" panose="02020603050405020304" pitchFamily="18" charset="0"/>
                <a:ea typeface="+mj-ea"/>
                <a:cs typeface="+mj-cs"/>
              </a:rPr>
              <a:t>In this part, will explain how connect PLC device with lamps theoretical and practically as shown in below figures</a:t>
            </a:r>
            <a:endParaRPr lang="en-US" sz="1500" dirty="0"/>
          </a:p>
        </p:txBody>
      </p:sp>
    </p:spTree>
    <p:extLst>
      <p:ext uri="{BB962C8B-B14F-4D97-AF65-F5344CB8AC3E}">
        <p14:creationId xmlns:p14="http://schemas.microsoft.com/office/powerpoint/2010/main" val="3254051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685E4-AC4C-46C7-96C5-A3BB6A1AE310}"/>
              </a:ext>
            </a:extLst>
          </p:cNvPr>
          <p:cNvSpPr>
            <a:spLocks noGrp="1"/>
          </p:cNvSpPr>
          <p:nvPr>
            <p:ph type="title"/>
          </p:nvPr>
        </p:nvSpPr>
        <p:spPr>
          <a:xfrm>
            <a:off x="304800" y="228600"/>
            <a:ext cx="7520940" cy="548640"/>
          </a:xfrm>
        </p:spPr>
        <p:txBody>
          <a:bodyPr/>
          <a:lstStyle/>
          <a:p>
            <a:r>
              <a:rPr lang="en-US" sz="2800" b="1" i="0" u="none" strike="noStrike" baseline="0" dirty="0">
                <a:solidFill>
                  <a:srgbClr val="000000"/>
                </a:solidFill>
                <a:latin typeface="Times New Roman" panose="02020603050405020304" pitchFamily="18" charset="0"/>
              </a:rPr>
              <a:t>Software Overview: </a:t>
            </a:r>
            <a:endParaRPr lang="en-US" dirty="0"/>
          </a:p>
        </p:txBody>
      </p:sp>
      <p:sp>
        <p:nvSpPr>
          <p:cNvPr id="3" name="Content Placeholder 2">
            <a:extLst>
              <a:ext uri="{FF2B5EF4-FFF2-40B4-BE49-F238E27FC236}">
                <a16:creationId xmlns:a16="http://schemas.microsoft.com/office/drawing/2014/main" id="{1CED2040-1CCE-463E-A349-0C8E72B0C422}"/>
              </a:ext>
            </a:extLst>
          </p:cNvPr>
          <p:cNvSpPr>
            <a:spLocks noGrp="1"/>
          </p:cNvSpPr>
          <p:nvPr>
            <p:ph idx="1"/>
          </p:nvPr>
        </p:nvSpPr>
        <p:spPr/>
        <p:txBody>
          <a:bodyPr>
            <a:normAutofit fontScale="92500"/>
          </a:bodyPr>
          <a:lstStyle/>
          <a:p>
            <a:pPr>
              <a:buFont typeface="Wingdings" panose="05000000000000000000" pitchFamily="2" charset="2"/>
              <a:buChar char="Ø"/>
            </a:pPr>
            <a:r>
              <a:rPr lang="en-US" sz="2000" b="1" i="0" u="none" strike="noStrike" baseline="0" dirty="0">
                <a:solidFill>
                  <a:srgbClr val="000000"/>
                </a:solidFill>
                <a:latin typeface="Times New Roman" panose="02020603050405020304" pitchFamily="18" charset="0"/>
              </a:rPr>
              <a:t>KepserverEX6: </a:t>
            </a:r>
            <a:endParaRPr lang="en-US" sz="2000" b="0" i="0" u="none" strike="noStrike" baseline="0" dirty="0">
              <a:solidFill>
                <a:srgbClr val="000000"/>
              </a:solidFill>
              <a:latin typeface="Times New Roman" panose="02020603050405020304" pitchFamily="18" charset="0"/>
            </a:endParaRPr>
          </a:p>
          <a:p>
            <a:r>
              <a:rPr lang="en-US" sz="1600" b="0" i="0" u="none" strike="noStrike" baseline="0" dirty="0">
                <a:solidFill>
                  <a:srgbClr val="000000"/>
                </a:solidFill>
                <a:latin typeface="Times New Roman" panose="02020603050405020304" pitchFamily="18" charset="0"/>
              </a:rPr>
              <a:t>     KEPServerEX6 is the industry’s leading connectivity platform that provides a single source of industrial automation data to all of your applications. The platform design allows users to connect, manage, monitor, and control diverse automation devices and software applications through one intuitive user interface. </a:t>
            </a:r>
            <a:r>
              <a:rPr lang="en-US" sz="1600" b="0" i="0" u="none" strike="noStrike" baseline="0" dirty="0" err="1">
                <a:solidFill>
                  <a:srgbClr val="000000"/>
                </a:solidFill>
                <a:latin typeface="Times New Roman" panose="02020603050405020304" pitchFamily="18" charset="0"/>
              </a:rPr>
              <a:t>KEPServerEX</a:t>
            </a:r>
            <a:r>
              <a:rPr lang="en-US" sz="1600" b="0" i="0" u="none" strike="noStrike" baseline="0" dirty="0">
                <a:solidFill>
                  <a:srgbClr val="000000"/>
                </a:solidFill>
                <a:latin typeface="Times New Roman" panose="02020603050405020304" pitchFamily="18" charset="0"/>
              </a:rPr>
              <a:t> leverages OPC (the automation industry’s standard for interoperability) and IT-centric communication protocols (such as SNMP, ODBC, and web services) to provide users with a single source for industrial data. The platform is developed and tested to meet our customers’ performance, reliability, and ease-of-use requirements</a:t>
            </a:r>
            <a:r>
              <a:rPr lang="en-US" sz="1050" b="0" i="0" u="none" strike="noStrike" baseline="0" dirty="0">
                <a:solidFill>
                  <a:srgbClr val="000000"/>
                </a:solidFill>
                <a:latin typeface="Times New Roman" panose="02020603050405020304" pitchFamily="18" charset="0"/>
              </a:rPr>
              <a:t>.[4] </a:t>
            </a:r>
          </a:p>
          <a:p>
            <a:r>
              <a:rPr lang="en-US" sz="1600" b="0" i="0" u="none" strike="noStrike" baseline="0" dirty="0">
                <a:solidFill>
                  <a:srgbClr val="000000"/>
                </a:solidFill>
                <a:latin typeface="Times New Roman" panose="02020603050405020304" pitchFamily="18" charset="0"/>
              </a:rPr>
              <a:t>    KEPServerEX6 provides data access for client applications (such as MES and SCADA) and IoT and Big Data analytics software via OPC, proprietary protocols (including GE NIO, </a:t>
            </a:r>
            <a:r>
              <a:rPr lang="en-US" sz="1600" b="0" i="0" u="none" strike="noStrike" baseline="0" dirty="0" err="1">
                <a:solidFill>
                  <a:srgbClr val="000000"/>
                </a:solidFill>
                <a:latin typeface="Times New Roman" panose="02020603050405020304" pitchFamily="18" charset="0"/>
              </a:rPr>
              <a:t>SuiteLink</a:t>
            </a:r>
            <a:r>
              <a:rPr lang="en-US" sz="1600" b="0" i="0" u="none" strike="noStrike" baseline="0" dirty="0">
                <a:solidFill>
                  <a:srgbClr val="000000"/>
                </a:solidFill>
                <a:latin typeface="Times New Roman" panose="02020603050405020304" pitchFamily="18" charset="0"/>
              </a:rPr>
              <a:t>/</a:t>
            </a:r>
            <a:r>
              <a:rPr lang="en-US" sz="1600" b="0" i="0" u="none" strike="noStrike" baseline="0" dirty="0" err="1">
                <a:solidFill>
                  <a:srgbClr val="000000"/>
                </a:solidFill>
                <a:latin typeface="Times New Roman" panose="02020603050405020304" pitchFamily="18" charset="0"/>
              </a:rPr>
              <a:t>FastDDE</a:t>
            </a:r>
            <a:r>
              <a:rPr lang="en-US" sz="1600" b="0" i="0" u="none" strike="noStrike" baseline="0" dirty="0">
                <a:solidFill>
                  <a:srgbClr val="000000"/>
                </a:solidFill>
                <a:latin typeface="Times New Roman" panose="02020603050405020304" pitchFamily="18" charset="0"/>
              </a:rPr>
              <a:t>, and Splunk), IT protocols (including MQTT, REST, ODBC, and SNMP), and flow measurement export to common Oil &amp; Gas industry formats. </a:t>
            </a:r>
            <a:endParaRPr lang="en-US" dirty="0"/>
          </a:p>
        </p:txBody>
      </p:sp>
    </p:spTree>
    <p:extLst>
      <p:ext uri="{BB962C8B-B14F-4D97-AF65-F5344CB8AC3E}">
        <p14:creationId xmlns:p14="http://schemas.microsoft.com/office/powerpoint/2010/main" val="2270316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EBF0EF-B9BE-43EF-8169-6BAB9E6057BE}"/>
              </a:ext>
            </a:extLst>
          </p:cNvPr>
          <p:cNvSpPr>
            <a:spLocks noGrp="1"/>
          </p:cNvSpPr>
          <p:nvPr>
            <p:ph idx="1"/>
          </p:nvPr>
        </p:nvSpPr>
        <p:spPr>
          <a:xfrm>
            <a:off x="457200" y="533400"/>
            <a:ext cx="7886700" cy="4147077"/>
          </a:xfrm>
        </p:spPr>
        <p:txBody>
          <a:bodyPr>
            <a:normAutofit/>
          </a:bodyPr>
          <a:lstStyle/>
          <a:p>
            <a:pPr>
              <a:buFont typeface="Wingdings" panose="05000000000000000000" pitchFamily="2" charset="2"/>
              <a:buChar char="Ø"/>
            </a:pPr>
            <a:r>
              <a:rPr lang="en-US" sz="2000" b="1" i="0" u="none" strike="noStrike" baseline="0" dirty="0">
                <a:solidFill>
                  <a:srgbClr val="000000"/>
                </a:solidFill>
                <a:latin typeface="Times New Roman" panose="02020603050405020304" pitchFamily="18" charset="0"/>
              </a:rPr>
              <a:t>Node-Red: </a:t>
            </a:r>
            <a:endParaRPr lang="en-US" sz="2000" b="0" i="0" u="none" strike="noStrike" baseline="0" dirty="0">
              <a:solidFill>
                <a:srgbClr val="000000"/>
              </a:solidFill>
              <a:latin typeface="Times New Roman" panose="02020603050405020304" pitchFamily="18" charset="0"/>
            </a:endParaRPr>
          </a:p>
          <a:p>
            <a:r>
              <a:rPr lang="en-US" sz="1600" b="0" i="0" u="none" strike="noStrike" baseline="0" dirty="0">
                <a:solidFill>
                  <a:srgbClr val="000000"/>
                </a:solidFill>
                <a:latin typeface="Times New Roman" panose="02020603050405020304" pitchFamily="18" charset="0"/>
              </a:rPr>
              <a:t>       is a flow-based development tool for visual programming developed originally by IBM for wiring together hardware devices, APIs and online services as part of the Internet of Things, It provides a browser-based editor that makes it easy to wire together flows using the wide range of nodes in the palette that can be deployed to its runtime in a single-click</a:t>
            </a:r>
            <a:r>
              <a:rPr lang="en-US" sz="1050" b="0" i="0" u="none" strike="noStrike" baseline="0" dirty="0">
                <a:solidFill>
                  <a:srgbClr val="000000"/>
                </a:solidFill>
                <a:latin typeface="Times New Roman" panose="02020603050405020304" pitchFamily="18" charset="0"/>
              </a:rPr>
              <a:t>..</a:t>
            </a:r>
          </a:p>
          <a:p>
            <a:endParaRPr lang="en-US" sz="1050" b="0" dirty="0">
              <a:solidFill>
                <a:srgbClr val="000000"/>
              </a:solidFill>
              <a:latin typeface="Times New Roman" panose="02020603050405020304" pitchFamily="18" charset="0"/>
            </a:endParaRPr>
          </a:p>
          <a:p>
            <a:endParaRPr lang="en-US" sz="1050" b="0" i="0" u="none" strike="noStrike" baseline="0" dirty="0">
              <a:solidFill>
                <a:srgbClr val="000000"/>
              </a:solidFill>
              <a:latin typeface="Times New Roman" panose="02020603050405020304" pitchFamily="18" charset="0"/>
            </a:endParaRPr>
          </a:p>
          <a:p>
            <a:pPr>
              <a:buFont typeface="Wingdings" panose="05000000000000000000" pitchFamily="2" charset="2"/>
              <a:buChar char="Ø"/>
            </a:pPr>
            <a:r>
              <a:rPr lang="en-US" sz="2000" b="1" i="0" u="none" strike="noStrike" baseline="0" dirty="0">
                <a:solidFill>
                  <a:srgbClr val="000000"/>
                </a:solidFill>
                <a:latin typeface="Times New Roman" panose="02020603050405020304" pitchFamily="18" charset="0"/>
              </a:rPr>
              <a:t>EasySoft7: </a:t>
            </a:r>
            <a:endParaRPr lang="en-US" sz="2000" b="0" i="0" u="none" strike="noStrike" baseline="0" dirty="0">
              <a:solidFill>
                <a:srgbClr val="000000"/>
              </a:solidFill>
              <a:latin typeface="Times New Roman" panose="02020603050405020304" pitchFamily="18" charset="0"/>
            </a:endParaRPr>
          </a:p>
          <a:p>
            <a:r>
              <a:rPr lang="en-US" sz="1600" b="0" i="0" u="none" strike="noStrike" baseline="0" dirty="0">
                <a:solidFill>
                  <a:srgbClr val="000000"/>
                </a:solidFill>
                <a:latin typeface="Times New Roman" panose="02020603050405020304" pitchFamily="18" charset="0"/>
              </a:rPr>
              <a:t>       Eaton’s easySoft software is used to program easy controllers and displays. The software provides circuit diagram input and editing and the diagrams can be displayed in the format desired. An integrated offline simulation tool allows users to test a circuit diagram before commissioning. It supports users who are configuring, programming and defining parameters for all the intelligent relays and creating visualization functions for the MFD displays. </a:t>
            </a:r>
            <a:endParaRPr lang="en-US" dirty="0"/>
          </a:p>
        </p:txBody>
      </p:sp>
    </p:spTree>
    <p:extLst>
      <p:ext uri="{BB962C8B-B14F-4D97-AF65-F5344CB8AC3E}">
        <p14:creationId xmlns:p14="http://schemas.microsoft.com/office/powerpoint/2010/main" val="5332280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TotalTime>
  <Words>1367</Words>
  <Application>Microsoft Office PowerPoint</Application>
  <PresentationFormat>On-screen Show (4:3)</PresentationFormat>
  <Paragraphs>90</Paragraphs>
  <Slides>24</Slides>
  <Notes>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Franklin Gothic Book</vt:lpstr>
      <vt:lpstr>Franklin Gothic Medium</vt:lpstr>
      <vt:lpstr>Times New Roman</vt:lpstr>
      <vt:lpstr>Wingdings</vt:lpstr>
      <vt:lpstr>Angles</vt:lpstr>
      <vt:lpstr> </vt:lpstr>
      <vt:lpstr>PLC</vt:lpstr>
      <vt:lpstr>PowerPoint Presentation</vt:lpstr>
      <vt:lpstr>PowerPoint Presentation</vt:lpstr>
      <vt:lpstr>PowerPoint Presentation</vt:lpstr>
      <vt:lpstr>PowerPoint Presentation</vt:lpstr>
      <vt:lpstr>Electrical Connection:   In this part, will explain how connect PLC device with lamps theoretical and practically as shown in below figures</vt:lpstr>
      <vt:lpstr>Software Overview: </vt:lpstr>
      <vt:lpstr>PowerPoint Presentation</vt:lpstr>
      <vt:lpstr>Ladder Diagram </vt:lpstr>
      <vt:lpstr>PowerPoint Presentation</vt:lpstr>
      <vt:lpstr> Google home-mini with PLC connection using Node-red: </vt:lpstr>
      <vt:lpstr>Red Light</vt:lpstr>
      <vt:lpstr>Green Light</vt:lpstr>
      <vt:lpstr>Good Morning and Good night Mood:</vt:lpstr>
      <vt:lpstr>Display Of PLC :</vt:lpstr>
      <vt:lpstr> plc with other Controllers:</vt:lpstr>
      <vt:lpstr>Feasibility study</vt:lpstr>
      <vt:lpstr>PowerPoint Presentation</vt:lpstr>
      <vt:lpstr>KNX System:</vt:lpstr>
      <vt:lpstr>Advantages  &amp; Disadvantages:</vt:lpstr>
      <vt:lpstr>Result:</vt:lpstr>
      <vt:lpstr>Conclusion: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rahma faris</dc:creator>
  <cp:lastModifiedBy>Abdulhaleem Dwaikat</cp:lastModifiedBy>
  <cp:revision>20</cp:revision>
  <dcterms:created xsi:type="dcterms:W3CDTF">2020-05-31T15:34:17Z</dcterms:created>
  <dcterms:modified xsi:type="dcterms:W3CDTF">2021-01-02T21:25:51Z</dcterms:modified>
</cp:coreProperties>
</file>