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44"/>
  </p:handoutMasterIdLst>
  <p:sldIdLst>
    <p:sldId id="256" r:id="rId2"/>
    <p:sldId id="257" r:id="rId3"/>
    <p:sldId id="258" r:id="rId4"/>
    <p:sldId id="260" r:id="rId5"/>
    <p:sldId id="279" r:id="rId6"/>
    <p:sldId id="262" r:id="rId7"/>
    <p:sldId id="265" r:id="rId8"/>
    <p:sldId id="266" r:id="rId9"/>
    <p:sldId id="267" r:id="rId10"/>
    <p:sldId id="268" r:id="rId11"/>
    <p:sldId id="272" r:id="rId12"/>
    <p:sldId id="273" r:id="rId13"/>
    <p:sldId id="274"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17" r:id="rId27"/>
    <p:sldId id="306" r:id="rId28"/>
    <p:sldId id="307" r:id="rId29"/>
    <p:sldId id="308" r:id="rId30"/>
    <p:sldId id="309" r:id="rId31"/>
    <p:sldId id="310" r:id="rId32"/>
    <p:sldId id="311" r:id="rId33"/>
    <p:sldId id="312" r:id="rId34"/>
    <p:sldId id="313" r:id="rId35"/>
    <p:sldId id="314" r:id="rId36"/>
    <p:sldId id="315" r:id="rId37"/>
    <p:sldId id="280" r:id="rId38"/>
    <p:sldId id="281" r:id="rId39"/>
    <p:sldId id="283" r:id="rId40"/>
    <p:sldId id="316" r:id="rId41"/>
    <p:sldId id="287" r:id="rId42"/>
    <p:sldId id="288"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6F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5" autoAdjust="0"/>
    <p:restoredTop sz="94660"/>
  </p:normalViewPr>
  <p:slideViewPr>
    <p:cSldViewPr>
      <p:cViewPr varScale="1">
        <p:scale>
          <a:sx n="68" d="100"/>
          <a:sy n="68" d="100"/>
        </p:scale>
        <p:origin x="1386" y="7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237953D-7F99-4865-B119-7480F0618C59}" type="datetimeFigureOut">
              <a:rPr lang="en-US" smtClean="0"/>
              <a:pPr/>
              <a:t>12/24/2018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A183C25-CB7C-4E16-85DA-92C3829D491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7003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90551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pPr/>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48839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30169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30338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04492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12445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2678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09284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13901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88616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1656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50141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51137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0692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12/24/2018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93852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12/24/2018</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8420820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n.wikipedia.org/wiki/Muda_(Japanese_ter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9200" y="0"/>
            <a:ext cx="7406640" cy="6629400"/>
          </a:xfrm>
        </p:spPr>
        <p:txBody>
          <a:bodyPr>
            <a:normAutofit/>
          </a:bodyPr>
          <a:lstStyle/>
          <a:p>
            <a:pPr algn="ctr" rtl="1"/>
            <a:r>
              <a:rPr lang="en-US" dirty="0"/>
              <a:t> </a:t>
            </a:r>
          </a:p>
          <a:p>
            <a:pPr algn="ctr" rtl="1"/>
            <a:r>
              <a:rPr lang="en-US" dirty="0">
                <a:latin typeface="Berlin Sans FB" pitchFamily="34" charset="0"/>
              </a:rPr>
              <a:t>An-Najah National University</a:t>
            </a:r>
          </a:p>
          <a:p>
            <a:pPr algn="ctr" rtl="1"/>
            <a:r>
              <a:rPr lang="en-US" dirty="0">
                <a:latin typeface="Berlin Sans FB" pitchFamily="34" charset="0"/>
              </a:rPr>
              <a:t>Faculty of Engineering and Information Technology</a:t>
            </a:r>
          </a:p>
          <a:p>
            <a:pPr algn="ctr" rtl="1"/>
            <a:r>
              <a:rPr lang="en-US" dirty="0">
                <a:latin typeface="Berlin Sans FB" pitchFamily="34" charset="0"/>
              </a:rPr>
              <a:t>Industrial Engineering Department</a:t>
            </a:r>
          </a:p>
          <a:p>
            <a:pPr algn="ctr" rtl="1"/>
            <a:r>
              <a:rPr lang="en-US" dirty="0">
                <a:latin typeface="Berlin Sans FB" pitchFamily="34" charset="0"/>
              </a:rPr>
              <a:t> </a:t>
            </a:r>
          </a:p>
          <a:p>
            <a:pPr algn="ctr" rtl="1"/>
            <a:r>
              <a:rPr lang="en-US" dirty="0">
                <a:latin typeface="Berlin Sans FB" pitchFamily="34" charset="0"/>
              </a:rPr>
              <a:t> </a:t>
            </a:r>
            <a:r>
              <a:rPr lang="en-US" b="1" dirty="0">
                <a:latin typeface="Berlin Sans FB" pitchFamily="34" charset="0"/>
              </a:rPr>
              <a:t>Steps toward Applying Lean Manufacturing in </a:t>
            </a:r>
            <a:r>
              <a:rPr lang="en-US" b="1" dirty="0" err="1">
                <a:latin typeface="Berlin Sans FB" pitchFamily="34" charset="0"/>
              </a:rPr>
              <a:t>Hijawi</a:t>
            </a:r>
            <a:r>
              <a:rPr lang="en-US" b="1" dirty="0">
                <a:latin typeface="Berlin Sans FB" pitchFamily="34" charset="0"/>
              </a:rPr>
              <a:t> Printing Company</a:t>
            </a:r>
            <a:endParaRPr lang="en-US" dirty="0">
              <a:latin typeface="Berlin Sans FB" pitchFamily="34" charset="0"/>
            </a:endParaRPr>
          </a:p>
          <a:p>
            <a:pPr algn="ctr" rtl="1"/>
            <a:r>
              <a:rPr lang="en-US" b="1" dirty="0">
                <a:latin typeface="Berlin Sans FB" pitchFamily="34" charset="0"/>
              </a:rPr>
              <a:t> </a:t>
            </a:r>
            <a:endParaRPr lang="en-US" dirty="0">
              <a:latin typeface="Berlin Sans FB" pitchFamily="34" charset="0"/>
            </a:endParaRPr>
          </a:p>
          <a:p>
            <a:pPr algn="ctr" rtl="1"/>
            <a:r>
              <a:rPr lang="en-US" dirty="0">
                <a:latin typeface="Berlin Sans FB" pitchFamily="34" charset="0"/>
              </a:rPr>
              <a:t> </a:t>
            </a:r>
          </a:p>
          <a:p>
            <a:pPr algn="ctr" rtl="1"/>
            <a:endParaRPr lang="en-US" dirty="0">
              <a:latin typeface="Berlin Sans FB" pitchFamily="34" charset="0"/>
            </a:endParaRPr>
          </a:p>
          <a:p>
            <a:pPr algn="ctr" rtl="1"/>
            <a:endParaRPr lang="en-US" dirty="0">
              <a:latin typeface="Berlin Sans FB" pitchFamily="34" charset="0"/>
            </a:endParaRPr>
          </a:p>
          <a:p>
            <a:pPr algn="ctr" rtl="1"/>
            <a:endParaRPr lang="en-US" dirty="0">
              <a:latin typeface="Berlin Sans FB" pitchFamily="34" charset="0"/>
            </a:endParaRPr>
          </a:p>
          <a:p>
            <a:pPr algn="ctr" rtl="1"/>
            <a:r>
              <a:rPr lang="en-US" dirty="0">
                <a:latin typeface="Berlin Sans FB" pitchFamily="34" charset="0"/>
              </a:rPr>
              <a:t> </a:t>
            </a:r>
          </a:p>
          <a:p>
            <a:pPr algn="ctr" rtl="1"/>
            <a:endParaRPr lang="en-US" dirty="0">
              <a:latin typeface="Berlin Sans FB" pitchFamily="34" charset="0"/>
            </a:endParaRPr>
          </a:p>
          <a:p>
            <a:pPr algn="ctr" rtl="1"/>
            <a:endParaRPr lang="en-US" dirty="0">
              <a:latin typeface="Berlin Sans FB" pitchFamily="34" charset="0"/>
            </a:endParaRPr>
          </a:p>
          <a:p>
            <a:pPr algn="ctr" rtl="1"/>
            <a:r>
              <a:rPr lang="en-US" dirty="0">
                <a:latin typeface="Berlin Sans FB" pitchFamily="34" charset="0"/>
              </a:rPr>
              <a:t>Supervised by: Eng. </a:t>
            </a:r>
            <a:r>
              <a:rPr lang="en-US" dirty="0" err="1">
                <a:latin typeface="Berlin Sans FB" pitchFamily="34" charset="0"/>
              </a:rPr>
              <a:t>Walaa</a:t>
            </a:r>
            <a:r>
              <a:rPr lang="en-US" dirty="0">
                <a:latin typeface="Berlin Sans FB" pitchFamily="34" charset="0"/>
              </a:rPr>
              <a:t> </a:t>
            </a:r>
            <a:r>
              <a:rPr lang="en-US" dirty="0" err="1">
                <a:latin typeface="Berlin Sans FB" pitchFamily="34" charset="0"/>
              </a:rPr>
              <a:t>Johari</a:t>
            </a:r>
            <a:endParaRPr lang="en-US" dirty="0">
              <a:latin typeface="Berlin Sans FB" pitchFamily="34" charset="0"/>
            </a:endParaRPr>
          </a:p>
          <a:p>
            <a:pPr algn="ctr" rtl="1"/>
            <a:endParaRPr lang="en-US" dirty="0">
              <a:latin typeface="Berlin Sans FB" pitchFamily="34" charset="0"/>
            </a:endParaRPr>
          </a:p>
          <a:p>
            <a:pPr algn="ctr" rtl="1"/>
            <a:endParaRPr lang="en-US" dirty="0">
              <a:latin typeface="Berlin Sans FB" pitchFamily="34" charset="0"/>
            </a:endParaRPr>
          </a:p>
          <a:p>
            <a:pPr algn="ctr"/>
            <a:endParaRPr lang="en-US" dirty="0"/>
          </a:p>
        </p:txBody>
      </p:sp>
      <p:pic>
        <p:nvPicPr>
          <p:cNvPr id="5" name="Picture 4">
            <a:extLst>
              <a:ext uri="{FF2B5EF4-FFF2-40B4-BE49-F238E27FC236}">
                <a16:creationId xmlns:a16="http://schemas.microsoft.com/office/drawing/2014/main" id="{626CE5A4-0237-46C3-A663-41BDC4ED6D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7421" y="2667000"/>
            <a:ext cx="4850198" cy="2895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Cases </a:t>
            </a:r>
          </a:p>
        </p:txBody>
      </p:sp>
      <p:sp>
        <p:nvSpPr>
          <p:cNvPr id="3" name="Content Placeholder 2"/>
          <p:cNvSpPr>
            <a:spLocks noGrp="1"/>
          </p:cNvSpPr>
          <p:nvPr>
            <p:ph idx="1"/>
          </p:nvPr>
        </p:nvSpPr>
        <p:spPr>
          <a:xfrm>
            <a:off x="1219200" y="2819400"/>
            <a:ext cx="7498080" cy="2667000"/>
          </a:xfrm>
        </p:spPr>
        <p:txBody>
          <a:bodyPr>
            <a:normAutofit/>
          </a:bodyPr>
          <a:lstStyle/>
          <a:p>
            <a:pPr marL="82296" indent="0" algn="ctr">
              <a:buNone/>
            </a:pPr>
            <a:r>
              <a:rPr lang="en-US" sz="4000" dirty="0">
                <a:solidFill>
                  <a:schemeClr val="tx1"/>
                </a:solidFill>
              </a:rPr>
              <a:t>By reading a rang of research and case studies, we came up with important information and key points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Cases </a:t>
            </a:r>
          </a:p>
        </p:txBody>
      </p:sp>
      <p:sp>
        <p:nvSpPr>
          <p:cNvPr id="6" name="Content Placeholder 5"/>
          <p:cNvSpPr>
            <a:spLocks noGrp="1"/>
          </p:cNvSpPr>
          <p:nvPr>
            <p:ph idx="1"/>
          </p:nvPr>
        </p:nvSpPr>
        <p:spPr>
          <a:xfrm>
            <a:off x="1435608" y="1447800"/>
            <a:ext cx="7498080" cy="2362200"/>
          </a:xfrm>
        </p:spPr>
        <p:txBody>
          <a:bodyPr>
            <a:normAutofit fontScale="92500" lnSpcReduction="10000"/>
          </a:bodyPr>
          <a:lstStyle/>
          <a:p>
            <a:pPr marL="0">
              <a:buNone/>
            </a:pPr>
            <a:r>
              <a:rPr lang="en-US" sz="2800" dirty="0"/>
              <a:t>LEAN PRODUCTION APPLIED IN A LARGE COMPANY IN THE BRAZILIAN PRINTING INDUSTRY</a:t>
            </a:r>
          </a:p>
          <a:p>
            <a:pPr>
              <a:buFont typeface="Wingdings" pitchFamily="2" charset="2"/>
              <a:buChar char="q"/>
            </a:pPr>
            <a:r>
              <a:rPr lang="en-US" sz="2000" dirty="0"/>
              <a:t> </a:t>
            </a:r>
            <a:r>
              <a:rPr lang="en-US" sz="1900" dirty="0">
                <a:solidFill>
                  <a:schemeClr val="tx1"/>
                </a:solidFill>
              </a:rPr>
              <a:t>The philosophy of lean production highlights seven important wastes that must be eliminated and five principles for guiding your implementation. This Figure shows the seven waste and the five principles.</a:t>
            </a:r>
            <a:endParaRPr lang="en-US" sz="1900" b="1" i="1" dirty="0">
              <a:solidFill>
                <a:schemeClr val="tx1"/>
              </a:solidFill>
            </a:endParaRPr>
          </a:p>
          <a:p>
            <a:pPr>
              <a:buNone/>
            </a:pPr>
            <a:endParaRPr lang="en-US" dirty="0"/>
          </a:p>
        </p:txBody>
      </p:sp>
      <p:pic>
        <p:nvPicPr>
          <p:cNvPr id="7" name="Picture 6"/>
          <p:cNvPicPr/>
          <p:nvPr/>
        </p:nvPicPr>
        <p:blipFill>
          <a:blip r:embed="rId2" cstate="print"/>
          <a:srcRect/>
          <a:stretch>
            <a:fillRect/>
          </a:stretch>
        </p:blipFill>
        <p:spPr bwMode="auto">
          <a:xfrm>
            <a:off x="2209800" y="3810000"/>
            <a:ext cx="5638800" cy="267652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Continue… </a:t>
            </a:r>
            <a:br>
              <a:rPr lang="en-US" dirty="0"/>
            </a:br>
            <a:r>
              <a:rPr lang="en-US" sz="3100" dirty="0">
                <a:solidFill>
                  <a:schemeClr val="tx1">
                    <a:lumMod val="75000"/>
                    <a:lumOff val="25000"/>
                  </a:schemeClr>
                </a:solidFill>
              </a:rPr>
              <a:t>Results</a:t>
            </a:r>
            <a:r>
              <a:rPr lang="en-US" dirty="0"/>
              <a:t> </a:t>
            </a:r>
          </a:p>
        </p:txBody>
      </p:sp>
      <p:sp>
        <p:nvSpPr>
          <p:cNvPr id="3" name="Content Placeholder 2"/>
          <p:cNvSpPr>
            <a:spLocks noGrp="1"/>
          </p:cNvSpPr>
          <p:nvPr>
            <p:ph idx="1"/>
          </p:nvPr>
        </p:nvSpPr>
        <p:spPr>
          <a:xfrm>
            <a:off x="1828800" y="1905000"/>
            <a:ext cx="7498080" cy="5181600"/>
          </a:xfrm>
        </p:spPr>
        <p:txBody>
          <a:bodyPr>
            <a:normAutofit/>
          </a:bodyPr>
          <a:lstStyle/>
          <a:p>
            <a:pPr marL="0">
              <a:buNone/>
            </a:pPr>
            <a:r>
              <a:rPr lang="en-US" sz="3000" dirty="0"/>
              <a:t>After the  implantation  of  the  improvements,  it  was  verified  the  following  gains:</a:t>
            </a:r>
            <a:endParaRPr lang="en-US" sz="1500" dirty="0"/>
          </a:p>
          <a:p>
            <a:pPr lvl="0"/>
            <a:r>
              <a:rPr lang="en-US" sz="2200" dirty="0">
                <a:solidFill>
                  <a:schemeClr val="tx1"/>
                </a:solidFill>
              </a:rPr>
              <a:t>The time weighing the cars was reduced in average 80%</a:t>
            </a:r>
          </a:p>
          <a:p>
            <a:pPr lvl="0"/>
            <a:r>
              <a:rPr lang="en-US" sz="2200" dirty="0">
                <a:solidFill>
                  <a:schemeClr val="tx1"/>
                </a:solidFill>
              </a:rPr>
              <a:t>Reduction in mean flow of cars in more than 35%, i.e., from 204 to 132 trips per day due to the increased volume of cars.</a:t>
            </a:r>
          </a:p>
          <a:p>
            <a:pPr lvl="0"/>
            <a:r>
              <a:rPr lang="en-US" sz="2200" dirty="0">
                <a:solidFill>
                  <a:schemeClr val="tx1"/>
                </a:solidFill>
              </a:rPr>
              <a:t> The time of transport trolleys was reduced by 65%.</a:t>
            </a:r>
          </a:p>
          <a:p>
            <a:pPr lvl="0"/>
            <a:r>
              <a:rPr lang="en-US" sz="2200" dirty="0">
                <a:solidFill>
                  <a:schemeClr val="tx1"/>
                </a:solidFill>
              </a:rPr>
              <a:t> Reduction of labor, with a gain of six employees.</a:t>
            </a:r>
          </a:p>
          <a:p>
            <a:pPr lvl="0"/>
            <a:r>
              <a:rPr lang="en-US" sz="2200" dirty="0">
                <a:solidFill>
                  <a:schemeClr val="tx1"/>
                </a:solidFill>
              </a:rPr>
              <a:t> Improvement in working conditions.</a:t>
            </a:r>
            <a:endParaRPr lang="en-US"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752600" y="1600200"/>
          <a:ext cx="6096000" cy="3200400"/>
        </p:xfrm>
        <a:graphic>
          <a:graphicData uri="http://schemas.openxmlformats.org/drawingml/2006/table">
            <a:tbl>
              <a:tblPr/>
              <a:tblGrid>
                <a:gridCol w="2352154">
                  <a:extLst>
                    <a:ext uri="{9D8B030D-6E8A-4147-A177-3AD203B41FA5}">
                      <a16:colId xmlns:a16="http://schemas.microsoft.com/office/drawing/2014/main" val="20000"/>
                    </a:ext>
                  </a:extLst>
                </a:gridCol>
                <a:gridCol w="1901325">
                  <a:extLst>
                    <a:ext uri="{9D8B030D-6E8A-4147-A177-3AD203B41FA5}">
                      <a16:colId xmlns:a16="http://schemas.microsoft.com/office/drawing/2014/main" val="20001"/>
                    </a:ext>
                  </a:extLst>
                </a:gridCol>
                <a:gridCol w="1842521">
                  <a:extLst>
                    <a:ext uri="{9D8B030D-6E8A-4147-A177-3AD203B41FA5}">
                      <a16:colId xmlns:a16="http://schemas.microsoft.com/office/drawing/2014/main" val="20002"/>
                    </a:ext>
                  </a:extLst>
                </a:gridCol>
              </a:tblGrid>
              <a:tr h="853440">
                <a:tc>
                  <a:txBody>
                    <a:bodyPr/>
                    <a:lstStyle/>
                    <a:p>
                      <a:pPr marL="0" marR="0" algn="l" rtl="0">
                        <a:lnSpc>
                          <a:spcPct val="115000"/>
                        </a:lnSpc>
                        <a:spcBef>
                          <a:spcPts val="0"/>
                        </a:spcBef>
                        <a:spcAft>
                          <a:spcPts val="1000"/>
                        </a:spcAft>
                      </a:pPr>
                      <a:endParaRPr lang="en-US" sz="2000" dirty="0">
                        <a:latin typeface="Times New Roman"/>
                        <a:ea typeface="Times New Roman"/>
                        <a:cs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25400" marR="0" algn="l" rtl="0">
                        <a:lnSpc>
                          <a:spcPct val="115000"/>
                        </a:lnSpc>
                        <a:spcBef>
                          <a:spcPts val="0"/>
                        </a:spcBef>
                        <a:spcAft>
                          <a:spcPts val="1000"/>
                        </a:spcAft>
                      </a:pPr>
                      <a:r>
                        <a:rPr lang="en-US" sz="1800" b="1" dirty="0">
                          <a:latin typeface="Times New Roman"/>
                          <a:ea typeface="Times New Roman"/>
                          <a:cs typeface="Arial"/>
                        </a:rPr>
                        <a:t>Before the change</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700" marR="0" algn="l" rtl="0">
                        <a:lnSpc>
                          <a:spcPct val="115000"/>
                        </a:lnSpc>
                        <a:spcBef>
                          <a:spcPts val="0"/>
                        </a:spcBef>
                        <a:spcAft>
                          <a:spcPts val="1000"/>
                        </a:spcAft>
                      </a:pPr>
                      <a:r>
                        <a:rPr lang="en-US" sz="1800" b="1" dirty="0">
                          <a:latin typeface="Times New Roman"/>
                          <a:ea typeface="Times New Roman"/>
                          <a:cs typeface="Arial"/>
                        </a:rPr>
                        <a:t>After the change</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82320">
                <a:tc>
                  <a:txBody>
                    <a:bodyPr/>
                    <a:lstStyle/>
                    <a:p>
                      <a:pPr marL="25400" marR="0" algn="l" rtl="0">
                        <a:lnSpc>
                          <a:spcPct val="115000"/>
                        </a:lnSpc>
                        <a:spcBef>
                          <a:spcPts val="0"/>
                        </a:spcBef>
                        <a:spcAft>
                          <a:spcPts val="1000"/>
                        </a:spcAft>
                      </a:pPr>
                      <a:r>
                        <a:rPr lang="en-US" sz="1800" b="1" dirty="0">
                          <a:latin typeface="Times New Roman"/>
                          <a:ea typeface="Times New Roman"/>
                          <a:cs typeface="Arial"/>
                        </a:rPr>
                        <a:t>Rotating machines area</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lgn="l" rtl="0">
                        <a:lnSpc>
                          <a:spcPct val="115000"/>
                        </a:lnSpc>
                        <a:spcBef>
                          <a:spcPts val="0"/>
                        </a:spcBef>
                        <a:spcAft>
                          <a:spcPts val="1000"/>
                        </a:spcAft>
                      </a:pPr>
                      <a:r>
                        <a:rPr lang="en-US" sz="1800" b="1" dirty="0">
                          <a:latin typeface="Times New Roman"/>
                          <a:ea typeface="Times New Roman"/>
                          <a:cs typeface="Arial"/>
                        </a:rPr>
                        <a:t>122 s</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b="1" dirty="0">
                          <a:latin typeface="Times New Roman"/>
                          <a:ea typeface="Times New Roman"/>
                          <a:cs typeface="Arial"/>
                        </a:rPr>
                        <a:t>43 s</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82320">
                <a:tc>
                  <a:txBody>
                    <a:bodyPr/>
                    <a:lstStyle/>
                    <a:p>
                      <a:pPr marL="25400" marR="0" algn="l" rtl="0">
                        <a:lnSpc>
                          <a:spcPct val="115000"/>
                        </a:lnSpc>
                        <a:spcBef>
                          <a:spcPts val="0"/>
                        </a:spcBef>
                        <a:spcAft>
                          <a:spcPts val="1000"/>
                        </a:spcAft>
                      </a:pPr>
                      <a:r>
                        <a:rPr lang="en-US" sz="1800" b="1" dirty="0">
                          <a:latin typeface="Times New Roman"/>
                          <a:ea typeface="Times New Roman"/>
                          <a:cs typeface="Arial"/>
                        </a:rPr>
                        <a:t>Printing machines area</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lgn="l" rtl="0">
                        <a:lnSpc>
                          <a:spcPct val="115000"/>
                        </a:lnSpc>
                        <a:spcBef>
                          <a:spcPts val="0"/>
                        </a:spcBef>
                        <a:spcAft>
                          <a:spcPts val="1000"/>
                        </a:spcAft>
                      </a:pPr>
                      <a:r>
                        <a:rPr lang="en-US" sz="1800" b="1" dirty="0">
                          <a:latin typeface="Times New Roman"/>
                          <a:ea typeface="Times New Roman"/>
                          <a:cs typeface="Arial"/>
                        </a:rPr>
                        <a:t>302 s</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b="1" dirty="0">
                          <a:latin typeface="Times New Roman"/>
                          <a:ea typeface="Times New Roman"/>
                          <a:cs typeface="Arial"/>
                        </a:rPr>
                        <a:t>123 s</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82320">
                <a:tc>
                  <a:txBody>
                    <a:bodyPr/>
                    <a:lstStyle/>
                    <a:p>
                      <a:pPr marL="25400" marR="0" algn="l" rtl="0">
                        <a:lnSpc>
                          <a:spcPct val="115000"/>
                        </a:lnSpc>
                        <a:spcBef>
                          <a:spcPts val="0"/>
                        </a:spcBef>
                        <a:spcAft>
                          <a:spcPts val="1000"/>
                        </a:spcAft>
                      </a:pPr>
                      <a:r>
                        <a:rPr lang="en-US" sz="1800" b="1" dirty="0">
                          <a:latin typeface="Times New Roman"/>
                          <a:ea typeface="Times New Roman"/>
                          <a:cs typeface="Arial"/>
                        </a:rPr>
                        <a:t>Cutting machines area</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lgn="l" rtl="0">
                        <a:lnSpc>
                          <a:spcPct val="115000"/>
                        </a:lnSpc>
                        <a:spcBef>
                          <a:spcPts val="0"/>
                        </a:spcBef>
                        <a:spcAft>
                          <a:spcPts val="1000"/>
                        </a:spcAft>
                      </a:pPr>
                      <a:r>
                        <a:rPr lang="en-US" sz="1800" b="1" dirty="0">
                          <a:latin typeface="Times New Roman"/>
                          <a:ea typeface="Times New Roman"/>
                          <a:cs typeface="Arial"/>
                        </a:rPr>
                        <a:t>141 s</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800" b="1" dirty="0">
                          <a:latin typeface="Times New Roman"/>
                          <a:ea typeface="Times New Roman"/>
                          <a:cs typeface="Arial"/>
                        </a:rPr>
                        <a:t>64 s</a:t>
                      </a:r>
                      <a:endParaRPr lang="en-US" sz="1800" dirty="0">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A7680-0A1B-4BAC-849C-3929A85C0A31}"/>
              </a:ext>
            </a:extLst>
          </p:cNvPr>
          <p:cNvSpPr>
            <a:spLocks noGrp="1"/>
          </p:cNvSpPr>
          <p:nvPr>
            <p:ph type="title"/>
          </p:nvPr>
        </p:nvSpPr>
        <p:spPr/>
        <p:txBody>
          <a:bodyPr/>
          <a:lstStyle/>
          <a:p>
            <a:r>
              <a:rPr lang="en-US" dirty="0"/>
              <a:t>Plant layout</a:t>
            </a:r>
            <a:br>
              <a:rPr lang="en-US" dirty="0"/>
            </a:br>
            <a:r>
              <a:rPr lang="en-US" sz="2800" dirty="0"/>
              <a:t>steps &amp; consideration</a:t>
            </a:r>
            <a:endParaRPr lang="en-US" dirty="0"/>
          </a:p>
        </p:txBody>
      </p:sp>
      <p:sp>
        <p:nvSpPr>
          <p:cNvPr id="3" name="Content Placeholder 2">
            <a:extLst>
              <a:ext uri="{FF2B5EF4-FFF2-40B4-BE49-F238E27FC236}">
                <a16:creationId xmlns:a16="http://schemas.microsoft.com/office/drawing/2014/main" id="{D3538A54-57B2-457F-8458-67DA6B8580C0}"/>
              </a:ext>
            </a:extLst>
          </p:cNvPr>
          <p:cNvSpPr>
            <a:spLocks noGrp="1"/>
          </p:cNvSpPr>
          <p:nvPr>
            <p:ph idx="1"/>
          </p:nvPr>
        </p:nvSpPr>
        <p:spPr>
          <a:xfrm>
            <a:off x="1939629" y="2605310"/>
            <a:ext cx="6591985" cy="3719290"/>
          </a:xfrm>
        </p:spPr>
        <p:txBody>
          <a:bodyPr>
            <a:normAutofit/>
          </a:bodyPr>
          <a:lstStyle/>
          <a:p>
            <a:r>
              <a:rPr lang="en-US" sz="2400" dirty="0"/>
              <a:t>The data about the new factory plan should be collected &amp; the existing area for the new layout.</a:t>
            </a:r>
          </a:p>
          <a:p>
            <a:r>
              <a:rPr lang="en-US" sz="2400" dirty="0"/>
              <a:t>Number of printers to be installed and the type of it.</a:t>
            </a:r>
          </a:p>
          <a:p>
            <a:r>
              <a:rPr lang="en-US" sz="2400" dirty="0"/>
              <a:t>The data would be analyzed according to the new layout planning.</a:t>
            </a:r>
          </a:p>
        </p:txBody>
      </p:sp>
    </p:spTree>
    <p:extLst>
      <p:ext uri="{BB962C8B-B14F-4D97-AF65-F5344CB8AC3E}">
        <p14:creationId xmlns:p14="http://schemas.microsoft.com/office/powerpoint/2010/main" val="2819617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2D38B-2283-4D3B-9CD5-833D426517D2}"/>
              </a:ext>
            </a:extLst>
          </p:cNvPr>
          <p:cNvSpPr>
            <a:spLocks noGrp="1"/>
          </p:cNvSpPr>
          <p:nvPr>
            <p:ph type="title"/>
          </p:nvPr>
        </p:nvSpPr>
        <p:spPr>
          <a:xfrm>
            <a:off x="1945200" y="624110"/>
            <a:ext cx="7046400" cy="1280890"/>
          </a:xfrm>
        </p:spPr>
        <p:txBody>
          <a:bodyPr/>
          <a:lstStyle/>
          <a:p>
            <a:r>
              <a:rPr lang="en-US" dirty="0"/>
              <a:t>Plant layout types &amp; strategies</a:t>
            </a:r>
          </a:p>
        </p:txBody>
      </p:sp>
      <p:sp>
        <p:nvSpPr>
          <p:cNvPr id="3" name="Content Placeholder 2">
            <a:extLst>
              <a:ext uri="{FF2B5EF4-FFF2-40B4-BE49-F238E27FC236}">
                <a16:creationId xmlns:a16="http://schemas.microsoft.com/office/drawing/2014/main" id="{AAD6F9E3-E164-415F-9FF7-BEE7763A48AA}"/>
              </a:ext>
            </a:extLst>
          </p:cNvPr>
          <p:cNvSpPr>
            <a:spLocks noGrp="1"/>
          </p:cNvSpPr>
          <p:nvPr>
            <p:ph sz="half" idx="1"/>
          </p:nvPr>
        </p:nvSpPr>
        <p:spPr>
          <a:xfrm>
            <a:off x="1828800" y="2136706"/>
            <a:ext cx="3620184" cy="3767397"/>
          </a:xfrm>
        </p:spPr>
        <p:txBody>
          <a:bodyPr>
            <a:normAutofit/>
          </a:bodyPr>
          <a:lstStyle/>
          <a:p>
            <a:pPr marL="0" indent="0" fontAlgn="base">
              <a:buNone/>
            </a:pPr>
            <a:r>
              <a:rPr lang="en-US" sz="2800" b="1" dirty="0"/>
              <a:t>Types</a:t>
            </a:r>
          </a:p>
          <a:p>
            <a:pPr lvl="1" fontAlgn="base"/>
            <a:r>
              <a:rPr lang="en-US" sz="2000" b="1" dirty="0"/>
              <a:t>Plant Layout </a:t>
            </a:r>
          </a:p>
          <a:p>
            <a:pPr lvl="1" fontAlgn="base"/>
            <a:r>
              <a:rPr lang="en-US" sz="2000" b="1" dirty="0"/>
              <a:t>Process Layout</a:t>
            </a:r>
            <a:endParaRPr lang="en-US" sz="2000" b="1" i="1" dirty="0"/>
          </a:p>
          <a:p>
            <a:pPr lvl="1" fontAlgn="base"/>
            <a:r>
              <a:rPr lang="en-US" sz="2000" b="1" dirty="0"/>
              <a:t>Product Layout</a:t>
            </a:r>
          </a:p>
          <a:p>
            <a:pPr lvl="1" fontAlgn="base"/>
            <a:r>
              <a:rPr lang="en-US" sz="2000" b="1" dirty="0"/>
              <a:t>Combination Layout</a:t>
            </a:r>
          </a:p>
          <a:p>
            <a:pPr lvl="1" fontAlgn="base"/>
            <a:r>
              <a:rPr lang="en-US" sz="2000" b="1" dirty="0"/>
              <a:t>Fixed Position Layout</a:t>
            </a:r>
          </a:p>
        </p:txBody>
      </p:sp>
      <p:sp>
        <p:nvSpPr>
          <p:cNvPr id="4" name="Content Placeholder 3">
            <a:extLst>
              <a:ext uri="{FF2B5EF4-FFF2-40B4-BE49-F238E27FC236}">
                <a16:creationId xmlns:a16="http://schemas.microsoft.com/office/drawing/2014/main" id="{134719D0-E914-4120-AA2A-951BB9302A2F}"/>
              </a:ext>
            </a:extLst>
          </p:cNvPr>
          <p:cNvSpPr>
            <a:spLocks noGrp="1"/>
          </p:cNvSpPr>
          <p:nvPr>
            <p:ph sz="half" idx="2"/>
          </p:nvPr>
        </p:nvSpPr>
        <p:spPr>
          <a:xfrm>
            <a:off x="5642107" y="2136706"/>
            <a:ext cx="3197093" cy="3767397"/>
          </a:xfrm>
        </p:spPr>
        <p:txBody>
          <a:bodyPr>
            <a:normAutofit/>
          </a:bodyPr>
          <a:lstStyle/>
          <a:p>
            <a:pPr marL="0" indent="0">
              <a:buNone/>
            </a:pPr>
            <a:r>
              <a:rPr lang="en-US" sz="2800" b="1" dirty="0"/>
              <a:t>Strategies</a:t>
            </a:r>
          </a:p>
          <a:p>
            <a:pPr lvl="1"/>
            <a:r>
              <a:rPr lang="en-US" sz="2000" b="1" dirty="0"/>
              <a:t>I-line</a:t>
            </a:r>
          </a:p>
          <a:p>
            <a:pPr lvl="1"/>
            <a:r>
              <a:rPr lang="en-US" sz="2000" b="1" dirty="0"/>
              <a:t>U-line</a:t>
            </a:r>
          </a:p>
          <a:p>
            <a:pPr lvl="1"/>
            <a:r>
              <a:rPr lang="en-US" sz="2000" b="1" dirty="0"/>
              <a:t>S-line</a:t>
            </a:r>
          </a:p>
          <a:p>
            <a:pPr lvl="1"/>
            <a:r>
              <a:rPr lang="en-US" sz="2000" b="1" dirty="0"/>
              <a:t>L-line</a:t>
            </a:r>
          </a:p>
          <a:p>
            <a:endParaRPr lang="en-US" sz="2800" dirty="0"/>
          </a:p>
        </p:txBody>
      </p:sp>
    </p:spTree>
    <p:extLst>
      <p:ext uri="{BB962C8B-B14F-4D97-AF65-F5344CB8AC3E}">
        <p14:creationId xmlns:p14="http://schemas.microsoft.com/office/powerpoint/2010/main" val="541355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53657-B21F-4953-B43C-646FAA0B5B19}"/>
              </a:ext>
            </a:extLst>
          </p:cNvPr>
          <p:cNvSpPr>
            <a:spLocks noGrp="1"/>
          </p:cNvSpPr>
          <p:nvPr>
            <p:ph type="title"/>
          </p:nvPr>
        </p:nvSpPr>
        <p:spPr/>
        <p:txBody>
          <a:bodyPr/>
          <a:lstStyle/>
          <a:p>
            <a:r>
              <a:rPr lang="en-US" dirty="0"/>
              <a:t>Warehouse layout</a:t>
            </a:r>
          </a:p>
        </p:txBody>
      </p:sp>
      <p:sp>
        <p:nvSpPr>
          <p:cNvPr id="5" name="Content Placeholder 4">
            <a:extLst>
              <a:ext uri="{FF2B5EF4-FFF2-40B4-BE49-F238E27FC236}">
                <a16:creationId xmlns:a16="http://schemas.microsoft.com/office/drawing/2014/main" id="{17C4F932-DB6A-4711-B2BA-04AB0EAEA424}"/>
              </a:ext>
            </a:extLst>
          </p:cNvPr>
          <p:cNvSpPr>
            <a:spLocks noGrp="1"/>
          </p:cNvSpPr>
          <p:nvPr>
            <p:ph idx="1"/>
          </p:nvPr>
        </p:nvSpPr>
        <p:spPr/>
        <p:txBody>
          <a:bodyPr>
            <a:normAutofit/>
          </a:bodyPr>
          <a:lstStyle/>
          <a:p>
            <a:pPr marL="0" indent="0">
              <a:buNone/>
            </a:pPr>
            <a:r>
              <a:rPr lang="en-US" sz="3200" b="1" dirty="0"/>
              <a:t>Steps</a:t>
            </a:r>
          </a:p>
          <a:p>
            <a:pPr lvl="1"/>
            <a:r>
              <a:rPr lang="en-US" sz="1800" dirty="0">
                <a:solidFill>
                  <a:schemeClr val="tx1"/>
                </a:solidFill>
              </a:rPr>
              <a:t>Create a floor plan.</a:t>
            </a:r>
          </a:p>
          <a:p>
            <a:pPr lvl="1"/>
            <a:r>
              <a:rPr lang="en-US" sz="1800" dirty="0">
                <a:solidFill>
                  <a:schemeClr val="tx1"/>
                </a:solidFill>
              </a:rPr>
              <a:t>select shelving's and standard solutions.</a:t>
            </a:r>
          </a:p>
          <a:p>
            <a:pPr lvl="1"/>
            <a:r>
              <a:rPr lang="en-US" sz="1800" dirty="0">
                <a:solidFill>
                  <a:schemeClr val="tx1"/>
                </a:solidFill>
              </a:rPr>
              <a:t>Label racks, shelves, containers and any warehouse organization assets.</a:t>
            </a:r>
          </a:p>
          <a:p>
            <a:pPr lvl="1"/>
            <a:r>
              <a:rPr lang="en-US" sz="1800" dirty="0">
                <a:solidFill>
                  <a:schemeClr val="tx1"/>
                </a:solidFill>
              </a:rPr>
              <a:t>Maximize space utilization.</a:t>
            </a:r>
          </a:p>
          <a:p>
            <a:pPr lvl="1"/>
            <a:r>
              <a:rPr lang="en-US" sz="1800" dirty="0">
                <a:solidFill>
                  <a:schemeClr val="tx1"/>
                </a:solidFill>
              </a:rPr>
              <a:t>Schedule regular maintenance.</a:t>
            </a:r>
          </a:p>
          <a:p>
            <a:pPr lvl="1"/>
            <a:r>
              <a:rPr lang="en-US" sz="1800" dirty="0">
                <a:solidFill>
                  <a:schemeClr val="tx1"/>
                </a:solidFill>
              </a:rPr>
              <a:t>conduct periodic audit and review.</a:t>
            </a:r>
          </a:p>
          <a:p>
            <a:endParaRPr lang="en-US" sz="2000" dirty="0"/>
          </a:p>
        </p:txBody>
      </p:sp>
    </p:spTree>
    <p:extLst>
      <p:ext uri="{BB962C8B-B14F-4D97-AF65-F5344CB8AC3E}">
        <p14:creationId xmlns:p14="http://schemas.microsoft.com/office/powerpoint/2010/main" val="314697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238FC-951C-4790-B00E-A2DA93685B62}"/>
              </a:ext>
            </a:extLst>
          </p:cNvPr>
          <p:cNvSpPr>
            <a:spLocks noGrp="1"/>
          </p:cNvSpPr>
          <p:nvPr>
            <p:ph type="title"/>
          </p:nvPr>
        </p:nvSpPr>
        <p:spPr/>
        <p:txBody>
          <a:bodyPr/>
          <a:lstStyle/>
          <a:p>
            <a:r>
              <a:rPr lang="en-US" dirty="0"/>
              <a:t>General Problems</a:t>
            </a:r>
          </a:p>
        </p:txBody>
      </p:sp>
      <p:sp>
        <p:nvSpPr>
          <p:cNvPr id="3" name="Content Placeholder 2">
            <a:extLst>
              <a:ext uri="{FF2B5EF4-FFF2-40B4-BE49-F238E27FC236}">
                <a16:creationId xmlns:a16="http://schemas.microsoft.com/office/drawing/2014/main" id="{6CE57FF7-1FCB-4896-8ECB-685A7A9C5765}"/>
              </a:ext>
            </a:extLst>
          </p:cNvPr>
          <p:cNvSpPr>
            <a:spLocks noGrp="1"/>
          </p:cNvSpPr>
          <p:nvPr>
            <p:ph idx="1"/>
          </p:nvPr>
        </p:nvSpPr>
        <p:spPr>
          <a:xfrm>
            <a:off x="1962786" y="2971800"/>
            <a:ext cx="6591985" cy="2362200"/>
          </a:xfrm>
        </p:spPr>
        <p:txBody>
          <a:bodyPr/>
          <a:lstStyle/>
          <a:p>
            <a:pPr marL="0" indent="0">
              <a:buNone/>
            </a:pPr>
            <a:r>
              <a:rPr lang="en-US" sz="2400" b="1" dirty="0"/>
              <a:t>Facility Layout</a:t>
            </a:r>
          </a:p>
          <a:p>
            <a:pPr lvl="1"/>
            <a:r>
              <a:rPr lang="en-US" sz="1800" dirty="0"/>
              <a:t>Super-size the Receiving Area</a:t>
            </a:r>
          </a:p>
          <a:p>
            <a:pPr lvl="1"/>
            <a:r>
              <a:rPr lang="en-US" sz="1800" dirty="0"/>
              <a:t>Segmentation</a:t>
            </a:r>
          </a:p>
          <a:p>
            <a:pPr lvl="1"/>
            <a:r>
              <a:rPr lang="en-US" sz="1800" dirty="0"/>
              <a:t>Set up bin locations and pick path</a:t>
            </a:r>
          </a:p>
          <a:p>
            <a:pPr lvl="1"/>
            <a:r>
              <a:rPr lang="en-US" sz="1800" dirty="0"/>
              <a:t>ensure that the highest-selling inventory is easily accessible</a:t>
            </a:r>
          </a:p>
        </p:txBody>
      </p:sp>
    </p:spTree>
    <p:extLst>
      <p:ext uri="{BB962C8B-B14F-4D97-AF65-F5344CB8AC3E}">
        <p14:creationId xmlns:p14="http://schemas.microsoft.com/office/powerpoint/2010/main" val="1823810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CEF7D-76DB-4012-856B-F08454FC8992}"/>
              </a:ext>
            </a:extLst>
          </p:cNvPr>
          <p:cNvSpPr>
            <a:spLocks noGrp="1"/>
          </p:cNvSpPr>
          <p:nvPr>
            <p:ph type="title"/>
          </p:nvPr>
        </p:nvSpPr>
        <p:spPr/>
        <p:txBody>
          <a:bodyPr/>
          <a:lstStyle/>
          <a:p>
            <a:r>
              <a:rPr lang="en-US" dirty="0"/>
              <a:t>Continued… </a:t>
            </a:r>
          </a:p>
        </p:txBody>
      </p:sp>
      <p:sp>
        <p:nvSpPr>
          <p:cNvPr id="3" name="Content Placeholder 2">
            <a:extLst>
              <a:ext uri="{FF2B5EF4-FFF2-40B4-BE49-F238E27FC236}">
                <a16:creationId xmlns:a16="http://schemas.microsoft.com/office/drawing/2014/main" id="{0A1A849E-1F76-41D2-AD56-C1783828F6BB}"/>
              </a:ext>
            </a:extLst>
          </p:cNvPr>
          <p:cNvSpPr>
            <a:spLocks noGrp="1"/>
          </p:cNvSpPr>
          <p:nvPr>
            <p:ph idx="1"/>
          </p:nvPr>
        </p:nvSpPr>
        <p:spPr>
          <a:xfrm>
            <a:off x="2209800" y="2667001"/>
            <a:ext cx="6591985" cy="2286000"/>
          </a:xfrm>
        </p:spPr>
        <p:txBody>
          <a:bodyPr>
            <a:normAutofit/>
          </a:bodyPr>
          <a:lstStyle/>
          <a:p>
            <a:r>
              <a:rPr lang="en-US" sz="2800" dirty="0">
                <a:solidFill>
                  <a:schemeClr val="tx1"/>
                </a:solidFill>
              </a:rPr>
              <a:t>Seasonality in Demand</a:t>
            </a:r>
          </a:p>
          <a:p>
            <a:r>
              <a:rPr lang="en-US" sz="2800" dirty="0">
                <a:solidFill>
                  <a:schemeClr val="tx1"/>
                </a:solidFill>
              </a:rPr>
              <a:t>Inaccurate Inventory</a:t>
            </a:r>
          </a:p>
          <a:p>
            <a:r>
              <a:rPr lang="en-US" sz="2800" dirty="0">
                <a:solidFill>
                  <a:schemeClr val="tx1"/>
                </a:solidFill>
              </a:rPr>
              <a:t>Redundant Processes</a:t>
            </a:r>
          </a:p>
          <a:p>
            <a:r>
              <a:rPr lang="en-US" sz="2800" dirty="0">
                <a:solidFill>
                  <a:schemeClr val="tx1"/>
                </a:solidFill>
              </a:rPr>
              <a:t>barcode</a:t>
            </a:r>
          </a:p>
        </p:txBody>
      </p:sp>
    </p:spTree>
    <p:extLst>
      <p:ext uri="{BB962C8B-B14F-4D97-AF65-F5344CB8AC3E}">
        <p14:creationId xmlns:p14="http://schemas.microsoft.com/office/powerpoint/2010/main" val="3086390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E70D8-998F-46FE-8AC0-327F3FB5E841}"/>
              </a:ext>
            </a:extLst>
          </p:cNvPr>
          <p:cNvSpPr>
            <a:spLocks noGrp="1"/>
          </p:cNvSpPr>
          <p:nvPr>
            <p:ph type="title"/>
          </p:nvPr>
        </p:nvSpPr>
        <p:spPr/>
        <p:txBody>
          <a:bodyPr/>
          <a:lstStyle/>
          <a:p>
            <a:r>
              <a:rPr lang="en-US" dirty="0"/>
              <a:t>Recording</a:t>
            </a:r>
          </a:p>
        </p:txBody>
      </p:sp>
      <p:sp>
        <p:nvSpPr>
          <p:cNvPr id="3" name="Content Placeholder 2">
            <a:extLst>
              <a:ext uri="{FF2B5EF4-FFF2-40B4-BE49-F238E27FC236}">
                <a16:creationId xmlns:a16="http://schemas.microsoft.com/office/drawing/2014/main" id="{3C013E0B-4B16-4D49-B4D4-97503B566A9C}"/>
              </a:ext>
            </a:extLst>
          </p:cNvPr>
          <p:cNvSpPr>
            <a:spLocks noGrp="1"/>
          </p:cNvSpPr>
          <p:nvPr>
            <p:ph idx="1"/>
          </p:nvPr>
        </p:nvSpPr>
        <p:spPr>
          <a:xfrm>
            <a:off x="2171015" y="2057400"/>
            <a:ext cx="6591985" cy="4100290"/>
          </a:xfrm>
        </p:spPr>
        <p:txBody>
          <a:bodyPr>
            <a:normAutofit lnSpcReduction="10000"/>
          </a:bodyPr>
          <a:lstStyle/>
          <a:p>
            <a:pPr marL="0" indent="0">
              <a:buNone/>
            </a:pPr>
            <a:r>
              <a:rPr lang="en-US" sz="2000" dirty="0">
                <a:solidFill>
                  <a:schemeClr val="tx1"/>
                </a:solidFill>
              </a:rPr>
              <a:t>The forms in printing industry could contain the details of the required information, where boxes have been placed for everything that is important and necessary such as:</a:t>
            </a:r>
          </a:p>
          <a:p>
            <a:pPr lvl="1"/>
            <a:r>
              <a:rPr lang="en-US" sz="1800" dirty="0">
                <a:solidFill>
                  <a:schemeClr val="tx1"/>
                </a:solidFill>
              </a:rPr>
              <a:t>the number of defects</a:t>
            </a:r>
          </a:p>
          <a:p>
            <a:pPr lvl="1"/>
            <a:r>
              <a:rPr lang="en-US" sz="1800" dirty="0">
                <a:solidFill>
                  <a:schemeClr val="tx1"/>
                </a:solidFill>
              </a:rPr>
              <a:t>the reason for their receipt</a:t>
            </a:r>
          </a:p>
          <a:p>
            <a:pPr lvl="1"/>
            <a:r>
              <a:rPr lang="en-US" sz="1800" dirty="0">
                <a:solidFill>
                  <a:schemeClr val="tx1"/>
                </a:solidFill>
              </a:rPr>
              <a:t>the start times of manufacturing</a:t>
            </a:r>
          </a:p>
          <a:p>
            <a:pPr lvl="1"/>
            <a:r>
              <a:rPr lang="en-US" sz="1800" dirty="0">
                <a:solidFill>
                  <a:schemeClr val="tx1"/>
                </a:solidFill>
              </a:rPr>
              <a:t>the responsible worker</a:t>
            </a:r>
          </a:p>
          <a:p>
            <a:pPr lvl="1"/>
            <a:r>
              <a:rPr lang="en-US" sz="1800" dirty="0">
                <a:solidFill>
                  <a:schemeClr val="tx1"/>
                </a:solidFill>
              </a:rPr>
              <a:t>the date of the order</a:t>
            </a:r>
          </a:p>
          <a:p>
            <a:pPr lvl="1"/>
            <a:r>
              <a:rPr lang="en-US" sz="1800" dirty="0">
                <a:solidFill>
                  <a:schemeClr val="tx1"/>
                </a:solidFill>
              </a:rPr>
              <a:t>the date of expiry</a:t>
            </a:r>
          </a:p>
          <a:p>
            <a:pPr lvl="1"/>
            <a:r>
              <a:rPr lang="en-US" sz="1800" dirty="0">
                <a:solidFill>
                  <a:schemeClr val="tx1"/>
                </a:solidFill>
              </a:rPr>
              <a:t>the end of the order</a:t>
            </a:r>
          </a:p>
          <a:p>
            <a:endParaRPr lang="en-US" dirty="0">
              <a:solidFill>
                <a:schemeClr val="tx1"/>
              </a:solidFill>
            </a:endParaRPr>
          </a:p>
        </p:txBody>
      </p:sp>
    </p:spTree>
    <p:extLst>
      <p:ext uri="{BB962C8B-B14F-4D97-AF65-F5344CB8AC3E}">
        <p14:creationId xmlns:p14="http://schemas.microsoft.com/office/powerpoint/2010/main" val="4004839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Team	</a:t>
            </a:r>
          </a:p>
        </p:txBody>
      </p:sp>
      <p:sp>
        <p:nvSpPr>
          <p:cNvPr id="3" name="Content Placeholder 2"/>
          <p:cNvSpPr>
            <a:spLocks noGrp="1"/>
          </p:cNvSpPr>
          <p:nvPr>
            <p:ph idx="1"/>
          </p:nvPr>
        </p:nvSpPr>
        <p:spPr>
          <a:xfrm>
            <a:off x="1447800" y="2667000"/>
            <a:ext cx="7498080" cy="2590800"/>
          </a:xfrm>
        </p:spPr>
        <p:txBody>
          <a:bodyPr>
            <a:normAutofit/>
          </a:bodyPr>
          <a:lstStyle/>
          <a:p>
            <a:pPr algn="just">
              <a:buFont typeface="Arial" pitchFamily="34" charset="0"/>
              <a:buChar char="•"/>
            </a:pPr>
            <a:r>
              <a:rPr lang="en-US" sz="2400" dirty="0"/>
              <a:t>Mohammed </a:t>
            </a:r>
            <a:r>
              <a:rPr lang="en-US" sz="2400" dirty="0" err="1"/>
              <a:t>Nuirat</a:t>
            </a:r>
            <a:endParaRPr lang="en-US" sz="2400" dirty="0"/>
          </a:p>
          <a:p>
            <a:pPr algn="just">
              <a:buFont typeface="Arial" pitchFamily="34" charset="0"/>
              <a:buChar char="•"/>
            </a:pPr>
            <a:r>
              <a:rPr lang="en-US" sz="2400" dirty="0"/>
              <a:t>Mohammed </a:t>
            </a:r>
            <a:r>
              <a:rPr lang="en-US" sz="2400" dirty="0" err="1"/>
              <a:t>Salameh</a:t>
            </a:r>
            <a:endParaRPr lang="en-US" sz="2400" dirty="0"/>
          </a:p>
          <a:p>
            <a:pPr algn="just">
              <a:buFont typeface="Arial" pitchFamily="34" charset="0"/>
              <a:buChar char="•"/>
            </a:pPr>
            <a:r>
              <a:rPr lang="en-US" sz="2400" dirty="0" err="1"/>
              <a:t>Mutaz</a:t>
            </a:r>
            <a:r>
              <a:rPr lang="en-US" sz="2400" dirty="0"/>
              <a:t> Abu-</a:t>
            </a:r>
            <a:r>
              <a:rPr lang="en-US" sz="2400" dirty="0" err="1"/>
              <a:t>Zahedah</a:t>
            </a:r>
            <a:endParaRPr 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DC5E6-4661-4403-AB75-65054D11061F}"/>
              </a:ext>
            </a:extLst>
          </p:cNvPr>
          <p:cNvSpPr>
            <a:spLocks noGrp="1"/>
          </p:cNvSpPr>
          <p:nvPr>
            <p:ph type="title"/>
          </p:nvPr>
        </p:nvSpPr>
        <p:spPr/>
        <p:txBody>
          <a:bodyPr/>
          <a:lstStyle/>
          <a:p>
            <a:r>
              <a:rPr lang="en-US" dirty="0"/>
              <a:t>Methodology</a:t>
            </a:r>
            <a:br>
              <a:rPr lang="en-US" dirty="0"/>
            </a:br>
            <a:r>
              <a:rPr lang="en-US" sz="2800" dirty="0"/>
              <a:t>Overview</a:t>
            </a:r>
            <a:r>
              <a:rPr lang="en-US" dirty="0"/>
              <a:t> </a:t>
            </a:r>
          </a:p>
        </p:txBody>
      </p:sp>
      <p:sp>
        <p:nvSpPr>
          <p:cNvPr id="3" name="Content Placeholder 2">
            <a:extLst>
              <a:ext uri="{FF2B5EF4-FFF2-40B4-BE49-F238E27FC236}">
                <a16:creationId xmlns:a16="http://schemas.microsoft.com/office/drawing/2014/main" id="{CAF30E24-EF57-4583-BD83-9ECBF0C4B58A}"/>
              </a:ext>
            </a:extLst>
          </p:cNvPr>
          <p:cNvSpPr>
            <a:spLocks noGrp="1"/>
          </p:cNvSpPr>
          <p:nvPr>
            <p:ph idx="1"/>
          </p:nvPr>
        </p:nvSpPr>
        <p:spPr>
          <a:xfrm>
            <a:off x="1942415" y="2356005"/>
            <a:ext cx="6591985" cy="3777622"/>
          </a:xfrm>
        </p:spPr>
        <p:txBody>
          <a:bodyPr/>
          <a:lstStyle/>
          <a:p>
            <a:r>
              <a:rPr lang="en-US" dirty="0">
                <a:solidFill>
                  <a:schemeClr val="tx1"/>
                </a:solidFill>
              </a:rPr>
              <a:t>After doing a group of visits to the company and collecting data about the factory and its problems. A number of problems were observed.</a:t>
            </a:r>
          </a:p>
          <a:p>
            <a:r>
              <a:rPr lang="en-US" dirty="0">
                <a:solidFill>
                  <a:schemeClr val="tx1"/>
                </a:solidFill>
              </a:rPr>
              <a:t>information about production volume, machines dimensions, facility plant, process flow and number of machines and employees, and then used to draw facility plan and free space</a:t>
            </a:r>
          </a:p>
          <a:p>
            <a:r>
              <a:rPr lang="en-US" dirty="0">
                <a:solidFill>
                  <a:schemeClr val="tx1"/>
                </a:solidFill>
              </a:rPr>
              <a:t>Due to lack of data many forms must be established to collect data</a:t>
            </a:r>
          </a:p>
          <a:p>
            <a:endParaRPr lang="en-US" dirty="0">
              <a:solidFill>
                <a:schemeClr val="tx1"/>
              </a:solidFill>
            </a:endParaRPr>
          </a:p>
        </p:txBody>
      </p:sp>
    </p:spTree>
    <p:extLst>
      <p:ext uri="{BB962C8B-B14F-4D97-AF65-F5344CB8AC3E}">
        <p14:creationId xmlns:p14="http://schemas.microsoft.com/office/powerpoint/2010/main" val="5728854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5F41B-22D7-4CF4-ABDD-977DB52AAA3D}"/>
              </a:ext>
            </a:extLst>
          </p:cNvPr>
          <p:cNvSpPr>
            <a:spLocks noGrp="1"/>
          </p:cNvSpPr>
          <p:nvPr>
            <p:ph type="title"/>
          </p:nvPr>
        </p:nvSpPr>
        <p:spPr/>
        <p:txBody>
          <a:bodyPr/>
          <a:lstStyle/>
          <a:p>
            <a:r>
              <a:rPr lang="en-US" dirty="0"/>
              <a:t>Data collections </a:t>
            </a:r>
          </a:p>
        </p:txBody>
      </p:sp>
      <p:sp>
        <p:nvSpPr>
          <p:cNvPr id="3" name="Content Placeholder 2">
            <a:extLst>
              <a:ext uri="{FF2B5EF4-FFF2-40B4-BE49-F238E27FC236}">
                <a16:creationId xmlns:a16="http://schemas.microsoft.com/office/drawing/2014/main" id="{12462F7B-EA5B-45CD-B0C7-C60CA59BB1F4}"/>
              </a:ext>
            </a:extLst>
          </p:cNvPr>
          <p:cNvSpPr>
            <a:spLocks noGrp="1"/>
          </p:cNvSpPr>
          <p:nvPr>
            <p:ph idx="1"/>
          </p:nvPr>
        </p:nvSpPr>
        <p:spPr>
          <a:xfrm>
            <a:off x="1945201" y="2464289"/>
            <a:ext cx="6591985" cy="3777622"/>
          </a:xfrm>
        </p:spPr>
        <p:txBody>
          <a:bodyPr/>
          <a:lstStyle/>
          <a:p>
            <a:r>
              <a:rPr lang="en-US" dirty="0">
                <a:solidFill>
                  <a:schemeClr val="tx1"/>
                </a:solidFill>
              </a:rPr>
              <a:t>The were collected and some of it used as an input to BLOC PLAN Software to draw the plant layout and VISIO to draw the facility plant, process flow charts and the House of Quality (HOQ).</a:t>
            </a:r>
          </a:p>
          <a:p>
            <a:endParaRPr lang="en-US" dirty="0">
              <a:solidFill>
                <a:schemeClr val="tx1"/>
              </a:solidFill>
            </a:endParaRPr>
          </a:p>
        </p:txBody>
      </p:sp>
    </p:spTree>
    <p:extLst>
      <p:ext uri="{BB962C8B-B14F-4D97-AF65-F5344CB8AC3E}">
        <p14:creationId xmlns:p14="http://schemas.microsoft.com/office/powerpoint/2010/main" val="24896891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691E9-4D7B-41AD-9EFC-43A5040F4694}"/>
              </a:ext>
            </a:extLst>
          </p:cNvPr>
          <p:cNvSpPr>
            <a:spLocks noGrp="1"/>
          </p:cNvSpPr>
          <p:nvPr>
            <p:ph type="title"/>
          </p:nvPr>
        </p:nvSpPr>
        <p:spPr/>
        <p:txBody>
          <a:bodyPr/>
          <a:lstStyle/>
          <a:p>
            <a:r>
              <a:rPr lang="en-US" dirty="0"/>
              <a:t>Machines &amp; production</a:t>
            </a:r>
          </a:p>
        </p:txBody>
      </p:sp>
      <p:sp>
        <p:nvSpPr>
          <p:cNvPr id="3" name="Content Placeholder 2">
            <a:extLst>
              <a:ext uri="{FF2B5EF4-FFF2-40B4-BE49-F238E27FC236}">
                <a16:creationId xmlns:a16="http://schemas.microsoft.com/office/drawing/2014/main" id="{4A06D57F-827B-49EF-8564-62D50C8E9358}"/>
              </a:ext>
            </a:extLst>
          </p:cNvPr>
          <p:cNvSpPr>
            <a:spLocks noGrp="1"/>
          </p:cNvSpPr>
          <p:nvPr>
            <p:ph idx="1"/>
          </p:nvPr>
        </p:nvSpPr>
        <p:spPr>
          <a:xfrm>
            <a:off x="1942415" y="3124200"/>
            <a:ext cx="6591985" cy="2787022"/>
          </a:xfrm>
        </p:spPr>
        <p:txBody>
          <a:bodyPr>
            <a:normAutofit/>
          </a:bodyPr>
          <a:lstStyle/>
          <a:p>
            <a:pPr marL="0" indent="0" algn="ctr">
              <a:buNone/>
            </a:pPr>
            <a:r>
              <a:rPr lang="en-US" sz="2400" dirty="0">
                <a:solidFill>
                  <a:schemeClr val="tx1"/>
                </a:solidFill>
              </a:rPr>
              <a:t>Also, data about average production volume for the main machines and the relationship between all machines was received</a:t>
            </a:r>
          </a:p>
        </p:txBody>
      </p:sp>
    </p:spTree>
    <p:extLst>
      <p:ext uri="{BB962C8B-B14F-4D97-AF65-F5344CB8AC3E}">
        <p14:creationId xmlns:p14="http://schemas.microsoft.com/office/powerpoint/2010/main" val="21056073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E50C4-661A-4AA4-81FC-0BA5A4E271EE}"/>
              </a:ext>
            </a:extLst>
          </p:cNvPr>
          <p:cNvSpPr>
            <a:spLocks noGrp="1"/>
          </p:cNvSpPr>
          <p:nvPr>
            <p:ph type="title"/>
          </p:nvPr>
        </p:nvSpPr>
        <p:spPr>
          <a:xfrm>
            <a:off x="1790899" y="990600"/>
            <a:ext cx="7200701" cy="1280890"/>
          </a:xfrm>
        </p:spPr>
        <p:txBody>
          <a:bodyPr>
            <a:normAutofit fontScale="90000"/>
          </a:bodyPr>
          <a:lstStyle/>
          <a:p>
            <a:r>
              <a:rPr lang="en-US" dirty="0"/>
              <a:t>The production volume in July/2017 was </a:t>
            </a:r>
            <a:r>
              <a:rPr lang="en-US" b="1" dirty="0"/>
              <a:t>2,909,356</a:t>
            </a:r>
            <a:r>
              <a:rPr lang="en-US" dirty="0"/>
              <a:t> printings.</a:t>
            </a:r>
            <a:br>
              <a:rPr lang="en-US" dirty="0"/>
            </a:br>
            <a:endParaRPr lang="en-US" dirty="0"/>
          </a:p>
        </p:txBody>
      </p:sp>
      <p:pic>
        <p:nvPicPr>
          <p:cNvPr id="5" name="Content Placeholder 4">
            <a:extLst>
              <a:ext uri="{FF2B5EF4-FFF2-40B4-BE49-F238E27FC236}">
                <a16:creationId xmlns:a16="http://schemas.microsoft.com/office/drawing/2014/main" id="{BF96EE49-318D-4622-A43C-6A6DD290507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3600" y="3011111"/>
            <a:ext cx="5903799" cy="3222779"/>
          </a:xfrm>
        </p:spPr>
      </p:pic>
    </p:spTree>
    <p:extLst>
      <p:ext uri="{BB962C8B-B14F-4D97-AF65-F5344CB8AC3E}">
        <p14:creationId xmlns:p14="http://schemas.microsoft.com/office/powerpoint/2010/main" val="1423338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C4134-D039-4CBC-93BA-7F06033A64B1}"/>
              </a:ext>
            </a:extLst>
          </p:cNvPr>
          <p:cNvSpPr>
            <a:spLocks noGrp="1"/>
          </p:cNvSpPr>
          <p:nvPr>
            <p:ph type="title"/>
          </p:nvPr>
        </p:nvSpPr>
        <p:spPr>
          <a:xfrm>
            <a:off x="1945201" y="624110"/>
            <a:ext cx="7198799" cy="1280890"/>
          </a:xfrm>
        </p:spPr>
        <p:txBody>
          <a:bodyPr>
            <a:normAutofit/>
          </a:bodyPr>
          <a:lstStyle/>
          <a:p>
            <a:r>
              <a:rPr lang="en-US" b="1" dirty="0"/>
              <a:t>5 colors (70*100)</a:t>
            </a:r>
            <a:r>
              <a:rPr lang="ar-JO" b="1" dirty="0"/>
              <a:t>: </a:t>
            </a:r>
            <a:br>
              <a:rPr lang="en-US" dirty="0"/>
            </a:br>
            <a:endParaRPr lang="en-US" dirty="0"/>
          </a:p>
        </p:txBody>
      </p:sp>
      <p:sp>
        <p:nvSpPr>
          <p:cNvPr id="3" name="Content Placeholder 2">
            <a:extLst>
              <a:ext uri="{FF2B5EF4-FFF2-40B4-BE49-F238E27FC236}">
                <a16:creationId xmlns:a16="http://schemas.microsoft.com/office/drawing/2014/main" id="{F7209DC0-3128-439E-9129-05279ED17CE4}"/>
              </a:ext>
            </a:extLst>
          </p:cNvPr>
          <p:cNvSpPr>
            <a:spLocks noGrp="1"/>
          </p:cNvSpPr>
          <p:nvPr>
            <p:ph idx="1"/>
          </p:nvPr>
        </p:nvSpPr>
        <p:spPr/>
        <p:txBody>
          <a:bodyPr>
            <a:normAutofit/>
          </a:bodyPr>
          <a:lstStyle/>
          <a:p>
            <a:pPr marL="0" indent="0">
              <a:buNone/>
            </a:pPr>
            <a:r>
              <a:rPr lang="en-US" sz="2000" dirty="0">
                <a:solidFill>
                  <a:schemeClr val="tx1"/>
                </a:solidFill>
              </a:rPr>
              <a:t>The distribution of daily production in that month for 1,130,236 units was as below:</a:t>
            </a:r>
            <a:br>
              <a:rPr lang="en-US" sz="2000" dirty="0">
                <a:solidFill>
                  <a:schemeClr val="tx1"/>
                </a:solidFill>
              </a:rPr>
            </a:br>
            <a:endParaRPr lang="en-US" sz="2000" dirty="0">
              <a:solidFill>
                <a:schemeClr val="tx1"/>
              </a:solidFill>
            </a:endParaRPr>
          </a:p>
        </p:txBody>
      </p:sp>
      <p:pic>
        <p:nvPicPr>
          <p:cNvPr id="5" name="Picture 4">
            <a:extLst>
              <a:ext uri="{FF2B5EF4-FFF2-40B4-BE49-F238E27FC236}">
                <a16:creationId xmlns:a16="http://schemas.microsoft.com/office/drawing/2014/main" id="{32B4F954-3E1F-460F-B4E7-D9C99CF7BE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2520" y="2895600"/>
            <a:ext cx="6051774" cy="3657962"/>
          </a:xfrm>
          <a:prstGeom prst="rect">
            <a:avLst/>
          </a:prstGeom>
        </p:spPr>
      </p:pic>
    </p:spTree>
    <p:extLst>
      <p:ext uri="{BB962C8B-B14F-4D97-AF65-F5344CB8AC3E}">
        <p14:creationId xmlns:p14="http://schemas.microsoft.com/office/powerpoint/2010/main" val="41944899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74BDD-CB89-452B-9CC5-26A5502A23B6}"/>
              </a:ext>
            </a:extLst>
          </p:cNvPr>
          <p:cNvSpPr>
            <a:spLocks noGrp="1"/>
          </p:cNvSpPr>
          <p:nvPr>
            <p:ph type="title"/>
          </p:nvPr>
        </p:nvSpPr>
        <p:spPr/>
        <p:txBody>
          <a:bodyPr/>
          <a:lstStyle/>
          <a:p>
            <a:r>
              <a:rPr lang="en-US" b="1" dirty="0"/>
              <a:t>House of Quality (HOQ)</a:t>
            </a:r>
            <a:endParaRPr lang="en-US" dirty="0"/>
          </a:p>
        </p:txBody>
      </p:sp>
      <p:sp>
        <p:nvSpPr>
          <p:cNvPr id="3" name="Content Placeholder 2">
            <a:extLst>
              <a:ext uri="{FF2B5EF4-FFF2-40B4-BE49-F238E27FC236}">
                <a16:creationId xmlns:a16="http://schemas.microsoft.com/office/drawing/2014/main" id="{F38B4F1E-CD74-4938-BA19-1E3B35390BE6}"/>
              </a:ext>
            </a:extLst>
          </p:cNvPr>
          <p:cNvSpPr>
            <a:spLocks noGrp="1"/>
          </p:cNvSpPr>
          <p:nvPr>
            <p:ph idx="1"/>
          </p:nvPr>
        </p:nvSpPr>
        <p:spPr>
          <a:xfrm>
            <a:off x="1939629" y="3124200"/>
            <a:ext cx="6591985" cy="2133600"/>
          </a:xfrm>
        </p:spPr>
        <p:txBody>
          <a:bodyPr>
            <a:normAutofit/>
          </a:bodyPr>
          <a:lstStyle/>
          <a:p>
            <a:pPr marL="0" indent="0" algn="ctr">
              <a:buNone/>
            </a:pPr>
            <a:r>
              <a:rPr lang="en-US" sz="2000" dirty="0">
                <a:solidFill>
                  <a:schemeClr val="tx1"/>
                </a:solidFill>
              </a:rPr>
              <a:t>Through the use of the House of Quality, we have been able to link the problems and solution and between these solutions and clarify their importance and ability to use them in addition to their evaluation, as shown in following drowns :</a:t>
            </a:r>
          </a:p>
        </p:txBody>
      </p:sp>
    </p:spTree>
    <p:extLst>
      <p:ext uri="{BB962C8B-B14F-4D97-AF65-F5344CB8AC3E}">
        <p14:creationId xmlns:p14="http://schemas.microsoft.com/office/powerpoint/2010/main" val="1298641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651ECA3-D18F-4FDE-87D6-DBDAE1190CC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800" y="0"/>
            <a:ext cx="5070590" cy="6876757"/>
          </a:xfrm>
        </p:spPr>
      </p:pic>
    </p:spTree>
    <p:extLst>
      <p:ext uri="{BB962C8B-B14F-4D97-AF65-F5344CB8AC3E}">
        <p14:creationId xmlns:p14="http://schemas.microsoft.com/office/powerpoint/2010/main" val="21284341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1CD96-AC9D-4785-8396-A7F04A7FB074}"/>
              </a:ext>
            </a:extLst>
          </p:cNvPr>
          <p:cNvSpPr>
            <a:spLocks noGrp="1"/>
          </p:cNvSpPr>
          <p:nvPr>
            <p:ph type="title"/>
          </p:nvPr>
        </p:nvSpPr>
        <p:spPr/>
        <p:txBody>
          <a:bodyPr/>
          <a:lstStyle/>
          <a:p>
            <a:r>
              <a:rPr lang="en-US" dirty="0"/>
              <a:t>HOQ Conclusion</a:t>
            </a:r>
          </a:p>
        </p:txBody>
      </p:sp>
      <p:sp>
        <p:nvSpPr>
          <p:cNvPr id="3" name="Content Placeholder 2">
            <a:extLst>
              <a:ext uri="{FF2B5EF4-FFF2-40B4-BE49-F238E27FC236}">
                <a16:creationId xmlns:a16="http://schemas.microsoft.com/office/drawing/2014/main" id="{30F692C5-5F77-48DF-B0C0-AFDADB48CC53}"/>
              </a:ext>
            </a:extLst>
          </p:cNvPr>
          <p:cNvSpPr>
            <a:spLocks noGrp="1"/>
          </p:cNvSpPr>
          <p:nvPr>
            <p:ph idx="1"/>
          </p:nvPr>
        </p:nvSpPr>
        <p:spPr>
          <a:xfrm>
            <a:off x="1942415" y="2133600"/>
            <a:ext cx="6591985" cy="4100290"/>
          </a:xfrm>
        </p:spPr>
        <p:txBody>
          <a:bodyPr/>
          <a:lstStyle/>
          <a:p>
            <a:pPr marL="0" indent="0">
              <a:buNone/>
            </a:pPr>
            <a:r>
              <a:rPr lang="en-US" dirty="0">
                <a:solidFill>
                  <a:schemeClr val="tx1"/>
                </a:solidFill>
              </a:rPr>
              <a:t>Based on the analysis of the HOQ it was clear that the most important point is the:</a:t>
            </a:r>
          </a:p>
          <a:p>
            <a:r>
              <a:rPr lang="en-US" dirty="0">
                <a:solidFill>
                  <a:schemeClr val="tx1"/>
                </a:solidFill>
              </a:rPr>
              <a:t>recording process -defect </a:t>
            </a:r>
            <a:r>
              <a:rPr lang="en-US" sz="2000" b="1" dirty="0">
                <a:solidFill>
                  <a:schemeClr val="tx1"/>
                </a:solidFill>
              </a:rPr>
              <a:t>8.1%</a:t>
            </a:r>
            <a:endParaRPr lang="en-US" b="1" dirty="0">
              <a:solidFill>
                <a:schemeClr val="tx1"/>
              </a:solidFill>
            </a:endParaRPr>
          </a:p>
          <a:p>
            <a:r>
              <a:rPr lang="en-US" dirty="0">
                <a:solidFill>
                  <a:schemeClr val="tx1"/>
                </a:solidFill>
              </a:rPr>
              <a:t>maintenance</a:t>
            </a:r>
            <a:r>
              <a:rPr lang="en-US" sz="2000" b="1" dirty="0">
                <a:solidFill>
                  <a:schemeClr val="tx1"/>
                </a:solidFill>
              </a:rPr>
              <a:t>7.5%</a:t>
            </a:r>
            <a:endParaRPr lang="en-US" b="1" dirty="0">
              <a:solidFill>
                <a:schemeClr val="tx1"/>
              </a:solidFill>
            </a:endParaRPr>
          </a:p>
          <a:p>
            <a:r>
              <a:rPr lang="en-US" dirty="0">
                <a:solidFill>
                  <a:schemeClr val="tx1"/>
                </a:solidFill>
              </a:rPr>
              <a:t>production</a:t>
            </a:r>
            <a:r>
              <a:rPr lang="en-US" sz="2000" b="1" dirty="0">
                <a:solidFill>
                  <a:schemeClr val="tx1"/>
                </a:solidFill>
              </a:rPr>
              <a:t>15.7%</a:t>
            </a:r>
            <a:r>
              <a:rPr lang="en-US" dirty="0">
                <a:solidFill>
                  <a:schemeClr val="tx1"/>
                </a:solidFill>
              </a:rPr>
              <a:t> </a:t>
            </a:r>
          </a:p>
          <a:p>
            <a:r>
              <a:rPr lang="en-US" dirty="0">
                <a:solidFill>
                  <a:schemeClr val="tx1"/>
                </a:solidFill>
              </a:rPr>
              <a:t>ERP</a:t>
            </a:r>
            <a:r>
              <a:rPr lang="en-US" sz="2000" b="1" dirty="0">
                <a:solidFill>
                  <a:schemeClr val="tx1"/>
                </a:solidFill>
              </a:rPr>
              <a:t>3.4% </a:t>
            </a:r>
            <a:endParaRPr lang="en-US" b="1" dirty="0">
              <a:solidFill>
                <a:schemeClr val="tx1"/>
              </a:solidFill>
            </a:endParaRPr>
          </a:p>
          <a:p>
            <a:pPr marL="0" indent="0">
              <a:buNone/>
            </a:pPr>
            <a:r>
              <a:rPr lang="en-US" dirty="0">
                <a:solidFill>
                  <a:schemeClr val="tx1"/>
                </a:solidFill>
              </a:rPr>
              <a:t>which accounted for </a:t>
            </a:r>
            <a:r>
              <a:rPr lang="en-US" sz="2000" b="1" dirty="0">
                <a:solidFill>
                  <a:schemeClr val="tx1"/>
                </a:solidFill>
              </a:rPr>
              <a:t>34.7%</a:t>
            </a:r>
            <a:r>
              <a:rPr lang="en-US" dirty="0">
                <a:solidFill>
                  <a:schemeClr val="tx1"/>
                </a:solidFill>
              </a:rPr>
              <a:t> of the total </a:t>
            </a:r>
          </a:p>
          <a:p>
            <a:pPr marL="0" indent="0">
              <a:buNone/>
            </a:pPr>
            <a:r>
              <a:rPr lang="en-US" dirty="0">
                <a:solidFill>
                  <a:schemeClr val="tx1"/>
                </a:solidFill>
              </a:rPr>
              <a:t>Giving priority to the rest of the points, it has a high importance in order to facilitate the completion of the rest of the proposals.</a:t>
            </a:r>
          </a:p>
          <a:p>
            <a:endParaRPr lang="en-US"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3125482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95023-CC17-4BB0-9A38-7DAA04AD8165}"/>
              </a:ext>
            </a:extLst>
          </p:cNvPr>
          <p:cNvSpPr>
            <a:spLocks noGrp="1"/>
          </p:cNvSpPr>
          <p:nvPr>
            <p:ph type="title"/>
          </p:nvPr>
        </p:nvSpPr>
        <p:spPr/>
        <p:txBody>
          <a:bodyPr/>
          <a:lstStyle/>
          <a:p>
            <a:r>
              <a:rPr lang="en-US" dirty="0"/>
              <a:t>Results </a:t>
            </a:r>
          </a:p>
        </p:txBody>
      </p:sp>
      <p:sp>
        <p:nvSpPr>
          <p:cNvPr id="3" name="Content Placeholder 2">
            <a:extLst>
              <a:ext uri="{FF2B5EF4-FFF2-40B4-BE49-F238E27FC236}">
                <a16:creationId xmlns:a16="http://schemas.microsoft.com/office/drawing/2014/main" id="{58CEE701-BAC8-4695-BBF0-61F5248ABE75}"/>
              </a:ext>
            </a:extLst>
          </p:cNvPr>
          <p:cNvSpPr>
            <a:spLocks noGrp="1"/>
          </p:cNvSpPr>
          <p:nvPr>
            <p:ph idx="1"/>
          </p:nvPr>
        </p:nvSpPr>
        <p:spPr>
          <a:xfrm>
            <a:off x="2133600" y="2472310"/>
            <a:ext cx="6591985" cy="3777622"/>
          </a:xfrm>
        </p:spPr>
        <p:txBody>
          <a:bodyPr>
            <a:normAutofit/>
          </a:bodyPr>
          <a:lstStyle/>
          <a:p>
            <a:pPr marL="0" indent="0">
              <a:buNone/>
            </a:pPr>
            <a:r>
              <a:rPr lang="en-US" sz="2000" dirty="0">
                <a:solidFill>
                  <a:schemeClr val="tx1"/>
                </a:solidFill>
              </a:rPr>
              <a:t>At the end of our work on this project we came out with a set of results, that is ;</a:t>
            </a:r>
          </a:p>
          <a:p>
            <a:pPr lvl="0"/>
            <a:r>
              <a:rPr lang="en-US" sz="2000" dirty="0">
                <a:solidFill>
                  <a:schemeClr val="tx1"/>
                </a:solidFill>
              </a:rPr>
              <a:t>Process flow chart</a:t>
            </a:r>
          </a:p>
          <a:p>
            <a:pPr lvl="0"/>
            <a:r>
              <a:rPr lang="en-US" sz="2000" dirty="0">
                <a:solidFill>
                  <a:schemeClr val="tx1"/>
                </a:solidFill>
              </a:rPr>
              <a:t>Facility plant layout </a:t>
            </a:r>
          </a:p>
          <a:p>
            <a:pPr lvl="0"/>
            <a:r>
              <a:rPr lang="en-US" sz="2000" dirty="0">
                <a:solidFill>
                  <a:schemeClr val="tx1"/>
                </a:solidFill>
              </a:rPr>
              <a:t>Production and warehouse forms </a:t>
            </a:r>
          </a:p>
          <a:p>
            <a:pPr lvl="0"/>
            <a:r>
              <a:rPr lang="en-US" sz="2000" dirty="0">
                <a:solidFill>
                  <a:schemeClr val="tx1"/>
                </a:solidFill>
              </a:rPr>
              <a:t>Warehouse layout</a:t>
            </a:r>
          </a:p>
          <a:p>
            <a:endParaRPr lang="en-US" sz="2000" dirty="0">
              <a:solidFill>
                <a:schemeClr val="tx1"/>
              </a:solidFill>
            </a:endParaRPr>
          </a:p>
        </p:txBody>
      </p:sp>
    </p:spTree>
    <p:extLst>
      <p:ext uri="{BB962C8B-B14F-4D97-AF65-F5344CB8AC3E}">
        <p14:creationId xmlns:p14="http://schemas.microsoft.com/office/powerpoint/2010/main" val="34487156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6EBC0-05D9-42B8-897B-CEE6E0CC1244}"/>
              </a:ext>
            </a:extLst>
          </p:cNvPr>
          <p:cNvSpPr>
            <a:spLocks noGrp="1"/>
          </p:cNvSpPr>
          <p:nvPr>
            <p:ph type="title"/>
          </p:nvPr>
        </p:nvSpPr>
        <p:spPr/>
        <p:txBody>
          <a:bodyPr/>
          <a:lstStyle/>
          <a:p>
            <a:r>
              <a:rPr lang="en-US" dirty="0"/>
              <a:t>Process flow chart </a:t>
            </a:r>
          </a:p>
        </p:txBody>
      </p:sp>
      <p:pic>
        <p:nvPicPr>
          <p:cNvPr id="4" name="صورة 7" descr="Drawing1-page-001.jpg">
            <a:extLst>
              <a:ext uri="{FF2B5EF4-FFF2-40B4-BE49-F238E27FC236}">
                <a16:creationId xmlns:a16="http://schemas.microsoft.com/office/drawing/2014/main" id="{44A87D8B-E997-4045-862F-52CF5B234290}"/>
              </a:ext>
            </a:extLst>
          </p:cNvPr>
          <p:cNvPicPr/>
          <p:nvPr/>
        </p:nvPicPr>
        <p:blipFill>
          <a:blip r:embed="rId2" cstate="print"/>
          <a:stretch>
            <a:fillRect/>
          </a:stretch>
        </p:blipFill>
        <p:spPr>
          <a:xfrm>
            <a:off x="1947862" y="1900989"/>
            <a:ext cx="7196138" cy="5097145"/>
          </a:xfrm>
          <a:prstGeom prst="rect">
            <a:avLst/>
          </a:prstGeom>
          <a:effectLst>
            <a:softEdge rad="177800"/>
          </a:effectLst>
        </p:spPr>
      </p:pic>
    </p:spTree>
    <p:extLst>
      <p:ext uri="{BB962C8B-B14F-4D97-AF65-F5344CB8AC3E}">
        <p14:creationId xmlns:p14="http://schemas.microsoft.com/office/powerpoint/2010/main" val="2534150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Outline</a:t>
            </a:r>
          </a:p>
        </p:txBody>
      </p:sp>
      <p:sp>
        <p:nvSpPr>
          <p:cNvPr id="3" name="Content Placeholder 2"/>
          <p:cNvSpPr>
            <a:spLocks noGrp="1"/>
          </p:cNvSpPr>
          <p:nvPr>
            <p:ph idx="1"/>
          </p:nvPr>
        </p:nvSpPr>
        <p:spPr>
          <a:xfrm>
            <a:off x="2286000" y="1966690"/>
            <a:ext cx="6591985" cy="4267200"/>
          </a:xfrm>
        </p:spPr>
        <p:txBody>
          <a:bodyPr>
            <a:normAutofit lnSpcReduction="10000"/>
          </a:bodyPr>
          <a:lstStyle/>
          <a:p>
            <a:r>
              <a:rPr lang="en-US" dirty="0"/>
              <a:t>Introduction</a:t>
            </a:r>
          </a:p>
          <a:p>
            <a:r>
              <a:rPr lang="en-US" dirty="0"/>
              <a:t>Problems</a:t>
            </a:r>
          </a:p>
          <a:p>
            <a:r>
              <a:rPr lang="en-US" dirty="0"/>
              <a:t>Lean Concepts</a:t>
            </a:r>
          </a:p>
          <a:p>
            <a:r>
              <a:rPr lang="en-US" dirty="0"/>
              <a:t> Lean in Printing Sector</a:t>
            </a:r>
          </a:p>
          <a:p>
            <a:r>
              <a:rPr lang="en-US" dirty="0"/>
              <a:t>Plant layout</a:t>
            </a:r>
          </a:p>
          <a:p>
            <a:r>
              <a:rPr lang="en-US" dirty="0"/>
              <a:t>Warehouse layout</a:t>
            </a:r>
          </a:p>
          <a:p>
            <a:r>
              <a:rPr lang="en-US" dirty="0"/>
              <a:t>recording</a:t>
            </a:r>
          </a:p>
          <a:p>
            <a:r>
              <a:rPr lang="en-US" dirty="0"/>
              <a:t>Opportunities</a:t>
            </a:r>
          </a:p>
          <a:p>
            <a:r>
              <a:rPr lang="en-US" dirty="0"/>
              <a:t>Methodology</a:t>
            </a:r>
          </a:p>
          <a:p>
            <a:r>
              <a:rPr lang="en-US" dirty="0"/>
              <a:t>Results   </a:t>
            </a:r>
          </a:p>
          <a:p>
            <a:r>
              <a:rPr lang="en-US" dirty="0"/>
              <a:t>Project Conclusion &amp; Recommendations</a:t>
            </a:r>
          </a:p>
          <a:p>
            <a:endParaRPr lang="en-US" dirty="0"/>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87528-2862-4CED-945C-F263301CABC1}"/>
              </a:ext>
            </a:extLst>
          </p:cNvPr>
          <p:cNvSpPr>
            <a:spLocks noGrp="1"/>
          </p:cNvSpPr>
          <p:nvPr>
            <p:ph type="title"/>
          </p:nvPr>
        </p:nvSpPr>
        <p:spPr>
          <a:xfrm>
            <a:off x="1945201" y="624110"/>
            <a:ext cx="6589199" cy="747490"/>
          </a:xfrm>
        </p:spPr>
        <p:txBody>
          <a:bodyPr>
            <a:normAutofit/>
          </a:bodyPr>
          <a:lstStyle/>
          <a:p>
            <a:r>
              <a:rPr lang="en-US" b="1" dirty="0"/>
              <a:t>Plant layout</a:t>
            </a:r>
          </a:p>
        </p:txBody>
      </p:sp>
      <p:pic>
        <p:nvPicPr>
          <p:cNvPr id="4" name="Content Placeholder 3" descr="final layout.JPG">
            <a:extLst>
              <a:ext uri="{FF2B5EF4-FFF2-40B4-BE49-F238E27FC236}">
                <a16:creationId xmlns:a16="http://schemas.microsoft.com/office/drawing/2014/main" id="{8FDBC31A-1479-446D-80FB-138330B65DFC}"/>
              </a:ext>
            </a:extLst>
          </p:cNvPr>
          <p:cNvPicPr>
            <a:picLocks noGrp="1"/>
          </p:cNvPicPr>
          <p:nvPr>
            <p:ph idx="1"/>
          </p:nvPr>
        </p:nvPicPr>
        <p:blipFill>
          <a:blip r:embed="rId2" cstate="print"/>
          <a:stretch>
            <a:fillRect/>
          </a:stretch>
        </p:blipFill>
        <p:spPr>
          <a:xfrm>
            <a:off x="1614488" y="2590800"/>
            <a:ext cx="6005512" cy="3470275"/>
          </a:xfrm>
          <a:prstGeom prst="rect">
            <a:avLst/>
          </a:prstGeom>
        </p:spPr>
      </p:pic>
      <p:sp>
        <p:nvSpPr>
          <p:cNvPr id="5" name="Rectangle 4">
            <a:extLst>
              <a:ext uri="{FF2B5EF4-FFF2-40B4-BE49-F238E27FC236}">
                <a16:creationId xmlns:a16="http://schemas.microsoft.com/office/drawing/2014/main" id="{A119C8BE-65FA-4BED-BA3D-15292690A781}"/>
              </a:ext>
            </a:extLst>
          </p:cNvPr>
          <p:cNvSpPr/>
          <p:nvPr/>
        </p:nvSpPr>
        <p:spPr>
          <a:xfrm>
            <a:off x="7581900" y="2057400"/>
            <a:ext cx="2171700" cy="4176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en-US" b="1" dirty="0">
                <a:solidFill>
                  <a:schemeClr val="tx1"/>
                </a:solidFill>
              </a:rPr>
            </a:br>
            <a:br>
              <a:rPr lang="en-US" b="1" dirty="0">
                <a:solidFill>
                  <a:schemeClr val="tx1"/>
                </a:solidFill>
              </a:rPr>
            </a:br>
            <a:r>
              <a:rPr lang="en-US" b="1" dirty="0">
                <a:solidFill>
                  <a:schemeClr val="tx1"/>
                </a:solidFill>
              </a:rPr>
              <a:t>1-	Print</a:t>
            </a:r>
            <a:br>
              <a:rPr lang="en-US" b="1" dirty="0">
                <a:solidFill>
                  <a:schemeClr val="tx1"/>
                </a:solidFill>
              </a:rPr>
            </a:br>
            <a:r>
              <a:rPr lang="en-US" b="1" dirty="0">
                <a:solidFill>
                  <a:schemeClr val="tx1"/>
                </a:solidFill>
              </a:rPr>
              <a:t>2-	Bend 1</a:t>
            </a:r>
            <a:br>
              <a:rPr lang="en-US" b="1" dirty="0">
                <a:solidFill>
                  <a:schemeClr val="tx1"/>
                </a:solidFill>
              </a:rPr>
            </a:br>
            <a:r>
              <a:rPr lang="en-US" b="1" dirty="0">
                <a:solidFill>
                  <a:schemeClr val="tx1"/>
                </a:solidFill>
              </a:rPr>
              <a:t>3-	Bend 2</a:t>
            </a:r>
            <a:br>
              <a:rPr lang="en-US" b="1" dirty="0">
                <a:solidFill>
                  <a:schemeClr val="tx1"/>
                </a:solidFill>
              </a:rPr>
            </a:br>
            <a:r>
              <a:rPr lang="en-US" b="1" dirty="0">
                <a:solidFill>
                  <a:schemeClr val="tx1"/>
                </a:solidFill>
              </a:rPr>
              <a:t>4-	</a:t>
            </a:r>
            <a:r>
              <a:rPr lang="en-US" b="1" dirty="0" err="1">
                <a:solidFill>
                  <a:schemeClr val="tx1"/>
                </a:solidFill>
              </a:rPr>
              <a:t>Chtans</a:t>
            </a:r>
            <a:r>
              <a:rPr lang="en-US" b="1" dirty="0">
                <a:solidFill>
                  <a:schemeClr val="tx1"/>
                </a:solidFill>
              </a:rPr>
              <a:t> 1</a:t>
            </a:r>
            <a:br>
              <a:rPr lang="en-US" b="1" dirty="0">
                <a:solidFill>
                  <a:schemeClr val="tx1"/>
                </a:solidFill>
              </a:rPr>
            </a:br>
            <a:r>
              <a:rPr lang="en-US" b="1" dirty="0">
                <a:solidFill>
                  <a:schemeClr val="tx1"/>
                </a:solidFill>
              </a:rPr>
              <a:t>5-	</a:t>
            </a:r>
            <a:r>
              <a:rPr lang="en-US" b="1" dirty="0" err="1">
                <a:solidFill>
                  <a:schemeClr val="tx1"/>
                </a:solidFill>
              </a:rPr>
              <a:t>Chtans</a:t>
            </a:r>
            <a:r>
              <a:rPr lang="en-US" b="1" dirty="0">
                <a:solidFill>
                  <a:schemeClr val="tx1"/>
                </a:solidFill>
              </a:rPr>
              <a:t> 2</a:t>
            </a:r>
            <a:br>
              <a:rPr lang="en-US" b="1" dirty="0">
                <a:solidFill>
                  <a:schemeClr val="tx1"/>
                </a:solidFill>
              </a:rPr>
            </a:br>
            <a:r>
              <a:rPr lang="en-US" b="1" dirty="0">
                <a:solidFill>
                  <a:schemeClr val="tx1"/>
                </a:solidFill>
              </a:rPr>
              <a:t>6-	</a:t>
            </a:r>
            <a:r>
              <a:rPr lang="en-US" b="1" dirty="0" err="1">
                <a:solidFill>
                  <a:schemeClr val="tx1"/>
                </a:solidFill>
              </a:rPr>
              <a:t>Flexo</a:t>
            </a:r>
            <a:br>
              <a:rPr lang="en-US" b="1" dirty="0">
                <a:solidFill>
                  <a:schemeClr val="tx1"/>
                </a:solidFill>
              </a:rPr>
            </a:br>
            <a:r>
              <a:rPr lang="en-US" b="1" dirty="0">
                <a:solidFill>
                  <a:schemeClr val="tx1"/>
                </a:solidFill>
              </a:rPr>
              <a:t>7-	</a:t>
            </a:r>
            <a:r>
              <a:rPr lang="en-US" b="1" dirty="0" err="1">
                <a:solidFill>
                  <a:schemeClr val="tx1"/>
                </a:solidFill>
              </a:rPr>
              <a:t>Chtans</a:t>
            </a:r>
            <a:r>
              <a:rPr lang="en-US" b="1" dirty="0">
                <a:solidFill>
                  <a:schemeClr val="tx1"/>
                </a:solidFill>
              </a:rPr>
              <a:t>       boobs</a:t>
            </a:r>
            <a:br>
              <a:rPr lang="en-US" b="1" dirty="0">
                <a:solidFill>
                  <a:schemeClr val="tx1"/>
                </a:solidFill>
              </a:rPr>
            </a:br>
            <a:r>
              <a:rPr lang="en-US" b="1" dirty="0">
                <a:solidFill>
                  <a:schemeClr val="tx1"/>
                </a:solidFill>
              </a:rPr>
              <a:t>8-	Glow</a:t>
            </a:r>
            <a:br>
              <a:rPr lang="en-US" b="1" dirty="0">
                <a:solidFill>
                  <a:schemeClr val="tx1"/>
                </a:solidFill>
              </a:rPr>
            </a:br>
            <a:r>
              <a:rPr lang="en-US" b="1" dirty="0">
                <a:solidFill>
                  <a:schemeClr val="tx1"/>
                </a:solidFill>
              </a:rPr>
              <a:t>9-	elevator</a:t>
            </a:r>
            <a:br>
              <a:rPr lang="en-US" b="1" dirty="0">
                <a:solidFill>
                  <a:schemeClr val="tx1"/>
                </a:solidFill>
              </a:rPr>
            </a:br>
            <a:endParaRPr lang="en-US" dirty="0">
              <a:solidFill>
                <a:schemeClr val="tx1"/>
              </a:solidFill>
            </a:endParaRPr>
          </a:p>
        </p:txBody>
      </p:sp>
    </p:spTree>
    <p:extLst>
      <p:ext uri="{BB962C8B-B14F-4D97-AF65-F5344CB8AC3E}">
        <p14:creationId xmlns:p14="http://schemas.microsoft.com/office/powerpoint/2010/main" val="2870525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8A23F-BFE5-4C40-B930-846FA21C582F}"/>
              </a:ext>
            </a:extLst>
          </p:cNvPr>
          <p:cNvSpPr>
            <a:spLocks noGrp="1"/>
          </p:cNvSpPr>
          <p:nvPr>
            <p:ph type="title"/>
          </p:nvPr>
        </p:nvSpPr>
        <p:spPr/>
        <p:txBody>
          <a:bodyPr/>
          <a:lstStyle/>
          <a:p>
            <a:r>
              <a:rPr lang="en-US" dirty="0"/>
              <a:t>Production and warehouse forms</a:t>
            </a:r>
          </a:p>
        </p:txBody>
      </p:sp>
      <p:sp>
        <p:nvSpPr>
          <p:cNvPr id="3" name="Content Placeholder 2">
            <a:extLst>
              <a:ext uri="{FF2B5EF4-FFF2-40B4-BE49-F238E27FC236}">
                <a16:creationId xmlns:a16="http://schemas.microsoft.com/office/drawing/2014/main" id="{A3C63E6E-BDB5-427A-939B-9686785004B7}"/>
              </a:ext>
            </a:extLst>
          </p:cNvPr>
          <p:cNvSpPr>
            <a:spLocks noGrp="1"/>
          </p:cNvSpPr>
          <p:nvPr>
            <p:ph idx="1"/>
          </p:nvPr>
        </p:nvSpPr>
        <p:spPr>
          <a:xfrm>
            <a:off x="1942415" y="2590800"/>
            <a:ext cx="6591985" cy="3320422"/>
          </a:xfrm>
        </p:spPr>
        <p:txBody>
          <a:bodyPr>
            <a:normAutofit/>
          </a:bodyPr>
          <a:lstStyle/>
          <a:p>
            <a:r>
              <a:rPr lang="en-US" sz="2000" dirty="0">
                <a:solidFill>
                  <a:schemeClr val="tx1"/>
                </a:solidFill>
              </a:rPr>
              <a:t>     After a series of visits and interviews in the factory with workers and officials, there was a lack of registration of information</a:t>
            </a:r>
          </a:p>
          <a:p>
            <a:r>
              <a:rPr lang="en-US" sz="2000" dirty="0">
                <a:solidFill>
                  <a:schemeClr val="tx1"/>
                </a:solidFill>
              </a:rPr>
              <a:t>The models consist of questions about production volume, production times, production problems, maintenance operations, goods, causes of damage, and the delivery and receipt of goods in warehouses and work areas</a:t>
            </a:r>
          </a:p>
        </p:txBody>
      </p:sp>
    </p:spTree>
    <p:extLst>
      <p:ext uri="{BB962C8B-B14F-4D97-AF65-F5344CB8AC3E}">
        <p14:creationId xmlns:p14="http://schemas.microsoft.com/office/powerpoint/2010/main" val="20350988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B2B8868-0304-4471-8D4A-DC8F7FA6C97E}"/>
              </a:ext>
            </a:extLst>
          </p:cNvPr>
          <p:cNvGraphicFramePr>
            <a:graphicFrameLocks noGrp="1"/>
          </p:cNvGraphicFramePr>
          <p:nvPr>
            <p:extLst>
              <p:ext uri="{D42A27DB-BD31-4B8C-83A1-F6EECF244321}">
                <p14:modId xmlns:p14="http://schemas.microsoft.com/office/powerpoint/2010/main" val="167059466"/>
              </p:ext>
            </p:extLst>
          </p:nvPr>
        </p:nvGraphicFramePr>
        <p:xfrm>
          <a:off x="2209800" y="228599"/>
          <a:ext cx="6477000" cy="6400801"/>
        </p:xfrm>
        <a:graphic>
          <a:graphicData uri="http://schemas.openxmlformats.org/drawingml/2006/table">
            <a:tbl>
              <a:tblPr firstRow="1" firstCol="1" bandRow="1"/>
              <a:tblGrid>
                <a:gridCol w="4826000">
                  <a:extLst>
                    <a:ext uri="{9D8B030D-6E8A-4147-A177-3AD203B41FA5}">
                      <a16:colId xmlns:a16="http://schemas.microsoft.com/office/drawing/2014/main" val="2512956061"/>
                    </a:ext>
                  </a:extLst>
                </a:gridCol>
                <a:gridCol w="1651000">
                  <a:extLst>
                    <a:ext uri="{9D8B030D-6E8A-4147-A177-3AD203B41FA5}">
                      <a16:colId xmlns:a16="http://schemas.microsoft.com/office/drawing/2014/main" val="4261516742"/>
                    </a:ext>
                  </a:extLst>
                </a:gridCol>
              </a:tblGrid>
              <a:tr h="631428">
                <a:tc gridSpan="2">
                  <a:txBody>
                    <a:bodyPr/>
                    <a:lstStyle/>
                    <a:p>
                      <a:pPr marL="0" marR="0" algn="r" rtl="0">
                        <a:lnSpc>
                          <a:spcPct val="115000"/>
                        </a:lnSpc>
                        <a:spcBef>
                          <a:spcPts val="0"/>
                        </a:spcBef>
                        <a:spcAft>
                          <a:spcPts val="1000"/>
                        </a:spcAft>
                      </a:pPr>
                      <a:r>
                        <a:rPr lang="ar-JO" sz="1100" b="1" dirty="0">
                          <a:effectLst/>
                          <a:latin typeface="Calibri" panose="020F0502020204030204" pitchFamily="34" charset="0"/>
                          <a:ea typeface="Calibri" panose="020F0502020204030204" pitchFamily="34" charset="0"/>
                          <a:cs typeface="Arial" panose="020B0604020202020204" pitchFamily="34" charset="0"/>
                        </a:rPr>
                        <a:t>اسم الماكنة : </a:t>
                      </a:r>
                      <a:endParaRPr lang="en-US" sz="1050" b="1" dirty="0">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662883226"/>
                  </a:ext>
                </a:extLst>
              </a:tr>
              <a:tr h="631428">
                <a:tc gridSpan="2">
                  <a:txBody>
                    <a:bodyPr/>
                    <a:lstStyle/>
                    <a:p>
                      <a:pPr marL="0" marR="0" algn="r" rtl="0">
                        <a:lnSpc>
                          <a:spcPct val="115000"/>
                        </a:lnSpc>
                        <a:spcBef>
                          <a:spcPts val="0"/>
                        </a:spcBef>
                        <a:spcAft>
                          <a:spcPts val="1000"/>
                        </a:spcAft>
                      </a:pPr>
                      <a:r>
                        <a:rPr lang="ar-SA" sz="1100" b="1" dirty="0">
                          <a:effectLst/>
                          <a:latin typeface="Calibri" panose="020F0502020204030204" pitchFamily="34" charset="0"/>
                          <a:ea typeface="Calibri" panose="020F0502020204030204" pitchFamily="34" charset="0"/>
                          <a:cs typeface="Arial" panose="020B0604020202020204" pitchFamily="34" charset="0"/>
                        </a:rPr>
                        <a:t>اسم العامل : </a:t>
                      </a:r>
                      <a:endParaRPr lang="en-US" sz="1050" b="1" dirty="0">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643718461"/>
                  </a:ext>
                </a:extLst>
              </a:tr>
              <a:tr h="401257">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اسم الزبون</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2842978"/>
                  </a:ext>
                </a:extLst>
              </a:tr>
              <a:tr h="288375">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نوع الطلبية</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4564496"/>
                  </a:ext>
                </a:extLst>
              </a:tr>
              <a:tr h="330707">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تاريخ الطلب</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6455951"/>
                  </a:ext>
                </a:extLst>
              </a:tr>
              <a:tr h="358928">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تاريخ التسليم</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5210840"/>
                  </a:ext>
                </a:extLst>
              </a:tr>
              <a:tr h="565377">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مواصفات الطلبية(الأبعاد, الألوان , مواصفات خاصة)</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7554680"/>
                  </a:ext>
                </a:extLst>
              </a:tr>
              <a:tr h="288375">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كمية الطلبية</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6459045"/>
                  </a:ext>
                </a:extLst>
              </a:tr>
              <a:tr h="330707">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وقت بدء العمل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6923166"/>
                  </a:ext>
                </a:extLst>
              </a:tr>
              <a:tr h="288375">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وقت انتهاء العمل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0542556"/>
                  </a:ext>
                </a:extLst>
              </a:tr>
              <a:tr h="565377">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ملاحظات في حال التوقف المؤقت</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5513231"/>
                  </a:ext>
                </a:extLst>
              </a:tr>
              <a:tr h="565377">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a:effectLst/>
                          <a:latin typeface="Calibri" panose="020F0502020204030204" pitchFamily="34" charset="0"/>
                          <a:ea typeface="Calibri" panose="020F0502020204030204" pitchFamily="34" charset="0"/>
                          <a:cs typeface="Arial" panose="020B0604020202020204" pitchFamily="34" charset="0"/>
                        </a:rPr>
                        <a:t>البضاعة التالفة (عدد, ملاحظات(سبب))</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1871673"/>
                  </a:ext>
                </a:extLst>
              </a:tr>
              <a:tr h="880119">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dirty="0">
                          <a:effectLst/>
                          <a:latin typeface="Calibri" panose="020F0502020204030204" pitchFamily="34" charset="0"/>
                          <a:ea typeface="Calibri" panose="020F0502020204030204" pitchFamily="34" charset="0"/>
                          <a:cs typeface="Arial" panose="020B0604020202020204" pitchFamily="34" charset="0"/>
                        </a:rPr>
                        <a:t>توقفة الماكنة عن العمل(السبب, الساعة, نوع العطل)</a:t>
                      </a:r>
                      <a:endParaRPr lang="en-US" sz="1050" b="1" dirty="0">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2418963"/>
                  </a:ext>
                </a:extLst>
              </a:tr>
              <a:tr h="274971">
                <a:tc>
                  <a:txBody>
                    <a:bodyPr/>
                    <a:lstStyle/>
                    <a:p>
                      <a:pPr marL="0" marR="0" algn="r" rtl="0">
                        <a:lnSpc>
                          <a:spcPct val="115000"/>
                        </a:lnSpc>
                        <a:spcBef>
                          <a:spcPts val="0"/>
                        </a:spcBef>
                        <a:spcAft>
                          <a:spcPts val="1000"/>
                        </a:spcAft>
                      </a:pPr>
                      <a:r>
                        <a:rPr lang="en-US" sz="1100" b="1">
                          <a:effectLst/>
                          <a:latin typeface="Calibri" panose="020F0502020204030204" pitchFamily="34" charset="0"/>
                          <a:ea typeface="Calibri" panose="020F0502020204030204" pitchFamily="34" charset="0"/>
                          <a:cs typeface="Arial" panose="020B0604020202020204" pitchFamily="34" charset="0"/>
                        </a:rPr>
                        <a:t> </a:t>
                      </a:r>
                      <a:endParaRPr lang="en-US" sz="1050" b="1">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1000"/>
                        </a:spcAft>
                      </a:pPr>
                      <a:r>
                        <a:rPr lang="ar-SA" sz="1100" b="1" dirty="0">
                          <a:effectLst/>
                          <a:latin typeface="Calibri" panose="020F0502020204030204" pitchFamily="34" charset="0"/>
                          <a:ea typeface="Calibri" panose="020F0502020204030204" pitchFamily="34" charset="0"/>
                          <a:cs typeface="Arial" panose="020B0604020202020204" pitchFamily="34" charset="0"/>
                        </a:rPr>
                        <a:t>طريقة إصلاح المشكلة</a:t>
                      </a:r>
                      <a:endParaRPr lang="en-US" sz="1050" b="1" dirty="0">
                        <a:effectLst/>
                        <a:latin typeface="Calibri" panose="020F0502020204030204" pitchFamily="34" charset="0"/>
                        <a:ea typeface="Calibri" panose="020F0502020204030204" pitchFamily="34" charset="0"/>
                        <a:cs typeface="Arial" panose="020B0604020202020204" pitchFamily="34" charset="0"/>
                      </a:endParaRPr>
                    </a:p>
                  </a:txBody>
                  <a:tcPr marL="57826" marR="578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6594199"/>
                  </a:ext>
                </a:extLst>
              </a:tr>
            </a:tbl>
          </a:graphicData>
        </a:graphic>
      </p:graphicFrame>
    </p:spTree>
    <p:extLst>
      <p:ext uri="{BB962C8B-B14F-4D97-AF65-F5344CB8AC3E}">
        <p14:creationId xmlns:p14="http://schemas.microsoft.com/office/powerpoint/2010/main" val="2666810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69E8F-5C9F-4E01-877E-DBB8EB5566D9}"/>
              </a:ext>
            </a:extLst>
          </p:cNvPr>
          <p:cNvSpPr>
            <a:spLocks noGrp="1"/>
          </p:cNvSpPr>
          <p:nvPr>
            <p:ph type="title"/>
          </p:nvPr>
        </p:nvSpPr>
        <p:spPr/>
        <p:txBody>
          <a:bodyPr/>
          <a:lstStyle/>
          <a:p>
            <a:r>
              <a:rPr lang="en-US" dirty="0"/>
              <a:t>Warehouse layout</a:t>
            </a:r>
            <a:br>
              <a:rPr lang="en-US" dirty="0"/>
            </a:br>
            <a:r>
              <a:rPr lang="en-US" sz="2000" dirty="0"/>
              <a:t>current situation</a:t>
            </a:r>
            <a:endParaRPr lang="en-US" dirty="0"/>
          </a:p>
        </p:txBody>
      </p:sp>
      <p:sp>
        <p:nvSpPr>
          <p:cNvPr id="3" name="Content Placeholder 2">
            <a:extLst>
              <a:ext uri="{FF2B5EF4-FFF2-40B4-BE49-F238E27FC236}">
                <a16:creationId xmlns:a16="http://schemas.microsoft.com/office/drawing/2014/main" id="{43D90819-9C59-4887-9E9D-B33B19036595}"/>
              </a:ext>
            </a:extLst>
          </p:cNvPr>
          <p:cNvSpPr>
            <a:spLocks noGrp="1"/>
          </p:cNvSpPr>
          <p:nvPr>
            <p:ph idx="1"/>
          </p:nvPr>
        </p:nvSpPr>
        <p:spPr>
          <a:xfrm>
            <a:off x="1945201" y="1540189"/>
            <a:ext cx="6591985" cy="974411"/>
          </a:xfrm>
        </p:spPr>
        <p:txBody>
          <a:bodyPr/>
          <a:lstStyle/>
          <a:p>
            <a:pPr marL="0" indent="0">
              <a:buNone/>
            </a:pPr>
            <a:r>
              <a:rPr lang="en-US" dirty="0"/>
              <a:t>the current situation of the warehouses of Al-</a:t>
            </a:r>
            <a:r>
              <a:rPr lang="en-US" dirty="0" err="1"/>
              <a:t>Hijjawi</a:t>
            </a:r>
            <a:r>
              <a:rPr lang="en-US" dirty="0"/>
              <a:t> company, we can see that goods, raw material and machines are arranged incorrectly</a:t>
            </a:r>
          </a:p>
        </p:txBody>
      </p:sp>
      <p:pic>
        <p:nvPicPr>
          <p:cNvPr id="4" name="Picture 3" descr="C:\Users\Lenovo\Desktop\Capture.PNG">
            <a:extLst>
              <a:ext uri="{FF2B5EF4-FFF2-40B4-BE49-F238E27FC236}">
                <a16:creationId xmlns:a16="http://schemas.microsoft.com/office/drawing/2014/main" id="{2A3B95B4-B32E-432F-B87A-6D2AADE83F0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37180" y="2514600"/>
            <a:ext cx="6825820" cy="4213860"/>
          </a:xfrm>
          <a:prstGeom prst="rect">
            <a:avLst/>
          </a:prstGeom>
          <a:noFill/>
          <a:ln>
            <a:noFill/>
          </a:ln>
        </p:spPr>
      </p:pic>
    </p:spTree>
    <p:extLst>
      <p:ext uri="{BB962C8B-B14F-4D97-AF65-F5344CB8AC3E}">
        <p14:creationId xmlns:p14="http://schemas.microsoft.com/office/powerpoint/2010/main" val="11152908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2DDA4-EEF2-47A2-8C1F-B0AB68E91A6D}"/>
              </a:ext>
            </a:extLst>
          </p:cNvPr>
          <p:cNvSpPr>
            <a:spLocks noGrp="1"/>
          </p:cNvSpPr>
          <p:nvPr>
            <p:ph type="title"/>
          </p:nvPr>
        </p:nvSpPr>
        <p:spPr/>
        <p:txBody>
          <a:bodyPr/>
          <a:lstStyle/>
          <a:p>
            <a:r>
              <a:rPr lang="en-US" dirty="0"/>
              <a:t>Warehouse 2 current status</a:t>
            </a:r>
          </a:p>
        </p:txBody>
      </p:sp>
      <p:pic>
        <p:nvPicPr>
          <p:cNvPr id="4" name="Picture 3">
            <a:extLst>
              <a:ext uri="{FF2B5EF4-FFF2-40B4-BE49-F238E27FC236}">
                <a16:creationId xmlns:a16="http://schemas.microsoft.com/office/drawing/2014/main" id="{F6C1A07D-6AE0-429F-8BBB-5EB8DCB69331}"/>
              </a:ext>
            </a:extLst>
          </p:cNvPr>
          <p:cNvPicPr/>
          <p:nvPr/>
        </p:nvPicPr>
        <p:blipFill>
          <a:blip r:embed="rId2">
            <a:extLst>
              <a:ext uri="{28A0092B-C50C-407E-A947-70E740481C1C}">
                <a14:useLocalDpi xmlns:a14="http://schemas.microsoft.com/office/drawing/2010/main" val="0"/>
              </a:ext>
            </a:extLst>
          </a:blip>
          <a:stretch>
            <a:fillRect/>
          </a:stretch>
        </p:blipFill>
        <p:spPr>
          <a:xfrm>
            <a:off x="5432211" y="2895600"/>
            <a:ext cx="3352800" cy="3014028"/>
          </a:xfrm>
          <a:prstGeom prst="rect">
            <a:avLst/>
          </a:prstGeom>
        </p:spPr>
      </p:pic>
      <p:pic>
        <p:nvPicPr>
          <p:cNvPr id="5" name="Picture 4">
            <a:extLst>
              <a:ext uri="{FF2B5EF4-FFF2-40B4-BE49-F238E27FC236}">
                <a16:creationId xmlns:a16="http://schemas.microsoft.com/office/drawing/2014/main" id="{A3DDAE7A-96C1-423A-8FED-14ED86C4669E}"/>
              </a:ext>
            </a:extLst>
          </p:cNvPr>
          <p:cNvPicPr/>
          <p:nvPr/>
        </p:nvPicPr>
        <p:blipFill>
          <a:blip r:embed="rId3">
            <a:extLst>
              <a:ext uri="{28A0092B-C50C-407E-A947-70E740481C1C}">
                <a14:useLocalDpi xmlns:a14="http://schemas.microsoft.com/office/drawing/2010/main" val="0"/>
              </a:ext>
            </a:extLst>
          </a:blip>
          <a:stretch>
            <a:fillRect/>
          </a:stretch>
        </p:blipFill>
        <p:spPr>
          <a:xfrm>
            <a:off x="2035389" y="2243772"/>
            <a:ext cx="3200400" cy="4054253"/>
          </a:xfrm>
          <a:prstGeom prst="rect">
            <a:avLst/>
          </a:prstGeom>
        </p:spPr>
      </p:pic>
    </p:spTree>
    <p:extLst>
      <p:ext uri="{BB962C8B-B14F-4D97-AF65-F5344CB8AC3E}">
        <p14:creationId xmlns:p14="http://schemas.microsoft.com/office/powerpoint/2010/main" val="34487086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8B70B-791B-44E5-AC91-84781867CCA2}"/>
              </a:ext>
            </a:extLst>
          </p:cNvPr>
          <p:cNvSpPr>
            <a:spLocks noGrp="1"/>
          </p:cNvSpPr>
          <p:nvPr>
            <p:ph type="title"/>
          </p:nvPr>
        </p:nvSpPr>
        <p:spPr/>
        <p:txBody>
          <a:bodyPr/>
          <a:lstStyle/>
          <a:p>
            <a:r>
              <a:rPr lang="en-US" dirty="0"/>
              <a:t>correct situation</a:t>
            </a:r>
          </a:p>
        </p:txBody>
      </p:sp>
      <p:sp>
        <p:nvSpPr>
          <p:cNvPr id="3" name="Content Placeholder 2">
            <a:extLst>
              <a:ext uri="{FF2B5EF4-FFF2-40B4-BE49-F238E27FC236}">
                <a16:creationId xmlns:a16="http://schemas.microsoft.com/office/drawing/2014/main" id="{F2340444-5B97-4432-BFC8-CCD7BE576EE8}"/>
              </a:ext>
            </a:extLst>
          </p:cNvPr>
          <p:cNvSpPr>
            <a:spLocks noGrp="1"/>
          </p:cNvSpPr>
          <p:nvPr>
            <p:ph idx="1"/>
          </p:nvPr>
        </p:nvSpPr>
        <p:spPr>
          <a:xfrm>
            <a:off x="1945201" y="1371600"/>
            <a:ext cx="6591985" cy="1280890"/>
          </a:xfrm>
        </p:spPr>
        <p:txBody>
          <a:bodyPr/>
          <a:lstStyle/>
          <a:p>
            <a:r>
              <a:rPr lang="en-US" dirty="0"/>
              <a:t>the correct situation of the warehouses after the development process on the current situation of stores and arrange the goods and materials properly</a:t>
            </a:r>
          </a:p>
        </p:txBody>
      </p:sp>
      <p:pic>
        <p:nvPicPr>
          <p:cNvPr id="4" name="Picture 3" descr="C:\Users\Lenovo\Desktop\47686416_744962999191653_1054162197673934848_n.png">
            <a:extLst>
              <a:ext uri="{FF2B5EF4-FFF2-40B4-BE49-F238E27FC236}">
                <a16:creationId xmlns:a16="http://schemas.microsoft.com/office/drawing/2014/main" id="{CACBBEFC-FEE5-40BE-ABDB-88E2F318C25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45200" y="2456280"/>
            <a:ext cx="6817799" cy="4365625"/>
          </a:xfrm>
          <a:prstGeom prst="rect">
            <a:avLst/>
          </a:prstGeom>
          <a:noFill/>
          <a:ln>
            <a:noFill/>
          </a:ln>
        </p:spPr>
      </p:pic>
    </p:spTree>
    <p:extLst>
      <p:ext uri="{BB962C8B-B14F-4D97-AF65-F5344CB8AC3E}">
        <p14:creationId xmlns:p14="http://schemas.microsoft.com/office/powerpoint/2010/main" val="35690716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F20AC-8087-48F4-8139-840D2A645F6B}"/>
              </a:ext>
            </a:extLst>
          </p:cNvPr>
          <p:cNvSpPr>
            <a:spLocks noGrp="1"/>
          </p:cNvSpPr>
          <p:nvPr>
            <p:ph type="title"/>
          </p:nvPr>
        </p:nvSpPr>
        <p:spPr>
          <a:xfrm>
            <a:off x="1945199" y="228600"/>
            <a:ext cx="6894001" cy="1280890"/>
          </a:xfrm>
        </p:spPr>
        <p:txBody>
          <a:bodyPr/>
          <a:lstStyle/>
          <a:p>
            <a:r>
              <a:rPr lang="en-US" dirty="0"/>
              <a:t>Warehouse 2 proposed order</a:t>
            </a:r>
          </a:p>
        </p:txBody>
      </p:sp>
      <p:pic>
        <p:nvPicPr>
          <p:cNvPr id="4" name="Picture 3">
            <a:extLst>
              <a:ext uri="{FF2B5EF4-FFF2-40B4-BE49-F238E27FC236}">
                <a16:creationId xmlns:a16="http://schemas.microsoft.com/office/drawing/2014/main" id="{AC7D3C84-1B37-4956-BD41-683CE5CD93BF}"/>
              </a:ext>
            </a:extLst>
          </p:cNvPr>
          <p:cNvPicPr/>
          <p:nvPr/>
        </p:nvPicPr>
        <p:blipFill>
          <a:blip r:embed="rId2">
            <a:extLst>
              <a:ext uri="{28A0092B-C50C-407E-A947-70E740481C1C}">
                <a14:useLocalDpi xmlns:a14="http://schemas.microsoft.com/office/drawing/2010/main" val="0"/>
              </a:ext>
            </a:extLst>
          </a:blip>
          <a:stretch>
            <a:fillRect/>
          </a:stretch>
        </p:blipFill>
        <p:spPr>
          <a:xfrm>
            <a:off x="2626933" y="1066800"/>
            <a:ext cx="5225733" cy="5698807"/>
          </a:xfrm>
          <a:prstGeom prst="rect">
            <a:avLst/>
          </a:prstGeom>
        </p:spPr>
      </p:pic>
    </p:spTree>
    <p:extLst>
      <p:ext uri="{BB962C8B-B14F-4D97-AF65-F5344CB8AC3E}">
        <p14:creationId xmlns:p14="http://schemas.microsoft.com/office/powerpoint/2010/main" val="22161918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a:t>Opportunities </a:t>
            </a:r>
            <a:endParaRPr lang="ar-SA" dirty="0"/>
          </a:p>
        </p:txBody>
      </p:sp>
      <p:sp>
        <p:nvSpPr>
          <p:cNvPr id="5" name="عنصر نائب للمحتوى 4"/>
          <p:cNvSpPr>
            <a:spLocks noGrp="1"/>
          </p:cNvSpPr>
          <p:nvPr>
            <p:ph idx="1"/>
          </p:nvPr>
        </p:nvSpPr>
        <p:spPr>
          <a:xfrm>
            <a:off x="1828800" y="2456268"/>
            <a:ext cx="6591985" cy="3777622"/>
          </a:xfrm>
        </p:spPr>
        <p:txBody>
          <a:bodyPr>
            <a:normAutofit/>
          </a:bodyPr>
          <a:lstStyle/>
          <a:p>
            <a:pPr lvl="1" algn="l" rtl="0"/>
            <a:r>
              <a:rPr lang="en-US" sz="2000" dirty="0">
                <a:solidFill>
                  <a:schemeClr val="tx1"/>
                </a:solidFill>
              </a:rPr>
              <a:t>the machines layout that causes a waste, money and effort when raw materials or finished products are transports or handle. </a:t>
            </a:r>
          </a:p>
          <a:p>
            <a:pPr lvl="1" algn="l" rtl="0"/>
            <a:r>
              <a:rPr lang="en-US" sz="2000" dirty="0">
                <a:solidFill>
                  <a:schemeClr val="tx1"/>
                </a:solidFill>
              </a:rPr>
              <a:t>Warehouse: where it’s arranged randomly doesn’t take into account the preservation of goods and easy access</a:t>
            </a:r>
          </a:p>
          <a:p>
            <a:pPr lvl="1" algn="l" rtl="0"/>
            <a:r>
              <a:rPr lang="en-US" sz="2000" dirty="0">
                <a:solidFill>
                  <a:schemeClr val="tx1"/>
                </a:solidFill>
              </a:rPr>
              <a:t>Store what is used in the work area correctly </a:t>
            </a:r>
          </a:p>
          <a:p>
            <a:pPr lvl="1" algn="l" rtl="0"/>
            <a:r>
              <a:rPr lang="en-US" sz="2000" dirty="0">
                <a:solidFill>
                  <a:schemeClr val="tx1"/>
                </a:solidFill>
              </a:rPr>
              <a:t>Material handling and worker movement </a:t>
            </a:r>
          </a:p>
          <a:p>
            <a:pPr lvl="1" algn="l" rtl="0"/>
            <a:endParaRPr lang="en-US" sz="2000" dirty="0">
              <a:solidFill>
                <a:schemeClr val="tx1"/>
              </a:solidFill>
            </a:endParaRPr>
          </a:p>
          <a:p>
            <a:pPr marL="0" indent="0" algn="l" rtl="0">
              <a:buNone/>
            </a:pPr>
            <a:endParaRPr lang="en-US" sz="2400" dirty="0">
              <a:solidFill>
                <a:schemeClr val="tx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project conclusion</a:t>
            </a:r>
            <a:endParaRPr lang="ar-SA" dirty="0"/>
          </a:p>
        </p:txBody>
      </p:sp>
      <p:sp>
        <p:nvSpPr>
          <p:cNvPr id="3" name="عنصر نائب للمحتوى 2"/>
          <p:cNvSpPr>
            <a:spLocks noGrp="1"/>
          </p:cNvSpPr>
          <p:nvPr>
            <p:ph idx="1"/>
          </p:nvPr>
        </p:nvSpPr>
        <p:spPr>
          <a:xfrm>
            <a:off x="1828800" y="2362200"/>
            <a:ext cx="6591985" cy="4495800"/>
          </a:xfrm>
        </p:spPr>
        <p:txBody>
          <a:bodyPr>
            <a:normAutofit/>
          </a:bodyPr>
          <a:lstStyle/>
          <a:p>
            <a:pPr marL="0" indent="0" algn="ctr">
              <a:buNone/>
            </a:pPr>
            <a:r>
              <a:rPr lang="en-US" sz="2400" dirty="0">
                <a:solidFill>
                  <a:schemeClr val="tx1"/>
                </a:solidFill>
              </a:rPr>
              <a:t>project we can conclude that the site is suffering from disorder work place, a lot of waste generated in the working area and warehouses, lack of layout boarders, absence of </a:t>
            </a:r>
            <a:r>
              <a:rPr lang="en-US" sz="2400" dirty="0" err="1">
                <a:solidFill>
                  <a:schemeClr val="tx1"/>
                </a:solidFill>
              </a:rPr>
              <a:t>maintainace</a:t>
            </a:r>
            <a:r>
              <a:rPr lang="en-US" sz="2400" dirty="0">
                <a:solidFill>
                  <a:schemeClr val="tx1"/>
                </a:solidFill>
              </a:rPr>
              <a:t> scheduling (preventive) and missing good inspection criteria</a:t>
            </a:r>
            <a:endParaRPr lang="ar-SA" sz="2400" dirty="0">
              <a:solidFill>
                <a:schemeClr val="tx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Continue…</a:t>
            </a:r>
            <a:br>
              <a:rPr lang="en-US" dirty="0"/>
            </a:br>
            <a:r>
              <a:rPr lang="en-US" sz="2800" dirty="0"/>
              <a:t>desired outcomes</a:t>
            </a:r>
            <a:endParaRPr lang="ar-SA" dirty="0"/>
          </a:p>
        </p:txBody>
      </p:sp>
      <p:sp>
        <p:nvSpPr>
          <p:cNvPr id="3" name="عنصر نائب للمحتوى 2"/>
          <p:cNvSpPr>
            <a:spLocks noGrp="1"/>
          </p:cNvSpPr>
          <p:nvPr>
            <p:ph idx="1"/>
          </p:nvPr>
        </p:nvSpPr>
        <p:spPr>
          <a:xfrm>
            <a:off x="1676400" y="2133600"/>
            <a:ext cx="7498080" cy="4343400"/>
          </a:xfrm>
        </p:spPr>
        <p:txBody>
          <a:bodyPr>
            <a:normAutofit/>
          </a:bodyPr>
          <a:lstStyle/>
          <a:p>
            <a:r>
              <a:rPr lang="en-US" dirty="0">
                <a:solidFill>
                  <a:schemeClr val="tx1"/>
                </a:solidFill>
              </a:rPr>
              <a:t>Establishing a system of documentation and recording of the necessary information and observations</a:t>
            </a:r>
          </a:p>
          <a:p>
            <a:r>
              <a:rPr lang="en-US" dirty="0">
                <a:solidFill>
                  <a:schemeClr val="tx1"/>
                </a:solidFill>
              </a:rPr>
              <a:t>Arrange and record this information</a:t>
            </a:r>
          </a:p>
          <a:p>
            <a:r>
              <a:rPr lang="en-US" dirty="0">
                <a:solidFill>
                  <a:schemeClr val="tx1"/>
                </a:solidFill>
              </a:rPr>
              <a:t>Educate the workers and the operational staff of the importance of registration and arrange information accurately and conceptually.</a:t>
            </a:r>
          </a:p>
          <a:p>
            <a:r>
              <a:rPr lang="en-US" dirty="0">
                <a:solidFill>
                  <a:schemeClr val="tx1"/>
                </a:solidFill>
              </a:rPr>
              <a:t>Educate the workers and the operational staff of the importance of registration and arrange information accurately and conceptually.</a:t>
            </a:r>
          </a:p>
          <a:p>
            <a:r>
              <a:rPr lang="en-US" dirty="0">
                <a:solidFill>
                  <a:schemeClr val="tx1"/>
                </a:solidFill>
              </a:rPr>
              <a:t>The current layout was bad</a:t>
            </a:r>
          </a:p>
          <a:p>
            <a:r>
              <a:rPr lang="en-US" dirty="0">
                <a:solidFill>
                  <a:schemeClr val="tx1"/>
                </a:solidFill>
              </a:rPr>
              <a:t>Make the process of movements within the facility more smoothly</a:t>
            </a:r>
          </a:p>
          <a:p>
            <a:endParaRPr 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415" y="306333"/>
            <a:ext cx="6400799" cy="1280890"/>
          </a:xfrm>
        </p:spPr>
        <p:txBody>
          <a:bodyPr>
            <a:normAutofit/>
          </a:bodyPr>
          <a:lstStyle/>
          <a:p>
            <a:r>
              <a:rPr lang="en-US" b="1" dirty="0">
                <a:solidFill>
                  <a:schemeClr val="tx2">
                    <a:lumMod val="50000"/>
                  </a:schemeClr>
                </a:solidFill>
              </a:rPr>
              <a:t>Introduction 	</a:t>
            </a:r>
            <a:br>
              <a:rPr lang="en-US" b="1" dirty="0">
                <a:solidFill>
                  <a:schemeClr val="tx2">
                    <a:lumMod val="50000"/>
                  </a:schemeClr>
                </a:solidFill>
              </a:rPr>
            </a:br>
            <a:r>
              <a:rPr lang="en-US" sz="3200" dirty="0">
                <a:solidFill>
                  <a:schemeClr val="tx2">
                    <a:lumMod val="50000"/>
                  </a:schemeClr>
                </a:solidFill>
              </a:rPr>
              <a:t>Background</a:t>
            </a:r>
            <a:r>
              <a:rPr lang="en-US" b="1" dirty="0">
                <a:solidFill>
                  <a:schemeClr val="tx2">
                    <a:lumMod val="50000"/>
                  </a:schemeClr>
                </a:solidFill>
              </a:rPr>
              <a:t> </a:t>
            </a:r>
          </a:p>
        </p:txBody>
      </p:sp>
      <p:sp>
        <p:nvSpPr>
          <p:cNvPr id="3" name="Content Placeholder 2"/>
          <p:cNvSpPr>
            <a:spLocks noGrp="1"/>
          </p:cNvSpPr>
          <p:nvPr>
            <p:ph idx="1"/>
          </p:nvPr>
        </p:nvSpPr>
        <p:spPr/>
        <p:txBody>
          <a:bodyPr>
            <a:normAutofit lnSpcReduction="10000"/>
          </a:bodyPr>
          <a:lstStyle/>
          <a:p>
            <a:r>
              <a:rPr lang="en-US" sz="2400" dirty="0" err="1">
                <a:solidFill>
                  <a:schemeClr val="tx1"/>
                </a:solidFill>
              </a:rPr>
              <a:t>Hijjawi</a:t>
            </a:r>
            <a:r>
              <a:rPr lang="en-US" sz="2400" dirty="0">
                <a:solidFill>
                  <a:schemeClr val="tx1"/>
                </a:solidFill>
              </a:rPr>
              <a:t> Company</a:t>
            </a:r>
          </a:p>
          <a:p>
            <a:r>
              <a:rPr lang="en-US" sz="2400" dirty="0">
                <a:solidFill>
                  <a:schemeClr val="tx1"/>
                </a:solidFill>
              </a:rPr>
              <a:t>Since 1935	</a:t>
            </a:r>
          </a:p>
          <a:p>
            <a:r>
              <a:rPr lang="en-US" sz="2400" dirty="0">
                <a:solidFill>
                  <a:schemeClr val="tx1"/>
                </a:solidFill>
              </a:rPr>
              <a:t>Eastern industrial zone, Nablus, Palestine</a:t>
            </a:r>
          </a:p>
          <a:p>
            <a:r>
              <a:rPr lang="en-US" sz="2400" dirty="0">
                <a:solidFill>
                  <a:schemeClr val="tx1"/>
                </a:solidFill>
              </a:rPr>
              <a:t>Printing Industry </a:t>
            </a:r>
          </a:p>
          <a:p>
            <a:r>
              <a:rPr lang="en-US" sz="2400" dirty="0">
                <a:solidFill>
                  <a:schemeClr val="tx1"/>
                </a:solidFill>
              </a:rPr>
              <a:t>7 Product Families </a:t>
            </a:r>
          </a:p>
          <a:p>
            <a:r>
              <a:rPr lang="en-US" sz="2400" dirty="0">
                <a:solidFill>
                  <a:schemeClr val="tx1"/>
                </a:solidFill>
              </a:rPr>
              <a:t>170 Employees</a:t>
            </a:r>
          </a:p>
          <a:p>
            <a:r>
              <a:rPr lang="en-US" sz="2400" dirty="0">
                <a:solidFill>
                  <a:schemeClr val="tx1"/>
                </a:solidFill>
              </a:rPr>
              <a:t>Market : 40% of the local market with 10 competitors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41C25-FC10-46FC-A387-A83E0B4ECD4F}"/>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543C5069-28E2-4D40-BC17-41171E0E8EE7}"/>
              </a:ext>
            </a:extLst>
          </p:cNvPr>
          <p:cNvSpPr>
            <a:spLocks noGrp="1"/>
          </p:cNvSpPr>
          <p:nvPr>
            <p:ph idx="1"/>
          </p:nvPr>
        </p:nvSpPr>
        <p:spPr/>
        <p:txBody>
          <a:bodyPr>
            <a:normAutofit/>
          </a:bodyPr>
          <a:lstStyle/>
          <a:p>
            <a:r>
              <a:rPr lang="en-US" sz="2400" dirty="0">
                <a:solidFill>
                  <a:schemeClr val="tx1"/>
                </a:solidFill>
              </a:rPr>
              <a:t>improve the mechanism of dealing with customers</a:t>
            </a:r>
          </a:p>
          <a:p>
            <a:r>
              <a:rPr lang="en-US" sz="2400" dirty="0">
                <a:solidFill>
                  <a:schemeClr val="tx1"/>
                </a:solidFill>
              </a:rPr>
              <a:t>clarify the contract </a:t>
            </a:r>
          </a:p>
          <a:p>
            <a:r>
              <a:rPr lang="en-US" sz="2400" dirty="0">
                <a:solidFill>
                  <a:schemeClr val="tx1"/>
                </a:solidFill>
              </a:rPr>
              <a:t>We encourage them to claim the culture of workers and the idea of ​​belonging to work </a:t>
            </a:r>
          </a:p>
          <a:p>
            <a:r>
              <a:rPr lang="en-US" sz="2400" dirty="0">
                <a:solidFill>
                  <a:schemeClr val="tx1"/>
                </a:solidFill>
              </a:rPr>
              <a:t>Employing an experienced quality</a:t>
            </a:r>
          </a:p>
        </p:txBody>
      </p:sp>
    </p:spTree>
    <p:extLst>
      <p:ext uri="{BB962C8B-B14F-4D97-AF65-F5344CB8AC3E}">
        <p14:creationId xmlns:p14="http://schemas.microsoft.com/office/powerpoint/2010/main" val="41893012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10287000" cy="6858000"/>
          </a:xfr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ny-questions.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a:t>Problems</a:t>
            </a:r>
            <a:endParaRPr lang="en-US" sz="4000" b="1" dirty="0">
              <a:solidFill>
                <a:schemeClr val="tx1">
                  <a:lumMod val="75000"/>
                  <a:lumOff val="25000"/>
                </a:schemeClr>
              </a:solidFill>
            </a:endParaRPr>
          </a:p>
        </p:txBody>
      </p:sp>
      <p:sp>
        <p:nvSpPr>
          <p:cNvPr id="3" name="Content Placeholder 2"/>
          <p:cNvSpPr>
            <a:spLocks noGrp="1"/>
          </p:cNvSpPr>
          <p:nvPr>
            <p:ph idx="1"/>
          </p:nvPr>
        </p:nvSpPr>
        <p:spPr>
          <a:xfrm>
            <a:off x="1945201" y="2133600"/>
            <a:ext cx="6893999" cy="4495800"/>
          </a:xfrm>
        </p:spPr>
        <p:txBody>
          <a:bodyPr>
            <a:normAutofit lnSpcReduction="10000"/>
          </a:bodyPr>
          <a:lstStyle/>
          <a:p>
            <a:r>
              <a:rPr lang="en-US" sz="2400" dirty="0">
                <a:solidFill>
                  <a:schemeClr val="tx1"/>
                </a:solidFill>
              </a:rPr>
              <a:t>Unorganized work areas</a:t>
            </a:r>
          </a:p>
          <a:p>
            <a:r>
              <a:rPr lang="en-US" sz="2400" dirty="0">
                <a:solidFill>
                  <a:schemeClr val="tx1"/>
                </a:solidFill>
              </a:rPr>
              <a:t>unused resources and non-added value activities</a:t>
            </a:r>
          </a:p>
          <a:p>
            <a:r>
              <a:rPr lang="en-US" sz="2400" dirty="0">
                <a:solidFill>
                  <a:schemeClr val="tx1"/>
                </a:solidFill>
              </a:rPr>
              <a:t>absence of preventive maintenance system</a:t>
            </a:r>
          </a:p>
          <a:p>
            <a:r>
              <a:rPr lang="en-US" sz="2400" dirty="0">
                <a:solidFill>
                  <a:schemeClr val="tx1"/>
                </a:solidFill>
              </a:rPr>
              <a:t>weak quality management system</a:t>
            </a:r>
          </a:p>
          <a:p>
            <a:r>
              <a:rPr lang="en-US" sz="2400" dirty="0">
                <a:solidFill>
                  <a:schemeClr val="tx1"/>
                </a:solidFill>
              </a:rPr>
              <a:t>Poor documentation system(maintenance, production and defects record)</a:t>
            </a:r>
          </a:p>
          <a:p>
            <a:r>
              <a:rPr lang="en-US" sz="2400" dirty="0">
                <a:solidFill>
                  <a:schemeClr val="tx1"/>
                </a:solidFill>
              </a:rPr>
              <a:t>Staff loyalty culture</a:t>
            </a:r>
          </a:p>
          <a:p>
            <a:r>
              <a:rPr lang="en-US" sz="2400" dirty="0">
                <a:solidFill>
                  <a:schemeClr val="tx1"/>
                </a:solidFill>
              </a:rPr>
              <a:t>Unorganized warehouse</a:t>
            </a:r>
          </a:p>
          <a:p>
            <a:endParaRPr lang="en-US" sz="2400" dirty="0">
              <a:solidFill>
                <a:schemeClr val="tx1"/>
              </a:solidFill>
            </a:endParaRPr>
          </a:p>
          <a:p>
            <a:endParaRPr lang="en-US" sz="2400" dirty="0">
              <a:solidFill>
                <a:schemeClr val="tx1"/>
              </a:solidFill>
            </a:endParaRPr>
          </a:p>
          <a:p>
            <a:endParaRPr lang="en-US" sz="2400" dirty="0">
              <a:solidFill>
                <a:schemeClr val="tx1"/>
              </a:solidFill>
            </a:endParaRPr>
          </a:p>
          <a:p>
            <a:pPr>
              <a:buNone/>
            </a:pPr>
            <a:endParaRPr lang="en-US" sz="24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Lean concepts</a:t>
            </a:r>
            <a:br>
              <a:rPr lang="en-US" dirty="0"/>
            </a:br>
            <a:r>
              <a:rPr lang="en-US" sz="3100" dirty="0">
                <a:solidFill>
                  <a:schemeClr val="tx1">
                    <a:lumMod val="75000"/>
                    <a:lumOff val="25000"/>
                  </a:schemeClr>
                </a:solidFill>
              </a:rPr>
              <a:t>Definition</a:t>
            </a:r>
            <a:r>
              <a:rPr lang="en-US" dirty="0"/>
              <a:t> </a:t>
            </a:r>
          </a:p>
        </p:txBody>
      </p:sp>
      <p:sp>
        <p:nvSpPr>
          <p:cNvPr id="6" name="Oval Callout 5"/>
          <p:cNvSpPr/>
          <p:nvPr/>
        </p:nvSpPr>
        <p:spPr>
          <a:xfrm>
            <a:off x="1915893" y="2133600"/>
            <a:ext cx="7010400" cy="4557490"/>
          </a:xfrm>
          <a:prstGeom prst="wedgeEllipseCallout">
            <a:avLst>
              <a:gd name="adj1" fmla="val -39294"/>
              <a:gd name="adj2" fmla="val -55509"/>
            </a:avLst>
          </a:prstGeom>
          <a:solidFill>
            <a:srgbClr val="766F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3200" dirty="0">
                <a:solidFill>
                  <a:schemeClr val="tx1"/>
                </a:solidFill>
              </a:rPr>
              <a:t>  </a:t>
            </a:r>
          </a:p>
          <a:p>
            <a:pPr algn="ctr">
              <a:buNone/>
            </a:pPr>
            <a:endParaRPr lang="en-US" sz="3200" dirty="0">
              <a:solidFill>
                <a:schemeClr val="tx1"/>
              </a:solidFill>
            </a:endParaRPr>
          </a:p>
          <a:p>
            <a:pPr algn="ctr">
              <a:buNone/>
            </a:pPr>
            <a:r>
              <a:rPr lang="en-US" sz="3200" dirty="0">
                <a:solidFill>
                  <a:schemeClr val="tx1"/>
                </a:solidFill>
              </a:rPr>
              <a:t> is a systematic method for waste minimization ("</a:t>
            </a:r>
            <a:r>
              <a:rPr lang="en-US" sz="3200" b="1" dirty="0" err="1">
                <a:solidFill>
                  <a:schemeClr val="tx1"/>
                </a:solidFill>
                <a:hlinkClick r:id="rId2" tooltip="Muda (Japanese term)">
                  <a:extLst>
                    <a:ext uri="{A12FA001-AC4F-418D-AE19-62706E023703}">
                      <ahyp:hlinkClr xmlns:ahyp="http://schemas.microsoft.com/office/drawing/2018/hyperlinkcolor" val="tx"/>
                    </a:ext>
                  </a:extLst>
                </a:hlinkClick>
              </a:rPr>
              <a:t>Muda</a:t>
            </a:r>
            <a:r>
              <a:rPr lang="en-US" sz="3200" dirty="0">
                <a:solidFill>
                  <a:schemeClr val="tx1"/>
                </a:solidFill>
              </a:rPr>
              <a:t>") within a manufacturing system without sacrificing productivity or increasing cost</a:t>
            </a:r>
          </a:p>
          <a:p>
            <a:pPr algn="ctr"/>
            <a:endParaRPr lang="en-US" sz="3200" dirty="0">
              <a:solidFill>
                <a:schemeClr val="tx1"/>
              </a:solidFill>
            </a:endParaRPr>
          </a:p>
          <a:p>
            <a:pPr algn="ctr"/>
            <a:endParaRPr lang="en-US" sz="32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Lean concepts</a:t>
            </a:r>
            <a:br>
              <a:rPr lang="en-US" dirty="0"/>
            </a:br>
            <a:r>
              <a:rPr lang="en-US" sz="3100" dirty="0">
                <a:solidFill>
                  <a:schemeClr val="tx1">
                    <a:lumMod val="75000"/>
                    <a:lumOff val="25000"/>
                  </a:schemeClr>
                </a:solidFill>
              </a:rPr>
              <a:t>Importance  </a:t>
            </a:r>
            <a:endParaRPr lang="en-US" dirty="0"/>
          </a:p>
        </p:txBody>
      </p:sp>
      <p:sp>
        <p:nvSpPr>
          <p:cNvPr id="3" name="Content Placeholder 2"/>
          <p:cNvSpPr>
            <a:spLocks noGrp="1"/>
          </p:cNvSpPr>
          <p:nvPr>
            <p:ph idx="1"/>
          </p:nvPr>
        </p:nvSpPr>
        <p:spPr>
          <a:xfrm>
            <a:off x="1600200" y="3733800"/>
            <a:ext cx="7327392" cy="1676400"/>
          </a:xfrm>
        </p:spPr>
        <p:txBody>
          <a:bodyPr>
            <a:normAutofit/>
          </a:bodyPr>
          <a:lstStyle/>
          <a:p>
            <a:pPr marL="0" algn="ctr">
              <a:buNone/>
            </a:pPr>
            <a:r>
              <a:rPr lang="en-US" sz="2800" dirty="0">
                <a:solidFill>
                  <a:schemeClr val="tx1"/>
                </a:solidFill>
              </a:rPr>
              <a:t>Lean production has been adopted into various industries to promote productivity and efficiency in every changing market.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Lean in Printing Sector</a:t>
            </a:r>
            <a:br>
              <a:rPr lang="en-US" dirty="0"/>
            </a:br>
            <a:r>
              <a:rPr lang="en-US" sz="3100" dirty="0">
                <a:solidFill>
                  <a:schemeClr val="tx1">
                    <a:lumMod val="75000"/>
                    <a:lumOff val="25000"/>
                  </a:schemeClr>
                </a:solidFill>
              </a:rPr>
              <a:t>Overview</a:t>
            </a:r>
            <a:r>
              <a:rPr lang="en-US" dirty="0"/>
              <a:t> </a:t>
            </a:r>
          </a:p>
        </p:txBody>
      </p:sp>
      <p:sp>
        <p:nvSpPr>
          <p:cNvPr id="3" name="Content Placeholder 2"/>
          <p:cNvSpPr>
            <a:spLocks noGrp="1"/>
          </p:cNvSpPr>
          <p:nvPr>
            <p:ph idx="1"/>
          </p:nvPr>
        </p:nvSpPr>
        <p:spPr>
          <a:xfrm>
            <a:off x="1942415" y="2133600"/>
            <a:ext cx="6591985" cy="3777622"/>
          </a:xfrm>
        </p:spPr>
        <p:txBody>
          <a:bodyPr>
            <a:normAutofit lnSpcReduction="10000"/>
          </a:bodyPr>
          <a:lstStyle/>
          <a:p>
            <a:pPr>
              <a:buClr>
                <a:srgbClr val="A53010"/>
              </a:buClr>
            </a:pPr>
            <a:r>
              <a:rPr lang="en-US" sz="2400" dirty="0"/>
              <a:t>There are many resources that can be used ineffectively such as paper, money, equipment, employees, energy, etc. </a:t>
            </a:r>
          </a:p>
          <a:p>
            <a:pPr>
              <a:buClr>
                <a:srgbClr val="A53010"/>
              </a:buClr>
            </a:pPr>
            <a:r>
              <a:rPr lang="en-US" sz="2400" dirty="0"/>
              <a:t>Lean management can make work environment more efficient and boost product quality by organizing the workplace and workflow. </a:t>
            </a:r>
          </a:p>
          <a:p>
            <a:pPr>
              <a:buClr>
                <a:srgbClr val="A53010"/>
              </a:buClr>
            </a:pPr>
            <a:r>
              <a:rPr lang="en-US" sz="2400" dirty="0"/>
              <a:t>Lean focuses the printing company towards leading a sustainable business life</a:t>
            </a:r>
          </a:p>
          <a:p>
            <a:pPr>
              <a:buClr>
                <a:srgbClr val="A53010"/>
              </a:buClr>
            </a:pPr>
            <a:endParaRPr lang="en-US" sz="2400" dirty="0"/>
          </a:p>
          <a:p>
            <a:pPr>
              <a:buClr>
                <a:srgbClr val="A53010"/>
              </a:buClr>
            </a:pPr>
            <a:endParaRPr lang="en-US" sz="2400" dirty="0"/>
          </a:p>
          <a:p>
            <a:pPr lvl="0">
              <a:buClr>
                <a:srgbClr val="A53010"/>
              </a:buClr>
            </a:pPr>
            <a:endParaRPr lang="en-US" sz="2400" b="1" dirty="0">
              <a:solidFill>
                <a:prstClr val="black"/>
              </a:solidFill>
            </a:endParaRPr>
          </a:p>
          <a:p>
            <a:pPr>
              <a:buNone/>
            </a:pP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Lean in Printing Sector</a:t>
            </a:r>
          </a:p>
        </p:txBody>
      </p:sp>
      <p:sp>
        <p:nvSpPr>
          <p:cNvPr id="3" name="Content Placeholder 2"/>
          <p:cNvSpPr>
            <a:spLocks noGrp="1"/>
          </p:cNvSpPr>
          <p:nvPr>
            <p:ph idx="1"/>
          </p:nvPr>
        </p:nvSpPr>
        <p:spPr>
          <a:xfrm>
            <a:off x="1945201" y="2362200"/>
            <a:ext cx="6589199" cy="2743200"/>
          </a:xfrm>
        </p:spPr>
        <p:txBody>
          <a:bodyPr>
            <a:normAutofit lnSpcReduction="10000"/>
          </a:bodyPr>
          <a:lstStyle/>
          <a:p>
            <a:pPr algn="just">
              <a:buNone/>
            </a:pPr>
            <a:r>
              <a:rPr lang="en-US" sz="2400" dirty="0">
                <a:solidFill>
                  <a:schemeClr val="tx1"/>
                </a:solidFill>
              </a:rPr>
              <a:t>    Historical studies and descriptive research surveys conclude that the main important tools in lean is, Total Productive Maintenance (TPM), 5S, Kaizen, one-piece flow, Just-in-Time (JIT), </a:t>
            </a:r>
            <a:r>
              <a:rPr lang="en-US" sz="2400" dirty="0" err="1">
                <a:solidFill>
                  <a:schemeClr val="tx1"/>
                </a:solidFill>
              </a:rPr>
              <a:t>kanban</a:t>
            </a:r>
            <a:r>
              <a:rPr lang="en-US" sz="2400" dirty="0">
                <a:solidFill>
                  <a:schemeClr val="tx1"/>
                </a:solidFill>
              </a:rPr>
              <a:t>, Total Quality Management (TQM), process mapping/value stream mapping. </a:t>
            </a:r>
          </a:p>
        </p:txBody>
      </p:sp>
    </p:spTree>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TM02892315[[fn=Wisp]]</Template>
  <TotalTime>407</TotalTime>
  <Words>1231</Words>
  <Application>Microsoft Office PowerPoint</Application>
  <PresentationFormat>On-screen Show (4:3)</PresentationFormat>
  <Paragraphs>215</Paragraphs>
  <Slides>42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Berlin Sans FB</vt:lpstr>
      <vt:lpstr>Calibri</vt:lpstr>
      <vt:lpstr>Century Gothic</vt:lpstr>
      <vt:lpstr>Times New Roman</vt:lpstr>
      <vt:lpstr>Wingdings</vt:lpstr>
      <vt:lpstr>Wingdings 3</vt:lpstr>
      <vt:lpstr>Wisp</vt:lpstr>
      <vt:lpstr>PowerPoint Presentation</vt:lpstr>
      <vt:lpstr>Our Team </vt:lpstr>
      <vt:lpstr>Outline</vt:lpstr>
      <vt:lpstr>Introduction   Background </vt:lpstr>
      <vt:lpstr>Problems</vt:lpstr>
      <vt:lpstr>Lean concepts Definition </vt:lpstr>
      <vt:lpstr>Lean concepts Importance  </vt:lpstr>
      <vt:lpstr>Lean in Printing Sector Overview </vt:lpstr>
      <vt:lpstr>Lean in Printing Sector</vt:lpstr>
      <vt:lpstr>Cases </vt:lpstr>
      <vt:lpstr>Cases </vt:lpstr>
      <vt:lpstr>Continue…  Results </vt:lpstr>
      <vt:lpstr>PowerPoint Presentation</vt:lpstr>
      <vt:lpstr>Plant layout steps &amp; consideration</vt:lpstr>
      <vt:lpstr>Plant layout types &amp; strategies</vt:lpstr>
      <vt:lpstr>Warehouse layout</vt:lpstr>
      <vt:lpstr>General Problems</vt:lpstr>
      <vt:lpstr>Continued… </vt:lpstr>
      <vt:lpstr>Recording</vt:lpstr>
      <vt:lpstr>Methodology Overview </vt:lpstr>
      <vt:lpstr>Data collections </vt:lpstr>
      <vt:lpstr>Machines &amp; production</vt:lpstr>
      <vt:lpstr>The production volume in July/2017 was 2,909,356 printings. </vt:lpstr>
      <vt:lpstr>5 colors (70*100):  </vt:lpstr>
      <vt:lpstr>House of Quality (HOQ)</vt:lpstr>
      <vt:lpstr>PowerPoint Presentation</vt:lpstr>
      <vt:lpstr>HOQ Conclusion</vt:lpstr>
      <vt:lpstr>Results </vt:lpstr>
      <vt:lpstr>Process flow chart </vt:lpstr>
      <vt:lpstr>Plant layout</vt:lpstr>
      <vt:lpstr>Production and warehouse forms</vt:lpstr>
      <vt:lpstr>PowerPoint Presentation</vt:lpstr>
      <vt:lpstr>Warehouse layout current situation</vt:lpstr>
      <vt:lpstr>Warehouse 2 current status</vt:lpstr>
      <vt:lpstr>correct situation</vt:lpstr>
      <vt:lpstr>Warehouse 2 proposed order</vt:lpstr>
      <vt:lpstr>Opportunities </vt:lpstr>
      <vt:lpstr>project conclusion</vt:lpstr>
      <vt:lpstr>Continue… desired outcomes</vt:lpstr>
      <vt:lpstr>Recommendations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Abo Ell 3oll</dc:creator>
  <cp:lastModifiedBy>acer</cp:lastModifiedBy>
  <cp:revision>33</cp:revision>
  <dcterms:created xsi:type="dcterms:W3CDTF">2006-08-16T00:00:00Z</dcterms:created>
  <dcterms:modified xsi:type="dcterms:W3CDTF">2018-12-24T08:10:16Z</dcterms:modified>
</cp:coreProperties>
</file>