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91"/>
  </p:notesMasterIdLst>
  <p:handoutMasterIdLst>
    <p:handoutMasterId r:id="rId92"/>
  </p:handoutMasterIdLst>
  <p:sldIdLst>
    <p:sldId id="462" r:id="rId5"/>
    <p:sldId id="463" r:id="rId6"/>
    <p:sldId id="464" r:id="rId7"/>
    <p:sldId id="465" r:id="rId8"/>
    <p:sldId id="466" r:id="rId9"/>
    <p:sldId id="467" r:id="rId10"/>
    <p:sldId id="468" r:id="rId11"/>
    <p:sldId id="469" r:id="rId12"/>
    <p:sldId id="470" r:id="rId13"/>
    <p:sldId id="471" r:id="rId14"/>
    <p:sldId id="472" r:id="rId15"/>
    <p:sldId id="473" r:id="rId16"/>
    <p:sldId id="474" r:id="rId17"/>
    <p:sldId id="475" r:id="rId18"/>
    <p:sldId id="476" r:id="rId19"/>
    <p:sldId id="477" r:id="rId20"/>
    <p:sldId id="478" r:id="rId21"/>
    <p:sldId id="479" r:id="rId22"/>
    <p:sldId id="480" r:id="rId23"/>
    <p:sldId id="481" r:id="rId24"/>
    <p:sldId id="482" r:id="rId25"/>
    <p:sldId id="483" r:id="rId26"/>
    <p:sldId id="484" r:id="rId27"/>
    <p:sldId id="485" r:id="rId28"/>
    <p:sldId id="486" r:id="rId29"/>
    <p:sldId id="487" r:id="rId30"/>
    <p:sldId id="488" r:id="rId31"/>
    <p:sldId id="489" r:id="rId32"/>
    <p:sldId id="490" r:id="rId33"/>
    <p:sldId id="491" r:id="rId34"/>
    <p:sldId id="503" r:id="rId35"/>
    <p:sldId id="370" r:id="rId36"/>
    <p:sldId id="371" r:id="rId37"/>
    <p:sldId id="405" r:id="rId38"/>
    <p:sldId id="374" r:id="rId39"/>
    <p:sldId id="375" r:id="rId40"/>
    <p:sldId id="406" r:id="rId41"/>
    <p:sldId id="376" r:id="rId42"/>
    <p:sldId id="377" r:id="rId43"/>
    <p:sldId id="408" r:id="rId44"/>
    <p:sldId id="437" r:id="rId45"/>
    <p:sldId id="438" r:id="rId46"/>
    <p:sldId id="439" r:id="rId47"/>
    <p:sldId id="440" r:id="rId48"/>
    <p:sldId id="441" r:id="rId49"/>
    <p:sldId id="442" r:id="rId50"/>
    <p:sldId id="443" r:id="rId51"/>
    <p:sldId id="444" r:id="rId52"/>
    <p:sldId id="445" r:id="rId53"/>
    <p:sldId id="446" r:id="rId54"/>
    <p:sldId id="447" r:id="rId55"/>
    <p:sldId id="451" r:id="rId56"/>
    <p:sldId id="452" r:id="rId57"/>
    <p:sldId id="454" r:id="rId58"/>
    <p:sldId id="455" r:id="rId59"/>
    <p:sldId id="456" r:id="rId60"/>
    <p:sldId id="457" r:id="rId61"/>
    <p:sldId id="458" r:id="rId62"/>
    <p:sldId id="459" r:id="rId63"/>
    <p:sldId id="460" r:id="rId64"/>
    <p:sldId id="461" r:id="rId65"/>
    <p:sldId id="378" r:id="rId66"/>
    <p:sldId id="425" r:id="rId67"/>
    <p:sldId id="426" r:id="rId68"/>
    <p:sldId id="427" r:id="rId69"/>
    <p:sldId id="435" r:id="rId70"/>
    <p:sldId id="428" r:id="rId71"/>
    <p:sldId id="504" r:id="rId72"/>
    <p:sldId id="505" r:id="rId73"/>
    <p:sldId id="506" r:id="rId74"/>
    <p:sldId id="493" r:id="rId75"/>
    <p:sldId id="494" r:id="rId76"/>
    <p:sldId id="495" r:id="rId77"/>
    <p:sldId id="496" r:id="rId78"/>
    <p:sldId id="497" r:id="rId79"/>
    <p:sldId id="498" r:id="rId80"/>
    <p:sldId id="499" r:id="rId81"/>
    <p:sldId id="500" r:id="rId82"/>
    <p:sldId id="501" r:id="rId83"/>
    <p:sldId id="502" r:id="rId84"/>
    <p:sldId id="430" r:id="rId85"/>
    <p:sldId id="436" r:id="rId86"/>
    <p:sldId id="345" r:id="rId87"/>
    <p:sldId id="346" r:id="rId88"/>
    <p:sldId id="347" r:id="rId89"/>
    <p:sldId id="348" r:id="rId9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2496">
          <p15:clr>
            <a:srgbClr val="A4A3A4"/>
          </p15:clr>
        </p15:guide>
        <p15:guide id="3" orient="horz" pos="2880">
          <p15:clr>
            <a:srgbClr val="A4A3A4"/>
          </p15:clr>
        </p15:guide>
        <p15:guide id="4" orient="horz" pos="1056">
          <p15:clr>
            <a:srgbClr val="A4A3A4"/>
          </p15:clr>
        </p15:guide>
        <p15:guide id="5" orient="horz" pos="3888">
          <p15:clr>
            <a:srgbClr val="A4A3A4"/>
          </p15:clr>
        </p15:guide>
        <p15:guide id="6" orient="horz" pos="240">
          <p15:clr>
            <a:srgbClr val="A4A3A4"/>
          </p15:clr>
        </p15:guide>
        <p15:guide id="7" pos="3839">
          <p15:clr>
            <a:srgbClr val="A4A3A4"/>
          </p15:clr>
        </p15:guide>
        <p15:guide id="8" pos="527">
          <p15:clr>
            <a:srgbClr val="A4A3A4"/>
          </p15:clr>
        </p15:guide>
        <p15:guide id="9" pos="815">
          <p15:clr>
            <a:srgbClr val="A4A3A4"/>
          </p15:clr>
        </p15:guide>
        <p15:guide id="10" pos="6863">
          <p15:clr>
            <a:srgbClr val="A4A3A4"/>
          </p15:clr>
        </p15:guide>
        <p15:guide id="11" pos="6143">
          <p15:clr>
            <a:srgbClr val="A4A3A4"/>
          </p15:clr>
        </p15:guide>
        <p15:guide id="12" pos="470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434" autoAdjust="0"/>
  </p:normalViewPr>
  <p:slideViewPr>
    <p:cSldViewPr>
      <p:cViewPr>
        <p:scale>
          <a:sx n="81" d="100"/>
          <a:sy n="81" d="100"/>
        </p:scale>
        <p:origin x="-228" y="-54"/>
      </p:cViewPr>
      <p:guideLst>
        <p:guide orient="horz" pos="2160"/>
        <p:guide orient="horz" pos="2496"/>
        <p:guide orient="horz" pos="2880"/>
        <p:guide orient="horz" pos="1056"/>
        <p:guide orient="horz" pos="3888"/>
        <p:guide orient="horz" pos="240"/>
        <p:guide pos="3839"/>
        <p:guide pos="527"/>
        <p:guide pos="815"/>
        <p:guide pos="6863"/>
        <p:guide pos="6143"/>
        <p:guide pos="4703"/>
      </p:guideLst>
    </p:cSldViewPr>
  </p:slideViewPr>
  <p:outlineViewPr>
    <p:cViewPr>
      <p:scale>
        <a:sx n="33" d="100"/>
        <a:sy n="33" d="100"/>
      </p:scale>
      <p:origin x="0" y="-12708"/>
    </p:cViewPr>
  </p:outlineViewPr>
  <p:notesTextViewPr>
    <p:cViewPr>
      <p:scale>
        <a:sx n="1" d="1"/>
        <a:sy n="1" d="1"/>
      </p:scale>
      <p:origin x="0" y="0"/>
    </p:cViewPr>
  </p:notesTextViewPr>
  <p:notesViewPr>
    <p:cSldViewPr>
      <p:cViewPr varScale="1">
        <p:scale>
          <a:sx n="76" d="100"/>
          <a:sy n="76" d="100"/>
        </p:scale>
        <p:origin x="168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5A207F-0F91-42F2-96D0-049C6003623B}" type="datetimeFigureOut">
              <a:rPr lang="en-US"/>
              <a:pPr/>
              <a:t>5/14/2018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567D4A-04CB-4EDF-8FB1-342A02FC8EC5}" type="slidenum">
              <a:rPr/>
              <a:pPr/>
              <a:t>‹#›</a:t>
            </a:fld>
            <a:endParaRPr/>
          </a:p>
        </p:txBody>
      </p:sp>
    </p:spTree>
    <p:extLst>
      <p:ext uri="{BB962C8B-B14F-4D97-AF65-F5344CB8AC3E}">
        <p14:creationId xmlns:p14="http://schemas.microsoft.com/office/powerpoint/2010/main" xmlns="" val="1580125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CC13F5-F2B1-464B-BE8F-27ABFBD2FBDE}" type="datetimeFigureOut">
              <a:rPr lang="en-US"/>
              <a:pPr/>
              <a:t>5/14/2018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1351F-DBB1-4664-ADA9-83BC7CB8848D}" type="slidenum">
              <a:rPr/>
              <a:pPr/>
              <a:t>‹#›</a:t>
            </a:fld>
            <a:endParaRPr/>
          </a:p>
        </p:txBody>
      </p:sp>
    </p:spTree>
    <p:extLst>
      <p:ext uri="{BB962C8B-B14F-4D97-AF65-F5344CB8AC3E}">
        <p14:creationId xmlns:p14="http://schemas.microsoft.com/office/powerpoint/2010/main" xmlns="" val="3642362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E61351F-DBB1-4664-ADA9-83BC7CB8848D}" type="slidenum">
              <a:rPr lang="ar-SA" smtClean="0"/>
              <a:pPr/>
              <a:t>2</a:t>
            </a:fld>
            <a:endParaRPr lang="ar-SA"/>
          </a:p>
        </p:txBody>
      </p:sp>
    </p:spTree>
    <p:extLst>
      <p:ext uri="{BB962C8B-B14F-4D97-AF65-F5344CB8AC3E}">
        <p14:creationId xmlns:p14="http://schemas.microsoft.com/office/powerpoint/2010/main" xmlns="" val="248087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61351F-DBB1-4664-ADA9-83BC7CB8848D}" type="slidenum">
              <a:rPr lang="en-US" smtClean="0"/>
              <a:pPr/>
              <a:t>17</a:t>
            </a:fld>
            <a:endParaRPr lang="en-US"/>
          </a:p>
        </p:txBody>
      </p:sp>
    </p:spTree>
    <p:extLst>
      <p:ext uri="{BB962C8B-B14F-4D97-AF65-F5344CB8AC3E}">
        <p14:creationId xmlns:p14="http://schemas.microsoft.com/office/powerpoint/2010/main" xmlns="" val="3283566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8539" y="2514601"/>
            <a:ext cx="8913077" cy="2262781"/>
          </a:xfrm>
        </p:spPr>
        <p:txBody>
          <a:bodyPr anchor="b">
            <a:normAutofit/>
          </a:bodyPr>
          <a:lstStyle>
            <a:lvl1pPr>
              <a:defRPr sz="5398"/>
            </a:lvl1pPr>
          </a:lstStyle>
          <a:p>
            <a:r>
              <a:rPr lang="en-US" smtClean="0"/>
              <a:t>Click to edit Master title style</a:t>
            </a:r>
            <a:endParaRPr lang="en-US" dirty="0"/>
          </a:p>
        </p:txBody>
      </p:sp>
      <p:sp>
        <p:nvSpPr>
          <p:cNvPr id="3" name="Subtitle 2"/>
          <p:cNvSpPr>
            <a:spLocks noGrp="1"/>
          </p:cNvSpPr>
          <p:nvPr>
            <p:ph type="subTitle" idx="1"/>
          </p:nvPr>
        </p:nvSpPr>
        <p:spPr>
          <a:xfrm>
            <a:off x="2588539" y="4777380"/>
            <a:ext cx="8913077" cy="1126283"/>
          </a:xfrm>
        </p:spPr>
        <p:txBody>
          <a:bodyPr anchor="t"/>
          <a:lstStyle>
            <a:lvl1pPr marL="0" indent="0" algn="l">
              <a:buNone/>
              <a:defRPr>
                <a:solidFill>
                  <a:schemeClr val="tx1">
                    <a:lumMod val="65000"/>
                    <a:lumOff val="3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98727EC-A0DE-4D21-837D-E2811FE47A65}"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7" name="Freeform 6"/>
          <p:cNvSpPr/>
          <p:nvPr/>
        </p:nvSpPr>
        <p:spPr bwMode="auto">
          <a:xfrm>
            <a:off x="0" y="4323811"/>
            <a:ext cx="1744198"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674" y="4529541"/>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3491562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8" y="609600"/>
            <a:ext cx="8913077" cy="3117040"/>
          </a:xfrm>
        </p:spPr>
        <p:txBody>
          <a:bodyPr anchor="ctr">
            <a:normAutofit/>
          </a:bodyPr>
          <a:lstStyle>
            <a:lvl1pPr algn="l">
              <a:defRPr sz="47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8538" y="4354046"/>
            <a:ext cx="8913077"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0E77F6-D656-4842-81C7-0594891B0175}"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9160436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207" y="609600"/>
            <a:ext cx="8391740" cy="2895600"/>
          </a:xfrm>
        </p:spPr>
        <p:txBody>
          <a:bodyPr anchor="ctr">
            <a:normAutofit/>
          </a:bodyPr>
          <a:lstStyle>
            <a:lvl1pPr algn="l">
              <a:defRPr sz="4799"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4159" y="3505200"/>
            <a:ext cx="7534591"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8538" y="4354046"/>
            <a:ext cx="8913077"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72433D-8CEE-4F2F-91CB-D88A4AADD7A1}"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11"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
        <p:nvSpPr>
          <p:cNvPr id="14" name="TextBox 13"/>
          <p:cNvSpPr txBox="1"/>
          <p:nvPr/>
        </p:nvSpPr>
        <p:spPr>
          <a:xfrm>
            <a:off x="2467010" y="648005"/>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
        <p:nvSpPr>
          <p:cNvPr id="15" name="TextBox 14"/>
          <p:cNvSpPr txBox="1"/>
          <p:nvPr/>
        </p:nvSpPr>
        <p:spPr>
          <a:xfrm>
            <a:off x="11111958" y="290530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5938506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8539" y="2438401"/>
            <a:ext cx="8913078" cy="2724845"/>
          </a:xfrm>
        </p:spPr>
        <p:txBody>
          <a:bodyPr anchor="b">
            <a:normAutofit/>
          </a:bodyPr>
          <a:lstStyle>
            <a:lvl1pPr algn="l">
              <a:defRPr sz="4799"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A6C69D7-6308-47B5-BC5D-8E1D6F53836C}"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13239807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207" y="609600"/>
            <a:ext cx="8391740" cy="2895600"/>
          </a:xfrm>
        </p:spPr>
        <p:txBody>
          <a:bodyPr anchor="ctr">
            <a:normAutofit/>
          </a:bodyPr>
          <a:lstStyle>
            <a:lvl1pPr algn="l">
              <a:defRPr sz="4799"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8538" y="4343400"/>
            <a:ext cx="8913078"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3106E3D-7F39-440B-9F80-D58385AB2416}"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11"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
        <p:nvSpPr>
          <p:cNvPr id="17" name="TextBox 16"/>
          <p:cNvSpPr txBox="1"/>
          <p:nvPr/>
        </p:nvSpPr>
        <p:spPr>
          <a:xfrm>
            <a:off x="2467010" y="648005"/>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
        <p:nvSpPr>
          <p:cNvPr id="18" name="TextBox 17"/>
          <p:cNvSpPr txBox="1"/>
          <p:nvPr/>
        </p:nvSpPr>
        <p:spPr>
          <a:xfrm>
            <a:off x="11111958" y="290530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71002931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8538" y="627407"/>
            <a:ext cx="8913077" cy="2880020"/>
          </a:xfrm>
        </p:spPr>
        <p:txBody>
          <a:bodyPr anchor="ctr">
            <a:normAutofit/>
          </a:bodyPr>
          <a:lstStyle>
            <a:lvl1pPr algn="l">
              <a:defRPr sz="4799"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8538" y="4343400"/>
            <a:ext cx="8913078"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8539" y="5181600"/>
            <a:ext cx="8913078"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8418F6-F78C-4B30-893B-3C3456E3A4EC}"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8620955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4955DB-DAC7-4819-B5A6-38A1423CA4A4}"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274576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2392" y="627406"/>
            <a:ext cx="2207026"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8538" y="627406"/>
            <a:ext cx="6475313"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AB6F67-531E-46E2-A9B7-714AD6D48611}"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1548342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250" y="624110"/>
            <a:ext cx="8909366"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8538" y="2133600"/>
            <a:ext cx="8913078"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D5CDAA-2648-403E-8A10-61E5B0417B38}"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8"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4122439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8538" y="2058750"/>
            <a:ext cx="8913077" cy="146880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8538" y="3530129"/>
            <a:ext cx="8913077" cy="860400"/>
          </a:xfrm>
        </p:spPr>
        <p:txBody>
          <a:bodyPr anchor="t"/>
          <a:lstStyle>
            <a:lvl1pPr marL="0" indent="0" algn="l">
              <a:buNone/>
              <a:defRPr sz="19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4FC5FE-F60A-4EF3-9BBD-2B921BDB5A4C}" type="datetime1">
              <a:rPr lang="en-US" smtClean="0"/>
              <a:pPr/>
              <a:t>5/14/2018</a:t>
            </a:fld>
            <a:endParaRPr lang="en-US"/>
          </a:p>
        </p:txBody>
      </p:sp>
      <p:sp>
        <p:nvSpPr>
          <p:cNvPr id="5" name="Footer Placeholder 4"/>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31781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674" y="3244140"/>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7697180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8538" y="2133600"/>
            <a:ext cx="4312741"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88874" y="2126222"/>
            <a:ext cx="4312741"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A25C8E3-BA14-482E-98DA-33CF8DDB0110}"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12"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674" y="787783"/>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0678512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8608" y="1972703"/>
            <a:ext cx="3991692"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8538" y="2548966"/>
            <a:ext cx="4341762"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4674" y="1969475"/>
            <a:ext cx="3997960"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5091" y="2545738"/>
            <a:ext cx="433754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2A6105-3532-4232-9526-611246CF3860}" type="datetime1">
              <a:rPr lang="en-US" smtClean="0"/>
              <a:pPr/>
              <a:t>5/14/2018</a:t>
            </a:fld>
            <a:endParaRPr lang="en-US"/>
          </a:p>
        </p:txBody>
      </p:sp>
      <p:sp>
        <p:nvSpPr>
          <p:cNvPr id="8" name="Footer Placeholder 7"/>
          <p:cNvSpPr>
            <a:spLocks noGrp="1"/>
          </p:cNvSpPr>
          <p:nvPr>
            <p:ph type="ftr" sz="quarter" idx="11"/>
          </p:nvPr>
        </p:nvSpPr>
        <p:spPr/>
        <p:txBody>
          <a:bodyPr/>
          <a:lstStyle/>
          <a:p>
            <a:r>
              <a:rPr lang="en-US" smtClean="0"/>
              <a:t>Add a footer</a:t>
            </a:r>
            <a:endParaRPr lang="en-US"/>
          </a:p>
        </p:txBody>
      </p:sp>
      <p:sp>
        <p:nvSpPr>
          <p:cNvPr id="12"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674" y="787783"/>
            <a:ext cx="779564" cy="365125"/>
          </a:xfrm>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0134881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CA000CF-3459-49F6-871D-87437BB08324}" type="datetime1">
              <a:rPr lang="en-US" smtClean="0"/>
              <a:pPr/>
              <a:t>5/14/2018</a:t>
            </a:fld>
            <a:endParaRPr lang="en-US"/>
          </a:p>
        </p:txBody>
      </p:sp>
      <p:sp>
        <p:nvSpPr>
          <p:cNvPr id="4" name="Footer Placeholder 3"/>
          <p:cNvSpPr>
            <a:spLocks noGrp="1"/>
          </p:cNvSpPr>
          <p:nvPr>
            <p:ph type="ftr" sz="quarter" idx="11"/>
          </p:nvPr>
        </p:nvSpPr>
        <p:spPr/>
        <p:txBody>
          <a:bodyPr/>
          <a:lstStyle/>
          <a:p>
            <a:r>
              <a:rPr lang="en-US" smtClean="0"/>
              <a:t>Add a footer</a:t>
            </a:r>
            <a:endParaRPr lang="en-US"/>
          </a:p>
        </p:txBody>
      </p:sp>
      <p:sp>
        <p:nvSpPr>
          <p:cNvPr id="7"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3614983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71A750-5D2B-49FB-8E07-9943A7571DAA}" type="datetime1">
              <a:rPr lang="en-US" smtClean="0"/>
              <a:pPr/>
              <a:t>5/14/2018</a:t>
            </a:fld>
            <a:endParaRPr lang="en-US"/>
          </a:p>
        </p:txBody>
      </p:sp>
      <p:sp>
        <p:nvSpPr>
          <p:cNvPr id="3" name="Footer Placeholder 2"/>
          <p:cNvSpPr>
            <a:spLocks noGrp="1"/>
          </p:cNvSpPr>
          <p:nvPr>
            <p:ph type="ftr" sz="quarter" idx="11"/>
          </p:nvPr>
        </p:nvSpPr>
        <p:spPr/>
        <p:txBody>
          <a:bodyPr/>
          <a:lstStyle/>
          <a:p>
            <a:r>
              <a:rPr lang="en-US" smtClean="0"/>
              <a:t>Add a footer</a:t>
            </a:r>
            <a:endParaRPr lang="en-US"/>
          </a:p>
        </p:txBody>
      </p:sp>
      <p:sp>
        <p:nvSpPr>
          <p:cNvPr id="6"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1504567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8" y="446088"/>
            <a:ext cx="3504286" cy="976312"/>
          </a:xfrm>
        </p:spPr>
        <p:txBody>
          <a:bodyPr anchor="b"/>
          <a:lstStyle>
            <a:lvl1pPr algn="l">
              <a:defRPr sz="1999" b="0"/>
            </a:lvl1pPr>
          </a:lstStyle>
          <a:p>
            <a:r>
              <a:rPr lang="en-US" smtClean="0"/>
              <a:t>Click to edit Master title style</a:t>
            </a:r>
            <a:endParaRPr lang="en-US" dirty="0"/>
          </a:p>
        </p:txBody>
      </p:sp>
      <p:sp>
        <p:nvSpPr>
          <p:cNvPr id="3" name="Content Placeholder 2"/>
          <p:cNvSpPr>
            <a:spLocks noGrp="1"/>
          </p:cNvSpPr>
          <p:nvPr>
            <p:ph idx="1"/>
          </p:nvPr>
        </p:nvSpPr>
        <p:spPr>
          <a:xfrm>
            <a:off x="6321365" y="446089"/>
            <a:ext cx="5180251"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8538" y="1598613"/>
            <a:ext cx="3504286" cy="4262436"/>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891271-8C1C-419A-BCF6-DF53347C0EF5}" type="datetime1">
              <a:rPr lang="en-US" smtClean="0"/>
              <a:pPr/>
              <a:t>5/14/2018</a:t>
            </a:fld>
            <a:endParaRPr lang="en-US"/>
          </a:p>
        </p:txBody>
      </p:sp>
      <p:sp>
        <p:nvSpPr>
          <p:cNvPr id="6" name="Footer Placeholder 5"/>
          <p:cNvSpPr>
            <a:spLocks noGrp="1"/>
          </p:cNvSpPr>
          <p:nvPr>
            <p:ph type="ftr" sz="quarter" idx="11"/>
          </p:nvPr>
        </p:nvSpPr>
        <p:spPr/>
        <p:txBody>
          <a:bodyPr/>
          <a:lstStyle/>
          <a:p>
            <a:r>
              <a:rPr lang="en-US" smtClean="0"/>
              <a:t>Add a footer</a:t>
            </a:r>
            <a:endParaRPr lang="en-US"/>
          </a:p>
        </p:txBody>
      </p:sp>
      <p:sp>
        <p:nvSpPr>
          <p:cNvPr id="9" name="Freeform 11"/>
          <p:cNvSpPr/>
          <p:nvPr/>
        </p:nvSpPr>
        <p:spPr bwMode="auto">
          <a:xfrm flipV="1">
            <a:off x="-4187" y="71437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41867089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8539" y="4800600"/>
            <a:ext cx="8913078"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8538" y="634965"/>
            <a:ext cx="8913078" cy="3854970"/>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8539" y="5367338"/>
            <a:ext cx="8913078"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5A163-EE10-41E6-BB3D-69ED95C3E639}" type="datetime1">
              <a:rPr lang="en-US" smtClean="0"/>
              <a:pPr/>
              <a:t>5/14/2018</a:t>
            </a:fld>
            <a:endParaRPr lang="en-US" dirty="0"/>
          </a:p>
        </p:txBody>
      </p:sp>
      <p:sp>
        <p:nvSpPr>
          <p:cNvPr id="6" name="Footer Placeholder 5"/>
          <p:cNvSpPr>
            <a:spLocks noGrp="1"/>
          </p:cNvSpPr>
          <p:nvPr>
            <p:ph type="ftr" sz="quarter" idx="11"/>
          </p:nvPr>
        </p:nvSpPr>
        <p:spPr/>
        <p:txBody>
          <a:bodyPr/>
          <a:lstStyle/>
          <a:p>
            <a:r>
              <a:rPr lang="en-US" smtClean="0"/>
              <a:t>Add a footer</a:t>
            </a:r>
            <a:endParaRPr lang="en-US" dirty="0"/>
          </a:p>
        </p:txBody>
      </p:sp>
      <p:sp>
        <p:nvSpPr>
          <p:cNvPr id="9" name="Freeform 11"/>
          <p:cNvSpPr/>
          <p:nvPr/>
        </p:nvSpPr>
        <p:spPr bwMode="auto">
          <a:xfrm flipV="1">
            <a:off x="-4187" y="4911726"/>
            <a:ext cx="1588113"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674" y="4983088"/>
            <a:ext cx="779564"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0211834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0773"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14" y="157"/>
            <a:ext cx="2356060"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32"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249" y="624110"/>
            <a:ext cx="8909366"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8538" y="2133600"/>
            <a:ext cx="8913078"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58914" y="6130437"/>
            <a:ext cx="1145984"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3F769F3-F22F-4604-9EC0-C98FAD1ACE95}" type="datetime1">
              <a:rPr lang="en-US" smtClean="0"/>
              <a:pPr/>
              <a:t>5/14/2018</a:t>
            </a:fld>
            <a:endParaRPr lang="en-US"/>
          </a:p>
        </p:txBody>
      </p:sp>
      <p:sp>
        <p:nvSpPr>
          <p:cNvPr id="5" name="Footer Placeholder 4"/>
          <p:cNvSpPr>
            <a:spLocks noGrp="1"/>
          </p:cNvSpPr>
          <p:nvPr>
            <p:ph type="ftr" sz="quarter" idx="3"/>
          </p:nvPr>
        </p:nvSpPr>
        <p:spPr>
          <a:xfrm>
            <a:off x="2588538" y="6135809"/>
            <a:ext cx="7618015"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Add a footer</a:t>
            </a:r>
            <a:endParaRPr lang="en-US"/>
          </a:p>
        </p:txBody>
      </p:sp>
      <p:sp>
        <p:nvSpPr>
          <p:cNvPr id="6" name="Slide Number Placeholder 5"/>
          <p:cNvSpPr>
            <a:spLocks noGrp="1"/>
          </p:cNvSpPr>
          <p:nvPr>
            <p:ph type="sldNum" sz="quarter" idx="4"/>
          </p:nvPr>
        </p:nvSpPr>
        <p:spPr bwMode="gray">
          <a:xfrm>
            <a:off x="531674" y="787783"/>
            <a:ext cx="779564" cy="365125"/>
          </a:xfrm>
          <a:prstGeom prst="rect">
            <a:avLst/>
          </a:prstGeom>
        </p:spPr>
        <p:txBody>
          <a:bodyPr vert="horz" lIns="91440" tIns="45720" rIns="91440" bIns="45720" rtlCol="0" anchor="ctr"/>
          <a:lstStyle>
            <a:lvl1pPr algn="r">
              <a:defRPr sz="1999">
                <a:solidFill>
                  <a:srgbClr val="FEFFFF"/>
                </a:solidFill>
              </a:defRPr>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42692991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ftr="0" dt="0"/>
  <p:txStyles>
    <p:title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93"/>
            <a:ext cx="12188825" cy="6856214"/>
          </a:xfrm>
          <a:prstGeom prst="rect">
            <a:avLst/>
          </a:prstGeom>
          <a:blipFill>
            <a:blip r:embed="rId2" cstate="print"/>
            <a:tile tx="0" ty="0" sx="100000" sy="100000" flip="none" algn="tl"/>
          </a:blip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2" name="Rectangle 21"/>
          <p:cNvSpPr/>
          <p:nvPr/>
        </p:nvSpPr>
        <p:spPr>
          <a:xfrm>
            <a:off x="3502124" y="1916832"/>
            <a:ext cx="4725514" cy="1446526"/>
          </a:xfrm>
          <a:prstGeom prst="rect">
            <a:avLst/>
          </a:prstGeom>
          <a:noFill/>
        </p:spPr>
        <p:txBody>
          <a:bodyPr wrap="square" lIns="91416" tIns="45708" rIns="91416" bIns="45708">
            <a:spAutoFit/>
          </a:bodyPr>
          <a:lstStyle/>
          <a:p>
            <a:pPr algn="ctr"/>
            <a:r>
              <a:rPr lang="en-US" sz="4400" b="1" dirty="0" smtClean="0">
                <a:effectLst>
                  <a:outerShdw blurRad="38100" dist="38100" dir="2700000" algn="tl">
                    <a:srgbClr val="000000">
                      <a:alpha val="43137"/>
                    </a:srgbClr>
                  </a:outerShdw>
                </a:effectLst>
              </a:rPr>
              <a:t>Businessmen forum in Nablus</a:t>
            </a:r>
            <a:endParaRPr lang="en-US" sz="4399" b="1" dirty="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3" name="Picture 22" descr="C:\Users\ABET Center\Dropbox\ABET center\ABET center logo.bmp"/>
          <p:cNvPicPr/>
          <p:nvPr/>
        </p:nvPicPr>
        <p:blipFill>
          <a:blip r:embed="rId3" cstate="print"/>
          <a:stretch>
            <a:fillRect/>
          </a:stretch>
        </p:blipFill>
        <p:spPr bwMode="auto">
          <a:xfrm>
            <a:off x="4942284" y="0"/>
            <a:ext cx="2077607" cy="1963107"/>
          </a:xfrm>
          <a:prstGeom prst="rect">
            <a:avLst/>
          </a:prstGeom>
          <a:noFill/>
          <a:ln w="9525">
            <a:noFill/>
            <a:miter lim="800000"/>
            <a:headEnd/>
            <a:tailEnd/>
          </a:ln>
        </p:spPr>
      </p:pic>
      <p:sp>
        <p:nvSpPr>
          <p:cNvPr id="25" name="Rectangle 24"/>
          <p:cNvSpPr/>
          <p:nvPr/>
        </p:nvSpPr>
        <p:spPr>
          <a:xfrm>
            <a:off x="2854052" y="3933056"/>
            <a:ext cx="7416824" cy="2677119"/>
          </a:xfrm>
          <a:prstGeom prst="rect">
            <a:avLst/>
          </a:prstGeom>
          <a:noFill/>
        </p:spPr>
        <p:txBody>
          <a:bodyPr wrap="square" lIns="91416" tIns="45708" rIns="91416" bIns="45708">
            <a:spAutoFit/>
          </a:bodyPr>
          <a:lstStyle/>
          <a:p>
            <a:r>
              <a:rPr lang="en-US" sz="2399" dirty="0">
                <a:ln w="0"/>
                <a:latin typeface="Calibri" panose="020F0502020204030204" pitchFamily="34" charset="0"/>
              </a:rPr>
              <a:t>Prepared By:            </a:t>
            </a:r>
            <a:r>
              <a:rPr lang="en-US" sz="2399" dirty="0" smtClean="0">
                <a:ln w="0"/>
                <a:latin typeface="Calibri" panose="020F0502020204030204" pitchFamily="34" charset="0"/>
              </a:rPr>
              <a:t>                                               </a:t>
            </a:r>
            <a:r>
              <a:rPr lang="en-US" sz="2399" dirty="0">
                <a:ln w="0"/>
                <a:latin typeface="Calibri" panose="020F0502020204030204" pitchFamily="34" charset="0"/>
              </a:rPr>
              <a:t>Supervisor:             </a:t>
            </a:r>
          </a:p>
          <a:p>
            <a:r>
              <a:rPr lang="en-US" sz="2399" dirty="0" smtClean="0">
                <a:ln w="0"/>
                <a:latin typeface="Calibri" panose="020F0502020204030204" pitchFamily="34" charset="0"/>
              </a:rPr>
              <a:t> Mahmoud Abd-Albaqi </a:t>
            </a:r>
          </a:p>
          <a:p>
            <a:r>
              <a:rPr lang="en-US" sz="2400" dirty="0" smtClean="0"/>
              <a:t>Yazeed Atallah  </a:t>
            </a:r>
          </a:p>
          <a:p>
            <a:pPr algn="ctr"/>
            <a:r>
              <a:rPr lang="en-US" sz="2399" dirty="0" smtClean="0">
                <a:ln w="0"/>
                <a:latin typeface="Calibri" panose="020F0502020204030204" pitchFamily="34" charset="0"/>
              </a:rPr>
              <a:t>Osama Dawood                                           </a:t>
            </a:r>
            <a:r>
              <a:rPr lang="en-US" sz="2399" dirty="0" err="1" smtClean="0">
                <a:ln w="0"/>
                <a:effectLst>
                  <a:outerShdw blurRad="38100" dist="38100" dir="2700000" algn="tl">
                    <a:srgbClr val="000000">
                      <a:alpha val="43137"/>
                    </a:srgbClr>
                  </a:outerShdw>
                </a:effectLst>
                <a:latin typeface="Calibri" panose="020F0502020204030204" pitchFamily="34" charset="0"/>
              </a:rPr>
              <a:t>Eng.</a:t>
            </a:r>
            <a:r>
              <a:rPr lang="en-US" sz="2400" dirty="0" err="1" smtClean="0">
                <a:effectLst>
                  <a:outerShdw blurRad="38100" dist="38100" dir="2700000" algn="tl">
                    <a:srgbClr val="000000">
                      <a:alpha val="43137"/>
                    </a:srgbClr>
                  </a:outerShdw>
                </a:effectLst>
              </a:rPr>
              <a:t>AbdelHakim</a:t>
            </a:r>
            <a:endParaRPr lang="en-US" sz="2400" dirty="0" smtClean="0">
              <a:effectLst>
                <a:outerShdw blurRad="38100" dist="38100" dir="2700000" algn="tl">
                  <a:srgbClr val="000000">
                    <a:alpha val="43137"/>
                  </a:srgbClr>
                </a:outerShdw>
              </a:effectLst>
            </a:endParaRPr>
          </a:p>
          <a:p>
            <a:pPr algn="r"/>
            <a:r>
              <a:rPr lang="en-US" sz="2400" dirty="0" smtClean="0">
                <a:effectLst>
                  <a:outerShdw blurRad="38100" dist="38100" dir="2700000" algn="tl">
                    <a:srgbClr val="000000">
                      <a:alpha val="43137"/>
                    </a:srgbClr>
                  </a:outerShdw>
                </a:effectLst>
              </a:rPr>
              <a:t> </a:t>
            </a:r>
            <a:r>
              <a:rPr lang="en-US" sz="2400" dirty="0" err="1" smtClean="0">
                <a:effectLst>
                  <a:outerShdw blurRad="38100" dist="38100" dir="2700000" algn="tl">
                    <a:srgbClr val="000000">
                      <a:alpha val="43137"/>
                    </a:srgbClr>
                  </a:outerShdw>
                </a:effectLst>
              </a:rPr>
              <a:t>ALJawhari</a:t>
            </a:r>
            <a:r>
              <a:rPr lang="en-US" sz="2400" dirty="0" smtClean="0">
                <a:effectLst>
                  <a:outerShdw blurRad="38100" dist="38100" dir="2700000" algn="tl">
                    <a:srgbClr val="000000">
                      <a:alpha val="43137"/>
                    </a:srgbClr>
                  </a:outerShdw>
                </a:effectLst>
              </a:rPr>
              <a:t> </a:t>
            </a:r>
            <a:r>
              <a:rPr lang="en-US" sz="2399" dirty="0" smtClean="0">
                <a:ln w="0"/>
                <a:latin typeface="Calibri" panose="020F0502020204030204" pitchFamily="34" charset="0"/>
              </a:rPr>
              <a:t>.</a:t>
            </a:r>
            <a:endParaRPr lang="en-US" sz="2399" dirty="0">
              <a:ln w="0"/>
              <a:latin typeface="Calibri" panose="020F0502020204030204" pitchFamily="34" charset="0"/>
            </a:endParaRPr>
          </a:p>
          <a:p>
            <a:r>
              <a:rPr lang="en-US" sz="2399" dirty="0">
                <a:ln w="0"/>
                <a:latin typeface="Calibri" panose="020F0502020204030204" pitchFamily="34" charset="0"/>
              </a:rPr>
              <a:t> </a:t>
            </a:r>
            <a:r>
              <a:rPr lang="en-US" sz="2399" dirty="0" smtClean="0">
                <a:ln w="0"/>
                <a:latin typeface="Calibri" panose="020F0502020204030204" pitchFamily="34" charset="0"/>
              </a:rPr>
              <a:t> </a:t>
            </a:r>
            <a:endParaRPr lang="en-US" sz="2399" dirty="0">
              <a:ln w="0"/>
              <a:latin typeface="Calibri" panose="020F0502020204030204" pitchFamily="34" charset="0"/>
            </a:endParaRPr>
          </a:p>
          <a:p>
            <a:r>
              <a:rPr lang="en-US" sz="2399" dirty="0">
                <a:ln w="0"/>
                <a:latin typeface="Calibri" panose="020F0502020204030204" pitchFamily="34" charset="0"/>
              </a:rPr>
              <a:t>  </a:t>
            </a:r>
          </a:p>
        </p:txBody>
      </p:sp>
    </p:spTree>
    <p:extLst>
      <p:ext uri="{BB962C8B-B14F-4D97-AF65-F5344CB8AC3E}">
        <p14:creationId xmlns:p14="http://schemas.microsoft.com/office/powerpoint/2010/main" xmlns="" val="25079241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a:bodyPr>
          <a:lstStyle/>
          <a:p>
            <a:r>
              <a:rPr lang="en-US" dirty="0" smtClean="0"/>
              <a:t>Elevations:</a:t>
            </a:r>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Eastern Elevation.</a:t>
            </a:r>
          </a:p>
        </p:txBody>
      </p:sp>
      <p:sp>
        <p:nvSpPr>
          <p:cNvPr id="8" name="Slide Number Placeholder 7"/>
          <p:cNvSpPr>
            <a:spLocks noGrp="1"/>
          </p:cNvSpPr>
          <p:nvPr>
            <p:ph type="sldNum" sz="quarter" idx="12"/>
          </p:nvPr>
        </p:nvSpPr>
        <p:spPr/>
        <p:txBody>
          <a:bodyPr/>
          <a:lstStyle/>
          <a:p>
            <a:fld id="{81FEFA0A-2F20-4B60-98C6-5FFDA469AA1C}" type="slidenum">
              <a:rPr lang="en-US" smtClean="0"/>
              <a:pPr/>
              <a:t>10</a:t>
            </a:fld>
            <a:endParaRPr lang="en-US"/>
          </a:p>
        </p:txBody>
      </p:sp>
      <p:pic>
        <p:nvPicPr>
          <p:cNvPr id="4" name="Picture 3"/>
          <p:cNvPicPr>
            <a:picLocks noChangeAspect="1"/>
          </p:cNvPicPr>
          <p:nvPr/>
        </p:nvPicPr>
        <p:blipFill>
          <a:blip r:embed="rId2" cstate="print"/>
          <a:stretch>
            <a:fillRect/>
          </a:stretch>
        </p:blipFill>
        <p:spPr>
          <a:xfrm>
            <a:off x="3934172" y="1626236"/>
            <a:ext cx="7272808" cy="461892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9675492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lnSpcReduction="10000"/>
          </a:bodyPr>
          <a:lstStyle/>
          <a:p>
            <a:r>
              <a:rPr lang="en-US" dirty="0" smtClean="0"/>
              <a:t>Elevations:</a:t>
            </a:r>
          </a:p>
          <a:p>
            <a:endParaRPr lang="en-US" dirty="0" smtClean="0"/>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Western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11</a:t>
            </a:fld>
            <a:endParaRPr lang="en-US"/>
          </a:p>
        </p:txBody>
      </p:sp>
      <p:pic>
        <p:nvPicPr>
          <p:cNvPr id="4" name="Picture 3"/>
          <p:cNvPicPr>
            <a:picLocks noChangeAspect="1"/>
          </p:cNvPicPr>
          <p:nvPr/>
        </p:nvPicPr>
        <p:blipFill>
          <a:blip r:embed="rId2" cstate="print"/>
          <a:stretch>
            <a:fillRect/>
          </a:stretch>
        </p:blipFill>
        <p:spPr>
          <a:xfrm>
            <a:off x="3506364" y="1340769"/>
            <a:ext cx="7869133" cy="499257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1644134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lnSpcReduction="10000"/>
          </a:bodyPr>
          <a:lstStyle/>
          <a:p>
            <a:r>
              <a:rPr lang="en-US" dirty="0" smtClean="0"/>
              <a:t>Elevations:</a:t>
            </a:r>
          </a:p>
          <a:p>
            <a:endParaRPr lang="en-US" dirty="0" smtClean="0"/>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North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12</a:t>
            </a:fld>
            <a:endParaRPr lang="en-US"/>
          </a:p>
        </p:txBody>
      </p:sp>
      <p:pic>
        <p:nvPicPr>
          <p:cNvPr id="4" name="Picture 3"/>
          <p:cNvPicPr>
            <a:picLocks noChangeAspect="1"/>
          </p:cNvPicPr>
          <p:nvPr/>
        </p:nvPicPr>
        <p:blipFill>
          <a:blip r:embed="rId2" cstate="print"/>
          <a:stretch>
            <a:fillRect/>
          </a:stretch>
        </p:blipFill>
        <p:spPr>
          <a:xfrm>
            <a:off x="3506364" y="1357790"/>
            <a:ext cx="7869133" cy="495852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284252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Codes and Standards: </a:t>
            </a:r>
          </a:p>
          <a:p>
            <a:pPr marL="0" indent="0">
              <a:buNone/>
            </a:pPr>
            <a:endParaRPr lang="en-US" sz="1999" dirty="0"/>
          </a:p>
          <a:p>
            <a:pPr marL="1771119" indent="-399930">
              <a:buFont typeface="+mj-lt"/>
              <a:buAutoNum type="arabicPeriod"/>
            </a:pPr>
            <a:r>
              <a:rPr lang="en-US" sz="1999" dirty="0"/>
              <a:t>  ACI 318-14 for </a:t>
            </a:r>
            <a:r>
              <a:rPr lang="en-US" sz="1999" dirty="0" smtClean="0"/>
              <a:t>reinforcement.</a:t>
            </a:r>
            <a:endParaRPr lang="en-US" sz="1999" dirty="0"/>
          </a:p>
          <a:p>
            <a:pPr marL="1771119" indent="-399930">
              <a:buFont typeface="+mj-lt"/>
              <a:buAutoNum type="arabicPeriod"/>
            </a:pPr>
            <a:endParaRPr lang="en-US" sz="1999" dirty="0"/>
          </a:p>
          <a:p>
            <a:pPr marL="1771119" indent="-399930">
              <a:buFont typeface="+mj-lt"/>
              <a:buAutoNum type="arabicPeriod"/>
            </a:pPr>
            <a:r>
              <a:rPr lang="en-US" sz="1999" dirty="0"/>
              <a:t> UBC-97 for seismic design and its load combinations.</a:t>
            </a:r>
          </a:p>
          <a:p>
            <a:pPr marL="1771119" indent="-39993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13</a:t>
            </a:fld>
            <a:endParaRPr lang="en-US"/>
          </a:p>
        </p:txBody>
      </p:sp>
    </p:spTree>
    <p:extLst>
      <p:ext uri="{BB962C8B-B14F-4D97-AF65-F5344CB8AC3E}">
        <p14:creationId xmlns:p14="http://schemas.microsoft.com/office/powerpoint/2010/main" xmlns="" val="24556327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Materials :</a:t>
            </a:r>
          </a:p>
          <a:p>
            <a:pPr marL="0" indent="0">
              <a:buNone/>
            </a:pPr>
            <a:endParaRPr lang="en-US" sz="1999" dirty="0"/>
          </a:p>
          <a:p>
            <a:pPr marL="1771119" indent="-399930">
              <a:buFont typeface="+mj-lt"/>
              <a:buAutoNum type="arabicPeriod"/>
            </a:pPr>
            <a:r>
              <a:rPr lang="en-US" sz="1999" dirty="0"/>
              <a:t>Concrete strength for columns, </a:t>
            </a:r>
            <a:r>
              <a:rPr lang="en-US" sz="1999" dirty="0" err="1" smtClean="0"/>
              <a:t>andshear</a:t>
            </a:r>
            <a:r>
              <a:rPr lang="en-US" sz="1999" dirty="0" smtClean="0"/>
              <a:t> </a:t>
            </a:r>
            <a:r>
              <a:rPr lang="en-US" sz="1999" dirty="0"/>
              <a:t>wall </a:t>
            </a:r>
            <a:r>
              <a:rPr lang="en-US" sz="1999" b="1" dirty="0" err="1" smtClean="0"/>
              <a:t>f′c</a:t>
            </a:r>
            <a:r>
              <a:rPr lang="en-US" sz="1999" b="1" dirty="0"/>
              <a:t>= </a:t>
            </a:r>
            <a:r>
              <a:rPr lang="en-US" sz="1999" b="1" dirty="0" smtClean="0"/>
              <a:t>40MPa</a:t>
            </a:r>
            <a:r>
              <a:rPr lang="en-US" sz="1999" dirty="0"/>
              <a:t>, and </a:t>
            </a:r>
            <a:r>
              <a:rPr lang="en-US" sz="1999" b="1" dirty="0"/>
              <a:t>24MPa</a:t>
            </a:r>
            <a:r>
              <a:rPr lang="en-US" sz="1999" dirty="0"/>
              <a:t> for beams </a:t>
            </a:r>
            <a:r>
              <a:rPr lang="en-US" sz="1999" dirty="0" smtClean="0"/>
              <a:t>, slabs and footing.</a:t>
            </a:r>
            <a:endParaRPr lang="en-US" sz="1999" dirty="0"/>
          </a:p>
          <a:p>
            <a:pPr marL="1771119" indent="-399930">
              <a:buFont typeface="+mj-lt"/>
              <a:buAutoNum type="arabicPeriod"/>
            </a:pPr>
            <a:endParaRPr lang="en-US" sz="1999" dirty="0"/>
          </a:p>
          <a:p>
            <a:pPr marL="1771119" indent="-399930">
              <a:buFont typeface="+mj-lt"/>
              <a:buAutoNum type="arabicPeriod"/>
            </a:pPr>
            <a:r>
              <a:rPr lang="en-US" sz="1999" dirty="0"/>
              <a:t> Steel yield strength </a:t>
            </a:r>
            <a:r>
              <a:rPr lang="en-US" sz="1999" dirty="0" err="1"/>
              <a:t>Fy</a:t>
            </a:r>
            <a:r>
              <a:rPr lang="en-US" sz="1999" dirty="0"/>
              <a:t>= 420MPa.</a:t>
            </a:r>
          </a:p>
          <a:p>
            <a:pPr marL="1771119" indent="-399930">
              <a:buFont typeface="+mj-lt"/>
              <a:buAutoNum type="arabicPeriod"/>
            </a:pPr>
            <a:endParaRPr lang="en-US" sz="1999" dirty="0"/>
          </a:p>
          <a:p>
            <a:pPr marL="1771119" indent="-399930">
              <a:buFont typeface="+mj-lt"/>
              <a:buAutoNum type="arabicPeriod"/>
            </a:pPr>
            <a:r>
              <a:rPr lang="en-US" sz="1999" dirty="0"/>
              <a:t>Bearing capacity for soil = </a:t>
            </a:r>
            <a:r>
              <a:rPr lang="en-US" sz="1999" dirty="0" smtClean="0"/>
              <a:t>300 </a:t>
            </a:r>
            <a:r>
              <a:rPr lang="en-US" sz="1999" dirty="0" err="1">
                <a:cs typeface="Times New Roman" pitchFamily="18" charset="0"/>
              </a:rPr>
              <a:t>kN</a:t>
            </a:r>
            <a:r>
              <a:rPr lang="en-US" sz="1999" dirty="0">
                <a:cs typeface="Times New Roman" pitchFamily="18" charset="0"/>
              </a:rPr>
              <a:t>/m</a:t>
            </a:r>
            <a:r>
              <a:rPr lang="en-US" sz="1999" baseline="30000" dirty="0">
                <a:cs typeface="Times New Roman" pitchFamily="18" charset="0"/>
              </a:rPr>
              <a:t>2</a:t>
            </a:r>
            <a:endParaRPr lang="ar-SA" sz="1999" dirty="0"/>
          </a:p>
          <a:p>
            <a:pPr marL="1771119" indent="-399930">
              <a:buFont typeface="+mj-lt"/>
              <a:buAutoNum type="arabicPeriod"/>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14</a:t>
            </a:fld>
            <a:endParaRPr lang="en-US"/>
          </a:p>
        </p:txBody>
      </p:sp>
    </p:spTree>
    <p:extLst>
      <p:ext uri="{BB962C8B-B14F-4D97-AF65-F5344CB8AC3E}">
        <p14:creationId xmlns:p14="http://schemas.microsoft.com/office/powerpoint/2010/main" xmlns="" val="34499496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Loads :</a:t>
            </a:r>
          </a:p>
          <a:p>
            <a:pPr marL="0" indent="0">
              <a:buNone/>
            </a:pPr>
            <a:endParaRPr lang="en-US" sz="1999" dirty="0"/>
          </a:p>
          <a:p>
            <a:pPr marL="1771119" indent="-399930">
              <a:buFont typeface="+mj-lt"/>
              <a:buAutoNum type="arabicPeriod"/>
            </a:pPr>
            <a:r>
              <a:rPr lang="en-US" sz="1999" dirty="0"/>
              <a:t>Dead load.</a:t>
            </a:r>
          </a:p>
          <a:p>
            <a:pPr marL="1771119" indent="-399930">
              <a:buFont typeface="+mj-lt"/>
              <a:buAutoNum type="arabicPeriod"/>
            </a:pPr>
            <a:endParaRPr lang="en-US" sz="1999" dirty="0"/>
          </a:p>
          <a:p>
            <a:pPr marL="1771119" indent="-399930">
              <a:buFont typeface="+mj-lt"/>
              <a:buAutoNum type="arabicPeriod"/>
            </a:pPr>
            <a:r>
              <a:rPr lang="en-US" sz="1999" dirty="0"/>
              <a:t>Super imposed dead load =</a:t>
            </a:r>
            <a:r>
              <a:rPr lang="en-US" sz="1999" dirty="0" smtClean="0"/>
              <a:t>4 </a:t>
            </a:r>
            <a:r>
              <a:rPr lang="en-US" sz="1999" dirty="0" err="1"/>
              <a:t>kN</a:t>
            </a:r>
            <a:r>
              <a:rPr lang="en-US" sz="1999" dirty="0"/>
              <a:t>/m</a:t>
            </a:r>
            <a:r>
              <a:rPr lang="en-US" sz="1999" baseline="30000" dirty="0"/>
              <a:t>2</a:t>
            </a:r>
            <a:r>
              <a:rPr lang="en-US" sz="1999" dirty="0"/>
              <a:t> .</a:t>
            </a:r>
          </a:p>
          <a:p>
            <a:pPr marL="1771119" indent="-399930">
              <a:buFont typeface="+mj-lt"/>
              <a:buAutoNum type="arabicPeriod"/>
            </a:pPr>
            <a:endParaRPr lang="en-US" sz="1999" dirty="0"/>
          </a:p>
          <a:p>
            <a:pPr marL="1771119" indent="-399930">
              <a:buFont typeface="+mj-lt"/>
              <a:buAutoNum type="arabicPeriod"/>
            </a:pPr>
            <a:r>
              <a:rPr lang="en-US" sz="1999" dirty="0"/>
              <a:t>Live load = 5 </a:t>
            </a:r>
            <a:r>
              <a:rPr lang="en-US" sz="1999" dirty="0" err="1"/>
              <a:t>kN</a:t>
            </a:r>
            <a:r>
              <a:rPr lang="en-US" sz="1999" dirty="0"/>
              <a:t>/m</a:t>
            </a:r>
            <a:r>
              <a:rPr lang="en-US" sz="1999" baseline="30000" dirty="0"/>
              <a:t>2</a:t>
            </a:r>
            <a:r>
              <a:rPr lang="en-US" sz="1999" dirty="0"/>
              <a:t> .</a:t>
            </a:r>
          </a:p>
        </p:txBody>
      </p:sp>
      <p:sp>
        <p:nvSpPr>
          <p:cNvPr id="4" name="Slide Number Placeholder 3"/>
          <p:cNvSpPr>
            <a:spLocks noGrp="1"/>
          </p:cNvSpPr>
          <p:nvPr>
            <p:ph type="sldNum" sz="quarter" idx="12"/>
          </p:nvPr>
        </p:nvSpPr>
        <p:spPr/>
        <p:txBody>
          <a:bodyPr/>
          <a:lstStyle/>
          <a:p>
            <a:fld id="{81FEFA0A-2F20-4B60-98C6-5FFDA469AA1C}" type="slidenum">
              <a:rPr lang="en-US" smtClean="0"/>
              <a:pPr/>
              <a:t>15</a:t>
            </a:fld>
            <a:endParaRPr lang="en-US"/>
          </a:p>
        </p:txBody>
      </p:sp>
    </p:spTree>
    <p:extLst>
      <p:ext uri="{BB962C8B-B14F-4D97-AF65-F5344CB8AC3E}">
        <p14:creationId xmlns:p14="http://schemas.microsoft.com/office/powerpoint/2010/main" xmlns="" val="25019923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Lateral loads:</a:t>
            </a:r>
          </a:p>
          <a:p>
            <a:pPr marL="571329">
              <a:buFont typeface="Arial" panose="020B0604020202020204" pitchFamily="34" charset="0"/>
              <a:buChar char="•"/>
            </a:pPr>
            <a:r>
              <a:rPr lang="en-US" sz="1999" dirty="0"/>
              <a:t>Nablus City.</a:t>
            </a:r>
          </a:p>
          <a:p>
            <a:pPr marL="571329">
              <a:buFont typeface="Arial" panose="020B0604020202020204" pitchFamily="34" charset="0"/>
              <a:buChar char="•"/>
            </a:pPr>
            <a:r>
              <a:rPr lang="en-US" sz="1999" dirty="0"/>
              <a:t>Seismic zone is 2B (z=0.2)</a:t>
            </a:r>
          </a:p>
          <a:p>
            <a:pPr marL="571329">
              <a:buFont typeface="Arial" panose="020B0604020202020204" pitchFamily="34" charset="0"/>
              <a:buChar char="•"/>
            </a:pPr>
            <a:r>
              <a:rPr lang="en-US" sz="1999" dirty="0"/>
              <a:t>Soil profile is </a:t>
            </a:r>
            <a:r>
              <a:rPr lang="en-US" sz="1999" dirty="0" smtClean="0"/>
              <a:t>S</a:t>
            </a:r>
            <a:r>
              <a:rPr lang="en-US" sz="1999" baseline="-25000" dirty="0" smtClean="0"/>
              <a:t>c</a:t>
            </a:r>
            <a:endParaRPr lang="en-US" sz="1999" dirty="0"/>
          </a:p>
          <a:p>
            <a:pPr marL="571329">
              <a:buFont typeface="Arial" panose="020B0604020202020204" pitchFamily="34" charset="0"/>
              <a:buChar char="•"/>
            </a:pPr>
            <a:r>
              <a:rPr lang="en-US" sz="1999" dirty="0"/>
              <a:t>Acceleration seismic coefficients, </a:t>
            </a:r>
            <a:r>
              <a:rPr lang="en-US" sz="1999" dirty="0" smtClean="0"/>
              <a:t>Ca=0.24</a:t>
            </a:r>
            <a:endParaRPr lang="en-US" sz="1999" dirty="0"/>
          </a:p>
          <a:p>
            <a:pPr marL="571329">
              <a:buFont typeface="Arial" panose="020B0604020202020204" pitchFamily="34" charset="0"/>
              <a:buChar char="•"/>
            </a:pPr>
            <a:r>
              <a:rPr lang="en-US" sz="1999" dirty="0"/>
              <a:t>Velocity seismic coefficients, </a:t>
            </a:r>
            <a:r>
              <a:rPr lang="en-US" sz="1999" dirty="0" err="1"/>
              <a:t>Cv</a:t>
            </a:r>
            <a:r>
              <a:rPr lang="en-US" sz="1999" dirty="0"/>
              <a:t>= </a:t>
            </a:r>
            <a:r>
              <a:rPr lang="en-US" sz="1999" dirty="0" smtClean="0"/>
              <a:t>0.32</a:t>
            </a:r>
            <a:endParaRPr lang="en-US" sz="1999" dirty="0"/>
          </a:p>
          <a:p>
            <a:pPr marL="571329">
              <a:buFont typeface="Arial" panose="020B0604020202020204" pitchFamily="34" charset="0"/>
              <a:buChar char="•"/>
            </a:pPr>
            <a:r>
              <a:rPr lang="en-US" sz="1999" dirty="0"/>
              <a:t>Importance factor, </a:t>
            </a:r>
            <a:r>
              <a:rPr lang="en-US" sz="1999" dirty="0" smtClean="0"/>
              <a:t>I=1.25</a:t>
            </a:r>
            <a:endParaRPr lang="en-US" sz="1999" dirty="0"/>
          </a:p>
          <a:p>
            <a:pPr marL="571329">
              <a:buFont typeface="Arial" panose="020B0604020202020204" pitchFamily="34" charset="0"/>
              <a:buChar char="•"/>
            </a:pPr>
            <a:r>
              <a:rPr lang="en-US" sz="1999" dirty="0"/>
              <a:t>Force reduction factor, R=5.5</a:t>
            </a:r>
          </a:p>
        </p:txBody>
      </p:sp>
      <p:pic>
        <p:nvPicPr>
          <p:cNvPr id="5" name="Picture 4" descr="صورة ذات صلة"/>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42030" y="1130270"/>
            <a:ext cx="3059586" cy="45517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16</a:t>
            </a:fld>
            <a:endParaRPr lang="en-US"/>
          </a:p>
        </p:txBody>
      </p:sp>
    </p:spTree>
    <p:extLst>
      <p:ext uri="{BB962C8B-B14F-4D97-AF65-F5344CB8AC3E}">
        <p14:creationId xmlns:p14="http://schemas.microsoft.com/office/powerpoint/2010/main" xmlns="" val="34486074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Model in ETABS program </a:t>
            </a:r>
            <a:r>
              <a:rPr lang="en-US" sz="1999" dirty="0" smtClean="0"/>
              <a:t>:</a:t>
            </a:r>
            <a:endParaRPr lang="en-US" sz="1999" dirty="0"/>
          </a:p>
          <a:p>
            <a:endParaRPr lang="en-US" sz="1999" dirty="0"/>
          </a:p>
        </p:txBody>
      </p:sp>
      <p:pic>
        <p:nvPicPr>
          <p:cNvPr id="4" name="Picture 3"/>
          <p:cNvPicPr/>
          <p:nvPr/>
        </p:nvPicPr>
        <p:blipFill>
          <a:blip r:embed="rId3" cstate="print"/>
          <a:stretch>
            <a:fillRect/>
          </a:stretch>
        </p:blipFill>
        <p:spPr bwMode="auto">
          <a:xfrm>
            <a:off x="6911105" y="2117577"/>
            <a:ext cx="4914732" cy="377031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pic>
        <p:nvPicPr>
          <p:cNvPr id="8" name="Picture 7"/>
          <p:cNvPicPr>
            <a:picLocks noChangeAspect="1"/>
          </p:cNvPicPr>
          <p:nvPr/>
        </p:nvPicPr>
        <p:blipFill>
          <a:blip r:embed="rId4" cstate="print"/>
          <a:stretch>
            <a:fillRect/>
          </a:stretch>
        </p:blipFill>
        <p:spPr>
          <a:xfrm>
            <a:off x="2186987" y="2579339"/>
            <a:ext cx="3598718" cy="317708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81FEFA0A-2F20-4B60-98C6-5FFDA469AA1C}" type="slidenum">
              <a:rPr lang="en-US" smtClean="0"/>
              <a:pPr/>
              <a:t>17</a:t>
            </a:fld>
            <a:endParaRPr lang="en-US"/>
          </a:p>
        </p:txBody>
      </p:sp>
    </p:spTree>
    <p:extLst>
      <p:ext uri="{BB962C8B-B14F-4D97-AF65-F5344CB8AC3E}">
        <p14:creationId xmlns:p14="http://schemas.microsoft.com/office/powerpoint/2010/main" xmlns="" val="11914933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Checks:</a:t>
            </a:r>
          </a:p>
          <a:p>
            <a:pPr marL="1199790" indent="-399930">
              <a:buFont typeface="+mj-lt"/>
              <a:buAutoNum type="arabicPeriod"/>
            </a:pPr>
            <a:r>
              <a:rPr lang="en-US" sz="1999" dirty="0"/>
              <a:t>Compatibility check.</a:t>
            </a:r>
          </a:p>
          <a:p>
            <a:pPr marL="1199790" indent="-399930">
              <a:buFont typeface="+mj-lt"/>
              <a:buAutoNum type="arabicPeriod"/>
            </a:pPr>
            <a:r>
              <a:rPr lang="en-US" sz="1999" dirty="0"/>
              <a:t>Equilibrium check.</a:t>
            </a:r>
          </a:p>
          <a:p>
            <a:pPr marL="1199790" indent="-399930">
              <a:buFont typeface="+mj-lt"/>
              <a:buAutoNum type="arabicPeriod"/>
            </a:pPr>
            <a:r>
              <a:rPr lang="en-US" sz="1999" dirty="0"/>
              <a:t>Internal forces check.</a:t>
            </a:r>
          </a:p>
          <a:p>
            <a:pPr marL="1199790" indent="-399930">
              <a:buFont typeface="+mj-lt"/>
              <a:buAutoNum type="arabicPeriod"/>
            </a:pPr>
            <a:r>
              <a:rPr lang="en-US" sz="1999" dirty="0"/>
              <a:t>Deflection check.</a:t>
            </a:r>
          </a:p>
          <a:p>
            <a:pPr marL="1199790" indent="-399930">
              <a:buFont typeface="+mj-lt"/>
              <a:buAutoNum type="arabicPeriod"/>
            </a:pPr>
            <a:r>
              <a:rPr lang="en-US" sz="1999" dirty="0"/>
              <a:t>Period check.</a:t>
            </a:r>
          </a:p>
          <a:p>
            <a:pPr marL="799860" indent="0">
              <a:buNone/>
            </a:pPr>
            <a:r>
              <a:rPr lang="en-US" sz="1999" dirty="0"/>
              <a:t>  period from ETABS = </a:t>
            </a:r>
            <a:r>
              <a:rPr lang="en-US" sz="1999" dirty="0" smtClean="0"/>
              <a:t>0.59 </a:t>
            </a:r>
            <a:r>
              <a:rPr lang="en-US" sz="1999" dirty="0"/>
              <a:t>sec.  , period from hand calc.= </a:t>
            </a:r>
            <a:r>
              <a:rPr lang="en-US" sz="1999" dirty="0" smtClean="0"/>
              <a:t>0.46sec</a:t>
            </a: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18</a:t>
            </a:fld>
            <a:endParaRPr lang="en-US"/>
          </a:p>
        </p:txBody>
      </p:sp>
    </p:spTree>
    <p:extLst>
      <p:ext uri="{BB962C8B-B14F-4D97-AF65-F5344CB8AC3E}">
        <p14:creationId xmlns:p14="http://schemas.microsoft.com/office/powerpoint/2010/main" xmlns="" val="31992458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596134" y="1905397"/>
            <a:ext cx="8913078" cy="3776638"/>
          </a:xfrm>
        </p:spPr>
        <p:txBody>
          <a:bodyPr>
            <a:normAutofit/>
          </a:bodyPr>
          <a:lstStyle/>
          <a:p>
            <a:r>
              <a:rPr lang="en-US" sz="1999" dirty="0"/>
              <a:t>Sections Dimensions:</a:t>
            </a:r>
          </a:p>
          <a:p>
            <a:endParaRPr lang="en-US" sz="1999" dirty="0"/>
          </a:p>
        </p:txBody>
      </p:sp>
      <p:graphicFrame>
        <p:nvGraphicFramePr>
          <p:cNvPr id="4" name="Table 3"/>
          <p:cNvGraphicFramePr>
            <a:graphicFrameLocks noGrp="1"/>
          </p:cNvGraphicFramePr>
          <p:nvPr>
            <p:extLst/>
          </p:nvPr>
        </p:nvGraphicFramePr>
        <p:xfrm>
          <a:off x="2771053" y="2400568"/>
          <a:ext cx="6556255" cy="2565170"/>
        </p:xfrm>
        <a:graphic>
          <a:graphicData uri="http://schemas.openxmlformats.org/drawingml/2006/table">
            <a:tbl>
              <a:tblPr firstRow="1" firstCol="1" bandRow="1">
                <a:tableStyleId>{5C22544A-7EE6-4342-B048-85BDC9FD1C3A}</a:tableStyleId>
              </a:tblPr>
              <a:tblGrid>
                <a:gridCol w="1995382"/>
                <a:gridCol w="2736523"/>
                <a:gridCol w="1824350"/>
              </a:tblGrid>
              <a:tr h="439430">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Member</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width</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depth</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Slab</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gridSpan="2">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40</a:t>
                      </a:r>
                      <a:r>
                        <a:rPr lang="en-US" sz="1600" baseline="0" dirty="0" smtClean="0">
                          <a:effectLst/>
                          <a:latin typeface="Times New Roman" panose="02020603050405020304" pitchFamily="18" charset="0"/>
                          <a:ea typeface="+mn-ea"/>
                          <a:cs typeface="Times New Roman" panose="02020603050405020304" pitchFamily="18" charset="0"/>
                        </a:rPr>
                        <a:t> cm Thickness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hMerge="1">
                  <a:txBody>
                    <a:bodyPr/>
                    <a:lstStyle/>
                    <a:p>
                      <a:pPr marL="0" marR="0" algn="ctr">
                        <a:lnSpc>
                          <a:spcPct val="150000"/>
                        </a:lnSpc>
                        <a:spcBef>
                          <a:spcPts val="0"/>
                        </a:spcBef>
                        <a:spcAft>
                          <a:spcPts val="0"/>
                        </a:spcAft>
                      </a:pP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25148">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Main</a:t>
                      </a:r>
                      <a:r>
                        <a:rPr lang="en-US" sz="1600" baseline="0" dirty="0" smtClean="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Beams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50 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90 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lang="en-US" sz="1600" dirty="0" smtClean="0">
                          <a:effectLst/>
                          <a:latin typeface="Times New Roman" panose="02020603050405020304" pitchFamily="18" charset="0"/>
                          <a:cs typeface="Times New Roman" panose="02020603050405020304" pitchFamily="18" charset="0"/>
                        </a:rPr>
                        <a:t>Sec.</a:t>
                      </a:r>
                      <a:r>
                        <a:rPr lang="en-US" sz="1600" baseline="0" dirty="0" smtClean="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Beams</a:t>
                      </a:r>
                      <a:endPar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kern="1200" dirty="0" smtClean="0">
                          <a:solidFill>
                            <a:schemeClr val="dk1"/>
                          </a:solidFill>
                          <a:effectLst/>
                          <a:latin typeface="Times New Roman" panose="02020603050405020304" pitchFamily="18" charset="0"/>
                          <a:ea typeface="+mn-ea"/>
                          <a:cs typeface="Times New Roman" panose="02020603050405020304" pitchFamily="18" charset="0"/>
                        </a:rPr>
                        <a:t>50 cm</a:t>
                      </a:r>
                      <a:endParaRPr lang="en-US" sz="1600"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62" marR="68562" marT="0" marB="0" anchor="ctr"/>
                </a:tc>
                <a:tc>
                  <a:txBody>
                    <a:bodyPr/>
                    <a:lstStyle/>
                    <a:p>
                      <a:pPr marL="0" marR="0" algn="ctr" defTabSz="457200" rtl="0" eaLnBrk="1" latinLnBrk="0" hangingPunct="1">
                        <a:lnSpc>
                          <a:spcPct val="150000"/>
                        </a:lnSpc>
                        <a:spcBef>
                          <a:spcPts val="0"/>
                        </a:spcBef>
                        <a:spcAft>
                          <a:spcPts val="0"/>
                        </a:spcAft>
                      </a:pPr>
                      <a:r>
                        <a:rPr lang="en-US" sz="1600" kern="1200" dirty="0" smtClean="0">
                          <a:solidFill>
                            <a:schemeClr val="dk1"/>
                          </a:solidFill>
                          <a:effectLst/>
                          <a:latin typeface="Times New Roman" panose="02020603050405020304" pitchFamily="18" charset="0"/>
                          <a:ea typeface="+mn-ea"/>
                          <a:cs typeface="Times New Roman" panose="02020603050405020304" pitchFamily="18" charset="0"/>
                        </a:rPr>
                        <a:t>90 cm</a:t>
                      </a:r>
                      <a:endParaRPr lang="en-US" sz="1600" kern="1200" dirty="0">
                        <a:solidFill>
                          <a:schemeClr val="dk1"/>
                        </a:solidFill>
                        <a:effectLst/>
                        <a:latin typeface="Times New Roman" panose="02020603050405020304" pitchFamily="18" charset="0"/>
                        <a:ea typeface="+mn-ea"/>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Column1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80cm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60cm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r>
              <a:tr h="425148">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Shear wall</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gridSpan="2">
                  <a:txBody>
                    <a:bodyPr/>
                    <a:lstStyle/>
                    <a:p>
                      <a:pPr marL="0" marR="0" algn="ctr">
                        <a:lnSpc>
                          <a:spcPct val="150000"/>
                        </a:lnSpc>
                        <a:spcBef>
                          <a:spcPts val="0"/>
                        </a:spcBef>
                        <a:spcAft>
                          <a:spcPts val="0"/>
                        </a:spcAft>
                      </a:pPr>
                      <a:r>
                        <a:rPr lang="en-US" sz="1600" dirty="0" smtClean="0">
                          <a:effectLst/>
                          <a:latin typeface="Times New Roman" panose="02020603050405020304" pitchFamily="18" charset="0"/>
                          <a:ea typeface="+mn-ea"/>
                          <a:cs typeface="Times New Roman" panose="02020603050405020304" pitchFamily="18" charset="0"/>
                        </a:rPr>
                        <a:t>25</a:t>
                      </a:r>
                      <a:r>
                        <a:rPr lang="en-US" sz="1600" baseline="0" dirty="0" smtClean="0">
                          <a:effectLst/>
                          <a:latin typeface="Times New Roman" panose="02020603050405020304" pitchFamily="18" charset="0"/>
                          <a:ea typeface="+mn-ea"/>
                          <a:cs typeface="Times New Roman" panose="02020603050405020304" pitchFamily="18" charset="0"/>
                        </a:rPr>
                        <a:t> cm Thickness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2" marR="68562" marT="0" marB="0" anchor="ctr"/>
                </a:tc>
                <a:tc hMerge="1">
                  <a:txBody>
                    <a:bodyPr/>
                    <a:lstStyle/>
                    <a:p>
                      <a:pPr marL="0" marR="0" algn="ctr">
                        <a:lnSpc>
                          <a:spcPct val="150000"/>
                        </a:lnSpc>
                        <a:spcBef>
                          <a:spcPts val="0"/>
                        </a:spcBef>
                        <a:spcAft>
                          <a:spcPts val="0"/>
                        </a:spcAft>
                      </a:pP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Slide Number Placeholder 4"/>
          <p:cNvSpPr>
            <a:spLocks noGrp="1"/>
          </p:cNvSpPr>
          <p:nvPr>
            <p:ph type="sldNum" sz="quarter" idx="12"/>
          </p:nvPr>
        </p:nvSpPr>
        <p:spPr/>
        <p:txBody>
          <a:bodyPr/>
          <a:lstStyle/>
          <a:p>
            <a:fld id="{81FEFA0A-2F20-4B60-98C6-5FFDA469AA1C}" type="slidenum">
              <a:rPr lang="en-US" smtClean="0"/>
              <a:pPr/>
              <a:t>19</a:t>
            </a:fld>
            <a:endParaRPr lang="en-US"/>
          </a:p>
        </p:txBody>
      </p:sp>
    </p:spTree>
    <p:extLst>
      <p:ext uri="{BB962C8B-B14F-4D97-AF65-F5344CB8AC3E}">
        <p14:creationId xmlns:p14="http://schemas.microsoft.com/office/powerpoint/2010/main" xmlns="" val="8389958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993853"/>
            <a:ext cx="8909366" cy="769009"/>
          </a:xfrm>
        </p:spPr>
        <p:txBody>
          <a:bodyPr/>
          <a:lstStyle/>
          <a:p>
            <a:pPr rtl="0"/>
            <a:r>
              <a:rPr lang="en-US" b="1" dirty="0" smtClean="0"/>
              <a:t>Contents:</a:t>
            </a:r>
            <a:endParaRPr lang="ar-SA" b="1" dirty="0"/>
          </a:p>
        </p:txBody>
      </p:sp>
      <p:sp>
        <p:nvSpPr>
          <p:cNvPr id="3" name="Content Placeholder 2"/>
          <p:cNvSpPr>
            <a:spLocks noGrp="1"/>
          </p:cNvSpPr>
          <p:nvPr>
            <p:ph idx="1"/>
          </p:nvPr>
        </p:nvSpPr>
        <p:spPr>
          <a:xfrm>
            <a:off x="2588538" y="2133600"/>
            <a:ext cx="8913078" cy="4103712"/>
          </a:xfrm>
        </p:spPr>
        <p:txBody>
          <a:bodyPr>
            <a:normAutofit/>
          </a:bodyPr>
          <a:lstStyle/>
          <a:p>
            <a:pPr marL="452438" indent="-457200">
              <a:buFont typeface="+mj-lt"/>
              <a:buAutoNum type="arabicPeriod"/>
            </a:pPr>
            <a:r>
              <a:rPr lang="en-US" sz="2000" dirty="0" smtClean="0"/>
              <a:t>Architectural </a:t>
            </a:r>
            <a:r>
              <a:rPr lang="en-US" sz="2000" dirty="0"/>
              <a:t>Design.</a:t>
            </a:r>
          </a:p>
          <a:p>
            <a:pPr marL="452438" indent="-457200">
              <a:buFont typeface="+mj-lt"/>
              <a:buAutoNum type="arabicPeriod"/>
            </a:pPr>
            <a:r>
              <a:rPr lang="en-US" sz="2000" dirty="0" smtClean="0"/>
              <a:t>Structural design.</a:t>
            </a:r>
          </a:p>
          <a:p>
            <a:pPr marL="452438" indent="-457200">
              <a:buFont typeface="+mj-lt"/>
              <a:buAutoNum type="arabicPeriod"/>
            </a:pPr>
            <a:r>
              <a:rPr lang="en-US" sz="2000" dirty="0" smtClean="0"/>
              <a:t>Environmental </a:t>
            </a:r>
            <a:r>
              <a:rPr lang="en-US" sz="2000" dirty="0"/>
              <a:t>Design.</a:t>
            </a:r>
          </a:p>
          <a:p>
            <a:pPr marL="452438" indent="-457200">
              <a:buFont typeface="+mj-lt"/>
              <a:buAutoNum type="arabicPeriod"/>
            </a:pPr>
            <a:r>
              <a:rPr lang="en-US" sz="2000" dirty="0" smtClean="0"/>
              <a:t>Electrical </a:t>
            </a:r>
            <a:r>
              <a:rPr lang="en-US" sz="2000" dirty="0"/>
              <a:t>design.</a:t>
            </a:r>
          </a:p>
          <a:p>
            <a:pPr marL="452438" indent="-457200">
              <a:buFont typeface="+mj-lt"/>
              <a:buAutoNum type="arabicPeriod"/>
            </a:pPr>
            <a:r>
              <a:rPr lang="en-US" sz="2000" dirty="0"/>
              <a:t>Mechanical design .</a:t>
            </a:r>
          </a:p>
          <a:p>
            <a:pPr marL="452438" indent="-457200">
              <a:buFont typeface="+mj-lt"/>
              <a:buAutoNum type="arabicPeriod"/>
            </a:pPr>
            <a:r>
              <a:rPr lang="en-US" sz="2000" dirty="0" smtClean="0"/>
              <a:t>Acoustical design</a:t>
            </a:r>
            <a:endParaRPr lang="en-US" sz="2000" dirty="0"/>
          </a:p>
          <a:p>
            <a:pPr marL="452438" indent="-457200" algn="l" rtl="0">
              <a:buNone/>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a:latin typeface="Times New Roman" pitchFamily="18" charset="0"/>
              <a:cs typeface="Times New Roman" pitchFamily="18" charset="0"/>
            </a:endParaRPr>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452438" indent="-457200" algn="l" rtl="0">
              <a:buFont typeface="+mj-lt"/>
              <a:buAutoNum type="arabicPeriod"/>
            </a:pPr>
            <a:endParaRPr lang="en-US" sz="2000" dirty="0" smtClean="0"/>
          </a:p>
          <a:p>
            <a:pPr marL="0" indent="0" algn="l" rtl="0">
              <a:buNone/>
            </a:pPr>
            <a:endParaRPr lang="en-US" dirty="0" smtClean="0"/>
          </a:p>
          <a:p>
            <a:pPr marL="452438" indent="-457200" algn="l" rtl="0">
              <a:buFont typeface="+mj-lt"/>
              <a:buAutoNum type="arabicPeriod"/>
            </a:pPr>
            <a:endParaRPr lang="ar-SA"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a:t>
            </a:fld>
            <a:endParaRPr lang="en-US"/>
          </a:p>
        </p:txBody>
      </p:sp>
    </p:spTree>
    <p:extLst>
      <p:ext uri="{BB962C8B-B14F-4D97-AF65-F5344CB8AC3E}">
        <p14:creationId xmlns:p14="http://schemas.microsoft.com/office/powerpoint/2010/main" xmlns="" val="3459821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Basement2 </a:t>
            </a:r>
            <a:r>
              <a:rPr lang="en-US" sz="1999" dirty="0"/>
              <a:t>beams distributions :</a:t>
            </a:r>
          </a:p>
          <a:p>
            <a:pPr marL="0" indent="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20</a:t>
            </a:fld>
            <a:endParaRPr lang="en-US"/>
          </a:p>
        </p:txBody>
      </p:sp>
      <p:pic>
        <p:nvPicPr>
          <p:cNvPr id="7" name="Picture 6"/>
          <p:cNvPicPr/>
          <p:nvPr/>
        </p:nvPicPr>
        <p:blipFill>
          <a:blip r:embed="rId2" cstate="print"/>
          <a:stretch>
            <a:fillRect/>
          </a:stretch>
        </p:blipFill>
        <p:spPr bwMode="auto">
          <a:xfrm>
            <a:off x="5230316" y="1268760"/>
            <a:ext cx="6408712" cy="532859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6102311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Basement1 </a:t>
            </a:r>
            <a:r>
              <a:rPr lang="en-US" sz="1999" dirty="0"/>
              <a:t>beams distributions :</a:t>
            </a:r>
          </a:p>
          <a:p>
            <a:pPr marL="0" indent="0">
              <a:buNone/>
            </a:pPr>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21</a:t>
            </a:fld>
            <a:endParaRPr lang="en-US"/>
          </a:p>
        </p:txBody>
      </p:sp>
      <p:pic>
        <p:nvPicPr>
          <p:cNvPr id="7" name="Picture 6"/>
          <p:cNvPicPr/>
          <p:nvPr/>
        </p:nvPicPr>
        <p:blipFill>
          <a:blip r:embed="rId2" cstate="print"/>
          <a:stretch>
            <a:fillRect/>
          </a:stretch>
        </p:blipFill>
        <p:spPr bwMode="auto">
          <a:xfrm>
            <a:off x="5446340" y="1340768"/>
            <a:ext cx="5976664" cy="532859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3350648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a:t>G.F 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22</a:t>
            </a:fld>
            <a:endParaRPr lang="en-US"/>
          </a:p>
        </p:txBody>
      </p:sp>
      <p:pic>
        <p:nvPicPr>
          <p:cNvPr id="6" name="Picture 5"/>
          <p:cNvPicPr/>
          <p:nvPr/>
        </p:nvPicPr>
        <p:blipFill>
          <a:blip r:embed="rId2" cstate="print"/>
          <a:stretch>
            <a:fillRect/>
          </a:stretch>
        </p:blipFill>
        <p:spPr bwMode="auto">
          <a:xfrm>
            <a:off x="5125782" y="1556792"/>
            <a:ext cx="6024547" cy="508824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8388695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F.1 </a:t>
            </a:r>
            <a:r>
              <a:rPr lang="en-US" sz="1999" dirty="0"/>
              <a:t>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23</a:t>
            </a:fld>
            <a:endParaRPr lang="en-US"/>
          </a:p>
        </p:txBody>
      </p:sp>
      <p:pic>
        <p:nvPicPr>
          <p:cNvPr id="6" name="Picture 5"/>
          <p:cNvPicPr/>
          <p:nvPr/>
        </p:nvPicPr>
        <p:blipFill>
          <a:blip r:embed="rId2" cstate="print"/>
          <a:stretch>
            <a:fillRect/>
          </a:stretch>
        </p:blipFill>
        <p:spPr bwMode="auto">
          <a:xfrm>
            <a:off x="5125782" y="1572969"/>
            <a:ext cx="6024547" cy="505589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2886764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499931" y="2273349"/>
            <a:ext cx="8913078" cy="3776638"/>
          </a:xfrm>
        </p:spPr>
        <p:txBody>
          <a:bodyPr>
            <a:normAutofit/>
          </a:bodyPr>
          <a:lstStyle/>
          <a:p>
            <a:r>
              <a:rPr lang="en-US" sz="1999" dirty="0" smtClean="0"/>
              <a:t>F.2 </a:t>
            </a:r>
            <a:r>
              <a:rPr lang="en-US" sz="1999" dirty="0"/>
              <a:t>beams distributions :</a:t>
            </a:r>
          </a:p>
          <a:p>
            <a:pPr marL="0" indent="0">
              <a:buNone/>
            </a:pPr>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24</a:t>
            </a:fld>
            <a:endParaRPr lang="en-US"/>
          </a:p>
        </p:txBody>
      </p:sp>
      <p:pic>
        <p:nvPicPr>
          <p:cNvPr id="6" name="Picture 5"/>
          <p:cNvPicPr/>
          <p:nvPr/>
        </p:nvPicPr>
        <p:blipFill>
          <a:blip r:embed="rId2" cstate="print"/>
          <a:stretch>
            <a:fillRect/>
          </a:stretch>
        </p:blipFill>
        <p:spPr bwMode="auto">
          <a:xfrm>
            <a:off x="5125782" y="1635342"/>
            <a:ext cx="6024547" cy="493114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7595133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Slab Reinforcements:</a:t>
            </a:r>
          </a:p>
          <a:p>
            <a:endParaRPr lang="en-US" sz="1999"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25</a:t>
            </a:fld>
            <a:endParaRPr lang="en-US"/>
          </a:p>
        </p:txBody>
      </p:sp>
      <p:pic>
        <p:nvPicPr>
          <p:cNvPr id="6" name="Picture 5"/>
          <p:cNvPicPr>
            <a:picLocks noChangeAspect="1"/>
          </p:cNvPicPr>
          <p:nvPr/>
        </p:nvPicPr>
        <p:blipFill>
          <a:blip r:embed="rId2" cstate="print"/>
          <a:stretch>
            <a:fillRect/>
          </a:stretch>
        </p:blipFill>
        <p:spPr>
          <a:xfrm>
            <a:off x="2557416" y="2525985"/>
            <a:ext cx="7848872" cy="3102173"/>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0091026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Beams Reinforcements:</a:t>
            </a:r>
          </a:p>
          <a:p>
            <a:endParaRPr lang="en-US" sz="19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26</a:t>
            </a:fld>
            <a:endParaRPr lang="en-US"/>
          </a:p>
        </p:txBody>
      </p:sp>
      <p:pic>
        <p:nvPicPr>
          <p:cNvPr id="7" name="Picture 6"/>
          <p:cNvPicPr>
            <a:picLocks noChangeAspect="1"/>
          </p:cNvPicPr>
          <p:nvPr/>
        </p:nvPicPr>
        <p:blipFill>
          <a:blip r:embed="rId2" cstate="print"/>
          <a:stretch>
            <a:fillRect/>
          </a:stretch>
        </p:blipFill>
        <p:spPr>
          <a:xfrm>
            <a:off x="981844" y="2060849"/>
            <a:ext cx="10513168" cy="302433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cstate="print"/>
          <a:stretch>
            <a:fillRect/>
          </a:stretch>
        </p:blipFill>
        <p:spPr bwMode="auto">
          <a:xfrm>
            <a:off x="2133972" y="5229200"/>
            <a:ext cx="8136904" cy="1628800"/>
          </a:xfrm>
          <a:prstGeom prst="rect">
            <a:avLst/>
          </a:prstGeom>
          <a:ln w="3175"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7893971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Design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Columns Reinforcements:</a:t>
            </a:r>
          </a:p>
          <a:p>
            <a:endParaRPr lang="en-US" sz="1999" dirty="0"/>
          </a:p>
        </p:txBody>
      </p:sp>
      <p:pic>
        <p:nvPicPr>
          <p:cNvPr id="6" name="Picture 5"/>
          <p:cNvPicPr/>
          <p:nvPr/>
        </p:nvPicPr>
        <p:blipFill>
          <a:blip r:embed="rId2" cstate="print"/>
          <a:stretch>
            <a:fillRect/>
          </a:stretch>
        </p:blipFill>
        <p:spPr bwMode="auto">
          <a:xfrm rot="16200000">
            <a:off x="5833765" y="1268759"/>
            <a:ext cx="6858000" cy="432047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pic>
        <p:nvPicPr>
          <p:cNvPr id="7" name="Picture 6"/>
          <p:cNvPicPr/>
          <p:nvPr/>
        </p:nvPicPr>
        <p:blipFill>
          <a:blip r:embed="rId3" cstate="print"/>
          <a:stretch>
            <a:fillRect/>
          </a:stretch>
        </p:blipFill>
        <p:spPr bwMode="auto">
          <a:xfrm rot="16029104">
            <a:off x="2658043" y="2688905"/>
            <a:ext cx="2163174" cy="335533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
        <p:nvSpPr>
          <p:cNvPr id="4" name="Slide Number Placeholder 3"/>
          <p:cNvSpPr>
            <a:spLocks noGrp="1"/>
          </p:cNvSpPr>
          <p:nvPr>
            <p:ph type="sldNum" sz="quarter" idx="12"/>
          </p:nvPr>
        </p:nvSpPr>
        <p:spPr/>
        <p:txBody>
          <a:bodyPr/>
          <a:lstStyle/>
          <a:p>
            <a:fld id="{81FEFA0A-2F20-4B60-98C6-5FFDA469AA1C}" type="slidenum">
              <a:rPr lang="en-US" smtClean="0"/>
              <a:pPr/>
              <a:t>27</a:t>
            </a:fld>
            <a:endParaRPr lang="en-US"/>
          </a:p>
        </p:txBody>
      </p:sp>
    </p:spTree>
    <p:extLst>
      <p:ext uri="{BB962C8B-B14F-4D97-AF65-F5344CB8AC3E}">
        <p14:creationId xmlns:p14="http://schemas.microsoft.com/office/powerpoint/2010/main" xmlns="" val="2159291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Footing Reinforcements:</a:t>
            </a:r>
          </a:p>
          <a:p>
            <a:endParaRPr lang="en-US" sz="1999"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28</a:t>
            </a:fld>
            <a:endParaRPr lang="en-US"/>
          </a:p>
        </p:txBody>
      </p:sp>
      <p:pic>
        <p:nvPicPr>
          <p:cNvPr id="7" name="Picture 6"/>
          <p:cNvPicPr/>
          <p:nvPr/>
        </p:nvPicPr>
        <p:blipFill>
          <a:blip r:embed="rId2" cstate="print"/>
          <a:stretch>
            <a:fillRect/>
          </a:stretch>
        </p:blipFill>
        <p:spPr bwMode="auto">
          <a:xfrm>
            <a:off x="6382444" y="2589906"/>
            <a:ext cx="5556157" cy="327434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pic>
        <p:nvPicPr>
          <p:cNvPr id="8" name="Picture 7"/>
          <p:cNvPicPr/>
          <p:nvPr/>
        </p:nvPicPr>
        <p:blipFill>
          <a:blip r:embed="rId3" cstate="print"/>
          <a:stretch>
            <a:fillRect/>
          </a:stretch>
        </p:blipFill>
        <p:spPr bwMode="auto">
          <a:xfrm>
            <a:off x="1197869" y="2564904"/>
            <a:ext cx="4680520" cy="381642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7166514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err="1" smtClean="0"/>
              <a:t>Shear,and</a:t>
            </a:r>
            <a:r>
              <a:rPr lang="en-US" sz="1999" dirty="0" smtClean="0"/>
              <a:t> basement </a:t>
            </a:r>
            <a:r>
              <a:rPr lang="en-US" sz="1999" dirty="0"/>
              <a:t>wall Reinforcements:</a:t>
            </a:r>
          </a:p>
          <a:p>
            <a:endParaRPr lang="en-US" sz="1999" dirty="0"/>
          </a:p>
        </p:txBody>
      </p:sp>
      <p:pic>
        <p:nvPicPr>
          <p:cNvPr id="7" name="Picture 6"/>
          <p:cNvPicPr>
            <a:picLocks noChangeAspect="1"/>
          </p:cNvPicPr>
          <p:nvPr/>
        </p:nvPicPr>
        <p:blipFill>
          <a:blip r:embed="rId2" cstate="print"/>
          <a:stretch>
            <a:fillRect/>
          </a:stretch>
        </p:blipFill>
        <p:spPr>
          <a:xfrm>
            <a:off x="7894613" y="330378"/>
            <a:ext cx="3833038" cy="615431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29</a:t>
            </a:fld>
            <a:endParaRPr lang="en-US"/>
          </a:p>
        </p:txBody>
      </p:sp>
      <p:pic>
        <p:nvPicPr>
          <p:cNvPr id="8" name="Picture 6"/>
          <p:cNvPicPr>
            <a:picLocks noChangeAspect="1"/>
          </p:cNvPicPr>
          <p:nvPr/>
        </p:nvPicPr>
        <p:blipFill>
          <a:blip r:embed="rId3" cstate="print"/>
          <a:stretch>
            <a:fillRect/>
          </a:stretch>
        </p:blipFill>
        <p:spPr>
          <a:xfrm>
            <a:off x="1914312" y="2348880"/>
            <a:ext cx="5214401" cy="417646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0813810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Site plan:</a:t>
            </a:r>
            <a:endParaRPr lang="ar-JO"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3</a:t>
            </a:fld>
            <a:endParaRPr lang="en-US"/>
          </a:p>
        </p:txBody>
      </p:sp>
      <p:pic>
        <p:nvPicPr>
          <p:cNvPr id="1026" name="Picture 2" descr="https://scontent.fjrs4-1.fna.fbcdn.net/v/t35.0-12/25592905_1707457385991856_1026426152_o.png?oh=210693907e054f8c7e046a342b1dc1ab&amp;oe=5A3D5218"/>
          <p:cNvPicPr>
            <a:picLocks noChangeAspect="1" noChangeArrowheads="1"/>
          </p:cNvPicPr>
          <p:nvPr/>
        </p:nvPicPr>
        <p:blipFill>
          <a:blip r:embed="rId2" cstate="print"/>
          <a:stretch>
            <a:fillRect/>
          </a:stretch>
        </p:blipFill>
        <p:spPr bwMode="auto">
          <a:xfrm>
            <a:off x="3167767" y="2060848"/>
            <a:ext cx="6417321" cy="4248472"/>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cxnSp>
        <p:nvCxnSpPr>
          <p:cNvPr id="7" name="Straight Arrow Connector 6"/>
          <p:cNvCxnSpPr/>
          <p:nvPr/>
        </p:nvCxnSpPr>
        <p:spPr>
          <a:xfrm flipH="1" flipV="1">
            <a:off x="1773932" y="2492896"/>
            <a:ext cx="360040" cy="93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rot="20479391">
            <a:off x="1299742" y="2478958"/>
            <a:ext cx="430026" cy="553998"/>
          </a:xfrm>
          <a:prstGeom prst="rect">
            <a:avLst/>
          </a:prstGeom>
          <a:noFill/>
        </p:spPr>
        <p:txBody>
          <a:bodyPr wrap="square" lIns="91440" tIns="45720" rIns="91440" bIns="45720">
            <a:spAutoFit/>
          </a:bodyPr>
          <a:lstStyle/>
          <a:p>
            <a:pPr algn="ctr"/>
            <a:r>
              <a:rPr lang="en-US" sz="3000" b="0" cap="none" spc="0" dirty="0" smtClean="0">
                <a:ln w="0"/>
                <a:solidFill>
                  <a:schemeClr val="tx1"/>
                </a:solidFill>
                <a:effectLst>
                  <a:outerShdw blurRad="38100" dist="19050" dir="2700000" algn="tl" rotWithShape="0">
                    <a:schemeClr val="dk1">
                      <a:alpha val="40000"/>
                    </a:schemeClr>
                  </a:outerShdw>
                </a:effectLst>
              </a:rPr>
              <a:t>N</a:t>
            </a:r>
            <a:endParaRPr lang="en-US" sz="3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xmlns="" val="40840226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Structural Design:</a:t>
            </a: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Stairs Reinforcements:</a:t>
            </a:r>
          </a:p>
          <a:p>
            <a:endParaRPr lang="en-US" sz="1999" dirty="0"/>
          </a:p>
        </p:txBody>
      </p:sp>
      <p:pic>
        <p:nvPicPr>
          <p:cNvPr id="4" name="Picture 3"/>
          <p:cNvPicPr>
            <a:picLocks noChangeAspect="1"/>
          </p:cNvPicPr>
          <p:nvPr/>
        </p:nvPicPr>
        <p:blipFill>
          <a:blip r:embed="rId2" cstate="print"/>
          <a:stretch>
            <a:fillRect/>
          </a:stretch>
        </p:blipFill>
        <p:spPr>
          <a:xfrm>
            <a:off x="2854051" y="2060848"/>
            <a:ext cx="7706218" cy="4360813"/>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81FEFA0A-2F20-4B60-98C6-5FFDA469AA1C}" type="slidenum">
              <a:rPr lang="en-US" smtClean="0"/>
              <a:pPr/>
              <a:t>30</a:t>
            </a:fld>
            <a:endParaRPr lang="en-US"/>
          </a:p>
        </p:txBody>
      </p:sp>
    </p:spTree>
    <p:extLst>
      <p:ext uri="{BB962C8B-B14F-4D97-AF65-F5344CB8AC3E}">
        <p14:creationId xmlns:p14="http://schemas.microsoft.com/office/powerpoint/2010/main" xmlns="" val="33102622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Environmental </a:t>
            </a:r>
            <a:r>
              <a:rPr lang="en-US" sz="3200" dirty="0" smtClean="0"/>
              <a:t>Design:</a:t>
            </a:r>
            <a:endParaRPr lang="ar-JO" sz="3200" dirty="0"/>
          </a:p>
        </p:txBody>
      </p:sp>
      <p:sp>
        <p:nvSpPr>
          <p:cNvPr id="3" name="Content Placeholder 2"/>
          <p:cNvSpPr>
            <a:spLocks noGrp="1"/>
          </p:cNvSpPr>
          <p:nvPr>
            <p:ph idx="1"/>
          </p:nvPr>
        </p:nvSpPr>
        <p:spPr/>
        <p:txBody>
          <a:bodyPr>
            <a:normAutofit/>
          </a:bodyPr>
          <a:lstStyle/>
          <a:p>
            <a:pPr algn="l" rtl="0"/>
            <a:r>
              <a:rPr lang="en-US" sz="2400" dirty="0" smtClean="0"/>
              <a:t>Therm</a:t>
            </a:r>
            <a:r>
              <a:rPr lang="en-US" sz="2400" dirty="0"/>
              <a:t>al</a:t>
            </a:r>
            <a:r>
              <a:rPr lang="en-US" sz="2400" dirty="0" smtClean="0"/>
              <a:t> Design </a:t>
            </a:r>
          </a:p>
          <a:p>
            <a:pPr algn="l" rtl="0"/>
            <a:r>
              <a:rPr lang="en-US" sz="2400" dirty="0" smtClean="0"/>
              <a:t>Acoustical Design</a:t>
            </a:r>
          </a:p>
          <a:p>
            <a:r>
              <a:rPr lang="en-US" sz="2400" dirty="0"/>
              <a:t>Lighting </a:t>
            </a:r>
            <a:r>
              <a:rPr lang="en-US" sz="2400" dirty="0" smtClean="0"/>
              <a:t>Design</a:t>
            </a:r>
          </a:p>
        </p:txBody>
      </p:sp>
      <p:sp>
        <p:nvSpPr>
          <p:cNvPr id="5" name="Slide Number Placeholder 4"/>
          <p:cNvSpPr>
            <a:spLocks noGrp="1"/>
          </p:cNvSpPr>
          <p:nvPr>
            <p:ph type="sldNum" sz="quarter" idx="12"/>
          </p:nvPr>
        </p:nvSpPr>
        <p:spPr/>
        <p:txBody>
          <a:bodyPr/>
          <a:lstStyle/>
          <a:p>
            <a:fld id="{81FEFA0A-2F20-4B60-98C6-5FFDA469AA1C}" type="slidenum">
              <a:rPr lang="en-US" smtClean="0"/>
              <a:pPr/>
              <a:t>31</a:t>
            </a:fld>
            <a:endParaRPr lang="en-US"/>
          </a:p>
        </p:txBody>
      </p:sp>
      <p:pic>
        <p:nvPicPr>
          <p:cNvPr id="7" name="صورة 19"/>
          <p:cNvPicPr/>
          <p:nvPr/>
        </p:nvPicPr>
        <p:blipFill>
          <a:blip r:embed="rId2" cstate="print"/>
          <a:srcRect/>
          <a:stretch>
            <a:fillRect/>
          </a:stretch>
        </p:blipFill>
        <p:spPr bwMode="auto">
          <a:xfrm>
            <a:off x="6454452" y="1916832"/>
            <a:ext cx="5486400" cy="3818737"/>
          </a:xfrm>
          <a:prstGeom prst="rect">
            <a:avLst/>
          </a:prstGeom>
          <a:noFill/>
          <a:ln w="9525">
            <a:noFill/>
            <a:miter lim="800000"/>
            <a:headEnd/>
            <a:tailEnd/>
          </a:ln>
        </p:spPr>
      </p:pic>
    </p:spTree>
    <p:extLst>
      <p:ext uri="{BB962C8B-B14F-4D97-AF65-F5344CB8AC3E}">
        <p14:creationId xmlns:p14="http://schemas.microsoft.com/office/powerpoint/2010/main" xmlns="" val="665506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250" y="624110"/>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2588538" y="1340768"/>
            <a:ext cx="8913078" cy="4570454"/>
          </a:xfrm>
        </p:spPr>
        <p:txBody>
          <a:bodyPr>
            <a:normAutofit/>
          </a:bodyPr>
          <a:lstStyle/>
          <a:p>
            <a:pPr algn="l" rtl="0"/>
            <a:r>
              <a:rPr lang="en-US" sz="2000" dirty="0"/>
              <a:t>Design Builder </a:t>
            </a:r>
            <a:r>
              <a:rPr lang="en-US" sz="2000" dirty="0" smtClean="0"/>
              <a:t>program</a:t>
            </a:r>
            <a:r>
              <a:rPr lang="en-US" sz="2000" dirty="0"/>
              <a:t> </a:t>
            </a:r>
            <a:r>
              <a:rPr lang="en-US" sz="2000" dirty="0" smtClean="0"/>
              <a:t>( 3D Model ):</a:t>
            </a:r>
          </a:p>
          <a:p>
            <a:pPr marL="0" indent="0" algn="l" rtl="0">
              <a:buNone/>
            </a:pPr>
            <a:endParaRPr lang="en-US" sz="2000" dirty="0"/>
          </a:p>
          <a:p>
            <a:pPr marL="0" indent="0" algn="ctr" rtl="0">
              <a:buNone/>
            </a:pPr>
            <a:r>
              <a:rPr lang="en-US" sz="2000" dirty="0"/>
              <a:t/>
            </a:r>
            <a:br>
              <a:rPr lang="en-US" sz="2000" dirty="0"/>
            </a:br>
            <a:endParaRPr lang="ar-JO" sz="1800"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32</a:t>
            </a:fld>
            <a:endParaRPr lang="en-US"/>
          </a:p>
        </p:txBody>
      </p:sp>
      <p:pic>
        <p:nvPicPr>
          <p:cNvPr id="7" name="صورة 1"/>
          <p:cNvPicPr/>
          <p:nvPr/>
        </p:nvPicPr>
        <p:blipFill>
          <a:blip r:embed="rId2" cstate="print"/>
          <a:srcRect/>
          <a:stretch>
            <a:fillRect/>
          </a:stretch>
        </p:blipFill>
        <p:spPr bwMode="auto">
          <a:xfrm>
            <a:off x="6958508" y="2636912"/>
            <a:ext cx="4083050" cy="3104515"/>
          </a:xfrm>
          <a:prstGeom prst="rect">
            <a:avLst/>
          </a:prstGeom>
          <a:noFill/>
          <a:ln w="9525">
            <a:noFill/>
            <a:miter lim="800000"/>
            <a:headEnd/>
            <a:tailEnd/>
          </a:ln>
        </p:spPr>
      </p:pic>
      <p:sp>
        <p:nvSpPr>
          <p:cNvPr id="71681" name="Rectangle 1"/>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682" name="Rectangle 2"/>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683" name="Rectangle 3"/>
          <p:cNvSpPr>
            <a:spLocks noChangeArrowheads="1"/>
          </p:cNvSpPr>
          <p:nvPr/>
        </p:nvSpPr>
        <p:spPr bwMode="auto">
          <a:xfrm>
            <a:off x="0" y="0"/>
            <a:ext cx="121888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After re </a:t>
            </a:r>
            <a:r>
              <a:rPr kumimoji="0" lang="en-US" sz="1000" b="0" i="0" u="none" strike="noStrike" cap="none" normalizeH="0" baseline="0" smtClean="0">
                <a:ln>
                  <a:noFill/>
                </a:ln>
                <a:solidFill>
                  <a:srgbClr val="212121"/>
                </a:solidFill>
                <a:effectLst/>
                <a:latin typeface="Calibri"/>
                <a:ea typeface="Times New Roman" pitchFamily="18" charset="0"/>
                <a:cs typeface="Courier New" pitchFamily="49" charset="0"/>
              </a:rPr>
              <a:t>–</a:t>
            </a:r>
            <a:r>
              <a:rPr kumimoji="0" lang="en-US" sz="1000" b="0" i="0" u="none" strike="noStrike" cap="none" normalizeH="0" baseline="0" smtClean="0">
                <a:ln>
                  <a:noFill/>
                </a:ln>
                <a:solidFill>
                  <a:srgbClr val="212121"/>
                </a:solidFill>
                <a:effectLst/>
                <a:latin typeface="inherit" charset="0"/>
                <a:ea typeface="Times New Roman" pitchFamily="18" charset="0"/>
                <a:cs typeface="Courier New" pitchFamily="49" charset="0"/>
              </a:rPr>
              <a:t> design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7822604" y="2132856"/>
            <a:ext cx="2016224" cy="369332"/>
          </a:xfrm>
          <a:prstGeom prst="rect">
            <a:avLst/>
          </a:prstGeom>
          <a:noFill/>
        </p:spPr>
        <p:txBody>
          <a:bodyPr wrap="square" rtlCol="1">
            <a:spAutoFit/>
          </a:bodyPr>
          <a:lstStyle/>
          <a:p>
            <a:r>
              <a:rPr lang="en-US" dirty="0" smtClean="0"/>
              <a:t>After  re–design</a:t>
            </a:r>
            <a:endParaRPr lang="en-US" dirty="0"/>
          </a:p>
        </p:txBody>
      </p:sp>
      <p:pic>
        <p:nvPicPr>
          <p:cNvPr id="11" name="صورة 1"/>
          <p:cNvPicPr/>
          <p:nvPr/>
        </p:nvPicPr>
        <p:blipFill>
          <a:blip r:embed="rId3" cstate="print"/>
          <a:srcRect/>
          <a:stretch>
            <a:fillRect/>
          </a:stretch>
        </p:blipFill>
        <p:spPr bwMode="auto">
          <a:xfrm>
            <a:off x="2061964" y="2708920"/>
            <a:ext cx="4392488" cy="3024336"/>
          </a:xfrm>
          <a:prstGeom prst="rect">
            <a:avLst/>
          </a:prstGeom>
          <a:noFill/>
          <a:ln w="9525">
            <a:noFill/>
            <a:miter lim="800000"/>
            <a:headEnd/>
            <a:tailEnd/>
          </a:ln>
        </p:spPr>
      </p:pic>
      <p:sp>
        <p:nvSpPr>
          <p:cNvPr id="12" name="TextBox 11"/>
          <p:cNvSpPr txBox="1"/>
          <p:nvPr/>
        </p:nvSpPr>
        <p:spPr>
          <a:xfrm>
            <a:off x="2926060" y="2132856"/>
            <a:ext cx="2448272" cy="369332"/>
          </a:xfrm>
          <a:prstGeom prst="rect">
            <a:avLst/>
          </a:prstGeom>
          <a:noFill/>
        </p:spPr>
        <p:txBody>
          <a:bodyPr wrap="square" rtlCol="1">
            <a:spAutoFit/>
          </a:bodyPr>
          <a:lstStyle/>
          <a:p>
            <a:r>
              <a:rPr lang="en-US" dirty="0" smtClean="0"/>
              <a:t>Before re-design</a:t>
            </a:r>
            <a:endParaRPr lang="en-US" dirty="0"/>
          </a:p>
        </p:txBody>
      </p:sp>
    </p:spTree>
    <p:extLst>
      <p:ext uri="{BB962C8B-B14F-4D97-AF65-F5344CB8AC3E}">
        <p14:creationId xmlns:p14="http://schemas.microsoft.com/office/powerpoint/2010/main" xmlns="" val="40295432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4110"/>
            <a:ext cx="9439652" cy="644650"/>
          </a:xfrm>
        </p:spPr>
        <p:txBody>
          <a:bodyPr/>
          <a:lstStyle/>
          <a:p>
            <a:pPr rtl="0"/>
            <a:r>
              <a:rPr lang="en-US" sz="3600" dirty="0"/>
              <a:t>Thermal </a:t>
            </a:r>
            <a:r>
              <a:rPr lang="en-US" sz="3600" dirty="0" smtClean="0"/>
              <a:t>Design:</a:t>
            </a: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33</a:t>
            </a:fld>
            <a:endParaRPr lang="en-US"/>
          </a:p>
        </p:txBody>
      </p:sp>
      <p:sp>
        <p:nvSpPr>
          <p:cNvPr id="10" name="TextBox 9"/>
          <p:cNvSpPr txBox="1"/>
          <p:nvPr/>
        </p:nvSpPr>
        <p:spPr>
          <a:xfrm>
            <a:off x="2926060" y="1628800"/>
            <a:ext cx="9001000" cy="2308324"/>
          </a:xfrm>
          <a:prstGeom prst="rect">
            <a:avLst/>
          </a:prstGeom>
          <a:noFill/>
        </p:spPr>
        <p:txBody>
          <a:bodyPr wrap="square" rtlCol="1">
            <a:spAutoFit/>
          </a:bodyPr>
          <a:lstStyle/>
          <a:p>
            <a:r>
              <a:rPr lang="en-US" dirty="0" smtClean="0"/>
              <a:t>Materials : </a:t>
            </a:r>
          </a:p>
          <a:p>
            <a:endParaRPr lang="en-US" dirty="0" smtClean="0"/>
          </a:p>
          <a:p>
            <a:r>
              <a:rPr lang="en-US" dirty="0" smtClean="0"/>
              <a:t>External walls                                                                                 Partition</a:t>
            </a:r>
          </a:p>
          <a:p>
            <a:endParaRPr lang="en-US" dirty="0" smtClean="0"/>
          </a:p>
          <a:p>
            <a:r>
              <a:rPr lang="en-US" dirty="0" smtClean="0"/>
              <a:t>U value = 0.521 W/m2.K.                                                      U value = 1.5W\m2.K.</a:t>
            </a:r>
          </a:p>
          <a:p>
            <a:r>
              <a:rPr lang="en-US" dirty="0" smtClean="0"/>
              <a:t> </a:t>
            </a:r>
          </a:p>
          <a:p>
            <a:r>
              <a:rPr lang="en-US" dirty="0" smtClean="0"/>
              <a:t> </a:t>
            </a:r>
          </a:p>
          <a:p>
            <a:endParaRPr lang="ar-SA" dirty="0"/>
          </a:p>
        </p:txBody>
      </p:sp>
      <p:pic>
        <p:nvPicPr>
          <p:cNvPr id="11" name="Picture 10"/>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54652" y="3429000"/>
            <a:ext cx="3312368" cy="2880320"/>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xmlns="" val="0"/>
              </a:ext>
            </a:extLst>
          </a:blip>
          <a:stretch>
            <a:fillRect/>
          </a:stretch>
        </p:blipFill>
        <p:spPr>
          <a:xfrm>
            <a:off x="1917948" y="3356992"/>
            <a:ext cx="3362794" cy="2915057"/>
          </a:xfrm>
          <a:prstGeom prst="rect">
            <a:avLst/>
          </a:prstGeom>
        </p:spPr>
      </p:pic>
    </p:spTree>
    <p:extLst>
      <p:ext uri="{BB962C8B-B14F-4D97-AF65-F5344CB8AC3E}">
        <p14:creationId xmlns:p14="http://schemas.microsoft.com/office/powerpoint/2010/main" xmlns="" val="29589939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996" y="624110"/>
            <a:ext cx="9151620" cy="528798"/>
          </a:xfrm>
        </p:spPr>
        <p:txBody>
          <a:bodyPr>
            <a:normAutofit fontScale="90000"/>
          </a:bodyPr>
          <a:lstStyle/>
          <a:p>
            <a:pPr rtl="0"/>
            <a:r>
              <a:rPr lang="en-US" sz="3600" dirty="0"/>
              <a:t>Thermal </a:t>
            </a:r>
            <a:r>
              <a:rPr lang="en-US" sz="3600" dirty="0" smtClean="0"/>
              <a:t>Design:</a:t>
            </a: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34</a:t>
            </a:fld>
            <a:endParaRPr lang="en-US"/>
          </a:p>
        </p:txBody>
      </p:sp>
      <p:sp>
        <p:nvSpPr>
          <p:cNvPr id="10" name="Rectangle 9"/>
          <p:cNvSpPr/>
          <p:nvPr/>
        </p:nvSpPr>
        <p:spPr>
          <a:xfrm>
            <a:off x="2133972" y="1556792"/>
            <a:ext cx="9721080" cy="2308324"/>
          </a:xfrm>
          <a:prstGeom prst="rect">
            <a:avLst/>
          </a:prstGeom>
        </p:spPr>
        <p:txBody>
          <a:bodyPr wrap="square">
            <a:spAutoFit/>
          </a:bodyPr>
          <a:lstStyle/>
          <a:p>
            <a:r>
              <a:rPr lang="en-US" dirty="0" smtClean="0"/>
              <a:t>Materials : </a:t>
            </a:r>
          </a:p>
          <a:p>
            <a:endParaRPr lang="en-US" dirty="0" smtClean="0"/>
          </a:p>
          <a:p>
            <a:r>
              <a:rPr lang="en-US" dirty="0" smtClean="0"/>
              <a:t>Ceiling                                                                              Ground floor         </a:t>
            </a:r>
          </a:p>
          <a:p>
            <a:endParaRPr lang="en-US" dirty="0" smtClean="0"/>
          </a:p>
          <a:p>
            <a:r>
              <a:rPr lang="en-US" dirty="0" smtClean="0"/>
              <a:t>U value= 1.229 W/m2.K.                                                  U value = 0.286 W/m2.K.</a:t>
            </a:r>
          </a:p>
          <a:p>
            <a:endParaRPr lang="en-US" dirty="0" smtClean="0"/>
          </a:p>
          <a:p>
            <a:endParaRPr lang="en-US" dirty="0" smtClean="0"/>
          </a:p>
          <a:p>
            <a:r>
              <a:rPr lang="en-US" dirty="0" smtClean="0"/>
              <a:t>   </a:t>
            </a:r>
          </a:p>
        </p:txBody>
      </p:sp>
      <p:pic>
        <p:nvPicPr>
          <p:cNvPr id="11" name="Picture 10"/>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62564" y="3212976"/>
            <a:ext cx="3600400" cy="3096344"/>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45940" y="3212976"/>
            <a:ext cx="3660641" cy="3096344"/>
          </a:xfrm>
          <a:prstGeom prst="rect">
            <a:avLst/>
          </a:prstGeom>
          <a:noFill/>
          <a:ln>
            <a:noFill/>
          </a:ln>
        </p:spPr>
      </p:pic>
    </p:spTree>
    <p:extLst>
      <p:ext uri="{BB962C8B-B14F-4D97-AF65-F5344CB8AC3E}">
        <p14:creationId xmlns:p14="http://schemas.microsoft.com/office/powerpoint/2010/main" xmlns="" val="1106937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10305"/>
            <a:ext cx="9511660" cy="720080"/>
          </a:xfrm>
        </p:spPr>
        <p:txBody>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773932" y="1556792"/>
            <a:ext cx="9727684" cy="5040560"/>
          </a:xfrm>
        </p:spPr>
        <p:txBody>
          <a:bodyPr>
            <a:normAutofit/>
          </a:bodyPr>
          <a:lstStyle/>
          <a:p>
            <a:pPr algn="l" rtl="0"/>
            <a:r>
              <a:rPr lang="en-US" sz="2000" dirty="0" smtClean="0"/>
              <a:t>Shading:</a:t>
            </a:r>
          </a:p>
          <a:p>
            <a:pPr marL="457200" indent="-457200" algn="l" rtl="0">
              <a:buFont typeface="+mj-lt"/>
              <a:buAutoNum type="arabicParenR"/>
            </a:pPr>
            <a:r>
              <a:rPr lang="en-US" sz="2000" dirty="0"/>
              <a:t>Shading in winter (21</a:t>
            </a:r>
            <a:r>
              <a:rPr lang="en-US" sz="2000" baseline="30000" dirty="0"/>
              <a:t>St</a:t>
            </a:r>
            <a:r>
              <a:rPr lang="en-US" sz="2000" dirty="0"/>
              <a:t>/January</a:t>
            </a:r>
            <a:r>
              <a:rPr lang="en-US" sz="2000" dirty="0" smtClean="0"/>
              <a:t>)</a:t>
            </a:r>
          </a:p>
          <a:p>
            <a:pPr marL="0" indent="0" algn="l" rtl="0">
              <a:buNone/>
            </a:pPr>
            <a:r>
              <a:rPr lang="en-US" sz="2000" dirty="0" smtClean="0"/>
              <a:t>                      At </a:t>
            </a:r>
            <a:r>
              <a:rPr lang="en-US" sz="2000" dirty="0"/>
              <a:t>8:00 AM.                                           </a:t>
            </a:r>
            <a:r>
              <a:rPr lang="en-US" sz="2000" dirty="0" smtClean="0"/>
              <a:t>      </a:t>
            </a:r>
            <a:r>
              <a:rPr lang="en-US" sz="2000" dirty="0"/>
              <a:t>At  12:00 </a:t>
            </a:r>
            <a:r>
              <a:rPr lang="en-US" sz="2000" dirty="0" smtClean="0"/>
              <a:t>PM</a:t>
            </a:r>
            <a:r>
              <a:rPr lang="en-US" sz="2000" dirty="0"/>
              <a:t>.</a:t>
            </a:r>
          </a:p>
          <a:p>
            <a:pPr marL="0" indent="0" algn="l" rtl="0">
              <a:buNone/>
            </a:pPr>
            <a:endParaRPr lang="en-US" sz="2000" dirty="0"/>
          </a:p>
          <a:p>
            <a:pPr marL="457200" indent="-457200" algn="l" rtl="0">
              <a:buFont typeface="+mj-lt"/>
              <a:buAutoNum type="arabicParenR"/>
            </a:pPr>
            <a:endParaRPr lang="en-US" sz="2000" dirty="0" smtClean="0"/>
          </a:p>
          <a:p>
            <a:pPr marL="0" indent="0" algn="ctr" rtl="0">
              <a:buNone/>
            </a:pPr>
            <a:endParaRPr lang="ar-JO" sz="20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35</a:t>
            </a:fld>
            <a:endParaRPr lang="en-US"/>
          </a:p>
        </p:txBody>
      </p:sp>
      <p:pic>
        <p:nvPicPr>
          <p:cNvPr id="10" name="صورة 22"/>
          <p:cNvPicPr/>
          <p:nvPr/>
        </p:nvPicPr>
        <p:blipFill>
          <a:blip r:embed="rId2" cstate="print"/>
          <a:srcRect/>
          <a:stretch>
            <a:fillRect/>
          </a:stretch>
        </p:blipFill>
        <p:spPr bwMode="auto">
          <a:xfrm>
            <a:off x="1485900" y="2852936"/>
            <a:ext cx="5112568" cy="3597152"/>
          </a:xfrm>
          <a:prstGeom prst="rect">
            <a:avLst/>
          </a:prstGeom>
          <a:noFill/>
          <a:ln w="9525">
            <a:noFill/>
            <a:miter lim="800000"/>
            <a:headEnd/>
            <a:tailEnd/>
          </a:ln>
        </p:spPr>
      </p:pic>
      <p:pic>
        <p:nvPicPr>
          <p:cNvPr id="11" name="صورة 45" descr="5.PNG"/>
          <p:cNvPicPr/>
          <p:nvPr/>
        </p:nvPicPr>
        <p:blipFill>
          <a:blip r:embed="rId3" cstate="print"/>
          <a:stretch>
            <a:fillRect/>
          </a:stretch>
        </p:blipFill>
        <p:spPr>
          <a:xfrm>
            <a:off x="7030516" y="2924944"/>
            <a:ext cx="4824536" cy="3515107"/>
          </a:xfrm>
          <a:prstGeom prst="rect">
            <a:avLst/>
          </a:prstGeom>
        </p:spPr>
      </p:pic>
    </p:spTree>
    <p:extLst>
      <p:ext uri="{BB962C8B-B14F-4D97-AF65-F5344CB8AC3E}">
        <p14:creationId xmlns:p14="http://schemas.microsoft.com/office/powerpoint/2010/main" xmlns="" val="5035732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3111" y="705946"/>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2133972" y="1700808"/>
            <a:ext cx="9367644" cy="4210414"/>
          </a:xfrm>
        </p:spPr>
        <p:txBody>
          <a:bodyPr/>
          <a:lstStyle/>
          <a:p>
            <a:pPr marL="0" indent="0" algn="l" rtl="0">
              <a:buNone/>
            </a:pPr>
            <a:r>
              <a:rPr lang="en-US" sz="2000" dirty="0"/>
              <a:t>2)   Shading in summer (</a:t>
            </a:r>
            <a:r>
              <a:rPr lang="en-US" sz="2000" dirty="0" smtClean="0"/>
              <a:t>21St/Jun)</a:t>
            </a:r>
            <a:r>
              <a:rPr lang="en-US" sz="1800" dirty="0"/>
              <a:t/>
            </a:r>
            <a:br>
              <a:rPr lang="en-US" sz="1800" dirty="0"/>
            </a:br>
            <a:endParaRPr lang="en-US" sz="1800" dirty="0" smtClean="0"/>
          </a:p>
          <a:p>
            <a:pPr marL="0" indent="0" algn="l" rtl="0">
              <a:buNone/>
            </a:pPr>
            <a:r>
              <a:rPr lang="en-US" sz="2000" dirty="0"/>
              <a:t>                At 8:00 AM                             </a:t>
            </a:r>
            <a:r>
              <a:rPr lang="en-US" sz="2000" dirty="0" smtClean="0"/>
              <a:t>                            </a:t>
            </a:r>
            <a:r>
              <a:rPr lang="en-US" sz="2000" dirty="0"/>
              <a:t>At </a:t>
            </a:r>
            <a:r>
              <a:rPr lang="en-US" sz="2000" dirty="0" smtClean="0"/>
              <a:t>12:00 </a:t>
            </a:r>
            <a:r>
              <a:rPr lang="en-US" sz="2000" dirty="0"/>
              <a:t>PM</a:t>
            </a:r>
            <a:br>
              <a:rPr lang="en-US" sz="2000" dirty="0"/>
            </a:br>
            <a:endParaRPr lang="ar-JO" sz="20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36</a:t>
            </a:fld>
            <a:endParaRPr lang="en-US"/>
          </a:p>
        </p:txBody>
      </p:sp>
      <p:pic>
        <p:nvPicPr>
          <p:cNvPr id="8" name="صورة 19"/>
          <p:cNvPicPr/>
          <p:nvPr/>
        </p:nvPicPr>
        <p:blipFill>
          <a:blip r:embed="rId2" cstate="print"/>
          <a:srcRect/>
          <a:stretch>
            <a:fillRect/>
          </a:stretch>
        </p:blipFill>
        <p:spPr bwMode="auto">
          <a:xfrm>
            <a:off x="1557908" y="2852936"/>
            <a:ext cx="4550296" cy="3744416"/>
          </a:xfrm>
          <a:prstGeom prst="rect">
            <a:avLst/>
          </a:prstGeom>
          <a:noFill/>
          <a:ln w="9525">
            <a:noFill/>
            <a:miter lim="800000"/>
            <a:headEnd/>
            <a:tailEnd/>
          </a:ln>
        </p:spPr>
      </p:pic>
      <p:pic>
        <p:nvPicPr>
          <p:cNvPr id="9" name="Picture 8"/>
          <p:cNvPicPr/>
          <p:nvPr/>
        </p:nvPicPr>
        <p:blipFill>
          <a:blip r:embed="rId3" cstate="print"/>
          <a:srcRect/>
          <a:stretch>
            <a:fillRect/>
          </a:stretch>
        </p:blipFill>
        <p:spPr bwMode="auto">
          <a:xfrm>
            <a:off x="6702425" y="2852936"/>
            <a:ext cx="5008611" cy="3672408"/>
          </a:xfrm>
          <a:prstGeom prst="rect">
            <a:avLst/>
          </a:prstGeom>
          <a:noFill/>
          <a:ln w="9525">
            <a:noFill/>
            <a:miter lim="800000"/>
            <a:headEnd/>
            <a:tailEnd/>
          </a:ln>
        </p:spPr>
      </p:pic>
    </p:spTree>
    <p:extLst>
      <p:ext uri="{BB962C8B-B14F-4D97-AF65-F5344CB8AC3E}">
        <p14:creationId xmlns:p14="http://schemas.microsoft.com/office/powerpoint/2010/main" xmlns="" val="4094845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988" y="624110"/>
            <a:ext cx="9223628" cy="1280890"/>
          </a:xfrm>
        </p:spPr>
        <p:txBody>
          <a:bodyPr>
            <a:normAutofit/>
          </a:bodyPr>
          <a:lstStyle/>
          <a:p>
            <a:pPr rtl="0"/>
            <a:r>
              <a:rPr lang="en-US" sz="3200" dirty="0" smtClean="0"/>
              <a:t>Thermal Design:</a:t>
            </a:r>
            <a:endParaRPr lang="ar-JO" sz="3200" dirty="0"/>
          </a:p>
        </p:txBody>
      </p:sp>
      <p:sp>
        <p:nvSpPr>
          <p:cNvPr id="3" name="Content Placeholder 2"/>
          <p:cNvSpPr>
            <a:spLocks noGrp="1"/>
          </p:cNvSpPr>
          <p:nvPr>
            <p:ph idx="1"/>
          </p:nvPr>
        </p:nvSpPr>
        <p:spPr>
          <a:xfrm>
            <a:off x="2277988" y="1484784"/>
            <a:ext cx="9223628" cy="4426438"/>
          </a:xfrm>
        </p:spPr>
        <p:txBody>
          <a:bodyPr>
            <a:normAutofit/>
          </a:bodyPr>
          <a:lstStyle/>
          <a:p>
            <a:pPr algn="l" rtl="0"/>
            <a:r>
              <a:rPr lang="en-US" sz="2000" dirty="0">
                <a:latin typeface="Times New Roman" pitchFamily="18" charset="0"/>
                <a:cs typeface="Times New Roman" pitchFamily="18" charset="0"/>
              </a:rPr>
              <a:t>Natural daylight analysis</a:t>
            </a:r>
            <a:r>
              <a:rPr lang="en-US" sz="2000" b="1" dirty="0" smtClean="0"/>
              <a:t>.</a:t>
            </a:r>
          </a:p>
          <a:p>
            <a:pPr marL="0" indent="0" algn="l" rtl="0">
              <a:buNone/>
            </a:pPr>
            <a:endParaRPr lang="en-US" sz="2000" b="1" dirty="0"/>
          </a:p>
          <a:p>
            <a:pPr marL="0" indent="0" algn="ctr" rtl="0">
              <a:buNone/>
            </a:pPr>
            <a:endParaRPr lang="ar-JO" sz="2000" dirty="0"/>
          </a:p>
        </p:txBody>
      </p:sp>
      <p:graphicFrame>
        <p:nvGraphicFramePr>
          <p:cNvPr id="6" name="Table 5"/>
          <p:cNvGraphicFramePr>
            <a:graphicFrameLocks noGrp="1"/>
          </p:cNvGraphicFramePr>
          <p:nvPr>
            <p:extLst/>
          </p:nvPr>
        </p:nvGraphicFramePr>
        <p:xfrm>
          <a:off x="1845940" y="2492896"/>
          <a:ext cx="3549934" cy="1359786"/>
        </p:xfrm>
        <a:graphic>
          <a:graphicData uri="http://schemas.openxmlformats.org/drawingml/2006/table">
            <a:tbl>
              <a:tblPr rtl="1" firstRow="1" bandRow="1">
                <a:tableStyleId>{5C22544A-7EE6-4342-B048-85BDC9FD1C3A}</a:tableStyleId>
              </a:tblPr>
              <a:tblGrid>
                <a:gridCol w="1774967"/>
                <a:gridCol w="1774967"/>
              </a:tblGrid>
              <a:tr h="67989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bg1"/>
                          </a:solidFill>
                          <a:latin typeface="Times New Roman" panose="02020603050405020304" pitchFamily="18" charset="0"/>
                          <a:ea typeface="+mn-ea"/>
                          <a:cs typeface="Times New Roman" panose="02020603050405020304" pitchFamily="18" charset="0"/>
                        </a:rPr>
                        <a:t>D.F %</a:t>
                      </a:r>
                      <a:endParaRPr lang="ar-JO" sz="2000" kern="1200" dirty="0" smtClean="0">
                        <a:solidFill>
                          <a:schemeClr val="bg1"/>
                        </a:solidFill>
                        <a:latin typeface="Times New Roman" panose="02020603050405020304" pitchFamily="18" charset="0"/>
                        <a:ea typeface="+mn-ea"/>
                        <a:cs typeface="Times New Roman" panose="02020603050405020304" pitchFamily="18" charset="0"/>
                      </a:endParaRPr>
                    </a:p>
                    <a:p>
                      <a:pPr marL="0" algn="ctr" defTabSz="914400" rtl="0" eaLnBrk="1" latinLnBrk="0" hangingPunct="1"/>
                      <a:endParaRPr lang="ar-JO" sz="1800" kern="1200" dirty="0">
                        <a:solidFill>
                          <a:schemeClr val="dk1"/>
                        </a:solidFill>
                        <a:latin typeface="Times New Roman" panose="02020603050405020304" pitchFamily="18" charset="0"/>
                        <a:ea typeface="+mn-ea"/>
                        <a:cs typeface="Times New Roman" panose="02020603050405020304" pitchFamily="18" charset="0"/>
                      </a:endParaRPr>
                    </a:p>
                  </a:txBody>
                  <a:tcPr/>
                </a:tc>
                <a:tc>
                  <a:txBody>
                    <a:bodyPr/>
                    <a:lstStyle/>
                    <a:p>
                      <a:pPr marL="0" algn="ctr" defTabSz="914400" rtl="0" eaLnBrk="1" latinLnBrk="0" hangingPunct="1"/>
                      <a:r>
                        <a:rPr lang="en-US" sz="2000" kern="1200" dirty="0" smtClean="0">
                          <a:solidFill>
                            <a:schemeClr val="bg1"/>
                          </a:solidFill>
                          <a:latin typeface="Times New Roman" panose="02020603050405020304" pitchFamily="18" charset="0"/>
                          <a:ea typeface="+mn-ea"/>
                          <a:cs typeface="Times New Roman" panose="02020603050405020304" pitchFamily="18" charset="0"/>
                        </a:rPr>
                        <a:t>Function</a:t>
                      </a:r>
                      <a:endParaRPr lang="ar-JO" sz="2000" kern="1200" dirty="0">
                        <a:solidFill>
                          <a:schemeClr val="bg1"/>
                        </a:solidFill>
                        <a:latin typeface="Times New Roman" panose="02020603050405020304" pitchFamily="18" charset="0"/>
                        <a:ea typeface="+mn-ea"/>
                        <a:cs typeface="Times New Roman" panose="02020603050405020304" pitchFamily="18" charset="0"/>
                      </a:endParaRPr>
                    </a:p>
                  </a:txBody>
                  <a:tcPr/>
                </a:tc>
              </a:tr>
              <a:tr h="679893">
                <a:tc>
                  <a:txBody>
                    <a:bodyPr/>
                    <a:lstStyle/>
                    <a:p>
                      <a:pPr algn="ctr" rtl="0"/>
                      <a:r>
                        <a:rPr lang="en-US" dirty="0" smtClean="0">
                          <a:latin typeface="Times New Roman" panose="02020603050405020304" pitchFamily="18" charset="0"/>
                          <a:cs typeface="Times New Roman" panose="02020603050405020304" pitchFamily="18" charset="0"/>
                        </a:rPr>
                        <a:t>2.84</a:t>
                      </a:r>
                      <a:endParaRPr lang="ar-JO" dirty="0">
                        <a:latin typeface="Times New Roman" panose="02020603050405020304" pitchFamily="18" charset="0"/>
                        <a:cs typeface="Times New Roman" panose="02020603050405020304" pitchFamily="18" charset="0"/>
                      </a:endParaRPr>
                    </a:p>
                  </a:txBody>
                  <a:tcPr/>
                </a:tc>
                <a:tc>
                  <a:txBody>
                    <a:bodyPr/>
                    <a:lstStyle/>
                    <a:p>
                      <a:pPr algn="ctr" rtl="0"/>
                      <a:r>
                        <a:rPr lang="en-US" sz="1799" kern="1200" dirty="0" smtClean="0">
                          <a:solidFill>
                            <a:schemeClr val="dk1"/>
                          </a:solidFill>
                          <a:latin typeface="+mn-lt"/>
                          <a:ea typeface="+mn-ea"/>
                          <a:cs typeface="+mn-cs"/>
                        </a:rPr>
                        <a:t>Meeting  room</a:t>
                      </a:r>
                      <a:endParaRPr lang="ar-JO" dirty="0">
                        <a:latin typeface="Times New Roman" panose="02020603050405020304" pitchFamily="18" charset="0"/>
                        <a:cs typeface="Times New Roman" panose="02020603050405020304" pitchFamily="18" charset="0"/>
                      </a:endParaRPr>
                    </a:p>
                  </a:txBody>
                  <a:tcPr/>
                </a:tc>
              </a:tr>
            </a:tbl>
          </a:graphicData>
        </a:graphic>
      </p:graphicFrame>
      <p:sp>
        <p:nvSpPr>
          <p:cNvPr id="7" name="Slide Number Placeholder 6"/>
          <p:cNvSpPr>
            <a:spLocks noGrp="1"/>
          </p:cNvSpPr>
          <p:nvPr>
            <p:ph type="sldNum" sz="quarter" idx="12"/>
          </p:nvPr>
        </p:nvSpPr>
        <p:spPr/>
        <p:txBody>
          <a:bodyPr/>
          <a:lstStyle/>
          <a:p>
            <a:fld id="{81FEFA0A-2F20-4B60-98C6-5FFDA469AA1C}" type="slidenum">
              <a:rPr lang="en-US" smtClean="0"/>
              <a:pPr/>
              <a:t>37</a:t>
            </a:fld>
            <a:endParaRPr lang="en-US"/>
          </a:p>
        </p:txBody>
      </p:sp>
      <p:pic>
        <p:nvPicPr>
          <p:cNvPr id="8" name="صورة 48" descr="8.PNG"/>
          <p:cNvPicPr/>
          <p:nvPr/>
        </p:nvPicPr>
        <p:blipFill>
          <a:blip r:embed="rId2" cstate="print"/>
          <a:stretch>
            <a:fillRect/>
          </a:stretch>
        </p:blipFill>
        <p:spPr>
          <a:xfrm>
            <a:off x="6166420" y="2132856"/>
            <a:ext cx="5126360" cy="3312368"/>
          </a:xfrm>
          <a:prstGeom prst="rect">
            <a:avLst/>
          </a:prstGeom>
        </p:spPr>
      </p:pic>
    </p:spTree>
    <p:extLst>
      <p:ext uri="{BB962C8B-B14F-4D97-AF65-F5344CB8AC3E}">
        <p14:creationId xmlns:p14="http://schemas.microsoft.com/office/powerpoint/2010/main" xmlns="" val="31592523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24110"/>
            <a:ext cx="9511660" cy="788666"/>
          </a:xfrm>
        </p:spPr>
        <p:txBody>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629916" y="1772816"/>
            <a:ext cx="9871700" cy="4896544"/>
          </a:xfrm>
        </p:spPr>
        <p:txBody>
          <a:bodyPr/>
          <a:lstStyle/>
          <a:p>
            <a:pPr algn="l" rtl="0"/>
            <a:r>
              <a:rPr lang="en-US" dirty="0">
                <a:solidFill>
                  <a:schemeClr val="tx1"/>
                </a:solidFill>
              </a:rPr>
              <a:t>Heating and cooling </a:t>
            </a:r>
            <a:r>
              <a:rPr lang="en-US" dirty="0" smtClean="0">
                <a:solidFill>
                  <a:schemeClr val="tx1"/>
                </a:solidFill>
              </a:rPr>
              <a:t>Capacities</a:t>
            </a:r>
            <a:r>
              <a:rPr lang="en-US" b="1" dirty="0" smtClean="0">
                <a:solidFill>
                  <a:schemeClr val="tx1"/>
                </a:solidFill>
              </a:rPr>
              <a:t>.</a:t>
            </a:r>
          </a:p>
          <a:p>
            <a:pPr marL="0" indent="0" algn="ctr" rtl="0">
              <a:buNone/>
            </a:pPr>
            <a:endParaRPr lang="en-US" b="1" dirty="0" smtClean="0">
              <a:solidFill>
                <a:schemeClr val="tx1"/>
              </a:solidFill>
            </a:endParaRPr>
          </a:p>
          <a:p>
            <a:pPr algn="l" rtl="0"/>
            <a:endParaRPr lang="en-US" dirty="0" smtClean="0"/>
          </a:p>
          <a:p>
            <a:pPr algn="l" rtl="0"/>
            <a:endParaRPr lang="en-US" dirty="0"/>
          </a:p>
          <a:p>
            <a:pPr algn="l" rtl="0"/>
            <a:endParaRPr lang="en-US" dirty="0" smtClean="0"/>
          </a:p>
        </p:txBody>
      </p:sp>
      <p:graphicFrame>
        <p:nvGraphicFramePr>
          <p:cNvPr id="5" name="Table 4"/>
          <p:cNvGraphicFramePr>
            <a:graphicFrameLocks noGrp="1"/>
          </p:cNvGraphicFramePr>
          <p:nvPr>
            <p:extLst/>
          </p:nvPr>
        </p:nvGraphicFramePr>
        <p:xfrm>
          <a:off x="1989956" y="2204864"/>
          <a:ext cx="2867672" cy="1008112"/>
        </p:xfrm>
        <a:graphic>
          <a:graphicData uri="http://schemas.openxmlformats.org/drawingml/2006/table">
            <a:tbl>
              <a:tblPr rtl="1" firstRow="1" bandRow="1">
                <a:tableStyleId>{D113A9D2-9D6B-4929-AA2D-F23B5EE8CBE7}</a:tableStyleId>
              </a:tblPr>
              <a:tblGrid>
                <a:gridCol w="1452809"/>
                <a:gridCol w="1414863"/>
              </a:tblGrid>
              <a:tr h="504056">
                <a:tc>
                  <a:txBody>
                    <a:bodyPr/>
                    <a:lstStyle/>
                    <a:p>
                      <a:pPr algn="ctr" rtl="0"/>
                      <a:r>
                        <a:rPr lang="en-US" sz="1799" b="1" kern="1200" dirty="0" smtClean="0">
                          <a:solidFill>
                            <a:schemeClr val="lt1"/>
                          </a:solidFill>
                          <a:latin typeface="+mn-lt"/>
                          <a:ea typeface="+mn-ea"/>
                          <a:cs typeface="+mn-cs"/>
                        </a:rPr>
                        <a:t>59.7KW </a:t>
                      </a:r>
                      <a:endParaRPr lang="ar-JO"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rtl="0"/>
                      <a:r>
                        <a:rPr lang="en-US" dirty="0" smtClean="0">
                          <a:solidFill>
                            <a:schemeClr val="bg1"/>
                          </a:solidFill>
                          <a:latin typeface="Times New Roman" panose="02020603050405020304" pitchFamily="18" charset="0"/>
                          <a:cs typeface="Times New Roman" panose="02020603050405020304" pitchFamily="18" charset="0"/>
                        </a:rPr>
                        <a:t>Cooling </a:t>
                      </a:r>
                      <a:endParaRPr lang="ar-JO" dirty="0">
                        <a:solidFill>
                          <a:schemeClr val="bg1"/>
                        </a:solidFill>
                        <a:latin typeface="Times New Roman" panose="02020603050405020304" pitchFamily="18" charset="0"/>
                        <a:cs typeface="Times New Roman" panose="02020603050405020304" pitchFamily="18" charset="0"/>
                      </a:endParaRPr>
                    </a:p>
                  </a:txBody>
                  <a:tcPr/>
                </a:tc>
              </a:tr>
              <a:tr h="504056">
                <a:tc>
                  <a:txBody>
                    <a:bodyPr/>
                    <a:lstStyle/>
                    <a:p>
                      <a:pPr algn="ctr" rtl="0"/>
                      <a:r>
                        <a:rPr lang="en-US" sz="1799" kern="1200" dirty="0" smtClean="0">
                          <a:solidFill>
                            <a:schemeClr val="lt1"/>
                          </a:solidFill>
                          <a:latin typeface="+mn-lt"/>
                          <a:ea typeface="+mn-ea"/>
                          <a:cs typeface="+mn-cs"/>
                        </a:rPr>
                        <a:t>69.19KW </a:t>
                      </a:r>
                      <a:endParaRPr lang="ar-JO" sz="1799" b="1" kern="1200" dirty="0">
                        <a:solidFill>
                          <a:schemeClr val="bg1"/>
                        </a:solidFill>
                        <a:latin typeface="Times New Roman" panose="02020603050405020304" pitchFamily="18" charset="0"/>
                        <a:ea typeface="+mn-ea"/>
                        <a:cs typeface="Times New Roman" panose="02020603050405020304" pitchFamily="18" charset="0"/>
                      </a:endParaRPr>
                    </a:p>
                  </a:txBody>
                  <a:tcPr/>
                </a:tc>
                <a:tc>
                  <a:txBody>
                    <a:bodyPr/>
                    <a:lstStyle/>
                    <a:p>
                      <a:pPr algn="ctr" rtl="0"/>
                      <a:r>
                        <a:rPr lang="en-US" sz="1799" b="1" kern="1200" dirty="0" smtClean="0">
                          <a:solidFill>
                            <a:schemeClr val="bg1"/>
                          </a:solidFill>
                          <a:latin typeface="Times New Roman" panose="02020603050405020304" pitchFamily="18" charset="0"/>
                          <a:ea typeface="+mn-ea"/>
                          <a:cs typeface="Times New Roman" panose="02020603050405020304" pitchFamily="18" charset="0"/>
                        </a:rPr>
                        <a:t>Heating</a:t>
                      </a:r>
                      <a:endParaRPr lang="ar-JO" sz="1799" b="1" kern="1200" dirty="0">
                        <a:solidFill>
                          <a:schemeClr val="bg1"/>
                        </a:solidFill>
                        <a:latin typeface="Times New Roman" panose="02020603050405020304" pitchFamily="18" charset="0"/>
                        <a:ea typeface="+mn-ea"/>
                        <a:cs typeface="Times New Roman" panose="02020603050405020304" pitchFamily="18" charset="0"/>
                      </a:endParaRPr>
                    </a:p>
                  </a:txBody>
                  <a:tcPr/>
                </a:tc>
              </a:tr>
            </a:tbl>
          </a:graphicData>
        </a:graphic>
      </p:graphicFrame>
      <p:sp>
        <p:nvSpPr>
          <p:cNvPr id="7" name="Slide Number Placeholder 6"/>
          <p:cNvSpPr>
            <a:spLocks noGrp="1"/>
          </p:cNvSpPr>
          <p:nvPr>
            <p:ph type="sldNum" sz="quarter" idx="12"/>
          </p:nvPr>
        </p:nvSpPr>
        <p:spPr/>
        <p:txBody>
          <a:bodyPr/>
          <a:lstStyle/>
          <a:p>
            <a:fld id="{81FEFA0A-2F20-4B60-98C6-5FFDA469AA1C}" type="slidenum">
              <a:rPr lang="en-US" smtClean="0"/>
              <a:pPr/>
              <a:t>38</a:t>
            </a:fld>
            <a:endParaRPr lang="en-US"/>
          </a:p>
        </p:txBody>
      </p:sp>
      <p:sp>
        <p:nvSpPr>
          <p:cNvPr id="8" name="Rectangle 7"/>
          <p:cNvSpPr/>
          <p:nvPr/>
        </p:nvSpPr>
        <p:spPr>
          <a:xfrm>
            <a:off x="1197868" y="3501008"/>
            <a:ext cx="6092825" cy="646331"/>
          </a:xfrm>
          <a:prstGeom prst="rect">
            <a:avLst/>
          </a:prstGeom>
        </p:spPr>
        <p:txBody>
          <a:bodyPr>
            <a:spAutoFit/>
          </a:bodyPr>
          <a:lstStyle/>
          <a:p>
            <a:r>
              <a:rPr lang="en-US" dirty="0" smtClean="0"/>
              <a:t>The value of heating and cooling in simulation building</a:t>
            </a:r>
            <a:endParaRPr lang="ar-SA" dirty="0"/>
          </a:p>
        </p:txBody>
      </p:sp>
      <p:sp>
        <p:nvSpPr>
          <p:cNvPr id="10" name="Rectangle 9"/>
          <p:cNvSpPr/>
          <p:nvPr/>
        </p:nvSpPr>
        <p:spPr>
          <a:xfrm>
            <a:off x="2133972" y="5373216"/>
            <a:ext cx="9001000" cy="646331"/>
          </a:xfrm>
          <a:prstGeom prst="rect">
            <a:avLst/>
          </a:prstGeom>
        </p:spPr>
        <p:txBody>
          <a:bodyPr wrap="square">
            <a:spAutoFit/>
          </a:bodyPr>
          <a:lstStyle/>
          <a:p>
            <a:r>
              <a:rPr lang="en-US" dirty="0" smtClean="0"/>
              <a:t>.</a:t>
            </a:r>
          </a:p>
          <a:p>
            <a:r>
              <a:rPr lang="en-US" dirty="0" smtClean="0"/>
              <a:t>. </a:t>
            </a:r>
            <a:endParaRPr lang="en-US" dirty="0"/>
          </a:p>
        </p:txBody>
      </p:sp>
      <p:pic>
        <p:nvPicPr>
          <p:cNvPr id="65537" name="Picture 1"/>
          <p:cNvPicPr>
            <a:picLocks noChangeAspect="1" noChangeArrowheads="1"/>
          </p:cNvPicPr>
          <p:nvPr/>
        </p:nvPicPr>
        <p:blipFill>
          <a:blip r:embed="rId2" cstate="print"/>
          <a:srcRect/>
          <a:stretch>
            <a:fillRect/>
          </a:stretch>
        </p:blipFill>
        <p:spPr bwMode="auto">
          <a:xfrm>
            <a:off x="1773932" y="4149080"/>
            <a:ext cx="9563100" cy="2016224"/>
          </a:xfrm>
          <a:prstGeom prst="rect">
            <a:avLst/>
          </a:prstGeom>
          <a:noFill/>
          <a:ln w="9525">
            <a:noFill/>
            <a:miter lim="800000"/>
            <a:headEnd/>
            <a:tailEnd/>
          </a:ln>
        </p:spPr>
      </p:pic>
    </p:spTree>
    <p:extLst>
      <p:ext uri="{BB962C8B-B14F-4D97-AF65-F5344CB8AC3E}">
        <p14:creationId xmlns:p14="http://schemas.microsoft.com/office/powerpoint/2010/main" xmlns="" val="15644175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5259" y="650314"/>
            <a:ext cx="8909366" cy="528798"/>
          </a:xfrm>
        </p:spPr>
        <p:txBody>
          <a:bodyPr>
            <a:normAutofit fontScale="90000"/>
          </a:bodyPr>
          <a:lstStyle/>
          <a:p>
            <a:pPr rtl="0"/>
            <a:r>
              <a:rPr lang="en-US" sz="3600" dirty="0"/>
              <a:t>Thermal </a:t>
            </a:r>
            <a:r>
              <a:rPr lang="en-US" sz="3600" dirty="0" smtClean="0"/>
              <a:t>Design:</a:t>
            </a:r>
            <a:endParaRPr lang="ar-JO" dirty="0"/>
          </a:p>
        </p:txBody>
      </p:sp>
      <p:sp>
        <p:nvSpPr>
          <p:cNvPr id="3" name="Content Placeholder 2"/>
          <p:cNvSpPr>
            <a:spLocks noGrp="1"/>
          </p:cNvSpPr>
          <p:nvPr>
            <p:ph idx="1"/>
          </p:nvPr>
        </p:nvSpPr>
        <p:spPr>
          <a:xfrm>
            <a:off x="1999561" y="1268760"/>
            <a:ext cx="9502055" cy="4758314"/>
          </a:xfrm>
        </p:spPr>
        <p:txBody>
          <a:bodyPr>
            <a:normAutofit/>
          </a:bodyPr>
          <a:lstStyle/>
          <a:p>
            <a:pPr algn="l" rtl="0"/>
            <a:r>
              <a:rPr lang="en-US" sz="2000" dirty="0"/>
              <a:t>simulation</a:t>
            </a:r>
            <a:r>
              <a:rPr lang="en-US" sz="2000" dirty="0" smtClean="0"/>
              <a:t>:</a:t>
            </a:r>
          </a:p>
          <a:p>
            <a:pPr marL="0" indent="0" algn="l" rtl="0">
              <a:buNone/>
            </a:pPr>
            <a:endParaRPr lang="en-US" sz="2000" dirty="0"/>
          </a:p>
          <a:p>
            <a:pPr marL="0" indent="0" algn="ctr" rtl="0">
              <a:buNone/>
            </a:pPr>
            <a:endParaRPr lang="ar-JO" sz="1800" dirty="0"/>
          </a:p>
        </p:txBody>
      </p:sp>
      <p:sp>
        <p:nvSpPr>
          <p:cNvPr id="8" name="Slide Number Placeholder 7"/>
          <p:cNvSpPr>
            <a:spLocks noGrp="1"/>
          </p:cNvSpPr>
          <p:nvPr>
            <p:ph type="sldNum" sz="quarter" idx="12"/>
          </p:nvPr>
        </p:nvSpPr>
        <p:spPr/>
        <p:txBody>
          <a:bodyPr/>
          <a:lstStyle/>
          <a:p>
            <a:fld id="{81FEFA0A-2F20-4B60-98C6-5FFDA469AA1C}" type="slidenum">
              <a:rPr lang="en-US" smtClean="0"/>
              <a:pPr/>
              <a:t>39</a:t>
            </a:fld>
            <a:endParaRPr lang="en-US"/>
          </a:p>
        </p:txBody>
      </p:sp>
      <p:pic>
        <p:nvPicPr>
          <p:cNvPr id="64513" name="Picture 1"/>
          <p:cNvPicPr>
            <a:picLocks noChangeAspect="1" noChangeArrowheads="1"/>
          </p:cNvPicPr>
          <p:nvPr/>
        </p:nvPicPr>
        <p:blipFill>
          <a:blip r:embed="rId2" cstate="print"/>
          <a:srcRect/>
          <a:stretch>
            <a:fillRect/>
          </a:stretch>
        </p:blipFill>
        <p:spPr bwMode="auto">
          <a:xfrm>
            <a:off x="2133972" y="1700808"/>
            <a:ext cx="8208912" cy="2606799"/>
          </a:xfrm>
          <a:prstGeom prst="rect">
            <a:avLst/>
          </a:prstGeom>
          <a:noFill/>
          <a:ln w="9525">
            <a:no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2133972" y="4365104"/>
            <a:ext cx="8424936" cy="1944216"/>
          </a:xfrm>
          <a:prstGeom prst="rect">
            <a:avLst/>
          </a:prstGeom>
          <a:noFill/>
          <a:ln w="9525">
            <a:noFill/>
            <a:miter lim="800000"/>
            <a:headEnd/>
            <a:tailEnd/>
          </a:ln>
        </p:spPr>
      </p:pic>
    </p:spTree>
    <p:extLst>
      <p:ext uri="{BB962C8B-B14F-4D97-AF65-F5344CB8AC3E}">
        <p14:creationId xmlns:p14="http://schemas.microsoft.com/office/powerpoint/2010/main" xmlns="" val="1915075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629916" y="1149854"/>
            <a:ext cx="8913078" cy="3777622"/>
          </a:xfrm>
        </p:spPr>
        <p:txBody>
          <a:bodyPr/>
          <a:lstStyle/>
          <a:p>
            <a:r>
              <a:rPr lang="en-US" dirty="0" smtClean="0"/>
              <a:t>Ground Floor: </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4</a:t>
            </a:fld>
            <a:endParaRPr lang="en-US"/>
          </a:p>
        </p:txBody>
      </p:sp>
      <p:pic>
        <p:nvPicPr>
          <p:cNvPr id="6" name="Picture 8" descr="Ground floor new"/>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22403" y="1700808"/>
            <a:ext cx="6022405" cy="4653136"/>
          </a:xfrm>
          <a:prstGeom prst="rect">
            <a:avLst/>
          </a:prstGeom>
          <a:noFill/>
          <a:ln>
            <a:noFill/>
          </a:ln>
        </p:spPr>
      </p:pic>
      <p:pic>
        <p:nvPicPr>
          <p:cNvPr id="9" name="Picture 3" descr="ground floo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3772" y="1700808"/>
            <a:ext cx="5688632" cy="4653136"/>
          </a:xfrm>
          <a:prstGeom prst="rect">
            <a:avLst/>
          </a:prstGeom>
          <a:noFill/>
          <a:ln>
            <a:noFill/>
          </a:ln>
        </p:spPr>
      </p:pic>
    </p:spTree>
    <p:extLst>
      <p:ext uri="{BB962C8B-B14F-4D97-AF65-F5344CB8AC3E}">
        <p14:creationId xmlns:p14="http://schemas.microsoft.com/office/powerpoint/2010/main" xmlns="" val="8245132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924" y="624110"/>
            <a:ext cx="9799692" cy="1280890"/>
          </a:xfrm>
        </p:spPr>
        <p:txBody>
          <a:bodyPr/>
          <a:lstStyle/>
          <a:p>
            <a:r>
              <a:rPr lang="en-US" sz="3600" dirty="0" smtClean="0"/>
              <a:t>Thermal Design:</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40</a:t>
            </a:fld>
            <a:endParaRPr lang="en-US"/>
          </a:p>
        </p:txBody>
      </p:sp>
      <p:sp>
        <p:nvSpPr>
          <p:cNvPr id="11" name="Rectangle 10"/>
          <p:cNvSpPr/>
          <p:nvPr/>
        </p:nvSpPr>
        <p:spPr>
          <a:xfrm>
            <a:off x="1845940" y="1700808"/>
            <a:ext cx="1800200" cy="369332"/>
          </a:xfrm>
          <a:prstGeom prst="rect">
            <a:avLst/>
          </a:prstGeom>
        </p:spPr>
        <p:txBody>
          <a:bodyPr wrap="square">
            <a:spAutoFit/>
          </a:bodyPr>
          <a:lstStyle/>
          <a:p>
            <a:r>
              <a:rPr lang="en-US" dirty="0" smtClean="0"/>
              <a:t>Site energy.</a:t>
            </a:r>
            <a:endParaRPr lang="en-US" dirty="0"/>
          </a:p>
        </p:txBody>
      </p:sp>
      <p:pic>
        <p:nvPicPr>
          <p:cNvPr id="12" name="صورة 13"/>
          <p:cNvPicPr/>
          <p:nvPr/>
        </p:nvPicPr>
        <p:blipFill>
          <a:blip r:embed="rId2" cstate="print"/>
          <a:srcRect/>
          <a:stretch>
            <a:fillRect/>
          </a:stretch>
        </p:blipFill>
        <p:spPr bwMode="auto">
          <a:xfrm>
            <a:off x="1917948" y="2204864"/>
            <a:ext cx="5486400" cy="1872208"/>
          </a:xfrm>
          <a:prstGeom prst="rect">
            <a:avLst/>
          </a:prstGeom>
          <a:noFill/>
          <a:ln w="9525">
            <a:noFill/>
            <a:miter lim="800000"/>
            <a:headEnd/>
            <a:tailEnd/>
          </a:ln>
        </p:spPr>
      </p:pic>
      <p:sp>
        <p:nvSpPr>
          <p:cNvPr id="13" name="TextBox 12"/>
          <p:cNvSpPr txBox="1"/>
          <p:nvPr/>
        </p:nvSpPr>
        <p:spPr>
          <a:xfrm>
            <a:off x="2854052" y="4797152"/>
            <a:ext cx="7560840" cy="923330"/>
          </a:xfrm>
          <a:prstGeom prst="rect">
            <a:avLst/>
          </a:prstGeom>
          <a:noFill/>
        </p:spPr>
        <p:txBody>
          <a:bodyPr wrap="square" rtlCol="1">
            <a:spAutoFit/>
          </a:bodyPr>
          <a:lstStyle/>
          <a:p>
            <a:r>
              <a:rPr lang="en-US" dirty="0" smtClean="0"/>
              <a:t>The standard max power intensity=  84 kW\m2, in comparison to </a:t>
            </a:r>
            <a:r>
              <a:rPr lang="en-US" dirty="0" smtClean="0"/>
              <a:t>re-design </a:t>
            </a:r>
            <a:r>
              <a:rPr lang="en-US" dirty="0" smtClean="0"/>
              <a:t>values    74 kW\m2 ,the reason is that </a:t>
            </a:r>
            <a:r>
              <a:rPr lang="en-US" dirty="0" smtClean="0"/>
              <a:t>re-design </a:t>
            </a:r>
            <a:r>
              <a:rPr lang="en-US" dirty="0" smtClean="0"/>
              <a:t>was not a fully designed building on the one hand cooling and heating.</a:t>
            </a:r>
            <a:endParaRPr lang="ar-SA" dirty="0"/>
          </a:p>
        </p:txBody>
      </p:sp>
    </p:spTree>
    <p:extLst>
      <p:ext uri="{BB962C8B-B14F-4D97-AF65-F5344CB8AC3E}">
        <p14:creationId xmlns:p14="http://schemas.microsoft.com/office/powerpoint/2010/main" xmlns="" val="19423167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924" y="624110"/>
            <a:ext cx="9799692" cy="1280890"/>
          </a:xfrm>
        </p:spPr>
        <p:txBody>
          <a:bodyPr/>
          <a:lstStyle/>
          <a:p>
            <a:pPr rtl="0"/>
            <a:r>
              <a:rPr lang="en-US" dirty="0" smtClean="0"/>
              <a:t>Acoustical Design: </a:t>
            </a:r>
            <a:endParaRPr lang="en-US" dirty="0"/>
          </a:p>
        </p:txBody>
      </p:sp>
      <p:sp>
        <p:nvSpPr>
          <p:cNvPr id="3" name="Content Placeholder 2"/>
          <p:cNvSpPr>
            <a:spLocks noGrp="1"/>
          </p:cNvSpPr>
          <p:nvPr>
            <p:ph idx="1"/>
          </p:nvPr>
        </p:nvSpPr>
        <p:spPr>
          <a:xfrm>
            <a:off x="1692319" y="1412776"/>
            <a:ext cx="9799692" cy="4282422"/>
          </a:xfrm>
        </p:spPr>
        <p:txBody>
          <a:bodyPr/>
          <a:lstStyle/>
          <a:p>
            <a:pPr algn="l" rtl="0"/>
            <a:r>
              <a:rPr lang="en-US" sz="1800" b="1" dirty="0">
                <a:latin typeface="+mj-lt"/>
              </a:rPr>
              <a:t>Reverberation </a:t>
            </a:r>
            <a:r>
              <a:rPr lang="en-US" sz="1800" b="1" dirty="0" smtClean="0">
                <a:latin typeface="+mj-lt"/>
              </a:rPr>
              <a:t>Time (</a:t>
            </a:r>
            <a:r>
              <a:rPr lang="en-US" sz="1800" b="1" dirty="0">
                <a:latin typeface="+mj-lt"/>
              </a:rPr>
              <a:t>RT60):</a:t>
            </a:r>
            <a:r>
              <a:rPr lang="en-US" sz="2000" dirty="0">
                <a:latin typeface="Tw Cen MT (Body)"/>
              </a:rPr>
              <a:t/>
            </a:r>
            <a:br>
              <a:rPr lang="en-US" sz="2000" dirty="0">
                <a:latin typeface="Tw Cen MT (Body)"/>
              </a:rPr>
            </a:br>
            <a:r>
              <a:rPr lang="en-US" dirty="0" err="1"/>
              <a:t>Ecotect</a:t>
            </a:r>
            <a:r>
              <a:rPr lang="en-US" dirty="0"/>
              <a:t> Software used for calculation of RT60. </a:t>
            </a:r>
            <a:r>
              <a:rPr lang="en-US" dirty="0" smtClean="0"/>
              <a:t>four </a:t>
            </a:r>
            <a:r>
              <a:rPr lang="en-US" dirty="0"/>
              <a:t>zones were taken </a:t>
            </a:r>
            <a:r>
              <a:rPr lang="en-US" dirty="0" smtClean="0"/>
              <a:t>into consideration:</a:t>
            </a:r>
          </a:p>
          <a:p>
            <a:pPr marL="0" indent="0">
              <a:buNone/>
            </a:pPr>
            <a:r>
              <a:rPr lang="en-US" b="1" dirty="0" smtClean="0"/>
              <a:t>  1 - Office Room</a:t>
            </a:r>
            <a:r>
              <a:rPr lang="en-US" dirty="0" smtClean="0"/>
              <a:t>: The required RT60 for this zone is between (0.6 – 1.0), we used normal layers in walls, linoleum in the floor and acoustical ceiling panels to meet the requirements value.</a:t>
            </a:r>
          </a:p>
          <a:p>
            <a:pPr marL="0" indent="0">
              <a:buNone/>
            </a:pPr>
            <a:endParaRPr lang="en-US" dirty="0" smtClean="0"/>
          </a:p>
          <a:p>
            <a:pPr marL="0" indent="0" algn="l" rtl="0">
              <a:buNone/>
            </a:pPr>
            <a:endParaRPr lang="en-US" dirty="0" smtClean="0"/>
          </a:p>
          <a:p>
            <a:pPr marL="0" indent="0" algn="l" rtl="0">
              <a:buNone/>
            </a:pPr>
            <a:r>
              <a:rPr lang="en-US" dirty="0" smtClean="0"/>
              <a:t>  </a:t>
            </a:r>
            <a:endParaRPr lang="en-US" sz="2000" dirty="0" smtClean="0">
              <a:latin typeface="Tw Cen MT (Body)"/>
            </a:endParaRPr>
          </a:p>
        </p:txBody>
      </p:sp>
      <p:sp>
        <p:nvSpPr>
          <p:cNvPr id="7" name="Slide Number Placeholder 6"/>
          <p:cNvSpPr>
            <a:spLocks noGrp="1"/>
          </p:cNvSpPr>
          <p:nvPr>
            <p:ph type="sldNum" sz="quarter" idx="12"/>
          </p:nvPr>
        </p:nvSpPr>
        <p:spPr/>
        <p:txBody>
          <a:bodyPr/>
          <a:lstStyle/>
          <a:p>
            <a:fld id="{81FEFA0A-2F20-4B60-98C6-5FFDA469AA1C}" type="slidenum">
              <a:rPr lang="en-US" smtClean="0"/>
              <a:pPr/>
              <a:t>41</a:t>
            </a:fld>
            <a:endParaRPr lang="en-US"/>
          </a:p>
        </p:txBody>
      </p:sp>
      <p:pic>
        <p:nvPicPr>
          <p:cNvPr id="8" name="Picture 7"/>
          <p:cNvPicPr/>
          <p:nvPr/>
        </p:nvPicPr>
        <p:blipFill>
          <a:blip r:embed="rId2" cstate="print">
            <a:extLst>
              <a:ext uri="{28A0092B-C50C-407E-A947-70E740481C1C}">
                <a14:useLocalDpi xmlns:a14="http://schemas.microsoft.com/office/drawing/2010/main" xmlns="" val="0"/>
              </a:ext>
            </a:extLst>
          </a:blip>
          <a:stretch>
            <a:fillRect/>
          </a:stretch>
        </p:blipFill>
        <p:spPr>
          <a:xfrm>
            <a:off x="1701924" y="3429000"/>
            <a:ext cx="3816424" cy="2896506"/>
          </a:xfrm>
          <a:prstGeom prst="rect">
            <a:avLst/>
          </a:prstGeom>
        </p:spPr>
      </p:pic>
      <p:pic>
        <p:nvPicPr>
          <p:cNvPr id="12" name="Picture 11"/>
          <p:cNvPicPr/>
          <p:nvPr/>
        </p:nvPicPr>
        <p:blipFill>
          <a:blip r:embed="rId3" cstate="print">
            <a:extLst>
              <a:ext uri="{28A0092B-C50C-407E-A947-70E740481C1C}">
                <a14:useLocalDpi xmlns:a14="http://schemas.microsoft.com/office/drawing/2010/main" xmlns="" val="0"/>
              </a:ext>
            </a:extLst>
          </a:blip>
          <a:stretch>
            <a:fillRect/>
          </a:stretch>
        </p:blipFill>
        <p:spPr>
          <a:xfrm>
            <a:off x="6382444" y="3284984"/>
            <a:ext cx="4536504" cy="2989691"/>
          </a:xfrm>
          <a:prstGeom prst="rect">
            <a:avLst/>
          </a:prstGeom>
        </p:spPr>
      </p:pic>
    </p:spTree>
    <p:extLst>
      <p:ext uri="{BB962C8B-B14F-4D97-AF65-F5344CB8AC3E}">
        <p14:creationId xmlns:p14="http://schemas.microsoft.com/office/powerpoint/2010/main" xmlns="" val="19423167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24110"/>
            <a:ext cx="9511660" cy="1280890"/>
          </a:xfrm>
        </p:spPr>
        <p:txBody>
          <a:bodyPr/>
          <a:lstStyle/>
          <a:p>
            <a:pPr rtl="0"/>
            <a:r>
              <a:rPr lang="en-US" dirty="0" smtClean="0"/>
              <a:t>Acoustical Design: </a:t>
            </a:r>
            <a:endParaRPr lang="en-US"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42</a:t>
            </a:fld>
            <a:endParaRPr lang="en-US"/>
          </a:p>
        </p:txBody>
      </p:sp>
      <p:sp>
        <p:nvSpPr>
          <p:cNvPr id="11" name="TextBox 10"/>
          <p:cNvSpPr txBox="1"/>
          <p:nvPr/>
        </p:nvSpPr>
        <p:spPr>
          <a:xfrm>
            <a:off x="1299135" y="1440243"/>
            <a:ext cx="1944216" cy="369332"/>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Layers:</a:t>
            </a:r>
          </a:p>
        </p:txBody>
      </p:sp>
      <p:sp>
        <p:nvSpPr>
          <p:cNvPr id="16" name="TextBox 15"/>
          <p:cNvSpPr txBox="1"/>
          <p:nvPr/>
        </p:nvSpPr>
        <p:spPr>
          <a:xfrm>
            <a:off x="6814492" y="1412776"/>
            <a:ext cx="3240360"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RT 60 values </a:t>
            </a:r>
            <a:r>
              <a:rPr lang="en-US" b="1" dirty="0" smtClean="0"/>
              <a:t>when the office is totally empty .</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1053852" y="2420888"/>
            <a:ext cx="5400600" cy="3888432"/>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958508" y="2564904"/>
            <a:ext cx="3657600" cy="3456384"/>
          </a:xfrm>
          <a:prstGeom prst="rect">
            <a:avLst/>
          </a:prstGeom>
          <a:noFill/>
          <a:ln w="9525">
            <a:noFill/>
            <a:miter lim="800000"/>
            <a:headEnd/>
            <a:tailEnd/>
          </a:ln>
        </p:spPr>
      </p:pic>
    </p:spTree>
    <p:extLst>
      <p:ext uri="{BB962C8B-B14F-4D97-AF65-F5344CB8AC3E}">
        <p14:creationId xmlns:p14="http://schemas.microsoft.com/office/powerpoint/2010/main" xmlns="" val="19316342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8792"/>
            <a:ext cx="8909366" cy="1023205"/>
          </a:xfrm>
        </p:spPr>
        <p:txBody>
          <a:bodyPr/>
          <a:lstStyle/>
          <a:p>
            <a:r>
              <a:rPr lang="en-US" dirty="0"/>
              <a:t>Acoustical Design: </a:t>
            </a:r>
          </a:p>
        </p:txBody>
      </p:sp>
      <p:sp>
        <p:nvSpPr>
          <p:cNvPr id="4" name="Slide Number Placeholder 3"/>
          <p:cNvSpPr>
            <a:spLocks noGrp="1"/>
          </p:cNvSpPr>
          <p:nvPr>
            <p:ph type="sldNum" sz="quarter" idx="12"/>
          </p:nvPr>
        </p:nvSpPr>
        <p:spPr/>
        <p:txBody>
          <a:bodyPr/>
          <a:lstStyle/>
          <a:p>
            <a:fld id="{81FEFA0A-2F20-4B60-98C6-5FFDA469AA1C}" type="slidenum">
              <a:rPr lang="en-US" smtClean="0"/>
              <a:pPr/>
              <a:t>43</a:t>
            </a:fld>
            <a:endParaRPr lang="en-US"/>
          </a:p>
        </p:txBody>
      </p:sp>
      <p:sp>
        <p:nvSpPr>
          <p:cNvPr id="7" name="TextBox 6"/>
          <p:cNvSpPr txBox="1"/>
          <p:nvPr/>
        </p:nvSpPr>
        <p:spPr>
          <a:xfrm>
            <a:off x="1053852" y="1799617"/>
            <a:ext cx="4608512" cy="64633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Reverberation Time </a:t>
            </a:r>
            <a:r>
              <a:rPr lang="en-US" b="1" dirty="0" smtClean="0"/>
              <a:t>when the office is 50% occupied</a:t>
            </a:r>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1197868" y="2852936"/>
            <a:ext cx="3168352" cy="2238375"/>
          </a:xfrm>
          <a:prstGeom prst="rect">
            <a:avLst/>
          </a:prstGeom>
          <a:noFill/>
          <a:ln w="9525">
            <a:noFill/>
            <a:miter lim="800000"/>
            <a:headEnd/>
            <a:tailEnd/>
          </a:ln>
        </p:spPr>
      </p:pic>
      <p:sp>
        <p:nvSpPr>
          <p:cNvPr id="14" name="TextBox 13"/>
          <p:cNvSpPr txBox="1"/>
          <p:nvPr/>
        </p:nvSpPr>
        <p:spPr>
          <a:xfrm>
            <a:off x="6886500" y="1772816"/>
            <a:ext cx="4004904" cy="646331"/>
          </a:xfrm>
          <a:prstGeom prst="rect">
            <a:avLst/>
          </a:prstGeom>
          <a:noFill/>
        </p:spPr>
        <p:txBody>
          <a:bodyPr wrap="square" rtlCol="1">
            <a:spAutoFit/>
          </a:bodyPr>
          <a:lstStyle/>
          <a:p>
            <a:r>
              <a:rPr lang="en-US" dirty="0" smtClean="0"/>
              <a:t>Reverberation Time </a:t>
            </a:r>
            <a:r>
              <a:rPr lang="en-US" b="1" dirty="0" smtClean="0"/>
              <a:t>when the office is full</a:t>
            </a:r>
            <a:endParaRPr lang="ar-SA" dirty="0"/>
          </a:p>
        </p:txBody>
      </p:sp>
      <p:pic>
        <p:nvPicPr>
          <p:cNvPr id="2051" name="Picture 3"/>
          <p:cNvPicPr>
            <a:picLocks noChangeAspect="1" noChangeArrowheads="1"/>
          </p:cNvPicPr>
          <p:nvPr/>
        </p:nvPicPr>
        <p:blipFill>
          <a:blip r:embed="rId3" cstate="print"/>
          <a:srcRect/>
          <a:stretch>
            <a:fillRect/>
          </a:stretch>
        </p:blipFill>
        <p:spPr bwMode="auto">
          <a:xfrm>
            <a:off x="6598468" y="2636912"/>
            <a:ext cx="3714750" cy="2276475"/>
          </a:xfrm>
          <a:prstGeom prst="rect">
            <a:avLst/>
          </a:prstGeom>
          <a:noFill/>
          <a:ln w="9525">
            <a:noFill/>
            <a:miter lim="800000"/>
            <a:headEnd/>
            <a:tailEnd/>
          </a:ln>
        </p:spPr>
      </p:pic>
      <p:sp>
        <p:nvSpPr>
          <p:cNvPr id="15" name="TextBox 14"/>
          <p:cNvSpPr txBox="1"/>
          <p:nvPr/>
        </p:nvSpPr>
        <p:spPr>
          <a:xfrm>
            <a:off x="2638028" y="5949280"/>
            <a:ext cx="3024336" cy="646331"/>
          </a:xfrm>
          <a:prstGeom prst="rect">
            <a:avLst/>
          </a:prstGeom>
          <a:noFill/>
        </p:spPr>
        <p:txBody>
          <a:bodyPr wrap="square" rtlCol="1">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xmlns="" val="22728938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964" y="624110"/>
            <a:ext cx="9439652" cy="1280890"/>
          </a:xfrm>
        </p:spPr>
        <p:txBody>
          <a:bodyPr/>
          <a:lstStyle/>
          <a:p>
            <a:pPr rtl="0"/>
            <a:r>
              <a:rPr lang="en-US" dirty="0"/>
              <a:t>Acoustical Design:</a:t>
            </a:r>
          </a:p>
        </p:txBody>
      </p:sp>
      <p:sp>
        <p:nvSpPr>
          <p:cNvPr id="3" name="Content Placeholder 2"/>
          <p:cNvSpPr>
            <a:spLocks noGrp="1"/>
          </p:cNvSpPr>
          <p:nvPr>
            <p:ph idx="1"/>
          </p:nvPr>
        </p:nvSpPr>
        <p:spPr>
          <a:xfrm>
            <a:off x="1917948" y="1412776"/>
            <a:ext cx="9583668" cy="4498446"/>
          </a:xfrm>
        </p:spPr>
        <p:txBody>
          <a:bodyPr/>
          <a:lstStyle/>
          <a:p>
            <a:pPr marL="0" indent="0">
              <a:buNone/>
            </a:pPr>
            <a:r>
              <a:rPr lang="en-US" dirty="0" smtClean="0"/>
              <a:t>Comparison between acoustical in first project and required acoustical in second project   : </a:t>
            </a:r>
            <a:endParaRPr lang="en-US" dirty="0"/>
          </a:p>
        </p:txBody>
      </p:sp>
      <p:sp>
        <p:nvSpPr>
          <p:cNvPr id="8" name="Rectangle 5"/>
          <p:cNvSpPr>
            <a:spLocks noChangeArrowheads="1"/>
          </p:cNvSpPr>
          <p:nvPr/>
        </p:nvSpPr>
        <p:spPr bwMode="auto">
          <a:xfrm>
            <a:off x="0" y="0"/>
            <a:ext cx="121888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Slide Number Placeholder 4"/>
          <p:cNvSpPr>
            <a:spLocks noGrp="1"/>
          </p:cNvSpPr>
          <p:nvPr>
            <p:ph type="sldNum" sz="quarter" idx="12"/>
          </p:nvPr>
        </p:nvSpPr>
        <p:spPr/>
        <p:txBody>
          <a:bodyPr/>
          <a:lstStyle/>
          <a:p>
            <a:fld id="{81FEFA0A-2F20-4B60-98C6-5FFDA469AA1C}" type="slidenum">
              <a:rPr lang="en-US" smtClean="0"/>
              <a:pPr/>
              <a:t>44</a:t>
            </a:fld>
            <a:endParaRPr lang="en-US"/>
          </a:p>
        </p:txBody>
      </p:sp>
      <p:sp>
        <p:nvSpPr>
          <p:cNvPr id="14" name="Rectangle 13"/>
          <p:cNvSpPr/>
          <p:nvPr/>
        </p:nvSpPr>
        <p:spPr>
          <a:xfrm>
            <a:off x="1989956" y="2276872"/>
            <a:ext cx="6092825" cy="2308324"/>
          </a:xfrm>
          <a:prstGeom prst="rect">
            <a:avLst/>
          </a:prstGeom>
        </p:spPr>
        <p:txBody>
          <a:bodyPr>
            <a:spAutoFit/>
          </a:bodyPr>
          <a:lstStyle/>
          <a:p>
            <a:pPr marL="285750" indent="-285750">
              <a:buFont typeface="Wingdings" panose="05000000000000000000" pitchFamily="2" charset="2"/>
              <a:buChar char="Ø"/>
            </a:pPr>
            <a:r>
              <a:rPr lang="en-US" dirty="0" smtClean="0"/>
              <a:t>It is worth mentioning the RT60 before redesign stage was 0.58 Sabine, while the new value is 0.72 Sabine and both values are in the acceptable range of the offices which is from (0.6- 1 Sabine, so both values are accepted. The reason of this difference due to the change in the dimensions, replacing plaster with paint, adding new window and adding acoustical ceiling</a:t>
            </a:r>
          </a:p>
        </p:txBody>
      </p:sp>
    </p:spTree>
    <p:extLst>
      <p:ext uri="{BB962C8B-B14F-4D97-AF65-F5344CB8AC3E}">
        <p14:creationId xmlns:p14="http://schemas.microsoft.com/office/powerpoint/2010/main" xmlns="" val="39349995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948" y="624110"/>
            <a:ext cx="9583668" cy="1280890"/>
          </a:xfrm>
        </p:spPr>
        <p:txBody>
          <a:bodyPr/>
          <a:lstStyle/>
          <a:p>
            <a:pPr rtl="0"/>
            <a:r>
              <a:rPr lang="en-US" dirty="0"/>
              <a:t>Acoustical Design:</a:t>
            </a:r>
          </a:p>
        </p:txBody>
      </p:sp>
      <p:sp>
        <p:nvSpPr>
          <p:cNvPr id="3" name="Content Placeholder 2"/>
          <p:cNvSpPr>
            <a:spLocks noGrp="1"/>
          </p:cNvSpPr>
          <p:nvPr>
            <p:ph idx="1"/>
          </p:nvPr>
        </p:nvSpPr>
        <p:spPr>
          <a:xfrm>
            <a:off x="1917948" y="1412776"/>
            <a:ext cx="9583668" cy="4498446"/>
          </a:xfrm>
        </p:spPr>
        <p:txBody>
          <a:bodyPr/>
          <a:lstStyle/>
          <a:p>
            <a:pPr marL="0" indent="0">
              <a:buNone/>
            </a:pPr>
            <a:r>
              <a:rPr lang="en-US" b="1" dirty="0" smtClean="0"/>
              <a:t>2- Dining room : </a:t>
            </a:r>
            <a:r>
              <a:rPr lang="en-US" dirty="0" smtClean="0"/>
              <a:t>The required RT60 for this zone is between (0.6 – 1.0), we used normal layers in walls, linoleum in the floor and acoustical ceiling panels to meet the requirements value.</a:t>
            </a:r>
          </a:p>
          <a:p>
            <a:pPr marL="0" lvl="0" indent="0" algn="l" rtl="0">
              <a:buNone/>
            </a:pPr>
            <a:endParaRPr lang="en-US" dirty="0" smtClean="0"/>
          </a:p>
          <a:p>
            <a:pPr marL="0" lvl="0" indent="0" algn="l" rtl="0">
              <a:buNone/>
            </a:pPr>
            <a:endParaRPr lang="en-US" dirty="0"/>
          </a:p>
          <a:p>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45</a:t>
            </a:fld>
            <a:endParaRPr lang="en-US"/>
          </a:p>
        </p:txBody>
      </p:sp>
      <p:pic>
        <p:nvPicPr>
          <p:cNvPr id="10" name="Picture 9"/>
          <p:cNvPicPr/>
          <p:nvPr/>
        </p:nvPicPr>
        <p:blipFill>
          <a:blip r:embed="rId2" cstate="print">
            <a:extLst>
              <a:ext uri="{28A0092B-C50C-407E-A947-70E740481C1C}">
                <a14:useLocalDpi xmlns:a14="http://schemas.microsoft.com/office/drawing/2010/main" xmlns="" val="0"/>
              </a:ext>
            </a:extLst>
          </a:blip>
          <a:stretch>
            <a:fillRect/>
          </a:stretch>
        </p:blipFill>
        <p:spPr>
          <a:xfrm>
            <a:off x="1197868" y="2636912"/>
            <a:ext cx="5398935" cy="2736304"/>
          </a:xfrm>
          <a:prstGeom prst="rect">
            <a:avLst/>
          </a:prstGeom>
        </p:spPr>
      </p:pic>
      <p:pic>
        <p:nvPicPr>
          <p:cNvPr id="12" name="Picture 11"/>
          <p:cNvPicPr/>
          <p:nvPr/>
        </p:nvPicPr>
        <p:blipFill>
          <a:blip r:embed="rId3" cstate="print">
            <a:extLst>
              <a:ext uri="{28A0092B-C50C-407E-A947-70E740481C1C}">
                <a14:useLocalDpi xmlns:a14="http://schemas.microsoft.com/office/drawing/2010/main" xmlns="" val="0"/>
              </a:ext>
            </a:extLst>
          </a:blip>
          <a:stretch>
            <a:fillRect/>
          </a:stretch>
        </p:blipFill>
        <p:spPr>
          <a:xfrm>
            <a:off x="7030516" y="2348880"/>
            <a:ext cx="4814920" cy="3275938"/>
          </a:xfrm>
          <a:prstGeom prst="rect">
            <a:avLst/>
          </a:prstGeom>
        </p:spPr>
      </p:pic>
    </p:spTree>
    <p:extLst>
      <p:ext uri="{BB962C8B-B14F-4D97-AF65-F5344CB8AC3E}">
        <p14:creationId xmlns:p14="http://schemas.microsoft.com/office/powerpoint/2010/main" xmlns="" val="18026323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988" y="624110"/>
            <a:ext cx="9223628" cy="1280890"/>
          </a:xfrm>
        </p:spPr>
        <p:txBody>
          <a:bodyPr/>
          <a:lstStyle/>
          <a:p>
            <a:pPr rtl="0"/>
            <a:r>
              <a:rPr lang="en-US" dirty="0"/>
              <a:t>Acoustical Design:</a:t>
            </a:r>
          </a:p>
        </p:txBody>
      </p:sp>
      <p:sp>
        <p:nvSpPr>
          <p:cNvPr id="6" name="Slide Number Placeholder 5"/>
          <p:cNvSpPr>
            <a:spLocks noGrp="1"/>
          </p:cNvSpPr>
          <p:nvPr>
            <p:ph type="sldNum" sz="quarter" idx="12"/>
          </p:nvPr>
        </p:nvSpPr>
        <p:spPr/>
        <p:txBody>
          <a:bodyPr/>
          <a:lstStyle/>
          <a:p>
            <a:fld id="{81FEFA0A-2F20-4B60-98C6-5FFDA469AA1C}" type="slidenum">
              <a:rPr lang="en-US" smtClean="0"/>
              <a:pPr/>
              <a:t>46</a:t>
            </a:fld>
            <a:endParaRPr lang="en-US"/>
          </a:p>
        </p:txBody>
      </p:sp>
      <p:sp>
        <p:nvSpPr>
          <p:cNvPr id="8" name="Rectangle 7"/>
          <p:cNvSpPr/>
          <p:nvPr/>
        </p:nvSpPr>
        <p:spPr>
          <a:xfrm>
            <a:off x="2638028" y="1628800"/>
            <a:ext cx="1234633" cy="369332"/>
          </a:xfrm>
          <a:prstGeom prst="rect">
            <a:avLst/>
          </a:prstGeom>
        </p:spPr>
        <p:txBody>
          <a:bodyPr wrap="none">
            <a:spAutoFit/>
          </a:bodyPr>
          <a:lstStyle/>
          <a:p>
            <a:pPr marL="285750" indent="-285750">
              <a:buFont typeface="Wingdings" panose="05000000000000000000" pitchFamily="2" charset="2"/>
              <a:buChar char="Ø"/>
            </a:pPr>
            <a:r>
              <a:rPr lang="en-US" dirty="0" smtClean="0"/>
              <a:t>Layers:</a:t>
            </a:r>
          </a:p>
        </p:txBody>
      </p:sp>
      <p:pic>
        <p:nvPicPr>
          <p:cNvPr id="9" name="Picture 2"/>
          <p:cNvPicPr>
            <a:picLocks noChangeAspect="1" noChangeArrowheads="1"/>
          </p:cNvPicPr>
          <p:nvPr/>
        </p:nvPicPr>
        <p:blipFill>
          <a:blip r:embed="rId2" cstate="print"/>
          <a:srcRect/>
          <a:stretch>
            <a:fillRect/>
          </a:stretch>
        </p:blipFill>
        <p:spPr bwMode="auto">
          <a:xfrm>
            <a:off x="1053852" y="2420888"/>
            <a:ext cx="5040560" cy="3888432"/>
          </a:xfrm>
          <a:prstGeom prst="rect">
            <a:avLst/>
          </a:prstGeom>
          <a:noFill/>
          <a:ln w="9525">
            <a:noFill/>
            <a:miter lim="800000"/>
            <a:headEnd/>
            <a:tailEnd/>
          </a:ln>
        </p:spPr>
      </p:pic>
      <p:sp>
        <p:nvSpPr>
          <p:cNvPr id="10" name="Rectangle 9"/>
          <p:cNvSpPr/>
          <p:nvPr/>
        </p:nvSpPr>
        <p:spPr>
          <a:xfrm>
            <a:off x="6310436" y="1700808"/>
            <a:ext cx="4967314" cy="646331"/>
          </a:xfrm>
          <a:prstGeom prst="rect">
            <a:avLst/>
          </a:prstGeom>
        </p:spPr>
        <p:txBody>
          <a:bodyPr wrap="square">
            <a:spAutoFit/>
          </a:bodyPr>
          <a:lstStyle/>
          <a:p>
            <a:pPr marL="285750" indent="-285750">
              <a:buFont typeface="Wingdings" panose="05000000000000000000" pitchFamily="2" charset="2"/>
              <a:buChar char="Ø"/>
            </a:pPr>
            <a:r>
              <a:rPr lang="en-US" dirty="0" smtClean="0"/>
              <a:t>RT 60 values </a:t>
            </a:r>
            <a:r>
              <a:rPr lang="en-US" b="1" dirty="0" smtClean="0"/>
              <a:t>when the Dining </a:t>
            </a:r>
            <a:r>
              <a:rPr lang="en-US" b="1" dirty="0" smtClean="0"/>
              <a:t>hall is </a:t>
            </a:r>
            <a:r>
              <a:rPr lang="en-US" b="1" dirty="0" smtClean="0"/>
              <a:t>totally empty .</a:t>
            </a:r>
            <a:endParaRPr lang="en-US" dirty="0" smtClean="0"/>
          </a:p>
        </p:txBody>
      </p:sp>
      <p:pic>
        <p:nvPicPr>
          <p:cNvPr id="3074" name="Picture 2"/>
          <p:cNvPicPr>
            <a:picLocks noChangeAspect="1" noChangeArrowheads="1"/>
          </p:cNvPicPr>
          <p:nvPr/>
        </p:nvPicPr>
        <p:blipFill>
          <a:blip r:embed="rId3" cstate="print"/>
          <a:srcRect/>
          <a:stretch>
            <a:fillRect/>
          </a:stretch>
        </p:blipFill>
        <p:spPr bwMode="auto">
          <a:xfrm>
            <a:off x="6742484" y="2564904"/>
            <a:ext cx="3752850" cy="3240360"/>
          </a:xfrm>
          <a:prstGeom prst="rect">
            <a:avLst/>
          </a:prstGeom>
          <a:noFill/>
          <a:ln w="9525">
            <a:noFill/>
            <a:miter lim="800000"/>
            <a:headEnd/>
            <a:tailEnd/>
          </a:ln>
        </p:spPr>
      </p:pic>
    </p:spTree>
    <p:extLst>
      <p:ext uri="{BB962C8B-B14F-4D97-AF65-F5344CB8AC3E}">
        <p14:creationId xmlns:p14="http://schemas.microsoft.com/office/powerpoint/2010/main" xmlns="" val="4070525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972" y="624110"/>
            <a:ext cx="9367644" cy="1280890"/>
          </a:xfrm>
        </p:spPr>
        <p:txBody>
          <a:bodyPr/>
          <a:lstStyle/>
          <a:p>
            <a:pPr rtl="0"/>
            <a:r>
              <a:rPr lang="en-US" dirty="0"/>
              <a:t>Acoustical Design:</a:t>
            </a:r>
          </a:p>
        </p:txBody>
      </p:sp>
      <p:sp>
        <p:nvSpPr>
          <p:cNvPr id="6" name="Slide Number Placeholder 5"/>
          <p:cNvSpPr>
            <a:spLocks noGrp="1"/>
          </p:cNvSpPr>
          <p:nvPr>
            <p:ph type="sldNum" sz="quarter" idx="12"/>
          </p:nvPr>
        </p:nvSpPr>
        <p:spPr/>
        <p:txBody>
          <a:bodyPr/>
          <a:lstStyle/>
          <a:p>
            <a:fld id="{81FEFA0A-2F20-4B60-98C6-5FFDA469AA1C}" type="slidenum">
              <a:rPr lang="en-US" smtClean="0"/>
              <a:pPr/>
              <a:t>47</a:t>
            </a:fld>
            <a:endParaRPr lang="en-US"/>
          </a:p>
        </p:txBody>
      </p:sp>
      <p:sp>
        <p:nvSpPr>
          <p:cNvPr id="7" name="Rectangle 6"/>
          <p:cNvSpPr/>
          <p:nvPr/>
        </p:nvSpPr>
        <p:spPr>
          <a:xfrm>
            <a:off x="1989956" y="1988840"/>
            <a:ext cx="4248472" cy="646331"/>
          </a:xfrm>
          <a:prstGeom prst="rect">
            <a:avLst/>
          </a:prstGeom>
        </p:spPr>
        <p:txBody>
          <a:bodyPr wrap="square">
            <a:spAutoFit/>
          </a:bodyPr>
          <a:lstStyle/>
          <a:p>
            <a:r>
              <a:rPr lang="en-US" dirty="0" smtClean="0"/>
              <a:t>RT 60 values </a:t>
            </a:r>
            <a:r>
              <a:rPr lang="en-US" b="1" dirty="0" smtClean="0"/>
              <a:t>when the dining hall is full</a:t>
            </a:r>
            <a:r>
              <a:rPr lang="en-US" dirty="0" smtClean="0"/>
              <a:t> :</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7174532" y="2852936"/>
            <a:ext cx="3781425" cy="2808312"/>
          </a:xfrm>
          <a:prstGeom prst="rect">
            <a:avLst/>
          </a:prstGeom>
          <a:noFill/>
          <a:ln w="9525">
            <a:noFill/>
            <a:miter lim="800000"/>
            <a:headEnd/>
            <a:tailEnd/>
          </a:ln>
        </p:spPr>
      </p:pic>
      <p:sp>
        <p:nvSpPr>
          <p:cNvPr id="8" name="Rectangle 7"/>
          <p:cNvSpPr/>
          <p:nvPr/>
        </p:nvSpPr>
        <p:spPr>
          <a:xfrm>
            <a:off x="7030517" y="2060848"/>
            <a:ext cx="4752528" cy="646331"/>
          </a:xfrm>
          <a:prstGeom prst="rect">
            <a:avLst/>
          </a:prstGeom>
        </p:spPr>
        <p:txBody>
          <a:bodyPr wrap="square">
            <a:spAutoFit/>
          </a:bodyPr>
          <a:lstStyle/>
          <a:p>
            <a:r>
              <a:rPr lang="en-US" dirty="0" smtClean="0"/>
              <a:t>RT 60 values </a:t>
            </a:r>
            <a:r>
              <a:rPr lang="en-US" b="1" dirty="0" smtClean="0"/>
              <a:t>when the dining hall is 50% full</a:t>
            </a:r>
            <a:r>
              <a:rPr lang="en-US" dirty="0" smtClean="0"/>
              <a:t> </a:t>
            </a:r>
            <a:endParaRPr lang="ar-SA" dirty="0"/>
          </a:p>
        </p:txBody>
      </p:sp>
      <p:pic>
        <p:nvPicPr>
          <p:cNvPr id="4099" name="Picture 3"/>
          <p:cNvPicPr>
            <a:picLocks noChangeAspect="1" noChangeArrowheads="1"/>
          </p:cNvPicPr>
          <p:nvPr/>
        </p:nvPicPr>
        <p:blipFill>
          <a:blip r:embed="rId3" cstate="print"/>
          <a:srcRect/>
          <a:stretch>
            <a:fillRect/>
          </a:stretch>
        </p:blipFill>
        <p:spPr bwMode="auto">
          <a:xfrm>
            <a:off x="1917948" y="2852936"/>
            <a:ext cx="4392488" cy="2736304"/>
          </a:xfrm>
          <a:prstGeom prst="rect">
            <a:avLst/>
          </a:prstGeom>
          <a:noFill/>
          <a:ln w="9525">
            <a:noFill/>
            <a:miter lim="800000"/>
            <a:headEnd/>
            <a:tailEnd/>
          </a:ln>
        </p:spPr>
      </p:pic>
      <p:sp>
        <p:nvSpPr>
          <p:cNvPr id="10" name="Rectangle 9"/>
          <p:cNvSpPr/>
          <p:nvPr/>
        </p:nvSpPr>
        <p:spPr>
          <a:xfrm>
            <a:off x="2782044" y="5877272"/>
            <a:ext cx="5200463" cy="369332"/>
          </a:xfrm>
          <a:prstGeom prst="rect">
            <a:avLst/>
          </a:prstGeom>
        </p:spPr>
        <p:txBody>
          <a:bodyPr wrap="none">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xmlns="" val="29333290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624110"/>
            <a:ext cx="9295636" cy="1280890"/>
          </a:xfrm>
        </p:spPr>
        <p:txBody>
          <a:bodyPr/>
          <a:lstStyle/>
          <a:p>
            <a:pPr rtl="0"/>
            <a:r>
              <a:rPr lang="en-US" dirty="0"/>
              <a:t>Acoustical Design:</a:t>
            </a:r>
          </a:p>
        </p:txBody>
      </p:sp>
      <p:sp>
        <p:nvSpPr>
          <p:cNvPr id="3" name="Content Placeholder 2"/>
          <p:cNvSpPr>
            <a:spLocks noGrp="1"/>
          </p:cNvSpPr>
          <p:nvPr>
            <p:ph idx="1"/>
          </p:nvPr>
        </p:nvSpPr>
        <p:spPr>
          <a:xfrm>
            <a:off x="2205980" y="1556792"/>
            <a:ext cx="9295636" cy="4354430"/>
          </a:xfrm>
        </p:spPr>
        <p:txBody>
          <a:bodyPr/>
          <a:lstStyle/>
          <a:p>
            <a:pPr marL="0" indent="0">
              <a:buNone/>
            </a:pPr>
            <a:r>
              <a:rPr lang="en-US" dirty="0" smtClean="0"/>
              <a:t>3 </a:t>
            </a:r>
            <a:r>
              <a:rPr lang="en-US" dirty="0" smtClean="0"/>
              <a:t>– </a:t>
            </a:r>
            <a:r>
              <a:rPr lang="en-US" b="1" dirty="0" smtClean="0"/>
              <a:t>Multipurpose-hall: </a:t>
            </a:r>
            <a:r>
              <a:rPr lang="en-US" b="1" dirty="0" smtClean="0"/>
              <a:t>: </a:t>
            </a:r>
            <a:r>
              <a:rPr lang="en-US" dirty="0" smtClean="0"/>
              <a:t>The required RT60 for this zone is between (0.6 – 1.4), we used normal layers in walls, linoleum in the floor and acoustical ceiling panels to meet the requirements value.</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48</a:t>
            </a:fld>
            <a:endParaRPr lang="en-US"/>
          </a:p>
        </p:txBody>
      </p:sp>
      <p:pic>
        <p:nvPicPr>
          <p:cNvPr id="7" name="Picture 6"/>
          <p:cNvPicPr/>
          <p:nvPr/>
        </p:nvPicPr>
        <p:blipFill>
          <a:blip r:embed="rId2" cstate="print">
            <a:extLst>
              <a:ext uri="{28A0092B-C50C-407E-A947-70E740481C1C}">
                <a14:useLocalDpi xmlns:a14="http://schemas.microsoft.com/office/drawing/2010/main" xmlns="" val="0"/>
              </a:ext>
            </a:extLst>
          </a:blip>
          <a:stretch>
            <a:fillRect/>
          </a:stretch>
        </p:blipFill>
        <p:spPr>
          <a:xfrm>
            <a:off x="2061964" y="2996952"/>
            <a:ext cx="4608512" cy="2736304"/>
          </a:xfrm>
          <a:prstGeom prst="rect">
            <a:avLst/>
          </a:prstGeom>
        </p:spPr>
      </p:pic>
      <p:pic>
        <p:nvPicPr>
          <p:cNvPr id="9" name="Picture 8"/>
          <p:cNvPicPr/>
          <p:nvPr/>
        </p:nvPicPr>
        <p:blipFill>
          <a:blip r:embed="rId3" cstate="print">
            <a:extLst>
              <a:ext uri="{28A0092B-C50C-407E-A947-70E740481C1C}">
                <a14:useLocalDpi xmlns:a14="http://schemas.microsoft.com/office/drawing/2010/main" xmlns="" val="0"/>
              </a:ext>
            </a:extLst>
          </a:blip>
          <a:stretch>
            <a:fillRect/>
          </a:stretch>
        </p:blipFill>
        <p:spPr>
          <a:xfrm>
            <a:off x="7246540" y="2636912"/>
            <a:ext cx="4320480" cy="2880320"/>
          </a:xfrm>
          <a:prstGeom prst="rect">
            <a:avLst/>
          </a:prstGeom>
        </p:spPr>
      </p:pic>
    </p:spTree>
    <p:extLst>
      <p:ext uri="{BB962C8B-B14F-4D97-AF65-F5344CB8AC3E}">
        <p14:creationId xmlns:p14="http://schemas.microsoft.com/office/powerpoint/2010/main" xmlns="" val="6354452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1FEFA0A-2F20-4B60-98C6-5FFDA469AA1C}" type="slidenum">
              <a:rPr lang="en-US" smtClean="0"/>
              <a:pPr/>
              <a:t>49</a:t>
            </a:fld>
            <a:endParaRPr lang="en-US"/>
          </a:p>
        </p:txBody>
      </p:sp>
      <p:sp>
        <p:nvSpPr>
          <p:cNvPr id="9" name="Rectangle 8"/>
          <p:cNvSpPr/>
          <p:nvPr/>
        </p:nvSpPr>
        <p:spPr>
          <a:xfrm>
            <a:off x="2277988" y="692696"/>
            <a:ext cx="6696744" cy="646331"/>
          </a:xfrm>
          <a:prstGeom prst="rect">
            <a:avLst/>
          </a:prstGeom>
        </p:spPr>
        <p:txBody>
          <a:bodyPr wrap="square">
            <a:spAutoFit/>
          </a:bodyPr>
          <a:lstStyle/>
          <a:p>
            <a:r>
              <a:rPr lang="en-US" sz="3600" dirty="0" smtClean="0"/>
              <a:t>Acoustical Design</a:t>
            </a:r>
            <a:endParaRPr lang="ar-SA" sz="3600" dirty="0"/>
          </a:p>
        </p:txBody>
      </p:sp>
      <p:sp>
        <p:nvSpPr>
          <p:cNvPr id="10" name="Rectangle 9"/>
          <p:cNvSpPr/>
          <p:nvPr/>
        </p:nvSpPr>
        <p:spPr>
          <a:xfrm>
            <a:off x="2349996" y="1700808"/>
            <a:ext cx="1656184" cy="369332"/>
          </a:xfrm>
          <a:prstGeom prst="rect">
            <a:avLst/>
          </a:prstGeom>
        </p:spPr>
        <p:txBody>
          <a:bodyPr wrap="square">
            <a:spAutoFit/>
          </a:bodyPr>
          <a:lstStyle/>
          <a:p>
            <a:pPr marL="285750" indent="-285750">
              <a:buFont typeface="Wingdings" panose="05000000000000000000" pitchFamily="2" charset="2"/>
              <a:buChar char="Ø"/>
            </a:pPr>
            <a:r>
              <a:rPr lang="en-US" dirty="0" smtClean="0"/>
              <a:t>Layers:</a:t>
            </a:r>
          </a:p>
        </p:txBody>
      </p:sp>
      <p:pic>
        <p:nvPicPr>
          <p:cNvPr id="11" name="Picture 2"/>
          <p:cNvPicPr>
            <a:picLocks noChangeAspect="1" noChangeArrowheads="1"/>
          </p:cNvPicPr>
          <p:nvPr/>
        </p:nvPicPr>
        <p:blipFill>
          <a:blip r:embed="rId2" cstate="print"/>
          <a:srcRect/>
          <a:stretch>
            <a:fillRect/>
          </a:stretch>
        </p:blipFill>
        <p:spPr bwMode="auto">
          <a:xfrm>
            <a:off x="1053852" y="2348880"/>
            <a:ext cx="5040560" cy="3888432"/>
          </a:xfrm>
          <a:prstGeom prst="rect">
            <a:avLst/>
          </a:prstGeom>
          <a:noFill/>
          <a:ln w="9525">
            <a:noFill/>
            <a:miter lim="800000"/>
            <a:headEnd/>
            <a:tailEnd/>
          </a:ln>
        </p:spPr>
      </p:pic>
      <p:sp>
        <p:nvSpPr>
          <p:cNvPr id="12" name="Rectangle 11"/>
          <p:cNvSpPr/>
          <p:nvPr/>
        </p:nvSpPr>
        <p:spPr>
          <a:xfrm>
            <a:off x="6742484" y="2132856"/>
            <a:ext cx="5446341" cy="646331"/>
          </a:xfrm>
          <a:prstGeom prst="rect">
            <a:avLst/>
          </a:prstGeom>
        </p:spPr>
        <p:txBody>
          <a:bodyPr wrap="square">
            <a:spAutoFit/>
          </a:bodyPr>
          <a:lstStyle/>
          <a:p>
            <a:r>
              <a:rPr lang="en-US" dirty="0" smtClean="0"/>
              <a:t>RT 60 values </a:t>
            </a:r>
            <a:r>
              <a:rPr lang="en-US" b="1" dirty="0" smtClean="0"/>
              <a:t>when the multipurpose hall is empty</a:t>
            </a:r>
            <a:r>
              <a:rPr lang="en-US" dirty="0" smtClean="0"/>
              <a:t> </a:t>
            </a:r>
            <a:endParaRPr lang="ar-SA" dirty="0"/>
          </a:p>
        </p:txBody>
      </p:sp>
      <p:pic>
        <p:nvPicPr>
          <p:cNvPr id="5122" name="Picture 2"/>
          <p:cNvPicPr>
            <a:picLocks noChangeAspect="1" noChangeArrowheads="1"/>
          </p:cNvPicPr>
          <p:nvPr/>
        </p:nvPicPr>
        <p:blipFill>
          <a:blip r:embed="rId3" cstate="print"/>
          <a:srcRect/>
          <a:stretch>
            <a:fillRect/>
          </a:stretch>
        </p:blipFill>
        <p:spPr bwMode="auto">
          <a:xfrm>
            <a:off x="7030516" y="2924944"/>
            <a:ext cx="4176464" cy="2708523"/>
          </a:xfrm>
          <a:prstGeom prst="rect">
            <a:avLst/>
          </a:prstGeom>
          <a:noFill/>
          <a:ln w="9525">
            <a:noFill/>
            <a:miter lim="800000"/>
            <a:headEnd/>
            <a:tailEnd/>
          </a:ln>
        </p:spPr>
      </p:pic>
    </p:spTree>
    <p:extLst>
      <p:ext uri="{BB962C8B-B14F-4D97-AF65-F5344CB8AC3E}">
        <p14:creationId xmlns:p14="http://schemas.microsoft.com/office/powerpoint/2010/main" xmlns="" val="13376538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5</a:t>
            </a:fld>
            <a:endParaRPr lang="en-US"/>
          </a:p>
        </p:txBody>
      </p:sp>
      <p:pic>
        <p:nvPicPr>
          <p:cNvPr id="8" name="صورة 7" descr="الاول.PNG"/>
          <p:cNvPicPr/>
          <p:nvPr/>
        </p:nvPicPr>
        <p:blipFill>
          <a:blip r:embed="rId2" cstate="print"/>
          <a:stretch>
            <a:fillRect/>
          </a:stretch>
        </p:blipFill>
        <p:spPr>
          <a:xfrm>
            <a:off x="333772" y="1484784"/>
            <a:ext cx="4896544" cy="3645024"/>
          </a:xfrm>
          <a:prstGeom prst="rect">
            <a:avLst/>
          </a:prstGeom>
        </p:spPr>
      </p:pic>
      <p:pic>
        <p:nvPicPr>
          <p:cNvPr id="1026" name="Picture 2" descr="C:\Users\Admin\Desktop\graduation project 2\pics\10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46340" y="1772816"/>
            <a:ext cx="6480720" cy="46005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647183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624110"/>
            <a:ext cx="9295636" cy="1280890"/>
          </a:xfrm>
        </p:spPr>
        <p:txBody>
          <a:bodyPr/>
          <a:lstStyle/>
          <a:p>
            <a:r>
              <a:rPr lang="en-US" dirty="0" smtClean="0"/>
              <a:t>Acoustical Design:</a:t>
            </a:r>
            <a:endParaRPr lang="en-US" dirty="0"/>
          </a:p>
        </p:txBody>
      </p:sp>
      <p:sp>
        <p:nvSpPr>
          <p:cNvPr id="3" name="Content Placeholder 2"/>
          <p:cNvSpPr>
            <a:spLocks noGrp="1"/>
          </p:cNvSpPr>
          <p:nvPr>
            <p:ph idx="1"/>
          </p:nvPr>
        </p:nvSpPr>
        <p:spPr>
          <a:xfrm>
            <a:off x="1989956" y="1556792"/>
            <a:ext cx="4608512" cy="792088"/>
          </a:xfrm>
        </p:spPr>
        <p:txBody>
          <a:bodyPr/>
          <a:lstStyle/>
          <a:p>
            <a:pPr marL="457063" lvl="1" indent="0">
              <a:buNone/>
            </a:pPr>
            <a:r>
              <a:rPr lang="en-US" dirty="0" smtClean="0"/>
              <a:t>RT 60 values </a:t>
            </a:r>
            <a:r>
              <a:rPr lang="en-US" b="1" dirty="0" smtClean="0"/>
              <a:t>when the multipurpose hall is semi full</a:t>
            </a:r>
            <a:endParaRPr lang="en-US" dirty="0"/>
          </a:p>
        </p:txBody>
      </p:sp>
      <p:sp>
        <p:nvSpPr>
          <p:cNvPr id="9" name="Slide Number Placeholder 8"/>
          <p:cNvSpPr>
            <a:spLocks noGrp="1"/>
          </p:cNvSpPr>
          <p:nvPr>
            <p:ph type="sldNum" sz="quarter" idx="12"/>
          </p:nvPr>
        </p:nvSpPr>
        <p:spPr/>
        <p:txBody>
          <a:bodyPr/>
          <a:lstStyle/>
          <a:p>
            <a:fld id="{81FEFA0A-2F20-4B60-98C6-5FFDA469AA1C}" type="slidenum">
              <a:rPr lang="en-US" smtClean="0"/>
              <a:pPr/>
              <a:t>50</a:t>
            </a:fld>
            <a:endParaRPr lang="en-US"/>
          </a:p>
        </p:txBody>
      </p:sp>
      <p:pic>
        <p:nvPicPr>
          <p:cNvPr id="6147" name="Picture 3"/>
          <p:cNvPicPr>
            <a:picLocks noChangeAspect="1" noChangeArrowheads="1"/>
          </p:cNvPicPr>
          <p:nvPr/>
        </p:nvPicPr>
        <p:blipFill>
          <a:blip r:embed="rId2" cstate="print"/>
          <a:srcRect/>
          <a:stretch>
            <a:fillRect/>
          </a:stretch>
        </p:blipFill>
        <p:spPr bwMode="auto">
          <a:xfrm>
            <a:off x="1989956" y="2492896"/>
            <a:ext cx="3800475" cy="3024336"/>
          </a:xfrm>
          <a:prstGeom prst="rect">
            <a:avLst/>
          </a:prstGeom>
          <a:noFill/>
          <a:ln w="9525">
            <a:noFill/>
            <a:miter lim="800000"/>
            <a:headEnd/>
            <a:tailEnd/>
          </a:ln>
        </p:spPr>
      </p:pic>
      <p:sp>
        <p:nvSpPr>
          <p:cNvPr id="12" name="Rectangle 11"/>
          <p:cNvSpPr/>
          <p:nvPr/>
        </p:nvSpPr>
        <p:spPr>
          <a:xfrm>
            <a:off x="7174532" y="1556792"/>
            <a:ext cx="4752527" cy="646331"/>
          </a:xfrm>
          <a:prstGeom prst="rect">
            <a:avLst/>
          </a:prstGeom>
        </p:spPr>
        <p:txBody>
          <a:bodyPr wrap="square">
            <a:spAutoFit/>
          </a:bodyPr>
          <a:lstStyle/>
          <a:p>
            <a:r>
              <a:rPr lang="en-US" dirty="0" smtClean="0"/>
              <a:t>RT 60 values </a:t>
            </a:r>
            <a:r>
              <a:rPr lang="en-US" b="1" dirty="0" smtClean="0"/>
              <a:t>when the multipurpose hall is full</a:t>
            </a:r>
            <a:r>
              <a:rPr lang="en-US" dirty="0" smtClean="0"/>
              <a:t> </a:t>
            </a:r>
            <a:endParaRPr lang="ar-SA" dirty="0"/>
          </a:p>
        </p:txBody>
      </p:sp>
      <p:pic>
        <p:nvPicPr>
          <p:cNvPr id="6148" name="Picture 4"/>
          <p:cNvPicPr>
            <a:picLocks noChangeAspect="1" noChangeArrowheads="1"/>
          </p:cNvPicPr>
          <p:nvPr/>
        </p:nvPicPr>
        <p:blipFill>
          <a:blip r:embed="rId3" cstate="print"/>
          <a:srcRect/>
          <a:stretch>
            <a:fillRect/>
          </a:stretch>
        </p:blipFill>
        <p:spPr bwMode="auto">
          <a:xfrm>
            <a:off x="7102524" y="2492896"/>
            <a:ext cx="4248472" cy="3024336"/>
          </a:xfrm>
          <a:prstGeom prst="rect">
            <a:avLst/>
          </a:prstGeom>
          <a:noFill/>
          <a:ln w="9525">
            <a:noFill/>
            <a:miter lim="800000"/>
            <a:headEnd/>
            <a:tailEnd/>
          </a:ln>
        </p:spPr>
      </p:pic>
      <p:sp>
        <p:nvSpPr>
          <p:cNvPr id="14" name="Rectangle 13"/>
          <p:cNvSpPr/>
          <p:nvPr/>
        </p:nvSpPr>
        <p:spPr>
          <a:xfrm>
            <a:off x="2998068" y="5949280"/>
            <a:ext cx="5200463" cy="369332"/>
          </a:xfrm>
          <a:prstGeom prst="rect">
            <a:avLst/>
          </a:prstGeom>
        </p:spPr>
        <p:txBody>
          <a:bodyPr wrap="none">
            <a:spAutoFit/>
          </a:bodyPr>
          <a:lstStyle/>
          <a:p>
            <a:r>
              <a:rPr lang="en-US" dirty="0" smtClean="0"/>
              <a:t>The value of RT60 in three cases in the range </a:t>
            </a:r>
            <a:endParaRPr lang="ar-SA" dirty="0"/>
          </a:p>
        </p:txBody>
      </p:sp>
    </p:spTree>
    <p:extLst>
      <p:ext uri="{BB962C8B-B14F-4D97-AF65-F5344CB8AC3E}">
        <p14:creationId xmlns:p14="http://schemas.microsoft.com/office/powerpoint/2010/main" xmlns="" val="13794935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51</a:t>
            </a:fld>
            <a:endParaRPr lang="en-US"/>
          </a:p>
        </p:txBody>
      </p:sp>
      <p:sp>
        <p:nvSpPr>
          <p:cNvPr id="13" name="Rectangle 12"/>
          <p:cNvSpPr/>
          <p:nvPr/>
        </p:nvSpPr>
        <p:spPr>
          <a:xfrm>
            <a:off x="2133972" y="1772816"/>
            <a:ext cx="1742785" cy="369332"/>
          </a:xfrm>
          <a:prstGeom prst="rect">
            <a:avLst/>
          </a:prstGeom>
        </p:spPr>
        <p:txBody>
          <a:bodyPr wrap="none">
            <a:spAutoFit/>
          </a:bodyPr>
          <a:lstStyle/>
          <a:p>
            <a:r>
              <a:rPr lang="en-US" dirty="0" smtClean="0"/>
              <a:t>Comparison : </a:t>
            </a:r>
            <a:endParaRPr lang="en-US" dirty="0"/>
          </a:p>
        </p:txBody>
      </p:sp>
      <p:sp>
        <p:nvSpPr>
          <p:cNvPr id="14" name="Rectangle 13"/>
          <p:cNvSpPr/>
          <p:nvPr/>
        </p:nvSpPr>
        <p:spPr>
          <a:xfrm>
            <a:off x="2205980" y="2276872"/>
            <a:ext cx="6092825" cy="2031325"/>
          </a:xfrm>
          <a:prstGeom prst="rect">
            <a:avLst/>
          </a:prstGeom>
        </p:spPr>
        <p:txBody>
          <a:bodyPr>
            <a:spAutoFit/>
          </a:bodyPr>
          <a:lstStyle/>
          <a:p>
            <a:r>
              <a:rPr lang="en-US" dirty="0" smtClean="0"/>
              <a:t>It is worth mentioning the RT60 before redesign stage was 1.04 Sabine, while the new value is 0.86 Sabine, and these values lies in the acceptable RT60 range which is( 0.6 – 1.4) Sabine, so both values are acceptable. The reason of the change between the two values related to changes of the dimensions, adding tiles, paint and acoustical ceiling.</a:t>
            </a:r>
            <a:endParaRPr lang="en-US" dirty="0"/>
          </a:p>
        </p:txBody>
      </p:sp>
    </p:spTree>
    <p:extLst>
      <p:ext uri="{BB962C8B-B14F-4D97-AF65-F5344CB8AC3E}">
        <p14:creationId xmlns:p14="http://schemas.microsoft.com/office/powerpoint/2010/main" xmlns="" val="27237538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52</a:t>
            </a:fld>
            <a:endParaRPr lang="en-US"/>
          </a:p>
        </p:txBody>
      </p:sp>
      <p:sp>
        <p:nvSpPr>
          <p:cNvPr id="9" name="Rectangle 8"/>
          <p:cNvSpPr/>
          <p:nvPr/>
        </p:nvSpPr>
        <p:spPr>
          <a:xfrm>
            <a:off x="1989957" y="1412776"/>
            <a:ext cx="9937104" cy="2031325"/>
          </a:xfrm>
          <a:prstGeom prst="rect">
            <a:avLst/>
          </a:prstGeom>
        </p:spPr>
        <p:txBody>
          <a:bodyPr wrap="square">
            <a:spAutoFit/>
          </a:bodyPr>
          <a:lstStyle/>
          <a:p>
            <a:r>
              <a:rPr lang="en-US" b="1" dirty="0" smtClean="0"/>
              <a:t>Sound Transmission Class (STC):</a:t>
            </a:r>
          </a:p>
          <a:p>
            <a:r>
              <a:rPr lang="en-US" dirty="0" smtClean="0"/>
              <a:t>We use Insul Software in order to achieve the required design. </a:t>
            </a:r>
          </a:p>
          <a:p>
            <a:endParaRPr lang="en-US" dirty="0" smtClean="0"/>
          </a:p>
          <a:p>
            <a:pPr lvl="0"/>
            <a:r>
              <a:rPr lang="en-US" b="1" dirty="0" smtClean="0"/>
              <a:t>1- External </a:t>
            </a:r>
            <a:r>
              <a:rPr lang="en-US" b="1" dirty="0" smtClean="0"/>
              <a:t>Walls : </a:t>
            </a:r>
            <a:r>
              <a:rPr lang="en-US" dirty="0" smtClean="0"/>
              <a:t>The required STC for the wall is (46-56), and the designed value by using Insul software is 54 dB.</a:t>
            </a:r>
          </a:p>
          <a:p>
            <a:endParaRPr lang="en-US" dirty="0" smtClean="0"/>
          </a:p>
          <a:p>
            <a:endParaRPr lang="en-US" b="1" dirty="0" smtClean="0"/>
          </a:p>
        </p:txBody>
      </p:sp>
      <p:pic>
        <p:nvPicPr>
          <p:cNvPr id="55297" name="Picture 1"/>
          <p:cNvPicPr>
            <a:picLocks noChangeAspect="1" noChangeArrowheads="1"/>
          </p:cNvPicPr>
          <p:nvPr/>
        </p:nvPicPr>
        <p:blipFill>
          <a:blip r:embed="rId2" cstate="print"/>
          <a:srcRect/>
          <a:stretch>
            <a:fillRect/>
          </a:stretch>
        </p:blipFill>
        <p:spPr bwMode="auto">
          <a:xfrm>
            <a:off x="5014292" y="3429000"/>
            <a:ext cx="3672408" cy="1440160"/>
          </a:xfrm>
          <a:prstGeom prst="rect">
            <a:avLst/>
          </a:prstGeom>
          <a:noFill/>
          <a:ln w="9525">
            <a:noFill/>
            <a:miter lim="800000"/>
            <a:headEnd/>
            <a:tailEnd/>
          </a:ln>
        </p:spPr>
      </p:pic>
      <p:pic>
        <p:nvPicPr>
          <p:cNvPr id="55298" name="Picture 2"/>
          <p:cNvPicPr>
            <a:picLocks noChangeAspect="1" noChangeArrowheads="1"/>
          </p:cNvPicPr>
          <p:nvPr/>
        </p:nvPicPr>
        <p:blipFill>
          <a:blip r:embed="rId3" cstate="print"/>
          <a:srcRect/>
          <a:stretch>
            <a:fillRect/>
          </a:stretch>
        </p:blipFill>
        <p:spPr bwMode="auto">
          <a:xfrm>
            <a:off x="8732397" y="2636912"/>
            <a:ext cx="3122655" cy="3960440"/>
          </a:xfrm>
          <a:prstGeom prst="rect">
            <a:avLst/>
          </a:prstGeom>
          <a:noFill/>
          <a:ln w="9525">
            <a:noFill/>
            <a:miter lim="800000"/>
            <a:headEnd/>
            <a:tailEnd/>
          </a:ln>
        </p:spPr>
      </p:pic>
      <p:pic>
        <p:nvPicPr>
          <p:cNvPr id="11" name="Picture 10"/>
          <p:cNvPicPr/>
          <p:nvPr/>
        </p:nvPicPr>
        <p:blipFill>
          <a:blip r:embed="rId4" cstate="print">
            <a:extLst>
              <a:ext uri="{28A0092B-C50C-407E-A947-70E740481C1C}">
                <a14:useLocalDpi xmlns:a14="http://schemas.microsoft.com/office/drawing/2010/main" xmlns="" val="0"/>
              </a:ext>
            </a:extLst>
          </a:blip>
          <a:stretch>
            <a:fillRect/>
          </a:stretch>
        </p:blipFill>
        <p:spPr>
          <a:xfrm>
            <a:off x="1917948" y="3140968"/>
            <a:ext cx="2878373" cy="3168352"/>
          </a:xfrm>
          <a:prstGeom prst="rect">
            <a:avLst/>
          </a:prstGeom>
        </p:spPr>
      </p:pic>
    </p:spTree>
    <p:extLst>
      <p:ext uri="{BB962C8B-B14F-4D97-AF65-F5344CB8AC3E}">
        <p14:creationId xmlns:p14="http://schemas.microsoft.com/office/powerpoint/2010/main" xmlns="" val="10809174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Acoustical Design:</a:t>
            </a:r>
            <a:endParaRPr lang="en-US"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53</a:t>
            </a:fld>
            <a:endParaRPr lang="en-US"/>
          </a:p>
        </p:txBody>
      </p:sp>
      <p:sp>
        <p:nvSpPr>
          <p:cNvPr id="7" name="Rectangle 6"/>
          <p:cNvSpPr/>
          <p:nvPr/>
        </p:nvSpPr>
        <p:spPr>
          <a:xfrm>
            <a:off x="2638028" y="1772816"/>
            <a:ext cx="2088232" cy="369332"/>
          </a:xfrm>
          <a:prstGeom prst="rect">
            <a:avLst/>
          </a:prstGeom>
        </p:spPr>
        <p:txBody>
          <a:bodyPr wrap="square">
            <a:spAutoFit/>
          </a:bodyPr>
          <a:lstStyle/>
          <a:p>
            <a:r>
              <a:rPr lang="en-US" dirty="0" smtClean="0"/>
              <a:t>Comparison : </a:t>
            </a:r>
            <a:endParaRPr lang="en-US" dirty="0"/>
          </a:p>
        </p:txBody>
      </p:sp>
      <p:sp>
        <p:nvSpPr>
          <p:cNvPr id="8" name="Rectangle 7"/>
          <p:cNvSpPr/>
          <p:nvPr/>
        </p:nvSpPr>
        <p:spPr>
          <a:xfrm>
            <a:off x="2998068" y="2348880"/>
            <a:ext cx="6092825" cy="2031325"/>
          </a:xfrm>
          <a:prstGeom prst="rect">
            <a:avLst/>
          </a:prstGeom>
        </p:spPr>
        <p:txBody>
          <a:bodyPr>
            <a:spAutoFit/>
          </a:bodyPr>
          <a:lstStyle/>
          <a:p>
            <a:r>
              <a:rPr lang="en-US" dirty="0" smtClean="0"/>
              <a:t>The recommended value of the STC is 46-56, so this value of STC lies in the range.</a:t>
            </a:r>
          </a:p>
          <a:p>
            <a:r>
              <a:rPr lang="en-US" dirty="0" smtClean="0"/>
              <a:t>When comparing the old value of STC from graduation project 1 which was 37, while the new value of STC is 54, so the new value is better than the old one. </a:t>
            </a:r>
          </a:p>
          <a:p>
            <a:r>
              <a:rPr lang="en-US" dirty="0" smtClean="0"/>
              <a:t>.</a:t>
            </a:r>
            <a:endParaRPr lang="en-US" dirty="0"/>
          </a:p>
        </p:txBody>
      </p:sp>
    </p:spTree>
    <p:extLst>
      <p:ext uri="{BB962C8B-B14F-4D97-AF65-F5344CB8AC3E}">
        <p14:creationId xmlns:p14="http://schemas.microsoft.com/office/powerpoint/2010/main" xmlns="" val="39387662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54</a:t>
            </a:fld>
            <a:endParaRPr lang="en-US"/>
          </a:p>
        </p:txBody>
      </p:sp>
      <p:sp>
        <p:nvSpPr>
          <p:cNvPr id="6" name="Rectangle 5"/>
          <p:cNvSpPr/>
          <p:nvPr/>
        </p:nvSpPr>
        <p:spPr>
          <a:xfrm>
            <a:off x="2277989" y="1484784"/>
            <a:ext cx="9577064" cy="923330"/>
          </a:xfrm>
          <a:prstGeom prst="rect">
            <a:avLst/>
          </a:prstGeom>
        </p:spPr>
        <p:txBody>
          <a:bodyPr wrap="square">
            <a:spAutoFit/>
          </a:bodyPr>
          <a:lstStyle/>
          <a:p>
            <a:r>
              <a:rPr lang="en-US" b="1" dirty="0" smtClean="0"/>
              <a:t>Impact Insulation Class (IIC): </a:t>
            </a:r>
            <a:r>
              <a:rPr lang="en-US" dirty="0" smtClean="0"/>
              <a:t>The components of the slab used in this project as shown in  this Figure , resulted IIC for the slab is 52 dB which is good.</a:t>
            </a:r>
            <a:endParaRPr lang="en-US" b="1" dirty="0" smtClean="0"/>
          </a:p>
          <a:p>
            <a:endParaRPr lang="en-US" b="1" dirty="0" smtClean="0"/>
          </a:p>
        </p:txBody>
      </p:sp>
      <p:pic>
        <p:nvPicPr>
          <p:cNvPr id="52225" name="Picture 1"/>
          <p:cNvPicPr>
            <a:picLocks noChangeAspect="1" noChangeArrowheads="1"/>
          </p:cNvPicPr>
          <p:nvPr/>
        </p:nvPicPr>
        <p:blipFill>
          <a:blip r:embed="rId2" cstate="print"/>
          <a:srcRect/>
          <a:stretch>
            <a:fillRect/>
          </a:stretch>
        </p:blipFill>
        <p:spPr bwMode="auto">
          <a:xfrm>
            <a:off x="1485900" y="2238375"/>
            <a:ext cx="4552950" cy="4358977"/>
          </a:xfrm>
          <a:prstGeom prst="rect">
            <a:avLst/>
          </a:prstGeom>
          <a:noFill/>
          <a:ln w="9525">
            <a:noFill/>
            <a:miter lim="800000"/>
            <a:headEnd/>
            <a:tailEnd/>
          </a:ln>
        </p:spPr>
      </p:pic>
      <p:pic>
        <p:nvPicPr>
          <p:cNvPr id="52226" name="Picture 2"/>
          <p:cNvPicPr>
            <a:picLocks noChangeAspect="1" noChangeArrowheads="1"/>
          </p:cNvPicPr>
          <p:nvPr/>
        </p:nvPicPr>
        <p:blipFill>
          <a:blip r:embed="rId3" cstate="print"/>
          <a:srcRect/>
          <a:stretch>
            <a:fillRect/>
          </a:stretch>
        </p:blipFill>
        <p:spPr bwMode="auto">
          <a:xfrm>
            <a:off x="6310436" y="2348880"/>
            <a:ext cx="4095750" cy="514350"/>
          </a:xfrm>
          <a:prstGeom prst="rect">
            <a:avLst/>
          </a:prstGeom>
          <a:noFill/>
          <a:ln w="9525">
            <a:noFill/>
            <a:miter lim="800000"/>
            <a:headEnd/>
            <a:tailEnd/>
          </a:ln>
        </p:spPr>
      </p:pic>
      <p:pic>
        <p:nvPicPr>
          <p:cNvPr id="52227" name="Picture 3"/>
          <p:cNvPicPr>
            <a:picLocks noChangeAspect="1" noChangeArrowheads="1"/>
          </p:cNvPicPr>
          <p:nvPr/>
        </p:nvPicPr>
        <p:blipFill>
          <a:blip r:embed="rId4" cstate="print"/>
          <a:srcRect/>
          <a:stretch>
            <a:fillRect/>
          </a:stretch>
        </p:blipFill>
        <p:spPr bwMode="auto">
          <a:xfrm>
            <a:off x="6526460" y="2924945"/>
            <a:ext cx="4000500" cy="3528392"/>
          </a:xfrm>
          <a:prstGeom prst="rect">
            <a:avLst/>
          </a:prstGeom>
          <a:noFill/>
          <a:ln w="9525">
            <a:noFill/>
            <a:miter lim="800000"/>
            <a:headEnd/>
            <a:tailEnd/>
          </a:ln>
        </p:spPr>
      </p:pic>
    </p:spTree>
    <p:extLst>
      <p:ext uri="{BB962C8B-B14F-4D97-AF65-F5344CB8AC3E}">
        <p14:creationId xmlns:p14="http://schemas.microsoft.com/office/powerpoint/2010/main" xmlns="" val="32102862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55</a:t>
            </a:fld>
            <a:endParaRPr lang="en-US"/>
          </a:p>
        </p:txBody>
      </p:sp>
      <p:sp>
        <p:nvSpPr>
          <p:cNvPr id="6" name="Rectangle 5"/>
          <p:cNvSpPr/>
          <p:nvPr/>
        </p:nvSpPr>
        <p:spPr>
          <a:xfrm>
            <a:off x="2638028" y="1700808"/>
            <a:ext cx="1742785" cy="369332"/>
          </a:xfrm>
          <a:prstGeom prst="rect">
            <a:avLst/>
          </a:prstGeom>
        </p:spPr>
        <p:txBody>
          <a:bodyPr wrap="none">
            <a:spAutoFit/>
          </a:bodyPr>
          <a:lstStyle/>
          <a:p>
            <a:r>
              <a:rPr lang="en-US" dirty="0" smtClean="0"/>
              <a:t>Comparison : </a:t>
            </a:r>
            <a:endParaRPr lang="en-US" dirty="0"/>
          </a:p>
        </p:txBody>
      </p:sp>
      <p:sp>
        <p:nvSpPr>
          <p:cNvPr id="7" name="Rectangle 6"/>
          <p:cNvSpPr/>
          <p:nvPr/>
        </p:nvSpPr>
        <p:spPr>
          <a:xfrm>
            <a:off x="3574132" y="2564904"/>
            <a:ext cx="6092825" cy="1200329"/>
          </a:xfrm>
          <a:prstGeom prst="rect">
            <a:avLst/>
          </a:prstGeom>
        </p:spPr>
        <p:txBody>
          <a:bodyPr>
            <a:spAutoFit/>
          </a:bodyPr>
          <a:lstStyle/>
          <a:p>
            <a:r>
              <a:rPr lang="en-US" dirty="0" smtClean="0"/>
              <a:t>When comparing the old value of IIC from graduation project 1 which was 27, while the new value of IIC is 52, so the new value is better than the old one. </a:t>
            </a:r>
            <a:endParaRPr lang="en-US" dirty="0"/>
          </a:p>
        </p:txBody>
      </p:sp>
    </p:spTree>
    <p:extLst>
      <p:ext uri="{BB962C8B-B14F-4D97-AF65-F5344CB8AC3E}">
        <p14:creationId xmlns:p14="http://schemas.microsoft.com/office/powerpoint/2010/main" xmlns="" val="19909300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Acoustical Design:</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56</a:t>
            </a:fld>
            <a:endParaRPr lang="en-US"/>
          </a:p>
        </p:txBody>
      </p:sp>
      <p:sp>
        <p:nvSpPr>
          <p:cNvPr id="6" name="Rectangle 5"/>
          <p:cNvSpPr/>
          <p:nvPr/>
        </p:nvSpPr>
        <p:spPr>
          <a:xfrm>
            <a:off x="2494012" y="1700808"/>
            <a:ext cx="7056784" cy="1200329"/>
          </a:xfrm>
          <a:prstGeom prst="rect">
            <a:avLst/>
          </a:prstGeom>
        </p:spPr>
        <p:txBody>
          <a:bodyPr wrap="square">
            <a:spAutoFit/>
          </a:bodyPr>
          <a:lstStyle/>
          <a:p>
            <a:r>
              <a:rPr lang="en-US" dirty="0" smtClean="0"/>
              <a:t>Loud Speakers:</a:t>
            </a:r>
          </a:p>
          <a:p>
            <a:endParaRPr lang="en-US" dirty="0" smtClean="0"/>
          </a:p>
          <a:p>
            <a:r>
              <a:rPr lang="en-US" b="1" dirty="0" smtClean="0"/>
              <a:t>1- Multipurpose Room </a:t>
            </a:r>
            <a:r>
              <a:rPr lang="en-US" dirty="0" smtClean="0"/>
              <a:t>: We used PRO-180RPC In-ceiling speakers with 100 coverage angle.</a:t>
            </a:r>
          </a:p>
        </p:txBody>
      </p:sp>
      <p:pic>
        <p:nvPicPr>
          <p:cNvPr id="7" name="Picture 6"/>
          <p:cNvPicPr/>
          <p:nvPr/>
        </p:nvPicPr>
        <p:blipFill>
          <a:blip r:embed="rId2" cstate="print"/>
          <a:srcRect/>
          <a:stretch>
            <a:fillRect/>
          </a:stretch>
        </p:blipFill>
        <p:spPr bwMode="auto">
          <a:xfrm>
            <a:off x="3070076" y="3284984"/>
            <a:ext cx="5274310" cy="2651422"/>
          </a:xfrm>
          <a:prstGeom prst="rect">
            <a:avLst/>
          </a:prstGeom>
          <a:noFill/>
          <a:ln w="9525">
            <a:noFill/>
            <a:miter lim="800000"/>
            <a:headEnd/>
            <a:tailEnd/>
          </a:ln>
        </p:spPr>
      </p:pic>
    </p:spTree>
    <p:extLst>
      <p:ext uri="{BB962C8B-B14F-4D97-AF65-F5344CB8AC3E}">
        <p14:creationId xmlns:p14="http://schemas.microsoft.com/office/powerpoint/2010/main" xmlns="" val="39042422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9956" y="624110"/>
            <a:ext cx="9511660" cy="1280890"/>
          </a:xfrm>
        </p:spPr>
        <p:txBody>
          <a:bodyPr>
            <a:normAutofit/>
          </a:bodyPr>
          <a:lstStyle/>
          <a:p>
            <a:pPr rtl="0"/>
            <a:r>
              <a:rPr lang="en-US" dirty="0" smtClean="0"/>
              <a:t>Lighting Design:</a:t>
            </a:r>
            <a:endParaRPr lang="en-US" dirty="0"/>
          </a:p>
        </p:txBody>
      </p:sp>
      <p:sp>
        <p:nvSpPr>
          <p:cNvPr id="3" name="Content Placeholder 2"/>
          <p:cNvSpPr>
            <a:spLocks noGrp="1"/>
          </p:cNvSpPr>
          <p:nvPr>
            <p:ph idx="1"/>
          </p:nvPr>
        </p:nvSpPr>
        <p:spPr>
          <a:xfrm>
            <a:off x="1845940" y="1484784"/>
            <a:ext cx="9575103" cy="3921638"/>
          </a:xfrm>
        </p:spPr>
        <p:txBody>
          <a:bodyPr/>
          <a:lstStyle/>
          <a:p>
            <a:pPr algn="l" rtl="0"/>
            <a:r>
              <a:rPr lang="en-US" b="1" dirty="0" smtClean="0"/>
              <a:t>Artificial Design:</a:t>
            </a:r>
          </a:p>
          <a:p>
            <a:pPr marL="0" indent="0" algn="l" rtl="0">
              <a:buNone/>
            </a:pPr>
            <a:r>
              <a:rPr lang="en-US" dirty="0" smtClean="0"/>
              <a:t>We use DIALux Software to achieve the required artificial deign, </a:t>
            </a:r>
            <a:r>
              <a:rPr lang="en-US" dirty="0" smtClean="0"/>
              <a:t>three </a:t>
            </a:r>
            <a:r>
              <a:rPr lang="en-US" dirty="0" smtClean="0"/>
              <a:t>zones were taken into consideration.</a:t>
            </a:r>
          </a:p>
          <a:p>
            <a:pPr marL="0" indent="0" algn="l" rtl="0">
              <a:buNone/>
            </a:pPr>
            <a:r>
              <a:rPr lang="en-US" b="1" dirty="0" smtClean="0"/>
              <a:t>1- Parking: </a:t>
            </a:r>
            <a:r>
              <a:rPr lang="en-US" dirty="0" smtClean="0"/>
              <a:t>the required value of luminance is </a:t>
            </a:r>
            <a:r>
              <a:rPr lang="en-US" dirty="0" smtClean="0"/>
              <a:t>100 </a:t>
            </a:r>
            <a:r>
              <a:rPr lang="en-US" dirty="0" smtClean="0"/>
              <a:t>lux, the design value was </a:t>
            </a:r>
            <a:r>
              <a:rPr lang="en-US" dirty="0" smtClean="0"/>
              <a:t>164 </a:t>
            </a:r>
            <a:r>
              <a:rPr lang="en-US" dirty="0" smtClean="0"/>
              <a:t>lux with uniformity of 19% and UGR is 16.2 which is less than the allowed 25.</a:t>
            </a:r>
          </a:p>
          <a:p>
            <a:pPr marL="0" indent="0" algn="l" rtl="0">
              <a:buNone/>
            </a:pPr>
            <a:r>
              <a:rPr lang="en-US" b="1" dirty="0" smtClean="0"/>
              <a:t>	</a:t>
            </a:r>
          </a:p>
          <a:p>
            <a:pPr marL="0" indent="0" algn="l" rtl="0">
              <a:buNone/>
            </a:pPr>
            <a:endParaRPr lang="en-US" b="1" dirty="0"/>
          </a:p>
        </p:txBody>
      </p:sp>
      <p:graphicFrame>
        <p:nvGraphicFramePr>
          <p:cNvPr id="5" name="Table 4"/>
          <p:cNvGraphicFramePr>
            <a:graphicFrameLocks noGrp="1"/>
          </p:cNvGraphicFramePr>
          <p:nvPr>
            <p:extLst>
              <p:ext uri="{D42A27DB-BD31-4B8C-83A1-F6EECF244321}">
                <p14:modId xmlns:p14="http://schemas.microsoft.com/office/powerpoint/2010/main" xmlns="" val="641411397"/>
              </p:ext>
            </p:extLst>
          </p:nvPr>
        </p:nvGraphicFramePr>
        <p:xfrm>
          <a:off x="6950974" y="3501008"/>
          <a:ext cx="4797425" cy="1369949"/>
        </p:xfrm>
        <a:graphic>
          <a:graphicData uri="http://schemas.openxmlformats.org/drawingml/2006/table">
            <a:tbl>
              <a:tblPr firstRow="1" firstCol="1" bandRow="1">
                <a:tableStyleId>{3B4B98B0-60AC-42C2-AFA5-B58CD77FA1E5}</a:tableStyleId>
              </a:tblPr>
              <a:tblGrid>
                <a:gridCol w="1116965"/>
                <a:gridCol w="1847850"/>
                <a:gridCol w="1832610"/>
              </a:tblGrid>
              <a:tr h="0">
                <a:tc>
                  <a:txBody>
                    <a:bodyPr/>
                    <a:lstStyle/>
                    <a:p>
                      <a:pPr marL="0" marR="45720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Surface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Finish material</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Reflection factor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Ceiling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7043(Traffic grey 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80%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Wall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7043(Traffic grey B)</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a:effectLst/>
                          <a:latin typeface="Times New Roman" panose="02020603050405020304" pitchFamily="18" charset="0"/>
                          <a:cs typeface="Times New Roman" panose="02020603050405020304" pitchFamily="18" charset="0"/>
                        </a:rPr>
                        <a:t>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marL="0" marR="45720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Floor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7043(Traffic grey B)</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45720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6" name="Slide Number Placeholder 5"/>
          <p:cNvSpPr>
            <a:spLocks noGrp="1"/>
          </p:cNvSpPr>
          <p:nvPr>
            <p:ph type="sldNum" sz="quarter" idx="12"/>
          </p:nvPr>
        </p:nvSpPr>
        <p:spPr/>
        <p:txBody>
          <a:bodyPr/>
          <a:lstStyle/>
          <a:p>
            <a:fld id="{81FEFA0A-2F20-4B60-98C6-5FFDA469AA1C}" type="slidenum">
              <a:rPr lang="en-US" smtClean="0"/>
              <a:pPr/>
              <a:t>57</a:t>
            </a:fld>
            <a:endParaRPr lang="en-US"/>
          </a:p>
        </p:txBody>
      </p:sp>
      <p:pic>
        <p:nvPicPr>
          <p:cNvPr id="9" name="صورة 79" descr="https://scontent.fjrs4-1.fna.fbcdn.net/v/t1.15752-9/31358029_2133268230236001_9087773081732120576_n.png?_nc_cat=0&amp;oh=3b9607b32664f8e5f543f13b03c10bcd&amp;oe=5B4F8224"/>
          <p:cNvPicPr/>
          <p:nvPr/>
        </p:nvPicPr>
        <p:blipFill>
          <a:blip r:embed="rId2" cstate="print"/>
          <a:srcRect/>
          <a:stretch>
            <a:fillRect/>
          </a:stretch>
        </p:blipFill>
        <p:spPr bwMode="auto">
          <a:xfrm>
            <a:off x="6814492" y="5085184"/>
            <a:ext cx="5040560" cy="1579359"/>
          </a:xfrm>
          <a:prstGeom prst="rect">
            <a:avLst/>
          </a:prstGeom>
          <a:noFill/>
          <a:ln w="9525">
            <a:noFill/>
            <a:miter lim="800000"/>
            <a:headEnd/>
            <a:tailEnd/>
          </a:ln>
        </p:spPr>
      </p:pic>
      <p:pic>
        <p:nvPicPr>
          <p:cNvPr id="10" name="صورة 85" descr="https://scontent.fjrs4-1.fna.fbcdn.net/v/l/t1.15752-9/31437333_2133275510235273_3437566019831332864_n.png?_nc_cat=0&amp;oh=cf9693cd834ef3db2ddd6a254e2c576a&amp;oe=5B5DA998"/>
          <p:cNvPicPr/>
          <p:nvPr/>
        </p:nvPicPr>
        <p:blipFill>
          <a:blip r:embed="rId3" cstate="print"/>
          <a:srcRect/>
          <a:stretch>
            <a:fillRect/>
          </a:stretch>
        </p:blipFill>
        <p:spPr bwMode="auto">
          <a:xfrm>
            <a:off x="1125860" y="3573016"/>
            <a:ext cx="5486400" cy="2952328"/>
          </a:xfrm>
          <a:prstGeom prst="rect">
            <a:avLst/>
          </a:prstGeom>
          <a:noFill/>
          <a:ln w="9525">
            <a:noFill/>
            <a:miter lim="800000"/>
            <a:headEnd/>
            <a:tailEnd/>
          </a:ln>
        </p:spPr>
      </p:pic>
    </p:spTree>
    <p:extLst>
      <p:ext uri="{BB962C8B-B14F-4D97-AF65-F5344CB8AC3E}">
        <p14:creationId xmlns:p14="http://schemas.microsoft.com/office/powerpoint/2010/main" xmlns="" val="13376538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980" y="624110"/>
            <a:ext cx="9295636" cy="1280890"/>
          </a:xfrm>
        </p:spPr>
        <p:txBody>
          <a:bodyPr/>
          <a:lstStyle/>
          <a:p>
            <a:pPr rtl="0"/>
            <a:r>
              <a:rPr lang="en-US" dirty="0"/>
              <a:t>Lighting Design:</a:t>
            </a:r>
          </a:p>
        </p:txBody>
      </p:sp>
      <p:sp>
        <p:nvSpPr>
          <p:cNvPr id="3" name="Content Placeholder 2"/>
          <p:cNvSpPr>
            <a:spLocks noGrp="1"/>
          </p:cNvSpPr>
          <p:nvPr>
            <p:ph idx="1"/>
          </p:nvPr>
        </p:nvSpPr>
        <p:spPr>
          <a:xfrm>
            <a:off x="1989956" y="1556792"/>
            <a:ext cx="9129102" cy="4713726"/>
          </a:xfrm>
        </p:spPr>
        <p:txBody>
          <a:bodyPr/>
          <a:lstStyle/>
          <a:p>
            <a:pPr marL="0" indent="0">
              <a:buNone/>
            </a:pPr>
            <a:r>
              <a:rPr lang="en-US" b="1" dirty="0" smtClean="0"/>
              <a:t>2- </a:t>
            </a:r>
            <a:r>
              <a:rPr lang="en-US" dirty="0" smtClean="0"/>
              <a:t>Eating room </a:t>
            </a:r>
            <a:r>
              <a:rPr lang="en-US" b="1" dirty="0" smtClean="0"/>
              <a:t>:</a:t>
            </a:r>
          </a:p>
          <a:p>
            <a:pPr lvl="1">
              <a:buFont typeface="Arial" panose="020B0604020202020204" pitchFamily="34" charset="0"/>
              <a:buChar char="•"/>
            </a:pPr>
            <a:r>
              <a:rPr lang="en-US" dirty="0" smtClean="0"/>
              <a:t>E = 476lx &gt; 400 lx.</a:t>
            </a:r>
          </a:p>
          <a:p>
            <a:pPr lvl="1">
              <a:buFont typeface="Arial" panose="020B0604020202020204" pitchFamily="34" charset="0"/>
              <a:buChar char="•"/>
            </a:pPr>
            <a:r>
              <a:rPr lang="en-US" dirty="0" smtClean="0"/>
              <a:t>U =  72% &gt;= 60%.</a:t>
            </a:r>
          </a:p>
          <a:p>
            <a:pPr marL="457063" lvl="1" indent="0">
              <a:buNone/>
            </a:pPr>
            <a:endParaRPr lang="en-US" dirty="0"/>
          </a:p>
        </p:txBody>
      </p:sp>
      <p:graphicFrame>
        <p:nvGraphicFramePr>
          <p:cNvPr id="5" name="Table 4"/>
          <p:cNvGraphicFramePr>
            <a:graphicFrameLocks noGrp="1"/>
          </p:cNvGraphicFramePr>
          <p:nvPr>
            <p:extLst/>
          </p:nvPr>
        </p:nvGraphicFramePr>
        <p:xfrm>
          <a:off x="1723756" y="3140968"/>
          <a:ext cx="5172075" cy="1308299"/>
        </p:xfrm>
        <a:graphic>
          <a:graphicData uri="http://schemas.openxmlformats.org/drawingml/2006/table">
            <a:tbl>
              <a:tblPr firstRow="1" firstCol="1" bandRow="1">
                <a:tableStyleId>{3B4B98B0-60AC-42C2-AFA5-B58CD77FA1E5}</a:tableStyleId>
              </a:tblPr>
              <a:tblGrid>
                <a:gridCol w="1204193"/>
                <a:gridCol w="1992156"/>
                <a:gridCol w="1975726"/>
              </a:tblGrid>
              <a:tr h="531551">
                <a:tc>
                  <a:txBody>
                    <a:bodyPr/>
                    <a:lstStyle/>
                    <a:p>
                      <a:pPr marL="0" marR="457200" algn="ctr">
                        <a:lnSpc>
                          <a:spcPct val="107000"/>
                        </a:lnSpc>
                        <a:spcBef>
                          <a:spcPts val="0"/>
                        </a:spcBef>
                        <a:spcAft>
                          <a:spcPts val="0"/>
                        </a:spcAft>
                      </a:pPr>
                      <a:r>
                        <a:rPr lang="en-US" sz="1200" dirty="0">
                          <a:effectLst/>
                        </a:rPr>
                        <a:t>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dirty="0">
                          <a:effectLst/>
                        </a:rPr>
                        <a:t>Finish material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a:effectLst/>
                        </a:rPr>
                        <a:t>Reflection factor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58916">
                <a:tc>
                  <a:txBody>
                    <a:bodyPr/>
                    <a:lstStyle/>
                    <a:p>
                      <a:pPr marL="0" marR="457200" algn="ctr">
                        <a:lnSpc>
                          <a:spcPct val="107000"/>
                        </a:lnSpc>
                        <a:spcBef>
                          <a:spcPts val="0"/>
                        </a:spcBef>
                        <a:spcAft>
                          <a:spcPts val="0"/>
                        </a:spcAft>
                      </a:pPr>
                      <a:r>
                        <a:rPr lang="en-US" sz="1200">
                          <a:effectLst/>
                        </a:rPr>
                        <a:t>Ceiling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dirty="0">
                          <a:effectLst/>
                        </a:rPr>
                        <a:t>8012(Red brown)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a:effectLst/>
                        </a:rPr>
                        <a:t>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58916">
                <a:tc>
                  <a:txBody>
                    <a:bodyPr/>
                    <a:lstStyle/>
                    <a:p>
                      <a:pPr marL="0" marR="457200" algn="ctr">
                        <a:lnSpc>
                          <a:spcPct val="107000"/>
                        </a:lnSpc>
                        <a:spcBef>
                          <a:spcPts val="0"/>
                        </a:spcBef>
                        <a:spcAft>
                          <a:spcPts val="0"/>
                        </a:spcAft>
                      </a:pPr>
                      <a:r>
                        <a:rPr lang="en-US" sz="1200">
                          <a:effectLst/>
                        </a:rPr>
                        <a:t>Wall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a:effectLst/>
                        </a:rPr>
                        <a:t>8012(Red brown)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a:effectLst/>
                        </a:rPr>
                        <a:t>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58916">
                <a:tc>
                  <a:txBody>
                    <a:bodyPr/>
                    <a:lstStyle/>
                    <a:p>
                      <a:pPr marL="0" marR="457200" algn="ctr">
                        <a:lnSpc>
                          <a:spcPct val="107000"/>
                        </a:lnSpc>
                        <a:spcBef>
                          <a:spcPts val="0"/>
                        </a:spcBef>
                        <a:spcAft>
                          <a:spcPts val="0"/>
                        </a:spcAft>
                      </a:pPr>
                      <a:r>
                        <a:rPr lang="en-US" sz="1200">
                          <a:effectLst/>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dirty="0">
                          <a:effectLst/>
                        </a:rPr>
                        <a:t>Tiles beige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dirty="0">
                          <a:effectLst/>
                        </a:rPr>
                        <a:t>30%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9" name="Slide Number Placeholder 8"/>
          <p:cNvSpPr>
            <a:spLocks noGrp="1"/>
          </p:cNvSpPr>
          <p:nvPr>
            <p:ph type="sldNum" sz="quarter" idx="12"/>
          </p:nvPr>
        </p:nvSpPr>
        <p:spPr/>
        <p:txBody>
          <a:bodyPr/>
          <a:lstStyle/>
          <a:p>
            <a:fld id="{81FEFA0A-2F20-4B60-98C6-5FFDA469AA1C}" type="slidenum">
              <a:rPr lang="en-US" smtClean="0"/>
              <a:pPr/>
              <a:t>58</a:t>
            </a:fld>
            <a:endParaRPr lang="en-US"/>
          </a:p>
        </p:txBody>
      </p:sp>
      <p:pic>
        <p:nvPicPr>
          <p:cNvPr id="10" name="Picture 9"/>
          <p:cNvPicPr/>
          <p:nvPr/>
        </p:nvPicPr>
        <p:blipFill>
          <a:blip r:embed="rId2" cstate="print">
            <a:extLst>
              <a:ext uri="{28A0092B-C50C-407E-A947-70E740481C1C}">
                <a14:useLocalDpi xmlns:a14="http://schemas.microsoft.com/office/drawing/2010/main" xmlns="" val="0"/>
              </a:ext>
            </a:extLst>
          </a:blip>
          <a:stretch>
            <a:fillRect/>
          </a:stretch>
        </p:blipFill>
        <p:spPr>
          <a:xfrm>
            <a:off x="7246539" y="2852936"/>
            <a:ext cx="4680521" cy="1677035"/>
          </a:xfrm>
          <a:prstGeom prst="rect">
            <a:avLst/>
          </a:prstGeom>
        </p:spPr>
      </p:pic>
      <p:pic>
        <p:nvPicPr>
          <p:cNvPr id="11" name="صورة 1" descr="https://scontent.fjrs4-1.fna.fbcdn.net/v/t1.15752-9/31350396_2133151243581033_4572990686667735040_n.png?_nc_cat=0&amp;oh=194f247447fbdbbe9ef2c2260c513b39&amp;oe=5B65A736"/>
          <p:cNvPicPr/>
          <p:nvPr/>
        </p:nvPicPr>
        <p:blipFill>
          <a:blip r:embed="rId3" cstate="print"/>
          <a:srcRect/>
          <a:stretch>
            <a:fillRect/>
          </a:stretch>
        </p:blipFill>
        <p:spPr bwMode="auto">
          <a:xfrm>
            <a:off x="1557908" y="4581128"/>
            <a:ext cx="5486400" cy="2019300"/>
          </a:xfrm>
          <a:prstGeom prst="rect">
            <a:avLst/>
          </a:prstGeom>
          <a:noFill/>
          <a:ln w="9525">
            <a:noFill/>
            <a:miter lim="800000"/>
            <a:headEnd/>
            <a:tailEnd/>
          </a:ln>
        </p:spPr>
      </p:pic>
      <p:pic>
        <p:nvPicPr>
          <p:cNvPr id="12" name="صورة 4" descr="https://scontent.fjrs4-1.fna.fbcdn.net/v/t1.15752-9/31408358_2133152213580936_8818053494935126016_n.png?_nc_cat=0&amp;oh=d7d77049ad8afd1b8f5472d19642e1d7&amp;oe=5B5C24A7"/>
          <p:cNvPicPr/>
          <p:nvPr/>
        </p:nvPicPr>
        <p:blipFill>
          <a:blip r:embed="rId4" cstate="print"/>
          <a:srcRect/>
          <a:stretch>
            <a:fillRect/>
          </a:stretch>
        </p:blipFill>
        <p:spPr bwMode="auto">
          <a:xfrm>
            <a:off x="7534571" y="4653136"/>
            <a:ext cx="4248473" cy="2016224"/>
          </a:xfrm>
          <a:prstGeom prst="rect">
            <a:avLst/>
          </a:prstGeom>
          <a:noFill/>
          <a:ln w="9525">
            <a:noFill/>
            <a:miter lim="800000"/>
            <a:headEnd/>
            <a:tailEnd/>
          </a:ln>
        </p:spPr>
      </p:pic>
    </p:spTree>
    <p:extLst>
      <p:ext uri="{BB962C8B-B14F-4D97-AF65-F5344CB8AC3E}">
        <p14:creationId xmlns:p14="http://schemas.microsoft.com/office/powerpoint/2010/main" xmlns="" val="13794935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Lighting </a:t>
            </a:r>
            <a:r>
              <a:rPr lang="en-US" dirty="0"/>
              <a:t>Design:</a:t>
            </a:r>
          </a:p>
        </p:txBody>
      </p:sp>
      <p:sp>
        <p:nvSpPr>
          <p:cNvPr id="3" name="Content Placeholder 2"/>
          <p:cNvSpPr>
            <a:spLocks noGrp="1"/>
          </p:cNvSpPr>
          <p:nvPr>
            <p:ph idx="1"/>
          </p:nvPr>
        </p:nvSpPr>
        <p:spPr>
          <a:xfrm>
            <a:off x="1413892" y="1700808"/>
            <a:ext cx="8913078" cy="3777622"/>
          </a:xfrm>
        </p:spPr>
        <p:txBody>
          <a:bodyPr/>
          <a:lstStyle/>
          <a:p>
            <a:pPr marL="0" indent="0" algn="l" rtl="0">
              <a:buNone/>
            </a:pPr>
            <a:r>
              <a:rPr lang="en-US" b="1" dirty="0" smtClean="0"/>
              <a:t>3D Views:</a:t>
            </a:r>
            <a:endParaRPr lang="en-US" b="1"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59</a:t>
            </a:fld>
            <a:endParaRPr lang="en-US"/>
          </a:p>
        </p:txBody>
      </p:sp>
      <p:pic>
        <p:nvPicPr>
          <p:cNvPr id="8" name="صورة 76" descr="https://scontent.fjrs4-1.fna.fbcdn.net/v/t1.15752-9/31369794_2133256733570484_6854803216421355520_n.png?_nc_cat=0&amp;oh=91dca750cf50acc331ab250d03364b48&amp;oe=5B9B44D4"/>
          <p:cNvPicPr/>
          <p:nvPr/>
        </p:nvPicPr>
        <p:blipFill>
          <a:blip r:embed="rId2" cstate="print"/>
          <a:srcRect/>
          <a:stretch>
            <a:fillRect/>
          </a:stretch>
        </p:blipFill>
        <p:spPr bwMode="auto">
          <a:xfrm>
            <a:off x="2422004" y="2370332"/>
            <a:ext cx="7848872" cy="3434932"/>
          </a:xfrm>
          <a:prstGeom prst="rect">
            <a:avLst/>
          </a:prstGeom>
          <a:noFill/>
          <a:ln w="9525">
            <a:noFill/>
            <a:miter lim="800000"/>
            <a:headEnd/>
            <a:tailEnd/>
          </a:ln>
        </p:spPr>
      </p:pic>
    </p:spTree>
    <p:extLst>
      <p:ext uri="{BB962C8B-B14F-4D97-AF65-F5344CB8AC3E}">
        <p14:creationId xmlns:p14="http://schemas.microsoft.com/office/powerpoint/2010/main" xmlns="" val="27237538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Second Floor: </a:t>
            </a:r>
            <a:endParaRPr lang="en-US"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6</a:t>
            </a:fld>
            <a:endParaRPr lang="en-US"/>
          </a:p>
        </p:txBody>
      </p:sp>
      <p:pic>
        <p:nvPicPr>
          <p:cNvPr id="2050" name="Picture 2" descr="C:\Users\Admin\Desktop\graduation project 2\pics\1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94213" y="1700808"/>
            <a:ext cx="6101928" cy="46185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343566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948" y="624110"/>
            <a:ext cx="9583668" cy="1280890"/>
          </a:xfrm>
        </p:spPr>
        <p:txBody>
          <a:bodyPr/>
          <a:lstStyle/>
          <a:p>
            <a:pPr rtl="0"/>
            <a:r>
              <a:rPr lang="en-US" dirty="0"/>
              <a:t>Lighting Design:</a:t>
            </a:r>
          </a:p>
        </p:txBody>
      </p:sp>
      <p:sp>
        <p:nvSpPr>
          <p:cNvPr id="3" name="Content Placeholder 2"/>
          <p:cNvSpPr>
            <a:spLocks noGrp="1"/>
          </p:cNvSpPr>
          <p:nvPr>
            <p:ph idx="1"/>
          </p:nvPr>
        </p:nvSpPr>
        <p:spPr>
          <a:xfrm>
            <a:off x="1773932" y="1283496"/>
            <a:ext cx="9727684" cy="4282422"/>
          </a:xfrm>
        </p:spPr>
        <p:txBody>
          <a:bodyPr/>
          <a:lstStyle/>
          <a:p>
            <a:pPr marL="0" indent="0">
              <a:buNone/>
            </a:pPr>
            <a:r>
              <a:rPr lang="en-US" b="1" dirty="0" smtClean="0"/>
              <a:t>3- </a:t>
            </a:r>
            <a:r>
              <a:rPr lang="en-US" dirty="0" smtClean="0"/>
              <a:t>Office room </a:t>
            </a:r>
            <a:r>
              <a:rPr lang="en-US" b="1" dirty="0" smtClean="0"/>
              <a:t>:</a:t>
            </a:r>
          </a:p>
          <a:p>
            <a:pPr lvl="1">
              <a:buFont typeface="Arial" panose="020B0604020202020204" pitchFamily="34" charset="0"/>
              <a:buChar char="•"/>
            </a:pPr>
            <a:r>
              <a:rPr lang="en-US" dirty="0"/>
              <a:t>E = </a:t>
            </a:r>
            <a:r>
              <a:rPr lang="en-US" dirty="0" smtClean="0"/>
              <a:t>561 lx </a:t>
            </a:r>
            <a:r>
              <a:rPr lang="en-US" dirty="0"/>
              <a:t>&gt; </a:t>
            </a:r>
            <a:r>
              <a:rPr lang="en-US" dirty="0" smtClean="0"/>
              <a:t>400 </a:t>
            </a:r>
            <a:r>
              <a:rPr lang="en-US" dirty="0"/>
              <a:t>lx.</a:t>
            </a:r>
          </a:p>
          <a:p>
            <a:pPr lvl="1">
              <a:buFont typeface="Arial" panose="020B0604020202020204" pitchFamily="34" charset="0"/>
              <a:buChar char="•"/>
            </a:pPr>
            <a:r>
              <a:rPr lang="en-US" dirty="0"/>
              <a:t>U =  </a:t>
            </a:r>
            <a:r>
              <a:rPr lang="en-US" dirty="0" smtClean="0"/>
              <a:t>62% &gt; 60%.</a:t>
            </a:r>
          </a:p>
          <a:p>
            <a:pPr lvl="1">
              <a:buFont typeface="Arial" panose="020B0604020202020204" pitchFamily="34" charset="0"/>
              <a:buChar char="•"/>
            </a:pPr>
            <a:r>
              <a:rPr lang="en-US" dirty="0"/>
              <a:t>UGR = </a:t>
            </a:r>
            <a:r>
              <a:rPr lang="en-US" dirty="0" smtClean="0"/>
              <a:t>18.1 </a:t>
            </a:r>
            <a:r>
              <a:rPr lang="en-US" dirty="0"/>
              <a:t>&lt; 22.</a:t>
            </a:r>
          </a:p>
          <a:p>
            <a:pPr lvl="1">
              <a:buFont typeface="Arial" panose="020B0604020202020204" pitchFamily="34" charset="0"/>
              <a:buChar char="•"/>
            </a:pPr>
            <a:endParaRPr lang="en-US" dirty="0"/>
          </a:p>
        </p:txBody>
      </p:sp>
      <p:graphicFrame>
        <p:nvGraphicFramePr>
          <p:cNvPr id="9" name="Table 8"/>
          <p:cNvGraphicFramePr>
            <a:graphicFrameLocks noGrp="1"/>
          </p:cNvGraphicFramePr>
          <p:nvPr>
            <p:extLst/>
          </p:nvPr>
        </p:nvGraphicFramePr>
        <p:xfrm>
          <a:off x="909836" y="2896994"/>
          <a:ext cx="5544616" cy="1656183"/>
        </p:xfrm>
        <a:graphic>
          <a:graphicData uri="http://schemas.openxmlformats.org/drawingml/2006/table">
            <a:tbl>
              <a:tblPr firstRow="1" firstCol="1" bandRow="1">
                <a:tableStyleId>{3B4B98B0-60AC-42C2-AFA5-B58CD77FA1E5}</a:tableStyleId>
              </a:tblPr>
              <a:tblGrid>
                <a:gridCol w="1290930"/>
                <a:gridCol w="2135650"/>
                <a:gridCol w="2118036"/>
              </a:tblGrid>
              <a:tr h="672894">
                <a:tc>
                  <a:txBody>
                    <a:bodyPr/>
                    <a:lstStyle/>
                    <a:p>
                      <a:pPr marL="0" marR="457200" algn="ctr">
                        <a:lnSpc>
                          <a:spcPct val="107000"/>
                        </a:lnSpc>
                        <a:spcBef>
                          <a:spcPts val="0"/>
                        </a:spcBef>
                        <a:spcAft>
                          <a:spcPts val="0"/>
                        </a:spcAft>
                      </a:pPr>
                      <a:r>
                        <a:rPr lang="en-US" sz="1200" dirty="0">
                          <a:effectLst/>
                        </a:rPr>
                        <a:t>Surface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dirty="0">
                          <a:effectLst/>
                        </a:rPr>
                        <a:t>Finish material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dirty="0">
                          <a:effectLst/>
                        </a:rPr>
                        <a:t>Reflection factor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27763">
                <a:tc>
                  <a:txBody>
                    <a:bodyPr/>
                    <a:lstStyle/>
                    <a:p>
                      <a:pPr marL="0" marR="457200" algn="ctr">
                        <a:lnSpc>
                          <a:spcPct val="107000"/>
                        </a:lnSpc>
                        <a:spcBef>
                          <a:spcPts val="0"/>
                        </a:spcBef>
                        <a:spcAft>
                          <a:spcPts val="0"/>
                        </a:spcAft>
                      </a:pPr>
                      <a:r>
                        <a:rPr lang="en-US" sz="1200">
                          <a:effectLst/>
                        </a:rPr>
                        <a:t>Ceiling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a:effectLst/>
                        </a:rPr>
                        <a:t>1014(Ivory)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a:effectLst/>
                        </a:rPr>
                        <a:t>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27763">
                <a:tc>
                  <a:txBody>
                    <a:bodyPr/>
                    <a:lstStyle/>
                    <a:p>
                      <a:pPr marL="0" marR="457200" algn="ctr">
                        <a:lnSpc>
                          <a:spcPct val="107000"/>
                        </a:lnSpc>
                        <a:spcBef>
                          <a:spcPts val="0"/>
                        </a:spcBef>
                        <a:spcAft>
                          <a:spcPts val="0"/>
                        </a:spcAft>
                      </a:pPr>
                      <a:r>
                        <a:rPr lang="en-US" sz="1200">
                          <a:effectLst/>
                        </a:rPr>
                        <a:t>Wall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a:effectLst/>
                        </a:rPr>
                        <a:t>1014(Ivory)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a:effectLst/>
                        </a:rPr>
                        <a:t>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27763">
                <a:tc>
                  <a:txBody>
                    <a:bodyPr/>
                    <a:lstStyle/>
                    <a:p>
                      <a:pPr marL="0" marR="457200" algn="ctr">
                        <a:lnSpc>
                          <a:spcPct val="107000"/>
                        </a:lnSpc>
                        <a:spcBef>
                          <a:spcPts val="0"/>
                        </a:spcBef>
                        <a:spcAft>
                          <a:spcPts val="0"/>
                        </a:spcAft>
                      </a:pPr>
                      <a:r>
                        <a:rPr lang="en-US" sz="1200">
                          <a:effectLst/>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100" dirty="0">
                          <a:effectLst/>
                        </a:rPr>
                        <a:t>Carpet beige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457200" algn="ctr">
                        <a:lnSpc>
                          <a:spcPct val="107000"/>
                        </a:lnSpc>
                        <a:spcBef>
                          <a:spcPts val="0"/>
                        </a:spcBef>
                        <a:spcAft>
                          <a:spcPts val="0"/>
                        </a:spcAft>
                      </a:pPr>
                      <a:r>
                        <a:rPr lang="en-US" sz="1200" dirty="0">
                          <a:effectLst/>
                        </a:rPr>
                        <a:t>30%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Slide Number Placeholder 5"/>
          <p:cNvSpPr>
            <a:spLocks noGrp="1"/>
          </p:cNvSpPr>
          <p:nvPr>
            <p:ph type="sldNum" sz="quarter" idx="12"/>
          </p:nvPr>
        </p:nvSpPr>
        <p:spPr/>
        <p:txBody>
          <a:bodyPr/>
          <a:lstStyle/>
          <a:p>
            <a:fld id="{81FEFA0A-2F20-4B60-98C6-5FFDA469AA1C}" type="slidenum">
              <a:rPr lang="en-US" smtClean="0"/>
              <a:pPr/>
              <a:t>60</a:t>
            </a:fld>
            <a:endParaRPr lang="en-US"/>
          </a:p>
        </p:txBody>
      </p:sp>
      <p:pic>
        <p:nvPicPr>
          <p:cNvPr id="8" name="Picture 7"/>
          <p:cNvPicPr/>
          <p:nvPr/>
        </p:nvPicPr>
        <p:blipFill>
          <a:blip r:embed="rId2" cstate="print">
            <a:extLst>
              <a:ext uri="{28A0092B-C50C-407E-A947-70E740481C1C}">
                <a14:useLocalDpi xmlns:a14="http://schemas.microsoft.com/office/drawing/2010/main" xmlns="" val="0"/>
              </a:ext>
            </a:extLst>
          </a:blip>
          <a:stretch>
            <a:fillRect/>
          </a:stretch>
        </p:blipFill>
        <p:spPr>
          <a:xfrm>
            <a:off x="6670476" y="2852936"/>
            <a:ext cx="4982344" cy="1677035"/>
          </a:xfrm>
          <a:prstGeom prst="rect">
            <a:avLst/>
          </a:prstGeom>
        </p:spPr>
      </p:pic>
    </p:spTree>
    <p:extLst>
      <p:ext uri="{BB962C8B-B14F-4D97-AF65-F5344CB8AC3E}">
        <p14:creationId xmlns:p14="http://schemas.microsoft.com/office/powerpoint/2010/main" xmlns="" val="42202937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Lighting Design:</a:t>
            </a:r>
          </a:p>
        </p:txBody>
      </p:sp>
      <p:sp>
        <p:nvSpPr>
          <p:cNvPr id="6" name="Rectangle 5"/>
          <p:cNvSpPr/>
          <p:nvPr/>
        </p:nvSpPr>
        <p:spPr>
          <a:xfrm>
            <a:off x="2592250" y="1897615"/>
            <a:ext cx="1255472" cy="369332"/>
          </a:xfrm>
          <a:prstGeom prst="rect">
            <a:avLst/>
          </a:prstGeom>
        </p:spPr>
        <p:txBody>
          <a:bodyPr wrap="none">
            <a:spAutoFit/>
          </a:bodyPr>
          <a:lstStyle/>
          <a:p>
            <a:r>
              <a:rPr lang="en-US" b="1" dirty="0"/>
              <a:t>3D Views:</a:t>
            </a:r>
          </a:p>
        </p:txBody>
      </p:sp>
      <p:sp>
        <p:nvSpPr>
          <p:cNvPr id="3" name="Slide Number Placeholder 2"/>
          <p:cNvSpPr>
            <a:spLocks noGrp="1"/>
          </p:cNvSpPr>
          <p:nvPr>
            <p:ph type="sldNum" sz="quarter" idx="12"/>
          </p:nvPr>
        </p:nvSpPr>
        <p:spPr/>
        <p:txBody>
          <a:bodyPr/>
          <a:lstStyle/>
          <a:p>
            <a:fld id="{81FEFA0A-2F20-4B60-98C6-5FFDA469AA1C}" type="slidenum">
              <a:rPr lang="en-US" smtClean="0"/>
              <a:pPr/>
              <a:t>61</a:t>
            </a:fld>
            <a:endParaRPr lang="en-US"/>
          </a:p>
        </p:txBody>
      </p:sp>
      <p:pic>
        <p:nvPicPr>
          <p:cNvPr id="8" name="Picture 7"/>
          <p:cNvPicPr/>
          <p:nvPr/>
        </p:nvPicPr>
        <p:blipFill>
          <a:blip r:embed="rId2" cstate="print"/>
          <a:srcRect/>
          <a:stretch>
            <a:fillRect/>
          </a:stretch>
        </p:blipFill>
        <p:spPr bwMode="auto">
          <a:xfrm>
            <a:off x="3214092" y="2420888"/>
            <a:ext cx="6192688" cy="3600400"/>
          </a:xfrm>
          <a:prstGeom prst="rect">
            <a:avLst/>
          </a:prstGeom>
          <a:noFill/>
          <a:ln w="9525">
            <a:noFill/>
            <a:miter lim="800000"/>
            <a:headEnd/>
            <a:tailEnd/>
          </a:ln>
        </p:spPr>
      </p:pic>
    </p:spTree>
    <p:extLst>
      <p:ext uri="{BB962C8B-B14F-4D97-AF65-F5344CB8AC3E}">
        <p14:creationId xmlns:p14="http://schemas.microsoft.com/office/powerpoint/2010/main" xmlns="" val="145372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Electrical </a:t>
            </a:r>
            <a:r>
              <a:rPr lang="en-US" sz="3200" dirty="0" smtClean="0"/>
              <a:t>Design:</a:t>
            </a:r>
            <a:endParaRPr lang="ar-JO" sz="3200" dirty="0"/>
          </a:p>
        </p:txBody>
      </p:sp>
      <p:sp>
        <p:nvSpPr>
          <p:cNvPr id="3" name="Content Placeholder 2"/>
          <p:cNvSpPr>
            <a:spLocks noGrp="1"/>
          </p:cNvSpPr>
          <p:nvPr>
            <p:ph idx="1"/>
          </p:nvPr>
        </p:nvSpPr>
        <p:spPr/>
        <p:txBody>
          <a:bodyPr>
            <a:normAutofit/>
          </a:bodyPr>
          <a:lstStyle/>
          <a:p>
            <a:r>
              <a:rPr lang="en-US" sz="2400" dirty="0"/>
              <a:t>Lighting Arrangement</a:t>
            </a:r>
            <a:r>
              <a:rPr lang="en-US" sz="2400" dirty="0" smtClean="0"/>
              <a:t>.</a:t>
            </a:r>
            <a:br>
              <a:rPr lang="en-US" sz="2400" dirty="0" smtClean="0"/>
            </a:br>
            <a:endParaRPr lang="en-US" sz="2400" dirty="0"/>
          </a:p>
          <a:p>
            <a:r>
              <a:rPr lang="en-US" sz="2400" dirty="0"/>
              <a:t>Sockets Arrangement</a:t>
            </a:r>
            <a:r>
              <a:rPr lang="en-US" sz="2400" dirty="0" smtClean="0"/>
              <a:t>.</a:t>
            </a:r>
            <a:br>
              <a:rPr lang="en-US" sz="2400" dirty="0" smtClean="0"/>
            </a:br>
            <a:endParaRPr lang="en-US" sz="2400" dirty="0"/>
          </a:p>
          <a:p>
            <a:endParaRPr lang="en-US" sz="2400" dirty="0"/>
          </a:p>
        </p:txBody>
      </p:sp>
      <p:sp>
        <p:nvSpPr>
          <p:cNvPr id="5" name="Slide Number Placeholder 4"/>
          <p:cNvSpPr>
            <a:spLocks noGrp="1"/>
          </p:cNvSpPr>
          <p:nvPr>
            <p:ph type="sldNum" sz="quarter" idx="12"/>
          </p:nvPr>
        </p:nvSpPr>
        <p:spPr/>
        <p:txBody>
          <a:bodyPr/>
          <a:lstStyle/>
          <a:p>
            <a:fld id="{81FEFA0A-2F20-4B60-98C6-5FFDA469AA1C}" type="slidenum">
              <a:rPr lang="en-US" smtClean="0"/>
              <a:pPr/>
              <a:t>62</a:t>
            </a:fld>
            <a:endParaRPr lang="en-US"/>
          </a:p>
        </p:txBody>
      </p:sp>
    </p:spTree>
    <p:extLst>
      <p:ext uri="{BB962C8B-B14F-4D97-AF65-F5344CB8AC3E}">
        <p14:creationId xmlns:p14="http://schemas.microsoft.com/office/powerpoint/2010/main" xmlns="" val="24200564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Electrical Installation </a:t>
            </a:r>
            <a:r>
              <a:rPr lang="en-US" dirty="0"/>
              <a:t>Design:</a:t>
            </a:r>
          </a:p>
        </p:txBody>
      </p:sp>
      <p:sp>
        <p:nvSpPr>
          <p:cNvPr id="3" name="Content Placeholder 2"/>
          <p:cNvSpPr>
            <a:spLocks noGrp="1"/>
          </p:cNvSpPr>
          <p:nvPr>
            <p:ph idx="1"/>
          </p:nvPr>
        </p:nvSpPr>
        <p:spPr>
          <a:xfrm>
            <a:off x="2331565" y="1556792"/>
            <a:ext cx="8913078" cy="3777622"/>
          </a:xfrm>
        </p:spPr>
        <p:txBody>
          <a:bodyPr/>
          <a:lstStyle/>
          <a:p>
            <a:pPr algn="l" rtl="0"/>
            <a:r>
              <a:rPr lang="en-US" b="1" dirty="0" smtClean="0"/>
              <a:t>Lighting Arrangement: </a:t>
            </a:r>
          </a:p>
          <a:p>
            <a:pPr marL="0" indent="0" algn="l" rtl="0">
              <a:buNone/>
            </a:pPr>
            <a:r>
              <a:rPr lang="en-US" dirty="0" smtClean="0"/>
              <a:t>1- Parking:</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63</a:t>
            </a:fld>
            <a:endParaRPr lang="en-US"/>
          </a:p>
        </p:txBody>
      </p:sp>
      <p:pic>
        <p:nvPicPr>
          <p:cNvPr id="20481" name="Picture 1"/>
          <p:cNvPicPr>
            <a:picLocks noChangeAspect="1" noChangeArrowheads="1"/>
          </p:cNvPicPr>
          <p:nvPr/>
        </p:nvPicPr>
        <p:blipFill>
          <a:blip r:embed="rId2" cstate="print"/>
          <a:srcRect/>
          <a:stretch>
            <a:fillRect/>
          </a:stretch>
        </p:blipFill>
        <p:spPr bwMode="auto">
          <a:xfrm>
            <a:off x="2133972" y="2492896"/>
            <a:ext cx="8784976" cy="3744416"/>
          </a:xfrm>
          <a:prstGeom prst="rect">
            <a:avLst/>
          </a:prstGeom>
          <a:noFill/>
          <a:ln w="9525">
            <a:noFill/>
            <a:miter lim="800000"/>
            <a:headEnd/>
            <a:tailEnd/>
          </a:ln>
        </p:spPr>
      </p:pic>
    </p:spTree>
    <p:extLst>
      <p:ext uri="{BB962C8B-B14F-4D97-AF65-F5344CB8AC3E}">
        <p14:creationId xmlns:p14="http://schemas.microsoft.com/office/powerpoint/2010/main" xmlns="" val="102619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565563" y="1700808"/>
            <a:ext cx="8913078" cy="3777622"/>
          </a:xfrm>
        </p:spPr>
        <p:txBody>
          <a:bodyPr/>
          <a:lstStyle/>
          <a:p>
            <a:pPr marL="0" indent="0" algn="l" rtl="0">
              <a:buNone/>
            </a:pPr>
            <a:r>
              <a:rPr lang="en-US" dirty="0" smtClean="0"/>
              <a:t>2- Ground Floor:</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64</a:t>
            </a:fld>
            <a:endParaRPr lang="en-US"/>
          </a:p>
        </p:txBody>
      </p:sp>
      <p:pic>
        <p:nvPicPr>
          <p:cNvPr id="19457" name="Picture 1"/>
          <p:cNvPicPr>
            <a:picLocks noChangeAspect="1" noChangeArrowheads="1"/>
          </p:cNvPicPr>
          <p:nvPr/>
        </p:nvPicPr>
        <p:blipFill>
          <a:blip r:embed="rId2" cstate="print"/>
          <a:srcRect/>
          <a:stretch>
            <a:fillRect/>
          </a:stretch>
        </p:blipFill>
        <p:spPr bwMode="auto">
          <a:xfrm>
            <a:off x="2638028" y="2348880"/>
            <a:ext cx="7416824" cy="3960440"/>
          </a:xfrm>
          <a:prstGeom prst="rect">
            <a:avLst/>
          </a:prstGeom>
          <a:noFill/>
          <a:ln w="9525">
            <a:noFill/>
            <a:miter lim="800000"/>
            <a:headEnd/>
            <a:tailEnd/>
          </a:ln>
        </p:spPr>
      </p:pic>
    </p:spTree>
    <p:extLst>
      <p:ext uri="{BB962C8B-B14F-4D97-AF65-F5344CB8AC3E}">
        <p14:creationId xmlns:p14="http://schemas.microsoft.com/office/powerpoint/2010/main" xmlns="" val="7208730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94012" y="1556792"/>
            <a:ext cx="8913078" cy="3777622"/>
          </a:xfrm>
        </p:spPr>
        <p:txBody>
          <a:bodyPr/>
          <a:lstStyle/>
          <a:p>
            <a:pPr marL="0" indent="0" algn="l" rtl="0">
              <a:buNone/>
            </a:pPr>
            <a:r>
              <a:rPr lang="en-US" dirty="0" smtClean="0"/>
              <a:t>3- First Floor:</a:t>
            </a:r>
            <a:endParaRPr lang="en-US" dirty="0"/>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65</a:t>
            </a:fld>
            <a:endParaRPr lang="en-US"/>
          </a:p>
        </p:txBody>
      </p:sp>
      <p:pic>
        <p:nvPicPr>
          <p:cNvPr id="18433" name="Picture 1"/>
          <p:cNvPicPr>
            <a:picLocks noChangeAspect="1" noChangeArrowheads="1"/>
          </p:cNvPicPr>
          <p:nvPr/>
        </p:nvPicPr>
        <p:blipFill>
          <a:blip r:embed="rId2" cstate="print"/>
          <a:srcRect/>
          <a:stretch>
            <a:fillRect/>
          </a:stretch>
        </p:blipFill>
        <p:spPr bwMode="auto">
          <a:xfrm>
            <a:off x="2782044" y="2060848"/>
            <a:ext cx="6696744" cy="4032448"/>
          </a:xfrm>
          <a:prstGeom prst="rect">
            <a:avLst/>
          </a:prstGeom>
          <a:noFill/>
          <a:ln w="9525">
            <a:noFill/>
            <a:miter lim="800000"/>
            <a:headEnd/>
            <a:tailEnd/>
          </a:ln>
        </p:spPr>
      </p:pic>
    </p:spTree>
    <p:extLst>
      <p:ext uri="{BB962C8B-B14F-4D97-AF65-F5344CB8AC3E}">
        <p14:creationId xmlns:p14="http://schemas.microsoft.com/office/powerpoint/2010/main" xmlns="" val="3992156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94012" y="1556792"/>
            <a:ext cx="8913078" cy="3777622"/>
          </a:xfrm>
        </p:spPr>
        <p:txBody>
          <a:bodyPr/>
          <a:lstStyle/>
          <a:p>
            <a:pPr marL="0" indent="0" algn="l" rtl="0">
              <a:buNone/>
            </a:pPr>
            <a:r>
              <a:rPr lang="en-US" dirty="0" smtClean="0"/>
              <a:t>4- second  Floor:</a:t>
            </a:r>
            <a:endParaRPr lang="en-US" dirty="0"/>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66</a:t>
            </a:fld>
            <a:endParaRPr lang="en-US"/>
          </a:p>
        </p:txBody>
      </p:sp>
      <p:pic>
        <p:nvPicPr>
          <p:cNvPr id="107522" name="Picture 2"/>
          <p:cNvPicPr>
            <a:picLocks noChangeAspect="1" noChangeArrowheads="1"/>
          </p:cNvPicPr>
          <p:nvPr/>
        </p:nvPicPr>
        <p:blipFill>
          <a:blip r:embed="rId2" cstate="print"/>
          <a:srcRect/>
          <a:stretch>
            <a:fillRect/>
          </a:stretch>
        </p:blipFill>
        <p:spPr bwMode="auto">
          <a:xfrm>
            <a:off x="2782044" y="2492896"/>
            <a:ext cx="5832648" cy="3145532"/>
          </a:xfrm>
          <a:prstGeom prst="rect">
            <a:avLst/>
          </a:prstGeom>
          <a:noFill/>
          <a:ln w="9525">
            <a:noFill/>
            <a:miter lim="800000"/>
            <a:headEnd/>
            <a:tailEnd/>
          </a:ln>
        </p:spPr>
      </p:pic>
    </p:spTree>
    <p:extLst>
      <p:ext uri="{BB962C8B-B14F-4D97-AF65-F5344CB8AC3E}">
        <p14:creationId xmlns:p14="http://schemas.microsoft.com/office/powerpoint/2010/main" xmlns="" val="3992156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422004" y="1556792"/>
            <a:ext cx="8913078" cy="3777622"/>
          </a:xfrm>
        </p:spPr>
        <p:txBody>
          <a:bodyPr/>
          <a:lstStyle/>
          <a:p>
            <a:pPr algn="l" rtl="0"/>
            <a:r>
              <a:rPr lang="en-US" b="1" dirty="0" smtClean="0"/>
              <a:t>Sockets </a:t>
            </a:r>
            <a:r>
              <a:rPr lang="en-US" b="1" dirty="0"/>
              <a:t>Arrangement: </a:t>
            </a:r>
          </a:p>
          <a:p>
            <a:pPr marL="0" indent="0" algn="l" rtl="0">
              <a:buNone/>
            </a:pPr>
            <a:r>
              <a:rPr lang="en-US" dirty="0"/>
              <a:t>1- Parking:</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67</a:t>
            </a:fld>
            <a:endParaRPr lang="en-US"/>
          </a:p>
        </p:txBody>
      </p:sp>
      <p:pic>
        <p:nvPicPr>
          <p:cNvPr id="17409" name="Picture 1"/>
          <p:cNvPicPr>
            <a:picLocks noChangeAspect="1" noChangeArrowheads="1"/>
          </p:cNvPicPr>
          <p:nvPr/>
        </p:nvPicPr>
        <p:blipFill>
          <a:blip r:embed="rId2" cstate="print"/>
          <a:srcRect/>
          <a:stretch>
            <a:fillRect/>
          </a:stretch>
        </p:blipFill>
        <p:spPr bwMode="auto">
          <a:xfrm>
            <a:off x="2710036" y="2636912"/>
            <a:ext cx="6408712" cy="2957314"/>
          </a:xfrm>
          <a:prstGeom prst="rect">
            <a:avLst/>
          </a:prstGeom>
          <a:noFill/>
          <a:ln w="9525">
            <a:noFill/>
            <a:miter lim="800000"/>
            <a:headEnd/>
            <a:tailEnd/>
          </a:ln>
        </p:spPr>
      </p:pic>
    </p:spTree>
    <p:extLst>
      <p:ext uri="{BB962C8B-B14F-4D97-AF65-F5344CB8AC3E}">
        <p14:creationId xmlns:p14="http://schemas.microsoft.com/office/powerpoint/2010/main" xmlns="" val="24834677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1166" y="512463"/>
            <a:ext cx="8909366" cy="1280890"/>
          </a:xfrm>
        </p:spPr>
        <p:txBody>
          <a:bodyPr/>
          <a:lstStyle/>
          <a:p>
            <a:pPr rtl="0"/>
            <a:r>
              <a:rPr lang="en-US" dirty="0"/>
              <a:t>Electrical Installation Design:</a:t>
            </a:r>
          </a:p>
        </p:txBody>
      </p:sp>
      <p:sp>
        <p:nvSpPr>
          <p:cNvPr id="3" name="Content Placeholder 2"/>
          <p:cNvSpPr>
            <a:spLocks noGrp="1"/>
          </p:cNvSpPr>
          <p:nvPr>
            <p:ph idx="1"/>
          </p:nvPr>
        </p:nvSpPr>
        <p:spPr>
          <a:xfrm>
            <a:off x="2562494" y="1879471"/>
            <a:ext cx="8913078" cy="3777622"/>
          </a:xfrm>
        </p:spPr>
        <p:txBody>
          <a:bodyPr/>
          <a:lstStyle/>
          <a:p>
            <a:pPr marL="0" indent="0" algn="l" rtl="0">
              <a:buNone/>
            </a:pPr>
            <a:r>
              <a:rPr lang="en-US" dirty="0"/>
              <a:t>2- Ground Floor:</a:t>
            </a:r>
          </a:p>
          <a:p>
            <a:pPr marL="0" indent="0" algn="l" rtl="0">
              <a:buNone/>
            </a:pPr>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68</a:t>
            </a:fld>
            <a:endParaRPr lang="en-US"/>
          </a:p>
        </p:txBody>
      </p:sp>
      <p:pic>
        <p:nvPicPr>
          <p:cNvPr id="16385" name="Picture 1"/>
          <p:cNvPicPr>
            <a:picLocks noChangeAspect="1" noChangeArrowheads="1"/>
          </p:cNvPicPr>
          <p:nvPr/>
        </p:nvPicPr>
        <p:blipFill>
          <a:blip r:embed="rId2" cstate="print"/>
          <a:srcRect/>
          <a:stretch>
            <a:fillRect/>
          </a:stretch>
        </p:blipFill>
        <p:spPr bwMode="auto">
          <a:xfrm>
            <a:off x="2854052" y="2636912"/>
            <a:ext cx="6768752" cy="3144366"/>
          </a:xfrm>
          <a:prstGeom prst="rect">
            <a:avLst/>
          </a:prstGeom>
          <a:noFill/>
          <a:ln w="9525">
            <a:noFill/>
            <a:miter lim="800000"/>
            <a:headEnd/>
            <a:tailEnd/>
          </a:ln>
        </p:spPr>
      </p:pic>
    </p:spTree>
    <p:extLst>
      <p:ext uri="{BB962C8B-B14F-4D97-AF65-F5344CB8AC3E}">
        <p14:creationId xmlns="" xmlns:p14="http://schemas.microsoft.com/office/powerpoint/2010/main" val="16343339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lgn="l" rtl="0">
              <a:buNone/>
            </a:pPr>
            <a:r>
              <a:rPr lang="en-US" dirty="0"/>
              <a:t>3- First 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69</a:t>
            </a:fld>
            <a:endParaRPr lang="en-US"/>
          </a:p>
        </p:txBody>
      </p:sp>
      <p:pic>
        <p:nvPicPr>
          <p:cNvPr id="15361" name="Picture 1"/>
          <p:cNvPicPr>
            <a:picLocks noChangeAspect="1" noChangeArrowheads="1"/>
          </p:cNvPicPr>
          <p:nvPr/>
        </p:nvPicPr>
        <p:blipFill>
          <a:blip r:embed="rId2" cstate="print"/>
          <a:srcRect/>
          <a:stretch>
            <a:fillRect/>
          </a:stretch>
        </p:blipFill>
        <p:spPr bwMode="auto">
          <a:xfrm>
            <a:off x="1917948" y="1916832"/>
            <a:ext cx="7992888" cy="4176464"/>
          </a:xfrm>
          <a:prstGeom prst="rect">
            <a:avLst/>
          </a:prstGeom>
          <a:noFill/>
          <a:ln w="9525">
            <a:noFill/>
            <a:miter lim="800000"/>
            <a:headEnd/>
            <a:tailEnd/>
          </a:ln>
        </p:spPr>
      </p:pic>
    </p:spTree>
    <p:extLst>
      <p:ext uri="{BB962C8B-B14F-4D97-AF65-F5344CB8AC3E}">
        <p14:creationId xmlns="" xmlns:p14="http://schemas.microsoft.com/office/powerpoint/2010/main" val="7271598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Basement 1: </a:t>
            </a:r>
            <a:endParaRPr lang="en-US" dirty="0"/>
          </a:p>
          <a:p>
            <a:pPr marL="398462" indent="0">
              <a:buNone/>
            </a:pP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7</a:t>
            </a:fld>
            <a:endParaRPr lang="en-US"/>
          </a:p>
        </p:txBody>
      </p:sp>
      <p:pic>
        <p:nvPicPr>
          <p:cNvPr id="8" name="Picture 7" descr="B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62364" y="1196752"/>
            <a:ext cx="5976664" cy="4824536"/>
          </a:xfrm>
          <a:prstGeom prst="rect">
            <a:avLst/>
          </a:prstGeom>
          <a:noFill/>
          <a:ln>
            <a:noFill/>
          </a:ln>
        </p:spPr>
      </p:pic>
      <p:pic>
        <p:nvPicPr>
          <p:cNvPr id="10" name="صورة 9" descr="التسوية.PNG"/>
          <p:cNvPicPr/>
          <p:nvPr/>
        </p:nvPicPr>
        <p:blipFill>
          <a:blip r:embed="rId3" cstate="print"/>
          <a:stretch>
            <a:fillRect/>
          </a:stretch>
        </p:blipFill>
        <p:spPr>
          <a:xfrm>
            <a:off x="549796" y="2060848"/>
            <a:ext cx="4752528" cy="4221088"/>
          </a:xfrm>
          <a:prstGeom prst="rect">
            <a:avLst/>
          </a:prstGeom>
        </p:spPr>
      </p:pic>
    </p:spTree>
    <p:extLst>
      <p:ext uri="{BB962C8B-B14F-4D97-AF65-F5344CB8AC3E}">
        <p14:creationId xmlns:p14="http://schemas.microsoft.com/office/powerpoint/2010/main" xmlns="" val="15374235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buNone/>
            </a:pPr>
            <a:r>
              <a:rPr lang="en-US" dirty="0" smtClean="0"/>
              <a:t>4- second </a:t>
            </a:r>
            <a:r>
              <a:rPr lang="en-US" dirty="0"/>
              <a:t>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70</a:t>
            </a:fld>
            <a:endParaRPr lang="en-US"/>
          </a:p>
        </p:txBody>
      </p:sp>
      <p:pic>
        <p:nvPicPr>
          <p:cNvPr id="108546" name="Picture 2"/>
          <p:cNvPicPr>
            <a:picLocks noChangeAspect="1" noChangeArrowheads="1"/>
          </p:cNvPicPr>
          <p:nvPr/>
        </p:nvPicPr>
        <p:blipFill>
          <a:blip r:embed="rId2" cstate="print"/>
          <a:srcRect/>
          <a:stretch>
            <a:fillRect/>
          </a:stretch>
        </p:blipFill>
        <p:spPr bwMode="auto">
          <a:xfrm>
            <a:off x="2926060" y="2132856"/>
            <a:ext cx="6336704" cy="4176464"/>
          </a:xfrm>
          <a:prstGeom prst="rect">
            <a:avLst/>
          </a:prstGeom>
          <a:noFill/>
          <a:ln w="9525">
            <a:noFill/>
            <a:miter lim="800000"/>
            <a:headEnd/>
            <a:tailEnd/>
          </a:ln>
        </p:spPr>
      </p:pic>
    </p:spTree>
    <p:extLst>
      <p:ext uri="{BB962C8B-B14F-4D97-AF65-F5344CB8AC3E}">
        <p14:creationId xmlns="" xmlns:p14="http://schemas.microsoft.com/office/powerpoint/2010/main" val="7271598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Elevators</a:t>
            </a:r>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71</a:t>
            </a:fld>
            <a:endParaRPr lang="en-US"/>
          </a:p>
        </p:txBody>
      </p:sp>
      <p:pic>
        <p:nvPicPr>
          <p:cNvPr id="3074" name="Picture 2" descr="C:\Users\Admin\Desktop\graduation project 2\pics\Stair cas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18148" y="1602831"/>
            <a:ext cx="4536504" cy="49548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888082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402826899"/>
              </p:ext>
            </p:extLst>
          </p:nvPr>
        </p:nvGraphicFramePr>
        <p:xfrm>
          <a:off x="1917948" y="620688"/>
          <a:ext cx="9001002" cy="4104457"/>
        </p:xfrm>
        <a:graphic>
          <a:graphicData uri="http://schemas.openxmlformats.org/drawingml/2006/table">
            <a:tbl>
              <a:tblPr firstRow="1" firstCol="1" bandRow="1">
                <a:tableStyleId>{5940675A-B579-460E-94D1-54222C63F5DA}</a:tableStyleId>
              </a:tblPr>
              <a:tblGrid>
                <a:gridCol w="2225522"/>
                <a:gridCol w="1153975"/>
                <a:gridCol w="1071548"/>
                <a:gridCol w="1153975"/>
                <a:gridCol w="990953"/>
                <a:gridCol w="1646703"/>
                <a:gridCol w="758326"/>
              </a:tblGrid>
              <a:tr h="342038">
                <a:tc>
                  <a:txBody>
                    <a:bodyPr/>
                    <a:lstStyle/>
                    <a:p>
                      <a:pPr>
                        <a:lnSpc>
                          <a:spcPct val="115000"/>
                        </a:lnSpc>
                      </a:pPr>
                      <a:endParaRPr lang="en-US" sz="1100" dirty="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2500/350</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2500/400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3000/350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3000/400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3500/350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3500/400</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Passenger capacity (P)</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19</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Round trip (RT)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124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147</a:t>
                      </a:r>
                      <a:endParaRPr lang="en-US" sz="1100">
                        <a:effectLst/>
                        <a:latin typeface="Calibri"/>
                        <a:ea typeface="Calibri"/>
                        <a:cs typeface="Arial"/>
                      </a:endParaRPr>
                    </a:p>
                  </a:txBody>
                  <a:tcPr marL="68580" marR="68580" marT="0" marB="0" anchor="ctr"/>
                </a:tc>
              </a:tr>
              <a:tr h="684076">
                <a:tc>
                  <a:txBody>
                    <a:bodyPr/>
                    <a:lstStyle/>
                    <a:p>
                      <a:pPr marL="0" marR="0" algn="ctr">
                        <a:lnSpc>
                          <a:spcPct val="115000"/>
                        </a:lnSpc>
                        <a:spcBef>
                          <a:spcPts val="0"/>
                        </a:spcBef>
                        <a:spcAft>
                          <a:spcPts val="0"/>
                        </a:spcAft>
                      </a:pPr>
                      <a:r>
                        <a:rPr lang="en-US" sz="1100">
                          <a:effectLst/>
                        </a:rPr>
                        <a:t>Handling capacity (hc)=300*P/RT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31.45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34.04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35.56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37.50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38.78</a:t>
                      </a:r>
                      <a:endParaRPr lang="en-US" sz="1100">
                        <a:effectLst/>
                        <a:latin typeface="Calibri"/>
                        <a:ea typeface="Calibri"/>
                        <a:cs typeface="Arial"/>
                      </a:endParaRPr>
                    </a:p>
                  </a:txBody>
                  <a:tcPr marL="68580" marR="68580" marT="0" marB="0" anchor="ctr"/>
                </a:tc>
              </a:tr>
              <a:tr h="684076">
                <a:tc>
                  <a:txBody>
                    <a:bodyPr/>
                    <a:lstStyle/>
                    <a:p>
                      <a:pPr marL="0" marR="0" algn="ctr">
                        <a:lnSpc>
                          <a:spcPct val="115000"/>
                        </a:lnSpc>
                        <a:spcBef>
                          <a:spcPts val="0"/>
                        </a:spcBef>
                        <a:spcAft>
                          <a:spcPts val="0"/>
                        </a:spcAft>
                      </a:pPr>
                      <a:r>
                        <a:rPr lang="en-US" sz="1100">
                          <a:effectLst/>
                        </a:rPr>
                        <a:t>Number of cars in system(N)=HC/hc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1.12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1.07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0.90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0.87</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a:effectLst/>
                        </a:rPr>
                        <a:t>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r>
              <a:tr h="1026115">
                <a:tc>
                  <a:txBody>
                    <a:bodyPr/>
                    <a:lstStyle/>
                    <a:p>
                      <a:pPr marL="0" marR="0" algn="ctr">
                        <a:lnSpc>
                          <a:spcPct val="115000"/>
                        </a:lnSpc>
                        <a:spcBef>
                          <a:spcPts val="0"/>
                        </a:spcBef>
                        <a:spcAft>
                          <a:spcPts val="0"/>
                        </a:spcAft>
                      </a:pPr>
                      <a:r>
                        <a:rPr lang="en-US" sz="1100">
                          <a:effectLst/>
                        </a:rPr>
                        <a:t>Check number 1: Percent handling capacities (PHC) = N'*hc/population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17%</a:t>
                      </a:r>
                      <a:endParaRPr lang="en-US" sz="1100">
                        <a:effectLst/>
                        <a:latin typeface="Calibri"/>
                        <a:ea typeface="Calibri"/>
                        <a:cs typeface="Arial"/>
                      </a:endParaRPr>
                    </a:p>
                  </a:txBody>
                  <a:tcPr marL="68580" marR="68580" marT="0" marB="0" anchor="ctr"/>
                </a:tc>
              </a:tr>
              <a:tr h="342038">
                <a:tc>
                  <a:txBody>
                    <a:bodyPr/>
                    <a:lstStyle/>
                    <a:p>
                      <a:pPr marL="0" marR="0" algn="ctr">
                        <a:lnSpc>
                          <a:spcPct val="115000"/>
                        </a:lnSpc>
                        <a:spcBef>
                          <a:spcPts val="0"/>
                        </a:spcBef>
                        <a:spcAft>
                          <a:spcPts val="0"/>
                        </a:spcAft>
                      </a:pPr>
                      <a:r>
                        <a:rPr lang="en-US" sz="1100" dirty="0">
                          <a:effectLst/>
                        </a:rPr>
                        <a:t>Check number 2: I = RT/N'</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28</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34.04</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35.56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37.50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38.78</a:t>
                      </a:r>
                      <a:endParaRPr lang="en-US" sz="1100" dirty="0">
                        <a:effectLst/>
                        <a:latin typeface="Calibri"/>
                        <a:ea typeface="Calibri"/>
                        <a:cs typeface="Arial"/>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81FEFA0A-2F20-4B60-98C6-5FFDA469AA1C}" type="slidenum">
              <a:rPr lang="en-US" smtClean="0"/>
              <a:pPr/>
              <a:t>72</a:t>
            </a:fld>
            <a:endParaRPr lang="en-US"/>
          </a:p>
        </p:txBody>
      </p:sp>
      <p:sp>
        <p:nvSpPr>
          <p:cNvPr id="6" name="Rectangle 5"/>
          <p:cNvSpPr/>
          <p:nvPr/>
        </p:nvSpPr>
        <p:spPr>
          <a:xfrm>
            <a:off x="2197823" y="5013176"/>
            <a:ext cx="7776864" cy="646331"/>
          </a:xfrm>
          <a:prstGeom prst="rect">
            <a:avLst/>
          </a:prstGeom>
        </p:spPr>
        <p:txBody>
          <a:bodyPr wrap="square">
            <a:spAutoFit/>
          </a:bodyPr>
          <a:lstStyle/>
          <a:p>
            <a:r>
              <a:rPr lang="en-US" dirty="0" smtClean="0"/>
              <a:t>suitable </a:t>
            </a:r>
            <a:r>
              <a:rPr lang="en-US" dirty="0"/>
              <a:t>elevator could be chosen is 2500/350 and number of elevators is 1</a:t>
            </a:r>
            <a:r>
              <a:rPr lang="en-US" dirty="0" smtClean="0"/>
              <a:t>.</a:t>
            </a:r>
            <a:endParaRPr lang="en-US" dirty="0"/>
          </a:p>
        </p:txBody>
      </p:sp>
    </p:spTree>
    <p:extLst>
      <p:ext uri="{BB962C8B-B14F-4D97-AF65-F5344CB8AC3E}">
        <p14:creationId xmlns:p14="http://schemas.microsoft.com/office/powerpoint/2010/main" xmlns="" val="23593340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582" y="434145"/>
            <a:ext cx="8963107" cy="1325218"/>
          </a:xfrm>
        </p:spPr>
        <p:txBody>
          <a:bodyPr>
            <a:normAutofit/>
          </a:bodyPr>
          <a:lstStyle/>
          <a:p>
            <a:pPr rtl="0"/>
            <a:r>
              <a:rPr lang="en-US" sz="2799" dirty="0"/>
              <a:t>Water supply distribution:</a:t>
            </a:r>
            <a:br>
              <a:rPr lang="en-US" sz="2799" dirty="0"/>
            </a:br>
            <a:endParaRPr lang="ar-JO" sz="2799"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73</a:t>
            </a:fld>
            <a:endParaRPr lang="en-US"/>
          </a:p>
        </p:txBody>
      </p:sp>
      <p:sp>
        <p:nvSpPr>
          <p:cNvPr id="7" name="Title 1"/>
          <p:cNvSpPr txBox="1">
            <a:spLocks/>
          </p:cNvSpPr>
          <p:nvPr/>
        </p:nvSpPr>
        <p:spPr>
          <a:xfrm>
            <a:off x="2205980" y="1249154"/>
            <a:ext cx="8963107" cy="1325218"/>
          </a:xfrm>
          <a:prstGeom prst="rect">
            <a:avLst/>
          </a:prstGeom>
        </p:spPr>
        <p:txBody>
          <a:bodyPr vert="horz" lIns="91440" tIns="45720" rIns="91440" bIns="45720" rtlCol="0" anchor="t">
            <a:normAutofit/>
          </a:bodyPr>
          <a:lst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99" dirty="0" smtClean="0"/>
              <a:t>Riser 1</a:t>
            </a:r>
            <a:endParaRPr lang="ar-JO" sz="2799" dirty="0"/>
          </a:p>
        </p:txBody>
      </p:sp>
      <p:graphicFrame>
        <p:nvGraphicFramePr>
          <p:cNvPr id="6" name="Table 5"/>
          <p:cNvGraphicFramePr>
            <a:graphicFrameLocks noGrp="1"/>
          </p:cNvGraphicFramePr>
          <p:nvPr>
            <p:extLst>
              <p:ext uri="{D42A27DB-BD31-4B8C-83A1-F6EECF244321}">
                <p14:modId xmlns:p14="http://schemas.microsoft.com/office/powerpoint/2010/main" xmlns="" val="1394926243"/>
              </p:ext>
            </p:extLst>
          </p:nvPr>
        </p:nvGraphicFramePr>
        <p:xfrm>
          <a:off x="1917948" y="2204864"/>
          <a:ext cx="9073008" cy="2232246"/>
        </p:xfrm>
        <a:graphic>
          <a:graphicData uri="http://schemas.openxmlformats.org/drawingml/2006/table">
            <a:tbl>
              <a:tblPr firstRow="1" firstCol="1" bandRow="1">
                <a:tableStyleId>{5940675A-B579-460E-94D1-54222C63F5DA}</a:tableStyleId>
              </a:tblPr>
              <a:tblGrid>
                <a:gridCol w="2774391"/>
                <a:gridCol w="4499011"/>
                <a:gridCol w="1799606"/>
              </a:tblGrid>
              <a:tr h="372041">
                <a:tc>
                  <a:txBody>
                    <a:bodyPr/>
                    <a:lstStyle/>
                    <a:p>
                      <a:pPr>
                        <a:lnSpc>
                          <a:spcPct val="115000"/>
                        </a:lnSpc>
                      </a:pPr>
                      <a:endParaRPr lang="en-US" sz="1100" dirty="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diameter chosen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losses</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dirty="0">
                          <a:effectLst/>
                        </a:rPr>
                        <a:t>meter</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Vertical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Horizontal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0.3</a:t>
                      </a:r>
                      <a:endParaRPr lang="en-US" sz="1100">
                        <a:effectLst/>
                        <a:latin typeface="Calibri"/>
                        <a:ea typeface="Calibri"/>
                        <a:cs typeface="Arial"/>
                      </a:endParaRPr>
                    </a:p>
                  </a:txBody>
                  <a:tcPr marL="68580" marR="68580" marT="0" marB="0" anchor="ctr"/>
                </a:tc>
              </a:tr>
              <a:tr h="372041">
                <a:tc>
                  <a:txBody>
                    <a:bodyPr/>
                    <a:lstStyle/>
                    <a:p>
                      <a:pPr marL="0" marR="0" algn="ctr">
                        <a:lnSpc>
                          <a:spcPct val="115000"/>
                        </a:lnSpc>
                        <a:spcBef>
                          <a:spcPts val="0"/>
                        </a:spcBef>
                        <a:spcAft>
                          <a:spcPts val="0"/>
                        </a:spcAft>
                      </a:pPr>
                      <a:r>
                        <a:rPr lang="en-US" sz="1100">
                          <a:effectLst/>
                        </a:rPr>
                        <a:t>Branch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0.75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0.3</a:t>
                      </a:r>
                      <a:endParaRPr lang="en-US" sz="1100">
                        <a:effectLst/>
                        <a:latin typeface="Calibri"/>
                        <a:ea typeface="Calibri"/>
                        <a:cs typeface="Arial"/>
                      </a:endParaRPr>
                    </a:p>
                  </a:txBody>
                  <a:tcPr marL="68580" marR="68580" marT="0" marB="0" anchor="ctr"/>
                </a:tc>
              </a:tr>
              <a:tr h="372041">
                <a:tc>
                  <a:txBody>
                    <a:bodyPr/>
                    <a:lstStyle/>
                    <a:p>
                      <a:pPr>
                        <a:lnSpc>
                          <a:spcPct val="115000"/>
                        </a:lnSpc>
                      </a:pPr>
                      <a:endParaRPr lang="en-US" sz="1100">
                        <a:effectLst/>
                        <a:latin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4.4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3451088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1FEFA0A-2F20-4B60-98C6-5FFDA469AA1C}" type="slidenum">
              <a:rPr lang="en-US" smtClean="0"/>
              <a:pPr/>
              <a:t>74</a:t>
            </a:fld>
            <a:endParaRPr lang="en-US"/>
          </a:p>
        </p:txBody>
      </p:sp>
      <p:sp>
        <p:nvSpPr>
          <p:cNvPr id="7" name="Title 1"/>
          <p:cNvSpPr txBox="1">
            <a:spLocks/>
          </p:cNvSpPr>
          <p:nvPr/>
        </p:nvSpPr>
        <p:spPr>
          <a:xfrm>
            <a:off x="2205980" y="1249154"/>
            <a:ext cx="8963107" cy="1325218"/>
          </a:xfrm>
          <a:prstGeom prst="rect">
            <a:avLst/>
          </a:prstGeom>
        </p:spPr>
        <p:txBody>
          <a:bodyPr vert="horz" lIns="91440" tIns="45720" rIns="91440" bIns="45720" rtlCol="0" anchor="t">
            <a:normAutofit/>
          </a:bodyPr>
          <a:lstStyle>
            <a:lvl1pPr algn="l" defTabSz="457063" rtl="0" eaLnBrk="1" latinLnBrk="0" hangingPunct="1">
              <a:spcBef>
                <a:spcPct val="0"/>
              </a:spcBef>
              <a:buNone/>
              <a:defRPr sz="3599"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99" dirty="0" smtClean="0"/>
              <a:t>Riser 2</a:t>
            </a:r>
            <a:endParaRPr lang="ar-JO" sz="2799" dirty="0"/>
          </a:p>
        </p:txBody>
      </p:sp>
      <p:graphicFrame>
        <p:nvGraphicFramePr>
          <p:cNvPr id="4" name="Table 3"/>
          <p:cNvGraphicFramePr>
            <a:graphicFrameLocks noGrp="1"/>
          </p:cNvGraphicFramePr>
          <p:nvPr>
            <p:extLst>
              <p:ext uri="{D42A27DB-BD31-4B8C-83A1-F6EECF244321}">
                <p14:modId xmlns:p14="http://schemas.microsoft.com/office/powerpoint/2010/main" xmlns="" val="1835368863"/>
              </p:ext>
            </p:extLst>
          </p:nvPr>
        </p:nvGraphicFramePr>
        <p:xfrm>
          <a:off x="1917948" y="2132856"/>
          <a:ext cx="8747083" cy="2808318"/>
        </p:xfrm>
        <a:graphic>
          <a:graphicData uri="http://schemas.openxmlformats.org/drawingml/2006/table">
            <a:tbl>
              <a:tblPr firstRow="1" firstCol="1" bandRow="1">
                <a:tableStyleId>{5940675A-B579-460E-94D1-54222C63F5DA}</a:tableStyleId>
              </a:tblPr>
              <a:tblGrid>
                <a:gridCol w="2674728"/>
                <a:gridCol w="4337396"/>
                <a:gridCol w="1734959"/>
              </a:tblGrid>
              <a:tr h="468053">
                <a:tc>
                  <a:txBody>
                    <a:bodyPr/>
                    <a:lstStyle/>
                    <a:p>
                      <a:pPr>
                        <a:lnSpc>
                          <a:spcPct val="115000"/>
                        </a:lnSpc>
                      </a:pPr>
                      <a:endParaRPr lang="en-US" sz="1100">
                        <a:effectLst/>
                        <a:latin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100">
                          <a:effectLst/>
                        </a:rPr>
                        <a:t>diameter chosen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losses</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meter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1.8</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Vertical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1.4</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Horizontal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0.1</a:t>
                      </a:r>
                      <a:endParaRPr lang="en-US" sz="1100">
                        <a:effectLst/>
                        <a:latin typeface="Calibri"/>
                        <a:ea typeface="Calibri"/>
                        <a:cs typeface="Arial"/>
                      </a:endParaRPr>
                    </a:p>
                  </a:txBody>
                  <a:tcPr marL="68580" marR="68580" marT="0" marB="0" anchor="ctr"/>
                </a:tc>
              </a:tr>
              <a:tr h="468053">
                <a:tc>
                  <a:txBody>
                    <a:bodyPr/>
                    <a:lstStyle/>
                    <a:p>
                      <a:pPr marL="0" marR="0" algn="ctr">
                        <a:lnSpc>
                          <a:spcPct val="115000"/>
                        </a:lnSpc>
                        <a:spcBef>
                          <a:spcPts val="0"/>
                        </a:spcBef>
                        <a:spcAft>
                          <a:spcPts val="0"/>
                        </a:spcAft>
                      </a:pPr>
                      <a:r>
                        <a:rPr lang="en-US" sz="1100">
                          <a:effectLst/>
                        </a:rPr>
                        <a:t>Branch pipe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0.75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0.6</a:t>
                      </a:r>
                      <a:endParaRPr lang="en-US" sz="1100">
                        <a:effectLst/>
                        <a:latin typeface="Calibri"/>
                        <a:ea typeface="Calibri"/>
                        <a:cs typeface="Arial"/>
                      </a:endParaRPr>
                    </a:p>
                  </a:txBody>
                  <a:tcPr marL="68580" marR="68580" marT="0" marB="0" anchor="ctr"/>
                </a:tc>
              </a:tr>
              <a:tr h="468053">
                <a:tc>
                  <a:txBody>
                    <a:bodyPr/>
                    <a:lstStyle/>
                    <a:p>
                      <a:pPr>
                        <a:lnSpc>
                          <a:spcPct val="115000"/>
                        </a:lnSpc>
                      </a:pPr>
                      <a:endParaRPr lang="en-US" sz="1100">
                        <a:effectLst/>
                        <a:latin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3.9</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35440841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1FEFA0A-2F20-4B60-98C6-5FFDA469AA1C}" type="slidenum">
              <a:rPr lang="en-US" smtClean="0"/>
              <a:pPr/>
              <a:t>75</a:t>
            </a:fld>
            <a:endParaRPr lang="en-US"/>
          </a:p>
        </p:txBody>
      </p:sp>
      <p:pic>
        <p:nvPicPr>
          <p:cNvPr id="5" name="Picture 4" descr="drainage network from 3 side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58108" y="1412776"/>
            <a:ext cx="6188149" cy="4588346"/>
          </a:xfrm>
          <a:prstGeom prst="rect">
            <a:avLst/>
          </a:prstGeom>
          <a:noFill/>
          <a:ln>
            <a:noFill/>
          </a:ln>
        </p:spPr>
      </p:pic>
      <p:sp>
        <p:nvSpPr>
          <p:cNvPr id="6" name="Title 1"/>
          <p:cNvSpPr>
            <a:spLocks noGrp="1"/>
          </p:cNvSpPr>
          <p:nvPr>
            <p:ph type="title"/>
          </p:nvPr>
        </p:nvSpPr>
        <p:spPr>
          <a:xfrm>
            <a:off x="1917948" y="624110"/>
            <a:ext cx="9583668" cy="1280890"/>
          </a:xfrm>
        </p:spPr>
        <p:txBody>
          <a:bodyPr>
            <a:normAutofit/>
          </a:bodyPr>
          <a:lstStyle/>
          <a:p>
            <a:pPr rtl="0"/>
            <a:r>
              <a:rPr lang="en-US" sz="2799" dirty="0"/>
              <a:t>Drainage system:</a:t>
            </a:r>
            <a:endParaRPr lang="ar-JO" sz="2799" dirty="0"/>
          </a:p>
        </p:txBody>
      </p:sp>
    </p:spTree>
    <p:extLst>
      <p:ext uri="{BB962C8B-B14F-4D97-AF65-F5344CB8AC3E}">
        <p14:creationId xmlns:p14="http://schemas.microsoft.com/office/powerpoint/2010/main" xmlns="" val="39036832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5980" y="332656"/>
            <a:ext cx="8913078" cy="3777622"/>
          </a:xfrm>
        </p:spPr>
        <p:txBody>
          <a:bodyPr/>
          <a:lstStyle/>
          <a:p>
            <a:pPr lvl="0"/>
            <a:r>
              <a:rPr lang="en-US" dirty="0"/>
              <a:t>Side 1: it is connected with second floor and ground floor and extends to the public sewer.</a:t>
            </a:r>
          </a:p>
          <a:p>
            <a:r>
              <a:rPr lang="en-US" dirty="0"/>
              <a:t>Second floor: contains of 6 W.Cs and 6 wash sinks.</a:t>
            </a:r>
          </a:p>
          <a:p>
            <a:r>
              <a:rPr lang="en-US" dirty="0"/>
              <a:t>Ground Floor: contains of 6 W.Cs and 6 was sinks.</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xmlns="" val="2489504829"/>
              </p:ext>
            </p:extLst>
          </p:nvPr>
        </p:nvGraphicFramePr>
        <p:xfrm>
          <a:off x="1053853" y="1988839"/>
          <a:ext cx="9865094" cy="3456384"/>
        </p:xfrm>
        <a:graphic>
          <a:graphicData uri="http://schemas.openxmlformats.org/drawingml/2006/table">
            <a:tbl>
              <a:tblPr firstRow="1" firstCol="1" bandRow="1">
                <a:tableStyleId>{5940675A-B579-460E-94D1-54222C63F5DA}</a:tableStyleId>
              </a:tblPr>
              <a:tblGrid>
                <a:gridCol w="1401074"/>
                <a:gridCol w="751398"/>
                <a:gridCol w="1759978"/>
                <a:gridCol w="847362"/>
                <a:gridCol w="661192"/>
                <a:gridCol w="1548858"/>
                <a:gridCol w="745639"/>
                <a:gridCol w="921254"/>
                <a:gridCol w="1228339"/>
              </a:tblGrid>
              <a:tr h="327761">
                <a:tc>
                  <a:txBody>
                    <a:bodyPr/>
                    <a:lstStyle/>
                    <a:p>
                      <a:pPr>
                        <a:lnSpc>
                          <a:spcPct val="115000"/>
                        </a:lnSpc>
                      </a:pPr>
                      <a:endParaRPr lang="en-US" sz="1100">
                        <a:effectLst/>
                        <a:latin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a:effectLst/>
                        </a:rPr>
                        <a:t>Second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100">
                          <a:effectLst/>
                        </a:rPr>
                        <a:t>Ground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a:lnSpc>
                          <a:spcPct val="115000"/>
                        </a:lnSpc>
                      </a:pPr>
                      <a:endParaRPr lang="en-US" sz="1100">
                        <a:effectLst/>
                        <a:latin typeface="Calibri"/>
                        <a:cs typeface="Arial"/>
                      </a:endParaRPr>
                    </a:p>
                  </a:txBody>
                  <a:tcPr marL="68580" marR="68580" marT="0" marB="0" anchor="ctr"/>
                </a:tc>
                <a:tc>
                  <a:txBody>
                    <a:bodyPr/>
                    <a:lstStyle/>
                    <a:p>
                      <a:pPr>
                        <a:lnSpc>
                          <a:spcPct val="115000"/>
                        </a:lnSpc>
                      </a:pPr>
                      <a:endParaRPr lang="en-US" sz="1100">
                        <a:effectLst/>
                        <a:latin typeface="Calibri"/>
                        <a:cs typeface="Arial"/>
                      </a:endParaRPr>
                    </a:p>
                  </a:txBody>
                  <a:tcPr marL="68580" marR="68580" marT="0" marB="0" anchor="ctr"/>
                </a:tc>
              </a:tr>
              <a:tr h="327761">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923688">
                <a:tc>
                  <a:txBody>
                    <a:bodyPr/>
                    <a:lstStyle/>
                    <a:p>
                      <a:pPr marL="0" marR="0" algn="ctr">
                        <a:lnSpc>
                          <a:spcPct val="115000"/>
                        </a:lnSpc>
                        <a:spcBef>
                          <a:spcPts val="0"/>
                        </a:spcBef>
                        <a:spcAft>
                          <a:spcPts val="0"/>
                        </a:spcAft>
                      </a:pPr>
                      <a:r>
                        <a:rPr lang="en-US" sz="1100">
                          <a:effectLst/>
                        </a:rPr>
                        <a:t>Drainage fixture unit </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72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22.2</a:t>
                      </a:r>
                      <a:br>
                        <a:rPr lang="en-US" sz="1100" dirty="0">
                          <a:effectLst/>
                        </a:rPr>
                      </a:br>
                      <a:r>
                        <a:rPr lang="en-US" sz="1000" dirty="0">
                          <a:effectLst/>
                        </a:rPr>
                        <a:t>(Shown in figure 5.2)</a:t>
                      </a:r>
                      <a:endParaRPr lang="en-US" sz="1100" dirty="0">
                        <a:effectLst/>
                        <a:latin typeface="Calibri"/>
                        <a:ea typeface="Calibri"/>
                        <a:cs typeface="Arial"/>
                      </a:endParaRPr>
                    </a:p>
                  </a:txBody>
                  <a:tcPr marL="68580" marR="68580" marT="0" marB="0" anchor="ctr"/>
                </a:tc>
              </a:tr>
              <a:tr h="953486">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22.3</a:t>
                      </a:r>
                      <a:br>
                        <a:rPr lang="en-US" sz="1100" dirty="0">
                          <a:effectLst/>
                        </a:rPr>
                      </a:br>
                      <a:r>
                        <a:rPr lang="en-US" sz="1000" dirty="0">
                          <a:effectLst/>
                        </a:rPr>
                        <a:t>(Shown in figure 5.3</a:t>
                      </a:r>
                      <a:r>
                        <a:rPr lang="en-US" sz="1100" dirty="0">
                          <a:effectLst/>
                        </a:rPr>
                        <a:t>)</a:t>
                      </a:r>
                      <a:endParaRPr lang="en-US" sz="1100" dirty="0">
                        <a:effectLst/>
                        <a:latin typeface="Calibri"/>
                        <a:ea typeface="Calibri"/>
                        <a:cs typeface="Arial"/>
                      </a:endParaRPr>
                    </a:p>
                  </a:txBody>
                  <a:tcPr marL="68580" marR="68580" marT="0" marB="0" anchor="ctr"/>
                </a:tc>
              </a:tr>
              <a:tr h="923688">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14265259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9996" y="980728"/>
            <a:ext cx="8913078" cy="3777622"/>
          </a:xfrm>
        </p:spPr>
        <p:txBody>
          <a:bodyPr/>
          <a:lstStyle/>
          <a:p>
            <a:pPr lvl="0"/>
            <a:r>
              <a:rPr lang="en-US" dirty="0"/>
              <a:t>Side 2: it is connected with Second floor and extends to the public sewer.</a:t>
            </a:r>
          </a:p>
          <a:p>
            <a:r>
              <a:rPr lang="en-US" dirty="0"/>
              <a:t>First floor: contains of 1 kitchen sink.</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xmlns="" val="3627258494"/>
              </p:ext>
            </p:extLst>
          </p:nvPr>
        </p:nvGraphicFramePr>
        <p:xfrm>
          <a:off x="2566020" y="2780928"/>
          <a:ext cx="7560839" cy="2450323"/>
        </p:xfrm>
        <a:graphic>
          <a:graphicData uri="http://schemas.openxmlformats.org/drawingml/2006/table">
            <a:tbl>
              <a:tblPr firstRow="1" firstCol="1" bandRow="1">
                <a:tableStyleId>{5940675A-B579-460E-94D1-54222C63F5DA}</a:tableStyleId>
              </a:tblPr>
              <a:tblGrid>
                <a:gridCol w="2144326"/>
                <a:gridCol w="2574584"/>
                <a:gridCol w="1173810"/>
                <a:gridCol w="1668119"/>
              </a:tblGrid>
              <a:tr h="281894">
                <a:tc>
                  <a:txBody>
                    <a:bodyPr/>
                    <a:lstStyle/>
                    <a:p>
                      <a:pPr>
                        <a:lnSpc>
                          <a:spcPct val="115000"/>
                        </a:lnSpc>
                      </a:pPr>
                      <a:endParaRPr lang="en-US" sz="1100" dirty="0">
                        <a:effectLst/>
                        <a:latin typeface="Calibri"/>
                        <a:cs typeface="Arial"/>
                      </a:endParaRPr>
                    </a:p>
                  </a:txBody>
                  <a:tcPr marL="68580" marR="68580" marT="0" marB="0" anchor="ctr"/>
                </a:tc>
                <a:tc gridSpan="3">
                  <a:txBody>
                    <a:bodyPr/>
                    <a:lstStyle/>
                    <a:p>
                      <a:pPr marL="0" marR="0" algn="ctr">
                        <a:lnSpc>
                          <a:spcPct val="115000"/>
                        </a:lnSpc>
                        <a:spcBef>
                          <a:spcPts val="0"/>
                        </a:spcBef>
                        <a:spcAft>
                          <a:spcPts val="0"/>
                        </a:spcAft>
                      </a:pPr>
                      <a:r>
                        <a:rPr lang="en-US" sz="1100" dirty="0">
                          <a:effectLst/>
                        </a:rPr>
                        <a:t>Second floor</a:t>
                      </a:r>
                      <a:endParaRPr lang="en-US" sz="11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r>
              <a:tr h="281894">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Kitchen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538161">
                <a:tc>
                  <a:txBody>
                    <a:bodyPr/>
                    <a:lstStyle/>
                    <a:p>
                      <a:pPr marL="0" marR="0" algn="ctr">
                        <a:lnSpc>
                          <a:spcPct val="115000"/>
                        </a:lnSpc>
                        <a:spcBef>
                          <a:spcPts val="0"/>
                        </a:spcBef>
                        <a:spcAft>
                          <a:spcPts val="0"/>
                        </a:spcAft>
                      </a:pPr>
                      <a:r>
                        <a:rPr lang="en-US" sz="1100">
                          <a:effectLst/>
                        </a:rPr>
                        <a:t>Drainage fixture unite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22.2</a:t>
                      </a:r>
                      <a:br>
                        <a:rPr lang="en-US" sz="1100">
                          <a:effectLst/>
                        </a:rPr>
                      </a:br>
                      <a:r>
                        <a:rPr lang="en-US" sz="1000">
                          <a:effectLst/>
                        </a:rPr>
                        <a:t>(Shown in figure 5.2)</a:t>
                      </a:r>
                      <a:endParaRPr lang="en-US" sz="1100">
                        <a:effectLst/>
                        <a:latin typeface="Calibri"/>
                        <a:ea typeface="Calibri"/>
                        <a:cs typeface="Arial"/>
                      </a:endParaRPr>
                    </a:p>
                  </a:txBody>
                  <a:tcPr marL="68580" marR="68580" marT="0" marB="0" anchor="ctr"/>
                </a:tc>
              </a:tr>
              <a:tr h="784586">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22.3</a:t>
                      </a:r>
                      <a:br>
                        <a:rPr lang="en-US" sz="1100">
                          <a:effectLst/>
                        </a:rPr>
                      </a:br>
                      <a:r>
                        <a:rPr lang="en-US" sz="1000">
                          <a:effectLst/>
                        </a:rPr>
                        <a:t>(Shown in figure 5.3</a:t>
                      </a:r>
                      <a:r>
                        <a:rPr lang="en-US" sz="1100">
                          <a:effectLst/>
                        </a:rPr>
                        <a:t>)</a:t>
                      </a:r>
                      <a:endParaRPr lang="en-US" sz="1100">
                        <a:effectLst/>
                        <a:latin typeface="Calibri"/>
                        <a:ea typeface="Calibri"/>
                        <a:cs typeface="Arial"/>
                      </a:endParaRPr>
                    </a:p>
                  </a:txBody>
                  <a:tcPr marL="68580" marR="68580" marT="0" marB="0" anchor="ctr"/>
                </a:tc>
              </a:tr>
              <a:tr h="563788">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r>
                        <a:rPr lang="en-US" sz="1100" dirty="0">
                          <a:effectLst/>
                        </a:rPr>
                        <a:t>)</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11715305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972" y="836712"/>
            <a:ext cx="8913078" cy="3777622"/>
          </a:xfrm>
        </p:spPr>
        <p:txBody>
          <a:bodyPr/>
          <a:lstStyle/>
          <a:p>
            <a:pPr lvl="0"/>
            <a:r>
              <a:rPr lang="en-US" dirty="0"/>
              <a:t>Side 3: it is connected with first floor and extends to the public sewer.</a:t>
            </a:r>
          </a:p>
          <a:p>
            <a:r>
              <a:rPr lang="en-US" dirty="0"/>
              <a:t>Second floor: contains of 4 W.Cs, 4 wash sinks and 1 kitchen sink.</a:t>
            </a:r>
          </a:p>
          <a:p>
            <a:endParaRPr lang="en-US"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78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xmlns="" val="1114262949"/>
              </p:ext>
            </p:extLst>
          </p:nvPr>
        </p:nvGraphicFramePr>
        <p:xfrm>
          <a:off x="1413892" y="1916832"/>
          <a:ext cx="9649073" cy="2074532"/>
        </p:xfrm>
        <a:graphic>
          <a:graphicData uri="http://schemas.openxmlformats.org/drawingml/2006/table">
            <a:tbl>
              <a:tblPr firstRow="1" firstCol="1" bandRow="1">
                <a:tableStyleId>{5940675A-B579-460E-94D1-54222C63F5DA}</a:tableStyleId>
              </a:tblPr>
              <a:tblGrid>
                <a:gridCol w="1686627"/>
                <a:gridCol w="682495"/>
                <a:gridCol w="1599354"/>
                <a:gridCol w="1890591"/>
                <a:gridCol w="769768"/>
                <a:gridCol w="1255163"/>
                <a:gridCol w="1765075"/>
              </a:tblGrid>
              <a:tr h="265347">
                <a:tc>
                  <a:txBody>
                    <a:bodyPr/>
                    <a:lstStyle/>
                    <a:p>
                      <a:pPr>
                        <a:lnSpc>
                          <a:spcPct val="115000"/>
                        </a:lnSpc>
                      </a:pPr>
                      <a:endParaRPr lang="en-US" sz="1100">
                        <a:effectLst/>
                        <a:latin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100">
                          <a:effectLst/>
                        </a:rPr>
                        <a:t>Second floor</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15000"/>
                        </a:lnSpc>
                      </a:pPr>
                      <a:endParaRPr lang="en-US" sz="1100">
                        <a:effectLst/>
                        <a:latin typeface="Calibri"/>
                        <a:cs typeface="Arial"/>
                      </a:endParaRPr>
                    </a:p>
                  </a:txBody>
                  <a:tcPr marL="68580" marR="68580" marT="0" marB="0" anchor="ctr"/>
                </a:tc>
                <a:tc>
                  <a:txBody>
                    <a:bodyPr/>
                    <a:lstStyle/>
                    <a:p>
                      <a:pPr>
                        <a:lnSpc>
                          <a:spcPct val="115000"/>
                        </a:lnSpc>
                      </a:pPr>
                      <a:endParaRPr lang="en-US" sz="1100">
                        <a:effectLst/>
                        <a:latin typeface="Calibri"/>
                        <a:cs typeface="Arial"/>
                      </a:endParaRPr>
                    </a:p>
                  </a:txBody>
                  <a:tcPr marL="68580" marR="68580" marT="0" marB="0" anchor="ctr"/>
                </a:tc>
              </a:tr>
              <a:tr h="265347">
                <a:tc>
                  <a:txBody>
                    <a:bodyPr/>
                    <a:lstStyle/>
                    <a:p>
                      <a:pPr marL="0" marR="0" algn="ctr">
                        <a:lnSpc>
                          <a:spcPct val="115000"/>
                        </a:lnSpc>
                        <a:spcBef>
                          <a:spcPts val="0"/>
                        </a:spcBef>
                        <a:spcAft>
                          <a:spcPts val="0"/>
                        </a:spcAft>
                      </a:pPr>
                      <a:r>
                        <a:rPr lang="en-US" sz="1100">
                          <a:effectLst/>
                        </a:rPr>
                        <a:t>Details</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W.C</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Wash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Kitchen sink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total</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Stack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Table</a:t>
                      </a:r>
                      <a:endParaRPr lang="en-US" sz="1100">
                        <a:effectLst/>
                        <a:latin typeface="Calibri"/>
                        <a:ea typeface="Calibri"/>
                        <a:cs typeface="Arial"/>
                      </a:endParaRPr>
                    </a:p>
                  </a:txBody>
                  <a:tcPr marL="68580" marR="68580" marT="0" marB="0" anchor="ctr"/>
                </a:tc>
              </a:tr>
              <a:tr h="506572">
                <a:tc>
                  <a:txBody>
                    <a:bodyPr/>
                    <a:lstStyle/>
                    <a:p>
                      <a:pPr marL="0" marR="0" algn="ctr">
                        <a:lnSpc>
                          <a:spcPct val="115000"/>
                        </a:lnSpc>
                        <a:spcBef>
                          <a:spcPts val="0"/>
                        </a:spcBef>
                        <a:spcAft>
                          <a:spcPts val="0"/>
                        </a:spcAft>
                      </a:pPr>
                      <a:r>
                        <a:rPr lang="en-US" sz="1100">
                          <a:effectLst/>
                        </a:rPr>
                        <a:t>Drainage fixture unit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36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22.2</a:t>
                      </a:r>
                      <a:br>
                        <a:rPr lang="en-US" sz="1100">
                          <a:effectLst/>
                        </a:rPr>
                      </a:br>
                      <a:r>
                        <a:rPr lang="en-US" sz="1000">
                          <a:effectLst/>
                        </a:rPr>
                        <a:t>(Shown in figure 5.2)</a:t>
                      </a:r>
                      <a:endParaRPr lang="en-US" sz="1100">
                        <a:effectLst/>
                        <a:latin typeface="Calibri"/>
                        <a:ea typeface="Calibri"/>
                        <a:cs typeface="Arial"/>
                      </a:endParaRPr>
                    </a:p>
                  </a:txBody>
                  <a:tcPr marL="68580" marR="68580" marT="0" marB="0" anchor="ctr"/>
                </a:tc>
              </a:tr>
              <a:tr h="530694">
                <a:tc>
                  <a:txBody>
                    <a:bodyPr/>
                    <a:lstStyle/>
                    <a:p>
                      <a:pPr marL="0" marR="0" algn="ctr">
                        <a:lnSpc>
                          <a:spcPct val="115000"/>
                        </a:lnSpc>
                        <a:spcBef>
                          <a:spcPts val="0"/>
                        </a:spcBef>
                        <a:spcAft>
                          <a:spcPts val="0"/>
                        </a:spcAft>
                      </a:pPr>
                      <a:r>
                        <a:rPr lang="en-US" sz="1100">
                          <a:effectLst/>
                        </a:rPr>
                        <a:t>Diameter (in)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22.3</a:t>
                      </a:r>
                      <a:br>
                        <a:rPr lang="en-US" sz="1100">
                          <a:effectLst/>
                        </a:rPr>
                      </a:br>
                      <a:r>
                        <a:rPr lang="en-US" sz="1000">
                          <a:effectLst/>
                        </a:rPr>
                        <a:t>(Shown in figure 5.3</a:t>
                      </a:r>
                      <a:r>
                        <a:rPr lang="en-US" sz="1100">
                          <a:effectLst/>
                        </a:rPr>
                        <a:t>)</a:t>
                      </a:r>
                      <a:endParaRPr lang="en-US" sz="1100">
                        <a:effectLst/>
                        <a:latin typeface="Calibri"/>
                        <a:ea typeface="Calibri"/>
                        <a:cs typeface="Arial"/>
                      </a:endParaRPr>
                    </a:p>
                  </a:txBody>
                  <a:tcPr marL="68580" marR="68580" marT="0" marB="0" anchor="ctr"/>
                </a:tc>
              </a:tr>
              <a:tr h="506572">
                <a:tc>
                  <a:txBody>
                    <a:bodyPr/>
                    <a:lstStyle/>
                    <a:p>
                      <a:pPr marL="0" marR="0" algn="ctr">
                        <a:lnSpc>
                          <a:spcPct val="115000"/>
                        </a:lnSpc>
                        <a:spcBef>
                          <a:spcPts val="0"/>
                        </a:spcBef>
                        <a:spcAft>
                          <a:spcPts val="0"/>
                        </a:spcAft>
                      </a:pPr>
                      <a:r>
                        <a:rPr lang="en-US" sz="1100">
                          <a:effectLst/>
                        </a:rPr>
                        <a:t>Slope</a:t>
                      </a:r>
                      <a:endParaRPr lang="en-US" sz="1100">
                        <a:effectLst/>
                        <a:latin typeface="Calibri"/>
                        <a:ea typeface="Calibri"/>
                        <a:cs typeface="Arial"/>
                      </a:endParaRPr>
                    </a:p>
                  </a:txBody>
                  <a:tcPr marL="68580" marR="68580" marT="0" marB="0" anchor="ctr"/>
                </a:tc>
                <a:tc gridSpan="4">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22.5</a:t>
                      </a:r>
                      <a:br>
                        <a:rPr lang="en-US" sz="1100" dirty="0">
                          <a:effectLst/>
                        </a:rPr>
                      </a:br>
                      <a:r>
                        <a:rPr lang="en-US" sz="1000" dirty="0">
                          <a:effectLst/>
                        </a:rPr>
                        <a:t>(Shown in figure 5.4)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13745944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174" y="297379"/>
            <a:ext cx="8909366" cy="1280556"/>
          </a:xfrm>
        </p:spPr>
        <p:txBody>
          <a:bodyPr>
            <a:normAutofit/>
          </a:bodyPr>
          <a:lstStyle/>
          <a:p>
            <a:r>
              <a:rPr lang="en-US" sz="2799" dirty="0"/>
              <a:t>Distribution of fire </a:t>
            </a:r>
            <a:r>
              <a:rPr lang="en-US" sz="2800" dirty="0" smtClean="0"/>
              <a:t>Extinguisher</a:t>
            </a:r>
            <a:r>
              <a:rPr lang="en-US" sz="2799" dirty="0" smtClean="0"/>
              <a:t> </a:t>
            </a:r>
            <a:r>
              <a:rPr lang="en-US" sz="2799" dirty="0"/>
              <a:t>system in ground floor:</a:t>
            </a:r>
            <a:endParaRPr lang="ar-JO" sz="2799" dirty="0"/>
          </a:p>
        </p:txBody>
      </p:sp>
      <p:sp>
        <p:nvSpPr>
          <p:cNvPr id="3" name="Slide Number Placeholder 2"/>
          <p:cNvSpPr>
            <a:spLocks noGrp="1"/>
          </p:cNvSpPr>
          <p:nvPr>
            <p:ph type="sldNum" sz="quarter" idx="12"/>
          </p:nvPr>
        </p:nvSpPr>
        <p:spPr/>
        <p:txBody>
          <a:bodyPr/>
          <a:lstStyle/>
          <a:p>
            <a:fld id="{81FEFA0A-2F20-4B60-98C6-5FFDA469AA1C}" type="slidenum">
              <a:rPr lang="en-US" smtClean="0"/>
              <a:pPr/>
              <a:t>79</a:t>
            </a:fld>
            <a:endParaRPr lang="en-US"/>
          </a:p>
        </p:txBody>
      </p:sp>
      <p:pic>
        <p:nvPicPr>
          <p:cNvPr id="5122" name="Picture 2"/>
          <p:cNvPicPr>
            <a:picLocks noChangeAspect="1" noChangeArrowheads="1"/>
          </p:cNvPicPr>
          <p:nvPr/>
        </p:nvPicPr>
        <p:blipFill>
          <a:blip r:embed="rId2" cstate="print"/>
          <a:srcRect/>
          <a:stretch>
            <a:fillRect/>
          </a:stretch>
        </p:blipFill>
        <p:spPr bwMode="auto">
          <a:xfrm>
            <a:off x="2638028" y="1881188"/>
            <a:ext cx="7560839" cy="4284116"/>
          </a:xfrm>
          <a:prstGeom prst="rect">
            <a:avLst/>
          </a:prstGeom>
          <a:noFill/>
          <a:ln w="9525">
            <a:noFill/>
            <a:miter lim="800000"/>
            <a:headEnd/>
            <a:tailEnd/>
          </a:ln>
        </p:spPr>
      </p:pic>
    </p:spTree>
    <p:extLst>
      <p:ext uri="{BB962C8B-B14F-4D97-AF65-F5344CB8AC3E}">
        <p14:creationId xmlns:p14="http://schemas.microsoft.com/office/powerpoint/2010/main" xmlns="" val="31764173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3777622"/>
          </a:xfrm>
        </p:spPr>
        <p:txBody>
          <a:bodyPr/>
          <a:lstStyle/>
          <a:p>
            <a:r>
              <a:rPr lang="en-US" dirty="0" smtClean="0"/>
              <a:t>Basement 2: </a:t>
            </a:r>
            <a:endParaRPr lang="en-US" dirty="0"/>
          </a:p>
          <a:p>
            <a:pPr marL="398462" indent="0">
              <a:buNone/>
            </a:pPr>
            <a:endParaRPr lang="ar-JO" dirty="0"/>
          </a:p>
        </p:txBody>
      </p:sp>
      <p:sp>
        <p:nvSpPr>
          <p:cNvPr id="7" name="Slide Number Placeholder 6"/>
          <p:cNvSpPr>
            <a:spLocks noGrp="1"/>
          </p:cNvSpPr>
          <p:nvPr>
            <p:ph type="sldNum" sz="quarter" idx="12"/>
          </p:nvPr>
        </p:nvSpPr>
        <p:spPr/>
        <p:txBody>
          <a:bodyPr/>
          <a:lstStyle/>
          <a:p>
            <a:fld id="{81FEFA0A-2F20-4B60-98C6-5FFDA469AA1C}" type="slidenum">
              <a:rPr lang="en-US" smtClean="0"/>
              <a:pPr/>
              <a:t>8</a:t>
            </a:fld>
            <a:endParaRPr lang="en-US"/>
          </a:p>
        </p:txBody>
      </p:sp>
      <p:pic>
        <p:nvPicPr>
          <p:cNvPr id="6" name="Picture 5" descr="B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14092" y="1772816"/>
            <a:ext cx="6768752" cy="4248472"/>
          </a:xfrm>
          <a:prstGeom prst="rect">
            <a:avLst/>
          </a:prstGeom>
          <a:noFill/>
          <a:ln>
            <a:noFill/>
          </a:ln>
        </p:spPr>
      </p:pic>
    </p:spTree>
    <p:extLst>
      <p:ext uri="{BB962C8B-B14F-4D97-AF65-F5344CB8AC3E}">
        <p14:creationId xmlns:p14="http://schemas.microsoft.com/office/powerpoint/2010/main" xmlns="" val="34956672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174" y="692695"/>
            <a:ext cx="8909366" cy="885239"/>
          </a:xfrm>
        </p:spPr>
        <p:txBody>
          <a:bodyPr>
            <a:normAutofit/>
          </a:bodyPr>
          <a:lstStyle/>
          <a:p>
            <a:r>
              <a:rPr lang="en-US" sz="2799" dirty="0"/>
              <a:t>Distribution of fire </a:t>
            </a:r>
            <a:r>
              <a:rPr lang="en-US" sz="2800" dirty="0" smtClean="0"/>
              <a:t>Extinguisher</a:t>
            </a:r>
            <a:r>
              <a:rPr lang="en-US" sz="2799" dirty="0" smtClean="0"/>
              <a:t> </a:t>
            </a:r>
            <a:r>
              <a:rPr lang="en-US" sz="2799" dirty="0"/>
              <a:t>system in </a:t>
            </a:r>
            <a:r>
              <a:rPr lang="en-US" sz="2799" dirty="0" smtClean="0"/>
              <a:t>first </a:t>
            </a:r>
            <a:r>
              <a:rPr lang="en-US" sz="2799" dirty="0"/>
              <a:t>floor:</a:t>
            </a:r>
            <a:endParaRPr lang="ar-JO" sz="2799" dirty="0"/>
          </a:p>
        </p:txBody>
      </p:sp>
      <p:sp>
        <p:nvSpPr>
          <p:cNvPr id="4" name="Slide Number Placeholder 3"/>
          <p:cNvSpPr>
            <a:spLocks noGrp="1"/>
          </p:cNvSpPr>
          <p:nvPr>
            <p:ph type="sldNum" sz="quarter" idx="12"/>
          </p:nvPr>
        </p:nvSpPr>
        <p:spPr/>
        <p:txBody>
          <a:bodyPr/>
          <a:lstStyle/>
          <a:p>
            <a:fld id="{81FEFA0A-2F20-4B60-98C6-5FFDA469AA1C}" type="slidenum">
              <a:rPr lang="en-US" smtClean="0"/>
              <a:pPr/>
              <a:t>80</a:t>
            </a:fld>
            <a:endParaRPr lang="en-US"/>
          </a:p>
        </p:txBody>
      </p:sp>
      <p:pic>
        <p:nvPicPr>
          <p:cNvPr id="6146" name="Picture 2"/>
          <p:cNvPicPr>
            <a:picLocks noChangeAspect="1" noChangeArrowheads="1"/>
          </p:cNvPicPr>
          <p:nvPr/>
        </p:nvPicPr>
        <p:blipFill>
          <a:blip r:embed="rId2" cstate="print"/>
          <a:srcRect/>
          <a:stretch>
            <a:fillRect/>
          </a:stretch>
        </p:blipFill>
        <p:spPr bwMode="auto">
          <a:xfrm>
            <a:off x="2277988" y="1957388"/>
            <a:ext cx="7848872" cy="3847876"/>
          </a:xfrm>
          <a:prstGeom prst="rect">
            <a:avLst/>
          </a:prstGeom>
          <a:noFill/>
          <a:ln w="9525">
            <a:noFill/>
            <a:miter lim="800000"/>
            <a:headEnd/>
            <a:tailEnd/>
          </a:ln>
        </p:spPr>
      </p:pic>
    </p:spTree>
    <p:extLst>
      <p:ext uri="{BB962C8B-B14F-4D97-AF65-F5344CB8AC3E}">
        <p14:creationId xmlns:p14="http://schemas.microsoft.com/office/powerpoint/2010/main" xmlns="" val="24817330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lgn="l" rtl="0">
              <a:buNone/>
            </a:pPr>
            <a:r>
              <a:rPr lang="en-US" dirty="0"/>
              <a:t>3- First 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81</a:t>
            </a:fld>
            <a:endParaRPr lang="en-US"/>
          </a:p>
        </p:txBody>
      </p:sp>
      <p:pic>
        <p:nvPicPr>
          <p:cNvPr id="15361" name="Picture 1"/>
          <p:cNvPicPr>
            <a:picLocks noChangeAspect="1" noChangeArrowheads="1"/>
          </p:cNvPicPr>
          <p:nvPr/>
        </p:nvPicPr>
        <p:blipFill>
          <a:blip r:embed="rId2" cstate="print"/>
          <a:srcRect/>
          <a:stretch>
            <a:fillRect/>
          </a:stretch>
        </p:blipFill>
        <p:spPr bwMode="auto">
          <a:xfrm>
            <a:off x="1917948" y="1916832"/>
            <a:ext cx="7992888" cy="4176464"/>
          </a:xfrm>
          <a:prstGeom prst="rect">
            <a:avLst/>
          </a:prstGeom>
          <a:noFill/>
          <a:ln w="9525">
            <a:noFill/>
            <a:miter lim="800000"/>
            <a:headEnd/>
            <a:tailEnd/>
          </a:ln>
        </p:spPr>
      </p:pic>
    </p:spTree>
    <p:extLst>
      <p:ext uri="{BB962C8B-B14F-4D97-AF65-F5344CB8AC3E}">
        <p14:creationId xmlns:p14="http://schemas.microsoft.com/office/powerpoint/2010/main" xmlns="" val="7271598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Electrical Installation Design:</a:t>
            </a:r>
          </a:p>
        </p:txBody>
      </p:sp>
      <p:sp>
        <p:nvSpPr>
          <p:cNvPr id="3" name="Content Placeholder 2"/>
          <p:cNvSpPr>
            <a:spLocks noGrp="1"/>
          </p:cNvSpPr>
          <p:nvPr>
            <p:ph idx="1"/>
          </p:nvPr>
        </p:nvSpPr>
        <p:spPr>
          <a:xfrm>
            <a:off x="2349996" y="1556792"/>
            <a:ext cx="8913078" cy="3777622"/>
          </a:xfrm>
        </p:spPr>
        <p:txBody>
          <a:bodyPr/>
          <a:lstStyle/>
          <a:p>
            <a:pPr marL="0" indent="0">
              <a:buNone/>
            </a:pPr>
            <a:r>
              <a:rPr lang="en-US" dirty="0" smtClean="0"/>
              <a:t>4- second </a:t>
            </a:r>
            <a:r>
              <a:rPr lang="en-US" dirty="0"/>
              <a:t>Floor:</a:t>
            </a:r>
          </a:p>
          <a:p>
            <a:pPr algn="l" rtl="0"/>
            <a:endParaRPr lang="en-US" dirty="0"/>
          </a:p>
        </p:txBody>
      </p:sp>
      <p:sp>
        <p:nvSpPr>
          <p:cNvPr id="6" name="Slide Number Placeholder 5"/>
          <p:cNvSpPr>
            <a:spLocks noGrp="1"/>
          </p:cNvSpPr>
          <p:nvPr>
            <p:ph type="sldNum" sz="quarter" idx="12"/>
          </p:nvPr>
        </p:nvSpPr>
        <p:spPr/>
        <p:txBody>
          <a:bodyPr/>
          <a:lstStyle/>
          <a:p>
            <a:fld id="{81FEFA0A-2F20-4B60-98C6-5FFDA469AA1C}" type="slidenum">
              <a:rPr lang="en-US" smtClean="0"/>
              <a:pPr/>
              <a:t>82</a:t>
            </a:fld>
            <a:endParaRPr lang="en-US"/>
          </a:p>
        </p:txBody>
      </p:sp>
      <p:pic>
        <p:nvPicPr>
          <p:cNvPr id="108546" name="Picture 2"/>
          <p:cNvPicPr>
            <a:picLocks noChangeAspect="1" noChangeArrowheads="1"/>
          </p:cNvPicPr>
          <p:nvPr/>
        </p:nvPicPr>
        <p:blipFill>
          <a:blip r:embed="rId2" cstate="print"/>
          <a:srcRect/>
          <a:stretch>
            <a:fillRect/>
          </a:stretch>
        </p:blipFill>
        <p:spPr bwMode="auto">
          <a:xfrm>
            <a:off x="2926060" y="2132856"/>
            <a:ext cx="6336704" cy="4176464"/>
          </a:xfrm>
          <a:prstGeom prst="rect">
            <a:avLst/>
          </a:prstGeom>
          <a:noFill/>
          <a:ln w="9525">
            <a:noFill/>
            <a:miter lim="800000"/>
            <a:headEnd/>
            <a:tailEnd/>
          </a:ln>
        </p:spPr>
      </p:pic>
    </p:spTree>
    <p:extLst>
      <p:ext uri="{BB962C8B-B14F-4D97-AF65-F5344CB8AC3E}">
        <p14:creationId xmlns:p14="http://schemas.microsoft.com/office/powerpoint/2010/main" xmlns="" val="7271598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a:t>HVAC Design:</a:t>
            </a:r>
          </a:p>
          <a:p>
            <a:pPr marL="971259">
              <a:buFont typeface="Wingdings" panose="05000000000000000000" pitchFamily="2" charset="2"/>
              <a:buChar char="Ø"/>
            </a:pPr>
            <a:r>
              <a:rPr lang="en-US" sz="1999" dirty="0" smtClean="0"/>
              <a:t>VAV </a:t>
            </a:r>
            <a:r>
              <a:rPr lang="en-US" sz="1999" dirty="0"/>
              <a:t>system was used </a:t>
            </a:r>
            <a:br>
              <a:rPr lang="en-US" sz="1999" dirty="0"/>
            </a:br>
            <a:r>
              <a:rPr lang="en-US" sz="1999" dirty="0"/>
              <a:t>for all buildings rooms</a:t>
            </a:r>
          </a:p>
          <a:p>
            <a:pPr marL="628461" indent="0">
              <a:buNone/>
            </a:pPr>
            <a:r>
              <a:rPr lang="en-US" sz="1999" dirty="0"/>
              <a:t>Main component of </a:t>
            </a:r>
            <a:r>
              <a:rPr lang="en-US" sz="1999" dirty="0" smtClean="0"/>
              <a:t>VAV</a:t>
            </a:r>
            <a:r>
              <a:rPr lang="en-US" sz="1999" dirty="0"/>
              <a:t/>
            </a:r>
            <a:br>
              <a:rPr lang="en-US" sz="1999" dirty="0"/>
            </a:br>
            <a:r>
              <a:rPr lang="en-US" sz="1999" dirty="0"/>
              <a:t>system is:</a:t>
            </a:r>
          </a:p>
          <a:p>
            <a:pPr marL="628461" indent="0">
              <a:buNone/>
            </a:pPr>
            <a:r>
              <a:rPr lang="en-US" sz="1999" dirty="0"/>
              <a:t>1- Outdoor unit.</a:t>
            </a:r>
          </a:p>
          <a:p>
            <a:pPr marL="628461" indent="0">
              <a:buNone/>
            </a:pPr>
            <a:r>
              <a:rPr lang="en-US" sz="1999" dirty="0"/>
              <a:t>2- Controller.</a:t>
            </a:r>
          </a:p>
          <a:p>
            <a:pPr marL="628461" indent="0">
              <a:buNone/>
            </a:pPr>
            <a:r>
              <a:rPr lang="en-US" sz="1999" dirty="0"/>
              <a:t>3- Fan coil (indoor units).</a:t>
            </a:r>
          </a:p>
          <a:p>
            <a:pPr marL="628461" indent="0">
              <a:buNone/>
            </a:pPr>
            <a:r>
              <a:rPr lang="en-US" sz="1999" dirty="0"/>
              <a:t>4- Ducts.</a:t>
            </a:r>
          </a:p>
          <a:p>
            <a:pPr marL="628461" indent="0">
              <a:buNone/>
            </a:pPr>
            <a:r>
              <a:rPr lang="en-US" sz="1999" dirty="0"/>
              <a:t>5- Diffusers. </a:t>
            </a:r>
          </a:p>
          <a:p>
            <a:pPr marL="971259">
              <a:buFont typeface="Wingdings" panose="05000000000000000000" pitchFamily="2" charset="2"/>
              <a:buChar char="Ø"/>
            </a:pPr>
            <a:endParaRPr lang="en-US" sz="1999" dirty="0"/>
          </a:p>
          <a:p>
            <a:endParaRPr lang="en-US" sz="1999" dirty="0"/>
          </a:p>
        </p:txBody>
      </p:sp>
      <p:pic>
        <p:nvPicPr>
          <p:cNvPr id="7" name="Picture 6" descr="نتيجة بحث الصور عن ‪vrf system‬‏"/>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95561" y="2005701"/>
            <a:ext cx="6161643" cy="386582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81FEFA0A-2F20-4B60-98C6-5FFDA469AA1C}" type="slidenum">
              <a:rPr lang="en-US" smtClean="0"/>
              <a:pPr/>
              <a:t>83</a:t>
            </a:fld>
            <a:endParaRPr lang="en-US"/>
          </a:p>
        </p:txBody>
      </p:sp>
    </p:spTree>
    <p:extLst>
      <p:ext uri="{BB962C8B-B14F-4D97-AF65-F5344CB8AC3E}">
        <p14:creationId xmlns:p14="http://schemas.microsoft.com/office/powerpoint/2010/main" xmlns="" val="10118272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3" y="1560860"/>
            <a:ext cx="9359525" cy="4310666"/>
          </a:xfrm>
        </p:spPr>
        <p:txBody>
          <a:bodyPr>
            <a:normAutofit/>
          </a:bodyPr>
          <a:lstStyle/>
          <a:p>
            <a:r>
              <a:rPr lang="en-US" sz="1999" dirty="0" err="1" smtClean="0"/>
              <a:t>VAVDesign</a:t>
            </a:r>
            <a:r>
              <a:rPr lang="en-US" sz="1999" dirty="0"/>
              <a:t>: </a:t>
            </a:r>
          </a:p>
          <a:p>
            <a:pPr marL="971259">
              <a:buFont typeface="Wingdings" panose="05000000000000000000" pitchFamily="2" charset="2"/>
              <a:buChar char="Ø"/>
            </a:pPr>
            <a:r>
              <a:rPr lang="en-US" sz="1999" dirty="0"/>
              <a:t>Cooling load for building = </a:t>
            </a:r>
            <a:r>
              <a:rPr lang="en-US" sz="1999" dirty="0" smtClean="0"/>
              <a:t>59.7 </a:t>
            </a:r>
            <a:r>
              <a:rPr lang="en-US" sz="1999" dirty="0"/>
              <a:t>kW </a:t>
            </a:r>
          </a:p>
          <a:p>
            <a:pPr marL="971259">
              <a:buFont typeface="Wingdings" panose="05000000000000000000" pitchFamily="2" charset="2"/>
              <a:buChar char="Ø"/>
            </a:pPr>
            <a:r>
              <a:rPr lang="en-US" sz="1999" dirty="0"/>
              <a:t>Outdoor unit was selected from Petra Company:</a:t>
            </a:r>
          </a:p>
          <a:p>
            <a:pPr marL="971259">
              <a:buFont typeface="Wingdings" panose="05000000000000000000" pitchFamily="2" charset="2"/>
              <a:buChar char="Ø"/>
            </a:pPr>
            <a:endParaRPr lang="en-US" sz="1999" dirty="0"/>
          </a:p>
          <a:p>
            <a:endParaRPr lang="en-US" sz="1999" dirty="0"/>
          </a:p>
        </p:txBody>
      </p:sp>
      <p:pic>
        <p:nvPicPr>
          <p:cNvPr id="6" name="Picture 5"/>
          <p:cNvPicPr/>
          <p:nvPr/>
        </p:nvPicPr>
        <p:blipFill rotWithShape="1">
          <a:blip r:embed="rId2" cstate="print"/>
          <a:srcRect l="48087" t="55486" r="38174" b="14354"/>
          <a:stretch/>
        </p:blipFill>
        <p:spPr bwMode="auto">
          <a:xfrm>
            <a:off x="9127335" y="303722"/>
            <a:ext cx="2595899" cy="3203350"/>
          </a:xfrm>
          <a:prstGeom prst="rect">
            <a:avLst/>
          </a:prstGeom>
          <a:ln w="3175"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pic>
        <p:nvPicPr>
          <p:cNvPr id="8" name="Picture 7"/>
          <p:cNvPicPr/>
          <p:nvPr/>
        </p:nvPicPr>
        <p:blipFill rotWithShape="1">
          <a:blip r:embed="rId2" cstate="print"/>
          <a:srcRect l="16095" t="27473" r="57282" b="16055"/>
          <a:stretch/>
        </p:blipFill>
        <p:spPr bwMode="auto">
          <a:xfrm>
            <a:off x="9127335" y="3608791"/>
            <a:ext cx="2561715" cy="305500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
        <p:nvSpPr>
          <p:cNvPr id="5" name="Slide Number Placeholder 4"/>
          <p:cNvSpPr>
            <a:spLocks noGrp="1"/>
          </p:cNvSpPr>
          <p:nvPr>
            <p:ph type="sldNum" sz="quarter" idx="12"/>
          </p:nvPr>
        </p:nvSpPr>
        <p:spPr/>
        <p:txBody>
          <a:bodyPr/>
          <a:lstStyle/>
          <a:p>
            <a:fld id="{81FEFA0A-2F20-4B60-98C6-5FFDA469AA1C}" type="slidenum">
              <a:rPr lang="en-US" smtClean="0"/>
              <a:pPr/>
              <a:t>84</a:t>
            </a:fld>
            <a:endParaRPr lang="en-US"/>
          </a:p>
        </p:txBody>
      </p:sp>
    </p:spTree>
    <p:extLst>
      <p:ext uri="{BB962C8B-B14F-4D97-AF65-F5344CB8AC3E}">
        <p14:creationId xmlns:p14="http://schemas.microsoft.com/office/powerpoint/2010/main" xmlns="" val="39307209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2" y="1560860"/>
            <a:ext cx="10430809" cy="4310666"/>
          </a:xfrm>
        </p:spPr>
        <p:txBody>
          <a:bodyPr>
            <a:normAutofit/>
          </a:bodyPr>
          <a:lstStyle/>
          <a:p>
            <a:r>
              <a:rPr lang="en-US" sz="1999" dirty="0" smtClean="0"/>
              <a:t>VAV </a:t>
            </a:r>
            <a:r>
              <a:rPr lang="en-US" sz="1999" dirty="0"/>
              <a:t>Design: </a:t>
            </a:r>
          </a:p>
          <a:p>
            <a:pPr marL="971259">
              <a:buFont typeface="Wingdings" panose="05000000000000000000" pitchFamily="2" charset="2"/>
              <a:buChar char="Ø"/>
            </a:pPr>
            <a:r>
              <a:rPr lang="en-US" sz="1999" dirty="0"/>
              <a:t>Balance pressure drop method was used to find duct sizing</a:t>
            </a:r>
            <a:r>
              <a:rPr lang="en-US" sz="1999" dirty="0" smtClean="0"/>
              <a:t>.</a:t>
            </a:r>
            <a:br>
              <a:rPr lang="en-US" sz="1999" dirty="0" smtClean="0"/>
            </a:br>
            <a:endParaRPr lang="en-US" sz="1999" dirty="0"/>
          </a:p>
          <a:p>
            <a:pPr marL="971259">
              <a:buFont typeface="Wingdings" panose="05000000000000000000" pitchFamily="2" charset="2"/>
              <a:buChar char="Ø"/>
            </a:pPr>
            <a:r>
              <a:rPr lang="en-US" sz="1999" dirty="0"/>
              <a:t>For library, cooling load = </a:t>
            </a:r>
            <a:r>
              <a:rPr lang="en-US" sz="1999" dirty="0" smtClean="0"/>
              <a:t>59.7kW </a:t>
            </a:r>
            <a:r>
              <a:rPr lang="en-US" sz="1999" dirty="0"/>
              <a:t>so that </a:t>
            </a:r>
            <a:r>
              <a:rPr lang="en-US" sz="2000" dirty="0" smtClean="0">
                <a:latin typeface="Times New Roman" panose="02020603050405020304" pitchFamily="18" charset="0"/>
                <a:cs typeface="Times New Roman" panose="02020603050405020304" pitchFamily="18" charset="0"/>
              </a:rPr>
              <a:t>ύ </a:t>
            </a:r>
            <a:r>
              <a:rPr lang="en-US" sz="1999" dirty="0" smtClean="0"/>
              <a:t>=3.4m</a:t>
            </a:r>
            <a:r>
              <a:rPr lang="en-US" sz="1999" baseline="30000" dirty="0" smtClean="0"/>
              <a:t>3</a:t>
            </a:r>
            <a:r>
              <a:rPr lang="en-US" sz="1999" dirty="0" smtClean="0"/>
              <a:t>/s</a:t>
            </a:r>
            <a:endParaRPr lang="en-US" sz="1999" dirty="0"/>
          </a:p>
          <a:p>
            <a:pPr marL="628461" indent="0">
              <a:buNone/>
            </a:pPr>
            <a:r>
              <a:rPr lang="en-US" sz="1999" dirty="0" smtClean="0"/>
              <a:t>The </a:t>
            </a:r>
            <a:r>
              <a:rPr lang="en-US" sz="1999" dirty="0"/>
              <a:t>fan coil was selected from Petra Company, DC12 with </a:t>
            </a:r>
            <a:r>
              <a:rPr lang="en-US" sz="2000" dirty="0">
                <a:latin typeface="Times New Roman" panose="02020603050405020304" pitchFamily="18" charset="0"/>
                <a:cs typeface="Times New Roman" panose="02020603050405020304" pitchFamily="18" charset="0"/>
              </a:rPr>
              <a:t>ύ</a:t>
            </a:r>
            <a:r>
              <a:rPr lang="en-US" sz="1999" dirty="0" smtClean="0"/>
              <a:t> </a:t>
            </a:r>
            <a:r>
              <a:rPr lang="en-US" sz="1999" dirty="0"/>
              <a:t>= </a:t>
            </a:r>
            <a:r>
              <a:rPr lang="en-US" sz="1999" dirty="0" smtClean="0"/>
              <a:t>3.4m</a:t>
            </a:r>
            <a:r>
              <a:rPr lang="en-US" sz="1999" baseline="30000" dirty="0" smtClean="0"/>
              <a:t>3</a:t>
            </a:r>
            <a:r>
              <a:rPr lang="en-US" sz="1999" dirty="0" smtClean="0"/>
              <a:t>/s</a:t>
            </a:r>
            <a:r>
              <a:rPr lang="en-US" sz="1999" dirty="0"/>
              <a:t>.</a:t>
            </a:r>
          </a:p>
          <a:p>
            <a:pPr marL="971259">
              <a:buFont typeface="Wingdings" panose="05000000000000000000" pitchFamily="2" charset="2"/>
              <a:buChar char="Ø"/>
            </a:pPr>
            <a:r>
              <a:rPr lang="en-US" sz="1999" dirty="0" err="1"/>
              <a:t>Kvadra</a:t>
            </a:r>
            <a:r>
              <a:rPr lang="en-US" sz="1999" dirty="0"/>
              <a:t> diffuser was selected from </a:t>
            </a:r>
            <a:r>
              <a:rPr lang="en-US" sz="1999" dirty="0" err="1"/>
              <a:t>Systemair</a:t>
            </a:r>
            <a:r>
              <a:rPr lang="en-US" sz="1999" dirty="0"/>
              <a:t> Company with volumetric flow rate 0.1m</a:t>
            </a:r>
            <a:r>
              <a:rPr lang="en-US" sz="1999" baseline="30000" dirty="0"/>
              <a:t>3</a:t>
            </a:r>
            <a:r>
              <a:rPr lang="en-US" sz="1999" dirty="0"/>
              <a:t>/s</a:t>
            </a:r>
            <a:r>
              <a:rPr lang="en-US" sz="1999" dirty="0" smtClean="0"/>
              <a:t>.</a:t>
            </a:r>
            <a:br>
              <a:rPr lang="en-US" sz="1999" dirty="0" smtClean="0"/>
            </a:br>
            <a:endParaRPr lang="en-US" sz="1999" dirty="0"/>
          </a:p>
          <a:p>
            <a:endParaRPr lang="en-US" sz="1999" dirty="0"/>
          </a:p>
        </p:txBody>
      </p:sp>
      <p:pic>
        <p:nvPicPr>
          <p:cNvPr id="7" name="Picture 6"/>
          <p:cNvPicPr/>
          <p:nvPr/>
        </p:nvPicPr>
        <p:blipFill rotWithShape="1">
          <a:blip r:embed="rId2" cstate="print"/>
          <a:srcRect l="65817" t="10499" r="25185" b="75607"/>
          <a:stretch/>
        </p:blipFill>
        <p:spPr bwMode="auto">
          <a:xfrm>
            <a:off x="8699810" y="4149080"/>
            <a:ext cx="2801806" cy="243300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
        <p:nvSpPr>
          <p:cNvPr id="4" name="Slide Number Placeholder 3"/>
          <p:cNvSpPr>
            <a:spLocks noGrp="1"/>
          </p:cNvSpPr>
          <p:nvPr>
            <p:ph type="sldNum" sz="quarter" idx="12"/>
          </p:nvPr>
        </p:nvSpPr>
        <p:spPr/>
        <p:txBody>
          <a:bodyPr/>
          <a:lstStyle/>
          <a:p>
            <a:fld id="{81FEFA0A-2F20-4B60-98C6-5FFDA469AA1C}" type="slidenum">
              <a:rPr lang="en-US" smtClean="0"/>
              <a:pPr/>
              <a:t>85</a:t>
            </a:fld>
            <a:endParaRPr lang="en-US"/>
          </a:p>
        </p:txBody>
      </p:sp>
    </p:spTree>
    <p:extLst>
      <p:ext uri="{BB962C8B-B14F-4D97-AF65-F5344CB8AC3E}">
        <p14:creationId xmlns:p14="http://schemas.microsoft.com/office/powerpoint/2010/main" xmlns="" val="18202786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53322" y="1560860"/>
            <a:ext cx="10430809" cy="4310666"/>
          </a:xfrm>
        </p:spPr>
        <p:txBody>
          <a:bodyPr>
            <a:normAutofit/>
          </a:bodyPr>
          <a:lstStyle/>
          <a:p>
            <a:r>
              <a:rPr lang="en-US" sz="1999" dirty="0" smtClean="0"/>
              <a:t>VAV </a:t>
            </a:r>
            <a:r>
              <a:rPr lang="en-US" sz="1999" dirty="0"/>
              <a:t>Design: </a:t>
            </a:r>
          </a:p>
        </p:txBody>
      </p:sp>
      <p:sp>
        <p:nvSpPr>
          <p:cNvPr id="7" name="Slide Number Placeholder 6"/>
          <p:cNvSpPr>
            <a:spLocks noGrp="1"/>
          </p:cNvSpPr>
          <p:nvPr>
            <p:ph type="sldNum" sz="quarter" idx="12"/>
          </p:nvPr>
        </p:nvSpPr>
        <p:spPr/>
        <p:txBody>
          <a:bodyPr/>
          <a:lstStyle/>
          <a:p>
            <a:fld id="{81FEFA0A-2F20-4B60-98C6-5FFDA469AA1C}" type="slidenum">
              <a:rPr lang="en-US" smtClean="0"/>
              <a:pPr/>
              <a:t>86</a:t>
            </a:fld>
            <a:endParaRPr lang="en-US"/>
          </a:p>
        </p:txBody>
      </p:sp>
      <p:pic>
        <p:nvPicPr>
          <p:cNvPr id="6145" name="Picture 1"/>
          <p:cNvPicPr>
            <a:picLocks noChangeAspect="1" noChangeArrowheads="1"/>
          </p:cNvPicPr>
          <p:nvPr/>
        </p:nvPicPr>
        <p:blipFill>
          <a:blip r:embed="rId2" cstate="print"/>
          <a:srcRect/>
          <a:stretch>
            <a:fillRect/>
          </a:stretch>
        </p:blipFill>
        <p:spPr bwMode="auto">
          <a:xfrm>
            <a:off x="1197868" y="2492896"/>
            <a:ext cx="5981700" cy="2808312"/>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7678588" y="1772816"/>
            <a:ext cx="4104456" cy="3888432"/>
          </a:xfrm>
          <a:prstGeom prst="rect">
            <a:avLst/>
          </a:prstGeom>
          <a:noFill/>
          <a:ln w="9525">
            <a:noFill/>
            <a:miter lim="800000"/>
            <a:headEnd/>
            <a:tailEnd/>
          </a:ln>
        </p:spPr>
      </p:pic>
    </p:spTree>
    <p:extLst>
      <p:ext uri="{BB962C8B-B14F-4D97-AF65-F5344CB8AC3E}">
        <p14:creationId xmlns:p14="http://schemas.microsoft.com/office/powerpoint/2010/main" xmlns="" val="29671676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a:t>Architectural </a:t>
            </a:r>
            <a:r>
              <a:rPr lang="en-US" sz="3200" dirty="0" smtClean="0"/>
              <a:t>Design:</a:t>
            </a:r>
            <a:endParaRPr lang="ar-JO" sz="3200" dirty="0"/>
          </a:p>
        </p:txBody>
      </p:sp>
      <p:sp>
        <p:nvSpPr>
          <p:cNvPr id="3" name="Content Placeholder 2"/>
          <p:cNvSpPr>
            <a:spLocks noGrp="1"/>
          </p:cNvSpPr>
          <p:nvPr>
            <p:ph idx="1"/>
          </p:nvPr>
        </p:nvSpPr>
        <p:spPr>
          <a:xfrm>
            <a:off x="1773932" y="1412776"/>
            <a:ext cx="8913078" cy="5445224"/>
          </a:xfrm>
        </p:spPr>
        <p:txBody>
          <a:bodyPr>
            <a:normAutofit/>
          </a:bodyPr>
          <a:lstStyle/>
          <a:p>
            <a:r>
              <a:rPr lang="en-US" dirty="0" smtClean="0"/>
              <a:t>Elevations:</a:t>
            </a:r>
          </a:p>
          <a:p>
            <a:pPr marL="0" indent="0">
              <a:buNone/>
            </a:pPr>
            <a:endParaRPr lang="en-US" dirty="0"/>
          </a:p>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endParaRPr lang="en-US" dirty="0"/>
          </a:p>
          <a:p>
            <a:pPr marL="0" indent="0" algn="ctr">
              <a:buNone/>
            </a:pPr>
            <a:endParaRPr lang="en-US" sz="2000" dirty="0" smtClean="0"/>
          </a:p>
          <a:p>
            <a:pPr marL="0" indent="0" algn="ctr">
              <a:buNone/>
            </a:pPr>
            <a:r>
              <a:rPr lang="en-US" sz="2000" dirty="0" smtClean="0"/>
              <a:t>Southern Elevation.</a:t>
            </a:r>
          </a:p>
        </p:txBody>
      </p:sp>
      <p:sp>
        <p:nvSpPr>
          <p:cNvPr id="7" name="Slide Number Placeholder 6"/>
          <p:cNvSpPr>
            <a:spLocks noGrp="1"/>
          </p:cNvSpPr>
          <p:nvPr>
            <p:ph type="sldNum" sz="quarter" idx="12"/>
          </p:nvPr>
        </p:nvSpPr>
        <p:spPr/>
        <p:txBody>
          <a:bodyPr/>
          <a:lstStyle/>
          <a:p>
            <a:fld id="{81FEFA0A-2F20-4B60-98C6-5FFDA469AA1C}" type="slidenum">
              <a:rPr lang="en-US" smtClean="0"/>
              <a:pPr/>
              <a:t>9</a:t>
            </a:fld>
            <a:endParaRPr lang="en-US"/>
          </a:p>
        </p:txBody>
      </p:sp>
      <p:pic>
        <p:nvPicPr>
          <p:cNvPr id="4" name="Picture 3"/>
          <p:cNvPicPr>
            <a:picLocks noChangeAspect="1"/>
          </p:cNvPicPr>
          <p:nvPr/>
        </p:nvPicPr>
        <p:blipFill>
          <a:blip r:embed="rId2" cstate="print"/>
          <a:stretch>
            <a:fillRect/>
          </a:stretch>
        </p:blipFill>
        <p:spPr>
          <a:xfrm>
            <a:off x="3574132" y="1700808"/>
            <a:ext cx="7382936" cy="453650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8907911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427FAC-CD3A-494C-985C-09E26C5EA507}">
  <ds:schemaRefs>
    <ds:schemaRef ds:uri="http://schemas.microsoft.com/office/2006/metadata/properties"/>
    <ds:schemaRef ds:uri="http://purl.org/dc/terms/"/>
    <ds:schemaRef ds:uri="http://schemas.microsoft.com/office/2006/documentManagement/types"/>
    <ds:schemaRef ds:uri="http://purl.org/dc/elements/1.1/"/>
    <ds:schemaRef ds:uri="http://purl.org/dc/dcmitype/"/>
    <ds:schemaRef ds:uri="http://schemas.microsoft.com/office/infopath/2007/PartnerControls"/>
    <ds:schemaRef ds:uri="http://schemas.openxmlformats.org/package/2006/metadata/core-properties"/>
    <ds:schemaRef ds:uri="40262f94-9f35-4ac3-9a90-690165a166b7"/>
    <ds:schemaRef ds:uri="a4f35948-e619-41b3-aa29-22878b09cfd2"/>
    <ds:schemaRef ds:uri="http://www.w3.org/XML/1998/namespace"/>
  </ds:schemaRefs>
</ds:datastoreItem>
</file>

<file path=customXml/itemProps2.xml><?xml version="1.0" encoding="utf-8"?>
<ds:datastoreItem xmlns:ds="http://schemas.openxmlformats.org/officeDocument/2006/customXml" ds:itemID="{E5ED73A5-C2D2-4D49-BB89-167E8E32C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11D6E40-F509-498A-BF02-00C895783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10453</TotalTime>
  <Words>1982</Words>
  <Application>Microsoft Office PowerPoint</Application>
  <PresentationFormat>Custom</PresentationFormat>
  <Paragraphs>657</Paragraphs>
  <Slides>86</Slides>
  <Notes>2</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Wisp</vt:lpstr>
      <vt:lpstr>Slide 1</vt:lpstr>
      <vt:lpstr>Contents:</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Environmental Design:</vt:lpstr>
      <vt:lpstr>Thermal Design:</vt:lpstr>
      <vt:lpstr>Thermal Design:</vt:lpstr>
      <vt:lpstr>Thermal Design:</vt:lpstr>
      <vt:lpstr>Thermal Design:</vt:lpstr>
      <vt:lpstr>Thermal Design:</vt:lpstr>
      <vt:lpstr>Thermal Design:</vt:lpstr>
      <vt:lpstr>Thermal Design:</vt:lpstr>
      <vt:lpstr>Thermal Design:</vt:lpstr>
      <vt:lpstr>Thermal Design:</vt:lpstr>
      <vt:lpstr>Acoustical Design: </vt:lpstr>
      <vt:lpstr>Acoustical Design: </vt:lpstr>
      <vt:lpstr>Acoustical Design: </vt:lpstr>
      <vt:lpstr>Acoustical Design:</vt:lpstr>
      <vt:lpstr>Acoustical Design:</vt:lpstr>
      <vt:lpstr>Acoustical Design:</vt:lpstr>
      <vt:lpstr>Acoustical Design:</vt:lpstr>
      <vt:lpstr>Acoustical Design:</vt:lpstr>
      <vt:lpstr>Slide 49</vt:lpstr>
      <vt:lpstr>Acoustical Design:</vt:lpstr>
      <vt:lpstr>Acoustical Design:</vt:lpstr>
      <vt:lpstr>Acoustical Design:</vt:lpstr>
      <vt:lpstr>Acoustical Design:</vt:lpstr>
      <vt:lpstr>Acoustical Design:</vt:lpstr>
      <vt:lpstr>Acoustical Design:</vt:lpstr>
      <vt:lpstr>Acoustical Design:</vt:lpstr>
      <vt:lpstr>Lighting Design:</vt:lpstr>
      <vt:lpstr>Lighting Design:</vt:lpstr>
      <vt:lpstr>Lighting Design:</vt:lpstr>
      <vt:lpstr>Lighting Design:</vt:lpstr>
      <vt:lpstr>Lighting Design:</vt:lpstr>
      <vt:lpstr>Electrical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Electrical Installation Design:</vt:lpstr>
      <vt:lpstr>Elevators</vt:lpstr>
      <vt:lpstr>Slide 72</vt:lpstr>
      <vt:lpstr>Water supply distribution: </vt:lpstr>
      <vt:lpstr>Slide 74</vt:lpstr>
      <vt:lpstr>Drainage system:</vt:lpstr>
      <vt:lpstr>Slide 76</vt:lpstr>
      <vt:lpstr>Slide 77</vt:lpstr>
      <vt:lpstr>Slide 78</vt:lpstr>
      <vt:lpstr>Distribution of fire Extinguisher system in ground floor:</vt:lpstr>
      <vt:lpstr>Distribution of fire Extinguisher system in first floor:</vt:lpstr>
      <vt:lpstr>Electrical Installation Design:</vt:lpstr>
      <vt:lpstr>Electrical Installation Design:</vt:lpstr>
      <vt:lpstr>Mechanical Design:</vt:lpstr>
      <vt:lpstr>Mechanical Design:</vt:lpstr>
      <vt:lpstr>Mechanical Design:</vt:lpstr>
      <vt:lpstr>Mechanical Design: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Of Elderly</dc:title>
  <dc:creator>OSAID</dc:creator>
  <cp:lastModifiedBy>hi</cp:lastModifiedBy>
  <cp:revision>165</cp:revision>
  <dcterms:created xsi:type="dcterms:W3CDTF">2017-05-08T06:29:37Z</dcterms:created>
  <dcterms:modified xsi:type="dcterms:W3CDTF">2018-05-14T08:53:35Z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