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11"/>
  </p:notesMasterIdLst>
  <p:sldIdLst>
    <p:sldId id="492" r:id="rId2"/>
    <p:sldId id="396" r:id="rId3"/>
    <p:sldId id="403" r:id="rId4"/>
    <p:sldId id="407" r:id="rId5"/>
    <p:sldId id="486" r:id="rId6"/>
    <p:sldId id="487" r:id="rId7"/>
    <p:sldId id="488" r:id="rId8"/>
    <p:sldId id="521" r:id="rId9"/>
    <p:sldId id="485" r:id="rId10"/>
    <p:sldId id="408" r:id="rId11"/>
    <p:sldId id="409" r:id="rId12"/>
    <p:sldId id="419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90" r:id="rId21"/>
    <p:sldId id="417" r:id="rId22"/>
    <p:sldId id="491" r:id="rId23"/>
    <p:sldId id="493" r:id="rId24"/>
    <p:sldId id="494" r:id="rId25"/>
    <p:sldId id="495" r:id="rId26"/>
    <p:sldId id="496" r:id="rId27"/>
    <p:sldId id="497" r:id="rId28"/>
    <p:sldId id="498" r:id="rId29"/>
    <p:sldId id="499" r:id="rId30"/>
    <p:sldId id="500" r:id="rId31"/>
    <p:sldId id="501" r:id="rId32"/>
    <p:sldId id="502" r:id="rId33"/>
    <p:sldId id="503" r:id="rId34"/>
    <p:sldId id="504" r:id="rId35"/>
    <p:sldId id="505" r:id="rId36"/>
    <p:sldId id="506" r:id="rId37"/>
    <p:sldId id="507" r:id="rId38"/>
    <p:sldId id="508" r:id="rId39"/>
    <p:sldId id="509" r:id="rId40"/>
    <p:sldId id="510" r:id="rId41"/>
    <p:sldId id="511" r:id="rId42"/>
    <p:sldId id="512" r:id="rId43"/>
    <p:sldId id="513" r:id="rId44"/>
    <p:sldId id="514" r:id="rId45"/>
    <p:sldId id="515" r:id="rId46"/>
    <p:sldId id="516" r:id="rId47"/>
    <p:sldId id="517" r:id="rId48"/>
    <p:sldId id="518" r:id="rId49"/>
    <p:sldId id="378" r:id="rId50"/>
    <p:sldId id="379" r:id="rId51"/>
    <p:sldId id="380" r:id="rId52"/>
    <p:sldId id="381" r:id="rId53"/>
    <p:sldId id="382" r:id="rId54"/>
    <p:sldId id="384" r:id="rId55"/>
    <p:sldId id="385" r:id="rId56"/>
    <p:sldId id="383" r:id="rId57"/>
    <p:sldId id="452" r:id="rId58"/>
    <p:sldId id="355" r:id="rId59"/>
    <p:sldId id="454" r:id="rId60"/>
    <p:sldId id="356" r:id="rId61"/>
    <p:sldId id="438" r:id="rId62"/>
    <p:sldId id="439" r:id="rId63"/>
    <p:sldId id="445" r:id="rId64"/>
    <p:sldId id="446" r:id="rId65"/>
    <p:sldId id="447" r:id="rId66"/>
    <p:sldId id="333" r:id="rId67"/>
    <p:sldId id="453" r:id="rId68"/>
    <p:sldId id="460" r:id="rId69"/>
    <p:sldId id="482" r:id="rId70"/>
    <p:sldId id="461" r:id="rId71"/>
    <p:sldId id="335" r:id="rId72"/>
    <p:sldId id="483" r:id="rId73"/>
    <p:sldId id="484" r:id="rId74"/>
    <p:sldId id="395" r:id="rId75"/>
    <p:sldId id="462" r:id="rId76"/>
    <p:sldId id="341" r:id="rId77"/>
    <p:sldId id="342" r:id="rId78"/>
    <p:sldId id="463" r:id="rId79"/>
    <p:sldId id="464" r:id="rId80"/>
    <p:sldId id="343" r:id="rId81"/>
    <p:sldId id="465" r:id="rId82"/>
    <p:sldId id="466" r:id="rId83"/>
    <p:sldId id="467" r:id="rId84"/>
    <p:sldId id="468" r:id="rId85"/>
    <p:sldId id="520" r:id="rId86"/>
    <p:sldId id="334" r:id="rId87"/>
    <p:sldId id="455" r:id="rId88"/>
    <p:sldId id="456" r:id="rId89"/>
    <p:sldId id="457" r:id="rId90"/>
    <p:sldId id="458" r:id="rId91"/>
    <p:sldId id="459" r:id="rId92"/>
    <p:sldId id="328" r:id="rId93"/>
    <p:sldId id="477" r:id="rId94"/>
    <p:sldId id="440" r:id="rId95"/>
    <p:sldId id="469" r:id="rId96"/>
    <p:sldId id="441" r:id="rId97"/>
    <p:sldId id="470" r:id="rId98"/>
    <p:sldId id="471" r:id="rId99"/>
    <p:sldId id="472" r:id="rId100"/>
    <p:sldId id="473" r:id="rId101"/>
    <p:sldId id="474" r:id="rId102"/>
    <p:sldId id="475" r:id="rId103"/>
    <p:sldId id="476" r:id="rId104"/>
    <p:sldId id="479" r:id="rId105"/>
    <p:sldId id="481" r:id="rId106"/>
    <p:sldId id="480" r:id="rId107"/>
    <p:sldId id="344" r:id="rId108"/>
    <p:sldId id="286" r:id="rId109"/>
    <p:sldId id="312" r:id="rId110"/>
  </p:sldIdLst>
  <p:sldSz cx="12192000" cy="6858000"/>
  <p:notesSz cx="6858000" cy="9144000"/>
  <p:embeddedFontLst>
    <p:embeddedFont>
      <p:font typeface="Calibri" panose="020F0502020204030204" pitchFamily="34" charset="0"/>
      <p:regular r:id="rId112"/>
      <p:bold r:id="rId113"/>
      <p:italic r:id="rId114"/>
      <p:boldItalic r:id="rId115"/>
    </p:embeddedFont>
    <p:embeddedFont>
      <p:font typeface="Eurostile" panose="020B0604020202020204" charset="0"/>
      <p:regular r:id="rId1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1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9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font" Target="fonts/font1.fntdata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font" Target="fonts/font4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font" Target="fonts/font2.fntdata"/><Relationship Id="rId11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font" Target="fonts/font3.fntdata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D2021-C60C-46BE-9F56-81B31CE3D7B3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B3C97-B7E5-4661-8585-5DBD78E06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2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D3CA-D2DE-4A66-95C0-9F1348B5031A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2054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68A8A-EF29-471E-8735-C65AF63BF7FB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1012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FB5C-315D-45B7-9EBB-0B83122D940D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0009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075-EE58-4E35-A401-1128160A9A42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4500" y="185738"/>
            <a:ext cx="787400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fld id="{7BCF32C5-7F14-4119-A25B-E274A1C27D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4198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DCBF-69DD-43E9-A92C-9D610C24CEDD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5429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2E6F-B8FB-45C4-B145-153A8BE340CA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0536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951E-DE81-43B0-B696-4AF1675BD0A9}" type="datetime1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3686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29D6-C880-4EA6-87D3-129FA8B65F7D}" type="datetime1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783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3621-B3D6-4264-B709-096E6CD23F67}" type="datetime1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6768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BF16-B17F-413C-B4AE-E3A13F4067C6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2871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3B71-2D8B-4846-9B46-6B952ECCD72D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559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26AC5F98-3863-407D-AD77-705EA19002E4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>
                    <a:lumMod val="50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7BCF32C5-7F14-4119-A25B-E274A1C27D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1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urostile" panose="020B050402020205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4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2303" y="242628"/>
            <a:ext cx="4944535" cy="1095904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accent2"/>
                </a:solidFill>
              </a:rPr>
              <a:t>An-Najah National University</a:t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>Building Engineering Department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0264" y="1697039"/>
            <a:ext cx="9144000" cy="63129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accent6"/>
                </a:solidFill>
              </a:rPr>
              <a:t>Design of Primary School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88533" y="3026299"/>
            <a:ext cx="8551335" cy="24639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C00000"/>
                </a:solidFill>
              </a:rPr>
              <a:t>Presented By:				Supervisor: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Mohammad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Ghannam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Eng.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Fadi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Fatayer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Obadah Hamdan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Mousa Al-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Atrash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	</a:t>
            </a:r>
            <a:r>
              <a:rPr lang="en-US" dirty="0">
                <a:solidFill>
                  <a:srgbClr val="C00000"/>
                </a:solidFill>
              </a:rPr>
              <a:t>Date: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May 20, 2019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7" y="408239"/>
            <a:ext cx="1178386" cy="112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49198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176" y="1259147"/>
            <a:ext cx="9663618" cy="5412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First Floor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317845"/>
      </p:ext>
    </p:extLst>
  </p:cSld>
  <p:clrMapOvr>
    <a:masterClrMapping/>
  </p:clrMapOvr>
  <p:transition spd="slow">
    <p:push dir="u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Luminaires Distribution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03" y="2791284"/>
            <a:ext cx="3884930" cy="274856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59" y="2920469"/>
            <a:ext cx="2003213" cy="263048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98" y="2920469"/>
            <a:ext cx="4105275" cy="26193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321924" y="5780428"/>
            <a:ext cx="2010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Computer Lab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925059" y="5780428"/>
            <a:ext cx="2191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Manager Room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449895" y="5780428"/>
            <a:ext cx="222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Teachers Room</a:t>
            </a:r>
          </a:p>
        </p:txBody>
      </p:sp>
    </p:spTree>
    <p:extLst>
      <p:ext uri="{BB962C8B-B14F-4D97-AF65-F5344CB8AC3E}">
        <p14:creationId xmlns:p14="http://schemas.microsoft.com/office/powerpoint/2010/main" val="2991377425"/>
      </p:ext>
    </p:extLst>
  </p:cSld>
  <p:clrMapOvr>
    <a:masterClrMapping/>
  </p:clrMapOvr>
  <p:transition spd="slow">
    <p:push dir="u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177" y="2543175"/>
            <a:ext cx="5342623" cy="345324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566553"/>
            <a:ext cx="3808525" cy="309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101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Luminaires Distribution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65032" y="5996420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Cafeteria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649192" y="5996419"/>
            <a:ext cx="206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Meeting Room</a:t>
            </a:r>
          </a:p>
        </p:txBody>
      </p:sp>
    </p:spTree>
    <p:extLst>
      <p:ext uri="{BB962C8B-B14F-4D97-AF65-F5344CB8AC3E}">
        <p14:creationId xmlns:p14="http://schemas.microsoft.com/office/powerpoint/2010/main" val="3898273310"/>
      </p:ext>
    </p:extLst>
  </p:cSld>
  <p:clrMapOvr>
    <a:masterClrMapping/>
  </p:clrMapOvr>
  <p:transition spd="slow">
    <p:push dir="u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50" y="2374780"/>
            <a:ext cx="4889587" cy="370189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36" y="2385267"/>
            <a:ext cx="5101168" cy="3794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Luminaires Distribution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21389" y="6076676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Multipurpose Hall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18880" y="6076676"/>
            <a:ext cx="267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Initiative Classroom</a:t>
            </a:r>
          </a:p>
        </p:txBody>
      </p:sp>
    </p:spTree>
    <p:extLst>
      <p:ext uri="{BB962C8B-B14F-4D97-AF65-F5344CB8AC3E}">
        <p14:creationId xmlns:p14="http://schemas.microsoft.com/office/powerpoint/2010/main" val="1246148057"/>
      </p:ext>
    </p:extLst>
  </p:cSld>
  <p:clrMapOvr>
    <a:masterClrMapping/>
  </p:clrMapOvr>
  <p:transition spd="slow">
    <p:push dir="u"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103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Lighting Power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102203"/>
              </p:ext>
            </p:extLst>
          </p:nvPr>
        </p:nvGraphicFramePr>
        <p:xfrm>
          <a:off x="2198528" y="3066523"/>
          <a:ext cx="7794943" cy="24625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94510">
                  <a:extLst>
                    <a:ext uri="{9D8B030D-6E8A-4147-A177-3AD203B41FA5}">
                      <a16:colId xmlns:a16="http://schemas.microsoft.com/office/drawing/2014/main" val="3084938467"/>
                    </a:ext>
                  </a:extLst>
                </a:gridCol>
                <a:gridCol w="3415348">
                  <a:extLst>
                    <a:ext uri="{9D8B030D-6E8A-4147-A177-3AD203B41FA5}">
                      <a16:colId xmlns:a16="http://schemas.microsoft.com/office/drawing/2014/main" val="2151620856"/>
                    </a:ext>
                  </a:extLst>
                </a:gridCol>
                <a:gridCol w="2585085">
                  <a:extLst>
                    <a:ext uri="{9D8B030D-6E8A-4147-A177-3AD203B41FA5}">
                      <a16:colId xmlns:a16="http://schemas.microsoft.com/office/drawing/2014/main" val="161214189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Floor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Power Lighting (W)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Loads (amp)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503785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Ground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4043.1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7368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First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3719.1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332944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Second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3179.1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300422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Third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3179.1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12527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14111.4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0750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772388"/>
      </p:ext>
    </p:extLst>
  </p:cSld>
  <p:clrMapOvr>
    <a:masterClrMapping/>
  </p:clrMapOvr>
  <p:transition spd="slow">
    <p:push dir="u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Electrical Loads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104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Power Plan (Third Floor)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58" y="2334428"/>
            <a:ext cx="9703415" cy="452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63054"/>
      </p:ext>
    </p:extLst>
  </p:cSld>
  <p:clrMapOvr>
    <a:masterClrMapping/>
  </p:clrMapOvr>
  <p:transition spd="slow">
    <p:push dir="u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Electrical Loads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Main Distribution board (Second Floor)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32" y="2566218"/>
            <a:ext cx="11581093" cy="393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34113"/>
      </p:ext>
    </p:extLst>
  </p:cSld>
  <p:clrMapOvr>
    <a:masterClrMapping/>
  </p:clrMapOvr>
  <p:transition spd="slow">
    <p:push dir="u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Electrical Loads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282" y="3066523"/>
            <a:ext cx="8019435" cy="320682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Distribution board for UPS (Second Floor)</a:t>
            </a:r>
          </a:p>
        </p:txBody>
      </p:sp>
    </p:spTree>
    <p:extLst>
      <p:ext uri="{BB962C8B-B14F-4D97-AF65-F5344CB8AC3E}">
        <p14:creationId xmlns:p14="http://schemas.microsoft.com/office/powerpoint/2010/main" val="1711131653"/>
      </p:ext>
    </p:extLst>
  </p:cSld>
  <p:clrMapOvr>
    <a:masterClrMapping/>
  </p:clrMapOvr>
  <p:transition spd="slow">
    <p:push dir="u"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470" y="1513417"/>
            <a:ext cx="9685866" cy="2604299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Quantity Surveying and Cost Estimation </a:t>
            </a:r>
          </a:p>
        </p:txBody>
      </p:sp>
    </p:spTree>
    <p:extLst>
      <p:ext uri="{BB962C8B-B14F-4D97-AF65-F5344CB8AC3E}">
        <p14:creationId xmlns:p14="http://schemas.microsoft.com/office/powerpoint/2010/main" val="54505253"/>
      </p:ext>
    </p:extLst>
  </p:cSld>
  <p:clrMapOvr>
    <a:masterClrMapping/>
  </p:clrMapOvr>
  <p:transition spd="slow">
    <p:push dir="u"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Cost Estimation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140089"/>
              </p:ext>
            </p:extLst>
          </p:nvPr>
        </p:nvGraphicFramePr>
        <p:xfrm>
          <a:off x="444500" y="3401561"/>
          <a:ext cx="5229226" cy="656102"/>
        </p:xfrm>
        <a:graphic>
          <a:graphicData uri="http://schemas.openxmlformats.org/drawingml/2006/table">
            <a:tbl>
              <a:tblPr firstRow="1" firstCol="1" lastRow="1" bandRow="1">
                <a:tableStyleId>{5940675A-B579-460E-94D1-54222C63F5DA}</a:tableStyleId>
              </a:tblPr>
              <a:tblGrid>
                <a:gridCol w="261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Total Direct Project Cost</a:t>
                      </a:r>
                      <a:endParaRPr kumimoji="0" lang="en-US" sz="1800" b="1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5,540,958</a:t>
                      </a:r>
                      <a:endParaRPr lang="en-US" sz="2800" b="1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795433" y="2185470"/>
            <a:ext cx="5833533" cy="374438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Total Building Area = 3150 m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Direct Unit Cost = 5540958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3150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	          = 1759 NIS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Direct Unit Cost = 350 JOD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696276"/>
      </p:ext>
    </p:extLst>
  </p:cSld>
  <p:clrMapOvr>
    <a:masterClrMapping/>
  </p:clrMapOvr>
  <p:transition spd="slow">
    <p:push dir="u"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5769" y="1701480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002060"/>
                </a:solidFill>
              </a:rPr>
              <a:t>Done!</a:t>
            </a:r>
            <a:br>
              <a:rPr lang="en-US" sz="8000" dirty="0">
                <a:solidFill>
                  <a:srgbClr val="002060"/>
                </a:solidFill>
              </a:rPr>
            </a:br>
            <a:r>
              <a:rPr lang="en-US" sz="8000" dirty="0">
                <a:solidFill>
                  <a:srgbClr val="002060"/>
                </a:solidFill>
              </a:rPr>
              <a:t>Thanks a Lot</a:t>
            </a:r>
          </a:p>
        </p:txBody>
      </p:sp>
    </p:spTree>
    <p:extLst>
      <p:ext uri="{BB962C8B-B14F-4D97-AF65-F5344CB8AC3E}">
        <p14:creationId xmlns:p14="http://schemas.microsoft.com/office/powerpoint/2010/main" val="151098330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Second Floor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37" y="1741486"/>
            <a:ext cx="11206726" cy="485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751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Third Floor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1711774"/>
            <a:ext cx="9626600" cy="490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3719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2" y="1409656"/>
            <a:ext cx="12053444" cy="5386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660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Western Elevation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73122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660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Eastern Elevation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29" y="1578632"/>
            <a:ext cx="11961401" cy="50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691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Northern Elevation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10" y="2307431"/>
            <a:ext cx="11824380" cy="379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7063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Southern Elevation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40" y="2374223"/>
            <a:ext cx="11875120" cy="370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6564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Section A-A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" y="2012946"/>
            <a:ext cx="11979655" cy="429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607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607" y="1281904"/>
            <a:ext cx="7646815" cy="5475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Section B-B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42520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1986" name="Picture 2" descr="https://scontent.fjrs1-1.fna.fbcdn.net/v/t1.15752-9/s2048x2048/60341476_799478660436873_7236672649949085696_n.jpg?_nc_cat=106&amp;_nc_eui2=AeFxrzmqikGohgG2uFsp7sHVrmLmClUng2yuGl4Ez4b4cfAoVHOI8JXCBF41DizoHYgT0nHq6uVC9H8RRHUhR1HCnQi4Fb9CcgF8W3LlUdT7ng&amp;_nc_ht=scontent.fjrs1-1.fna&amp;oh=9017a5d7ef9e73822ecb7e5ccf000b63&amp;oe=5D9AF8A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52141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9620"/>
            <a:ext cx="10515600" cy="4351339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/>
              <a:t>Architectural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Structural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Environmental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Mechanical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Safety and Security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Radial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Electrical Design</a:t>
            </a:r>
          </a:p>
          <a:p>
            <a:pPr>
              <a:buClr>
                <a:srgbClr val="0070C0"/>
              </a:buClr>
            </a:pPr>
            <a:r>
              <a:rPr lang="en-US" dirty="0"/>
              <a:t>Quantity Surveying and Cost Estimation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8729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3010" name="Picture 2" descr="https://scontent.fjrs1-1.fna.fbcdn.net/v/t1.15752-9/s2048x2048/60237456_429865131133881_1113393086630723584_n.jpg?_nc_cat=100&amp;_nc_eui2=AeH5jXluF2vyjidTF-utwPfvMlrHtvjaJ2izuw0k5CYCIa8ZFAznvrlVvY1Ildh-SZfuwwup18gxHOemI8qw5-DRWb0eKQvfS-BfV0KpVoduEQ&amp;_nc_ht=scontent.fjrs1-1.fna&amp;oh=5694a88f7072124e9e628c193a4b9c33&amp;oe=5D9A6A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974" y="-132736"/>
            <a:ext cx="12427974" cy="699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966259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7892" name="Picture 4" descr="https://scontent.fjrs1-1.fna.fbcdn.net/v/t1.15752-9/s2048x2048/60542559_409204059810545_3380270490382761984_n.jpg?_nc_cat=103&amp;_nc_eui2=AeHmrLkgKkYAN2sTiThD4JWP4aWue_EIY4F9AdiJhGR9hiEoHUBuQEuzIatWMad1V_bcMXi8hIxDBhozEJFHFD3vPo9NqDWi20PTFrdvOvJITg&amp;_nc_ht=scontent.fjrs1-1.fna&amp;oh=a887dd8e8e84095deec6c56c10e1e3c6&amp;oe=5D67844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2776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4034" name="Picture 2" descr="https://scontent.fjrs1-1.fna.fbcdn.net/v/t1.15752-9/s2048x2048/60359074_956640608060427_3888844555813912576_n.jpg?_nc_cat=101&amp;_nc_eui2=AeFmdChogkdLteulsv6lcKWtEN57pJAxctFwgG1qYzuFdhn3d3tlmzXw4HUKZKWHLAHBK9blWaVE5EZ9EHjX-dJqL1Vgu7qQ5B-LQV7928pOBw&amp;_nc_ht=scontent.fjrs1-1.fna&amp;oh=59ca2f91faf19e81a6f53a1088262b49&amp;oe=5D5F827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4449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5769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1164845356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Codes and Structural System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47953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Codes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ACI 318-14 for reinforced concrete design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UBC 97 for seismic design and its load combinations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ASCE 7 for load combinations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Structural System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One Way Ribbed Slab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59253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Structural Design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8593668" cy="4615394"/>
          </a:xfrm>
        </p:spPr>
        <p:txBody>
          <a:bodyPr>
            <a:normAutofit fontScale="92500" lnSpcReduction="20000"/>
          </a:bodyPr>
          <a:lstStyle/>
          <a:p>
            <a:pPr lvl="0">
              <a:buClr>
                <a:srgbClr val="0070C0"/>
              </a:buClr>
            </a:pPr>
            <a:r>
              <a:rPr lang="en-US" dirty="0">
                <a:solidFill>
                  <a:srgbClr val="5B9BD5">
                    <a:lumMod val="50000"/>
                  </a:srgbClr>
                </a:solidFill>
              </a:rPr>
              <a:t>Loads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Dead Loads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Superimposed Load = 6.2 kN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Live Load = 5 kN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Wall Load = 26.2 kN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Seismic Load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buClr>
                <a:srgbClr val="0070C0"/>
              </a:buClr>
            </a:pPr>
            <a:r>
              <a:rPr lang="en-US" dirty="0">
                <a:solidFill>
                  <a:srgbClr val="5B9BD5">
                    <a:lumMod val="50000"/>
                  </a:srgbClr>
                </a:solidFill>
              </a:rPr>
              <a:t>Materials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Compressive Strength of Concrete = 24 MPa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Yield Strength of Steel= 420 MPa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Soil Bearing Capacity = 250 kN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3064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Structural Design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6223000" cy="6297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Sections Dimensions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236250" y="2390020"/>
          <a:ext cx="7719499" cy="3739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4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8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Member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Width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Depth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Slab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30</a:t>
                      </a:r>
                      <a:r>
                        <a:rPr lang="en-US" sz="2000" baseline="0" dirty="0">
                          <a:effectLst/>
                          <a:latin typeface="Eurostile" panose="020B0504020202050204" pitchFamily="34" charset="0"/>
                        </a:rPr>
                        <a:t> cm Thickness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Main</a:t>
                      </a:r>
                      <a:r>
                        <a:rPr lang="en-US" sz="2000" baseline="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Beam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(Group One)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70</a:t>
                      </a:r>
                      <a:r>
                        <a:rPr lang="en-US" sz="2000" baseline="0" dirty="0">
                          <a:effectLst/>
                          <a:latin typeface="Eurostile" panose="020B0504020202050204" pitchFamily="34" charset="0"/>
                        </a:rPr>
                        <a:t>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60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Main</a:t>
                      </a:r>
                      <a:r>
                        <a:rPr lang="en-US" sz="2000" baseline="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Beam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(Group Two)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 cm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cm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55296738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Secondary Beam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Eurostile" panose="020B0504020202050204" pitchFamily="34" charset="0"/>
                        </a:rPr>
                        <a:t>45 cm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Eurostile" panose="020B0504020202050204" pitchFamily="34" charset="0"/>
                        </a:rPr>
                        <a:t>30 cm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Column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60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40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Shear Wall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</a:rPr>
                        <a:t>30</a:t>
                      </a:r>
                      <a:r>
                        <a:rPr lang="en-US" sz="2000" baseline="0" dirty="0">
                          <a:effectLst/>
                          <a:latin typeface="Eurostile" panose="020B0504020202050204" pitchFamily="34" charset="0"/>
                        </a:rPr>
                        <a:t> cm Thickness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954046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Structural Design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9897533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Seismic Analysis Parameters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Seismic Zone: 2B (Z=0.2)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Soil Profile: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c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Acceleration Seismic Coefficients C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= 0.24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Velocity Seismic Coefficient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= 0.32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Importance Factor I = 1.5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Force Reduction Factor R = 5.5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01011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Building Blocks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211" y="1738221"/>
            <a:ext cx="9403577" cy="43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72261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Compatibility Check (Block 1)</a:t>
            </a:r>
          </a:p>
        </p:txBody>
      </p:sp>
    </p:spTree>
    <p:extLst>
      <p:ext uri="{BB962C8B-B14F-4D97-AF65-F5344CB8AC3E}">
        <p14:creationId xmlns:p14="http://schemas.microsoft.com/office/powerpoint/2010/main" val="20308601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4626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3325461558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Compatibility Check (Block 2)</a:t>
            </a:r>
          </a:p>
        </p:txBody>
      </p:sp>
    </p:spTree>
    <p:extLst>
      <p:ext uri="{BB962C8B-B14F-4D97-AF65-F5344CB8AC3E}">
        <p14:creationId xmlns:p14="http://schemas.microsoft.com/office/powerpoint/2010/main" val="3777423251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Compatibility Check (Block 3)</a:t>
            </a:r>
          </a:p>
        </p:txBody>
      </p:sp>
    </p:spTree>
    <p:extLst>
      <p:ext uri="{BB962C8B-B14F-4D97-AF65-F5344CB8AC3E}">
        <p14:creationId xmlns:p14="http://schemas.microsoft.com/office/powerpoint/2010/main" val="3914898403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Equilibrium Check (Block 1)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425611" y="2438400"/>
          <a:ext cx="7606780" cy="35854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6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Load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Dead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10940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10479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4.39 %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Live Load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4513.6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4553.96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0.88 %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Superimposed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11285.5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11113.8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1.5 %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147891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Equilibrium Check (Block 2)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425611" y="2438400"/>
          <a:ext cx="7606780" cy="35854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6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Load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Dead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10009.8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10408.04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3.86 %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Live Load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6327.6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6225.6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0.13 %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Superimposed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14069.4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14018.045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0.36 %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050359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Equilibrium Check (Block 3)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425611" y="2438400"/>
          <a:ext cx="7606780" cy="35854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6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Load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Dead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12973.6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13168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1.4 %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Live Load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6397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7112.22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2.4 %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Superimposed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15283.1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14633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</a:rPr>
                        <a:t>4.4 %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977551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61277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Internal Forces Check (Block 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825885" y="2489200"/>
          <a:ext cx="8540229" cy="3924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9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1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311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288.2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7.9 %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748.8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720.9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 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417.19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397.9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4.8 %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61167100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</a:t>
                      </a:r>
                      <a:r>
                        <a:rPr lang="en-US" sz="2000" b="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2324.34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2492.23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6.75 %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Slab 1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32.18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r>
                        <a:rPr lang="en-US" sz="1600" baseline="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753999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08267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61277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Internal Forces Check (Block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825885" y="2489200"/>
          <a:ext cx="8540229" cy="3924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9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1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205.9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188.8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838.9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759.2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 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955.9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959.3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61167100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</a:t>
                      </a:r>
                      <a:r>
                        <a:rPr lang="en-US" sz="2000" b="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1760.8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1813.5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Slab 1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32.18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5.5 %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753999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848220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61277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Internal Forces Check (Block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825885" y="2489197"/>
          <a:ext cx="8540229" cy="3924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9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(kN.m)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1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1006.8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944.5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Beam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643.7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 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1012.2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1034.3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2.17 %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61167100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Column</a:t>
                      </a:r>
                      <a:r>
                        <a:rPr lang="en-US" sz="2000" b="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2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2854.4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2778.1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2.75 %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Slab 1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1719.4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1674.5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2.7 %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753999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068003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879667" cy="56409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Deflection Check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214952" y="2586877"/>
          <a:ext cx="7900208" cy="316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9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5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Block No.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Deflection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Limit (mm)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9.37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33.6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20.5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34.88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30.34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41.33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611671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4404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581326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Period Check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14952" y="2586877"/>
          <a:ext cx="7762095" cy="316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9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5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Block No.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000" b="0" i="0" kern="1200" baseline="-25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000" b="0" i="0" kern="1200" baseline="-25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(sec)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1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0.597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0.729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</a:p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(Small Difference)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0.597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0.572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(T</a:t>
                      </a:r>
                      <a:r>
                        <a:rPr kumimoji="0" lang="en-US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ETABS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&lt; T</a:t>
                      </a:r>
                      <a:r>
                        <a:rPr kumimoji="0" lang="en-US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Manual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3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0.597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Eurostile" panose="020B050402020205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0.767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(Small Difference)</a:t>
                      </a: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3611671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24802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Architectural Spaces (Ground Floor)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36734"/>
              </p:ext>
            </p:extLst>
          </p:nvPr>
        </p:nvGraphicFramePr>
        <p:xfrm>
          <a:off x="3461120" y="1814083"/>
          <a:ext cx="5269760" cy="4844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37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756623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</a:tblGrid>
              <a:tr h="4888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Space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Teachers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Multipurpose Hall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41508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Meeting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0333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Kitchen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31194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Manager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03018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Secretary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521113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Reception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45577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335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867043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Base Shear Check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467270" y="2571223"/>
          <a:ext cx="7257459" cy="3693986"/>
        </p:xfrm>
        <a:graphic>
          <a:graphicData uri="http://schemas.openxmlformats.org/drawingml/2006/table">
            <a:tbl>
              <a:tblPr firstRow="1" firstCol="1" bandRow="1"/>
              <a:tblGrid>
                <a:gridCol w="1156534">
                  <a:extLst>
                    <a:ext uri="{9D8B030D-6E8A-4147-A177-3AD203B41FA5}">
                      <a16:colId xmlns:a16="http://schemas.microsoft.com/office/drawing/2014/main" val="978148696"/>
                    </a:ext>
                  </a:extLst>
                </a:gridCol>
                <a:gridCol w="1402597">
                  <a:extLst>
                    <a:ext uri="{9D8B030D-6E8A-4147-A177-3AD203B41FA5}">
                      <a16:colId xmlns:a16="http://schemas.microsoft.com/office/drawing/2014/main" val="1201095582"/>
                    </a:ext>
                  </a:extLst>
                </a:gridCol>
                <a:gridCol w="1447047">
                  <a:extLst>
                    <a:ext uri="{9D8B030D-6E8A-4147-A177-3AD203B41FA5}">
                      <a16:colId xmlns:a16="http://schemas.microsoft.com/office/drawing/2014/main" val="1236335028"/>
                    </a:ext>
                  </a:extLst>
                </a:gridCol>
                <a:gridCol w="1372434">
                  <a:extLst>
                    <a:ext uri="{9D8B030D-6E8A-4147-A177-3AD203B41FA5}">
                      <a16:colId xmlns:a16="http://schemas.microsoft.com/office/drawing/2014/main" val="248469449"/>
                    </a:ext>
                  </a:extLst>
                </a:gridCol>
                <a:gridCol w="1878847">
                  <a:extLst>
                    <a:ext uri="{9D8B030D-6E8A-4147-A177-3AD203B41FA5}">
                      <a16:colId xmlns:a16="http://schemas.microsoft.com/office/drawing/2014/main" val="18495121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Block No.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Shear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 (kN)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 (kN)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465576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1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n-US" sz="2400" kern="1200" baseline="-250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4145.8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4156.01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&lt; V ETABS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24107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y</a:t>
                      </a:r>
                      <a:endParaRPr lang="en-US" sz="2400" kern="12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4331.6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4331.6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≤ V ETABS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146644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2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n-US" sz="2400" kern="1200" baseline="-250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4204.4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4204.41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≤ V ETABS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noProof="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53658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y</a:t>
                      </a:r>
                      <a:endParaRPr lang="en-US" sz="2400" kern="12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4512.76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4729.38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&lt; V ETABS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noProof="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399246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3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x</a:t>
                      </a:r>
                      <a:endParaRPr lang="en-US" sz="2400" kern="1200" baseline="-250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4602.7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4602.72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≤ V ETABS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noProof="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93713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2400" kern="1200" baseline="-25000" dirty="0" err="1">
                          <a:solidFill>
                            <a:srgbClr val="7030A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y</a:t>
                      </a:r>
                      <a:endParaRPr lang="en-US" sz="2400" kern="1200" dirty="0">
                        <a:solidFill>
                          <a:srgbClr val="7030A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5152.1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5243.5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 Manual &lt; V ETABS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noProof="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249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176305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335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Model Checking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349071"/>
            <a:ext cx="4133850" cy="674436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Drift Check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666391" y="1878137"/>
          <a:ext cx="8859217" cy="478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0888">
                  <a:extLst>
                    <a:ext uri="{9D8B030D-6E8A-4147-A177-3AD203B41FA5}">
                      <a16:colId xmlns:a16="http://schemas.microsoft.com/office/drawing/2014/main" val="2123237007"/>
                    </a:ext>
                  </a:extLst>
                </a:gridCol>
                <a:gridCol w="1360888">
                  <a:extLst>
                    <a:ext uri="{9D8B030D-6E8A-4147-A177-3AD203B41FA5}">
                      <a16:colId xmlns:a16="http://schemas.microsoft.com/office/drawing/2014/main" val="3963388681"/>
                    </a:ext>
                  </a:extLst>
                </a:gridCol>
                <a:gridCol w="1360888">
                  <a:extLst>
                    <a:ext uri="{9D8B030D-6E8A-4147-A177-3AD203B41FA5}">
                      <a16:colId xmlns:a16="http://schemas.microsoft.com/office/drawing/2014/main" val="2690188029"/>
                    </a:ext>
                  </a:extLst>
                </a:gridCol>
                <a:gridCol w="1360888">
                  <a:extLst>
                    <a:ext uri="{9D8B030D-6E8A-4147-A177-3AD203B41FA5}">
                      <a16:colId xmlns:a16="http://schemas.microsoft.com/office/drawing/2014/main" val="1067027514"/>
                    </a:ext>
                  </a:extLst>
                </a:gridCol>
                <a:gridCol w="1854835">
                  <a:extLst>
                    <a:ext uri="{9D8B030D-6E8A-4147-A177-3AD203B41FA5}">
                      <a16:colId xmlns:a16="http://schemas.microsoft.com/office/drawing/2014/main" val="854111024"/>
                    </a:ext>
                  </a:extLst>
                </a:gridCol>
                <a:gridCol w="1560830">
                  <a:extLst>
                    <a:ext uri="{9D8B030D-6E8A-4147-A177-3AD203B41FA5}">
                      <a16:colId xmlns:a16="http://schemas.microsoft.com/office/drawing/2014/main" val="3013661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Block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</a:t>
                      </a:r>
                      <a:r>
                        <a:rPr lang="en-US" sz="2000" b="0" i="0" kern="1200" baseline="-25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</a:t>
                      </a:r>
                      <a:r>
                        <a:rPr lang="en-US" sz="2000" b="0" i="0" kern="1200" baseline="-250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2000" b="0" i="0" kern="1200" baseline="-25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Limitation</a:t>
                      </a:r>
                      <a:r>
                        <a:rPr lang="en-US" sz="2000" b="0" i="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066159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0404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04004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70447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0900551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40941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75237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04549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7306531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Block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9286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76192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45658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rgbClr val="00206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2140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889449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868" y="1690160"/>
            <a:ext cx="2862263" cy="50967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Slab Layout (Block 1)</a:t>
            </a:r>
          </a:p>
        </p:txBody>
      </p:sp>
    </p:spTree>
    <p:extLst>
      <p:ext uri="{BB962C8B-B14F-4D97-AF65-F5344CB8AC3E}">
        <p14:creationId xmlns:p14="http://schemas.microsoft.com/office/powerpoint/2010/main" val="809281219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152" y="2452914"/>
            <a:ext cx="9027695" cy="4362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Slab Layout (Block 2)</a:t>
            </a:r>
          </a:p>
        </p:txBody>
      </p:sp>
    </p:spTree>
    <p:extLst>
      <p:ext uri="{BB962C8B-B14F-4D97-AF65-F5344CB8AC3E}">
        <p14:creationId xmlns:p14="http://schemas.microsoft.com/office/powerpoint/2010/main" val="1209749354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576" y="1916694"/>
            <a:ext cx="5614737" cy="4766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Slab Layout (Block 3)</a:t>
            </a:r>
          </a:p>
        </p:txBody>
      </p:sp>
    </p:spTree>
    <p:extLst>
      <p:ext uri="{BB962C8B-B14F-4D97-AF65-F5344CB8AC3E}">
        <p14:creationId xmlns:p14="http://schemas.microsoft.com/office/powerpoint/2010/main" val="1617819183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753" y="2452914"/>
            <a:ext cx="10728494" cy="42631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Slab Detailing</a:t>
            </a:r>
          </a:p>
        </p:txBody>
      </p:sp>
    </p:spTree>
    <p:extLst>
      <p:ext uri="{BB962C8B-B14F-4D97-AF65-F5344CB8AC3E}">
        <p14:creationId xmlns:p14="http://schemas.microsoft.com/office/powerpoint/2010/main" val="343611634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830" y="1100485"/>
            <a:ext cx="3220453" cy="5622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Column Detailing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900" y="2585161"/>
            <a:ext cx="5267325" cy="341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6619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Beam Detailing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9" y="2656969"/>
            <a:ext cx="9282945" cy="3559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3796" y="1653553"/>
            <a:ext cx="2204854" cy="50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06521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945" y="1740960"/>
            <a:ext cx="5202109" cy="50548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Design and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71195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Footing Detailing</a:t>
            </a:r>
          </a:p>
        </p:txBody>
      </p:sp>
    </p:spTree>
    <p:extLst>
      <p:ext uri="{BB962C8B-B14F-4D97-AF65-F5344CB8AC3E}">
        <p14:creationId xmlns:p14="http://schemas.microsoft.com/office/powerpoint/2010/main" val="1569931479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Environmental Design</a:t>
            </a:r>
          </a:p>
        </p:txBody>
      </p:sp>
    </p:spTree>
    <p:extLst>
      <p:ext uri="{BB962C8B-B14F-4D97-AF65-F5344CB8AC3E}">
        <p14:creationId xmlns:p14="http://schemas.microsoft.com/office/powerpoint/2010/main" val="74824393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Architectural Spaces (First Floor)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642123"/>
              </p:ext>
            </p:extLst>
          </p:nvPr>
        </p:nvGraphicFramePr>
        <p:xfrm>
          <a:off x="3461120" y="2593017"/>
          <a:ext cx="5269760" cy="3260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37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756623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</a:tblGrid>
              <a:tr h="4888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Space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Initiative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Library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41508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Cafeteria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0333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Science Lab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311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590412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Thermal 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9584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U-Value for Building Envelope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549828"/>
              </p:ext>
            </p:extLst>
          </p:nvPr>
        </p:nvGraphicFramePr>
        <p:xfrm>
          <a:off x="2260706" y="2336800"/>
          <a:ext cx="7670588" cy="3134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3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Component</a:t>
                      </a:r>
                      <a:endParaRPr lang="en-US" sz="20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U-value (W</a:t>
                      </a: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/</a:t>
                      </a: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m</a:t>
                      </a:r>
                      <a:r>
                        <a:rPr lang="en-US" sz="20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.k)</a:t>
                      </a:r>
                      <a:endParaRPr lang="en-US" sz="20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External Wall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latin typeface="Eurostile" panose="020B0504020202050204" pitchFamily="34" charset="0"/>
                        </a:rPr>
                        <a:t>0.491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Internal </a:t>
                      </a:r>
                      <a:r>
                        <a:rPr lang="en-US" sz="1800" baseline="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Wall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latin typeface="Eurostile" panose="020B0504020202050204" pitchFamily="34" charset="0"/>
                        </a:rPr>
                        <a:t>1.188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Floor 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latin typeface="Eurostile" panose="020B0504020202050204" pitchFamily="34" charset="0"/>
                        </a:rPr>
                        <a:t>0.508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Roof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latin typeface="Eurostile" panose="020B0504020202050204" pitchFamily="34" charset="0"/>
                        </a:rPr>
                        <a:t>0.456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7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Windows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>
                          <a:latin typeface="Eurostile" panose="020B0504020202050204" pitchFamily="34" charset="0"/>
                        </a:rPr>
                        <a:t>1.761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088133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Thermal 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9584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3D Model in DesignBuilder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83" y="2336800"/>
            <a:ext cx="7344833" cy="429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13743"/>
      </p:ext>
    </p:extLst>
  </p:cSld>
  <p:clrMapOvr>
    <a:masterClrMapping/>
  </p:clrMapOvr>
  <p:transition spd="slow"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Thermal 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9000067" cy="985308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Shading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Louvers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Picture 6" descr="https://scontent.fjrs4-1.fna.fbcdn.net/v/t1.15752-9/57611858_456008861809347_6175456745880551424_n.png?_nc_cat=105&amp;_nc_ht=scontent.fjrs4-1.fna&amp;oh=e86e0135408aa27bb13f8018b7ff4084&amp;oe=5D777F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046" y="2810933"/>
            <a:ext cx="8149907" cy="3682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742150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Thermal 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126155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Shading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 Summer Day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94252" y="6003164"/>
            <a:ext cx="2392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21 June at 8 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8117559" y="6003164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21 June at 12 PM</a:t>
            </a: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32" y="3049787"/>
            <a:ext cx="5730240" cy="285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"/>
          <a:stretch/>
        </p:blipFill>
        <p:spPr bwMode="auto">
          <a:xfrm>
            <a:off x="6849770" y="3066522"/>
            <a:ext cx="5110322" cy="2823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6929095"/>
      </p:ext>
    </p:extLst>
  </p:cSld>
  <p:clrMapOvr>
    <a:masterClrMapping/>
  </p:clrMapOvr>
  <p:transition spd="slow"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Thermal 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126155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Shading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 Winter Day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96793" y="6003164"/>
            <a:ext cx="2872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21 January at 8 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48253" y="6003164"/>
            <a:ext cx="297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21 January at 12 PM</a:t>
            </a: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90" y="3172606"/>
            <a:ext cx="4501307" cy="2677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948" y="3172606"/>
            <a:ext cx="4385310" cy="2700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1955007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78908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Comfort PMV-Set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8" name="Picture 7" descr="https://scontent.fjrs4-1.fna.fbcdn.net/v/t1.15752-9/58376289_845184952516544_8577268857998147584_n.png?_nc_cat=108&amp;_nc_ht=scontent.fjrs4-1.fna&amp;oh=73272cdb06da1bd1ced32c32964325aa&amp;oe=5D71B03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" t="66138" r="501"/>
          <a:stretch/>
        </p:blipFill>
        <p:spPr bwMode="auto">
          <a:xfrm>
            <a:off x="249153" y="2641601"/>
            <a:ext cx="11693693" cy="3516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911097"/>
      </p:ext>
    </p:extLst>
  </p:cSld>
  <p:clrMapOvr>
    <a:masterClrMapping/>
  </p:clrMapOvr>
  <p:transition spd="slow"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728545"/>
              </p:ext>
            </p:extLst>
          </p:nvPr>
        </p:nvGraphicFramePr>
        <p:xfrm>
          <a:off x="868535" y="4164429"/>
          <a:ext cx="10607939" cy="2339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826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3146425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  <a:gridCol w="3884613">
                  <a:extLst>
                    <a:ext uri="{9D8B030D-6E8A-4147-A177-3AD203B41FA5}">
                      <a16:colId xmlns:a16="http://schemas.microsoft.com/office/drawing/2014/main" val="44262385"/>
                    </a:ext>
                  </a:extLst>
                </a:gridCol>
              </a:tblGrid>
              <a:tr h="7556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energy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(kWh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Energy per total building area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(kWh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2000" kern="12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Energy per conditioned building area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(kWh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m</a:t>
                      </a:r>
                      <a:r>
                        <a:rPr lang="en-US" sz="2000" kern="12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Site Energy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985766.94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57.75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57.75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Net Site Energy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985766.94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57.75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57.75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Source</a:t>
                      </a:r>
                      <a:r>
                        <a:rPr lang="en-US" sz="2000" kern="1200" baseline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E</a:t>
                      </a:r>
                      <a:r>
                        <a:rPr lang="ar-SA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nergy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239653.31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114.52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114.52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Net Source Energy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239653.31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114.52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114.52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415083"/>
                  </a:ext>
                </a:extLst>
              </a:tr>
            </a:tbl>
          </a:graphicData>
        </a:graphic>
      </p:graphicFrame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2407708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Heating and Cooling Loads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Total Cooling Load = 131.44 kW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Total Heating Load = 130.72 kW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Site and Source Energy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753399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734227"/>
          </a:xfrm>
        </p:spPr>
        <p:txBody>
          <a:bodyPr>
            <a:normAutofit/>
          </a:bodyPr>
          <a:lstStyle/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Comfort and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Setpoint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Not Met Summery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466499"/>
              </p:ext>
            </p:extLst>
          </p:nvPr>
        </p:nvGraphicFramePr>
        <p:xfrm>
          <a:off x="1772334" y="3058768"/>
          <a:ext cx="8647332" cy="1943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42050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2405282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</a:tblGrid>
              <a:tr h="7556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Facility (Hrs)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Time setpoint not met during occupied heating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Time setpoint not met during occupied cooling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Time not comfortable based on simple ASHREAE 55-2004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210138"/>
      </p:ext>
    </p:extLst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Absorption Coefficient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58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365553"/>
              </p:ext>
            </p:extLst>
          </p:nvPr>
        </p:nvGraphicFramePr>
        <p:xfrm>
          <a:off x="175112" y="3134783"/>
          <a:ext cx="11841776" cy="23656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6960">
                  <a:extLst>
                    <a:ext uri="{9D8B030D-6E8A-4147-A177-3AD203B41FA5}">
                      <a16:colId xmlns:a16="http://schemas.microsoft.com/office/drawing/2014/main" val="336561271"/>
                    </a:ext>
                  </a:extLst>
                </a:gridCol>
                <a:gridCol w="2643822">
                  <a:extLst>
                    <a:ext uri="{9D8B030D-6E8A-4147-A177-3AD203B41FA5}">
                      <a16:colId xmlns:a16="http://schemas.microsoft.com/office/drawing/2014/main" val="2287134555"/>
                    </a:ext>
                  </a:extLst>
                </a:gridCol>
                <a:gridCol w="705485">
                  <a:extLst>
                    <a:ext uri="{9D8B030D-6E8A-4147-A177-3AD203B41FA5}">
                      <a16:colId xmlns:a16="http://schemas.microsoft.com/office/drawing/2014/main" val="3919157026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4237516492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2327240288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3621269780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2986487981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3070951709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594899329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2273099754"/>
                    </a:ext>
                  </a:extLst>
                </a:gridCol>
                <a:gridCol w="1086462">
                  <a:extLst>
                    <a:ext uri="{9D8B030D-6E8A-4147-A177-3AD203B41FA5}">
                      <a16:colId xmlns:a16="http://schemas.microsoft.com/office/drawing/2014/main" val="2349274829"/>
                    </a:ext>
                  </a:extLst>
                </a:gridCol>
              </a:tblGrid>
              <a:tr h="285115">
                <a:tc rowSpan="2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Element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Finish Material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9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Absorption Coefficient (α)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784526"/>
                  </a:ext>
                </a:extLst>
              </a:tr>
              <a:tr h="3086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63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125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250</a:t>
                      </a:r>
                      <a:r>
                        <a:rPr lang="en-US" sz="1600" kern="1200" baseline="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500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4000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8000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16000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4429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Walls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Plaster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64304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Tile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8893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Roof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Plaster Decorative Panels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911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Doors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Hollow Core Plywood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5433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Windows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Double Glaze 6 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135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482631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16" y="2077711"/>
            <a:ext cx="8763438" cy="45482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Ecotect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63546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Architectural Spaces (Second Floor)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395446"/>
              </p:ext>
            </p:extLst>
          </p:nvPr>
        </p:nvGraphicFramePr>
        <p:xfrm>
          <a:off x="3461120" y="2593017"/>
          <a:ext cx="5269760" cy="2864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37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756623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</a:tblGrid>
              <a:tr h="4888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Space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Initiative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Cafeteria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0333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Computer Lab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311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157146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377058"/>
              </p:ext>
            </p:extLst>
          </p:nvPr>
        </p:nvGraphicFramePr>
        <p:xfrm>
          <a:off x="283315" y="2586567"/>
          <a:ext cx="11625369" cy="3461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37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756623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  <a:gridCol w="1870941">
                  <a:extLst>
                    <a:ext uri="{9D8B030D-6E8A-4147-A177-3AD203B41FA5}">
                      <a16:colId xmlns:a16="http://schemas.microsoft.com/office/drawing/2014/main" val="44262385"/>
                    </a:ext>
                  </a:extLst>
                </a:gridCol>
                <a:gridCol w="2242334">
                  <a:extLst>
                    <a:ext uri="{9D8B030D-6E8A-4147-A177-3AD203B41FA5}">
                      <a16:colId xmlns:a16="http://schemas.microsoft.com/office/drawing/2014/main" val="3297583372"/>
                    </a:ext>
                  </a:extLst>
                </a:gridCol>
                <a:gridCol w="2242334">
                  <a:extLst>
                    <a:ext uri="{9D8B030D-6E8A-4147-A177-3AD203B41FA5}">
                      <a16:colId xmlns:a16="http://schemas.microsoft.com/office/drawing/2014/main" val="134762984"/>
                    </a:ext>
                  </a:extLst>
                </a:gridCol>
              </a:tblGrid>
              <a:tr h="7556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Room Volume (m</a:t>
                      </a:r>
                      <a:r>
                        <a:rPr lang="en-US" sz="2000" kern="12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Occupancy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sz="2000" kern="1200" baseline="-25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60</a:t>
                      </a: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Range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(At 500 Hz)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Recommended</a:t>
                      </a: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Range</a:t>
                      </a:r>
                      <a:endParaRPr lang="en-US" sz="20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Assessment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231.76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0.51 – 0.57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 – 0.8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Teachers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373.75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0.63 – 0.67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 – 0.7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Manager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82.20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0.55 – 0.56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– 0.6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Meeting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194.11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0..50 – 0.56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– 0.7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41508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Multipurpose Hall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585.13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1.48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– 1.81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1.4 – 1.9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Science Lab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370.92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0.60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– 0.65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– 0.7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033398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Reverberation Time (RT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</a:rPr>
              <a:t>60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92504941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38772"/>
              </p:ext>
            </p:extLst>
          </p:nvPr>
        </p:nvGraphicFramePr>
        <p:xfrm>
          <a:off x="1485743" y="2430230"/>
          <a:ext cx="9220513" cy="3912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32450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554312">
                  <a:extLst>
                    <a:ext uri="{9D8B030D-6E8A-4147-A177-3AD203B41FA5}">
                      <a16:colId xmlns:a16="http://schemas.microsoft.com/office/drawing/2014/main" val="44262385"/>
                    </a:ext>
                  </a:extLst>
                </a:gridCol>
                <a:gridCol w="2033751">
                  <a:extLst>
                    <a:ext uri="{9D8B030D-6E8A-4147-A177-3AD203B41FA5}">
                      <a16:colId xmlns:a16="http://schemas.microsoft.com/office/drawing/2014/main" val="134762984"/>
                    </a:ext>
                  </a:extLst>
                </a:gridCol>
              </a:tblGrid>
              <a:tr h="7556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STC Value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(dB)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Assessment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 External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Wall (Without Windows)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 External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Wall (With Windows)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Library External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Wall (Without Windows)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084494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Library External</a:t>
                      </a: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Wall (With Windows)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824075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Wall (Between Classroom and Corridor)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Wall (Between Classroom and other Classroom)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41508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Wall (Between Manager Room and Secretary Room)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Sound Transmission Class (STC)</a:t>
            </a:r>
          </a:p>
        </p:txBody>
      </p:sp>
    </p:spTree>
    <p:extLst>
      <p:ext uri="{BB962C8B-B14F-4D97-AF65-F5344CB8AC3E}">
        <p14:creationId xmlns:p14="http://schemas.microsoft.com/office/powerpoint/2010/main" val="298705325"/>
      </p:ext>
    </p:extLst>
  </p:cSld>
  <p:clrMapOvr>
    <a:masterClrMapping/>
  </p:clrMapOvr>
  <p:transition spd="slow"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Impact Insulation Class (IIC)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493883"/>
              </p:ext>
            </p:extLst>
          </p:nvPr>
        </p:nvGraphicFramePr>
        <p:xfrm>
          <a:off x="1485743" y="3134783"/>
          <a:ext cx="9220513" cy="16576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32450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554312">
                  <a:extLst>
                    <a:ext uri="{9D8B030D-6E8A-4147-A177-3AD203B41FA5}">
                      <a16:colId xmlns:a16="http://schemas.microsoft.com/office/drawing/2014/main" val="44262385"/>
                    </a:ext>
                  </a:extLst>
                </a:gridCol>
                <a:gridCol w="2033751">
                  <a:extLst>
                    <a:ext uri="{9D8B030D-6E8A-4147-A177-3AD203B41FA5}">
                      <a16:colId xmlns:a16="http://schemas.microsoft.com/office/drawing/2014/main" val="134762984"/>
                    </a:ext>
                  </a:extLst>
                </a:gridCol>
              </a:tblGrid>
              <a:tr h="7556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IIC Value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(dB)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Assessment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Floor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Art Room Roof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  <a:endParaRPr kumimoji="0" 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4769231"/>
      </p:ext>
    </p:extLst>
  </p:cSld>
  <p:clrMapOvr>
    <a:masterClrMapping/>
  </p:clrMapOvr>
  <p:transition spd="slow"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963" y="2954196"/>
            <a:ext cx="4186073" cy="343698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126155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Loud Speakers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Used Type: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PRO-180RPC In-ceiling Speakers 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757202"/>
      </p:ext>
    </p:extLst>
  </p:cSld>
  <p:clrMapOvr>
    <a:masterClrMapping/>
  </p:clrMapOvr>
  <p:transition spd="slow">
    <p:push dir="u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671165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Speakers Distribution in Corridors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65" y="2790500"/>
            <a:ext cx="10103070" cy="340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661026"/>
      </p:ext>
    </p:extLst>
  </p:cSld>
  <p:clrMapOvr>
    <a:masterClrMapping/>
  </p:clrMapOvr>
  <p:transition spd="slow"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671165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Speakers Distribution in Cafeteria and Multipurpose Hall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95" y="2826034"/>
            <a:ext cx="3854012" cy="27051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210" y="2826034"/>
            <a:ext cx="3292803" cy="27241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45183" y="5733261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Cafeteria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62970" y="5733261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Multipurpose Hall</a:t>
            </a:r>
          </a:p>
        </p:txBody>
      </p:sp>
    </p:spTree>
    <p:extLst>
      <p:ext uri="{BB962C8B-B14F-4D97-AF65-F5344CB8AC3E}">
        <p14:creationId xmlns:p14="http://schemas.microsoft.com/office/powerpoint/2010/main" val="1989978963"/>
      </p:ext>
    </p:extLst>
  </p:cSld>
  <p:clrMapOvr>
    <a:masterClrMapping/>
  </p:clrMapOvr>
  <p:transition spd="slow"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Mechanical</a:t>
            </a:r>
            <a:br>
              <a:rPr lang="en-US" sz="8000" dirty="0">
                <a:solidFill>
                  <a:srgbClr val="C00000"/>
                </a:solidFill>
              </a:rPr>
            </a:br>
            <a:r>
              <a:rPr lang="en-US" sz="8000" dirty="0">
                <a:solidFill>
                  <a:srgbClr val="C00000"/>
                </a:solidFill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4209425211"/>
      </p:ext>
    </p:extLst>
  </p:cSld>
  <p:clrMapOvr>
    <a:masterClrMapping/>
  </p:clrMapOvr>
  <p:transition spd="slow"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Water Supply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454201"/>
              </p:ext>
            </p:extLst>
          </p:nvPr>
        </p:nvGraphicFramePr>
        <p:xfrm>
          <a:off x="2429034" y="2989256"/>
          <a:ext cx="7333932" cy="22670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51772">
                  <a:extLst>
                    <a:ext uri="{9D8B030D-6E8A-4147-A177-3AD203B41FA5}">
                      <a16:colId xmlns:a16="http://schemas.microsoft.com/office/drawing/2014/main" val="3441159842"/>
                    </a:ext>
                  </a:extLst>
                </a:gridCol>
                <a:gridCol w="1145540">
                  <a:extLst>
                    <a:ext uri="{9D8B030D-6E8A-4147-A177-3AD203B41FA5}">
                      <a16:colId xmlns:a16="http://schemas.microsoft.com/office/drawing/2014/main" val="1095295350"/>
                    </a:ext>
                  </a:extLst>
                </a:gridCol>
                <a:gridCol w="1145540">
                  <a:extLst>
                    <a:ext uri="{9D8B030D-6E8A-4147-A177-3AD203B41FA5}">
                      <a16:colId xmlns:a16="http://schemas.microsoft.com/office/drawing/2014/main" val="375657308"/>
                    </a:ext>
                  </a:extLst>
                </a:gridCol>
                <a:gridCol w="1145540">
                  <a:extLst>
                    <a:ext uri="{9D8B030D-6E8A-4147-A177-3AD203B41FA5}">
                      <a16:colId xmlns:a16="http://schemas.microsoft.com/office/drawing/2014/main" val="4224216475"/>
                    </a:ext>
                  </a:extLst>
                </a:gridCol>
                <a:gridCol w="1145540">
                  <a:extLst>
                    <a:ext uri="{9D8B030D-6E8A-4147-A177-3AD203B41FA5}">
                      <a16:colId xmlns:a16="http://schemas.microsoft.com/office/drawing/2014/main" val="279084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Ground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First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Second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Third Floor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2808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F.U in Zone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7044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F.U in Zone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35470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F.U in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81.5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73.5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7038243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F.U in All Floors = 273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37049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Fixture Unit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89404"/>
      </p:ext>
    </p:extLst>
  </p:cSld>
  <p:clrMapOvr>
    <a:masterClrMapping/>
  </p:clrMapOvr>
  <p:transition spd="slow">
    <p:push dir="u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Water Supply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77158"/>
              </p:ext>
            </p:extLst>
          </p:nvPr>
        </p:nvGraphicFramePr>
        <p:xfrm>
          <a:off x="937419" y="2696956"/>
          <a:ext cx="10317161" cy="28138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13622">
                  <a:extLst>
                    <a:ext uri="{9D8B030D-6E8A-4147-A177-3AD203B41FA5}">
                      <a16:colId xmlns:a16="http://schemas.microsoft.com/office/drawing/2014/main" val="246677250"/>
                    </a:ext>
                  </a:extLst>
                </a:gridCol>
                <a:gridCol w="1858010">
                  <a:extLst>
                    <a:ext uri="{9D8B030D-6E8A-4147-A177-3AD203B41FA5}">
                      <a16:colId xmlns:a16="http://schemas.microsoft.com/office/drawing/2014/main" val="231211209"/>
                    </a:ext>
                  </a:extLst>
                </a:gridCol>
                <a:gridCol w="1499235">
                  <a:extLst>
                    <a:ext uri="{9D8B030D-6E8A-4147-A177-3AD203B41FA5}">
                      <a16:colId xmlns:a16="http://schemas.microsoft.com/office/drawing/2014/main" val="2434177085"/>
                    </a:ext>
                  </a:extLst>
                </a:gridCol>
                <a:gridCol w="1862772">
                  <a:extLst>
                    <a:ext uri="{9D8B030D-6E8A-4147-A177-3AD203B41FA5}">
                      <a16:colId xmlns:a16="http://schemas.microsoft.com/office/drawing/2014/main" val="3869473876"/>
                    </a:ext>
                  </a:extLst>
                </a:gridCol>
                <a:gridCol w="2783522">
                  <a:extLst>
                    <a:ext uri="{9D8B030D-6E8A-4147-A177-3AD203B41FA5}">
                      <a16:colId xmlns:a16="http://schemas.microsoft.com/office/drawing/2014/main" val="31240509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Ground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First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Second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Third Floor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1974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Vertical pipes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2.5″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3″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9140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Horizontal pipes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1.5″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1.5″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1363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Branches pipes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0.75″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0.75″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1″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5270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losses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0.75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6180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Allow losses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13.9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1.47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0.8 Psi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(Use pump 6 Psi)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1863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kern="120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kern="120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2186516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Pipes Diameter and Losses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4890"/>
      </p:ext>
    </p:extLst>
  </p:cSld>
  <p:clrMapOvr>
    <a:masterClrMapping/>
  </p:clrMapOvr>
  <p:transition spd="slow"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Water Supply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Water Supply System Plan (Third Floor)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0" y="2355431"/>
            <a:ext cx="9080500" cy="423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0939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Architectural Spaces (Third Floor)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12571"/>
              </p:ext>
            </p:extLst>
          </p:nvPr>
        </p:nvGraphicFramePr>
        <p:xfrm>
          <a:off x="3461120" y="2593017"/>
          <a:ext cx="5269760" cy="2864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37">
                  <a:extLst>
                    <a:ext uri="{9D8B030D-6E8A-4147-A177-3AD203B41FA5}">
                      <a16:colId xmlns:a16="http://schemas.microsoft.com/office/drawing/2014/main" val="2137077069"/>
                    </a:ext>
                  </a:extLst>
                </a:gridCol>
                <a:gridCol w="1756623">
                  <a:extLst>
                    <a:ext uri="{9D8B030D-6E8A-4147-A177-3AD203B41FA5}">
                      <a16:colId xmlns:a16="http://schemas.microsoft.com/office/drawing/2014/main" val="9373039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09132119"/>
                    </a:ext>
                  </a:extLst>
                </a:gridCol>
              </a:tblGrid>
              <a:tr h="48885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Space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295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Initiative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9463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0206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W.C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18059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Cafeteria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6814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0333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Art Room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311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984469"/>
      </p:ext>
    </p:extLst>
  </p:cSld>
  <p:clrMapOvr>
    <a:masterClrMapping/>
  </p:clrMapOvr>
  <p:transition spd="slow"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Drainage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70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478740"/>
              </p:ext>
            </p:extLst>
          </p:nvPr>
        </p:nvGraphicFramePr>
        <p:xfrm>
          <a:off x="553085" y="2387986"/>
          <a:ext cx="11085830" cy="338086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50110">
                  <a:extLst>
                    <a:ext uri="{9D8B030D-6E8A-4147-A177-3AD203B41FA5}">
                      <a16:colId xmlns:a16="http://schemas.microsoft.com/office/drawing/2014/main" val="4249826830"/>
                    </a:ext>
                  </a:extLst>
                </a:gridCol>
                <a:gridCol w="4421822">
                  <a:extLst>
                    <a:ext uri="{9D8B030D-6E8A-4147-A177-3AD203B41FA5}">
                      <a16:colId xmlns:a16="http://schemas.microsoft.com/office/drawing/2014/main" val="2451647295"/>
                    </a:ext>
                  </a:extLst>
                </a:gridCol>
                <a:gridCol w="4513898">
                  <a:extLst>
                    <a:ext uri="{9D8B030D-6E8A-4147-A177-3AD203B41FA5}">
                      <a16:colId xmlns:a16="http://schemas.microsoft.com/office/drawing/2014/main" val="39338049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No. of Fixtures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DFU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7278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Ground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13 W.C, 6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, 2 Kitchen, 10 Drinking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45 W.C, 6 Lav, 4 Kitchen, 5 Drinking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9451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First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 W.C, 11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, 10 Drinking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 W.C, 11 Lav, 5 Drinking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8258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Second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 W.C, 5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 W.C, 5 Lav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055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Third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11 W.C, 5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44 W.C, 5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2154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46 W.C, 27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, 2 Kitchen , 20 Drinking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177 W.C, 27 </a:t>
                      </a:r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Lav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, 4 Kitchen, 10 Drinking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223464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 DFU`s = 218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15994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Total DFU’s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78550"/>
      </p:ext>
    </p:extLst>
  </p:cSld>
  <p:clrMapOvr>
    <a:masterClrMapping/>
  </p:clrMapOvr>
  <p:transition spd="slow">
    <p:push dir="u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Drainage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Information about pipes in the system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836504"/>
              </p:ext>
            </p:extLst>
          </p:nvPr>
        </p:nvGraphicFramePr>
        <p:xfrm>
          <a:off x="2745105" y="2889825"/>
          <a:ext cx="6701790" cy="225488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61160">
                  <a:extLst>
                    <a:ext uri="{9D8B030D-6E8A-4147-A177-3AD203B41FA5}">
                      <a16:colId xmlns:a16="http://schemas.microsoft.com/office/drawing/2014/main" val="3906865481"/>
                    </a:ext>
                  </a:extLst>
                </a:gridCol>
                <a:gridCol w="1704022">
                  <a:extLst>
                    <a:ext uri="{9D8B030D-6E8A-4147-A177-3AD203B41FA5}">
                      <a16:colId xmlns:a16="http://schemas.microsoft.com/office/drawing/2014/main" val="2389756016"/>
                    </a:ext>
                  </a:extLst>
                </a:gridCol>
                <a:gridCol w="1370648">
                  <a:extLst>
                    <a:ext uri="{9D8B030D-6E8A-4147-A177-3AD203B41FA5}">
                      <a16:colId xmlns:a16="http://schemas.microsoft.com/office/drawing/2014/main" val="2104131960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26536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Pipe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Diameter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Slope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Type of Pipe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6892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Vent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4"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0%(90°)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PVC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9380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Drainage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4"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1%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PVC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356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Stack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0%(90°)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PVC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346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Sewer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1%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PVC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4254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634043"/>
      </p:ext>
    </p:extLst>
  </p:cSld>
  <p:clrMapOvr>
    <a:masterClrMapping/>
  </p:clrMapOvr>
  <p:transition spd="slow">
    <p:push dir="u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2308864"/>
            <a:ext cx="10299700" cy="4391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Drainage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Manholes Plan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502174"/>
      </p:ext>
    </p:extLst>
  </p:cSld>
  <p:clrMapOvr>
    <a:masterClrMapping/>
  </p:clrMapOvr>
  <p:transition spd="slow">
    <p:push dir="u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Drainage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Rain Water Plan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66" y="2285135"/>
            <a:ext cx="10346267" cy="443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4359"/>
      </p:ext>
    </p:extLst>
  </p:cSld>
  <p:clrMapOvr>
    <a:masterClrMapping/>
  </p:clrMapOvr>
  <p:transition spd="slow">
    <p:push dir="u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Elevators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944686"/>
            <a:ext cx="6464301" cy="229552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Required Number N' = 2</a:t>
            </a: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Car Capacity = 2500 lb.</a:t>
            </a: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Car Speed = 350 fpm. </a:t>
            </a:r>
          </a:p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Car Passenger Capacity P = 13</a:t>
            </a: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68252"/>
      </p:ext>
    </p:extLst>
  </p:cSld>
  <p:clrMapOvr>
    <a:masterClrMapping/>
  </p:clrMapOvr>
  <p:transition spd="slow">
    <p:push dir="u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Elevators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6464301" cy="6466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Elevators Location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6"/>
          <a:stretch/>
        </p:blipFill>
        <p:spPr>
          <a:xfrm>
            <a:off x="1916959" y="2387600"/>
            <a:ext cx="8358082" cy="437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29286"/>
      </p:ext>
    </p:extLst>
  </p:cSld>
  <p:clrMapOvr>
    <a:masterClrMapping/>
  </p:clrMapOvr>
  <p:transition spd="slow">
    <p:push dir="u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46" y="1581150"/>
            <a:ext cx="8382004" cy="2604299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Safety and </a:t>
            </a:r>
            <a:br>
              <a:rPr lang="en-US" sz="8000" dirty="0">
                <a:solidFill>
                  <a:srgbClr val="C00000"/>
                </a:solidFill>
              </a:rPr>
            </a:br>
            <a:r>
              <a:rPr lang="en-US" sz="8000" dirty="0">
                <a:solidFill>
                  <a:srgbClr val="C00000"/>
                </a:solidFill>
              </a:rPr>
              <a:t>Security Design</a:t>
            </a:r>
          </a:p>
        </p:txBody>
      </p:sp>
    </p:spTree>
    <p:extLst>
      <p:ext uri="{BB962C8B-B14F-4D97-AF65-F5344CB8AC3E}">
        <p14:creationId xmlns:p14="http://schemas.microsoft.com/office/powerpoint/2010/main" val="2598282202"/>
      </p:ext>
    </p:extLst>
  </p:cSld>
  <p:clrMapOvr>
    <a:masterClrMapping/>
  </p:clrMapOvr>
  <p:transition spd="slow">
    <p:push dir="u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Firefighting System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1" r="28732"/>
          <a:stretch/>
        </p:blipFill>
        <p:spPr>
          <a:xfrm>
            <a:off x="2926517" y="2723144"/>
            <a:ext cx="745658" cy="150792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466" y="2756619"/>
            <a:ext cx="2081107" cy="12884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490" y="2894886"/>
            <a:ext cx="1305874" cy="109670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78499" y="4575493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Fire Extinguishers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10813" y="4578986"/>
            <a:ext cx="1970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Hose Stations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649948" y="4575493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 Sprinklers </a:t>
            </a:r>
          </a:p>
        </p:txBody>
      </p:sp>
    </p:spTree>
    <p:extLst>
      <p:ext uri="{BB962C8B-B14F-4D97-AF65-F5344CB8AC3E}">
        <p14:creationId xmlns:p14="http://schemas.microsoft.com/office/powerpoint/2010/main" val="4013552742"/>
      </p:ext>
    </p:extLst>
  </p:cSld>
  <p:clrMapOvr>
    <a:masterClrMapping/>
  </p:clrMapOvr>
  <p:transition spd="slow">
    <p:push dir="u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Firefighting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6464301" cy="127317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Automatic Sprinkler System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Level Hazard and Coverage Area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306823"/>
              </p:ext>
            </p:extLst>
          </p:nvPr>
        </p:nvGraphicFramePr>
        <p:xfrm>
          <a:off x="2252980" y="3468137"/>
          <a:ext cx="7686040" cy="13529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15945">
                  <a:extLst>
                    <a:ext uri="{9D8B030D-6E8A-4147-A177-3AD203B41FA5}">
                      <a16:colId xmlns:a16="http://schemas.microsoft.com/office/drawing/2014/main" val="1349082933"/>
                    </a:ext>
                  </a:extLst>
                </a:gridCol>
                <a:gridCol w="1413827">
                  <a:extLst>
                    <a:ext uri="{9D8B030D-6E8A-4147-A177-3AD203B41FA5}">
                      <a16:colId xmlns:a16="http://schemas.microsoft.com/office/drawing/2014/main" val="3598625019"/>
                    </a:ext>
                  </a:extLst>
                </a:gridCol>
                <a:gridCol w="1918653">
                  <a:extLst>
                    <a:ext uri="{9D8B030D-6E8A-4147-A177-3AD203B41FA5}">
                      <a16:colId xmlns:a16="http://schemas.microsoft.com/office/drawing/2014/main" val="3208777989"/>
                    </a:ext>
                  </a:extLst>
                </a:gridCol>
                <a:gridCol w="1237615">
                  <a:extLst>
                    <a:ext uri="{9D8B030D-6E8A-4147-A177-3AD203B41FA5}">
                      <a16:colId xmlns:a16="http://schemas.microsoft.com/office/drawing/2014/main" val="350719573"/>
                    </a:ext>
                  </a:extLst>
                </a:gridCol>
              </a:tblGrid>
              <a:tr h="2565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Hazard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Low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Moderate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High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9980448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61595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Coverage area (m2)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21 m</a:t>
                      </a:r>
                      <a:r>
                        <a:rPr lang="en-US" sz="2400" kern="1200" baseline="300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12 m</a:t>
                      </a:r>
                      <a:r>
                        <a:rPr lang="en-US" sz="2400" kern="1200" baseline="300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9.3 m</a:t>
                      </a:r>
                      <a:r>
                        <a:rPr lang="en-US" sz="2400" kern="1200" baseline="300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9738757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61595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Distance (m)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4.6 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3.6 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3.6 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11943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376624"/>
      </p:ext>
    </p:extLst>
  </p:cSld>
  <p:clrMapOvr>
    <a:masterClrMapping/>
  </p:clrMapOvr>
  <p:transition spd="slow">
    <p:push dir="u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Firefighting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6464301" cy="465653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Sprinkler Distribution in Library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84" y="2206612"/>
            <a:ext cx="5448830" cy="444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5926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5934EC-09B1-4E15-85F8-323DF75F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84D5CA5-399E-4F55-9DBD-ADA5E97DF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Site Plan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7E5EB5-4ABC-4C6A-ACF7-8FE702649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864" y="1491448"/>
            <a:ext cx="7510509" cy="50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640"/>
      </p:ext>
    </p:extLst>
  </p:cSld>
  <p:clrMapOvr>
    <a:masterClrMapping/>
  </p:clrMapOvr>
  <p:transition spd="slow">
    <p:push dir="u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Fire Protection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74F26C-B020-4887-B116-1FED64BA9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48" y="2204509"/>
            <a:ext cx="10649505" cy="44677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2D95D9-7331-4118-B2CB-D8D040D3C3F8}"/>
              </a:ext>
            </a:extLst>
          </p:cNvPr>
          <p:cNvSpPr/>
          <p:nvPr/>
        </p:nvSpPr>
        <p:spPr>
          <a:xfrm>
            <a:off x="838200" y="1575354"/>
            <a:ext cx="655820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594" indent="-228594" defTabSz="914377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Eurostile" panose="020B0504020202050204" pitchFamily="34" charset="0"/>
              </a:rPr>
              <a:t>Fire Fighting Systems Plan (Ground Floor)</a:t>
            </a:r>
          </a:p>
        </p:txBody>
      </p:sp>
    </p:spTree>
    <p:extLst>
      <p:ext uri="{BB962C8B-B14F-4D97-AF65-F5344CB8AC3E}">
        <p14:creationId xmlns:p14="http://schemas.microsoft.com/office/powerpoint/2010/main" val="1450431294"/>
      </p:ext>
    </p:extLst>
  </p:cSld>
  <p:clrMapOvr>
    <a:masterClrMapping/>
  </p:clrMapOvr>
  <p:transition spd="slow">
    <p:push dir="u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/>
          <a:srcRect l="1697" t="4445" b="6030"/>
          <a:stretch/>
        </p:blipFill>
        <p:spPr>
          <a:xfrm>
            <a:off x="3098800" y="1740959"/>
            <a:ext cx="8255000" cy="5029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Egress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6464301" cy="465653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Emergency Stairs</a:t>
            </a:r>
          </a:p>
        </p:txBody>
      </p:sp>
    </p:spTree>
    <p:extLst>
      <p:ext uri="{BB962C8B-B14F-4D97-AF65-F5344CB8AC3E}">
        <p14:creationId xmlns:p14="http://schemas.microsoft.com/office/powerpoint/2010/main" val="3317792311"/>
      </p:ext>
    </p:extLst>
  </p:cSld>
  <p:clrMapOvr>
    <a:masterClrMapping/>
  </p:clrMapOvr>
  <p:transition spd="slow">
    <p:push dir="u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Egress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6464301" cy="465653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Emergency Exit Signs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130" y="2738365"/>
            <a:ext cx="5219740" cy="282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47079"/>
      </p:ext>
    </p:extLst>
  </p:cSld>
  <p:clrMapOvr>
    <a:masterClrMapping/>
  </p:clrMapOvr>
  <p:transition spd="slow">
    <p:push dir="u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/>
          <a:srcRect t="3903" b="1860"/>
          <a:stretch/>
        </p:blipFill>
        <p:spPr>
          <a:xfrm>
            <a:off x="2246840" y="2336293"/>
            <a:ext cx="7698319" cy="4403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Egress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83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6464301" cy="465653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Emergency Exit Signs in Ground Floor</a:t>
            </a:r>
          </a:p>
        </p:txBody>
      </p:sp>
    </p:spTree>
    <p:extLst>
      <p:ext uri="{BB962C8B-B14F-4D97-AF65-F5344CB8AC3E}">
        <p14:creationId xmlns:p14="http://schemas.microsoft.com/office/powerpoint/2010/main" val="4146386551"/>
      </p:ext>
    </p:extLst>
  </p:cSld>
  <p:clrMapOvr>
    <a:masterClrMapping/>
  </p:clrMapOvr>
  <p:transition spd="slow">
    <p:push dir="u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08150" y="2206612"/>
            <a:ext cx="8775700" cy="4573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Egress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84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198" y="1740959"/>
            <a:ext cx="7747002" cy="465653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Emergency Egress Route in Third Floor</a:t>
            </a:r>
          </a:p>
        </p:txBody>
      </p:sp>
    </p:spTree>
    <p:extLst>
      <p:ext uri="{BB962C8B-B14F-4D97-AF65-F5344CB8AC3E}">
        <p14:creationId xmlns:p14="http://schemas.microsoft.com/office/powerpoint/2010/main" val="1818592844"/>
      </p:ext>
    </p:extLst>
  </p:cSld>
  <p:clrMapOvr>
    <a:masterClrMapping/>
  </p:clrMapOvr>
  <p:transition spd="slow">
    <p:push dir="u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Radial Design</a:t>
            </a:r>
          </a:p>
        </p:txBody>
      </p:sp>
    </p:spTree>
    <p:extLst>
      <p:ext uri="{BB962C8B-B14F-4D97-AF65-F5344CB8AC3E}">
        <p14:creationId xmlns:p14="http://schemas.microsoft.com/office/powerpoint/2010/main" val="3289095367"/>
      </p:ext>
    </p:extLst>
  </p:cSld>
  <p:clrMapOvr>
    <a:masterClrMapping/>
  </p:clrMapOvr>
  <p:transition spd="slow">
    <p:push dir="u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127025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 Selection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Used Type: </a:t>
            </a:r>
            <a:r>
              <a:rPr lang="en-US" dirty="0">
                <a:solidFill>
                  <a:srgbClr val="C00000"/>
                </a:solidFill>
              </a:rPr>
              <a:t>Soft line H P+-Brag box </a:t>
            </a:r>
            <a:r>
              <a:rPr lang="en-US" dirty="0"/>
              <a:t>from </a:t>
            </a:r>
            <a:r>
              <a:rPr lang="en-US" dirty="0" err="1"/>
              <a:t>Stelrad</a:t>
            </a:r>
            <a:r>
              <a:rPr lang="en-US" dirty="0"/>
              <a:t> Company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49517" y="42013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/>
          </p:cNvGraphicFramePr>
          <p:nvPr>
            <p:extLst/>
          </p:nvPr>
        </p:nvGraphicFramePr>
        <p:xfrm>
          <a:off x="3841531" y="3066523"/>
          <a:ext cx="4508938" cy="2830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4" name="Picture" r:id="rId3" imgW="0" imgH="0" progId="StaticMetafile">
                  <p:embed/>
                </p:oleObj>
              </mc:Choice>
              <mc:Fallback>
                <p:oleObj name="Picture" r:id="rId3" imgW="0" imgH="0" progId="StaticMetafile">
                  <p:embed/>
                  <p:pic>
                    <p:nvPicPr>
                      <p:cNvPr id="1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531" y="3066523"/>
                        <a:ext cx="4508938" cy="283042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3171578"/>
      </p:ext>
    </p:extLst>
  </p:cSld>
  <p:clrMapOvr>
    <a:masterClrMapping/>
  </p:clrMapOvr>
  <p:transition spd="slow">
    <p:push dir="u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Radiators and Power in Each Floor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915953" y="2871686"/>
          <a:ext cx="8360093" cy="225488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50110">
                  <a:extLst>
                    <a:ext uri="{9D8B030D-6E8A-4147-A177-3AD203B41FA5}">
                      <a16:colId xmlns:a16="http://schemas.microsoft.com/office/drawing/2014/main" val="554765749"/>
                    </a:ext>
                  </a:extLst>
                </a:gridCol>
                <a:gridCol w="3339148">
                  <a:extLst>
                    <a:ext uri="{9D8B030D-6E8A-4147-A177-3AD203B41FA5}">
                      <a16:colId xmlns:a16="http://schemas.microsoft.com/office/drawing/2014/main" val="3466978171"/>
                    </a:ext>
                  </a:extLst>
                </a:gridCol>
                <a:gridCol w="2870835">
                  <a:extLst>
                    <a:ext uri="{9D8B030D-6E8A-4147-A177-3AD203B41FA5}">
                      <a16:colId xmlns:a16="http://schemas.microsoft.com/office/drawing/2014/main" val="3532604718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Number of Radiators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Actual </a:t>
                      </a:r>
                      <a:r>
                        <a:rPr lang="en-US" sz="2800" kern="12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Q</a:t>
                      </a:r>
                      <a:r>
                        <a:rPr lang="en-US" sz="2800" kern="1200" baseline="-250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rad</a:t>
                      </a:r>
                      <a:r>
                        <a:rPr lang="en-US" sz="28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(Watt)</a:t>
                      </a:r>
                      <a:endParaRPr lang="en-US" sz="28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4498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Ground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52734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66726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First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32963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6527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Second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32692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77265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Third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34169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869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721399"/>
      </p:ext>
    </p:extLst>
  </p:cSld>
  <p:clrMapOvr>
    <a:masterClrMapping/>
  </p:clrMapOvr>
  <p:transition spd="slow">
    <p:push dir="u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793546" y="2202668"/>
            <a:ext cx="8604907" cy="4517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88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Radiators Distribution in Ground Floor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518008"/>
      </p:ext>
    </p:extLst>
  </p:cSld>
  <p:clrMapOvr>
    <a:masterClrMapping/>
  </p:clrMapOvr>
  <p:transition spd="slow">
    <p:push dir="u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/>
          <a:srcRect t="18427"/>
          <a:stretch/>
        </p:blipFill>
        <p:spPr>
          <a:xfrm>
            <a:off x="1696326" y="2422030"/>
            <a:ext cx="8799348" cy="4435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Radiators Distribution in First Floor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8452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Ground Floor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373" y="2012946"/>
            <a:ext cx="8463253" cy="411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70906"/>
      </p:ext>
    </p:extLst>
  </p:cSld>
  <p:clrMapOvr>
    <a:masterClrMapping/>
  </p:clrMapOvr>
  <p:transition spd="slow">
    <p:push dir="u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/>
          <a:srcRect t="11276" b="6617"/>
          <a:stretch/>
        </p:blipFill>
        <p:spPr>
          <a:xfrm>
            <a:off x="1593625" y="2443653"/>
            <a:ext cx="9004749" cy="4303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90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Radiators Distribution in Second Floor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73657"/>
      </p:ext>
    </p:extLst>
  </p:cSld>
  <p:clrMapOvr>
    <a:masterClrMapping/>
  </p:clrMapOvr>
  <p:transition spd="slow">
    <p:push dir="u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/>
          <a:srcRect t="7106" b="6069"/>
          <a:stretch/>
        </p:blipFill>
        <p:spPr>
          <a:xfrm>
            <a:off x="1575498" y="2319497"/>
            <a:ext cx="8880717" cy="4365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Radial System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91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10355319" cy="76575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Radiators Distribution in Third Floor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62984"/>
      </p:ext>
    </p:extLst>
  </p:cSld>
  <p:clrMapOvr>
    <a:masterClrMapping/>
  </p:clrMapOvr>
  <p:transition spd="slow">
    <p:push dir="u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Electrical Design</a:t>
            </a:r>
          </a:p>
        </p:txBody>
      </p:sp>
    </p:spTree>
    <p:extLst>
      <p:ext uri="{BB962C8B-B14F-4D97-AF65-F5344CB8AC3E}">
        <p14:creationId xmlns:p14="http://schemas.microsoft.com/office/powerpoint/2010/main" val="1195819011"/>
      </p:ext>
    </p:extLst>
  </p:cSld>
  <p:clrMapOvr>
    <a:masterClrMapping/>
  </p:clrMapOvr>
  <p:transition spd="slow">
    <p:push dir="u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Daylight Factor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802962"/>
              </p:ext>
            </p:extLst>
          </p:nvPr>
        </p:nvGraphicFramePr>
        <p:xfrm>
          <a:off x="2457608" y="2654300"/>
          <a:ext cx="7276783" cy="31437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00860">
                  <a:extLst>
                    <a:ext uri="{9D8B030D-6E8A-4147-A177-3AD203B41FA5}">
                      <a16:colId xmlns:a16="http://schemas.microsoft.com/office/drawing/2014/main" val="1096580520"/>
                    </a:ext>
                  </a:extLst>
                </a:gridCol>
                <a:gridCol w="1721168">
                  <a:extLst>
                    <a:ext uri="{9D8B030D-6E8A-4147-A177-3AD203B41FA5}">
                      <a16:colId xmlns:a16="http://schemas.microsoft.com/office/drawing/2014/main" val="4066384855"/>
                    </a:ext>
                  </a:extLst>
                </a:gridCol>
                <a:gridCol w="2605405">
                  <a:extLst>
                    <a:ext uri="{9D8B030D-6E8A-4147-A177-3AD203B41FA5}">
                      <a16:colId xmlns:a16="http://schemas.microsoft.com/office/drawing/2014/main" val="1435363660"/>
                    </a:ext>
                  </a:extLst>
                </a:gridCol>
                <a:gridCol w="1149350">
                  <a:extLst>
                    <a:ext uri="{9D8B030D-6E8A-4147-A177-3AD203B41FA5}">
                      <a16:colId xmlns:a16="http://schemas.microsoft.com/office/drawing/2014/main" val="161267916"/>
                    </a:ext>
                  </a:extLst>
                </a:gridCol>
              </a:tblGrid>
              <a:tr h="705327"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Facility</a:t>
                      </a:r>
                      <a:endParaRPr lang="en-US" sz="18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Standard </a:t>
                      </a:r>
                      <a:r>
                        <a:rPr lang="en-US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DF </a:t>
                      </a: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%</a:t>
                      </a:r>
                      <a:endParaRPr lang="en-US" sz="18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Average </a:t>
                      </a:r>
                      <a:r>
                        <a:rPr lang="en-US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DF</a:t>
                      </a: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choo</a:t>
                      </a:r>
                      <a:r>
                        <a:rPr lang="en-US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800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%</a:t>
                      </a:r>
                      <a:r>
                        <a:rPr lang="en-US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Decision</a:t>
                      </a:r>
                      <a:endParaRPr lang="en-US" sz="18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66557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Classroom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1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4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8556648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Computer lab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– 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3.197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107459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Library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– 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620198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Teacher</a:t>
                      </a: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room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– 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7989156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Meeting room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– 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22270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Manager room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kern="1200" baseline="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4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609118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Multipurpose 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– 5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175193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Cafeteria </a:t>
                      </a:r>
                      <a:endParaRPr lang="en-US" sz="20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– 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3.49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8030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31495"/>
      </p:ext>
    </p:extLst>
  </p:cSld>
  <p:clrMapOvr>
    <a:masterClrMapping/>
  </p:clrMapOvr>
  <p:transition spd="slow">
    <p:push dir="u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119434" y="1944686"/>
            <a:ext cx="5778500" cy="4589689"/>
            <a:chOff x="1231900" y="1724025"/>
            <a:chExt cx="5778500" cy="5133975"/>
          </a:xfrm>
        </p:grpSpPr>
        <p:pic>
          <p:nvPicPr>
            <p:cNvPr id="5" name="Picture 4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62"/>
            <a:stretch/>
          </p:blipFill>
          <p:spPr>
            <a:xfrm>
              <a:off x="1231900" y="1724025"/>
              <a:ext cx="5778500" cy="3317875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40" r="3266" b="6092"/>
            <a:stretch/>
          </p:blipFill>
          <p:spPr>
            <a:xfrm>
              <a:off x="1231900" y="5058229"/>
              <a:ext cx="5749471" cy="1799771"/>
            </a:xfrm>
            <a:prstGeom prst="rect">
              <a:avLst/>
            </a:prstGeom>
          </p:spPr>
        </p:pic>
      </p:grp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Luminaires Types</a:t>
            </a:r>
          </a:p>
        </p:txBody>
      </p:sp>
    </p:spTree>
    <p:extLst>
      <p:ext uri="{BB962C8B-B14F-4D97-AF65-F5344CB8AC3E}">
        <p14:creationId xmlns:p14="http://schemas.microsoft.com/office/powerpoint/2010/main" val="220546769"/>
      </p:ext>
    </p:extLst>
  </p:cSld>
  <p:clrMapOvr>
    <a:masterClrMapping/>
  </p:clrMapOvr>
  <p:transition spd="slow">
    <p:push dir="u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95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Illuminance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4088"/>
              </p:ext>
            </p:extLst>
          </p:nvPr>
        </p:nvGraphicFramePr>
        <p:xfrm>
          <a:off x="3009684" y="2656752"/>
          <a:ext cx="4964933" cy="3600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64385">
                  <a:extLst>
                    <a:ext uri="{9D8B030D-6E8A-4147-A177-3AD203B41FA5}">
                      <a16:colId xmlns:a16="http://schemas.microsoft.com/office/drawing/2014/main" val="2119367917"/>
                    </a:ext>
                  </a:extLst>
                </a:gridCol>
                <a:gridCol w="1753235">
                  <a:extLst>
                    <a:ext uri="{9D8B030D-6E8A-4147-A177-3AD203B41FA5}">
                      <a16:colId xmlns:a16="http://schemas.microsoft.com/office/drawing/2014/main" val="2753335513"/>
                    </a:ext>
                  </a:extLst>
                </a:gridCol>
                <a:gridCol w="1147313">
                  <a:extLst>
                    <a:ext uri="{9D8B030D-6E8A-4147-A177-3AD203B41FA5}">
                      <a16:colId xmlns:a16="http://schemas.microsoft.com/office/drawing/2014/main" val="216703719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Room</a:t>
                      </a:r>
                      <a:endParaRPr lang="en-US" sz="18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Illuminance</a:t>
                      </a:r>
                      <a:r>
                        <a:rPr lang="en-US" sz="18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(Lux)</a:t>
                      </a:r>
                      <a:endParaRPr lang="en-US" sz="18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UGR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86426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Classroom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723819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Library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454819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Computer</a:t>
                      </a:r>
                      <a:r>
                        <a:rPr lang="en-US" sz="18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Lab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04521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Manager</a:t>
                      </a:r>
                      <a:r>
                        <a:rPr lang="en-US" sz="18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Room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846121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Teachers</a:t>
                      </a:r>
                      <a:r>
                        <a:rPr lang="en-US" sz="1800" baseline="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 Room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631604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Cafeteria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79855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Meeting Room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35818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Multipurpose Hall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55845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Initiative Classroom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5378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830223"/>
      </p:ext>
    </p:extLst>
  </p:cSld>
  <p:clrMapOvr>
    <a:masterClrMapping/>
  </p:clrMapOvr>
  <p:transition spd="slow">
    <p:push dir="u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3D Rendering from DIALux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" y="2717587"/>
            <a:ext cx="3721769" cy="267308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12" y="2722222"/>
            <a:ext cx="3449054" cy="267308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520" y="2717586"/>
            <a:ext cx="3530934" cy="26730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03047" y="5557557"/>
            <a:ext cx="1564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Classroom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59635" y="5557556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Library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87743" y="5557556"/>
            <a:ext cx="2010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Computer Lab</a:t>
            </a:r>
          </a:p>
        </p:txBody>
      </p:sp>
    </p:spTree>
    <p:extLst>
      <p:ext uri="{BB962C8B-B14F-4D97-AF65-F5344CB8AC3E}">
        <p14:creationId xmlns:p14="http://schemas.microsoft.com/office/powerpoint/2010/main" val="634763611"/>
      </p:ext>
    </p:extLst>
  </p:cSld>
  <p:clrMapOvr>
    <a:masterClrMapping/>
  </p:clrMapOvr>
  <p:transition spd="slow">
    <p:push dir="u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97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3D Rendering from DIALux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168" y="2717583"/>
            <a:ext cx="3721769" cy="2673083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061" y="2717583"/>
            <a:ext cx="3449054" cy="2673083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54" y="2717583"/>
            <a:ext cx="3449054" cy="267308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92668" y="5557556"/>
            <a:ext cx="2191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Manager Room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85760" y="5557556"/>
            <a:ext cx="222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Teachers Room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77623" y="5557556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Cafeteria</a:t>
            </a:r>
          </a:p>
        </p:txBody>
      </p:sp>
    </p:spTree>
    <p:extLst>
      <p:ext uri="{BB962C8B-B14F-4D97-AF65-F5344CB8AC3E}">
        <p14:creationId xmlns:p14="http://schemas.microsoft.com/office/powerpoint/2010/main" val="420363837"/>
      </p:ext>
    </p:extLst>
  </p:cSld>
  <p:clrMapOvr>
    <a:masterClrMapping/>
  </p:clrMapOvr>
  <p:transition spd="slow">
    <p:push dir="u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98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3D Rendering from DIALux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4" y="2717585"/>
            <a:ext cx="3721769" cy="267308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53" y="2717585"/>
            <a:ext cx="3449055" cy="267308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169" y="2717585"/>
            <a:ext cx="3769231" cy="267308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55184" y="5557553"/>
            <a:ext cx="206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Meeting Room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83969" y="5557553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Multipurpose Hall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42521" y="5557556"/>
            <a:ext cx="267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Initiative Classroom</a:t>
            </a:r>
          </a:p>
        </p:txBody>
      </p:sp>
    </p:spTree>
    <p:extLst>
      <p:ext uri="{BB962C8B-B14F-4D97-AF65-F5344CB8AC3E}">
        <p14:creationId xmlns:p14="http://schemas.microsoft.com/office/powerpoint/2010/main" val="2769916414"/>
      </p:ext>
    </p:extLst>
  </p:cSld>
  <p:clrMapOvr>
    <a:masterClrMapping/>
  </p:clrMapOvr>
  <p:transition spd="slow">
    <p:push dir="u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" y="2580696"/>
            <a:ext cx="4696460" cy="3438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Lighting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99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Luminaires Distribution</a:t>
            </a: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054" y="2580696"/>
            <a:ext cx="5681345" cy="346852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450994" y="6079212"/>
            <a:ext cx="1564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Classroom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586361" y="6079212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255331048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16024</TotalTime>
  <Words>2397</Words>
  <Application>Microsoft Office PowerPoint</Application>
  <PresentationFormat>Widescreen</PresentationFormat>
  <Paragraphs>1180</Paragraphs>
  <Slides>109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15" baseType="lpstr">
      <vt:lpstr>Calibri</vt:lpstr>
      <vt:lpstr>Wingdings</vt:lpstr>
      <vt:lpstr>Arial</vt:lpstr>
      <vt:lpstr>Eurostile</vt:lpstr>
      <vt:lpstr>Office Theme</vt:lpstr>
      <vt:lpstr>Picture</vt:lpstr>
      <vt:lpstr>An-Najah National University Building Engineering Department</vt:lpstr>
      <vt:lpstr>Presentation Outline</vt:lpstr>
      <vt:lpstr>Architectural Design</vt:lpstr>
      <vt:lpstr>Architectural Spaces (Ground Floor)</vt:lpstr>
      <vt:lpstr>Architectural Spaces (First Floor)</vt:lpstr>
      <vt:lpstr>Architectural Spaces (Second Floor)</vt:lpstr>
      <vt:lpstr>Architectural Spaces (Third Floor)</vt:lpstr>
      <vt:lpstr>Site Plan</vt:lpstr>
      <vt:lpstr>Ground Floor</vt:lpstr>
      <vt:lpstr>First Floor</vt:lpstr>
      <vt:lpstr>Second Floor</vt:lpstr>
      <vt:lpstr>Third Floor</vt:lpstr>
      <vt:lpstr>Western Elevation </vt:lpstr>
      <vt:lpstr>Eastern Elevation</vt:lpstr>
      <vt:lpstr>Northern Elevation</vt:lpstr>
      <vt:lpstr>Southern Elevation</vt:lpstr>
      <vt:lpstr>Section A-A</vt:lpstr>
      <vt:lpstr>Section B-B </vt:lpstr>
      <vt:lpstr>PowerPoint Presentation</vt:lpstr>
      <vt:lpstr>PowerPoint Presentation</vt:lpstr>
      <vt:lpstr>PowerPoint Presentation</vt:lpstr>
      <vt:lpstr>PowerPoint Presentation</vt:lpstr>
      <vt:lpstr>Structural Design</vt:lpstr>
      <vt:lpstr>Codes and Structural System</vt:lpstr>
      <vt:lpstr>Structural Design Data</vt:lpstr>
      <vt:lpstr>Structural Design Data</vt:lpstr>
      <vt:lpstr>Structural Design Data</vt:lpstr>
      <vt:lpstr>Building Blocks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Model Checking</vt:lpstr>
      <vt:lpstr>Design and Reinforcement</vt:lpstr>
      <vt:lpstr>Design and Reinforcement</vt:lpstr>
      <vt:lpstr>Design and Reinforcement</vt:lpstr>
      <vt:lpstr>Design and Reinforcement</vt:lpstr>
      <vt:lpstr>Design and Reinforcement</vt:lpstr>
      <vt:lpstr>Design and Reinforcement</vt:lpstr>
      <vt:lpstr>Design and Reinforcement</vt:lpstr>
      <vt:lpstr>Environmental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Mechanical Design</vt:lpstr>
      <vt:lpstr>Water Supply System</vt:lpstr>
      <vt:lpstr>Water Supply System</vt:lpstr>
      <vt:lpstr>Water Supply System</vt:lpstr>
      <vt:lpstr>Drainage System</vt:lpstr>
      <vt:lpstr>Drainage System</vt:lpstr>
      <vt:lpstr>Drainage System</vt:lpstr>
      <vt:lpstr>Drainage System</vt:lpstr>
      <vt:lpstr>Elevators Design</vt:lpstr>
      <vt:lpstr>Elevators Design</vt:lpstr>
      <vt:lpstr>Safety and  Security Design</vt:lpstr>
      <vt:lpstr>Firefighting System</vt:lpstr>
      <vt:lpstr>Firefighting System</vt:lpstr>
      <vt:lpstr>Firefighting System</vt:lpstr>
      <vt:lpstr>Emergency Fire Protection System </vt:lpstr>
      <vt:lpstr>Emergency Egress System</vt:lpstr>
      <vt:lpstr>Emergency Egress System</vt:lpstr>
      <vt:lpstr>Emergency Egress System</vt:lpstr>
      <vt:lpstr>Emergency Egress System</vt:lpstr>
      <vt:lpstr>Radial Design</vt:lpstr>
      <vt:lpstr>Radial System </vt:lpstr>
      <vt:lpstr>Radial System </vt:lpstr>
      <vt:lpstr>Radial System </vt:lpstr>
      <vt:lpstr>Radial System </vt:lpstr>
      <vt:lpstr>Radial System </vt:lpstr>
      <vt:lpstr>Radial System </vt:lpstr>
      <vt:lpstr>Electrical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Electrical Loads</vt:lpstr>
      <vt:lpstr>Electrical Loads</vt:lpstr>
      <vt:lpstr>Electrical Loads</vt:lpstr>
      <vt:lpstr>Quantity Surveying and Cost Estimation </vt:lpstr>
      <vt:lpstr>Cost Estimation</vt:lpstr>
      <vt:lpstr>Done! Thanks a Lot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Presentation</dc:title>
  <dc:creator>Hamza Nayef</dc:creator>
  <cp:lastModifiedBy>FIS</cp:lastModifiedBy>
  <cp:revision>351</cp:revision>
  <dcterms:created xsi:type="dcterms:W3CDTF">2018-08-06T18:25:13Z</dcterms:created>
  <dcterms:modified xsi:type="dcterms:W3CDTF">2019-05-19T18:07:46Z</dcterms:modified>
</cp:coreProperties>
</file>