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999" r:id="rId1"/>
  </p:sldMasterIdLst>
  <p:notesMasterIdLst>
    <p:notesMasterId r:id="rId96"/>
  </p:notesMasterIdLst>
  <p:handoutMasterIdLst>
    <p:handoutMasterId r:id="rId97"/>
  </p:handoutMasterIdLst>
  <p:sldIdLst>
    <p:sldId id="256" r:id="rId2"/>
    <p:sldId id="335" r:id="rId3"/>
    <p:sldId id="396" r:id="rId4"/>
    <p:sldId id="407" r:id="rId5"/>
    <p:sldId id="336" r:id="rId6"/>
    <p:sldId id="397" r:id="rId7"/>
    <p:sldId id="440" r:id="rId8"/>
    <p:sldId id="408" r:id="rId9"/>
    <p:sldId id="385" r:id="rId10"/>
    <p:sldId id="386" r:id="rId11"/>
    <p:sldId id="409" r:id="rId12"/>
    <p:sldId id="410" r:id="rId13"/>
    <p:sldId id="446" r:id="rId14"/>
    <p:sldId id="411" r:id="rId15"/>
    <p:sldId id="412" r:id="rId16"/>
    <p:sldId id="413" r:id="rId17"/>
    <p:sldId id="414" r:id="rId18"/>
    <p:sldId id="425" r:id="rId19"/>
    <p:sldId id="426" r:id="rId20"/>
    <p:sldId id="427" r:id="rId21"/>
    <p:sldId id="428" r:id="rId22"/>
    <p:sldId id="429" r:id="rId23"/>
    <p:sldId id="441" r:id="rId24"/>
    <p:sldId id="442" r:id="rId25"/>
    <p:sldId id="432" r:id="rId26"/>
    <p:sldId id="471" r:id="rId27"/>
    <p:sldId id="472" r:id="rId28"/>
    <p:sldId id="443" r:id="rId29"/>
    <p:sldId id="435" r:id="rId30"/>
    <p:sldId id="444" r:id="rId31"/>
    <p:sldId id="437" r:id="rId32"/>
    <p:sldId id="438" r:id="rId33"/>
    <p:sldId id="449" r:id="rId34"/>
    <p:sldId id="450" r:id="rId35"/>
    <p:sldId id="451" r:id="rId36"/>
    <p:sldId id="452" r:id="rId37"/>
    <p:sldId id="453" r:id="rId38"/>
    <p:sldId id="454" r:id="rId39"/>
    <p:sldId id="455" r:id="rId40"/>
    <p:sldId id="456" r:id="rId41"/>
    <p:sldId id="474" r:id="rId42"/>
    <p:sldId id="475" r:id="rId43"/>
    <p:sldId id="476" r:id="rId44"/>
    <p:sldId id="477" r:id="rId45"/>
    <p:sldId id="478" r:id="rId46"/>
    <p:sldId id="421" r:id="rId47"/>
    <p:sldId id="481" r:id="rId48"/>
    <p:sldId id="457" r:id="rId49"/>
    <p:sldId id="479" r:id="rId50"/>
    <p:sldId id="459" r:id="rId51"/>
    <p:sldId id="463" r:id="rId52"/>
    <p:sldId id="465" r:id="rId53"/>
    <p:sldId id="467" r:id="rId54"/>
    <p:sldId id="483" r:id="rId55"/>
    <p:sldId id="469" r:id="rId56"/>
    <p:sldId id="482" r:id="rId57"/>
    <p:sldId id="490" r:id="rId58"/>
    <p:sldId id="468" r:id="rId59"/>
    <p:sldId id="489" r:id="rId60"/>
    <p:sldId id="460" r:id="rId61"/>
    <p:sldId id="485" r:id="rId62"/>
    <p:sldId id="462" r:id="rId63"/>
    <p:sldId id="480" r:id="rId64"/>
    <p:sldId id="486" r:id="rId65"/>
    <p:sldId id="505" r:id="rId66"/>
    <p:sldId id="506" r:id="rId67"/>
    <p:sldId id="487" r:id="rId68"/>
    <p:sldId id="488" r:id="rId69"/>
    <p:sldId id="406" r:id="rId70"/>
    <p:sldId id="447" r:id="rId71"/>
    <p:sldId id="398" r:id="rId72"/>
    <p:sldId id="400" r:id="rId73"/>
    <p:sldId id="448" r:id="rId74"/>
    <p:sldId id="401" r:id="rId75"/>
    <p:sldId id="402" r:id="rId76"/>
    <p:sldId id="403" r:id="rId77"/>
    <p:sldId id="404" r:id="rId78"/>
    <p:sldId id="405" r:id="rId79"/>
    <p:sldId id="492" r:id="rId80"/>
    <p:sldId id="439" r:id="rId81"/>
    <p:sldId id="493" r:id="rId82"/>
    <p:sldId id="494" r:id="rId83"/>
    <p:sldId id="495" r:id="rId84"/>
    <p:sldId id="496" r:id="rId85"/>
    <p:sldId id="497" r:id="rId86"/>
    <p:sldId id="461" r:id="rId87"/>
    <p:sldId id="498" r:id="rId88"/>
    <p:sldId id="499" r:id="rId89"/>
    <p:sldId id="500" r:id="rId90"/>
    <p:sldId id="464" r:id="rId91"/>
    <p:sldId id="501" r:id="rId92"/>
    <p:sldId id="466" r:id="rId93"/>
    <p:sldId id="502" r:id="rId94"/>
    <p:sldId id="503" r:id="rId9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CD740B40-FA59-466B-B7CC-A611CE85DEA3}">
          <p14:sldIdLst>
            <p14:sldId id="256"/>
            <p14:sldId id="335"/>
            <p14:sldId id="396"/>
            <p14:sldId id="407"/>
            <p14:sldId id="336"/>
            <p14:sldId id="397"/>
            <p14:sldId id="440"/>
            <p14:sldId id="408"/>
            <p14:sldId id="385"/>
            <p14:sldId id="386"/>
            <p14:sldId id="409"/>
            <p14:sldId id="410"/>
            <p14:sldId id="446"/>
            <p14:sldId id="411"/>
            <p14:sldId id="412"/>
            <p14:sldId id="413"/>
          </p14:sldIdLst>
        </p14:section>
        <p14:section name="Untitled Section" id="{74AB8D1B-86ED-4A9E-B54D-B8571E7DB47D}">
          <p14:sldIdLst>
            <p14:sldId id="414"/>
            <p14:sldId id="425"/>
            <p14:sldId id="426"/>
            <p14:sldId id="427"/>
            <p14:sldId id="428"/>
            <p14:sldId id="429"/>
            <p14:sldId id="441"/>
            <p14:sldId id="442"/>
            <p14:sldId id="432"/>
            <p14:sldId id="471"/>
            <p14:sldId id="472"/>
            <p14:sldId id="443"/>
            <p14:sldId id="435"/>
            <p14:sldId id="444"/>
            <p14:sldId id="437"/>
            <p14:sldId id="438"/>
            <p14:sldId id="449"/>
            <p14:sldId id="450"/>
            <p14:sldId id="451"/>
            <p14:sldId id="452"/>
            <p14:sldId id="453"/>
            <p14:sldId id="454"/>
            <p14:sldId id="455"/>
            <p14:sldId id="456"/>
            <p14:sldId id="474"/>
            <p14:sldId id="475"/>
            <p14:sldId id="476"/>
            <p14:sldId id="477"/>
            <p14:sldId id="478"/>
            <p14:sldId id="421"/>
            <p14:sldId id="481"/>
            <p14:sldId id="457"/>
            <p14:sldId id="479"/>
            <p14:sldId id="459"/>
            <p14:sldId id="463"/>
            <p14:sldId id="465"/>
            <p14:sldId id="467"/>
            <p14:sldId id="483"/>
            <p14:sldId id="469"/>
            <p14:sldId id="482"/>
            <p14:sldId id="490"/>
            <p14:sldId id="468"/>
            <p14:sldId id="489"/>
            <p14:sldId id="460"/>
            <p14:sldId id="485"/>
            <p14:sldId id="462"/>
            <p14:sldId id="480"/>
            <p14:sldId id="486"/>
            <p14:sldId id="505"/>
            <p14:sldId id="506"/>
            <p14:sldId id="487"/>
            <p14:sldId id="488"/>
            <p14:sldId id="406"/>
            <p14:sldId id="447"/>
            <p14:sldId id="398"/>
            <p14:sldId id="400"/>
            <p14:sldId id="448"/>
            <p14:sldId id="401"/>
            <p14:sldId id="402"/>
            <p14:sldId id="403"/>
            <p14:sldId id="404"/>
            <p14:sldId id="405"/>
            <p14:sldId id="492"/>
            <p14:sldId id="439"/>
            <p14:sldId id="493"/>
            <p14:sldId id="494"/>
            <p14:sldId id="495"/>
            <p14:sldId id="496"/>
            <p14:sldId id="497"/>
            <p14:sldId id="461"/>
            <p14:sldId id="498"/>
            <p14:sldId id="499"/>
            <p14:sldId id="500"/>
            <p14:sldId id="464"/>
            <p14:sldId id="501"/>
            <p14:sldId id="466"/>
            <p14:sldId id="502"/>
            <p14:sldId id="503"/>
          </p14:sldIdLst>
        </p14:section>
      </p14:sectionLst>
    </p:ext>
    <p:ext uri="{EFAFB233-063F-42B5-8137-9DF3F51BA10A}">
      <p15:sldGuideLst xmlns:p15="http://schemas.microsoft.com/office/powerpoint/2012/main">
        <p15:guide id="1" orient="horz" pos="2184" userDrawn="1">
          <p15:clr>
            <a:srgbClr val="A4A3A4"/>
          </p15:clr>
        </p15:guide>
        <p15:guide id="2" pos="3888"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37CE84F3-28C3-443E-9E96-99CF82512B78}" styleName="Dark Style 1 - Accent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929F9F4-4A8F-4326-A1B4-22849713DDAB}" styleName="Dark Style 1 - Accent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D03447BB-5D67-496B-8E87-E561075AD55C}" styleName="Dark Style 1 - Accent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6544" autoAdjust="0"/>
    <p:restoredTop sz="94660"/>
  </p:normalViewPr>
  <p:slideViewPr>
    <p:cSldViewPr snapToGrid="0">
      <p:cViewPr varScale="1">
        <p:scale>
          <a:sx n="72" d="100"/>
          <a:sy n="72" d="100"/>
        </p:scale>
        <p:origin x="1002" y="78"/>
      </p:cViewPr>
      <p:guideLst>
        <p:guide orient="horz" pos="2184"/>
        <p:guide pos="3888"/>
      </p:guideLst>
    </p:cSldViewPr>
  </p:slideViewPr>
  <p:notesTextViewPr>
    <p:cViewPr>
      <p:scale>
        <a:sx n="1" d="1"/>
        <a:sy n="1" d="1"/>
      </p:scale>
      <p:origin x="0" y="0"/>
    </p:cViewPr>
  </p:notesTextViewPr>
  <p:sorterViewPr>
    <p:cViewPr>
      <p:scale>
        <a:sx n="100" d="100"/>
        <a:sy n="100" d="100"/>
      </p:scale>
      <p:origin x="0" y="0"/>
    </p:cViewPr>
  </p:sorterViewPr>
  <p:notesViewPr>
    <p:cSldViewPr snapToGrid="0" showGuides="1">
      <p:cViewPr varScale="1">
        <p:scale>
          <a:sx n="55" d="100"/>
          <a:sy n="55" d="100"/>
        </p:scale>
        <p:origin x="2796" y="78"/>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handoutMaster" Target="handoutMasters/handoutMaster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viewProps" Target="viewProps.xml"/><Relationship Id="rId10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diagrams/colors1.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7969BAC-82B0-449A-B119-5AFCDA6E216F}" type="doc">
      <dgm:prSet loTypeId="urn:microsoft.com/office/officeart/2005/8/layout/process1" loCatId="process" qsTypeId="urn:microsoft.com/office/officeart/2005/8/quickstyle/simple1" qsCatId="simple" csTypeId="urn:microsoft.com/office/officeart/2005/8/colors/accent2_4" csCatId="accent2" phldr="1"/>
      <dgm:spPr/>
      <dgm:t>
        <a:bodyPr/>
        <a:lstStyle/>
        <a:p>
          <a:endParaRPr lang="en-US"/>
        </a:p>
      </dgm:t>
    </dgm:pt>
    <dgm:pt modelId="{6B3B68CC-B9F1-4120-B60C-3EF8FD90E990}">
      <dgm:prSet/>
      <dgm:spPr/>
      <dgm:t>
        <a:bodyPr/>
        <a:lstStyle/>
        <a:p>
          <a:pPr rtl="0"/>
          <a:r>
            <a:rPr lang="en-US" dirty="0">
              <a:solidFill>
                <a:schemeClr val="tx1"/>
              </a:solidFill>
            </a:rPr>
            <a:t>The closest building is about 20m apart</a:t>
          </a:r>
        </a:p>
      </dgm:t>
    </dgm:pt>
    <dgm:pt modelId="{5B6DEAEC-E05F-47CE-9FD0-6763C69AC2CA}" type="parTrans" cxnId="{99543A56-E2E3-4809-81F8-03FD0A94283C}">
      <dgm:prSet/>
      <dgm:spPr/>
      <dgm:t>
        <a:bodyPr/>
        <a:lstStyle/>
        <a:p>
          <a:endParaRPr lang="en-US"/>
        </a:p>
      </dgm:t>
    </dgm:pt>
    <dgm:pt modelId="{27F3BE9C-547F-456B-912B-CBD77C6CE39C}" type="sibTrans" cxnId="{99543A56-E2E3-4809-81F8-03FD0A94283C}">
      <dgm:prSet/>
      <dgm:spPr/>
      <dgm:t>
        <a:bodyPr/>
        <a:lstStyle/>
        <a:p>
          <a:endParaRPr lang="en-US"/>
        </a:p>
      </dgm:t>
    </dgm:pt>
    <dgm:pt modelId="{BD5F75B4-67E1-454D-ACF3-F3E121561532}">
      <dgm:prSet/>
      <dgm:spPr/>
      <dgm:t>
        <a:bodyPr/>
        <a:lstStyle/>
        <a:p>
          <a:pPr rtl="0"/>
          <a:r>
            <a:rPr lang="en-US" dirty="0">
              <a:solidFill>
                <a:schemeClr val="tx1"/>
              </a:solidFill>
            </a:rPr>
            <a:t>Occur shading on the building at </a:t>
          </a:r>
          <a:r>
            <a:rPr lang="en-US" b="1" dirty="0">
              <a:latin typeface="Times New Roman" pitchFamily="18" charset="0"/>
              <a:ea typeface="Calibri" panose="020F0502020204030204" pitchFamily="34" charset="0"/>
              <a:cs typeface="Times New Roman" pitchFamily="18" charset="0"/>
            </a:rPr>
            <a:t> </a:t>
          </a:r>
          <a:r>
            <a:rPr lang="ar-SA" b="0" dirty="0">
              <a:solidFill>
                <a:schemeClr val="tx1"/>
              </a:solidFill>
              <a:latin typeface="Times New Roman" pitchFamily="18" charset="0"/>
              <a:ea typeface="Calibri" panose="020F0502020204030204" pitchFamily="34" charset="0"/>
              <a:cs typeface="Times New Roman" pitchFamily="18" charset="0"/>
            </a:rPr>
            <a:t>3</a:t>
          </a:r>
          <a:r>
            <a:rPr lang="en-US" b="0" dirty="0">
              <a:solidFill>
                <a:schemeClr val="tx1"/>
              </a:solidFill>
              <a:latin typeface="Times New Roman" pitchFamily="18" charset="0"/>
              <a:ea typeface="Calibri" panose="020F0502020204030204" pitchFamily="34" charset="0"/>
              <a:cs typeface="Times New Roman" pitchFamily="18" charset="0"/>
            </a:rPr>
            <a:t>:00 pm</a:t>
          </a:r>
          <a:r>
            <a:rPr lang="en-US" b="0" dirty="0">
              <a:solidFill>
                <a:schemeClr val="tx1"/>
              </a:solidFill>
              <a:latin typeface="Times New Roman" pitchFamily="18" charset="0"/>
              <a:cs typeface="Times New Roman" pitchFamily="18" charset="0"/>
            </a:rPr>
            <a:t> </a:t>
          </a:r>
          <a:r>
            <a:rPr lang="en-US" dirty="0">
              <a:solidFill>
                <a:schemeClr val="tx1"/>
              </a:solidFill>
            </a:rPr>
            <a:t>.</a:t>
          </a:r>
        </a:p>
      </dgm:t>
    </dgm:pt>
    <dgm:pt modelId="{14042733-33FF-417A-B70C-DAEC2104EA7D}" type="parTrans" cxnId="{71185988-9759-4B1A-A834-EEF475E92BD6}">
      <dgm:prSet/>
      <dgm:spPr/>
      <dgm:t>
        <a:bodyPr/>
        <a:lstStyle/>
        <a:p>
          <a:endParaRPr lang="en-US"/>
        </a:p>
      </dgm:t>
    </dgm:pt>
    <dgm:pt modelId="{6AC08B30-F164-41EF-8739-28DCA080C51D}" type="sibTrans" cxnId="{71185988-9759-4B1A-A834-EEF475E92BD6}">
      <dgm:prSet/>
      <dgm:spPr/>
      <dgm:t>
        <a:bodyPr/>
        <a:lstStyle/>
        <a:p>
          <a:endParaRPr lang="en-US"/>
        </a:p>
      </dgm:t>
    </dgm:pt>
    <dgm:pt modelId="{5C24DB1D-1CF0-4CB4-A107-94DF70E4C382}" type="pres">
      <dgm:prSet presAssocID="{F7969BAC-82B0-449A-B119-5AFCDA6E216F}" presName="Name0" presStyleCnt="0">
        <dgm:presLayoutVars>
          <dgm:dir/>
          <dgm:resizeHandles val="exact"/>
        </dgm:presLayoutVars>
      </dgm:prSet>
      <dgm:spPr/>
    </dgm:pt>
    <dgm:pt modelId="{E4EAAEDD-6252-46CB-A55C-16338ADFDD64}" type="pres">
      <dgm:prSet presAssocID="{6B3B68CC-B9F1-4120-B60C-3EF8FD90E990}" presName="node" presStyleLbl="node1" presStyleIdx="0" presStyleCnt="2" custLinFactNeighborX="13563" custLinFactNeighborY="-7002">
        <dgm:presLayoutVars>
          <dgm:bulletEnabled val="1"/>
        </dgm:presLayoutVars>
      </dgm:prSet>
      <dgm:spPr/>
    </dgm:pt>
    <dgm:pt modelId="{90729A36-F509-46D0-B6E3-DE96C71CA49B}" type="pres">
      <dgm:prSet presAssocID="{27F3BE9C-547F-456B-912B-CBD77C6CE39C}" presName="sibTrans" presStyleLbl="sibTrans2D1" presStyleIdx="0" presStyleCnt="1"/>
      <dgm:spPr/>
    </dgm:pt>
    <dgm:pt modelId="{5ECEB422-984D-4661-B947-444C4BD8E428}" type="pres">
      <dgm:prSet presAssocID="{27F3BE9C-547F-456B-912B-CBD77C6CE39C}" presName="connectorText" presStyleLbl="sibTrans2D1" presStyleIdx="0" presStyleCnt="1"/>
      <dgm:spPr/>
    </dgm:pt>
    <dgm:pt modelId="{1E36C891-0817-4DFC-954C-472FDB216D21}" type="pres">
      <dgm:prSet presAssocID="{BD5F75B4-67E1-454D-ACF3-F3E121561532}" presName="node" presStyleLbl="node1" presStyleIdx="1" presStyleCnt="2" custLinFactNeighborY="-58476">
        <dgm:presLayoutVars>
          <dgm:bulletEnabled val="1"/>
        </dgm:presLayoutVars>
      </dgm:prSet>
      <dgm:spPr/>
    </dgm:pt>
  </dgm:ptLst>
  <dgm:cxnLst>
    <dgm:cxn modelId="{D73B6E0A-EECE-4D6B-994C-525176C46B0B}" type="presOf" srcId="{27F3BE9C-547F-456B-912B-CBD77C6CE39C}" destId="{5ECEB422-984D-4661-B947-444C4BD8E428}" srcOrd="1" destOrd="0" presId="urn:microsoft.com/office/officeart/2005/8/layout/process1"/>
    <dgm:cxn modelId="{EE433F44-5285-4A2C-90BE-CC2F9BE1A8F0}" type="presOf" srcId="{6B3B68CC-B9F1-4120-B60C-3EF8FD90E990}" destId="{E4EAAEDD-6252-46CB-A55C-16338ADFDD64}" srcOrd="0" destOrd="0" presId="urn:microsoft.com/office/officeart/2005/8/layout/process1"/>
    <dgm:cxn modelId="{1A716666-7D3E-4B29-ADF1-AB39BE69B8B7}" type="presOf" srcId="{27F3BE9C-547F-456B-912B-CBD77C6CE39C}" destId="{90729A36-F509-46D0-B6E3-DE96C71CA49B}" srcOrd="0" destOrd="0" presId="urn:microsoft.com/office/officeart/2005/8/layout/process1"/>
    <dgm:cxn modelId="{C7078B55-6601-44D4-AE92-13729D770C83}" type="presOf" srcId="{BD5F75B4-67E1-454D-ACF3-F3E121561532}" destId="{1E36C891-0817-4DFC-954C-472FDB216D21}" srcOrd="0" destOrd="0" presId="urn:microsoft.com/office/officeart/2005/8/layout/process1"/>
    <dgm:cxn modelId="{99543A56-E2E3-4809-81F8-03FD0A94283C}" srcId="{F7969BAC-82B0-449A-B119-5AFCDA6E216F}" destId="{6B3B68CC-B9F1-4120-B60C-3EF8FD90E990}" srcOrd="0" destOrd="0" parTransId="{5B6DEAEC-E05F-47CE-9FD0-6763C69AC2CA}" sibTransId="{27F3BE9C-547F-456B-912B-CBD77C6CE39C}"/>
    <dgm:cxn modelId="{71185988-9759-4B1A-A834-EEF475E92BD6}" srcId="{F7969BAC-82B0-449A-B119-5AFCDA6E216F}" destId="{BD5F75B4-67E1-454D-ACF3-F3E121561532}" srcOrd="1" destOrd="0" parTransId="{14042733-33FF-417A-B70C-DAEC2104EA7D}" sibTransId="{6AC08B30-F164-41EF-8739-28DCA080C51D}"/>
    <dgm:cxn modelId="{18C1AEF7-0643-4615-AB4A-D69A3459E0B9}" type="presOf" srcId="{F7969BAC-82B0-449A-B119-5AFCDA6E216F}" destId="{5C24DB1D-1CF0-4CB4-A107-94DF70E4C382}" srcOrd="0" destOrd="0" presId="urn:microsoft.com/office/officeart/2005/8/layout/process1"/>
    <dgm:cxn modelId="{351BB5A6-1799-434A-95F2-7F5FA6609FBE}" type="presParOf" srcId="{5C24DB1D-1CF0-4CB4-A107-94DF70E4C382}" destId="{E4EAAEDD-6252-46CB-A55C-16338ADFDD64}" srcOrd="0" destOrd="0" presId="urn:microsoft.com/office/officeart/2005/8/layout/process1"/>
    <dgm:cxn modelId="{7DAD0419-4B56-4D9C-9136-E9F3E902F5EF}" type="presParOf" srcId="{5C24DB1D-1CF0-4CB4-A107-94DF70E4C382}" destId="{90729A36-F509-46D0-B6E3-DE96C71CA49B}" srcOrd="1" destOrd="0" presId="urn:microsoft.com/office/officeart/2005/8/layout/process1"/>
    <dgm:cxn modelId="{CE3E6C72-ECF3-414D-949E-D935D7B4CFD3}" type="presParOf" srcId="{90729A36-F509-46D0-B6E3-DE96C71CA49B}" destId="{5ECEB422-984D-4661-B947-444C4BD8E428}" srcOrd="0" destOrd="0" presId="urn:microsoft.com/office/officeart/2005/8/layout/process1"/>
    <dgm:cxn modelId="{D9F9B128-DA74-421E-813F-BD4415C597D2}" type="presParOf" srcId="{5C24DB1D-1CF0-4CB4-A107-94DF70E4C382}" destId="{1E36C891-0817-4DFC-954C-472FDB216D21}" srcOrd="2"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7969BAC-82B0-449A-B119-5AFCDA6E216F}" type="doc">
      <dgm:prSet loTypeId="urn:microsoft.com/office/officeart/2005/8/layout/process1" loCatId="process" qsTypeId="urn:microsoft.com/office/officeart/2005/8/quickstyle/simple1" qsCatId="simple" csTypeId="urn:microsoft.com/office/officeart/2005/8/colors/accent2_4" csCatId="accent2" phldr="1"/>
      <dgm:spPr/>
      <dgm:t>
        <a:bodyPr/>
        <a:lstStyle/>
        <a:p>
          <a:endParaRPr lang="en-US"/>
        </a:p>
      </dgm:t>
    </dgm:pt>
    <dgm:pt modelId="{6B3B68CC-B9F1-4120-B60C-3EF8FD90E990}">
      <dgm:prSet/>
      <dgm:spPr/>
      <dgm:t>
        <a:bodyPr/>
        <a:lstStyle/>
        <a:p>
          <a:pPr rtl="0"/>
          <a:r>
            <a:rPr lang="en-US" dirty="0">
              <a:solidFill>
                <a:schemeClr val="tx1"/>
              </a:solidFill>
            </a:rPr>
            <a:t>The closest building is about 12m apart</a:t>
          </a:r>
        </a:p>
      </dgm:t>
    </dgm:pt>
    <dgm:pt modelId="{5B6DEAEC-E05F-47CE-9FD0-6763C69AC2CA}" type="parTrans" cxnId="{99543A56-E2E3-4809-81F8-03FD0A94283C}">
      <dgm:prSet/>
      <dgm:spPr/>
      <dgm:t>
        <a:bodyPr/>
        <a:lstStyle/>
        <a:p>
          <a:endParaRPr lang="en-US"/>
        </a:p>
      </dgm:t>
    </dgm:pt>
    <dgm:pt modelId="{27F3BE9C-547F-456B-912B-CBD77C6CE39C}" type="sibTrans" cxnId="{99543A56-E2E3-4809-81F8-03FD0A94283C}">
      <dgm:prSet/>
      <dgm:spPr/>
      <dgm:t>
        <a:bodyPr/>
        <a:lstStyle/>
        <a:p>
          <a:endParaRPr lang="en-US"/>
        </a:p>
      </dgm:t>
    </dgm:pt>
    <dgm:pt modelId="{BD5F75B4-67E1-454D-ACF3-F3E121561532}">
      <dgm:prSet/>
      <dgm:spPr/>
      <dgm:t>
        <a:bodyPr/>
        <a:lstStyle/>
        <a:p>
          <a:pPr rtl="0"/>
          <a:r>
            <a:rPr lang="en-US" dirty="0">
              <a:solidFill>
                <a:schemeClr val="tx1"/>
              </a:solidFill>
            </a:rPr>
            <a:t>Occur shading on the building after noon.</a:t>
          </a:r>
        </a:p>
      </dgm:t>
    </dgm:pt>
    <dgm:pt modelId="{14042733-33FF-417A-B70C-DAEC2104EA7D}" type="parTrans" cxnId="{71185988-9759-4B1A-A834-EEF475E92BD6}">
      <dgm:prSet/>
      <dgm:spPr/>
      <dgm:t>
        <a:bodyPr/>
        <a:lstStyle/>
        <a:p>
          <a:endParaRPr lang="en-US"/>
        </a:p>
      </dgm:t>
    </dgm:pt>
    <dgm:pt modelId="{6AC08B30-F164-41EF-8739-28DCA080C51D}" type="sibTrans" cxnId="{71185988-9759-4B1A-A834-EEF475E92BD6}">
      <dgm:prSet/>
      <dgm:spPr/>
      <dgm:t>
        <a:bodyPr/>
        <a:lstStyle/>
        <a:p>
          <a:endParaRPr lang="en-US"/>
        </a:p>
      </dgm:t>
    </dgm:pt>
    <dgm:pt modelId="{5C24DB1D-1CF0-4CB4-A107-94DF70E4C382}" type="pres">
      <dgm:prSet presAssocID="{F7969BAC-82B0-449A-B119-5AFCDA6E216F}" presName="Name0" presStyleCnt="0">
        <dgm:presLayoutVars>
          <dgm:dir/>
          <dgm:resizeHandles val="exact"/>
        </dgm:presLayoutVars>
      </dgm:prSet>
      <dgm:spPr/>
    </dgm:pt>
    <dgm:pt modelId="{E4EAAEDD-6252-46CB-A55C-16338ADFDD64}" type="pres">
      <dgm:prSet presAssocID="{6B3B68CC-B9F1-4120-B60C-3EF8FD90E990}" presName="node" presStyleLbl="node1" presStyleIdx="0" presStyleCnt="2" custLinFactNeighborX="13563" custLinFactNeighborY="-7002">
        <dgm:presLayoutVars>
          <dgm:bulletEnabled val="1"/>
        </dgm:presLayoutVars>
      </dgm:prSet>
      <dgm:spPr/>
    </dgm:pt>
    <dgm:pt modelId="{90729A36-F509-46D0-B6E3-DE96C71CA49B}" type="pres">
      <dgm:prSet presAssocID="{27F3BE9C-547F-456B-912B-CBD77C6CE39C}" presName="sibTrans" presStyleLbl="sibTrans2D1" presStyleIdx="0" presStyleCnt="1"/>
      <dgm:spPr/>
    </dgm:pt>
    <dgm:pt modelId="{5ECEB422-984D-4661-B947-444C4BD8E428}" type="pres">
      <dgm:prSet presAssocID="{27F3BE9C-547F-456B-912B-CBD77C6CE39C}" presName="connectorText" presStyleLbl="sibTrans2D1" presStyleIdx="0" presStyleCnt="1"/>
      <dgm:spPr/>
    </dgm:pt>
    <dgm:pt modelId="{1E36C891-0817-4DFC-954C-472FDB216D21}" type="pres">
      <dgm:prSet presAssocID="{BD5F75B4-67E1-454D-ACF3-F3E121561532}" presName="node" presStyleLbl="node1" presStyleIdx="1" presStyleCnt="2" custLinFactNeighborY="-58476">
        <dgm:presLayoutVars>
          <dgm:bulletEnabled val="1"/>
        </dgm:presLayoutVars>
      </dgm:prSet>
      <dgm:spPr/>
    </dgm:pt>
  </dgm:ptLst>
  <dgm:cxnLst>
    <dgm:cxn modelId="{230C6F0E-E312-4FEA-BEEE-98223D5BEA45}" type="presOf" srcId="{F7969BAC-82B0-449A-B119-5AFCDA6E216F}" destId="{5C24DB1D-1CF0-4CB4-A107-94DF70E4C382}" srcOrd="0" destOrd="0" presId="urn:microsoft.com/office/officeart/2005/8/layout/process1"/>
    <dgm:cxn modelId="{B4ECE64F-995A-4D03-BDC1-28B39E71970A}" type="presOf" srcId="{27F3BE9C-547F-456B-912B-CBD77C6CE39C}" destId="{5ECEB422-984D-4661-B947-444C4BD8E428}" srcOrd="1" destOrd="0" presId="urn:microsoft.com/office/officeart/2005/8/layout/process1"/>
    <dgm:cxn modelId="{99543A56-E2E3-4809-81F8-03FD0A94283C}" srcId="{F7969BAC-82B0-449A-B119-5AFCDA6E216F}" destId="{6B3B68CC-B9F1-4120-B60C-3EF8FD90E990}" srcOrd="0" destOrd="0" parTransId="{5B6DEAEC-E05F-47CE-9FD0-6763C69AC2CA}" sibTransId="{27F3BE9C-547F-456B-912B-CBD77C6CE39C}"/>
    <dgm:cxn modelId="{71185988-9759-4B1A-A834-EEF475E92BD6}" srcId="{F7969BAC-82B0-449A-B119-5AFCDA6E216F}" destId="{BD5F75B4-67E1-454D-ACF3-F3E121561532}" srcOrd="1" destOrd="0" parTransId="{14042733-33FF-417A-B70C-DAEC2104EA7D}" sibTransId="{6AC08B30-F164-41EF-8739-28DCA080C51D}"/>
    <dgm:cxn modelId="{AD25568D-9DAA-4B6E-BDE7-E3AC067C62DC}" type="presOf" srcId="{BD5F75B4-67E1-454D-ACF3-F3E121561532}" destId="{1E36C891-0817-4DFC-954C-472FDB216D21}" srcOrd="0" destOrd="0" presId="urn:microsoft.com/office/officeart/2005/8/layout/process1"/>
    <dgm:cxn modelId="{DD38CBE2-21AA-4393-821B-360233F7355F}" type="presOf" srcId="{6B3B68CC-B9F1-4120-B60C-3EF8FD90E990}" destId="{E4EAAEDD-6252-46CB-A55C-16338ADFDD64}" srcOrd="0" destOrd="0" presId="urn:microsoft.com/office/officeart/2005/8/layout/process1"/>
    <dgm:cxn modelId="{CC778DEA-6BE1-4C1E-9EC8-5664EBF11B01}" type="presOf" srcId="{27F3BE9C-547F-456B-912B-CBD77C6CE39C}" destId="{90729A36-F509-46D0-B6E3-DE96C71CA49B}" srcOrd="0" destOrd="0" presId="urn:microsoft.com/office/officeart/2005/8/layout/process1"/>
    <dgm:cxn modelId="{CC51D54E-7D64-4424-A266-6152DDE0C2D7}" type="presParOf" srcId="{5C24DB1D-1CF0-4CB4-A107-94DF70E4C382}" destId="{E4EAAEDD-6252-46CB-A55C-16338ADFDD64}" srcOrd="0" destOrd="0" presId="urn:microsoft.com/office/officeart/2005/8/layout/process1"/>
    <dgm:cxn modelId="{9DEBC8B7-5FBD-4034-9D52-175D8B1CF8C6}" type="presParOf" srcId="{5C24DB1D-1CF0-4CB4-A107-94DF70E4C382}" destId="{90729A36-F509-46D0-B6E3-DE96C71CA49B}" srcOrd="1" destOrd="0" presId="urn:microsoft.com/office/officeart/2005/8/layout/process1"/>
    <dgm:cxn modelId="{0180D43D-7013-4E08-BEEC-4FB9F997925B}" type="presParOf" srcId="{90729A36-F509-46D0-B6E3-DE96C71CA49B}" destId="{5ECEB422-984D-4661-B947-444C4BD8E428}" srcOrd="0" destOrd="0" presId="urn:microsoft.com/office/officeart/2005/8/layout/process1"/>
    <dgm:cxn modelId="{08F899A0-C2CE-40A0-AC08-D420EFBD7DB9}" type="presParOf" srcId="{5C24DB1D-1CF0-4CB4-A107-94DF70E4C382}" destId="{1E36C891-0817-4DFC-954C-472FDB216D21}" srcOrd="2"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35B49BA-2B9C-4E72-8927-E770EB85FCB3}" type="doc">
      <dgm:prSet loTypeId="urn:microsoft.com/office/officeart/2008/layout/RadialCluster" loCatId="cycle" qsTypeId="urn:microsoft.com/office/officeart/2005/8/quickstyle/simple4" qsCatId="simple" csTypeId="urn:microsoft.com/office/officeart/2005/8/colors/colorful2" csCatId="colorful" phldr="1"/>
      <dgm:spPr/>
      <dgm:t>
        <a:bodyPr/>
        <a:lstStyle/>
        <a:p>
          <a:endParaRPr lang="en-US"/>
        </a:p>
      </dgm:t>
    </dgm:pt>
    <dgm:pt modelId="{13A83CB1-21EB-420F-8059-5223EAF5D7C5}">
      <dgm:prSet phldrT="[Text]" custT="1"/>
      <dgm:spPr/>
      <dgm:t>
        <a:bodyPr/>
        <a:lstStyle/>
        <a:p>
          <a:r>
            <a:rPr lang="en-US" sz="2000" dirty="0">
              <a:solidFill>
                <a:schemeClr val="tx1"/>
              </a:solidFill>
            </a:rPr>
            <a:t>Smoke detector</a:t>
          </a:r>
        </a:p>
      </dgm:t>
    </dgm:pt>
    <dgm:pt modelId="{44C81407-CF55-4B9E-BD06-1D4D31F04A1F}" type="parTrans" cxnId="{838AD223-293D-49D9-B606-22FB4CE84FED}">
      <dgm:prSet/>
      <dgm:spPr/>
      <dgm:t>
        <a:bodyPr/>
        <a:lstStyle/>
        <a:p>
          <a:endParaRPr lang="en-US"/>
        </a:p>
      </dgm:t>
    </dgm:pt>
    <dgm:pt modelId="{6448BEC6-8A36-44F3-AEAC-DE3D2BC7A76D}" type="sibTrans" cxnId="{838AD223-293D-49D9-B606-22FB4CE84FED}">
      <dgm:prSet/>
      <dgm:spPr/>
      <dgm:t>
        <a:bodyPr/>
        <a:lstStyle/>
        <a:p>
          <a:endParaRPr lang="en-US"/>
        </a:p>
      </dgm:t>
    </dgm:pt>
    <dgm:pt modelId="{39118A76-F551-431A-93C7-928FB5E7D160}">
      <dgm:prSet phldrT="[Text]"/>
      <dgm:spPr/>
      <dgm:t>
        <a:bodyPr/>
        <a:lstStyle/>
        <a:p>
          <a:r>
            <a:rPr lang="en-US" b="1" dirty="0">
              <a:solidFill>
                <a:schemeClr val="tx1"/>
              </a:solidFill>
              <a:latin typeface="Times New Roman" panose="02020603050405020304" pitchFamily="18" charset="0"/>
              <a:cs typeface="Times New Roman" panose="02020603050405020304" pitchFamily="18" charset="0"/>
            </a:rPr>
            <a:t>Fire suppression systems</a:t>
          </a:r>
          <a:endParaRPr lang="en-US" dirty="0">
            <a:solidFill>
              <a:schemeClr val="tx1"/>
            </a:solidFill>
            <a:latin typeface="Times New Roman" panose="02020603050405020304" pitchFamily="18" charset="0"/>
            <a:cs typeface="Times New Roman" panose="02020603050405020304" pitchFamily="18" charset="0"/>
          </a:endParaRPr>
        </a:p>
      </dgm:t>
    </dgm:pt>
    <dgm:pt modelId="{8C650627-C570-4F36-9DD2-D34F19E77739}" type="sibTrans" cxnId="{9B19E05E-0450-4B75-BA51-EF369B563043}">
      <dgm:prSet/>
      <dgm:spPr/>
      <dgm:t>
        <a:bodyPr/>
        <a:lstStyle/>
        <a:p>
          <a:endParaRPr lang="en-US"/>
        </a:p>
      </dgm:t>
    </dgm:pt>
    <dgm:pt modelId="{B7B3E152-47EE-455C-8AD0-5AD3425B5A4B}" type="parTrans" cxnId="{9B19E05E-0450-4B75-BA51-EF369B563043}">
      <dgm:prSet/>
      <dgm:spPr/>
      <dgm:t>
        <a:bodyPr/>
        <a:lstStyle/>
        <a:p>
          <a:endParaRPr lang="en-US"/>
        </a:p>
      </dgm:t>
    </dgm:pt>
    <dgm:pt modelId="{C29913E6-5B71-4104-B389-26A88B764EC6}">
      <dgm:prSet/>
      <dgm:spPr/>
      <dgm:t>
        <a:bodyPr/>
        <a:lstStyle/>
        <a:p>
          <a:endParaRPr lang="en-US"/>
        </a:p>
      </dgm:t>
    </dgm:pt>
    <dgm:pt modelId="{97AE1700-9DB9-49D8-AD69-0140C5CB9DAC}" type="parTrans" cxnId="{4DCC2AC1-1975-4151-BCFC-5B4061591B9E}">
      <dgm:prSet/>
      <dgm:spPr/>
      <dgm:t>
        <a:bodyPr/>
        <a:lstStyle/>
        <a:p>
          <a:endParaRPr lang="en-US"/>
        </a:p>
      </dgm:t>
    </dgm:pt>
    <dgm:pt modelId="{485FF785-14A2-459B-A13C-4E6FA549524B}" type="sibTrans" cxnId="{4DCC2AC1-1975-4151-BCFC-5B4061591B9E}">
      <dgm:prSet/>
      <dgm:spPr/>
      <dgm:t>
        <a:bodyPr/>
        <a:lstStyle/>
        <a:p>
          <a:endParaRPr lang="en-US"/>
        </a:p>
      </dgm:t>
    </dgm:pt>
    <dgm:pt modelId="{CC8BF1C5-BD9F-4354-BEEF-A30BDDF3F585}">
      <dgm:prSet/>
      <dgm:spPr/>
      <dgm:t>
        <a:bodyPr/>
        <a:lstStyle/>
        <a:p>
          <a:endParaRPr lang="en-US"/>
        </a:p>
      </dgm:t>
    </dgm:pt>
    <dgm:pt modelId="{41D2CE15-E2A8-4841-85CD-30968B69D632}" type="parTrans" cxnId="{7C93D196-961B-496D-A2B0-7331D80D51C9}">
      <dgm:prSet/>
      <dgm:spPr/>
      <dgm:t>
        <a:bodyPr/>
        <a:lstStyle/>
        <a:p>
          <a:endParaRPr lang="en-US"/>
        </a:p>
      </dgm:t>
    </dgm:pt>
    <dgm:pt modelId="{ACE2BFC7-F12E-4F94-AB21-A4E3BC3ABF39}" type="sibTrans" cxnId="{7C93D196-961B-496D-A2B0-7331D80D51C9}">
      <dgm:prSet/>
      <dgm:spPr/>
      <dgm:t>
        <a:bodyPr/>
        <a:lstStyle/>
        <a:p>
          <a:endParaRPr lang="en-US"/>
        </a:p>
      </dgm:t>
    </dgm:pt>
    <dgm:pt modelId="{B68DF8A8-1EFC-4FC7-A15D-720B5002332D}">
      <dgm:prSet custT="1"/>
      <dgm:spPr/>
      <dgm:t>
        <a:bodyPr/>
        <a:lstStyle/>
        <a:p>
          <a:r>
            <a:rPr kumimoji="0" lang="en-US" sz="2000" b="0" i="0" u="none" strike="noStrike"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rPr>
            <a:t>Fire hoses</a:t>
          </a:r>
          <a:endParaRPr lang="en-US" sz="2000" dirty="0">
            <a:solidFill>
              <a:schemeClr val="tx1"/>
            </a:solidFill>
          </a:endParaRPr>
        </a:p>
      </dgm:t>
    </dgm:pt>
    <dgm:pt modelId="{1DAD2CC0-AB11-4CCA-B917-DAAE67A82A2A}" type="parTrans" cxnId="{E9F0F637-9DCA-40FC-B073-0DB0B6501169}">
      <dgm:prSet/>
      <dgm:spPr/>
      <dgm:t>
        <a:bodyPr/>
        <a:lstStyle/>
        <a:p>
          <a:endParaRPr lang="en-US"/>
        </a:p>
      </dgm:t>
    </dgm:pt>
    <dgm:pt modelId="{D80E79A4-FF81-4B19-8DFD-1256DF77E283}" type="sibTrans" cxnId="{E9F0F637-9DCA-40FC-B073-0DB0B6501169}">
      <dgm:prSet/>
      <dgm:spPr/>
      <dgm:t>
        <a:bodyPr/>
        <a:lstStyle/>
        <a:p>
          <a:endParaRPr lang="en-US"/>
        </a:p>
      </dgm:t>
    </dgm:pt>
    <dgm:pt modelId="{693A5C6D-2F2B-47F4-8E03-27DD8C6BE2D0}">
      <dgm:prSet/>
      <dgm:spPr/>
      <dgm:t>
        <a:bodyPr/>
        <a:lstStyle/>
        <a:p>
          <a:endParaRPr lang="en-US"/>
        </a:p>
      </dgm:t>
    </dgm:pt>
    <dgm:pt modelId="{B4B45DA1-50FA-42F9-BEEC-FF3BB28073A0}" type="parTrans" cxnId="{1FCCDB1A-B938-402B-B2F9-2719140D84B0}">
      <dgm:prSet/>
      <dgm:spPr/>
      <dgm:t>
        <a:bodyPr/>
        <a:lstStyle/>
        <a:p>
          <a:endParaRPr lang="en-US"/>
        </a:p>
      </dgm:t>
    </dgm:pt>
    <dgm:pt modelId="{479D38DC-C9B5-4215-84C0-72070F557A6E}" type="sibTrans" cxnId="{1FCCDB1A-B938-402B-B2F9-2719140D84B0}">
      <dgm:prSet/>
      <dgm:spPr/>
      <dgm:t>
        <a:bodyPr/>
        <a:lstStyle/>
        <a:p>
          <a:endParaRPr lang="en-US"/>
        </a:p>
      </dgm:t>
    </dgm:pt>
    <dgm:pt modelId="{6792047E-C1FD-4C88-9518-9A261D821C52}">
      <dgm:prSet/>
      <dgm:spPr/>
      <dgm:t>
        <a:bodyPr/>
        <a:lstStyle/>
        <a:p>
          <a:r>
            <a:rPr kumimoji="0" lang="en-US" b="0" i="0" u="none" strike="noStrike"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rPr>
            <a:t>Sprinkler system</a:t>
          </a:r>
          <a:endParaRPr lang="en-US" dirty="0"/>
        </a:p>
      </dgm:t>
    </dgm:pt>
    <dgm:pt modelId="{7ED13A29-9E20-4355-951E-4720D4E735E7}" type="parTrans" cxnId="{18977C5B-4EE1-47A1-957C-66A8C3EE045E}">
      <dgm:prSet/>
      <dgm:spPr/>
      <dgm:t>
        <a:bodyPr/>
        <a:lstStyle/>
        <a:p>
          <a:endParaRPr lang="en-US"/>
        </a:p>
      </dgm:t>
    </dgm:pt>
    <dgm:pt modelId="{5B3623E1-E94C-49F5-8919-2C733C352AEA}" type="sibTrans" cxnId="{18977C5B-4EE1-47A1-957C-66A8C3EE045E}">
      <dgm:prSet/>
      <dgm:spPr/>
      <dgm:t>
        <a:bodyPr/>
        <a:lstStyle/>
        <a:p>
          <a:endParaRPr lang="en-US"/>
        </a:p>
      </dgm:t>
    </dgm:pt>
    <dgm:pt modelId="{340F53AE-5B86-4B4F-9D7F-C2923302501A}">
      <dgm:prSet phldrT="[Text]"/>
      <dgm:spPr/>
      <dgm:t>
        <a:bodyPr/>
        <a:lstStyle/>
        <a:p>
          <a:r>
            <a:rPr lang="en-US" dirty="0">
              <a:solidFill>
                <a:schemeClr val="tx1"/>
              </a:solidFill>
            </a:rPr>
            <a:t>Manual fire alarm station </a:t>
          </a:r>
        </a:p>
      </dgm:t>
    </dgm:pt>
    <dgm:pt modelId="{098E82B2-7F43-48ED-A5EC-FEDA236F1827}" type="parTrans" cxnId="{E6854CD8-6544-49DD-9511-5A779B277984}">
      <dgm:prSet/>
      <dgm:spPr/>
      <dgm:t>
        <a:bodyPr/>
        <a:lstStyle/>
        <a:p>
          <a:endParaRPr lang="en-US"/>
        </a:p>
      </dgm:t>
    </dgm:pt>
    <dgm:pt modelId="{E2825061-5197-4C69-8143-912B056BF5EE}" type="sibTrans" cxnId="{E6854CD8-6544-49DD-9511-5A779B277984}">
      <dgm:prSet/>
      <dgm:spPr/>
      <dgm:t>
        <a:bodyPr/>
        <a:lstStyle/>
        <a:p>
          <a:endParaRPr lang="en-US"/>
        </a:p>
      </dgm:t>
    </dgm:pt>
    <dgm:pt modelId="{37D0D451-F67F-422E-BBB1-F7BD8DBC59E6}">
      <dgm:prSet phldrT="[Text]" custT="1"/>
      <dgm:spPr/>
      <dgm:t>
        <a:bodyPr/>
        <a:lstStyle/>
        <a:p>
          <a:r>
            <a:rPr kumimoji="0" lang="en-US" sz="2000" b="0" i="0" u="none" strike="noStrike"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rPr>
            <a:t>Fire extinguishers</a:t>
          </a:r>
          <a:endParaRPr lang="en-US" sz="2000" dirty="0">
            <a:solidFill>
              <a:schemeClr val="tx1"/>
            </a:solidFill>
          </a:endParaRPr>
        </a:p>
      </dgm:t>
    </dgm:pt>
    <dgm:pt modelId="{7FAE4052-E2AF-47A7-BC9C-C43811228C97}" type="sibTrans" cxnId="{C094F2B5-6712-4730-8928-5C7BE679D49A}">
      <dgm:prSet/>
      <dgm:spPr/>
      <dgm:t>
        <a:bodyPr/>
        <a:lstStyle/>
        <a:p>
          <a:endParaRPr lang="en-US"/>
        </a:p>
      </dgm:t>
    </dgm:pt>
    <dgm:pt modelId="{843EE185-F0E8-4FE5-BF92-164E86A9FB34}" type="parTrans" cxnId="{C094F2B5-6712-4730-8928-5C7BE679D49A}">
      <dgm:prSet/>
      <dgm:spPr/>
      <dgm:t>
        <a:bodyPr/>
        <a:lstStyle/>
        <a:p>
          <a:endParaRPr lang="en-US"/>
        </a:p>
      </dgm:t>
    </dgm:pt>
    <dgm:pt modelId="{219082AB-93E6-4D34-A75C-60887CB9279E}" type="pres">
      <dgm:prSet presAssocID="{935B49BA-2B9C-4E72-8927-E770EB85FCB3}" presName="Name0" presStyleCnt="0">
        <dgm:presLayoutVars>
          <dgm:chMax val="1"/>
          <dgm:chPref val="1"/>
          <dgm:dir/>
          <dgm:animOne val="branch"/>
          <dgm:animLvl val="lvl"/>
        </dgm:presLayoutVars>
      </dgm:prSet>
      <dgm:spPr/>
    </dgm:pt>
    <dgm:pt modelId="{B9C2F495-906F-4DE6-89E4-AE0F9934DFD4}" type="pres">
      <dgm:prSet presAssocID="{39118A76-F551-431A-93C7-928FB5E7D160}" presName="singleCycle" presStyleCnt="0"/>
      <dgm:spPr/>
    </dgm:pt>
    <dgm:pt modelId="{31387163-A93A-4E4A-AA0E-E501DB5828E2}" type="pres">
      <dgm:prSet presAssocID="{39118A76-F551-431A-93C7-928FB5E7D160}" presName="singleCenter" presStyleLbl="node1" presStyleIdx="0" presStyleCnt="6" custScaleX="99891">
        <dgm:presLayoutVars>
          <dgm:chMax val="7"/>
          <dgm:chPref val="7"/>
        </dgm:presLayoutVars>
      </dgm:prSet>
      <dgm:spPr/>
    </dgm:pt>
    <dgm:pt modelId="{C015D545-ECA1-47F9-970B-86ABB10264BB}" type="pres">
      <dgm:prSet presAssocID="{44C81407-CF55-4B9E-BD06-1D4D31F04A1F}" presName="Name56" presStyleLbl="parChTrans1D2" presStyleIdx="0" presStyleCnt="5"/>
      <dgm:spPr/>
    </dgm:pt>
    <dgm:pt modelId="{FA500056-CAA6-4D15-B457-D52BB504597D}" type="pres">
      <dgm:prSet presAssocID="{13A83CB1-21EB-420F-8059-5223EAF5D7C5}" presName="text0" presStyleLbl="node1" presStyleIdx="1" presStyleCnt="6" custScaleX="126927" custScaleY="79574">
        <dgm:presLayoutVars>
          <dgm:bulletEnabled val="1"/>
        </dgm:presLayoutVars>
      </dgm:prSet>
      <dgm:spPr/>
    </dgm:pt>
    <dgm:pt modelId="{047AF2BA-FEEC-48F2-AA5D-9AC15AD4C49B}" type="pres">
      <dgm:prSet presAssocID="{098E82B2-7F43-48ED-A5EC-FEDA236F1827}" presName="Name56" presStyleLbl="parChTrans1D2" presStyleIdx="1" presStyleCnt="5"/>
      <dgm:spPr/>
    </dgm:pt>
    <dgm:pt modelId="{3C1AA6E1-C086-4F40-B7AD-690B4F2E62C2}" type="pres">
      <dgm:prSet presAssocID="{340F53AE-5B86-4B4F-9D7F-C2923302501A}" presName="text0" presStyleLbl="node1" presStyleIdx="2" presStyleCnt="6" custScaleX="126927" custScaleY="79574">
        <dgm:presLayoutVars>
          <dgm:bulletEnabled val="1"/>
        </dgm:presLayoutVars>
      </dgm:prSet>
      <dgm:spPr/>
    </dgm:pt>
    <dgm:pt modelId="{F89786CB-1AC7-446A-9897-3365535C0C39}" type="pres">
      <dgm:prSet presAssocID="{7ED13A29-9E20-4355-951E-4720D4E735E7}" presName="Name56" presStyleLbl="parChTrans1D2" presStyleIdx="2" presStyleCnt="5"/>
      <dgm:spPr/>
    </dgm:pt>
    <dgm:pt modelId="{09C17376-50D4-4A20-8B5E-65719FB26602}" type="pres">
      <dgm:prSet presAssocID="{6792047E-C1FD-4C88-9518-9A261D821C52}" presName="text0" presStyleLbl="node1" presStyleIdx="3" presStyleCnt="6" custScaleY="71588">
        <dgm:presLayoutVars>
          <dgm:bulletEnabled val="1"/>
        </dgm:presLayoutVars>
      </dgm:prSet>
      <dgm:spPr/>
    </dgm:pt>
    <dgm:pt modelId="{33485B11-C1FF-4678-8882-7D92EA387DB2}" type="pres">
      <dgm:prSet presAssocID="{1DAD2CC0-AB11-4CCA-B917-DAAE67A82A2A}" presName="Name56" presStyleLbl="parChTrans1D2" presStyleIdx="3" presStyleCnt="5"/>
      <dgm:spPr/>
    </dgm:pt>
    <dgm:pt modelId="{B5D1B3BF-CA57-4FDE-A8E6-3AA7051C2F15}" type="pres">
      <dgm:prSet presAssocID="{B68DF8A8-1EFC-4FC7-A15D-720B5002332D}" presName="text0" presStyleLbl="node1" presStyleIdx="4" presStyleCnt="6" custScaleX="121084" custScaleY="80160" custRadScaleRad="98093" custRadScaleInc="13636">
        <dgm:presLayoutVars>
          <dgm:bulletEnabled val="1"/>
        </dgm:presLayoutVars>
      </dgm:prSet>
      <dgm:spPr/>
    </dgm:pt>
    <dgm:pt modelId="{92A91CFA-8534-4C8A-B930-45E6DF34E196}" type="pres">
      <dgm:prSet presAssocID="{843EE185-F0E8-4FE5-BF92-164E86A9FB34}" presName="Name56" presStyleLbl="parChTrans1D2" presStyleIdx="4" presStyleCnt="5"/>
      <dgm:spPr/>
    </dgm:pt>
    <dgm:pt modelId="{E559A265-19A6-48C6-948D-ACC48F2B8E89}" type="pres">
      <dgm:prSet presAssocID="{37D0D451-F67F-422E-BBB1-F7BD8DBC59E6}" presName="text0" presStyleLbl="node1" presStyleIdx="5" presStyleCnt="6" custScaleX="167284" custScaleY="71199" custRadScaleRad="142256" custRadScaleInc="16715">
        <dgm:presLayoutVars>
          <dgm:bulletEnabled val="1"/>
        </dgm:presLayoutVars>
      </dgm:prSet>
      <dgm:spPr/>
    </dgm:pt>
  </dgm:ptLst>
  <dgm:cxnLst>
    <dgm:cxn modelId="{223EE20F-13DF-4290-B3A1-4481286BDDE4}" type="presOf" srcId="{340F53AE-5B86-4B4F-9D7F-C2923302501A}" destId="{3C1AA6E1-C086-4F40-B7AD-690B4F2E62C2}" srcOrd="0" destOrd="0" presId="urn:microsoft.com/office/officeart/2008/layout/RadialCluster"/>
    <dgm:cxn modelId="{1FCCDB1A-B938-402B-B2F9-2719140D84B0}" srcId="{935B49BA-2B9C-4E72-8927-E770EB85FCB3}" destId="{693A5C6D-2F2B-47F4-8E03-27DD8C6BE2D0}" srcOrd="3" destOrd="0" parTransId="{B4B45DA1-50FA-42F9-BEEC-FF3BB28073A0}" sibTransId="{479D38DC-C9B5-4215-84C0-72070F557A6E}"/>
    <dgm:cxn modelId="{3CA6131D-C5B7-4714-A6BE-A71214C4367C}" type="presOf" srcId="{44C81407-CF55-4B9E-BD06-1D4D31F04A1F}" destId="{C015D545-ECA1-47F9-970B-86ABB10264BB}" srcOrd="0" destOrd="0" presId="urn:microsoft.com/office/officeart/2008/layout/RadialCluster"/>
    <dgm:cxn modelId="{81C4E61D-18DF-4C05-8C00-9D08BE99EBAC}" type="presOf" srcId="{935B49BA-2B9C-4E72-8927-E770EB85FCB3}" destId="{219082AB-93E6-4D34-A75C-60887CB9279E}" srcOrd="0" destOrd="0" presId="urn:microsoft.com/office/officeart/2008/layout/RadialCluster"/>
    <dgm:cxn modelId="{838AD223-293D-49D9-B606-22FB4CE84FED}" srcId="{39118A76-F551-431A-93C7-928FB5E7D160}" destId="{13A83CB1-21EB-420F-8059-5223EAF5D7C5}" srcOrd="0" destOrd="0" parTransId="{44C81407-CF55-4B9E-BD06-1D4D31F04A1F}" sibTransId="{6448BEC6-8A36-44F3-AEAC-DE3D2BC7A76D}"/>
    <dgm:cxn modelId="{E9F0F637-9DCA-40FC-B073-0DB0B6501169}" srcId="{39118A76-F551-431A-93C7-928FB5E7D160}" destId="{B68DF8A8-1EFC-4FC7-A15D-720B5002332D}" srcOrd="3" destOrd="0" parTransId="{1DAD2CC0-AB11-4CCA-B917-DAAE67A82A2A}" sibTransId="{D80E79A4-FF81-4B19-8DFD-1256DF77E283}"/>
    <dgm:cxn modelId="{18977C5B-4EE1-47A1-957C-66A8C3EE045E}" srcId="{39118A76-F551-431A-93C7-928FB5E7D160}" destId="{6792047E-C1FD-4C88-9518-9A261D821C52}" srcOrd="2" destOrd="0" parTransId="{7ED13A29-9E20-4355-951E-4720D4E735E7}" sibTransId="{5B3623E1-E94C-49F5-8919-2C733C352AEA}"/>
    <dgm:cxn modelId="{9B19E05E-0450-4B75-BA51-EF369B563043}" srcId="{935B49BA-2B9C-4E72-8927-E770EB85FCB3}" destId="{39118A76-F551-431A-93C7-928FB5E7D160}" srcOrd="0" destOrd="0" parTransId="{B7B3E152-47EE-455C-8AD0-5AD3425B5A4B}" sibTransId="{8C650627-C570-4F36-9DD2-D34F19E77739}"/>
    <dgm:cxn modelId="{47B8CD45-4C3A-422E-A1EA-2D427E0C525E}" type="presOf" srcId="{39118A76-F551-431A-93C7-928FB5E7D160}" destId="{31387163-A93A-4E4A-AA0E-E501DB5828E2}" srcOrd="0" destOrd="0" presId="urn:microsoft.com/office/officeart/2008/layout/RadialCluster"/>
    <dgm:cxn modelId="{F3630E8A-E719-41FC-9560-A268B71454F8}" type="presOf" srcId="{843EE185-F0E8-4FE5-BF92-164E86A9FB34}" destId="{92A91CFA-8534-4C8A-B930-45E6DF34E196}" srcOrd="0" destOrd="0" presId="urn:microsoft.com/office/officeart/2008/layout/RadialCluster"/>
    <dgm:cxn modelId="{7C93D196-961B-496D-A2B0-7331D80D51C9}" srcId="{935B49BA-2B9C-4E72-8927-E770EB85FCB3}" destId="{CC8BF1C5-BD9F-4354-BEEF-A30BDDF3F585}" srcOrd="1" destOrd="0" parTransId="{41D2CE15-E2A8-4841-85CD-30968B69D632}" sibTransId="{ACE2BFC7-F12E-4F94-AB21-A4E3BC3ABF39}"/>
    <dgm:cxn modelId="{5B8299A6-747D-445D-A41B-E7FD9860F86F}" type="presOf" srcId="{7ED13A29-9E20-4355-951E-4720D4E735E7}" destId="{F89786CB-1AC7-446A-9897-3365535C0C39}" srcOrd="0" destOrd="0" presId="urn:microsoft.com/office/officeart/2008/layout/RadialCluster"/>
    <dgm:cxn modelId="{8D361CAB-0B1D-420D-BC33-BFDB09DF5509}" type="presOf" srcId="{1DAD2CC0-AB11-4CCA-B917-DAAE67A82A2A}" destId="{33485B11-C1FF-4678-8882-7D92EA387DB2}" srcOrd="0" destOrd="0" presId="urn:microsoft.com/office/officeart/2008/layout/RadialCluster"/>
    <dgm:cxn modelId="{C094F2B5-6712-4730-8928-5C7BE679D49A}" srcId="{39118A76-F551-431A-93C7-928FB5E7D160}" destId="{37D0D451-F67F-422E-BBB1-F7BD8DBC59E6}" srcOrd="4" destOrd="0" parTransId="{843EE185-F0E8-4FE5-BF92-164E86A9FB34}" sibTransId="{7FAE4052-E2AF-47A7-BC9C-C43811228C97}"/>
    <dgm:cxn modelId="{4DCC2AC1-1975-4151-BCFC-5B4061591B9E}" srcId="{935B49BA-2B9C-4E72-8927-E770EB85FCB3}" destId="{C29913E6-5B71-4104-B389-26A88B764EC6}" srcOrd="2" destOrd="0" parTransId="{97AE1700-9DB9-49D8-AD69-0140C5CB9DAC}" sibTransId="{485FF785-14A2-459B-A13C-4E6FA549524B}"/>
    <dgm:cxn modelId="{1D4B85C2-D302-498B-8C75-4354D4318808}" type="presOf" srcId="{098E82B2-7F43-48ED-A5EC-FEDA236F1827}" destId="{047AF2BA-FEEC-48F2-AA5D-9AC15AD4C49B}" srcOrd="0" destOrd="0" presId="urn:microsoft.com/office/officeart/2008/layout/RadialCluster"/>
    <dgm:cxn modelId="{E6854CD8-6544-49DD-9511-5A779B277984}" srcId="{39118A76-F551-431A-93C7-928FB5E7D160}" destId="{340F53AE-5B86-4B4F-9D7F-C2923302501A}" srcOrd="1" destOrd="0" parTransId="{098E82B2-7F43-48ED-A5EC-FEDA236F1827}" sibTransId="{E2825061-5197-4C69-8143-912B056BF5EE}"/>
    <dgm:cxn modelId="{AD682ADD-0B65-48A7-9A15-785F1245DCE2}" type="presOf" srcId="{6792047E-C1FD-4C88-9518-9A261D821C52}" destId="{09C17376-50D4-4A20-8B5E-65719FB26602}" srcOrd="0" destOrd="0" presId="urn:microsoft.com/office/officeart/2008/layout/RadialCluster"/>
    <dgm:cxn modelId="{F16132DE-E2B7-4DC5-A9C7-F2A0F94B86CF}" type="presOf" srcId="{37D0D451-F67F-422E-BBB1-F7BD8DBC59E6}" destId="{E559A265-19A6-48C6-948D-ACC48F2B8E89}" srcOrd="0" destOrd="0" presId="urn:microsoft.com/office/officeart/2008/layout/RadialCluster"/>
    <dgm:cxn modelId="{D0FDA5EE-0A81-4FFD-BC97-6EB02144C0B7}" type="presOf" srcId="{B68DF8A8-1EFC-4FC7-A15D-720B5002332D}" destId="{B5D1B3BF-CA57-4FDE-A8E6-3AA7051C2F15}" srcOrd="0" destOrd="0" presId="urn:microsoft.com/office/officeart/2008/layout/RadialCluster"/>
    <dgm:cxn modelId="{51BAD2FC-CD53-4A26-A59A-17098E1FD26E}" type="presOf" srcId="{13A83CB1-21EB-420F-8059-5223EAF5D7C5}" destId="{FA500056-CAA6-4D15-B457-D52BB504597D}" srcOrd="0" destOrd="0" presId="urn:microsoft.com/office/officeart/2008/layout/RadialCluster"/>
    <dgm:cxn modelId="{28443817-0514-46FB-B903-A703507727D6}" type="presParOf" srcId="{219082AB-93E6-4D34-A75C-60887CB9279E}" destId="{B9C2F495-906F-4DE6-89E4-AE0F9934DFD4}" srcOrd="0" destOrd="0" presId="urn:microsoft.com/office/officeart/2008/layout/RadialCluster"/>
    <dgm:cxn modelId="{6470FA69-298E-4ED7-9E58-3CCF64E5E154}" type="presParOf" srcId="{B9C2F495-906F-4DE6-89E4-AE0F9934DFD4}" destId="{31387163-A93A-4E4A-AA0E-E501DB5828E2}" srcOrd="0" destOrd="0" presId="urn:microsoft.com/office/officeart/2008/layout/RadialCluster"/>
    <dgm:cxn modelId="{9C87C0BF-3204-48A3-AB39-4F005B01C54A}" type="presParOf" srcId="{B9C2F495-906F-4DE6-89E4-AE0F9934DFD4}" destId="{C015D545-ECA1-47F9-970B-86ABB10264BB}" srcOrd="1" destOrd="0" presId="urn:microsoft.com/office/officeart/2008/layout/RadialCluster"/>
    <dgm:cxn modelId="{D97B3C27-3806-44B1-B160-474FF26E824D}" type="presParOf" srcId="{B9C2F495-906F-4DE6-89E4-AE0F9934DFD4}" destId="{FA500056-CAA6-4D15-B457-D52BB504597D}" srcOrd="2" destOrd="0" presId="urn:microsoft.com/office/officeart/2008/layout/RadialCluster"/>
    <dgm:cxn modelId="{B1209124-652F-4330-A2B7-4C1AC9CF8BB3}" type="presParOf" srcId="{B9C2F495-906F-4DE6-89E4-AE0F9934DFD4}" destId="{047AF2BA-FEEC-48F2-AA5D-9AC15AD4C49B}" srcOrd="3" destOrd="0" presId="urn:microsoft.com/office/officeart/2008/layout/RadialCluster"/>
    <dgm:cxn modelId="{A2EF64C2-E6EF-4892-8C55-FB410B4F67A1}" type="presParOf" srcId="{B9C2F495-906F-4DE6-89E4-AE0F9934DFD4}" destId="{3C1AA6E1-C086-4F40-B7AD-690B4F2E62C2}" srcOrd="4" destOrd="0" presId="urn:microsoft.com/office/officeart/2008/layout/RadialCluster"/>
    <dgm:cxn modelId="{65AFD367-25C8-4C66-9814-49E52B437AF0}" type="presParOf" srcId="{B9C2F495-906F-4DE6-89E4-AE0F9934DFD4}" destId="{F89786CB-1AC7-446A-9897-3365535C0C39}" srcOrd="5" destOrd="0" presId="urn:microsoft.com/office/officeart/2008/layout/RadialCluster"/>
    <dgm:cxn modelId="{D7C7E461-10D1-4E26-BD45-5CB8DB8B3F19}" type="presParOf" srcId="{B9C2F495-906F-4DE6-89E4-AE0F9934DFD4}" destId="{09C17376-50D4-4A20-8B5E-65719FB26602}" srcOrd="6" destOrd="0" presId="urn:microsoft.com/office/officeart/2008/layout/RadialCluster"/>
    <dgm:cxn modelId="{8869419C-AA7D-4ED6-A00B-511B0E703947}" type="presParOf" srcId="{B9C2F495-906F-4DE6-89E4-AE0F9934DFD4}" destId="{33485B11-C1FF-4678-8882-7D92EA387DB2}" srcOrd="7" destOrd="0" presId="urn:microsoft.com/office/officeart/2008/layout/RadialCluster"/>
    <dgm:cxn modelId="{37F2B682-C3BD-4B7F-B2C3-33DFF3CA5C69}" type="presParOf" srcId="{B9C2F495-906F-4DE6-89E4-AE0F9934DFD4}" destId="{B5D1B3BF-CA57-4FDE-A8E6-3AA7051C2F15}" srcOrd="8" destOrd="0" presId="urn:microsoft.com/office/officeart/2008/layout/RadialCluster"/>
    <dgm:cxn modelId="{69BF86F9-F742-4DA5-BA25-A05E75B33A3A}" type="presParOf" srcId="{B9C2F495-906F-4DE6-89E4-AE0F9934DFD4}" destId="{92A91CFA-8534-4C8A-B930-45E6DF34E196}" srcOrd="9" destOrd="0" presId="urn:microsoft.com/office/officeart/2008/layout/RadialCluster"/>
    <dgm:cxn modelId="{606DB7F2-0872-4DA5-9542-189AA047D05F}" type="presParOf" srcId="{B9C2F495-906F-4DE6-89E4-AE0F9934DFD4}" destId="{E559A265-19A6-48C6-948D-ACC48F2B8E89}" srcOrd="10" destOrd="0" presId="urn:microsoft.com/office/officeart/2008/layout/RadialCluster"/>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4514905-7F15-4956-947F-99E24F6A65C5}" type="doc">
      <dgm:prSet loTypeId="urn:microsoft.com/office/officeart/2008/layout/RadialCluster" loCatId="cycle" qsTypeId="urn:microsoft.com/office/officeart/2005/8/quickstyle/simple3" qsCatId="simple" csTypeId="urn:microsoft.com/office/officeart/2005/8/colors/accent1_2" csCatId="accent1" phldr="1"/>
      <dgm:spPr/>
      <dgm:t>
        <a:bodyPr/>
        <a:lstStyle/>
        <a:p>
          <a:endParaRPr lang="es-US"/>
        </a:p>
      </dgm:t>
    </dgm:pt>
    <dgm:pt modelId="{C0D77512-7AE6-4A9D-8408-2967671DA1D6}">
      <dgm:prSet phldrT="[Text]"/>
      <dgm:spPr/>
      <dgm:t>
        <a:bodyPr/>
        <a:lstStyle/>
        <a:p>
          <a:r>
            <a:rPr lang="en-AU" dirty="0">
              <a:latin typeface="Times New Roman" panose="02020603050405020304" pitchFamily="18" charset="0"/>
              <a:cs typeface="Times New Roman" panose="02020603050405020304" pitchFamily="18" charset="0"/>
            </a:rPr>
            <a:t>Electrical</a:t>
          </a:r>
        </a:p>
        <a:p>
          <a:r>
            <a:rPr lang="en-AU" dirty="0">
              <a:latin typeface="Times New Roman" panose="02020603050405020304" pitchFamily="18" charset="0"/>
              <a:cs typeface="Times New Roman" panose="02020603050405020304" pitchFamily="18" charset="0"/>
            </a:rPr>
            <a:t>Design</a:t>
          </a:r>
          <a:endParaRPr lang="es-US" dirty="0">
            <a:latin typeface="Times New Roman" panose="02020603050405020304" pitchFamily="18" charset="0"/>
            <a:cs typeface="Times New Roman" panose="02020603050405020304" pitchFamily="18" charset="0"/>
          </a:endParaRPr>
        </a:p>
      </dgm:t>
    </dgm:pt>
    <dgm:pt modelId="{08F5A052-6F7E-4142-8E0B-9A247DAADC48}" type="parTrans" cxnId="{104FB44C-F3DC-4EA0-BC40-C1ECC294E50A}">
      <dgm:prSet/>
      <dgm:spPr/>
      <dgm:t>
        <a:bodyPr/>
        <a:lstStyle/>
        <a:p>
          <a:endParaRPr lang="es-US">
            <a:latin typeface="Times New Roman" panose="02020603050405020304" pitchFamily="18" charset="0"/>
            <a:cs typeface="Times New Roman" panose="02020603050405020304" pitchFamily="18" charset="0"/>
          </a:endParaRPr>
        </a:p>
      </dgm:t>
    </dgm:pt>
    <dgm:pt modelId="{BD7B679B-C479-4F30-818D-1F2EACEDCD3E}" type="sibTrans" cxnId="{104FB44C-F3DC-4EA0-BC40-C1ECC294E50A}">
      <dgm:prSet/>
      <dgm:spPr/>
      <dgm:t>
        <a:bodyPr/>
        <a:lstStyle/>
        <a:p>
          <a:endParaRPr lang="es-US">
            <a:latin typeface="Times New Roman" panose="02020603050405020304" pitchFamily="18" charset="0"/>
            <a:cs typeface="Times New Roman" panose="02020603050405020304" pitchFamily="18" charset="0"/>
          </a:endParaRPr>
        </a:p>
      </dgm:t>
    </dgm:pt>
    <dgm:pt modelId="{A1465F46-923F-4BE0-9C16-A9BDAAE5FCED}">
      <dgm:prSet phldrT="[Text]"/>
      <dgm:spPr/>
      <dgm:t>
        <a:bodyPr/>
        <a:lstStyle/>
        <a:p>
          <a:r>
            <a:rPr lang="en-AU" dirty="0">
              <a:latin typeface="Times New Roman" panose="02020603050405020304" pitchFamily="18" charset="0"/>
              <a:cs typeface="Times New Roman" panose="02020603050405020304" pitchFamily="18" charset="0"/>
            </a:rPr>
            <a:t>Control panel</a:t>
          </a:r>
          <a:endParaRPr lang="es-US" dirty="0">
            <a:latin typeface="Times New Roman" panose="02020603050405020304" pitchFamily="18" charset="0"/>
            <a:cs typeface="Times New Roman" panose="02020603050405020304" pitchFamily="18" charset="0"/>
          </a:endParaRPr>
        </a:p>
      </dgm:t>
    </dgm:pt>
    <dgm:pt modelId="{4F5FE15C-A51A-4559-941D-B4D1EA73A820}" type="parTrans" cxnId="{724CC09D-53B6-4522-9799-2DEE8FFB928F}">
      <dgm:prSet/>
      <dgm:spPr/>
      <dgm:t>
        <a:bodyPr/>
        <a:lstStyle/>
        <a:p>
          <a:endParaRPr lang="es-US">
            <a:latin typeface="Times New Roman" panose="02020603050405020304" pitchFamily="18" charset="0"/>
            <a:cs typeface="Times New Roman" panose="02020603050405020304" pitchFamily="18" charset="0"/>
          </a:endParaRPr>
        </a:p>
      </dgm:t>
    </dgm:pt>
    <dgm:pt modelId="{41FD47E2-E4B4-4B2F-A5BF-C694D7A75D24}" type="sibTrans" cxnId="{724CC09D-53B6-4522-9799-2DEE8FFB928F}">
      <dgm:prSet/>
      <dgm:spPr/>
      <dgm:t>
        <a:bodyPr/>
        <a:lstStyle/>
        <a:p>
          <a:endParaRPr lang="es-US">
            <a:latin typeface="Times New Roman" panose="02020603050405020304" pitchFamily="18" charset="0"/>
            <a:cs typeface="Times New Roman" panose="02020603050405020304" pitchFamily="18" charset="0"/>
          </a:endParaRPr>
        </a:p>
      </dgm:t>
    </dgm:pt>
    <dgm:pt modelId="{92287E67-65D3-43EE-BE4A-CF5E12701C78}">
      <dgm:prSet phldrT="[Text]"/>
      <dgm:spPr/>
      <dgm:t>
        <a:bodyPr/>
        <a:lstStyle/>
        <a:p>
          <a:r>
            <a:rPr lang="en-AU" dirty="0">
              <a:latin typeface="Times New Roman" panose="02020603050405020304" pitchFamily="18" charset="0"/>
              <a:cs typeface="Times New Roman" panose="02020603050405020304" pitchFamily="18" charset="0"/>
            </a:rPr>
            <a:t>Socket Distribution </a:t>
          </a:r>
          <a:endParaRPr lang="es-US" dirty="0">
            <a:latin typeface="Times New Roman" panose="02020603050405020304" pitchFamily="18" charset="0"/>
            <a:cs typeface="Times New Roman" panose="02020603050405020304" pitchFamily="18" charset="0"/>
          </a:endParaRPr>
        </a:p>
      </dgm:t>
    </dgm:pt>
    <dgm:pt modelId="{507C2359-3C62-4159-B834-E4F5E9DC36F7}" type="parTrans" cxnId="{240DF543-5F7F-44A0-A3DF-8F5C89E239C5}">
      <dgm:prSet/>
      <dgm:spPr/>
      <dgm:t>
        <a:bodyPr/>
        <a:lstStyle/>
        <a:p>
          <a:endParaRPr lang="es-US">
            <a:latin typeface="Times New Roman" panose="02020603050405020304" pitchFamily="18" charset="0"/>
            <a:cs typeface="Times New Roman" panose="02020603050405020304" pitchFamily="18" charset="0"/>
          </a:endParaRPr>
        </a:p>
      </dgm:t>
    </dgm:pt>
    <dgm:pt modelId="{46525732-64F9-4914-B67A-7D61BAC0AF88}" type="sibTrans" cxnId="{240DF543-5F7F-44A0-A3DF-8F5C89E239C5}">
      <dgm:prSet/>
      <dgm:spPr/>
      <dgm:t>
        <a:bodyPr/>
        <a:lstStyle/>
        <a:p>
          <a:endParaRPr lang="es-US">
            <a:latin typeface="Times New Roman" panose="02020603050405020304" pitchFamily="18" charset="0"/>
            <a:cs typeface="Times New Roman" panose="02020603050405020304" pitchFamily="18" charset="0"/>
          </a:endParaRPr>
        </a:p>
      </dgm:t>
    </dgm:pt>
    <dgm:pt modelId="{B5A549B2-25C2-46FD-B6F9-AFD28544109F}">
      <dgm:prSet phldrT="[Text]"/>
      <dgm:spPr/>
      <dgm:t>
        <a:bodyPr/>
        <a:lstStyle/>
        <a:p>
          <a:r>
            <a:rPr lang="en-AU" dirty="0">
              <a:latin typeface="Times New Roman" panose="02020603050405020304" pitchFamily="18" charset="0"/>
              <a:cs typeface="Times New Roman" panose="02020603050405020304" pitchFamily="18" charset="0"/>
            </a:rPr>
            <a:t>Artificial Lighting </a:t>
          </a:r>
          <a:endParaRPr lang="es-US" dirty="0">
            <a:latin typeface="Times New Roman" panose="02020603050405020304" pitchFamily="18" charset="0"/>
            <a:cs typeface="Times New Roman" panose="02020603050405020304" pitchFamily="18" charset="0"/>
          </a:endParaRPr>
        </a:p>
      </dgm:t>
    </dgm:pt>
    <dgm:pt modelId="{C96DED7C-0F85-4D9A-8535-9CC1C1A5607A}" type="parTrans" cxnId="{E89A5FDA-0222-4257-A519-487E58379ECA}">
      <dgm:prSet/>
      <dgm:spPr/>
      <dgm:t>
        <a:bodyPr/>
        <a:lstStyle/>
        <a:p>
          <a:endParaRPr lang="es-US">
            <a:latin typeface="Times New Roman" panose="02020603050405020304" pitchFamily="18" charset="0"/>
            <a:cs typeface="Times New Roman" panose="02020603050405020304" pitchFamily="18" charset="0"/>
          </a:endParaRPr>
        </a:p>
      </dgm:t>
    </dgm:pt>
    <dgm:pt modelId="{CB91715B-8679-45C3-A034-EA8C0855BEAF}" type="sibTrans" cxnId="{E89A5FDA-0222-4257-A519-487E58379ECA}">
      <dgm:prSet/>
      <dgm:spPr/>
      <dgm:t>
        <a:bodyPr/>
        <a:lstStyle/>
        <a:p>
          <a:endParaRPr lang="es-US">
            <a:latin typeface="Times New Roman" panose="02020603050405020304" pitchFamily="18" charset="0"/>
            <a:cs typeface="Times New Roman" panose="02020603050405020304" pitchFamily="18" charset="0"/>
          </a:endParaRPr>
        </a:p>
      </dgm:t>
    </dgm:pt>
    <dgm:pt modelId="{E55681B9-1A10-487F-A64C-222731403765}" type="pres">
      <dgm:prSet presAssocID="{24514905-7F15-4956-947F-99E24F6A65C5}" presName="Name0" presStyleCnt="0">
        <dgm:presLayoutVars>
          <dgm:chMax val="1"/>
          <dgm:chPref val="1"/>
          <dgm:dir/>
          <dgm:animOne val="branch"/>
          <dgm:animLvl val="lvl"/>
        </dgm:presLayoutVars>
      </dgm:prSet>
      <dgm:spPr/>
    </dgm:pt>
    <dgm:pt modelId="{FD708ECF-C84C-45E6-BEA8-93A9CDDC847F}" type="pres">
      <dgm:prSet presAssocID="{C0D77512-7AE6-4A9D-8408-2967671DA1D6}" presName="singleCycle" presStyleCnt="0"/>
      <dgm:spPr/>
    </dgm:pt>
    <dgm:pt modelId="{8E7DC633-8392-4443-90C8-D11545D934D6}" type="pres">
      <dgm:prSet presAssocID="{C0D77512-7AE6-4A9D-8408-2967671DA1D6}" presName="singleCenter" presStyleLbl="node1" presStyleIdx="0" presStyleCnt="4" custScaleX="127050" custScaleY="99777">
        <dgm:presLayoutVars>
          <dgm:chMax val="7"/>
          <dgm:chPref val="7"/>
        </dgm:presLayoutVars>
      </dgm:prSet>
      <dgm:spPr/>
    </dgm:pt>
    <dgm:pt modelId="{30A2B1AE-3321-428C-A63E-A801CA27A9B2}" type="pres">
      <dgm:prSet presAssocID="{4F5FE15C-A51A-4559-941D-B4D1EA73A820}" presName="Name56" presStyleLbl="parChTrans1D2" presStyleIdx="0" presStyleCnt="3"/>
      <dgm:spPr/>
    </dgm:pt>
    <dgm:pt modelId="{10502B61-7240-4769-BE6D-8F8A5E9E528A}" type="pres">
      <dgm:prSet presAssocID="{A1465F46-923F-4BE0-9C16-A9BDAAE5FCED}" presName="text0" presStyleLbl="node1" presStyleIdx="1" presStyleCnt="4" custScaleX="294055" custScaleY="110437">
        <dgm:presLayoutVars>
          <dgm:bulletEnabled val="1"/>
        </dgm:presLayoutVars>
      </dgm:prSet>
      <dgm:spPr/>
    </dgm:pt>
    <dgm:pt modelId="{D032D02A-F87C-4893-8A5E-A0AAF5459F79}" type="pres">
      <dgm:prSet presAssocID="{507C2359-3C62-4159-B834-E4F5E9DC36F7}" presName="Name56" presStyleLbl="parChTrans1D2" presStyleIdx="1" presStyleCnt="3"/>
      <dgm:spPr/>
    </dgm:pt>
    <dgm:pt modelId="{8939FE5D-92DF-4A91-9025-893E70323409}" type="pres">
      <dgm:prSet presAssocID="{92287E67-65D3-43EE-BE4A-CF5E12701C78}" presName="text0" presStyleLbl="node1" presStyleIdx="2" presStyleCnt="4" custScaleX="291756" custScaleY="98341" custRadScaleRad="117970" custRadScaleInc="5997">
        <dgm:presLayoutVars>
          <dgm:bulletEnabled val="1"/>
        </dgm:presLayoutVars>
      </dgm:prSet>
      <dgm:spPr/>
    </dgm:pt>
    <dgm:pt modelId="{A1643E0E-AB2F-4031-B3C4-F80D80A50110}" type="pres">
      <dgm:prSet presAssocID="{C96DED7C-0F85-4D9A-8535-9CC1C1A5607A}" presName="Name56" presStyleLbl="parChTrans1D2" presStyleIdx="2" presStyleCnt="3"/>
      <dgm:spPr/>
    </dgm:pt>
    <dgm:pt modelId="{2A9D6012-10BA-4936-8DDD-7CAD1CB0DB44}" type="pres">
      <dgm:prSet presAssocID="{B5A549B2-25C2-46FD-B6F9-AFD28544109F}" presName="text0" presStyleLbl="node1" presStyleIdx="3" presStyleCnt="4" custScaleX="268901" custScaleY="105706" custRadScaleRad="117757" custRadScaleInc="5866">
        <dgm:presLayoutVars>
          <dgm:bulletEnabled val="1"/>
        </dgm:presLayoutVars>
      </dgm:prSet>
      <dgm:spPr/>
    </dgm:pt>
  </dgm:ptLst>
  <dgm:cxnLst>
    <dgm:cxn modelId="{A926F82E-5229-4BDC-9728-F6F82663CD4C}" type="presOf" srcId="{B5A549B2-25C2-46FD-B6F9-AFD28544109F}" destId="{2A9D6012-10BA-4936-8DDD-7CAD1CB0DB44}" srcOrd="0" destOrd="0" presId="urn:microsoft.com/office/officeart/2008/layout/RadialCluster"/>
    <dgm:cxn modelId="{7D88DD5F-1E80-4709-8FBA-EB69816FA2D3}" type="presOf" srcId="{C96DED7C-0F85-4D9A-8535-9CC1C1A5607A}" destId="{A1643E0E-AB2F-4031-B3C4-F80D80A50110}" srcOrd="0" destOrd="0" presId="urn:microsoft.com/office/officeart/2008/layout/RadialCluster"/>
    <dgm:cxn modelId="{240DF543-5F7F-44A0-A3DF-8F5C89E239C5}" srcId="{C0D77512-7AE6-4A9D-8408-2967671DA1D6}" destId="{92287E67-65D3-43EE-BE4A-CF5E12701C78}" srcOrd="1" destOrd="0" parTransId="{507C2359-3C62-4159-B834-E4F5E9DC36F7}" sibTransId="{46525732-64F9-4914-B67A-7D61BAC0AF88}"/>
    <dgm:cxn modelId="{367D5C67-FA8F-488E-B633-0F37B43FCB76}" type="presOf" srcId="{A1465F46-923F-4BE0-9C16-A9BDAAE5FCED}" destId="{10502B61-7240-4769-BE6D-8F8A5E9E528A}" srcOrd="0" destOrd="0" presId="urn:microsoft.com/office/officeart/2008/layout/RadialCluster"/>
    <dgm:cxn modelId="{6EB22269-8A27-4440-91E4-20E59F4BA2AE}" type="presOf" srcId="{92287E67-65D3-43EE-BE4A-CF5E12701C78}" destId="{8939FE5D-92DF-4A91-9025-893E70323409}" srcOrd="0" destOrd="0" presId="urn:microsoft.com/office/officeart/2008/layout/RadialCluster"/>
    <dgm:cxn modelId="{104FB44C-F3DC-4EA0-BC40-C1ECC294E50A}" srcId="{24514905-7F15-4956-947F-99E24F6A65C5}" destId="{C0D77512-7AE6-4A9D-8408-2967671DA1D6}" srcOrd="0" destOrd="0" parTransId="{08F5A052-6F7E-4142-8E0B-9A247DAADC48}" sibTransId="{BD7B679B-C479-4F30-818D-1F2EACEDCD3E}"/>
    <dgm:cxn modelId="{62AAD87B-D0F4-4E24-AA7F-74CB84EE5E24}" type="presOf" srcId="{4F5FE15C-A51A-4559-941D-B4D1EA73A820}" destId="{30A2B1AE-3321-428C-A63E-A801CA27A9B2}" srcOrd="0" destOrd="0" presId="urn:microsoft.com/office/officeart/2008/layout/RadialCluster"/>
    <dgm:cxn modelId="{C114F084-079A-48BE-85FB-7553FE9CFD93}" type="presOf" srcId="{24514905-7F15-4956-947F-99E24F6A65C5}" destId="{E55681B9-1A10-487F-A64C-222731403765}" srcOrd="0" destOrd="0" presId="urn:microsoft.com/office/officeart/2008/layout/RadialCluster"/>
    <dgm:cxn modelId="{FA97BC96-2497-42D8-A6B8-78FCEF8BA2CA}" type="presOf" srcId="{507C2359-3C62-4159-B834-E4F5E9DC36F7}" destId="{D032D02A-F87C-4893-8A5E-A0AAF5459F79}" srcOrd="0" destOrd="0" presId="urn:microsoft.com/office/officeart/2008/layout/RadialCluster"/>
    <dgm:cxn modelId="{724CC09D-53B6-4522-9799-2DEE8FFB928F}" srcId="{C0D77512-7AE6-4A9D-8408-2967671DA1D6}" destId="{A1465F46-923F-4BE0-9C16-A9BDAAE5FCED}" srcOrd="0" destOrd="0" parTransId="{4F5FE15C-A51A-4559-941D-B4D1EA73A820}" sibTransId="{41FD47E2-E4B4-4B2F-A5BF-C694D7A75D24}"/>
    <dgm:cxn modelId="{E89A5FDA-0222-4257-A519-487E58379ECA}" srcId="{C0D77512-7AE6-4A9D-8408-2967671DA1D6}" destId="{B5A549B2-25C2-46FD-B6F9-AFD28544109F}" srcOrd="2" destOrd="0" parTransId="{C96DED7C-0F85-4D9A-8535-9CC1C1A5607A}" sibTransId="{CB91715B-8679-45C3-A034-EA8C0855BEAF}"/>
    <dgm:cxn modelId="{FBA732DF-0526-418C-A827-BF2008335241}" type="presOf" srcId="{C0D77512-7AE6-4A9D-8408-2967671DA1D6}" destId="{8E7DC633-8392-4443-90C8-D11545D934D6}" srcOrd="0" destOrd="0" presId="urn:microsoft.com/office/officeart/2008/layout/RadialCluster"/>
    <dgm:cxn modelId="{F9A955FC-0BA2-4371-A6DC-ACE3E7DE8512}" type="presParOf" srcId="{E55681B9-1A10-487F-A64C-222731403765}" destId="{FD708ECF-C84C-45E6-BEA8-93A9CDDC847F}" srcOrd="0" destOrd="0" presId="urn:microsoft.com/office/officeart/2008/layout/RadialCluster"/>
    <dgm:cxn modelId="{B25CC4C6-FC34-4265-B875-98F1027B93EB}" type="presParOf" srcId="{FD708ECF-C84C-45E6-BEA8-93A9CDDC847F}" destId="{8E7DC633-8392-4443-90C8-D11545D934D6}" srcOrd="0" destOrd="0" presId="urn:microsoft.com/office/officeart/2008/layout/RadialCluster"/>
    <dgm:cxn modelId="{B2A4999F-6CD7-433D-9861-AA196597639F}" type="presParOf" srcId="{FD708ECF-C84C-45E6-BEA8-93A9CDDC847F}" destId="{30A2B1AE-3321-428C-A63E-A801CA27A9B2}" srcOrd="1" destOrd="0" presId="urn:microsoft.com/office/officeart/2008/layout/RadialCluster"/>
    <dgm:cxn modelId="{70FBC582-95E1-4AC2-8CAC-CC6E1CE0FF42}" type="presParOf" srcId="{FD708ECF-C84C-45E6-BEA8-93A9CDDC847F}" destId="{10502B61-7240-4769-BE6D-8F8A5E9E528A}" srcOrd="2" destOrd="0" presId="urn:microsoft.com/office/officeart/2008/layout/RadialCluster"/>
    <dgm:cxn modelId="{1D7213C8-403E-454B-93A0-29CF0B871151}" type="presParOf" srcId="{FD708ECF-C84C-45E6-BEA8-93A9CDDC847F}" destId="{D032D02A-F87C-4893-8A5E-A0AAF5459F79}" srcOrd="3" destOrd="0" presId="urn:microsoft.com/office/officeart/2008/layout/RadialCluster"/>
    <dgm:cxn modelId="{4E67FEFA-078C-4811-9262-FECCACA841A8}" type="presParOf" srcId="{FD708ECF-C84C-45E6-BEA8-93A9CDDC847F}" destId="{8939FE5D-92DF-4A91-9025-893E70323409}" srcOrd="4" destOrd="0" presId="urn:microsoft.com/office/officeart/2008/layout/RadialCluster"/>
    <dgm:cxn modelId="{09473542-43E9-46E7-AFC5-F8675079BC52}" type="presParOf" srcId="{FD708ECF-C84C-45E6-BEA8-93A9CDDC847F}" destId="{A1643E0E-AB2F-4031-B3C4-F80D80A50110}" srcOrd="5" destOrd="0" presId="urn:microsoft.com/office/officeart/2008/layout/RadialCluster"/>
    <dgm:cxn modelId="{3E89A369-8A5B-49CC-950C-6B7BEFD58300}" type="presParOf" srcId="{FD708ECF-C84C-45E6-BEA8-93A9CDDC847F}" destId="{2A9D6012-10BA-4936-8DDD-7CAD1CB0DB44}" srcOrd="6" destOrd="0" presId="urn:microsoft.com/office/officeart/2008/layout/RadialCluster"/>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4514905-7F15-4956-947F-99E24F6A65C5}" type="doc">
      <dgm:prSet loTypeId="urn:microsoft.com/office/officeart/2008/layout/RadialCluster" loCatId="cycle" qsTypeId="urn:microsoft.com/office/officeart/2005/8/quickstyle/simple3" qsCatId="simple" csTypeId="urn:microsoft.com/office/officeart/2005/8/colors/accent1_2" csCatId="accent1" phldr="1"/>
      <dgm:spPr/>
      <dgm:t>
        <a:bodyPr/>
        <a:lstStyle/>
        <a:p>
          <a:endParaRPr lang="es-US"/>
        </a:p>
      </dgm:t>
    </dgm:pt>
    <dgm:pt modelId="{C0D77512-7AE6-4A9D-8408-2967671DA1D6}">
      <dgm:prSet phldrT="[Text]"/>
      <dgm:spPr/>
      <dgm:t>
        <a:bodyPr/>
        <a:lstStyle/>
        <a:p>
          <a:r>
            <a:rPr lang="en-GB" b="1" dirty="0">
              <a:solidFill>
                <a:srgbClr val="000000"/>
              </a:solidFill>
              <a:latin typeface="Times New Roman" panose="02020603050405020304" pitchFamily="18" charset="0"/>
              <a:cs typeface="Times New Roman" panose="02020603050405020304" pitchFamily="18" charset="0"/>
            </a:rPr>
            <a:t>Acoustical Aspect</a:t>
          </a:r>
          <a:endParaRPr lang="es-US" dirty="0">
            <a:latin typeface="Times New Roman" panose="02020603050405020304" pitchFamily="18" charset="0"/>
            <a:cs typeface="Times New Roman" panose="02020603050405020304" pitchFamily="18" charset="0"/>
          </a:endParaRPr>
        </a:p>
      </dgm:t>
    </dgm:pt>
    <dgm:pt modelId="{08F5A052-6F7E-4142-8E0B-9A247DAADC48}" type="parTrans" cxnId="{104FB44C-F3DC-4EA0-BC40-C1ECC294E50A}">
      <dgm:prSet/>
      <dgm:spPr/>
      <dgm:t>
        <a:bodyPr/>
        <a:lstStyle/>
        <a:p>
          <a:endParaRPr lang="es-US">
            <a:latin typeface="Times New Roman" panose="02020603050405020304" pitchFamily="18" charset="0"/>
            <a:cs typeface="Times New Roman" panose="02020603050405020304" pitchFamily="18" charset="0"/>
          </a:endParaRPr>
        </a:p>
      </dgm:t>
    </dgm:pt>
    <dgm:pt modelId="{BD7B679B-C479-4F30-818D-1F2EACEDCD3E}" type="sibTrans" cxnId="{104FB44C-F3DC-4EA0-BC40-C1ECC294E50A}">
      <dgm:prSet/>
      <dgm:spPr/>
      <dgm:t>
        <a:bodyPr/>
        <a:lstStyle/>
        <a:p>
          <a:endParaRPr lang="es-US">
            <a:latin typeface="Times New Roman" panose="02020603050405020304" pitchFamily="18" charset="0"/>
            <a:cs typeface="Times New Roman" panose="02020603050405020304" pitchFamily="18" charset="0"/>
          </a:endParaRPr>
        </a:p>
      </dgm:t>
    </dgm:pt>
    <dgm:pt modelId="{B5A549B2-25C2-46FD-B6F9-AFD28544109F}">
      <dgm:prSet phldrT="[Text]"/>
      <dgm:spPr/>
      <dgm:t>
        <a:bodyPr/>
        <a:lstStyle/>
        <a:p>
          <a:r>
            <a:rPr lang="en-US" dirty="0">
              <a:latin typeface="Times New Roman" panose="02020603050405020304" pitchFamily="18" charset="0"/>
              <a:cs typeface="Times New Roman" panose="02020603050405020304" pitchFamily="18" charset="0"/>
            </a:rPr>
            <a:t>Architectural analysis</a:t>
          </a:r>
          <a:endParaRPr lang="es-US" dirty="0">
            <a:latin typeface="Times New Roman" panose="02020603050405020304" pitchFamily="18" charset="0"/>
            <a:cs typeface="Times New Roman" panose="02020603050405020304" pitchFamily="18" charset="0"/>
          </a:endParaRPr>
        </a:p>
      </dgm:t>
    </dgm:pt>
    <dgm:pt modelId="{C96DED7C-0F85-4D9A-8535-9CC1C1A5607A}" type="parTrans" cxnId="{E89A5FDA-0222-4257-A519-487E58379ECA}">
      <dgm:prSet/>
      <dgm:spPr/>
      <dgm:t>
        <a:bodyPr/>
        <a:lstStyle/>
        <a:p>
          <a:endParaRPr lang="es-US">
            <a:latin typeface="Times New Roman" panose="02020603050405020304" pitchFamily="18" charset="0"/>
            <a:cs typeface="Times New Roman" panose="02020603050405020304" pitchFamily="18" charset="0"/>
          </a:endParaRPr>
        </a:p>
      </dgm:t>
    </dgm:pt>
    <dgm:pt modelId="{CB91715B-8679-45C3-A034-EA8C0855BEAF}" type="sibTrans" cxnId="{E89A5FDA-0222-4257-A519-487E58379ECA}">
      <dgm:prSet/>
      <dgm:spPr/>
      <dgm:t>
        <a:bodyPr/>
        <a:lstStyle/>
        <a:p>
          <a:endParaRPr lang="es-US">
            <a:latin typeface="Times New Roman" panose="02020603050405020304" pitchFamily="18" charset="0"/>
            <a:cs typeface="Times New Roman" panose="02020603050405020304" pitchFamily="18" charset="0"/>
          </a:endParaRPr>
        </a:p>
      </dgm:t>
    </dgm:pt>
    <dgm:pt modelId="{1DA99A6C-246A-489E-AFFA-3338221CBB7F}">
      <dgm:prSet/>
      <dgm:spPr/>
    </dgm:pt>
    <dgm:pt modelId="{E18CB900-C2C4-4B91-A77E-E619B3ABFF21}" type="parTrans" cxnId="{670B723F-8858-47FB-A42C-56B11EEE5DAE}">
      <dgm:prSet/>
      <dgm:spPr/>
      <dgm:t>
        <a:bodyPr/>
        <a:lstStyle/>
        <a:p>
          <a:endParaRPr lang="en-GB"/>
        </a:p>
      </dgm:t>
    </dgm:pt>
    <dgm:pt modelId="{FEF00180-079E-476F-85CE-7CDF7F9894B8}" type="sibTrans" cxnId="{670B723F-8858-47FB-A42C-56B11EEE5DAE}">
      <dgm:prSet/>
      <dgm:spPr/>
      <dgm:t>
        <a:bodyPr/>
        <a:lstStyle/>
        <a:p>
          <a:endParaRPr lang="en-GB"/>
        </a:p>
      </dgm:t>
    </dgm:pt>
    <dgm:pt modelId="{5677C1F4-A7B8-46EC-9B88-22C7FFAD1C2B}">
      <dgm:prSet/>
      <dgm:spPr/>
    </dgm:pt>
    <dgm:pt modelId="{5A30AFD8-88EA-4DFD-B718-AB8D01B4CBBD}" type="parTrans" cxnId="{6A6AFD83-4E8D-4DAA-A807-760EBDC48DCC}">
      <dgm:prSet/>
      <dgm:spPr/>
      <dgm:t>
        <a:bodyPr/>
        <a:lstStyle/>
        <a:p>
          <a:endParaRPr lang="en-GB"/>
        </a:p>
      </dgm:t>
    </dgm:pt>
    <dgm:pt modelId="{C1AB34EC-5875-4CEA-87F2-7BA392B8C5E5}" type="sibTrans" cxnId="{6A6AFD83-4E8D-4DAA-A807-760EBDC48DCC}">
      <dgm:prSet/>
      <dgm:spPr/>
      <dgm:t>
        <a:bodyPr/>
        <a:lstStyle/>
        <a:p>
          <a:endParaRPr lang="en-GB"/>
        </a:p>
      </dgm:t>
    </dgm:pt>
    <dgm:pt modelId="{92287E67-65D3-43EE-BE4A-CF5E12701C78}">
      <dgm:prSet phldrT="[Text]"/>
      <dgm:spPr/>
      <dgm:t>
        <a:bodyPr/>
        <a:lstStyle/>
        <a:p>
          <a:r>
            <a:rPr lang="en-US" dirty="0">
              <a:latin typeface="Times New Roman" panose="02020603050405020304" pitchFamily="18" charset="0"/>
              <a:cs typeface="Times New Roman" panose="02020603050405020304" pitchFamily="18" charset="0"/>
            </a:rPr>
            <a:t>Electroacoustic design</a:t>
          </a:r>
          <a:endParaRPr lang="es-US" dirty="0">
            <a:latin typeface="Times New Roman" panose="02020603050405020304" pitchFamily="18" charset="0"/>
            <a:cs typeface="Times New Roman" panose="02020603050405020304" pitchFamily="18" charset="0"/>
          </a:endParaRPr>
        </a:p>
      </dgm:t>
    </dgm:pt>
    <dgm:pt modelId="{46525732-64F9-4914-B67A-7D61BAC0AF88}" type="sibTrans" cxnId="{240DF543-5F7F-44A0-A3DF-8F5C89E239C5}">
      <dgm:prSet/>
      <dgm:spPr/>
      <dgm:t>
        <a:bodyPr/>
        <a:lstStyle/>
        <a:p>
          <a:endParaRPr lang="es-US">
            <a:latin typeface="Times New Roman" panose="02020603050405020304" pitchFamily="18" charset="0"/>
            <a:cs typeface="Times New Roman" panose="02020603050405020304" pitchFamily="18" charset="0"/>
          </a:endParaRPr>
        </a:p>
      </dgm:t>
    </dgm:pt>
    <dgm:pt modelId="{507C2359-3C62-4159-B834-E4F5E9DC36F7}" type="parTrans" cxnId="{240DF543-5F7F-44A0-A3DF-8F5C89E239C5}">
      <dgm:prSet/>
      <dgm:spPr/>
      <dgm:t>
        <a:bodyPr/>
        <a:lstStyle/>
        <a:p>
          <a:endParaRPr lang="es-US">
            <a:latin typeface="Times New Roman" panose="02020603050405020304" pitchFamily="18" charset="0"/>
            <a:cs typeface="Times New Roman" panose="02020603050405020304" pitchFamily="18" charset="0"/>
          </a:endParaRPr>
        </a:p>
      </dgm:t>
    </dgm:pt>
    <dgm:pt modelId="{E55681B9-1A10-487F-A64C-222731403765}" type="pres">
      <dgm:prSet presAssocID="{24514905-7F15-4956-947F-99E24F6A65C5}" presName="Name0" presStyleCnt="0">
        <dgm:presLayoutVars>
          <dgm:chMax val="1"/>
          <dgm:chPref val="1"/>
          <dgm:dir/>
          <dgm:animOne val="branch"/>
          <dgm:animLvl val="lvl"/>
        </dgm:presLayoutVars>
      </dgm:prSet>
      <dgm:spPr/>
    </dgm:pt>
    <dgm:pt modelId="{FD708ECF-C84C-45E6-BEA8-93A9CDDC847F}" type="pres">
      <dgm:prSet presAssocID="{C0D77512-7AE6-4A9D-8408-2967671DA1D6}" presName="singleCycle" presStyleCnt="0"/>
      <dgm:spPr/>
    </dgm:pt>
    <dgm:pt modelId="{8E7DC633-8392-4443-90C8-D11545D934D6}" type="pres">
      <dgm:prSet presAssocID="{C0D77512-7AE6-4A9D-8408-2967671DA1D6}" presName="singleCenter" presStyleLbl="node1" presStyleIdx="0" presStyleCnt="3" custScaleX="127050" custScaleY="99777" custLinFactNeighborX="-1446" custLinFactNeighborY="-26397">
        <dgm:presLayoutVars>
          <dgm:chMax val="7"/>
          <dgm:chPref val="7"/>
        </dgm:presLayoutVars>
      </dgm:prSet>
      <dgm:spPr/>
    </dgm:pt>
    <dgm:pt modelId="{D032D02A-F87C-4893-8A5E-A0AAF5459F79}" type="pres">
      <dgm:prSet presAssocID="{507C2359-3C62-4159-B834-E4F5E9DC36F7}" presName="Name56" presStyleLbl="parChTrans1D2" presStyleIdx="0" presStyleCnt="2"/>
      <dgm:spPr/>
    </dgm:pt>
    <dgm:pt modelId="{8939FE5D-92DF-4A91-9025-893E70323409}" type="pres">
      <dgm:prSet presAssocID="{92287E67-65D3-43EE-BE4A-CF5E12701C78}" presName="text0" presStyleLbl="node1" presStyleIdx="1" presStyleCnt="3" custScaleX="291756" custScaleY="98341" custRadScaleRad="150498" custRadScaleInc="129401">
        <dgm:presLayoutVars>
          <dgm:bulletEnabled val="1"/>
        </dgm:presLayoutVars>
      </dgm:prSet>
      <dgm:spPr/>
    </dgm:pt>
    <dgm:pt modelId="{A1643E0E-AB2F-4031-B3C4-F80D80A50110}" type="pres">
      <dgm:prSet presAssocID="{C96DED7C-0F85-4D9A-8535-9CC1C1A5607A}" presName="Name56" presStyleLbl="parChTrans1D2" presStyleIdx="1" presStyleCnt="2"/>
      <dgm:spPr/>
    </dgm:pt>
    <dgm:pt modelId="{2A9D6012-10BA-4936-8DDD-7CAD1CB0DB44}" type="pres">
      <dgm:prSet presAssocID="{B5A549B2-25C2-46FD-B6F9-AFD28544109F}" presName="text0" presStyleLbl="node1" presStyleIdx="2" presStyleCnt="3" custScaleX="268901" custScaleY="105706" custRadScaleRad="162031" custRadScaleInc="72851">
        <dgm:presLayoutVars>
          <dgm:bulletEnabled val="1"/>
        </dgm:presLayoutVars>
      </dgm:prSet>
      <dgm:spPr/>
    </dgm:pt>
  </dgm:ptLst>
  <dgm:cxnLst>
    <dgm:cxn modelId="{A926F82E-5229-4BDC-9728-F6F82663CD4C}" type="presOf" srcId="{B5A549B2-25C2-46FD-B6F9-AFD28544109F}" destId="{2A9D6012-10BA-4936-8DDD-7CAD1CB0DB44}" srcOrd="0" destOrd="0" presId="urn:microsoft.com/office/officeart/2008/layout/RadialCluster"/>
    <dgm:cxn modelId="{670B723F-8858-47FB-A42C-56B11EEE5DAE}" srcId="{24514905-7F15-4956-947F-99E24F6A65C5}" destId="{1DA99A6C-246A-489E-AFFA-3338221CBB7F}" srcOrd="2" destOrd="0" parTransId="{E18CB900-C2C4-4B91-A77E-E619B3ABFF21}" sibTransId="{FEF00180-079E-476F-85CE-7CDF7F9894B8}"/>
    <dgm:cxn modelId="{7D88DD5F-1E80-4709-8FBA-EB69816FA2D3}" type="presOf" srcId="{C96DED7C-0F85-4D9A-8535-9CC1C1A5607A}" destId="{A1643E0E-AB2F-4031-B3C4-F80D80A50110}" srcOrd="0" destOrd="0" presId="urn:microsoft.com/office/officeart/2008/layout/RadialCluster"/>
    <dgm:cxn modelId="{240DF543-5F7F-44A0-A3DF-8F5C89E239C5}" srcId="{C0D77512-7AE6-4A9D-8408-2967671DA1D6}" destId="{92287E67-65D3-43EE-BE4A-CF5E12701C78}" srcOrd="0" destOrd="0" parTransId="{507C2359-3C62-4159-B834-E4F5E9DC36F7}" sibTransId="{46525732-64F9-4914-B67A-7D61BAC0AF88}"/>
    <dgm:cxn modelId="{6EB22269-8A27-4440-91E4-20E59F4BA2AE}" type="presOf" srcId="{92287E67-65D3-43EE-BE4A-CF5E12701C78}" destId="{8939FE5D-92DF-4A91-9025-893E70323409}" srcOrd="0" destOrd="0" presId="urn:microsoft.com/office/officeart/2008/layout/RadialCluster"/>
    <dgm:cxn modelId="{104FB44C-F3DC-4EA0-BC40-C1ECC294E50A}" srcId="{24514905-7F15-4956-947F-99E24F6A65C5}" destId="{C0D77512-7AE6-4A9D-8408-2967671DA1D6}" srcOrd="0" destOrd="0" parTransId="{08F5A052-6F7E-4142-8E0B-9A247DAADC48}" sibTransId="{BD7B679B-C479-4F30-818D-1F2EACEDCD3E}"/>
    <dgm:cxn modelId="{6A6AFD83-4E8D-4DAA-A807-760EBDC48DCC}" srcId="{24514905-7F15-4956-947F-99E24F6A65C5}" destId="{5677C1F4-A7B8-46EC-9B88-22C7FFAD1C2B}" srcOrd="1" destOrd="0" parTransId="{5A30AFD8-88EA-4DFD-B718-AB8D01B4CBBD}" sibTransId="{C1AB34EC-5875-4CEA-87F2-7BA392B8C5E5}"/>
    <dgm:cxn modelId="{C114F084-079A-48BE-85FB-7553FE9CFD93}" type="presOf" srcId="{24514905-7F15-4956-947F-99E24F6A65C5}" destId="{E55681B9-1A10-487F-A64C-222731403765}" srcOrd="0" destOrd="0" presId="urn:microsoft.com/office/officeart/2008/layout/RadialCluster"/>
    <dgm:cxn modelId="{FA97BC96-2497-42D8-A6B8-78FCEF8BA2CA}" type="presOf" srcId="{507C2359-3C62-4159-B834-E4F5E9DC36F7}" destId="{D032D02A-F87C-4893-8A5E-A0AAF5459F79}" srcOrd="0" destOrd="0" presId="urn:microsoft.com/office/officeart/2008/layout/RadialCluster"/>
    <dgm:cxn modelId="{E89A5FDA-0222-4257-A519-487E58379ECA}" srcId="{C0D77512-7AE6-4A9D-8408-2967671DA1D6}" destId="{B5A549B2-25C2-46FD-B6F9-AFD28544109F}" srcOrd="1" destOrd="0" parTransId="{C96DED7C-0F85-4D9A-8535-9CC1C1A5607A}" sibTransId="{CB91715B-8679-45C3-A034-EA8C0855BEAF}"/>
    <dgm:cxn modelId="{FBA732DF-0526-418C-A827-BF2008335241}" type="presOf" srcId="{C0D77512-7AE6-4A9D-8408-2967671DA1D6}" destId="{8E7DC633-8392-4443-90C8-D11545D934D6}" srcOrd="0" destOrd="0" presId="urn:microsoft.com/office/officeart/2008/layout/RadialCluster"/>
    <dgm:cxn modelId="{F9A955FC-0BA2-4371-A6DC-ACE3E7DE8512}" type="presParOf" srcId="{E55681B9-1A10-487F-A64C-222731403765}" destId="{FD708ECF-C84C-45E6-BEA8-93A9CDDC847F}" srcOrd="0" destOrd="0" presId="urn:microsoft.com/office/officeart/2008/layout/RadialCluster"/>
    <dgm:cxn modelId="{B25CC4C6-FC34-4265-B875-98F1027B93EB}" type="presParOf" srcId="{FD708ECF-C84C-45E6-BEA8-93A9CDDC847F}" destId="{8E7DC633-8392-4443-90C8-D11545D934D6}" srcOrd="0" destOrd="0" presId="urn:microsoft.com/office/officeart/2008/layout/RadialCluster"/>
    <dgm:cxn modelId="{1D7213C8-403E-454B-93A0-29CF0B871151}" type="presParOf" srcId="{FD708ECF-C84C-45E6-BEA8-93A9CDDC847F}" destId="{D032D02A-F87C-4893-8A5E-A0AAF5459F79}" srcOrd="1" destOrd="0" presId="urn:microsoft.com/office/officeart/2008/layout/RadialCluster"/>
    <dgm:cxn modelId="{4E67FEFA-078C-4811-9262-FECCACA841A8}" type="presParOf" srcId="{FD708ECF-C84C-45E6-BEA8-93A9CDDC847F}" destId="{8939FE5D-92DF-4A91-9025-893E70323409}" srcOrd="2" destOrd="0" presId="urn:microsoft.com/office/officeart/2008/layout/RadialCluster"/>
    <dgm:cxn modelId="{09473542-43E9-46E7-AFC5-F8675079BC52}" type="presParOf" srcId="{FD708ECF-C84C-45E6-BEA8-93A9CDDC847F}" destId="{A1643E0E-AB2F-4031-B3C4-F80D80A50110}" srcOrd="3" destOrd="0" presId="urn:microsoft.com/office/officeart/2008/layout/RadialCluster"/>
    <dgm:cxn modelId="{3E89A369-8A5B-49CC-950C-6B7BEFD58300}" type="presParOf" srcId="{FD708ECF-C84C-45E6-BEA8-93A9CDDC847F}" destId="{2A9D6012-10BA-4936-8DDD-7CAD1CB0DB44}" srcOrd="4" destOrd="0" presId="urn:microsoft.com/office/officeart/2008/layout/RadialCluster"/>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EAAEDD-6252-46CB-A55C-16338ADFDD64}">
      <dsp:nvSpPr>
        <dsp:cNvPr id="0" name=""/>
        <dsp:cNvSpPr/>
      </dsp:nvSpPr>
      <dsp:spPr>
        <a:xfrm>
          <a:off x="152396" y="5"/>
          <a:ext cx="2784974" cy="1670984"/>
        </a:xfrm>
        <a:prstGeom prst="roundRect">
          <a:avLst>
            <a:gd name="adj" fmla="val 10000"/>
          </a:avLst>
        </a:prstGeom>
        <a:solidFill>
          <a:schemeClr val="accent2">
            <a:shade val="5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rtl="0">
            <a:lnSpc>
              <a:spcPct val="90000"/>
            </a:lnSpc>
            <a:spcBef>
              <a:spcPct val="0"/>
            </a:spcBef>
            <a:spcAft>
              <a:spcPct val="35000"/>
            </a:spcAft>
            <a:buNone/>
          </a:pPr>
          <a:r>
            <a:rPr lang="en-US" sz="2600" kern="1200" dirty="0">
              <a:solidFill>
                <a:schemeClr val="tx1"/>
              </a:solidFill>
            </a:rPr>
            <a:t>The closest building is about 20m apart</a:t>
          </a:r>
        </a:p>
      </dsp:txBody>
      <dsp:txXfrm>
        <a:off x="201337" y="48946"/>
        <a:ext cx="2687092" cy="1573102"/>
      </dsp:txXfrm>
    </dsp:sp>
    <dsp:sp modelId="{90729A36-F509-46D0-B6E3-DE96C71CA49B}">
      <dsp:nvSpPr>
        <dsp:cNvPr id="0" name=""/>
        <dsp:cNvSpPr/>
      </dsp:nvSpPr>
      <dsp:spPr>
        <a:xfrm rot="21599995">
          <a:off x="3178095" y="490158"/>
          <a:ext cx="510336" cy="690673"/>
        </a:xfrm>
        <a:prstGeom prst="rightArrow">
          <a:avLst>
            <a:gd name="adj1" fmla="val 60000"/>
            <a:gd name="adj2" fmla="val 50000"/>
          </a:avLst>
        </a:prstGeom>
        <a:solidFill>
          <a:schemeClr val="accent2">
            <a:shade val="9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933450">
            <a:lnSpc>
              <a:spcPct val="90000"/>
            </a:lnSpc>
            <a:spcBef>
              <a:spcPct val="0"/>
            </a:spcBef>
            <a:spcAft>
              <a:spcPct val="35000"/>
            </a:spcAft>
            <a:buNone/>
          </a:pPr>
          <a:endParaRPr lang="en-US" sz="2100" kern="1200"/>
        </a:p>
      </dsp:txBody>
      <dsp:txXfrm>
        <a:off x="3178095" y="628293"/>
        <a:ext cx="357235" cy="414403"/>
      </dsp:txXfrm>
    </dsp:sp>
    <dsp:sp modelId="{1E36C891-0817-4DFC-954C-472FDB216D21}">
      <dsp:nvSpPr>
        <dsp:cNvPr id="0" name=""/>
        <dsp:cNvSpPr/>
      </dsp:nvSpPr>
      <dsp:spPr>
        <a:xfrm>
          <a:off x="3900269" y="0"/>
          <a:ext cx="2784974" cy="1670984"/>
        </a:xfrm>
        <a:prstGeom prst="roundRect">
          <a:avLst>
            <a:gd name="adj" fmla="val 10000"/>
          </a:avLst>
        </a:prstGeom>
        <a:solidFill>
          <a:schemeClr val="accent2">
            <a:shade val="50000"/>
            <a:hueOff val="614967"/>
            <a:satOff val="-45616"/>
            <a:lumOff val="54548"/>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rtl="0">
            <a:lnSpc>
              <a:spcPct val="90000"/>
            </a:lnSpc>
            <a:spcBef>
              <a:spcPct val="0"/>
            </a:spcBef>
            <a:spcAft>
              <a:spcPct val="35000"/>
            </a:spcAft>
            <a:buNone/>
          </a:pPr>
          <a:r>
            <a:rPr lang="en-US" sz="2600" kern="1200" dirty="0">
              <a:solidFill>
                <a:schemeClr val="tx1"/>
              </a:solidFill>
            </a:rPr>
            <a:t>Occur shading on the building at </a:t>
          </a:r>
          <a:r>
            <a:rPr lang="en-US" sz="2600" b="1" kern="1200" dirty="0">
              <a:latin typeface="Times New Roman" pitchFamily="18" charset="0"/>
              <a:ea typeface="Calibri" panose="020F0502020204030204" pitchFamily="34" charset="0"/>
              <a:cs typeface="Times New Roman" pitchFamily="18" charset="0"/>
            </a:rPr>
            <a:t> </a:t>
          </a:r>
          <a:r>
            <a:rPr lang="ar-SA" sz="2600" b="0" kern="1200" dirty="0">
              <a:solidFill>
                <a:schemeClr val="tx1"/>
              </a:solidFill>
              <a:latin typeface="Times New Roman" pitchFamily="18" charset="0"/>
              <a:ea typeface="Calibri" panose="020F0502020204030204" pitchFamily="34" charset="0"/>
              <a:cs typeface="Times New Roman" pitchFamily="18" charset="0"/>
            </a:rPr>
            <a:t>3</a:t>
          </a:r>
          <a:r>
            <a:rPr lang="en-US" sz="2600" b="0" kern="1200" dirty="0">
              <a:solidFill>
                <a:schemeClr val="tx1"/>
              </a:solidFill>
              <a:latin typeface="Times New Roman" pitchFamily="18" charset="0"/>
              <a:ea typeface="Calibri" panose="020F0502020204030204" pitchFamily="34" charset="0"/>
              <a:cs typeface="Times New Roman" pitchFamily="18" charset="0"/>
            </a:rPr>
            <a:t>:00 pm</a:t>
          </a:r>
          <a:r>
            <a:rPr lang="en-US" sz="2600" b="0" kern="1200" dirty="0">
              <a:solidFill>
                <a:schemeClr val="tx1"/>
              </a:solidFill>
              <a:latin typeface="Times New Roman" pitchFamily="18" charset="0"/>
              <a:cs typeface="Times New Roman" pitchFamily="18" charset="0"/>
            </a:rPr>
            <a:t> </a:t>
          </a:r>
          <a:r>
            <a:rPr lang="en-US" sz="2600" kern="1200" dirty="0">
              <a:solidFill>
                <a:schemeClr val="tx1"/>
              </a:solidFill>
            </a:rPr>
            <a:t>.</a:t>
          </a:r>
        </a:p>
      </dsp:txBody>
      <dsp:txXfrm>
        <a:off x="3949210" y="48941"/>
        <a:ext cx="2687092" cy="157310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EAAEDD-6252-46CB-A55C-16338ADFDD64}">
      <dsp:nvSpPr>
        <dsp:cNvPr id="0" name=""/>
        <dsp:cNvSpPr/>
      </dsp:nvSpPr>
      <dsp:spPr>
        <a:xfrm>
          <a:off x="152396" y="5"/>
          <a:ext cx="2784974" cy="1670984"/>
        </a:xfrm>
        <a:prstGeom prst="roundRect">
          <a:avLst>
            <a:gd name="adj" fmla="val 10000"/>
          </a:avLst>
        </a:prstGeom>
        <a:solidFill>
          <a:schemeClr val="accent2">
            <a:shade val="5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rtl="0">
            <a:lnSpc>
              <a:spcPct val="90000"/>
            </a:lnSpc>
            <a:spcBef>
              <a:spcPct val="0"/>
            </a:spcBef>
            <a:spcAft>
              <a:spcPct val="35000"/>
            </a:spcAft>
            <a:buNone/>
          </a:pPr>
          <a:r>
            <a:rPr lang="en-US" sz="2600" kern="1200" dirty="0">
              <a:solidFill>
                <a:schemeClr val="tx1"/>
              </a:solidFill>
            </a:rPr>
            <a:t>The closest building is about 12m apart</a:t>
          </a:r>
        </a:p>
      </dsp:txBody>
      <dsp:txXfrm>
        <a:off x="201337" y="48946"/>
        <a:ext cx="2687092" cy="1573102"/>
      </dsp:txXfrm>
    </dsp:sp>
    <dsp:sp modelId="{90729A36-F509-46D0-B6E3-DE96C71CA49B}">
      <dsp:nvSpPr>
        <dsp:cNvPr id="0" name=""/>
        <dsp:cNvSpPr/>
      </dsp:nvSpPr>
      <dsp:spPr>
        <a:xfrm rot="21599995">
          <a:off x="3178095" y="490158"/>
          <a:ext cx="510336" cy="690673"/>
        </a:xfrm>
        <a:prstGeom prst="rightArrow">
          <a:avLst>
            <a:gd name="adj1" fmla="val 60000"/>
            <a:gd name="adj2" fmla="val 50000"/>
          </a:avLst>
        </a:prstGeom>
        <a:solidFill>
          <a:schemeClr val="accent2">
            <a:shade val="9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933450">
            <a:lnSpc>
              <a:spcPct val="90000"/>
            </a:lnSpc>
            <a:spcBef>
              <a:spcPct val="0"/>
            </a:spcBef>
            <a:spcAft>
              <a:spcPct val="35000"/>
            </a:spcAft>
            <a:buNone/>
          </a:pPr>
          <a:endParaRPr lang="en-US" sz="2100" kern="1200"/>
        </a:p>
      </dsp:txBody>
      <dsp:txXfrm>
        <a:off x="3178095" y="628293"/>
        <a:ext cx="357235" cy="414403"/>
      </dsp:txXfrm>
    </dsp:sp>
    <dsp:sp modelId="{1E36C891-0817-4DFC-954C-472FDB216D21}">
      <dsp:nvSpPr>
        <dsp:cNvPr id="0" name=""/>
        <dsp:cNvSpPr/>
      </dsp:nvSpPr>
      <dsp:spPr>
        <a:xfrm>
          <a:off x="3900269" y="0"/>
          <a:ext cx="2784974" cy="1670984"/>
        </a:xfrm>
        <a:prstGeom prst="roundRect">
          <a:avLst>
            <a:gd name="adj" fmla="val 10000"/>
          </a:avLst>
        </a:prstGeom>
        <a:solidFill>
          <a:schemeClr val="accent2">
            <a:shade val="50000"/>
            <a:hueOff val="614967"/>
            <a:satOff val="-45616"/>
            <a:lumOff val="54548"/>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rtl="0">
            <a:lnSpc>
              <a:spcPct val="90000"/>
            </a:lnSpc>
            <a:spcBef>
              <a:spcPct val="0"/>
            </a:spcBef>
            <a:spcAft>
              <a:spcPct val="35000"/>
            </a:spcAft>
            <a:buNone/>
          </a:pPr>
          <a:r>
            <a:rPr lang="en-US" sz="2600" kern="1200" dirty="0">
              <a:solidFill>
                <a:schemeClr val="tx1"/>
              </a:solidFill>
            </a:rPr>
            <a:t>Occur shading on the building after noon.</a:t>
          </a:r>
        </a:p>
      </dsp:txBody>
      <dsp:txXfrm>
        <a:off x="3949210" y="48941"/>
        <a:ext cx="2687092" cy="157310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387163-A93A-4E4A-AA0E-E501DB5828E2}">
      <dsp:nvSpPr>
        <dsp:cNvPr id="0" name=""/>
        <dsp:cNvSpPr/>
      </dsp:nvSpPr>
      <dsp:spPr>
        <a:xfrm>
          <a:off x="3770041" y="2098778"/>
          <a:ext cx="1613493" cy="1615254"/>
        </a:xfrm>
        <a:prstGeom prst="roundRect">
          <a:avLst/>
        </a:prstGeom>
        <a:gradFill rotWithShape="0">
          <a:gsLst>
            <a:gs pos="0">
              <a:schemeClr val="accent2">
                <a:hueOff val="0"/>
                <a:satOff val="0"/>
                <a:lumOff val="0"/>
                <a:alphaOff val="0"/>
                <a:tint val="96000"/>
                <a:lumMod val="100000"/>
              </a:schemeClr>
            </a:gs>
            <a:gs pos="78000">
              <a:schemeClr val="accent2">
                <a:hueOff val="0"/>
                <a:satOff val="0"/>
                <a:lumOff val="0"/>
                <a:alphaOff val="0"/>
                <a:shade val="94000"/>
                <a:lumMod val="94000"/>
              </a:schemeClr>
            </a:gs>
          </a:gsLst>
          <a:lin ang="5400000" scaled="0"/>
        </a:gradFill>
        <a:ln>
          <a:noFill/>
        </a:ln>
        <a:effectLst>
          <a:outerShdw blurRad="38100" dist="254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933450">
            <a:lnSpc>
              <a:spcPct val="90000"/>
            </a:lnSpc>
            <a:spcBef>
              <a:spcPct val="0"/>
            </a:spcBef>
            <a:spcAft>
              <a:spcPct val="35000"/>
            </a:spcAft>
            <a:buNone/>
          </a:pPr>
          <a:r>
            <a:rPr lang="en-US" sz="2100" b="1" kern="1200" dirty="0">
              <a:solidFill>
                <a:schemeClr val="tx1"/>
              </a:solidFill>
              <a:latin typeface="Times New Roman" panose="02020603050405020304" pitchFamily="18" charset="0"/>
              <a:cs typeface="Times New Roman" panose="02020603050405020304" pitchFamily="18" charset="0"/>
            </a:rPr>
            <a:t>Fire suppression systems</a:t>
          </a:r>
          <a:endParaRPr lang="en-US" sz="2100" kern="1200" dirty="0">
            <a:solidFill>
              <a:schemeClr val="tx1"/>
            </a:solidFill>
            <a:latin typeface="Times New Roman" panose="02020603050405020304" pitchFamily="18" charset="0"/>
            <a:cs typeface="Times New Roman" panose="02020603050405020304" pitchFamily="18" charset="0"/>
          </a:endParaRPr>
        </a:p>
      </dsp:txBody>
      <dsp:txXfrm>
        <a:off x="3848805" y="2177542"/>
        <a:ext cx="1455965" cy="1457726"/>
      </dsp:txXfrm>
    </dsp:sp>
    <dsp:sp modelId="{C015D545-ECA1-47F9-970B-86ABB10264BB}">
      <dsp:nvSpPr>
        <dsp:cNvPr id="0" name=""/>
        <dsp:cNvSpPr/>
      </dsp:nvSpPr>
      <dsp:spPr>
        <a:xfrm rot="16200000">
          <a:off x="4065426" y="1587415"/>
          <a:ext cx="1022725" cy="0"/>
        </a:xfrm>
        <a:custGeom>
          <a:avLst/>
          <a:gdLst/>
          <a:ahLst/>
          <a:cxnLst/>
          <a:rect l="0" t="0" r="0" b="0"/>
          <a:pathLst>
            <a:path>
              <a:moveTo>
                <a:pt x="0" y="0"/>
              </a:moveTo>
              <a:lnTo>
                <a:pt x="1022725" y="0"/>
              </a:lnTo>
            </a:path>
          </a:pathLst>
        </a:custGeom>
        <a:noFill/>
        <a:ln w="12700" cap="rnd"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FA500056-CAA6-4D15-B457-D52BB504597D}">
      <dsp:nvSpPr>
        <dsp:cNvPr id="0" name=""/>
        <dsp:cNvSpPr/>
      </dsp:nvSpPr>
      <dsp:spPr>
        <a:xfrm>
          <a:off x="3889973" y="214886"/>
          <a:ext cx="1373630" cy="861166"/>
        </a:xfrm>
        <a:prstGeom prst="roundRect">
          <a:avLst/>
        </a:prstGeom>
        <a:gradFill rotWithShape="0">
          <a:gsLst>
            <a:gs pos="0">
              <a:schemeClr val="accent2">
                <a:hueOff val="-592857"/>
                <a:satOff val="2840"/>
                <a:lumOff val="2627"/>
                <a:alphaOff val="0"/>
                <a:tint val="96000"/>
                <a:lumMod val="100000"/>
              </a:schemeClr>
            </a:gs>
            <a:gs pos="78000">
              <a:schemeClr val="accent2">
                <a:hueOff val="-592857"/>
                <a:satOff val="2840"/>
                <a:lumOff val="2627"/>
                <a:alphaOff val="0"/>
                <a:shade val="94000"/>
                <a:lumMod val="94000"/>
              </a:schemeClr>
            </a:gs>
          </a:gsLst>
          <a:lin ang="5400000" scaled="0"/>
        </a:gradFill>
        <a:ln>
          <a:noFill/>
        </a:ln>
        <a:effectLst>
          <a:outerShdw blurRad="38100" dist="254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0800" tIns="50800" rIns="50800" bIns="50800" numCol="1" spcCol="1270" anchor="ctr" anchorCtr="0">
          <a:noAutofit/>
        </a:bodyPr>
        <a:lstStyle/>
        <a:p>
          <a:pPr marL="0" lvl="0" indent="0" algn="ctr" defTabSz="889000">
            <a:lnSpc>
              <a:spcPct val="90000"/>
            </a:lnSpc>
            <a:spcBef>
              <a:spcPct val="0"/>
            </a:spcBef>
            <a:spcAft>
              <a:spcPct val="35000"/>
            </a:spcAft>
            <a:buNone/>
          </a:pPr>
          <a:r>
            <a:rPr lang="en-US" sz="2000" kern="1200" dirty="0">
              <a:solidFill>
                <a:schemeClr val="tx1"/>
              </a:solidFill>
            </a:rPr>
            <a:t>Smoke detector</a:t>
          </a:r>
        </a:p>
      </dsp:txBody>
      <dsp:txXfrm>
        <a:off x="3932012" y="256925"/>
        <a:ext cx="1289552" cy="777088"/>
      </dsp:txXfrm>
    </dsp:sp>
    <dsp:sp modelId="{047AF2BA-FEEC-48F2-AA5D-9AC15AD4C49B}">
      <dsp:nvSpPr>
        <dsp:cNvPr id="0" name=""/>
        <dsp:cNvSpPr/>
      </dsp:nvSpPr>
      <dsp:spPr>
        <a:xfrm rot="20520000">
          <a:off x="5366637" y="2537587"/>
          <a:ext cx="690511" cy="0"/>
        </a:xfrm>
        <a:custGeom>
          <a:avLst/>
          <a:gdLst/>
          <a:ahLst/>
          <a:cxnLst/>
          <a:rect l="0" t="0" r="0" b="0"/>
          <a:pathLst>
            <a:path>
              <a:moveTo>
                <a:pt x="0" y="0"/>
              </a:moveTo>
              <a:lnTo>
                <a:pt x="690511" y="0"/>
              </a:lnTo>
            </a:path>
          </a:pathLst>
        </a:custGeom>
        <a:noFill/>
        <a:ln w="12700" cap="rnd"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3C1AA6E1-C086-4F40-B7AD-690B4F2E62C2}">
      <dsp:nvSpPr>
        <dsp:cNvPr id="0" name=""/>
        <dsp:cNvSpPr/>
      </dsp:nvSpPr>
      <dsp:spPr>
        <a:xfrm>
          <a:off x="6040251" y="1777155"/>
          <a:ext cx="1373630" cy="861166"/>
        </a:xfrm>
        <a:prstGeom prst="roundRect">
          <a:avLst/>
        </a:prstGeom>
        <a:gradFill rotWithShape="0">
          <a:gsLst>
            <a:gs pos="0">
              <a:schemeClr val="accent2">
                <a:hueOff val="-1185714"/>
                <a:satOff val="5680"/>
                <a:lumOff val="5255"/>
                <a:alphaOff val="0"/>
                <a:tint val="96000"/>
                <a:lumMod val="100000"/>
              </a:schemeClr>
            </a:gs>
            <a:gs pos="78000">
              <a:schemeClr val="accent2">
                <a:hueOff val="-1185714"/>
                <a:satOff val="5680"/>
                <a:lumOff val="5255"/>
                <a:alphaOff val="0"/>
                <a:shade val="94000"/>
                <a:lumMod val="94000"/>
              </a:schemeClr>
            </a:gs>
          </a:gsLst>
          <a:lin ang="5400000" scaled="0"/>
        </a:gradFill>
        <a:ln>
          <a:noFill/>
        </a:ln>
        <a:effectLst>
          <a:outerShdw blurRad="38100" dist="254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0640" tIns="40640" rIns="40640" bIns="4064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chemeClr val="tx1"/>
              </a:solidFill>
            </a:rPr>
            <a:t>Manual fire alarm station </a:t>
          </a:r>
        </a:p>
      </dsp:txBody>
      <dsp:txXfrm>
        <a:off x="6082290" y="1819194"/>
        <a:ext cx="1289552" cy="777088"/>
      </dsp:txXfrm>
    </dsp:sp>
    <dsp:sp modelId="{F89786CB-1AC7-446A-9897-3365535C0C39}">
      <dsp:nvSpPr>
        <dsp:cNvPr id="0" name=""/>
        <dsp:cNvSpPr/>
      </dsp:nvSpPr>
      <dsp:spPr>
        <a:xfrm rot="3240000">
          <a:off x="5002009" y="4031102"/>
          <a:ext cx="783837" cy="0"/>
        </a:xfrm>
        <a:custGeom>
          <a:avLst/>
          <a:gdLst/>
          <a:ahLst/>
          <a:cxnLst/>
          <a:rect l="0" t="0" r="0" b="0"/>
          <a:pathLst>
            <a:path>
              <a:moveTo>
                <a:pt x="0" y="0"/>
              </a:moveTo>
              <a:lnTo>
                <a:pt x="783837" y="0"/>
              </a:lnTo>
            </a:path>
          </a:pathLst>
        </a:custGeom>
        <a:noFill/>
        <a:ln w="12700" cap="rnd"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09C17376-50D4-4A20-8B5E-65719FB26602}">
      <dsp:nvSpPr>
        <dsp:cNvPr id="0" name=""/>
        <dsp:cNvSpPr/>
      </dsp:nvSpPr>
      <dsp:spPr>
        <a:xfrm>
          <a:off x="5364623" y="4348171"/>
          <a:ext cx="1082220" cy="774740"/>
        </a:xfrm>
        <a:prstGeom prst="roundRect">
          <a:avLst/>
        </a:prstGeom>
        <a:gradFill rotWithShape="0">
          <a:gsLst>
            <a:gs pos="0">
              <a:schemeClr val="accent2">
                <a:hueOff val="-1778572"/>
                <a:satOff val="8520"/>
                <a:lumOff val="7882"/>
                <a:alphaOff val="0"/>
                <a:tint val="96000"/>
                <a:lumMod val="100000"/>
              </a:schemeClr>
            </a:gs>
            <a:gs pos="78000">
              <a:schemeClr val="accent2">
                <a:hueOff val="-1778572"/>
                <a:satOff val="8520"/>
                <a:lumOff val="7882"/>
                <a:alphaOff val="0"/>
                <a:shade val="94000"/>
                <a:lumMod val="94000"/>
              </a:schemeClr>
            </a:gs>
          </a:gsLst>
          <a:lin ang="5400000" scaled="0"/>
        </a:gradFill>
        <a:ln>
          <a:noFill/>
        </a:ln>
        <a:effectLst>
          <a:outerShdw blurRad="38100" dist="254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8260" tIns="48260" rIns="48260" bIns="48260" numCol="1" spcCol="1270" anchor="ctr" anchorCtr="0">
          <a:noAutofit/>
        </a:bodyPr>
        <a:lstStyle/>
        <a:p>
          <a:pPr marL="0" lvl="0" indent="0" algn="ctr" defTabSz="844550">
            <a:lnSpc>
              <a:spcPct val="90000"/>
            </a:lnSpc>
            <a:spcBef>
              <a:spcPct val="0"/>
            </a:spcBef>
            <a:spcAft>
              <a:spcPct val="35000"/>
            </a:spcAft>
            <a:buNone/>
          </a:pPr>
          <a:r>
            <a:rPr kumimoji="0" lang="en-US" sz="1900" b="0" i="0" u="none" strike="noStrike" kern="120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rPr>
            <a:t>Sprinkler system</a:t>
          </a:r>
          <a:endParaRPr lang="en-US" sz="1900" kern="1200" dirty="0"/>
        </a:p>
      </dsp:txBody>
      <dsp:txXfrm>
        <a:off x="5402443" y="4385991"/>
        <a:ext cx="1006580" cy="699100"/>
      </dsp:txXfrm>
    </dsp:sp>
    <dsp:sp modelId="{33485B11-C1FF-4678-8882-7D92EA387DB2}">
      <dsp:nvSpPr>
        <dsp:cNvPr id="0" name=""/>
        <dsp:cNvSpPr/>
      </dsp:nvSpPr>
      <dsp:spPr>
        <a:xfrm rot="7854538">
          <a:off x="3401008" y="3931402"/>
          <a:ext cx="575240" cy="0"/>
        </a:xfrm>
        <a:custGeom>
          <a:avLst/>
          <a:gdLst/>
          <a:ahLst/>
          <a:cxnLst/>
          <a:rect l="0" t="0" r="0" b="0"/>
          <a:pathLst>
            <a:path>
              <a:moveTo>
                <a:pt x="0" y="0"/>
              </a:moveTo>
              <a:lnTo>
                <a:pt x="575240" y="0"/>
              </a:lnTo>
            </a:path>
          </a:pathLst>
        </a:custGeom>
        <a:noFill/>
        <a:ln w="12700" cap="rnd"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B5D1B3BF-CA57-4FDE-A8E6-3AA7051C2F15}">
      <dsp:nvSpPr>
        <dsp:cNvPr id="0" name=""/>
        <dsp:cNvSpPr/>
      </dsp:nvSpPr>
      <dsp:spPr>
        <a:xfrm>
          <a:off x="2469231" y="4148771"/>
          <a:ext cx="1310395" cy="867508"/>
        </a:xfrm>
        <a:prstGeom prst="roundRect">
          <a:avLst/>
        </a:prstGeom>
        <a:gradFill rotWithShape="0">
          <a:gsLst>
            <a:gs pos="0">
              <a:schemeClr val="accent2">
                <a:hueOff val="-2371429"/>
                <a:satOff val="11360"/>
                <a:lumOff val="10510"/>
                <a:alphaOff val="0"/>
                <a:tint val="96000"/>
                <a:lumMod val="100000"/>
              </a:schemeClr>
            </a:gs>
            <a:gs pos="78000">
              <a:schemeClr val="accent2">
                <a:hueOff val="-2371429"/>
                <a:satOff val="11360"/>
                <a:lumOff val="10510"/>
                <a:alphaOff val="0"/>
                <a:shade val="94000"/>
                <a:lumMod val="94000"/>
              </a:schemeClr>
            </a:gs>
          </a:gsLst>
          <a:lin ang="5400000" scaled="0"/>
        </a:gradFill>
        <a:ln>
          <a:noFill/>
        </a:ln>
        <a:effectLst>
          <a:outerShdw blurRad="38100" dist="254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0800" tIns="50800" rIns="50800" bIns="50800" numCol="1" spcCol="1270" anchor="ctr" anchorCtr="0">
          <a:noAutofit/>
        </a:bodyPr>
        <a:lstStyle/>
        <a:p>
          <a:pPr marL="0" lvl="0" indent="0" algn="ctr" defTabSz="889000">
            <a:lnSpc>
              <a:spcPct val="90000"/>
            </a:lnSpc>
            <a:spcBef>
              <a:spcPct val="0"/>
            </a:spcBef>
            <a:spcAft>
              <a:spcPct val="35000"/>
            </a:spcAft>
            <a:buNone/>
          </a:pPr>
          <a:r>
            <a:rPr kumimoji="0" lang="en-US" sz="2000" b="0" i="0" u="none" strike="noStrike" kern="120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rPr>
            <a:t>Fire hoses</a:t>
          </a:r>
          <a:endParaRPr lang="en-US" sz="2000" kern="1200" dirty="0">
            <a:solidFill>
              <a:schemeClr val="tx1"/>
            </a:solidFill>
          </a:endParaRPr>
        </a:p>
      </dsp:txBody>
      <dsp:txXfrm>
        <a:off x="2511579" y="4191119"/>
        <a:ext cx="1225699" cy="782812"/>
      </dsp:txXfrm>
    </dsp:sp>
    <dsp:sp modelId="{92A91CFA-8534-4C8A-B930-45E6DF34E196}">
      <dsp:nvSpPr>
        <dsp:cNvPr id="0" name=""/>
        <dsp:cNvSpPr/>
      </dsp:nvSpPr>
      <dsp:spPr>
        <a:xfrm rot="12241044">
          <a:off x="2443525" y="2264754"/>
          <a:ext cx="1386538" cy="0"/>
        </a:xfrm>
        <a:custGeom>
          <a:avLst/>
          <a:gdLst/>
          <a:ahLst/>
          <a:cxnLst/>
          <a:rect l="0" t="0" r="0" b="0"/>
          <a:pathLst>
            <a:path>
              <a:moveTo>
                <a:pt x="0" y="0"/>
              </a:moveTo>
              <a:lnTo>
                <a:pt x="1386538" y="0"/>
              </a:lnTo>
            </a:path>
          </a:pathLst>
        </a:custGeom>
        <a:noFill/>
        <a:ln w="12700" cap="rnd"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E559A265-19A6-48C6-948D-ACC48F2B8E89}">
      <dsp:nvSpPr>
        <dsp:cNvPr id="0" name=""/>
        <dsp:cNvSpPr/>
      </dsp:nvSpPr>
      <dsp:spPr>
        <a:xfrm>
          <a:off x="733743" y="1212054"/>
          <a:ext cx="1810381" cy="770530"/>
        </a:xfrm>
        <a:prstGeom prst="roundRect">
          <a:avLst/>
        </a:prstGeom>
        <a:gradFill rotWithShape="0">
          <a:gsLst>
            <a:gs pos="0">
              <a:schemeClr val="accent2">
                <a:hueOff val="-2964286"/>
                <a:satOff val="14200"/>
                <a:lumOff val="13137"/>
                <a:alphaOff val="0"/>
                <a:tint val="96000"/>
                <a:lumMod val="100000"/>
              </a:schemeClr>
            </a:gs>
            <a:gs pos="78000">
              <a:schemeClr val="accent2">
                <a:hueOff val="-2964286"/>
                <a:satOff val="14200"/>
                <a:lumOff val="13137"/>
                <a:alphaOff val="0"/>
                <a:shade val="94000"/>
                <a:lumMod val="94000"/>
              </a:schemeClr>
            </a:gs>
          </a:gsLst>
          <a:lin ang="5400000" scaled="0"/>
        </a:gradFill>
        <a:ln>
          <a:noFill/>
        </a:ln>
        <a:effectLst>
          <a:outerShdw blurRad="38100" dist="254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0800" tIns="50800" rIns="50800" bIns="50800" numCol="1" spcCol="1270" anchor="ctr" anchorCtr="0">
          <a:noAutofit/>
        </a:bodyPr>
        <a:lstStyle/>
        <a:p>
          <a:pPr marL="0" lvl="0" indent="0" algn="ctr" defTabSz="889000">
            <a:lnSpc>
              <a:spcPct val="90000"/>
            </a:lnSpc>
            <a:spcBef>
              <a:spcPct val="0"/>
            </a:spcBef>
            <a:spcAft>
              <a:spcPct val="35000"/>
            </a:spcAft>
            <a:buNone/>
          </a:pPr>
          <a:r>
            <a:rPr kumimoji="0" lang="en-US" sz="2000" b="0" i="0" u="none" strike="noStrike" kern="120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rPr>
            <a:t>Fire extinguishers</a:t>
          </a:r>
          <a:endParaRPr lang="en-US" sz="2000" kern="1200" dirty="0">
            <a:solidFill>
              <a:schemeClr val="tx1"/>
            </a:solidFill>
          </a:endParaRPr>
        </a:p>
      </dsp:txBody>
      <dsp:txXfrm>
        <a:off x="771357" y="1249668"/>
        <a:ext cx="1735153" cy="69530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7DC633-8392-4443-90C8-D11545D934D6}">
      <dsp:nvSpPr>
        <dsp:cNvPr id="0" name=""/>
        <dsp:cNvSpPr/>
      </dsp:nvSpPr>
      <dsp:spPr>
        <a:xfrm>
          <a:off x="3371106" y="2146857"/>
          <a:ext cx="1748651" cy="1373279"/>
        </a:xfrm>
        <a:prstGeom prst="roundRect">
          <a:avLst/>
        </a:prstGeom>
        <a:gradFill rotWithShape="0">
          <a:gsLst>
            <a:gs pos="0">
              <a:schemeClr val="accent1">
                <a:hueOff val="0"/>
                <a:satOff val="0"/>
                <a:lumOff val="0"/>
                <a:alphaOff val="0"/>
                <a:tint val="65000"/>
                <a:lumMod val="110000"/>
              </a:schemeClr>
            </a:gs>
            <a:gs pos="88000">
              <a:schemeClr val="accent1">
                <a:hueOff val="0"/>
                <a:satOff val="0"/>
                <a:lumOff val="0"/>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marL="0" lvl="0" indent="0" algn="ctr" defTabSz="1333500">
            <a:lnSpc>
              <a:spcPct val="90000"/>
            </a:lnSpc>
            <a:spcBef>
              <a:spcPct val="0"/>
            </a:spcBef>
            <a:spcAft>
              <a:spcPct val="35000"/>
            </a:spcAft>
            <a:buNone/>
          </a:pPr>
          <a:r>
            <a:rPr lang="en-AU" sz="3000" kern="1200" dirty="0">
              <a:latin typeface="Times New Roman" panose="02020603050405020304" pitchFamily="18" charset="0"/>
              <a:cs typeface="Times New Roman" panose="02020603050405020304" pitchFamily="18" charset="0"/>
            </a:rPr>
            <a:t>Electrical</a:t>
          </a:r>
        </a:p>
        <a:p>
          <a:pPr marL="0" lvl="0" indent="0" algn="ctr" defTabSz="1333500">
            <a:lnSpc>
              <a:spcPct val="90000"/>
            </a:lnSpc>
            <a:spcBef>
              <a:spcPct val="0"/>
            </a:spcBef>
            <a:spcAft>
              <a:spcPct val="35000"/>
            </a:spcAft>
            <a:buNone/>
          </a:pPr>
          <a:r>
            <a:rPr lang="en-AU" sz="3000" kern="1200" dirty="0">
              <a:latin typeface="Times New Roman" panose="02020603050405020304" pitchFamily="18" charset="0"/>
              <a:cs typeface="Times New Roman" panose="02020603050405020304" pitchFamily="18" charset="0"/>
            </a:rPr>
            <a:t>Design</a:t>
          </a:r>
          <a:endParaRPr lang="es-US" sz="3000" kern="1200" dirty="0">
            <a:latin typeface="Times New Roman" panose="02020603050405020304" pitchFamily="18" charset="0"/>
            <a:cs typeface="Times New Roman" panose="02020603050405020304" pitchFamily="18" charset="0"/>
          </a:endParaRPr>
        </a:p>
      </dsp:txBody>
      <dsp:txXfrm>
        <a:off x="3438144" y="2213895"/>
        <a:ext cx="1614575" cy="1239203"/>
      </dsp:txXfrm>
    </dsp:sp>
    <dsp:sp modelId="{30A2B1AE-3321-428C-A63E-A801CA27A9B2}">
      <dsp:nvSpPr>
        <dsp:cNvPr id="0" name=""/>
        <dsp:cNvSpPr/>
      </dsp:nvSpPr>
      <dsp:spPr>
        <a:xfrm rot="16200000">
          <a:off x="3786000" y="1687425"/>
          <a:ext cx="918863" cy="0"/>
        </a:xfrm>
        <a:custGeom>
          <a:avLst/>
          <a:gdLst/>
          <a:ahLst/>
          <a:cxnLst/>
          <a:rect l="0" t="0" r="0" b="0"/>
          <a:pathLst>
            <a:path>
              <a:moveTo>
                <a:pt x="0" y="0"/>
              </a:moveTo>
              <a:lnTo>
                <a:pt x="918863" y="0"/>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0502B61-7240-4769-BE6D-8F8A5E9E528A}">
      <dsp:nvSpPr>
        <dsp:cNvPr id="0" name=""/>
        <dsp:cNvSpPr/>
      </dsp:nvSpPr>
      <dsp:spPr>
        <a:xfrm>
          <a:off x="2889613" y="209595"/>
          <a:ext cx="2711638" cy="1018398"/>
        </a:xfrm>
        <a:prstGeom prst="roundRect">
          <a:avLst/>
        </a:prstGeom>
        <a:gradFill rotWithShape="0">
          <a:gsLst>
            <a:gs pos="0">
              <a:schemeClr val="accent1">
                <a:hueOff val="0"/>
                <a:satOff val="0"/>
                <a:lumOff val="0"/>
                <a:alphaOff val="0"/>
                <a:tint val="65000"/>
                <a:lumMod val="110000"/>
              </a:schemeClr>
            </a:gs>
            <a:gs pos="88000">
              <a:schemeClr val="accent1">
                <a:hueOff val="0"/>
                <a:satOff val="0"/>
                <a:lumOff val="0"/>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8900" tIns="88900" rIns="88900" bIns="88900" numCol="1" spcCol="1270" anchor="ctr" anchorCtr="0">
          <a:noAutofit/>
        </a:bodyPr>
        <a:lstStyle/>
        <a:p>
          <a:pPr marL="0" lvl="0" indent="0" algn="ctr" defTabSz="1555750">
            <a:lnSpc>
              <a:spcPct val="90000"/>
            </a:lnSpc>
            <a:spcBef>
              <a:spcPct val="0"/>
            </a:spcBef>
            <a:spcAft>
              <a:spcPct val="35000"/>
            </a:spcAft>
            <a:buNone/>
          </a:pPr>
          <a:r>
            <a:rPr lang="en-AU" sz="3500" kern="1200" dirty="0">
              <a:latin typeface="Times New Roman" panose="02020603050405020304" pitchFamily="18" charset="0"/>
              <a:cs typeface="Times New Roman" panose="02020603050405020304" pitchFamily="18" charset="0"/>
            </a:rPr>
            <a:t>Control panel</a:t>
          </a:r>
          <a:endParaRPr lang="es-US" sz="3500" kern="1200" dirty="0">
            <a:latin typeface="Times New Roman" panose="02020603050405020304" pitchFamily="18" charset="0"/>
            <a:cs typeface="Times New Roman" panose="02020603050405020304" pitchFamily="18" charset="0"/>
          </a:endParaRPr>
        </a:p>
      </dsp:txBody>
      <dsp:txXfrm>
        <a:off x="2939327" y="259309"/>
        <a:ext cx="2612210" cy="918970"/>
      </dsp:txXfrm>
    </dsp:sp>
    <dsp:sp modelId="{D032D02A-F87C-4893-8A5E-A0AAF5459F79}">
      <dsp:nvSpPr>
        <dsp:cNvPr id="0" name=""/>
        <dsp:cNvSpPr/>
      </dsp:nvSpPr>
      <dsp:spPr>
        <a:xfrm rot="1922927">
          <a:off x="5076662" y="3530922"/>
          <a:ext cx="565546" cy="0"/>
        </a:xfrm>
        <a:custGeom>
          <a:avLst/>
          <a:gdLst/>
          <a:ahLst/>
          <a:cxnLst/>
          <a:rect l="0" t="0" r="0" b="0"/>
          <a:pathLst>
            <a:path>
              <a:moveTo>
                <a:pt x="0" y="0"/>
              </a:moveTo>
              <a:lnTo>
                <a:pt x="565546" y="0"/>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939FE5D-92DF-4A91-9025-893E70323409}">
      <dsp:nvSpPr>
        <dsp:cNvPr id="0" name=""/>
        <dsp:cNvSpPr/>
      </dsp:nvSpPr>
      <dsp:spPr>
        <a:xfrm>
          <a:off x="4978157" y="3680973"/>
          <a:ext cx="2690438" cy="906855"/>
        </a:xfrm>
        <a:prstGeom prst="roundRect">
          <a:avLst/>
        </a:prstGeom>
        <a:gradFill rotWithShape="0">
          <a:gsLst>
            <a:gs pos="0">
              <a:schemeClr val="accent1">
                <a:hueOff val="0"/>
                <a:satOff val="0"/>
                <a:lumOff val="0"/>
                <a:alphaOff val="0"/>
                <a:tint val="65000"/>
                <a:lumMod val="110000"/>
              </a:schemeClr>
            </a:gs>
            <a:gs pos="88000">
              <a:schemeClr val="accent1">
                <a:hueOff val="0"/>
                <a:satOff val="0"/>
                <a:lumOff val="0"/>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6040" tIns="66040" rIns="66040" bIns="66040" numCol="1" spcCol="1270" anchor="ctr" anchorCtr="0">
          <a:noAutofit/>
        </a:bodyPr>
        <a:lstStyle/>
        <a:p>
          <a:pPr marL="0" lvl="0" indent="0" algn="ctr" defTabSz="1155700">
            <a:lnSpc>
              <a:spcPct val="90000"/>
            </a:lnSpc>
            <a:spcBef>
              <a:spcPct val="0"/>
            </a:spcBef>
            <a:spcAft>
              <a:spcPct val="35000"/>
            </a:spcAft>
            <a:buNone/>
          </a:pPr>
          <a:r>
            <a:rPr lang="en-AU" sz="2600" kern="1200" dirty="0">
              <a:latin typeface="Times New Roman" panose="02020603050405020304" pitchFamily="18" charset="0"/>
              <a:cs typeface="Times New Roman" panose="02020603050405020304" pitchFamily="18" charset="0"/>
            </a:rPr>
            <a:t>Socket Distribution </a:t>
          </a:r>
          <a:endParaRPr lang="es-US" sz="2600" kern="1200" dirty="0">
            <a:latin typeface="Times New Roman" panose="02020603050405020304" pitchFamily="18" charset="0"/>
            <a:cs typeface="Times New Roman" panose="02020603050405020304" pitchFamily="18" charset="0"/>
          </a:endParaRPr>
        </a:p>
      </dsp:txBody>
      <dsp:txXfrm>
        <a:off x="5022426" y="3725242"/>
        <a:ext cx="2601900" cy="818317"/>
      </dsp:txXfrm>
    </dsp:sp>
    <dsp:sp modelId="{A1643E0E-AB2F-4031-B3C4-F80D80A50110}">
      <dsp:nvSpPr>
        <dsp:cNvPr id="0" name=""/>
        <dsp:cNvSpPr/>
      </dsp:nvSpPr>
      <dsp:spPr>
        <a:xfrm rot="9211176">
          <a:off x="2972810" y="3362760"/>
          <a:ext cx="420346" cy="0"/>
        </a:xfrm>
        <a:custGeom>
          <a:avLst/>
          <a:gdLst/>
          <a:ahLst/>
          <a:cxnLst/>
          <a:rect l="0" t="0" r="0" b="0"/>
          <a:pathLst>
            <a:path>
              <a:moveTo>
                <a:pt x="0" y="0"/>
              </a:moveTo>
              <a:lnTo>
                <a:pt x="420346" y="0"/>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A9D6012-10BA-4936-8DDD-7CAD1CB0DB44}">
      <dsp:nvSpPr>
        <dsp:cNvPr id="0" name=""/>
        <dsp:cNvSpPr/>
      </dsp:nvSpPr>
      <dsp:spPr>
        <a:xfrm>
          <a:off x="776637" y="3456474"/>
          <a:ext cx="2479680" cy="974771"/>
        </a:xfrm>
        <a:prstGeom prst="roundRect">
          <a:avLst/>
        </a:prstGeom>
        <a:gradFill rotWithShape="0">
          <a:gsLst>
            <a:gs pos="0">
              <a:schemeClr val="accent1">
                <a:hueOff val="0"/>
                <a:satOff val="0"/>
                <a:lumOff val="0"/>
                <a:alphaOff val="0"/>
                <a:tint val="65000"/>
                <a:lumMod val="110000"/>
              </a:schemeClr>
            </a:gs>
            <a:gs pos="88000">
              <a:schemeClr val="accent1">
                <a:hueOff val="0"/>
                <a:satOff val="0"/>
                <a:lumOff val="0"/>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1120" tIns="71120" rIns="71120" bIns="71120" numCol="1" spcCol="1270" anchor="ctr" anchorCtr="0">
          <a:noAutofit/>
        </a:bodyPr>
        <a:lstStyle/>
        <a:p>
          <a:pPr marL="0" lvl="0" indent="0" algn="ctr" defTabSz="1244600">
            <a:lnSpc>
              <a:spcPct val="90000"/>
            </a:lnSpc>
            <a:spcBef>
              <a:spcPct val="0"/>
            </a:spcBef>
            <a:spcAft>
              <a:spcPct val="35000"/>
            </a:spcAft>
            <a:buNone/>
          </a:pPr>
          <a:r>
            <a:rPr lang="en-AU" sz="2800" kern="1200" dirty="0">
              <a:latin typeface="Times New Roman" panose="02020603050405020304" pitchFamily="18" charset="0"/>
              <a:cs typeface="Times New Roman" panose="02020603050405020304" pitchFamily="18" charset="0"/>
            </a:rPr>
            <a:t>Artificial Lighting </a:t>
          </a:r>
          <a:endParaRPr lang="es-US" sz="2800" kern="1200" dirty="0">
            <a:latin typeface="Times New Roman" panose="02020603050405020304" pitchFamily="18" charset="0"/>
            <a:cs typeface="Times New Roman" panose="02020603050405020304" pitchFamily="18" charset="0"/>
          </a:endParaRPr>
        </a:p>
      </dsp:txBody>
      <dsp:txXfrm>
        <a:off x="824221" y="3504058"/>
        <a:ext cx="2384512" cy="87960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7DC633-8392-4443-90C8-D11545D934D6}">
      <dsp:nvSpPr>
        <dsp:cNvPr id="0" name=""/>
        <dsp:cNvSpPr/>
      </dsp:nvSpPr>
      <dsp:spPr>
        <a:xfrm>
          <a:off x="3370802" y="622875"/>
          <a:ext cx="1748651" cy="1373279"/>
        </a:xfrm>
        <a:prstGeom prst="roundRect">
          <a:avLst/>
        </a:prstGeom>
        <a:gradFill rotWithShape="0">
          <a:gsLst>
            <a:gs pos="0">
              <a:schemeClr val="accent1">
                <a:hueOff val="0"/>
                <a:satOff val="0"/>
                <a:lumOff val="0"/>
                <a:alphaOff val="0"/>
                <a:tint val="65000"/>
                <a:lumMod val="110000"/>
              </a:schemeClr>
            </a:gs>
            <a:gs pos="88000">
              <a:schemeClr val="accent1">
                <a:hueOff val="0"/>
                <a:satOff val="0"/>
                <a:lumOff val="0"/>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6040" tIns="66040" rIns="66040" bIns="66040" numCol="1" spcCol="1270" anchor="ctr" anchorCtr="0">
          <a:noAutofit/>
        </a:bodyPr>
        <a:lstStyle/>
        <a:p>
          <a:pPr marL="0" lvl="0" indent="0" algn="ctr" defTabSz="1155700">
            <a:lnSpc>
              <a:spcPct val="90000"/>
            </a:lnSpc>
            <a:spcBef>
              <a:spcPct val="0"/>
            </a:spcBef>
            <a:spcAft>
              <a:spcPct val="35000"/>
            </a:spcAft>
            <a:buNone/>
          </a:pPr>
          <a:r>
            <a:rPr lang="en-GB" sz="2600" b="1" kern="1200" dirty="0">
              <a:solidFill>
                <a:srgbClr val="000000"/>
              </a:solidFill>
              <a:latin typeface="Times New Roman" panose="02020603050405020304" pitchFamily="18" charset="0"/>
              <a:cs typeface="Times New Roman" panose="02020603050405020304" pitchFamily="18" charset="0"/>
            </a:rPr>
            <a:t>Acoustical Aspect</a:t>
          </a:r>
          <a:endParaRPr lang="es-US" sz="2600" kern="1200" dirty="0">
            <a:latin typeface="Times New Roman" panose="02020603050405020304" pitchFamily="18" charset="0"/>
            <a:cs typeface="Times New Roman" panose="02020603050405020304" pitchFamily="18" charset="0"/>
          </a:endParaRPr>
        </a:p>
      </dsp:txBody>
      <dsp:txXfrm>
        <a:off x="3437840" y="689913"/>
        <a:ext cx="1614575" cy="1239203"/>
      </dsp:txXfrm>
    </dsp:sp>
    <dsp:sp modelId="{D032D02A-F87C-4893-8A5E-A0AAF5459F79}">
      <dsp:nvSpPr>
        <dsp:cNvPr id="0" name=""/>
        <dsp:cNvSpPr/>
      </dsp:nvSpPr>
      <dsp:spPr>
        <a:xfrm rot="2463121">
          <a:off x="4835849" y="2524249"/>
          <a:ext cx="1608219" cy="0"/>
        </a:xfrm>
        <a:custGeom>
          <a:avLst/>
          <a:gdLst/>
          <a:ahLst/>
          <a:cxnLst/>
          <a:rect l="0" t="0" r="0" b="0"/>
          <a:pathLst>
            <a:path>
              <a:moveTo>
                <a:pt x="0" y="0"/>
              </a:moveTo>
              <a:lnTo>
                <a:pt x="1608219" y="0"/>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939FE5D-92DF-4A91-9025-893E70323409}">
      <dsp:nvSpPr>
        <dsp:cNvPr id="0" name=""/>
        <dsp:cNvSpPr/>
      </dsp:nvSpPr>
      <dsp:spPr>
        <a:xfrm>
          <a:off x="5421783" y="3052343"/>
          <a:ext cx="2690438" cy="906855"/>
        </a:xfrm>
        <a:prstGeom prst="roundRect">
          <a:avLst/>
        </a:prstGeom>
        <a:gradFill rotWithShape="0">
          <a:gsLst>
            <a:gs pos="0">
              <a:schemeClr val="accent1">
                <a:hueOff val="0"/>
                <a:satOff val="0"/>
                <a:lumOff val="0"/>
                <a:alphaOff val="0"/>
                <a:tint val="65000"/>
                <a:lumMod val="110000"/>
              </a:schemeClr>
            </a:gs>
            <a:gs pos="88000">
              <a:schemeClr val="accent1">
                <a:hueOff val="0"/>
                <a:satOff val="0"/>
                <a:lumOff val="0"/>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6040" tIns="66040" rIns="66040" bIns="66040" numCol="1" spcCol="1270" anchor="ctr" anchorCtr="0">
          <a:noAutofit/>
        </a:bodyPr>
        <a:lstStyle/>
        <a:p>
          <a:pPr marL="0" lvl="0" indent="0" algn="ctr" defTabSz="1155700">
            <a:lnSpc>
              <a:spcPct val="90000"/>
            </a:lnSpc>
            <a:spcBef>
              <a:spcPct val="0"/>
            </a:spcBef>
            <a:spcAft>
              <a:spcPct val="35000"/>
            </a:spcAft>
            <a:buNone/>
          </a:pPr>
          <a:r>
            <a:rPr lang="en-US" sz="2600" kern="1200" dirty="0">
              <a:latin typeface="Times New Roman" panose="02020603050405020304" pitchFamily="18" charset="0"/>
              <a:cs typeface="Times New Roman" panose="02020603050405020304" pitchFamily="18" charset="0"/>
            </a:rPr>
            <a:t>Electroacoustic design</a:t>
          </a:r>
          <a:endParaRPr lang="es-US" sz="2600" kern="1200" dirty="0">
            <a:latin typeface="Times New Roman" panose="02020603050405020304" pitchFamily="18" charset="0"/>
            <a:cs typeface="Times New Roman" panose="02020603050405020304" pitchFamily="18" charset="0"/>
          </a:endParaRPr>
        </a:p>
      </dsp:txBody>
      <dsp:txXfrm>
        <a:off x="5466052" y="3096612"/>
        <a:ext cx="2601900" cy="818317"/>
      </dsp:txXfrm>
    </dsp:sp>
    <dsp:sp modelId="{A1643E0E-AB2F-4031-B3C4-F80D80A50110}">
      <dsp:nvSpPr>
        <dsp:cNvPr id="0" name=""/>
        <dsp:cNvSpPr/>
      </dsp:nvSpPr>
      <dsp:spPr>
        <a:xfrm rot="8421580">
          <a:off x="1999126" y="2506936"/>
          <a:ext cx="1601280" cy="0"/>
        </a:xfrm>
        <a:custGeom>
          <a:avLst/>
          <a:gdLst/>
          <a:ahLst/>
          <a:cxnLst/>
          <a:rect l="0" t="0" r="0" b="0"/>
          <a:pathLst>
            <a:path>
              <a:moveTo>
                <a:pt x="0" y="0"/>
              </a:moveTo>
              <a:lnTo>
                <a:pt x="1601280" y="0"/>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A9D6012-10BA-4936-8DDD-7CAD1CB0DB44}">
      <dsp:nvSpPr>
        <dsp:cNvPr id="0" name=""/>
        <dsp:cNvSpPr/>
      </dsp:nvSpPr>
      <dsp:spPr>
        <a:xfrm>
          <a:off x="355077" y="3017717"/>
          <a:ext cx="2479680" cy="974771"/>
        </a:xfrm>
        <a:prstGeom prst="roundRect">
          <a:avLst/>
        </a:prstGeom>
        <a:gradFill rotWithShape="0">
          <a:gsLst>
            <a:gs pos="0">
              <a:schemeClr val="accent1">
                <a:hueOff val="0"/>
                <a:satOff val="0"/>
                <a:lumOff val="0"/>
                <a:alphaOff val="0"/>
                <a:tint val="65000"/>
                <a:lumMod val="110000"/>
              </a:schemeClr>
            </a:gs>
            <a:gs pos="88000">
              <a:schemeClr val="accent1">
                <a:hueOff val="0"/>
                <a:satOff val="0"/>
                <a:lumOff val="0"/>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1120" tIns="71120" rIns="71120" bIns="71120" numCol="1" spcCol="1270" anchor="ctr" anchorCtr="0">
          <a:noAutofit/>
        </a:bodyPr>
        <a:lstStyle/>
        <a:p>
          <a:pPr marL="0" lvl="0" indent="0" algn="ctr" defTabSz="1244600">
            <a:lnSpc>
              <a:spcPct val="90000"/>
            </a:lnSpc>
            <a:spcBef>
              <a:spcPct val="0"/>
            </a:spcBef>
            <a:spcAft>
              <a:spcPct val="35000"/>
            </a:spcAft>
            <a:buNone/>
          </a:pPr>
          <a:r>
            <a:rPr lang="en-US" sz="2800" kern="1200" dirty="0">
              <a:latin typeface="Times New Roman" panose="02020603050405020304" pitchFamily="18" charset="0"/>
              <a:cs typeface="Times New Roman" panose="02020603050405020304" pitchFamily="18" charset="0"/>
            </a:rPr>
            <a:t>Architectural analysis</a:t>
          </a:r>
          <a:endParaRPr lang="es-US" sz="2800" kern="1200" dirty="0">
            <a:latin typeface="Times New Roman" panose="02020603050405020304" pitchFamily="18" charset="0"/>
            <a:cs typeface="Times New Roman" panose="02020603050405020304" pitchFamily="18" charset="0"/>
          </a:endParaRPr>
        </a:p>
      </dsp:txBody>
      <dsp:txXfrm>
        <a:off x="402661" y="3065301"/>
        <a:ext cx="2384512" cy="879603"/>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D933264-E149-4447-A6E6-B2614AEF251A}" type="datetimeFigureOut">
              <a:rPr lang="en-US" smtClean="0"/>
              <a:pPr/>
              <a:t>6/7/2020</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2316A2F-7682-4D12-8F38-D96DC49EE81D}" type="slidenum">
              <a:rPr lang="en-US" smtClean="0"/>
              <a:pPr/>
              <a:t>‹#›</a:t>
            </a:fld>
            <a:endParaRPr lang="en-US"/>
          </a:p>
        </p:txBody>
      </p:sp>
    </p:spTree>
    <p:extLst>
      <p:ext uri="{BB962C8B-B14F-4D97-AF65-F5344CB8AC3E}">
        <p14:creationId xmlns:p14="http://schemas.microsoft.com/office/powerpoint/2010/main" val="39356668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0E757C8-1945-4AC1-9239-E72FB2947DE5}" type="datetimeFigureOut">
              <a:rPr lang="en-US" smtClean="0"/>
              <a:pPr/>
              <a:t>6/7/2020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92F604A-60B9-4D1D-9069-4D0B11056403}" type="slidenum">
              <a:rPr lang="en-US" smtClean="0"/>
              <a:pPr/>
              <a:t>‹#›</a:t>
            </a:fld>
            <a:endParaRPr lang="en-US"/>
          </a:p>
        </p:txBody>
      </p:sp>
    </p:spTree>
    <p:extLst>
      <p:ext uri="{BB962C8B-B14F-4D97-AF65-F5344CB8AC3E}">
        <p14:creationId xmlns:p14="http://schemas.microsoft.com/office/powerpoint/2010/main" val="1495673245"/>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92F604A-60B9-4D1D-9069-4D0B11056403}" type="slidenum">
              <a:rPr lang="en-US" smtClean="0"/>
              <a:pPr/>
              <a:t>1</a:t>
            </a:fld>
            <a:endParaRPr lang="en-US"/>
          </a:p>
        </p:txBody>
      </p:sp>
    </p:spTree>
    <p:extLst>
      <p:ext uri="{BB962C8B-B14F-4D97-AF65-F5344CB8AC3E}">
        <p14:creationId xmlns:p14="http://schemas.microsoft.com/office/powerpoint/2010/main" val="4416583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92F604A-60B9-4D1D-9069-4D0B11056403}" type="slidenum">
              <a:rPr lang="en-US" smtClean="0"/>
              <a:pPr/>
              <a:t>2</a:t>
            </a:fld>
            <a:endParaRPr lang="en-US"/>
          </a:p>
        </p:txBody>
      </p:sp>
    </p:spTree>
    <p:extLst>
      <p:ext uri="{BB962C8B-B14F-4D97-AF65-F5344CB8AC3E}">
        <p14:creationId xmlns:p14="http://schemas.microsoft.com/office/powerpoint/2010/main" val="28204364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92F604A-60B9-4D1D-9069-4D0B11056403}" type="slidenum">
              <a:rPr lang="en-US" smtClean="0"/>
              <a:pPr/>
              <a:t>9</a:t>
            </a:fld>
            <a:endParaRPr lang="en-US"/>
          </a:p>
        </p:txBody>
      </p:sp>
    </p:spTree>
    <p:extLst>
      <p:ext uri="{BB962C8B-B14F-4D97-AF65-F5344CB8AC3E}">
        <p14:creationId xmlns:p14="http://schemas.microsoft.com/office/powerpoint/2010/main" val="32501183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92F604A-60B9-4D1D-9069-4D0B11056403}" type="slidenum">
              <a:rPr lang="en-US" smtClean="0"/>
              <a:pPr/>
              <a:t>18</a:t>
            </a:fld>
            <a:endParaRPr lang="en-US"/>
          </a:p>
        </p:txBody>
      </p:sp>
    </p:spTree>
    <p:extLst>
      <p:ext uri="{BB962C8B-B14F-4D97-AF65-F5344CB8AC3E}">
        <p14:creationId xmlns:p14="http://schemas.microsoft.com/office/powerpoint/2010/main" val="31773386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389EBC0-4D28-4288-B026-F152A4143A46}" type="datetime1">
              <a:rPr lang="en-US" smtClean="0"/>
              <a:t>6/7/2020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231297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2502F3D-1E4E-46E5-B0DF-7348A80D480C}" type="datetime1">
              <a:rPr lang="en-US" smtClean="0"/>
              <a:t>6/7/2020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8291148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AFE382D-4819-4F60-8FE3-8D4CBE941166}" type="datetime1">
              <a:rPr lang="en-US" smtClean="0"/>
              <a:t>6/7/2020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1493438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081B7E2-9BF5-450A-A607-619099620797}" type="datetime1">
              <a:rPr lang="en-US" smtClean="0"/>
              <a:t>6/7/2020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7993955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BAD4D2-2841-4EA6-A1E4-6877C8F8491B}" type="datetime1">
              <a:rPr lang="en-US" smtClean="0"/>
              <a:t>6/7/2020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2050138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8D46B29-EF5C-4990-8DC8-A913E81FE829}" type="datetime1">
              <a:rPr lang="en-US" smtClean="0"/>
              <a:t>6/7/2020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0920369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B5D6D27-69A2-4AA8-AE57-139FE5A9F6FC}" type="datetime1">
              <a:rPr lang="en-US" smtClean="0"/>
              <a:t>6/7/2020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36261804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39CE7AE-1AC4-43B5-A2C9-047ECBB18E05}" type="datetime1">
              <a:rPr lang="en-US" smtClean="0"/>
              <a:t>6/7/2020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5764324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D12A38A-034E-4545-888A-D742DC5C1E1A}" type="datetime1">
              <a:rPr lang="en-US" smtClean="0"/>
              <a:t>6/7/2020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1097038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E779DF9-1D9B-433B-AE98-BE33DCE169D1}" type="datetime1">
              <a:rPr lang="en-US" smtClean="0"/>
              <a:t>6/7/2020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40511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AC1BA90-E962-461C-B656-6BD2D56CF8E7}" type="datetime1">
              <a:rPr lang="en-US" smtClean="0"/>
              <a:t>6/7/2020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189599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56F359C-D3D1-4962-91D7-D68D0F7FFAAB}" type="datetime1">
              <a:rPr lang="en-US" smtClean="0"/>
              <a:t>6/7/2020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8472931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A82E78A-2A57-4DA1-9EF6-CCD938D890FF}" type="datetime1">
              <a:rPr lang="en-US" smtClean="0"/>
              <a:t>6/7/2020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2326253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B816CCB-8676-42A1-B180-FDD690577525}" type="datetime1">
              <a:rPr lang="en-US" smtClean="0"/>
              <a:t>6/7/2020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0841409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6E80C35-39D5-4E0D-8BE5-0318AE22E976}" type="datetime1">
              <a:rPr lang="en-US" smtClean="0"/>
              <a:t>6/7/2020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7453695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CEC2CA8-36CB-4E1E-8BA8-354DF940086C}" type="datetime1">
              <a:rPr lang="en-US" smtClean="0"/>
              <a:t>6/7/2020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4325586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5F37CB19-F762-48D8-89EA-6EFF857C770B}" type="datetime1">
              <a:rPr lang="en-US" smtClean="0"/>
              <a:t>6/7/2020</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908402485"/>
      </p:ext>
    </p:extLst>
  </p:cSld>
  <p:clrMap bg1="lt1" tx1="dk1" bg2="lt2" tx2="dk2" accent1="accent1" accent2="accent2" accent3="accent3" accent4="accent4" accent5="accent5" accent6="accent6" hlink="hlink" folHlink="folHlink"/>
  <p:sldLayoutIdLst>
    <p:sldLayoutId id="2147484000" r:id="rId1"/>
    <p:sldLayoutId id="2147484001" r:id="rId2"/>
    <p:sldLayoutId id="2147484002" r:id="rId3"/>
    <p:sldLayoutId id="2147484003" r:id="rId4"/>
    <p:sldLayoutId id="2147484004" r:id="rId5"/>
    <p:sldLayoutId id="2147484005" r:id="rId6"/>
    <p:sldLayoutId id="2147484006" r:id="rId7"/>
    <p:sldLayoutId id="2147484007" r:id="rId8"/>
    <p:sldLayoutId id="2147484008" r:id="rId9"/>
    <p:sldLayoutId id="2147484009" r:id="rId10"/>
    <p:sldLayoutId id="2147484010" r:id="rId11"/>
    <p:sldLayoutId id="2147484011" r:id="rId12"/>
    <p:sldLayoutId id="2147484012" r:id="rId13"/>
    <p:sldLayoutId id="2147484013" r:id="rId14"/>
    <p:sldLayoutId id="2147484014" r:id="rId15"/>
    <p:sldLayoutId id="2147484015" r:id="rId16"/>
  </p:sldLayoutIdLst>
  <p:hf hdr="0" ft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19.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20.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7.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7.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53.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7.xml"/><Relationship Id="rId5" Type="http://schemas.openxmlformats.org/officeDocument/2006/relationships/image" Target="../media/image68.png"/><Relationship Id="rId4" Type="http://schemas.openxmlformats.org/officeDocument/2006/relationships/image" Target="../media/image67.png"/></Relationships>
</file>

<file path=ppt/slides/_rels/slide55.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png"/><Relationship Id="rId1" Type="http://schemas.openxmlformats.org/officeDocument/2006/relationships/slideLayout" Target="../slideLayouts/slideLayout7.xml"/><Relationship Id="rId4" Type="http://schemas.openxmlformats.org/officeDocument/2006/relationships/image" Target="../media/image75.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7.png"/><Relationship Id="rId1" Type="http://schemas.openxmlformats.org/officeDocument/2006/relationships/slideLayout" Target="../slideLayouts/slideLayout7.xml"/><Relationship Id="rId4" Type="http://schemas.openxmlformats.org/officeDocument/2006/relationships/image" Target="../media/image79.png"/></Relationships>
</file>

<file path=ppt/slides/_rels/slide61.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80.pn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7.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65.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image" Target="../media/image85.PNG"/><Relationship Id="rId1" Type="http://schemas.openxmlformats.org/officeDocument/2006/relationships/slideLayout" Target="../slideLayouts/slideLayout7.xml"/><Relationship Id="rId5" Type="http://schemas.openxmlformats.org/officeDocument/2006/relationships/image" Target="../media/image88.png"/><Relationship Id="rId4" Type="http://schemas.openxmlformats.org/officeDocument/2006/relationships/image" Target="../media/image87.png"/></Relationships>
</file>

<file path=ppt/slides/_rels/slide67.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image" Target="../media/image89.PNG"/><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2" Type="http://schemas.openxmlformats.org/officeDocument/2006/relationships/image" Target="../media/image91.png"/><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1.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92.jpeg"/><Relationship Id="rId1" Type="http://schemas.openxmlformats.org/officeDocument/2006/relationships/slideLayout" Target="../slideLayouts/slideLayout5.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3.xml.rels><?xml version="1.0" encoding="UTF-8" standalone="yes"?>
<Relationships xmlns="http://schemas.openxmlformats.org/package/2006/relationships"><Relationship Id="rId2" Type="http://schemas.openxmlformats.org/officeDocument/2006/relationships/image" Target="../media/image94.png"/><Relationship Id="rId1" Type="http://schemas.openxmlformats.org/officeDocument/2006/relationships/slideLayout" Target="../slideLayouts/slideLayout5.xml"/></Relationships>
</file>

<file path=ppt/slides/_rels/slide74.xml.rels><?xml version="1.0" encoding="UTF-8" standalone="yes"?>
<Relationships xmlns="http://schemas.openxmlformats.org/package/2006/relationships"><Relationship Id="rId2" Type="http://schemas.openxmlformats.org/officeDocument/2006/relationships/image" Target="../media/image95.png"/><Relationship Id="rId1" Type="http://schemas.openxmlformats.org/officeDocument/2006/relationships/slideLayout" Target="../slideLayouts/slideLayout5.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9.xml.rels><?xml version="1.0" encoding="UTF-8" standalone="yes"?>
<Relationships xmlns="http://schemas.openxmlformats.org/package/2006/relationships"><Relationship Id="rId2" Type="http://schemas.openxmlformats.org/officeDocument/2006/relationships/image" Target="../media/image96.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2" Type="http://schemas.openxmlformats.org/officeDocument/2006/relationships/image" Target="../media/image97.png"/><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image" Target="../media/image98.png"/><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image" Target="../media/image100.png"/><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2" Type="http://schemas.openxmlformats.org/officeDocument/2006/relationships/image" Target="../media/image102.png"/><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image" Target="../media/image103.png"/><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image" Target="../media/image94.png"/><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image" Target="../media/image106.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90.xml.rels><?xml version="1.0" encoding="UTF-8" standalone="yes"?>
<Relationships xmlns="http://schemas.openxmlformats.org/package/2006/relationships"><Relationship Id="rId2" Type="http://schemas.openxmlformats.org/officeDocument/2006/relationships/image" Target="../media/image108.png"/><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2" Type="http://schemas.openxmlformats.org/officeDocument/2006/relationships/image" Target="../media/image109.png"/><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image" Target="../media/image110.png"/><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02593" y="1902592"/>
            <a:ext cx="8159266" cy="2426842"/>
          </a:xfrm>
        </p:spPr>
        <p:txBody>
          <a:bodyPr>
            <a:normAutofit fontScale="90000"/>
          </a:bodyPr>
          <a:lstStyle/>
          <a:p>
            <a:pPr algn="ctr">
              <a:lnSpc>
                <a:spcPct val="150000"/>
              </a:lnSpc>
            </a:pPr>
            <a:br>
              <a:rPr lang="en-US" sz="2400" b="1" dirty="0">
                <a:solidFill>
                  <a:schemeClr val="tx1"/>
                </a:solidFill>
                <a:latin typeface="Times New Roman" panose="02020603050405020304" pitchFamily="18" charset="0"/>
                <a:cs typeface="Times New Roman" panose="02020603050405020304" pitchFamily="18" charset="0"/>
              </a:rPr>
            </a:br>
            <a:br>
              <a:rPr lang="en-US" sz="2400" b="1" dirty="0">
                <a:solidFill>
                  <a:schemeClr val="tx1"/>
                </a:solidFill>
                <a:latin typeface="Times New Roman" panose="02020603050405020304" pitchFamily="18" charset="0"/>
                <a:cs typeface="Times New Roman" panose="02020603050405020304" pitchFamily="18" charset="0"/>
              </a:rPr>
            </a:br>
            <a:br>
              <a:rPr lang="en-US" sz="2400" b="1" dirty="0">
                <a:solidFill>
                  <a:schemeClr val="tx1"/>
                </a:solidFill>
                <a:latin typeface="Times New Roman" panose="02020603050405020304" pitchFamily="18" charset="0"/>
                <a:cs typeface="Times New Roman" panose="02020603050405020304" pitchFamily="18" charset="0"/>
              </a:rPr>
            </a:br>
            <a:br>
              <a:rPr lang="en-US" sz="2400" b="1" dirty="0">
                <a:solidFill>
                  <a:schemeClr val="tx1"/>
                </a:solidFill>
                <a:latin typeface="Times New Roman" panose="02020603050405020304" pitchFamily="18" charset="0"/>
                <a:cs typeface="Times New Roman" panose="02020603050405020304" pitchFamily="18" charset="0"/>
              </a:rPr>
            </a:br>
            <a:br>
              <a:rPr lang="en-US" sz="2400" b="1" dirty="0">
                <a:solidFill>
                  <a:schemeClr val="tx1"/>
                </a:solidFill>
                <a:latin typeface="Times New Roman" panose="02020603050405020304" pitchFamily="18" charset="0"/>
                <a:cs typeface="Times New Roman" panose="02020603050405020304" pitchFamily="18" charset="0"/>
              </a:rPr>
            </a:br>
            <a:br>
              <a:rPr lang="en-US" sz="2400" b="1" dirty="0">
                <a:solidFill>
                  <a:schemeClr val="tx1"/>
                </a:solidFill>
                <a:latin typeface="Times New Roman" panose="02020603050405020304" pitchFamily="18" charset="0"/>
                <a:cs typeface="Times New Roman" panose="02020603050405020304" pitchFamily="18" charset="0"/>
              </a:rPr>
            </a:br>
            <a:br>
              <a:rPr lang="en-US" sz="2400" b="1" dirty="0">
                <a:solidFill>
                  <a:schemeClr val="tx1"/>
                </a:solidFill>
                <a:latin typeface="Times New Roman" panose="02020603050405020304" pitchFamily="18" charset="0"/>
                <a:cs typeface="Times New Roman" panose="02020603050405020304" pitchFamily="18" charset="0"/>
              </a:rPr>
            </a:br>
            <a:r>
              <a:rPr lang="en-US" sz="2700" b="1" dirty="0">
                <a:solidFill>
                  <a:schemeClr val="tx1"/>
                </a:solidFill>
                <a:latin typeface="Times New Roman" panose="02020603050405020304" pitchFamily="18" charset="0"/>
                <a:cs typeface="Times New Roman" panose="02020603050405020304" pitchFamily="18" charset="0"/>
              </a:rPr>
              <a:t>" Assessment and Redesign For Establishment Of Manage &amp; Development Orphans Funds in Ramallah</a:t>
            </a:r>
            <a:r>
              <a:rPr lang="ar-SA" sz="2700" b="1" dirty="0">
                <a:solidFill>
                  <a:schemeClr val="tx1"/>
                </a:solidFill>
                <a:latin typeface="Times New Roman" panose="02020603050405020304" pitchFamily="18" charset="0"/>
                <a:cs typeface="Times New Roman" panose="02020603050405020304" pitchFamily="18" charset="0"/>
              </a:rPr>
              <a:t> </a:t>
            </a:r>
            <a:r>
              <a:rPr lang="en-US" sz="2700" b="1" dirty="0">
                <a:solidFill>
                  <a:schemeClr val="tx1"/>
                </a:solidFill>
                <a:latin typeface="Times New Roman" panose="02020603050405020304" pitchFamily="18" charset="0"/>
                <a:cs typeface="Times New Roman" panose="02020603050405020304" pitchFamily="18" charset="0"/>
              </a:rPr>
              <a:t>City "</a:t>
            </a:r>
            <a:br>
              <a:rPr lang="en-US" sz="2400" b="1" dirty="0">
                <a:solidFill>
                  <a:schemeClr val="tx1"/>
                </a:solidFill>
                <a:latin typeface="Times New Roman" panose="02020603050405020304" pitchFamily="18" charset="0"/>
                <a:cs typeface="Times New Roman" panose="02020603050405020304" pitchFamily="18" charset="0"/>
              </a:rPr>
            </a:br>
            <a:endParaRPr lang="en-US" sz="4000" dirty="0">
              <a:solidFill>
                <a:schemeClr val="tx1"/>
              </a:solidFill>
            </a:endParaRPr>
          </a:p>
        </p:txBody>
      </p:sp>
      <p:sp>
        <p:nvSpPr>
          <p:cNvPr id="3" name="Subtitle 2"/>
          <p:cNvSpPr>
            <a:spLocks noGrp="1"/>
          </p:cNvSpPr>
          <p:nvPr>
            <p:ph type="subTitle" idx="1"/>
          </p:nvPr>
        </p:nvSpPr>
        <p:spPr>
          <a:xfrm>
            <a:off x="1227826" y="3486549"/>
            <a:ext cx="4876800" cy="1816100"/>
          </a:xfrm>
        </p:spPr>
        <p:txBody>
          <a:bodyPr>
            <a:noAutofit/>
          </a:bodyPr>
          <a:lstStyle/>
          <a:p>
            <a:pPr marL="173038"/>
            <a:endParaRPr lang="en-US" sz="2000" b="1" i="1" dirty="0">
              <a:solidFill>
                <a:schemeClr val="tx1"/>
              </a:solidFill>
              <a:latin typeface="Times New Roman" panose="02020603050405020304" pitchFamily="18" charset="0"/>
              <a:cs typeface="Times New Roman" panose="02020603050405020304" pitchFamily="18" charset="0"/>
            </a:endParaRPr>
          </a:p>
          <a:p>
            <a:pPr marL="173038" algn="l"/>
            <a:r>
              <a:rPr lang="en-US" sz="2000" b="1" dirty="0">
                <a:solidFill>
                  <a:schemeClr val="tx1"/>
                </a:solidFill>
                <a:latin typeface="Times New Roman" panose="02020603050405020304" pitchFamily="18" charset="0"/>
                <a:cs typeface="Times New Roman" panose="02020603050405020304" pitchFamily="18" charset="0"/>
              </a:rPr>
              <a:t>Prepared By:</a:t>
            </a:r>
          </a:p>
          <a:p>
            <a:pPr algn="ctr"/>
            <a:r>
              <a:rPr lang="en-US" sz="2000" b="1" dirty="0">
                <a:solidFill>
                  <a:schemeClr val="tx1"/>
                </a:solidFill>
                <a:latin typeface="Times New Roman" panose="02020603050405020304" pitchFamily="18" charset="0"/>
                <a:cs typeface="Times New Roman" panose="02020603050405020304" pitchFamily="18" charset="0"/>
              </a:rPr>
              <a:t>Abdullah Adele</a:t>
            </a:r>
          </a:p>
          <a:p>
            <a:pPr algn="ctr"/>
            <a:r>
              <a:rPr lang="en-US" sz="2000" b="1" dirty="0">
                <a:solidFill>
                  <a:schemeClr val="tx1"/>
                </a:solidFill>
                <a:latin typeface="Times New Roman" panose="02020603050405020304" pitchFamily="18" charset="0"/>
                <a:cs typeface="Times New Roman" panose="02020603050405020304" pitchFamily="18" charset="0"/>
              </a:rPr>
              <a:t>Ali Abu-Taha</a:t>
            </a:r>
          </a:p>
          <a:p>
            <a:pPr algn="ctr"/>
            <a:r>
              <a:rPr lang="en-US" sz="2000" b="1" dirty="0">
                <a:solidFill>
                  <a:schemeClr val="tx1"/>
                </a:solidFill>
                <a:latin typeface="Times New Roman" panose="02020603050405020304" pitchFamily="18" charset="0"/>
                <a:cs typeface="Times New Roman" panose="02020603050405020304" pitchFamily="18" charset="0"/>
              </a:rPr>
              <a:t>Arif Asayra</a:t>
            </a: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5" name="Slide Number Placeholder 4"/>
          <p:cNvSpPr>
            <a:spLocks noGrp="1"/>
          </p:cNvSpPr>
          <p:nvPr>
            <p:ph type="sldNum" sz="quarter" idx="12"/>
          </p:nvPr>
        </p:nvSpPr>
        <p:spPr/>
        <p:txBody>
          <a:bodyPr/>
          <a:lstStyle/>
          <a:p>
            <a:fld id="{D57F1E4F-1CFF-5643-939E-217C01CDF565}" type="slidenum">
              <a:rPr lang="en-US" sz="3200" smtClean="0"/>
              <a:pPr/>
              <a:t>1</a:t>
            </a:fld>
            <a:endParaRPr lang="en-US" sz="3200" dirty="0"/>
          </a:p>
        </p:txBody>
      </p:sp>
      <p:sp>
        <p:nvSpPr>
          <p:cNvPr id="4" name="Rectangle 3"/>
          <p:cNvSpPr/>
          <p:nvPr/>
        </p:nvSpPr>
        <p:spPr>
          <a:xfrm>
            <a:off x="1227826" y="5534197"/>
            <a:ext cx="4431598" cy="646331"/>
          </a:xfrm>
          <a:prstGeom prst="rect">
            <a:avLst/>
          </a:prstGeom>
        </p:spPr>
        <p:txBody>
          <a:bodyPr wrap="none">
            <a:spAutoFit/>
          </a:bodyPr>
          <a:lstStyle/>
          <a:p>
            <a:pPr algn="ctr">
              <a:lnSpc>
                <a:spcPct val="150000"/>
              </a:lnSpc>
            </a:pPr>
            <a:r>
              <a:rPr lang="en-US" sz="2400" b="1" dirty="0">
                <a:latin typeface="Times New Roman" panose="02020603050405020304" pitchFamily="18" charset="0"/>
                <a:ea typeface="Calibri" panose="020F0502020204030204" pitchFamily="34" charset="0"/>
                <a:cs typeface="Times New Roman" panose="02020603050405020304" pitchFamily="18" charset="0"/>
              </a:rPr>
              <a:t>Supervisor: </a:t>
            </a:r>
            <a:r>
              <a:rPr lang="en-US" sz="2400" b="1" spc="100" dirty="0">
                <a:latin typeface="Times New Roman" panose="02020603050405020304" pitchFamily="18" charset="0"/>
                <a:ea typeface="Calibri" panose="020F0502020204030204" pitchFamily="34" charset="0"/>
                <a:cs typeface="Times New Roman" panose="02020603050405020304" pitchFamily="18" charset="0"/>
              </a:rPr>
              <a:t>Dr. Mutasim Baba</a:t>
            </a:r>
          </a:p>
        </p:txBody>
      </p:sp>
      <p:sp>
        <p:nvSpPr>
          <p:cNvPr id="7" name="Title 1"/>
          <p:cNvSpPr txBox="1">
            <a:spLocks/>
          </p:cNvSpPr>
          <p:nvPr/>
        </p:nvSpPr>
        <p:spPr>
          <a:xfrm>
            <a:off x="3666228" y="528923"/>
            <a:ext cx="5583219" cy="1367862"/>
          </a:xfrm>
          <a:prstGeom prst="rect">
            <a:avLst/>
          </a:prstGeom>
        </p:spPr>
        <p:txBody>
          <a:bodyPr vert="horz" lIns="91440" tIns="45720" rIns="91440" bIns="45720" rtlCol="0" anchor="b">
            <a:noAutofit/>
          </a:bodyPr>
          <a:lstStyle>
            <a:lvl1pPr algn="l" defTabSz="4572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lnSpc>
                <a:spcPct val="150000"/>
              </a:lnSpc>
            </a:pPr>
            <a:r>
              <a:rPr lang="en-US" sz="1600" b="1" dirty="0">
                <a:solidFill>
                  <a:prstClr val="black"/>
                </a:solidFill>
                <a:latin typeface="Times New Roman" panose="02020603050405020304" pitchFamily="18" charset="0"/>
                <a:cs typeface="Times New Roman" panose="02020603050405020304" pitchFamily="18" charset="0"/>
              </a:rPr>
              <a:t>An-Najah National University </a:t>
            </a:r>
            <a:br>
              <a:rPr lang="en-US" sz="1600" b="1" dirty="0">
                <a:solidFill>
                  <a:prstClr val="black"/>
                </a:solidFill>
                <a:latin typeface="Times New Roman" panose="02020603050405020304" pitchFamily="18" charset="0"/>
                <a:cs typeface="Times New Roman" panose="02020603050405020304" pitchFamily="18" charset="0"/>
              </a:rPr>
            </a:br>
            <a:r>
              <a:rPr lang="en-US" sz="1600" b="1" dirty="0">
                <a:solidFill>
                  <a:prstClr val="black"/>
                </a:solidFill>
                <a:latin typeface="Times New Roman" panose="02020603050405020304" pitchFamily="18" charset="0"/>
                <a:cs typeface="Times New Roman" panose="02020603050405020304" pitchFamily="18" charset="0"/>
              </a:rPr>
              <a:t>Faculty of Engineering </a:t>
            </a:r>
            <a:br>
              <a:rPr lang="en-US" sz="1600" b="1" dirty="0">
                <a:solidFill>
                  <a:prstClr val="black"/>
                </a:solidFill>
                <a:latin typeface="Times New Roman" panose="02020603050405020304" pitchFamily="18" charset="0"/>
                <a:cs typeface="Times New Roman" panose="02020603050405020304" pitchFamily="18" charset="0"/>
              </a:rPr>
            </a:br>
            <a:r>
              <a:rPr lang="en-US" sz="1600" b="1" dirty="0">
                <a:solidFill>
                  <a:prstClr val="black"/>
                </a:solidFill>
                <a:latin typeface="Times New Roman" panose="02020603050405020304" pitchFamily="18" charset="0"/>
                <a:cs typeface="Times New Roman" panose="02020603050405020304" pitchFamily="18" charset="0"/>
              </a:rPr>
              <a:t>Building Engineering Department</a:t>
            </a:r>
            <a:br>
              <a:rPr lang="ar-SA" sz="1600" b="1" dirty="0">
                <a:solidFill>
                  <a:prstClr val="black"/>
                </a:solidFill>
                <a:latin typeface="Times New Roman" panose="02020603050405020304" pitchFamily="18" charset="0"/>
                <a:cs typeface="Times New Roman" panose="02020603050405020304" pitchFamily="18" charset="0"/>
              </a:rPr>
            </a:br>
            <a:endParaRPr lang="en-US" sz="1600" b="1" dirty="0">
              <a:latin typeface="Times New Roman" panose="02020603050405020304" pitchFamily="18" charset="0"/>
              <a:cs typeface="Times New Roman" panose="02020603050405020304" pitchFamily="18" charset="0"/>
            </a:endParaRPr>
          </a:p>
        </p:txBody>
      </p:sp>
      <p:pic>
        <p:nvPicPr>
          <p:cNvPr id="1028" name="Picture 4" descr="Image result for Ø¬Ø§ÙØ¹Ø© Ø§ÙÙØ¬Ø§Ø­ Ø§ÙÙØ·ÙÙÙ Ø´Ø¹Ø§Ø±&quo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86938" y="4591429"/>
            <a:ext cx="1828800" cy="17376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056530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152980" y="501042"/>
            <a:ext cx="8911687" cy="805445"/>
          </a:xfrm>
        </p:spPr>
        <p:txBody>
          <a:bodyPr>
            <a:normAutofit/>
          </a:bodyPr>
          <a:lstStyle/>
          <a:p>
            <a:r>
              <a:rPr lang="en-US" b="1" dirty="0">
                <a:solidFill>
                  <a:schemeClr val="accent2">
                    <a:lumMod val="75000"/>
                  </a:schemeClr>
                </a:solidFill>
                <a:latin typeface="Times New Roman" panose="02020603050405020304" pitchFamily="18" charset="0"/>
                <a:cs typeface="Times New Roman" panose="02020603050405020304" pitchFamily="18" charset="0"/>
              </a:rPr>
              <a:t>Architectural</a:t>
            </a:r>
            <a:r>
              <a:rPr lang="en-US" b="1" dirty="0">
                <a:latin typeface="Times New Roman" panose="02020603050405020304" pitchFamily="18" charset="0"/>
                <a:cs typeface="Times New Roman" panose="02020603050405020304" pitchFamily="18" charset="0"/>
              </a:rPr>
              <a:t> </a:t>
            </a:r>
            <a:r>
              <a:rPr lang="en-US" b="1" dirty="0">
                <a:solidFill>
                  <a:schemeClr val="accent2">
                    <a:lumMod val="75000"/>
                  </a:schemeClr>
                </a:solidFill>
                <a:latin typeface="Times New Roman" panose="02020603050405020304" pitchFamily="18" charset="0"/>
                <a:cs typeface="Times New Roman" panose="02020603050405020304" pitchFamily="18" charset="0"/>
              </a:rPr>
              <a:t>Aspects </a:t>
            </a:r>
            <a:endParaRPr lang="en-US" dirty="0">
              <a:solidFill>
                <a:schemeClr val="accent2">
                  <a:lumMod val="75000"/>
                </a:schemeClr>
              </a:solidFill>
              <a:latin typeface="Times New Roman" panose="02020603050405020304" pitchFamily="18" charset="0"/>
              <a:cs typeface="Times New Roman" panose="02020603050405020304" pitchFamily="18" charset="0"/>
            </a:endParaRPr>
          </a:p>
        </p:txBody>
      </p:sp>
      <p:sp>
        <p:nvSpPr>
          <p:cNvPr id="2" name="Slide Number Placeholder 1"/>
          <p:cNvSpPr>
            <a:spLocks noGrp="1"/>
          </p:cNvSpPr>
          <p:nvPr>
            <p:ph type="sldNum" sz="quarter" idx="12"/>
          </p:nvPr>
        </p:nvSpPr>
        <p:spPr/>
        <p:txBody>
          <a:bodyPr/>
          <a:lstStyle/>
          <a:p>
            <a:fld id="{D57F1E4F-1CFF-5643-939E-217C01CDF565}" type="slidenum">
              <a:rPr lang="en-US" sz="3200" smtClean="0"/>
              <a:pPr/>
              <a:t>10</a:t>
            </a:fld>
            <a:endParaRPr lang="en-US" sz="3200"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6342" y="1369236"/>
            <a:ext cx="6075460" cy="4252822"/>
          </a:xfrm>
          <a:prstGeom prst="rect">
            <a:avLst/>
          </a:prstGeom>
        </p:spPr>
      </p:pic>
      <p:sp>
        <p:nvSpPr>
          <p:cNvPr id="12" name="TextBox 11"/>
          <p:cNvSpPr txBox="1"/>
          <p:nvPr/>
        </p:nvSpPr>
        <p:spPr>
          <a:xfrm>
            <a:off x="1699404" y="5684808"/>
            <a:ext cx="3746538" cy="738664"/>
          </a:xfrm>
          <a:prstGeom prst="rect">
            <a:avLst/>
          </a:prstGeom>
          <a:noFill/>
        </p:spPr>
        <p:txBody>
          <a:bodyPr wrap="none" rtlCol="0">
            <a:spAutoFit/>
          </a:bodyPr>
          <a:lstStyle/>
          <a:p>
            <a:r>
              <a:rPr lang="en-US" sz="2400" b="1" dirty="0"/>
              <a:t>Old design for first floor </a:t>
            </a:r>
          </a:p>
          <a:p>
            <a:r>
              <a:rPr lang="en-US" dirty="0"/>
              <a:t> </a:t>
            </a:r>
          </a:p>
        </p:txBody>
      </p:sp>
      <p:sp>
        <p:nvSpPr>
          <p:cNvPr id="13" name="TextBox 12"/>
          <p:cNvSpPr txBox="1"/>
          <p:nvPr/>
        </p:nvSpPr>
        <p:spPr>
          <a:xfrm>
            <a:off x="7509126" y="5684810"/>
            <a:ext cx="3882794" cy="461665"/>
          </a:xfrm>
          <a:prstGeom prst="rect">
            <a:avLst/>
          </a:prstGeom>
          <a:noFill/>
        </p:spPr>
        <p:txBody>
          <a:bodyPr wrap="none" rtlCol="0">
            <a:spAutoFit/>
          </a:bodyPr>
          <a:lstStyle/>
          <a:p>
            <a:r>
              <a:rPr lang="en-US" sz="2400" b="1" dirty="0"/>
              <a:t>New design for first floor </a:t>
            </a:r>
          </a:p>
        </p:txBody>
      </p:sp>
      <p:pic>
        <p:nvPicPr>
          <p:cNvPr id="3" name="Picture 2">
            <a:extLst>
              <a:ext uri="{FF2B5EF4-FFF2-40B4-BE49-F238E27FC236}">
                <a16:creationId xmlns:a16="http://schemas.microsoft.com/office/drawing/2014/main" id="{1A10F464-639C-4B30-A91F-34768CF2D05B}"/>
              </a:ext>
            </a:extLst>
          </p:cNvPr>
          <p:cNvPicPr>
            <a:picLocks noChangeAspect="1"/>
          </p:cNvPicPr>
          <p:nvPr/>
        </p:nvPicPr>
        <p:blipFill>
          <a:blip r:embed="rId3"/>
          <a:stretch>
            <a:fillRect/>
          </a:stretch>
        </p:blipFill>
        <p:spPr>
          <a:xfrm>
            <a:off x="6125956" y="1498673"/>
            <a:ext cx="5819702" cy="3926125"/>
          </a:xfrm>
          <a:prstGeom prst="rect">
            <a:avLst/>
          </a:prstGeom>
        </p:spPr>
      </p:pic>
    </p:spTree>
    <p:extLst>
      <p:ext uri="{BB962C8B-B14F-4D97-AF65-F5344CB8AC3E}">
        <p14:creationId xmlns:p14="http://schemas.microsoft.com/office/powerpoint/2010/main" val="32261634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D57F1E4F-1CFF-5643-939E-217C01CDF565}" type="slidenum">
              <a:rPr lang="en-US" sz="3200" smtClean="0"/>
              <a:pPr/>
              <a:t>11</a:t>
            </a:fld>
            <a:endParaRPr lang="en-US" sz="3200" dirty="0"/>
          </a:p>
        </p:txBody>
      </p:sp>
      <p:sp>
        <p:nvSpPr>
          <p:cNvPr id="7" name="TextBox 6"/>
          <p:cNvSpPr txBox="1"/>
          <p:nvPr/>
        </p:nvSpPr>
        <p:spPr>
          <a:xfrm>
            <a:off x="2130725" y="5529532"/>
            <a:ext cx="1535501" cy="646331"/>
          </a:xfrm>
          <a:prstGeom prst="rect">
            <a:avLst/>
          </a:prstGeom>
          <a:noFill/>
        </p:spPr>
        <p:txBody>
          <a:bodyPr wrap="square" rtlCol="0">
            <a:spAutoFit/>
          </a:bodyPr>
          <a:lstStyle/>
          <a:p>
            <a:r>
              <a:rPr lang="en-US" dirty="0"/>
              <a:t>Third floor </a:t>
            </a:r>
          </a:p>
          <a:p>
            <a:endParaRPr lang="en-US" dirty="0"/>
          </a:p>
        </p:txBody>
      </p:sp>
      <p:sp>
        <p:nvSpPr>
          <p:cNvPr id="8" name="TextBox 7"/>
          <p:cNvSpPr txBox="1"/>
          <p:nvPr/>
        </p:nvSpPr>
        <p:spPr>
          <a:xfrm>
            <a:off x="5969479" y="5529532"/>
            <a:ext cx="1613140" cy="369332"/>
          </a:xfrm>
          <a:prstGeom prst="rect">
            <a:avLst/>
          </a:prstGeom>
          <a:noFill/>
        </p:spPr>
        <p:txBody>
          <a:bodyPr wrap="square" rtlCol="0">
            <a:spAutoFit/>
          </a:bodyPr>
          <a:lstStyle/>
          <a:p>
            <a:r>
              <a:rPr lang="en-US" dirty="0"/>
              <a:t>Second floor </a:t>
            </a:r>
          </a:p>
        </p:txBody>
      </p:sp>
      <p:sp>
        <p:nvSpPr>
          <p:cNvPr id="9" name="TextBox 8"/>
          <p:cNvSpPr txBox="1"/>
          <p:nvPr/>
        </p:nvSpPr>
        <p:spPr>
          <a:xfrm>
            <a:off x="2838090" y="448576"/>
            <a:ext cx="4485736" cy="646331"/>
          </a:xfrm>
          <a:prstGeom prst="rect">
            <a:avLst/>
          </a:prstGeom>
          <a:noFill/>
        </p:spPr>
        <p:txBody>
          <a:bodyPr wrap="square" rtlCol="0">
            <a:spAutoFit/>
          </a:bodyPr>
          <a:lstStyle/>
          <a:p>
            <a:r>
              <a:rPr lang="en-US" sz="3600" b="1" dirty="0">
                <a:solidFill>
                  <a:schemeClr val="accent2">
                    <a:lumMod val="75000"/>
                  </a:schemeClr>
                </a:solidFill>
                <a:latin typeface="Times New Roman" panose="02020603050405020304" pitchFamily="18" charset="0"/>
                <a:cs typeface="Times New Roman" panose="02020603050405020304" pitchFamily="18" charset="0"/>
              </a:rPr>
              <a:t>Architectural</a:t>
            </a:r>
            <a:r>
              <a:rPr lang="en-US" sz="3600" b="1" dirty="0">
                <a:latin typeface="Times New Roman" panose="02020603050405020304" pitchFamily="18" charset="0"/>
                <a:cs typeface="Times New Roman" panose="02020603050405020304" pitchFamily="18" charset="0"/>
              </a:rPr>
              <a:t> </a:t>
            </a:r>
            <a:r>
              <a:rPr lang="en-US" sz="3600" b="1" dirty="0">
                <a:solidFill>
                  <a:schemeClr val="accent2">
                    <a:lumMod val="75000"/>
                  </a:schemeClr>
                </a:solidFill>
                <a:latin typeface="Times New Roman" panose="02020603050405020304" pitchFamily="18" charset="0"/>
                <a:cs typeface="Times New Roman" panose="02020603050405020304" pitchFamily="18" charset="0"/>
              </a:rPr>
              <a:t>Aspects </a:t>
            </a:r>
            <a:endParaRPr lang="en-US" sz="3600" dirty="0"/>
          </a:p>
        </p:txBody>
      </p:sp>
      <p:pic>
        <p:nvPicPr>
          <p:cNvPr id="2" name="Picture 1">
            <a:extLst>
              <a:ext uri="{FF2B5EF4-FFF2-40B4-BE49-F238E27FC236}">
                <a16:creationId xmlns:a16="http://schemas.microsoft.com/office/drawing/2014/main" id="{96A89EA6-7D61-40DB-98AF-BCFCFED74207}"/>
              </a:ext>
            </a:extLst>
          </p:cNvPr>
          <p:cNvPicPr>
            <a:picLocks noChangeAspect="1"/>
          </p:cNvPicPr>
          <p:nvPr/>
        </p:nvPicPr>
        <p:blipFill>
          <a:blip r:embed="rId2"/>
          <a:stretch>
            <a:fillRect/>
          </a:stretch>
        </p:blipFill>
        <p:spPr>
          <a:xfrm>
            <a:off x="499433" y="1643062"/>
            <a:ext cx="9163050" cy="3571875"/>
          </a:xfrm>
          <a:prstGeom prst="rect">
            <a:avLst/>
          </a:prstGeom>
        </p:spPr>
      </p:pic>
    </p:spTree>
    <p:extLst>
      <p:ext uri="{BB962C8B-B14F-4D97-AF65-F5344CB8AC3E}">
        <p14:creationId xmlns:p14="http://schemas.microsoft.com/office/powerpoint/2010/main" val="41186410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D57F1E4F-1CFF-5643-939E-217C01CDF565}" type="slidenum">
              <a:rPr lang="en-US" sz="3200" smtClean="0"/>
              <a:pPr/>
              <a:t>12</a:t>
            </a:fld>
            <a:endParaRPr lang="en-US" sz="3200" dirty="0"/>
          </a:p>
        </p:txBody>
      </p:sp>
      <p:sp>
        <p:nvSpPr>
          <p:cNvPr id="7" name="TextBox 6"/>
          <p:cNvSpPr txBox="1"/>
          <p:nvPr/>
        </p:nvSpPr>
        <p:spPr>
          <a:xfrm>
            <a:off x="1975450" y="5503653"/>
            <a:ext cx="1388852" cy="369332"/>
          </a:xfrm>
          <a:prstGeom prst="rect">
            <a:avLst/>
          </a:prstGeom>
          <a:noFill/>
        </p:spPr>
        <p:txBody>
          <a:bodyPr wrap="square" rtlCol="0">
            <a:spAutoFit/>
          </a:bodyPr>
          <a:lstStyle/>
          <a:p>
            <a:r>
              <a:rPr lang="en-US" dirty="0"/>
              <a:t>Fifth floor </a:t>
            </a:r>
          </a:p>
        </p:txBody>
      </p:sp>
      <p:sp>
        <p:nvSpPr>
          <p:cNvPr id="8" name="TextBox 7"/>
          <p:cNvSpPr txBox="1"/>
          <p:nvPr/>
        </p:nvSpPr>
        <p:spPr>
          <a:xfrm>
            <a:off x="6590197" y="5503653"/>
            <a:ext cx="1526875" cy="369332"/>
          </a:xfrm>
          <a:prstGeom prst="rect">
            <a:avLst/>
          </a:prstGeom>
          <a:noFill/>
        </p:spPr>
        <p:txBody>
          <a:bodyPr wrap="square" rtlCol="0">
            <a:spAutoFit/>
          </a:bodyPr>
          <a:lstStyle/>
          <a:p>
            <a:r>
              <a:rPr lang="en-US" dirty="0"/>
              <a:t>Forth floor </a:t>
            </a:r>
          </a:p>
        </p:txBody>
      </p:sp>
      <p:sp>
        <p:nvSpPr>
          <p:cNvPr id="9" name="TextBox 8"/>
          <p:cNvSpPr txBox="1"/>
          <p:nvPr/>
        </p:nvSpPr>
        <p:spPr>
          <a:xfrm>
            <a:off x="2139351" y="362310"/>
            <a:ext cx="4563374" cy="646331"/>
          </a:xfrm>
          <a:prstGeom prst="rect">
            <a:avLst/>
          </a:prstGeom>
          <a:noFill/>
        </p:spPr>
        <p:txBody>
          <a:bodyPr wrap="square" rtlCol="0">
            <a:spAutoFit/>
          </a:bodyPr>
          <a:lstStyle/>
          <a:p>
            <a:r>
              <a:rPr lang="en-US" sz="3600" b="1" dirty="0">
                <a:solidFill>
                  <a:schemeClr val="accent2">
                    <a:lumMod val="75000"/>
                  </a:schemeClr>
                </a:solidFill>
                <a:latin typeface="Times New Roman" panose="02020603050405020304" pitchFamily="18" charset="0"/>
                <a:cs typeface="Times New Roman" panose="02020603050405020304" pitchFamily="18" charset="0"/>
              </a:rPr>
              <a:t>Architectural</a:t>
            </a:r>
            <a:r>
              <a:rPr lang="en-US" sz="3600" b="1" dirty="0">
                <a:latin typeface="Times New Roman" panose="02020603050405020304" pitchFamily="18" charset="0"/>
                <a:cs typeface="Times New Roman" panose="02020603050405020304" pitchFamily="18" charset="0"/>
              </a:rPr>
              <a:t> </a:t>
            </a:r>
            <a:r>
              <a:rPr lang="en-US" sz="3600" b="1" dirty="0">
                <a:solidFill>
                  <a:schemeClr val="accent2">
                    <a:lumMod val="75000"/>
                  </a:schemeClr>
                </a:solidFill>
                <a:latin typeface="Times New Roman" panose="02020603050405020304" pitchFamily="18" charset="0"/>
                <a:cs typeface="Times New Roman" panose="02020603050405020304" pitchFamily="18" charset="0"/>
              </a:rPr>
              <a:t>Aspects </a:t>
            </a:r>
            <a:endParaRPr lang="en-US" sz="3600" dirty="0"/>
          </a:p>
        </p:txBody>
      </p:sp>
      <p:pic>
        <p:nvPicPr>
          <p:cNvPr id="2" name="Picture 1">
            <a:extLst>
              <a:ext uri="{FF2B5EF4-FFF2-40B4-BE49-F238E27FC236}">
                <a16:creationId xmlns:a16="http://schemas.microsoft.com/office/drawing/2014/main" id="{33A0E47D-CA32-4C1F-A463-215059FE0862}"/>
              </a:ext>
            </a:extLst>
          </p:cNvPr>
          <p:cNvPicPr>
            <a:picLocks noChangeAspect="1"/>
          </p:cNvPicPr>
          <p:nvPr/>
        </p:nvPicPr>
        <p:blipFill>
          <a:blip r:embed="rId2"/>
          <a:stretch>
            <a:fillRect/>
          </a:stretch>
        </p:blipFill>
        <p:spPr>
          <a:xfrm>
            <a:off x="0" y="1365494"/>
            <a:ext cx="10693415" cy="4138159"/>
          </a:xfrm>
          <a:prstGeom prst="rect">
            <a:avLst/>
          </a:prstGeom>
        </p:spPr>
      </p:pic>
    </p:spTree>
    <p:extLst>
      <p:ext uri="{BB962C8B-B14F-4D97-AF65-F5344CB8AC3E}">
        <p14:creationId xmlns:p14="http://schemas.microsoft.com/office/powerpoint/2010/main" val="18380197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2">
                    <a:lumMod val="75000"/>
                  </a:schemeClr>
                </a:solidFill>
                <a:latin typeface="Times New Roman" panose="02020603050405020304" pitchFamily="18" charset="0"/>
                <a:cs typeface="Times New Roman" panose="02020603050405020304" pitchFamily="18" charset="0"/>
              </a:rPr>
              <a:t>Architectural</a:t>
            </a:r>
            <a:r>
              <a:rPr lang="en-US" b="1" dirty="0">
                <a:latin typeface="Times New Roman" panose="02020603050405020304" pitchFamily="18" charset="0"/>
                <a:cs typeface="Times New Roman" panose="02020603050405020304" pitchFamily="18" charset="0"/>
              </a:rPr>
              <a:t> </a:t>
            </a:r>
            <a:r>
              <a:rPr lang="en-US" b="1" dirty="0">
                <a:solidFill>
                  <a:schemeClr val="accent2">
                    <a:lumMod val="75000"/>
                  </a:schemeClr>
                </a:solidFill>
                <a:latin typeface="Times New Roman" panose="02020603050405020304" pitchFamily="18" charset="0"/>
                <a:cs typeface="Times New Roman" panose="02020603050405020304" pitchFamily="18" charset="0"/>
              </a:rPr>
              <a:t>Aspects </a:t>
            </a:r>
            <a:br>
              <a:rPr lang="en-US" dirty="0"/>
            </a:br>
            <a:r>
              <a:rPr lang="en-US" sz="2000" dirty="0">
                <a:solidFill>
                  <a:schemeClr val="tx1"/>
                </a:solidFill>
              </a:rPr>
              <a:t>parking aspect</a:t>
            </a:r>
          </a:p>
        </p:txBody>
      </p:sp>
      <p:sp>
        <p:nvSpPr>
          <p:cNvPr id="7" name="Slide Number Placeholder 6"/>
          <p:cNvSpPr>
            <a:spLocks noGrp="1"/>
          </p:cNvSpPr>
          <p:nvPr>
            <p:ph type="sldNum" sz="quarter" idx="12"/>
          </p:nvPr>
        </p:nvSpPr>
        <p:spPr/>
        <p:txBody>
          <a:bodyPr/>
          <a:lstStyle/>
          <a:p>
            <a:fld id="{D57F1E4F-1CFF-5643-939E-217C01CDF565}" type="slidenum">
              <a:rPr lang="en-US" sz="3200" smtClean="0"/>
              <a:pPr/>
              <a:t>13</a:t>
            </a:fld>
            <a:endParaRPr lang="en-US" sz="3200" dirty="0"/>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0" y="1270000"/>
            <a:ext cx="4113257" cy="4725954"/>
          </a:xfrm>
          <a:prstGeom prst="rect">
            <a:avLst/>
          </a:prstGeom>
        </p:spPr>
      </p:pic>
      <p:sp>
        <p:nvSpPr>
          <p:cNvPr id="9" name="TextBox 8"/>
          <p:cNvSpPr txBox="1"/>
          <p:nvPr/>
        </p:nvSpPr>
        <p:spPr>
          <a:xfrm>
            <a:off x="948906" y="1930400"/>
            <a:ext cx="4563373" cy="923330"/>
          </a:xfrm>
          <a:prstGeom prst="rect">
            <a:avLst/>
          </a:prstGeom>
          <a:noFill/>
        </p:spPr>
        <p:txBody>
          <a:bodyPr wrap="square" rtlCol="0">
            <a:spAutoFit/>
          </a:bodyPr>
          <a:lstStyle/>
          <a:p>
            <a:r>
              <a:rPr lang="en-US" dirty="0"/>
              <a:t>Project consents 13 parking in basements </a:t>
            </a:r>
          </a:p>
          <a:p>
            <a:r>
              <a:rPr lang="en-US" dirty="0"/>
              <a:t>And 22 in site.</a:t>
            </a:r>
          </a:p>
          <a:p>
            <a:r>
              <a:rPr lang="en-US" dirty="0"/>
              <a:t>35 and standard needs 30 parking </a:t>
            </a:r>
          </a:p>
        </p:txBody>
      </p:sp>
    </p:spTree>
    <p:extLst>
      <p:ext uri="{BB962C8B-B14F-4D97-AF65-F5344CB8AC3E}">
        <p14:creationId xmlns:p14="http://schemas.microsoft.com/office/powerpoint/2010/main" val="11881674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2"/>
          </p:nvPr>
        </p:nvSpPr>
        <p:spPr>
          <a:xfrm>
            <a:off x="8228354" y="6244048"/>
            <a:ext cx="683339" cy="365125"/>
          </a:xfrm>
        </p:spPr>
        <p:txBody>
          <a:bodyPr/>
          <a:lstStyle/>
          <a:p>
            <a:fld id="{D57F1E4F-1CFF-5643-939E-217C01CDF565}" type="slidenum">
              <a:rPr lang="en-US" sz="3200" smtClean="0"/>
              <a:pPr/>
              <a:t>14</a:t>
            </a:fld>
            <a:endParaRPr lang="en-US" sz="3200" dirty="0"/>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6959" y="2005367"/>
            <a:ext cx="5605485" cy="3957995"/>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62444" y="1773518"/>
            <a:ext cx="3786998" cy="4421691"/>
          </a:xfrm>
          <a:prstGeom prst="rect">
            <a:avLst/>
          </a:prstGeom>
        </p:spPr>
      </p:pic>
      <p:sp>
        <p:nvSpPr>
          <p:cNvPr id="11" name="TextBox 10"/>
          <p:cNvSpPr txBox="1"/>
          <p:nvPr/>
        </p:nvSpPr>
        <p:spPr>
          <a:xfrm>
            <a:off x="2544791" y="560717"/>
            <a:ext cx="4660341" cy="646981"/>
          </a:xfrm>
          <a:prstGeom prst="rect">
            <a:avLst/>
          </a:prstGeom>
          <a:noFill/>
        </p:spPr>
        <p:txBody>
          <a:bodyPr wrap="square" rtlCol="0">
            <a:spAutoFit/>
          </a:bodyPr>
          <a:lstStyle/>
          <a:p>
            <a:r>
              <a:rPr lang="en-US" sz="3600" b="1" dirty="0">
                <a:solidFill>
                  <a:schemeClr val="accent2">
                    <a:lumMod val="75000"/>
                  </a:schemeClr>
                </a:solidFill>
                <a:latin typeface="Times New Roman" panose="02020603050405020304" pitchFamily="18" charset="0"/>
                <a:cs typeface="Times New Roman" panose="02020603050405020304" pitchFamily="18" charset="0"/>
              </a:rPr>
              <a:t>Architectural</a:t>
            </a:r>
            <a:r>
              <a:rPr lang="en-US" sz="3600" b="1" dirty="0">
                <a:latin typeface="Times New Roman" panose="02020603050405020304" pitchFamily="18" charset="0"/>
                <a:cs typeface="Times New Roman" panose="02020603050405020304" pitchFamily="18" charset="0"/>
              </a:rPr>
              <a:t> </a:t>
            </a:r>
            <a:r>
              <a:rPr lang="en-US" sz="3600" b="1" dirty="0">
                <a:solidFill>
                  <a:schemeClr val="accent2">
                    <a:lumMod val="75000"/>
                  </a:schemeClr>
                </a:solidFill>
                <a:latin typeface="Times New Roman" panose="02020603050405020304" pitchFamily="18" charset="0"/>
                <a:cs typeface="Times New Roman" panose="02020603050405020304" pitchFamily="18" charset="0"/>
              </a:rPr>
              <a:t>Aspects </a:t>
            </a:r>
            <a:endParaRPr lang="en-US" sz="3600" dirty="0"/>
          </a:p>
        </p:txBody>
      </p:sp>
      <p:sp>
        <p:nvSpPr>
          <p:cNvPr id="2" name="TextBox 1"/>
          <p:cNvSpPr txBox="1"/>
          <p:nvPr/>
        </p:nvSpPr>
        <p:spPr>
          <a:xfrm>
            <a:off x="2544791" y="1224951"/>
            <a:ext cx="2484409" cy="396815"/>
          </a:xfrm>
          <a:prstGeom prst="rect">
            <a:avLst/>
          </a:prstGeom>
          <a:noFill/>
        </p:spPr>
        <p:txBody>
          <a:bodyPr wrap="square" rtlCol="0">
            <a:spAutoFit/>
          </a:bodyPr>
          <a:lstStyle/>
          <a:p>
            <a:r>
              <a:rPr lang="en-US" sz="2000" dirty="0"/>
              <a:t>Project elevations</a:t>
            </a:r>
          </a:p>
        </p:txBody>
      </p:sp>
      <p:sp>
        <p:nvSpPr>
          <p:cNvPr id="3" name="TextBox 2"/>
          <p:cNvSpPr txBox="1"/>
          <p:nvPr/>
        </p:nvSpPr>
        <p:spPr>
          <a:xfrm>
            <a:off x="1595887" y="1906438"/>
            <a:ext cx="715992" cy="400110"/>
          </a:xfrm>
          <a:prstGeom prst="rect">
            <a:avLst/>
          </a:prstGeom>
          <a:noFill/>
        </p:spPr>
        <p:txBody>
          <a:bodyPr wrap="square" rtlCol="0">
            <a:spAutoFit/>
          </a:bodyPr>
          <a:lstStyle/>
          <a:p>
            <a:r>
              <a:rPr lang="en-US" sz="2000" dirty="0"/>
              <a:t>SE</a:t>
            </a:r>
            <a:endParaRPr lang="en-US" dirty="0"/>
          </a:p>
        </p:txBody>
      </p:sp>
      <p:sp>
        <p:nvSpPr>
          <p:cNvPr id="4" name="TextBox 3"/>
          <p:cNvSpPr txBox="1"/>
          <p:nvPr/>
        </p:nvSpPr>
        <p:spPr>
          <a:xfrm>
            <a:off x="6003985" y="1773518"/>
            <a:ext cx="759124" cy="369332"/>
          </a:xfrm>
          <a:prstGeom prst="rect">
            <a:avLst/>
          </a:prstGeom>
          <a:noFill/>
        </p:spPr>
        <p:txBody>
          <a:bodyPr wrap="square" rtlCol="0">
            <a:spAutoFit/>
          </a:bodyPr>
          <a:lstStyle/>
          <a:p>
            <a:r>
              <a:rPr lang="en-US" dirty="0"/>
              <a:t>NE</a:t>
            </a:r>
          </a:p>
        </p:txBody>
      </p:sp>
    </p:spTree>
    <p:extLst>
      <p:ext uri="{BB962C8B-B14F-4D97-AF65-F5344CB8AC3E}">
        <p14:creationId xmlns:p14="http://schemas.microsoft.com/office/powerpoint/2010/main" val="12573881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2"/>
          </p:nvPr>
        </p:nvSpPr>
        <p:spPr/>
        <p:txBody>
          <a:bodyPr/>
          <a:lstStyle/>
          <a:p>
            <a:fld id="{D57F1E4F-1CFF-5643-939E-217C01CDF565}" type="slidenum">
              <a:rPr lang="en-US" sz="3200" smtClean="0"/>
              <a:pPr/>
              <a:t>15</a:t>
            </a:fld>
            <a:endParaRPr lang="en-US" sz="3200" dirty="0"/>
          </a:p>
        </p:txBody>
      </p:sp>
      <p:pic>
        <p:nvPicPr>
          <p:cNvPr id="11" name="Picture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264" y="1250924"/>
            <a:ext cx="4839419" cy="4790438"/>
          </a:xfrm>
          <a:prstGeom prst="rect">
            <a:avLst/>
          </a:prstGeom>
        </p:spPr>
      </p:pic>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23953" y="1478111"/>
            <a:ext cx="5352032" cy="4448442"/>
          </a:xfrm>
          <a:prstGeom prst="rect">
            <a:avLst/>
          </a:prstGeom>
        </p:spPr>
      </p:pic>
      <p:sp>
        <p:nvSpPr>
          <p:cNvPr id="13" name="TextBox 12"/>
          <p:cNvSpPr txBox="1"/>
          <p:nvPr/>
        </p:nvSpPr>
        <p:spPr>
          <a:xfrm>
            <a:off x="2035834" y="276045"/>
            <a:ext cx="4494362" cy="646331"/>
          </a:xfrm>
          <a:prstGeom prst="rect">
            <a:avLst/>
          </a:prstGeom>
          <a:noFill/>
        </p:spPr>
        <p:txBody>
          <a:bodyPr wrap="square" rtlCol="0">
            <a:spAutoFit/>
          </a:bodyPr>
          <a:lstStyle/>
          <a:p>
            <a:r>
              <a:rPr lang="en-US" sz="3600" b="1" dirty="0">
                <a:solidFill>
                  <a:schemeClr val="accent2">
                    <a:lumMod val="75000"/>
                  </a:schemeClr>
                </a:solidFill>
                <a:latin typeface="Times New Roman" panose="02020603050405020304" pitchFamily="18" charset="0"/>
                <a:cs typeface="Times New Roman" panose="02020603050405020304" pitchFamily="18" charset="0"/>
              </a:rPr>
              <a:t>Architectural</a:t>
            </a:r>
            <a:r>
              <a:rPr lang="en-US" sz="3600" b="1" dirty="0">
                <a:latin typeface="Times New Roman" panose="02020603050405020304" pitchFamily="18" charset="0"/>
                <a:cs typeface="Times New Roman" panose="02020603050405020304" pitchFamily="18" charset="0"/>
              </a:rPr>
              <a:t> </a:t>
            </a:r>
            <a:r>
              <a:rPr lang="en-US" sz="3600" b="1" dirty="0">
                <a:solidFill>
                  <a:schemeClr val="accent2">
                    <a:lumMod val="75000"/>
                  </a:schemeClr>
                </a:solidFill>
                <a:latin typeface="Times New Roman" panose="02020603050405020304" pitchFamily="18" charset="0"/>
                <a:cs typeface="Times New Roman" panose="02020603050405020304" pitchFamily="18" charset="0"/>
              </a:rPr>
              <a:t>Aspects </a:t>
            </a:r>
            <a:endParaRPr lang="en-US" sz="3600" dirty="0"/>
          </a:p>
        </p:txBody>
      </p:sp>
      <p:sp>
        <p:nvSpPr>
          <p:cNvPr id="2" name="TextBox 1"/>
          <p:cNvSpPr txBox="1"/>
          <p:nvPr/>
        </p:nvSpPr>
        <p:spPr>
          <a:xfrm>
            <a:off x="5624423" y="1478111"/>
            <a:ext cx="1259456" cy="369332"/>
          </a:xfrm>
          <a:prstGeom prst="rect">
            <a:avLst/>
          </a:prstGeom>
          <a:noFill/>
        </p:spPr>
        <p:txBody>
          <a:bodyPr wrap="square" rtlCol="0">
            <a:spAutoFit/>
          </a:bodyPr>
          <a:lstStyle/>
          <a:p>
            <a:r>
              <a:rPr lang="en-US" dirty="0"/>
              <a:t>NW</a:t>
            </a:r>
          </a:p>
        </p:txBody>
      </p:sp>
      <p:sp>
        <p:nvSpPr>
          <p:cNvPr id="3" name="TextBox 2"/>
          <p:cNvSpPr txBox="1"/>
          <p:nvPr/>
        </p:nvSpPr>
        <p:spPr>
          <a:xfrm>
            <a:off x="3217653" y="1478111"/>
            <a:ext cx="638355" cy="369332"/>
          </a:xfrm>
          <a:prstGeom prst="rect">
            <a:avLst/>
          </a:prstGeom>
          <a:noFill/>
        </p:spPr>
        <p:txBody>
          <a:bodyPr wrap="square" rtlCol="0">
            <a:spAutoFit/>
          </a:bodyPr>
          <a:lstStyle/>
          <a:p>
            <a:r>
              <a:rPr lang="en-US" dirty="0"/>
              <a:t>SW</a:t>
            </a:r>
          </a:p>
        </p:txBody>
      </p:sp>
    </p:spTree>
    <p:extLst>
      <p:ext uri="{BB962C8B-B14F-4D97-AF65-F5344CB8AC3E}">
        <p14:creationId xmlns:p14="http://schemas.microsoft.com/office/powerpoint/2010/main" val="10361238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2"/>
          </p:nvPr>
        </p:nvSpPr>
        <p:spPr/>
        <p:txBody>
          <a:bodyPr/>
          <a:lstStyle/>
          <a:p>
            <a:fld id="{D57F1E4F-1CFF-5643-939E-217C01CDF565}" type="slidenum">
              <a:rPr lang="en-US" sz="3200" smtClean="0"/>
              <a:pPr/>
              <a:t>16</a:t>
            </a:fld>
            <a:endParaRPr lang="en-US" sz="3200" dirty="0"/>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045" y="889928"/>
            <a:ext cx="3542025" cy="5333996"/>
          </a:xfrm>
          <a:prstGeom prst="rect">
            <a:avLst/>
          </a:prstGeom>
        </p:spPr>
      </p:pic>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16474" y="1324286"/>
            <a:ext cx="4158164" cy="5082201"/>
          </a:xfrm>
          <a:prstGeom prst="rect">
            <a:avLst/>
          </a:prstGeom>
        </p:spPr>
      </p:pic>
      <p:sp>
        <p:nvSpPr>
          <p:cNvPr id="12" name="TextBox 11"/>
          <p:cNvSpPr txBox="1"/>
          <p:nvPr/>
        </p:nvSpPr>
        <p:spPr>
          <a:xfrm>
            <a:off x="1889185" y="241541"/>
            <a:ext cx="4477109" cy="646331"/>
          </a:xfrm>
          <a:prstGeom prst="rect">
            <a:avLst/>
          </a:prstGeom>
          <a:noFill/>
        </p:spPr>
        <p:txBody>
          <a:bodyPr wrap="square" rtlCol="0">
            <a:spAutoFit/>
          </a:bodyPr>
          <a:lstStyle/>
          <a:p>
            <a:r>
              <a:rPr lang="en-US" sz="3600" b="1" dirty="0">
                <a:solidFill>
                  <a:schemeClr val="accent2">
                    <a:lumMod val="75000"/>
                  </a:schemeClr>
                </a:solidFill>
                <a:latin typeface="Times New Roman" panose="02020603050405020304" pitchFamily="18" charset="0"/>
                <a:cs typeface="Times New Roman" panose="02020603050405020304" pitchFamily="18" charset="0"/>
              </a:rPr>
              <a:t>Architectural</a:t>
            </a:r>
            <a:r>
              <a:rPr lang="en-US" sz="3600" b="1" dirty="0">
                <a:latin typeface="Times New Roman" panose="02020603050405020304" pitchFamily="18" charset="0"/>
                <a:cs typeface="Times New Roman" panose="02020603050405020304" pitchFamily="18" charset="0"/>
              </a:rPr>
              <a:t> </a:t>
            </a:r>
            <a:r>
              <a:rPr lang="en-US" sz="3600" b="1" dirty="0">
                <a:solidFill>
                  <a:schemeClr val="accent2">
                    <a:lumMod val="75000"/>
                  </a:schemeClr>
                </a:solidFill>
                <a:latin typeface="Times New Roman" panose="02020603050405020304" pitchFamily="18" charset="0"/>
                <a:cs typeface="Times New Roman" panose="02020603050405020304" pitchFamily="18" charset="0"/>
              </a:rPr>
              <a:t>Aspects </a:t>
            </a:r>
            <a:endParaRPr lang="en-US" sz="3600" dirty="0"/>
          </a:p>
        </p:txBody>
      </p:sp>
      <p:sp>
        <p:nvSpPr>
          <p:cNvPr id="2" name="TextBox 1"/>
          <p:cNvSpPr txBox="1"/>
          <p:nvPr/>
        </p:nvSpPr>
        <p:spPr>
          <a:xfrm>
            <a:off x="931653" y="992039"/>
            <a:ext cx="1492370" cy="369332"/>
          </a:xfrm>
          <a:prstGeom prst="rect">
            <a:avLst/>
          </a:prstGeom>
          <a:noFill/>
        </p:spPr>
        <p:txBody>
          <a:bodyPr wrap="square" rtlCol="0">
            <a:spAutoFit/>
          </a:bodyPr>
          <a:lstStyle/>
          <a:p>
            <a:r>
              <a:rPr lang="en-US" dirty="0"/>
              <a:t>Section 1</a:t>
            </a:r>
          </a:p>
        </p:txBody>
      </p:sp>
      <p:sp>
        <p:nvSpPr>
          <p:cNvPr id="3" name="TextBox 2"/>
          <p:cNvSpPr txBox="1"/>
          <p:nvPr/>
        </p:nvSpPr>
        <p:spPr>
          <a:xfrm>
            <a:off x="4779034" y="992039"/>
            <a:ext cx="1138686" cy="369332"/>
          </a:xfrm>
          <a:prstGeom prst="rect">
            <a:avLst/>
          </a:prstGeom>
          <a:noFill/>
        </p:spPr>
        <p:txBody>
          <a:bodyPr wrap="square" rtlCol="0">
            <a:spAutoFit/>
          </a:bodyPr>
          <a:lstStyle/>
          <a:p>
            <a:r>
              <a:rPr lang="en-US" dirty="0"/>
              <a:t>Section 2</a:t>
            </a:r>
          </a:p>
        </p:txBody>
      </p:sp>
    </p:spTree>
    <p:extLst>
      <p:ext uri="{BB962C8B-B14F-4D97-AF65-F5344CB8AC3E}">
        <p14:creationId xmlns:p14="http://schemas.microsoft.com/office/powerpoint/2010/main" val="21178096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2"/>
          </p:nvPr>
        </p:nvSpPr>
        <p:spPr/>
        <p:txBody>
          <a:bodyPr/>
          <a:lstStyle/>
          <a:p>
            <a:fld id="{D57F1E4F-1CFF-5643-939E-217C01CDF565}" type="slidenum">
              <a:rPr lang="en-US" sz="3200" smtClean="0"/>
              <a:pPr/>
              <a:t>17</a:t>
            </a:fld>
            <a:endParaRPr lang="en-US" sz="3200" dirty="0"/>
          </a:p>
        </p:txBody>
      </p:sp>
      <p:sp>
        <p:nvSpPr>
          <p:cNvPr id="11" name="TextBox 10"/>
          <p:cNvSpPr txBox="1"/>
          <p:nvPr/>
        </p:nvSpPr>
        <p:spPr>
          <a:xfrm>
            <a:off x="2268747" y="2829464"/>
            <a:ext cx="5572664" cy="646331"/>
          </a:xfrm>
          <a:prstGeom prst="rect">
            <a:avLst/>
          </a:prstGeom>
          <a:noFill/>
        </p:spPr>
        <p:txBody>
          <a:bodyPr wrap="square" rtlCol="0">
            <a:spAutoFit/>
          </a:bodyPr>
          <a:lstStyle/>
          <a:p>
            <a:r>
              <a:rPr lang="en-US" sz="3600" b="1" dirty="0">
                <a:solidFill>
                  <a:schemeClr val="accent2">
                    <a:lumMod val="75000"/>
                  </a:schemeClr>
                </a:solidFill>
                <a:latin typeface="Times New Roman" pitchFamily="18" charset="0"/>
                <a:cs typeface="Times New Roman" pitchFamily="18" charset="0"/>
              </a:rPr>
              <a:t>Environmental Aspects</a:t>
            </a:r>
            <a:endParaRPr lang="en-US" sz="3600" dirty="0">
              <a:solidFill>
                <a:schemeClr val="accent2">
                  <a:lumMod val="75000"/>
                </a:schemeClr>
              </a:solidFill>
            </a:endParaRPr>
          </a:p>
        </p:txBody>
      </p:sp>
    </p:spTree>
    <p:extLst>
      <p:ext uri="{BB962C8B-B14F-4D97-AF65-F5344CB8AC3E}">
        <p14:creationId xmlns:p14="http://schemas.microsoft.com/office/powerpoint/2010/main" val="6499791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114245" y="661359"/>
            <a:ext cx="8686800" cy="838200"/>
          </a:xfrm>
        </p:spPr>
        <p:txBody>
          <a:bodyPr/>
          <a:lstStyle/>
          <a:p>
            <a:r>
              <a:rPr lang="en-US" b="1" dirty="0">
                <a:solidFill>
                  <a:schemeClr val="accent2">
                    <a:lumMod val="75000"/>
                  </a:schemeClr>
                </a:solidFill>
                <a:latin typeface="Times New Roman" pitchFamily="18" charset="0"/>
                <a:cs typeface="Times New Roman" pitchFamily="18" charset="0"/>
              </a:rPr>
              <a:t>Environmental Aspects</a:t>
            </a:r>
          </a:p>
        </p:txBody>
      </p:sp>
      <p:sp>
        <p:nvSpPr>
          <p:cNvPr id="3" name="عنصر نائب للمحتوى 2"/>
          <p:cNvSpPr>
            <a:spLocks noGrp="1"/>
          </p:cNvSpPr>
          <p:nvPr>
            <p:ph idx="1"/>
          </p:nvPr>
        </p:nvSpPr>
        <p:spPr/>
        <p:txBody>
          <a:bodyPr/>
          <a:lstStyle/>
          <a:p>
            <a:pPr>
              <a:buFont typeface="Wingdings" pitchFamily="2" charset="2"/>
              <a:buChar char="Ø"/>
            </a:pPr>
            <a:r>
              <a:rPr lang="en-US" b="1" dirty="0">
                <a:solidFill>
                  <a:schemeClr val="tx1"/>
                </a:solidFill>
                <a:latin typeface="Times New Roman" panose="02020603050405020304" pitchFamily="18" charset="0"/>
                <a:cs typeface="Times New Roman" panose="02020603050405020304" pitchFamily="18" charset="0"/>
              </a:rPr>
              <a:t>Shading.</a:t>
            </a:r>
          </a:p>
          <a:p>
            <a:pPr>
              <a:buFont typeface="Wingdings" pitchFamily="2" charset="2"/>
              <a:buChar char="Ø"/>
            </a:pPr>
            <a:endParaRPr lang="en-US" b="1" dirty="0">
              <a:solidFill>
                <a:schemeClr val="tx1"/>
              </a:solidFill>
              <a:latin typeface="Times New Roman" panose="02020603050405020304" pitchFamily="18" charset="0"/>
              <a:cs typeface="Times New Roman" panose="02020603050405020304" pitchFamily="18" charset="0"/>
            </a:endParaRPr>
          </a:p>
          <a:p>
            <a:pPr>
              <a:buFont typeface="Wingdings" pitchFamily="2" charset="2"/>
              <a:buChar char="Ø"/>
            </a:pPr>
            <a:r>
              <a:rPr lang="en-US" b="1" dirty="0">
                <a:solidFill>
                  <a:schemeClr val="tx1"/>
                </a:solidFill>
                <a:latin typeface="Times New Roman" panose="02020603050405020304" pitchFamily="18" charset="0"/>
                <a:cs typeface="Times New Roman" panose="02020603050405020304" pitchFamily="18" charset="0"/>
              </a:rPr>
              <a:t>Solar analysis.</a:t>
            </a:r>
          </a:p>
          <a:p>
            <a:pPr>
              <a:buFont typeface="Wingdings" pitchFamily="2" charset="2"/>
              <a:buChar char="Ø"/>
            </a:pPr>
            <a:endParaRPr lang="en-US" b="1" dirty="0">
              <a:solidFill>
                <a:schemeClr val="tx1"/>
              </a:solidFill>
              <a:latin typeface="Times New Roman" panose="02020603050405020304" pitchFamily="18" charset="0"/>
              <a:cs typeface="Times New Roman" panose="02020603050405020304" pitchFamily="18" charset="0"/>
            </a:endParaRPr>
          </a:p>
          <a:p>
            <a:pPr>
              <a:buFont typeface="Wingdings" pitchFamily="2" charset="2"/>
              <a:buChar char="Ø"/>
            </a:pPr>
            <a:r>
              <a:rPr lang="en-US" b="1" dirty="0">
                <a:solidFill>
                  <a:schemeClr val="tx1"/>
                </a:solidFill>
                <a:latin typeface="Times New Roman" panose="02020603050405020304" pitchFamily="18" charset="0"/>
                <a:cs typeface="Times New Roman" panose="02020603050405020304" pitchFamily="18" charset="0"/>
              </a:rPr>
              <a:t>Daylight.</a:t>
            </a:r>
          </a:p>
          <a:p>
            <a:pPr>
              <a:buFont typeface="Wingdings" pitchFamily="2" charset="2"/>
              <a:buChar char="Ø"/>
            </a:pPr>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z="3200" smtClean="0"/>
              <a:pPr/>
              <a:t>18</a:t>
            </a:fld>
            <a:endParaRPr lang="en-US" sz="3200" dirty="0"/>
          </a:p>
        </p:txBody>
      </p:sp>
    </p:spTree>
    <p:extLst>
      <p:ext uri="{BB962C8B-B14F-4D97-AF65-F5344CB8AC3E}">
        <p14:creationId xmlns:p14="http://schemas.microsoft.com/office/powerpoint/2010/main" val="37214338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l">
              <a:buFont typeface="Wingdings" pitchFamily="2" charset="2"/>
              <a:buChar char="Ø"/>
            </a:pPr>
            <a:r>
              <a:rPr lang="en-US" b="1" dirty="0">
                <a:solidFill>
                  <a:schemeClr val="tx1"/>
                </a:solidFill>
                <a:latin typeface="Times New Roman" panose="02020603050405020304" pitchFamily="18" charset="0"/>
                <a:cs typeface="Times New Roman" panose="02020603050405020304" pitchFamily="18" charset="0"/>
              </a:rPr>
              <a:t>Shading</a:t>
            </a:r>
            <a:br>
              <a:rPr lang="en-US" b="1" dirty="0">
                <a:solidFill>
                  <a:schemeClr val="tx1"/>
                </a:solidFill>
                <a:latin typeface="Times New Roman" panose="02020603050405020304" pitchFamily="18" charset="0"/>
                <a:cs typeface="Times New Roman" panose="02020603050405020304" pitchFamily="18" charset="0"/>
              </a:rPr>
            </a:br>
            <a:endParaRPr lang="en-US" dirty="0"/>
          </a:p>
        </p:txBody>
      </p:sp>
      <p:pic>
        <p:nvPicPr>
          <p:cNvPr id="16388" name="Picture 4"/>
          <p:cNvPicPr>
            <a:picLocks noGrp="1" noChangeAspect="1" noChangeArrowheads="1"/>
          </p:cNvPicPr>
          <p:nvPr>
            <p:ph idx="1"/>
          </p:nvPr>
        </p:nvPicPr>
        <p:blipFill>
          <a:blip r:embed="rId2" cstate="print"/>
          <a:stretch>
            <a:fillRect/>
          </a:stretch>
        </p:blipFill>
        <p:spPr bwMode="auto">
          <a:xfrm>
            <a:off x="2676525" y="1710531"/>
            <a:ext cx="6838950" cy="4305300"/>
          </a:xfrm>
          <a:prstGeom prst="rect">
            <a:avLst/>
          </a:prstGeom>
          <a:noFill/>
          <a:ln w="9525">
            <a:noFill/>
            <a:miter lim="800000"/>
            <a:headEnd/>
            <a:tailEnd/>
          </a:ln>
        </p:spPr>
      </p:pic>
      <p:sp>
        <p:nvSpPr>
          <p:cNvPr id="7" name="مربع نص 6"/>
          <p:cNvSpPr txBox="1"/>
          <p:nvPr/>
        </p:nvSpPr>
        <p:spPr>
          <a:xfrm>
            <a:off x="2057400" y="1143000"/>
            <a:ext cx="7924800" cy="369332"/>
          </a:xfrm>
          <a:prstGeom prst="rect">
            <a:avLst/>
          </a:prstGeom>
          <a:noFill/>
        </p:spPr>
        <p:txBody>
          <a:bodyPr wrap="square" rtlCol="0">
            <a:spAutoFit/>
          </a:bodyPr>
          <a:lstStyle/>
          <a:p>
            <a:pPr>
              <a:buFont typeface="Wingdings" pitchFamily="2" charset="2"/>
              <a:buChar char="q"/>
            </a:pPr>
            <a:r>
              <a:rPr lang="en-US" b="1" dirty="0">
                <a:latin typeface="Times New Roman" panose="02020603050405020304" pitchFamily="18" charset="0"/>
                <a:ea typeface="Calibri" panose="020F0502020204030204" pitchFamily="34" charset="0"/>
              </a:rPr>
              <a:t> shadows from building in 21/7 at 9:00 am</a:t>
            </a:r>
            <a:endParaRPr lang="en-US" b="1" dirty="0"/>
          </a:p>
        </p:txBody>
      </p:sp>
      <p:sp>
        <p:nvSpPr>
          <p:cNvPr id="3" name="Slide Number Placeholder 2"/>
          <p:cNvSpPr>
            <a:spLocks noGrp="1"/>
          </p:cNvSpPr>
          <p:nvPr>
            <p:ph type="sldNum" sz="quarter" idx="12"/>
          </p:nvPr>
        </p:nvSpPr>
        <p:spPr/>
        <p:txBody>
          <a:bodyPr/>
          <a:lstStyle/>
          <a:p>
            <a:fld id="{D57F1E4F-1CFF-5643-939E-217C01CDF565}" type="slidenum">
              <a:rPr lang="en-US" sz="3200" smtClean="0"/>
              <a:pPr/>
              <a:t>19</a:t>
            </a:fld>
            <a:endParaRPr lang="en-US" sz="3200" dirty="0"/>
          </a:p>
        </p:txBody>
      </p:sp>
    </p:spTree>
    <p:extLst>
      <p:ext uri="{BB962C8B-B14F-4D97-AF65-F5344CB8AC3E}">
        <p14:creationId xmlns:p14="http://schemas.microsoft.com/office/powerpoint/2010/main" val="8875672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007" y="356773"/>
            <a:ext cx="2416866" cy="528715"/>
          </a:xfrm>
        </p:spPr>
        <p:txBody>
          <a:bodyPr>
            <a:noAutofit/>
          </a:bodyPr>
          <a:lstStyle/>
          <a:p>
            <a:r>
              <a:rPr lang="en-US" sz="2800" b="1" cap="all" dirty="0">
                <a:solidFill>
                  <a:schemeClr val="accent2">
                    <a:lumMod val="75000"/>
                  </a:schemeClr>
                </a:solidFill>
                <a:latin typeface="Times New Roman" panose="02020603050405020304" pitchFamily="18" charset="0"/>
                <a:cs typeface="Times New Roman" panose="02020603050405020304" pitchFamily="18" charset="0"/>
              </a:rPr>
              <a:t>Contents</a:t>
            </a:r>
            <a:endParaRPr lang="en-US" sz="3200" b="1" cap="all" dirty="0">
              <a:solidFill>
                <a:schemeClr val="accent2">
                  <a:lumMod val="75000"/>
                </a:schemeClr>
              </a:solidFill>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D57F1E4F-1CFF-5643-939E-217C01CDF565}" type="slidenum">
              <a:rPr lang="en-US" sz="3200" smtClean="0"/>
              <a:pPr/>
              <a:t>2</a:t>
            </a:fld>
            <a:endParaRPr lang="en-US" sz="3200" dirty="0"/>
          </a:p>
        </p:txBody>
      </p:sp>
      <p:sp>
        <p:nvSpPr>
          <p:cNvPr id="6" name="TextBox 5"/>
          <p:cNvSpPr txBox="1"/>
          <p:nvPr/>
        </p:nvSpPr>
        <p:spPr>
          <a:xfrm>
            <a:off x="711200" y="1219200"/>
            <a:ext cx="4922982" cy="6186309"/>
          </a:xfrm>
          <a:prstGeom prst="rect">
            <a:avLst/>
          </a:prstGeom>
          <a:noFill/>
        </p:spPr>
        <p:txBody>
          <a:bodyPr wrap="square" rtlCol="0">
            <a:spAutoFit/>
          </a:bodyPr>
          <a:lstStyle/>
          <a:p>
            <a:pPr marL="342900" indent="-342900">
              <a:lnSpc>
                <a:spcPct val="250000"/>
              </a:lnSpc>
              <a:buAutoNum type="arabicPeriod"/>
            </a:pPr>
            <a:r>
              <a:rPr lang="en-US" b="1" dirty="0"/>
              <a:t>Introduction </a:t>
            </a:r>
          </a:p>
          <a:p>
            <a:pPr marL="342900" indent="-342900">
              <a:lnSpc>
                <a:spcPct val="250000"/>
              </a:lnSpc>
              <a:buAutoNum type="arabicPeriod"/>
            </a:pPr>
            <a:r>
              <a:rPr lang="en-US" b="1" dirty="0"/>
              <a:t>Site analyses</a:t>
            </a:r>
          </a:p>
          <a:p>
            <a:pPr marL="342900" indent="-342900">
              <a:lnSpc>
                <a:spcPct val="250000"/>
              </a:lnSpc>
              <a:buAutoNum type="arabicPeriod"/>
            </a:pPr>
            <a:r>
              <a:rPr lang="en-US" b="1" dirty="0"/>
              <a:t>Architectural aspects </a:t>
            </a:r>
          </a:p>
          <a:p>
            <a:pPr marL="342900" indent="-342900">
              <a:lnSpc>
                <a:spcPct val="250000"/>
              </a:lnSpc>
              <a:buAutoNum type="arabicPeriod"/>
            </a:pPr>
            <a:r>
              <a:rPr lang="en-US" b="1" dirty="0"/>
              <a:t>Environmental aspects</a:t>
            </a:r>
            <a:endParaRPr lang="ar-SA" b="1" dirty="0"/>
          </a:p>
          <a:p>
            <a:pPr marL="342900" indent="-342900">
              <a:lnSpc>
                <a:spcPct val="250000"/>
              </a:lnSpc>
              <a:buAutoNum type="arabicPeriod"/>
            </a:pPr>
            <a:r>
              <a:rPr lang="en-US" b="1" dirty="0"/>
              <a:t>Electromechanical aspects</a:t>
            </a:r>
          </a:p>
          <a:p>
            <a:pPr marL="342900" indent="-342900">
              <a:lnSpc>
                <a:spcPct val="250000"/>
              </a:lnSpc>
              <a:buAutoNum type="arabicPeriod"/>
            </a:pPr>
            <a:r>
              <a:rPr lang="en-US" b="1" dirty="0"/>
              <a:t>Structure aspects</a:t>
            </a:r>
          </a:p>
          <a:p>
            <a:pPr marL="342900" indent="-342900">
              <a:lnSpc>
                <a:spcPct val="250000"/>
              </a:lnSpc>
              <a:buAutoNum type="arabicPeriod"/>
            </a:pPr>
            <a:r>
              <a:rPr lang="en-US" b="1" dirty="0"/>
              <a:t>Quantity aspects</a:t>
            </a:r>
            <a:endParaRPr lang="ar-SA" b="1" dirty="0"/>
          </a:p>
          <a:p>
            <a:pPr>
              <a:lnSpc>
                <a:spcPct val="250000"/>
              </a:lnSpc>
            </a:pPr>
            <a:r>
              <a:rPr lang="en-US" b="1" dirty="0"/>
              <a:t> </a:t>
            </a:r>
          </a:p>
          <a:p>
            <a:pPr marL="342900" indent="-342900">
              <a:buAutoNum type="arabicPeriod"/>
            </a:pPr>
            <a:endParaRPr lang="en-US" dirty="0"/>
          </a:p>
          <a:p>
            <a:pPr marL="342900" indent="-342900">
              <a:buAutoNum type="arabicPeriod"/>
            </a:pPr>
            <a:endParaRPr lang="en-US" dirty="0"/>
          </a:p>
        </p:txBody>
      </p:sp>
    </p:spTree>
    <p:extLst>
      <p:ext uri="{BB962C8B-B14F-4D97-AF65-F5344CB8AC3E}">
        <p14:creationId xmlns:p14="http://schemas.microsoft.com/office/powerpoint/2010/main" val="12807043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l">
              <a:buFont typeface="Wingdings" pitchFamily="2" charset="2"/>
              <a:buChar char="q"/>
            </a:pPr>
            <a:r>
              <a:rPr lang="en-US" sz="1800" b="1" dirty="0">
                <a:latin typeface="Times New Roman" pitchFamily="18" charset="0"/>
                <a:ea typeface="Calibri" panose="020F0502020204030204" pitchFamily="34" charset="0"/>
                <a:cs typeface="Times New Roman" pitchFamily="18" charset="0"/>
              </a:rPr>
              <a:t>Shadows from building in 21/1 at 9:00 am</a:t>
            </a:r>
            <a:br>
              <a:rPr lang="en-US" sz="1800" b="1" dirty="0">
                <a:latin typeface="Times New Roman" pitchFamily="18" charset="0"/>
                <a:cs typeface="Times New Roman" pitchFamily="18" charset="0"/>
              </a:rPr>
            </a:br>
            <a:endParaRPr lang="en-US" sz="1800" b="1" dirty="0">
              <a:latin typeface="Times New Roman" pitchFamily="18" charset="0"/>
              <a:cs typeface="Times New Roman" pitchFamily="18" charset="0"/>
            </a:endParaRPr>
          </a:p>
        </p:txBody>
      </p:sp>
      <p:pic>
        <p:nvPicPr>
          <p:cNvPr id="17410" name="Picture 2"/>
          <p:cNvPicPr>
            <a:picLocks noGrp="1" noChangeAspect="1" noChangeArrowheads="1"/>
          </p:cNvPicPr>
          <p:nvPr>
            <p:ph idx="1"/>
          </p:nvPr>
        </p:nvPicPr>
        <p:blipFill>
          <a:blip r:embed="rId2" cstate="print"/>
          <a:stretch>
            <a:fillRect/>
          </a:stretch>
        </p:blipFill>
        <p:spPr bwMode="auto">
          <a:xfrm>
            <a:off x="2786063" y="1634331"/>
            <a:ext cx="6619875" cy="4457700"/>
          </a:xfrm>
          <a:prstGeom prst="rect">
            <a:avLst/>
          </a:prstGeom>
          <a:noFill/>
          <a:ln w="9525">
            <a:noFill/>
            <a:miter lim="800000"/>
            <a:headEnd/>
            <a:tailEnd/>
          </a:ln>
        </p:spPr>
      </p:pic>
      <p:sp>
        <p:nvSpPr>
          <p:cNvPr id="3" name="Slide Number Placeholder 2"/>
          <p:cNvSpPr>
            <a:spLocks noGrp="1"/>
          </p:cNvSpPr>
          <p:nvPr>
            <p:ph type="sldNum" sz="quarter" idx="12"/>
          </p:nvPr>
        </p:nvSpPr>
        <p:spPr/>
        <p:txBody>
          <a:bodyPr/>
          <a:lstStyle/>
          <a:p>
            <a:fld id="{D57F1E4F-1CFF-5643-939E-217C01CDF565}" type="slidenum">
              <a:rPr lang="en-US" sz="3200" smtClean="0"/>
              <a:pPr/>
              <a:t>20</a:t>
            </a:fld>
            <a:endParaRPr lang="en-US" sz="3200" dirty="0"/>
          </a:p>
        </p:txBody>
      </p:sp>
    </p:spTree>
    <p:extLst>
      <p:ext uri="{BB962C8B-B14F-4D97-AF65-F5344CB8AC3E}">
        <p14:creationId xmlns:p14="http://schemas.microsoft.com/office/powerpoint/2010/main" val="324692819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181928"/>
            <a:ext cx="8229600" cy="762000"/>
          </a:xfrm>
        </p:spPr>
        <p:txBody>
          <a:bodyPr>
            <a:normAutofit fontScale="90000"/>
          </a:bodyPr>
          <a:lstStyle/>
          <a:p>
            <a:pPr algn="l"/>
            <a:r>
              <a:rPr lang="en-US" sz="2800" b="1" dirty="0">
                <a:latin typeface="Times New Roman" pitchFamily="18" charset="0"/>
                <a:cs typeface="Times New Roman" pitchFamily="18" charset="0"/>
              </a:rPr>
              <a:t>shading on the building from others</a:t>
            </a:r>
            <a:br>
              <a:rPr lang="en-US" sz="2800" b="1" dirty="0">
                <a:latin typeface="Times New Roman" pitchFamily="18" charset="0"/>
                <a:cs typeface="Times New Roman" pitchFamily="18" charset="0"/>
              </a:rPr>
            </a:br>
            <a:br>
              <a:rPr lang="en-US" sz="2800" b="1" dirty="0">
                <a:latin typeface="Times New Roman" pitchFamily="18" charset="0"/>
                <a:cs typeface="Times New Roman" pitchFamily="18" charset="0"/>
              </a:rPr>
            </a:br>
            <a:r>
              <a:rPr lang="en-US" sz="2800" b="1" dirty="0">
                <a:latin typeface="Times New Roman" pitchFamily="18" charset="0"/>
                <a:cs typeface="Times New Roman" pitchFamily="18" charset="0"/>
              </a:rPr>
              <a:t> </a:t>
            </a:r>
          </a:p>
        </p:txBody>
      </p:sp>
      <p:graphicFrame>
        <p:nvGraphicFramePr>
          <p:cNvPr id="6" name="Content Placeholder 5"/>
          <p:cNvGraphicFramePr>
            <a:graphicFrameLocks noGrp="1"/>
          </p:cNvGraphicFramePr>
          <p:nvPr>
            <p:ph idx="1"/>
          </p:nvPr>
        </p:nvGraphicFramePr>
        <p:xfrm>
          <a:off x="2286000" y="1600200"/>
          <a:ext cx="6686550" cy="1905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12"/>
          </p:nvPr>
        </p:nvSpPr>
        <p:spPr/>
        <p:txBody>
          <a:bodyPr/>
          <a:lstStyle/>
          <a:p>
            <a:fld id="{D57F1E4F-1CFF-5643-939E-217C01CDF565}" type="slidenum">
              <a:rPr lang="en-US" sz="3200" smtClean="0"/>
              <a:pPr/>
              <a:t>21</a:t>
            </a:fld>
            <a:endParaRPr lang="en-US" sz="3200" dirty="0"/>
          </a:p>
        </p:txBody>
      </p:sp>
      <p:sp>
        <p:nvSpPr>
          <p:cNvPr id="9" name="مربع نص 8"/>
          <p:cNvSpPr txBox="1"/>
          <p:nvPr/>
        </p:nvSpPr>
        <p:spPr>
          <a:xfrm>
            <a:off x="2286000" y="609600"/>
            <a:ext cx="2590800" cy="1477328"/>
          </a:xfrm>
          <a:prstGeom prst="rect">
            <a:avLst/>
          </a:prstGeom>
          <a:noFill/>
        </p:spPr>
        <p:txBody>
          <a:bodyPr wrap="square" rtlCol="0">
            <a:spAutoFit/>
          </a:bodyPr>
          <a:lstStyle/>
          <a:p>
            <a:pPr>
              <a:buFont typeface="Wingdings" pitchFamily="2" charset="2"/>
              <a:buChar char="q"/>
            </a:pPr>
            <a:r>
              <a:rPr lang="en-US" b="1" dirty="0">
                <a:latin typeface="Times New Roman" pitchFamily="18" charset="0"/>
                <a:cs typeface="Times New Roman" pitchFamily="18" charset="0"/>
              </a:rPr>
              <a:t>From Western North</a:t>
            </a:r>
          </a:p>
          <a:p>
            <a:r>
              <a:rPr lang="en-US" b="1" dirty="0">
                <a:latin typeface="Times New Roman" pitchFamily="18" charset="0"/>
                <a:cs typeface="Times New Roman" pitchFamily="18" charset="0"/>
              </a:rPr>
              <a:t> </a:t>
            </a:r>
            <a:br>
              <a:rPr lang="en-US" b="1" dirty="0">
                <a:latin typeface="Times New Roman" pitchFamily="18" charset="0"/>
                <a:cs typeface="Times New Roman" pitchFamily="18" charset="0"/>
              </a:rPr>
            </a:br>
            <a:br>
              <a:rPr lang="en-US" b="1" dirty="0">
                <a:latin typeface="Times New Roman" pitchFamily="18" charset="0"/>
                <a:cs typeface="Times New Roman" pitchFamily="18" charset="0"/>
              </a:rPr>
            </a:br>
            <a:br>
              <a:rPr lang="en-US" b="1" dirty="0">
                <a:latin typeface="Times New Roman" pitchFamily="18" charset="0"/>
                <a:cs typeface="Times New Roman" pitchFamily="18" charset="0"/>
              </a:rPr>
            </a:br>
            <a:r>
              <a:rPr lang="en-US" b="1" dirty="0">
                <a:latin typeface="Times New Roman" pitchFamily="18" charset="0"/>
                <a:cs typeface="Times New Roman" pitchFamily="18" charset="0"/>
              </a:rPr>
              <a:t> </a:t>
            </a:r>
            <a:endParaRPr lang="en-US" dirty="0"/>
          </a:p>
        </p:txBody>
      </p:sp>
      <p:pic>
        <p:nvPicPr>
          <p:cNvPr id="18435" name="Picture 3"/>
          <p:cNvPicPr>
            <a:picLocks noChangeAspect="1" noChangeArrowheads="1"/>
          </p:cNvPicPr>
          <p:nvPr/>
        </p:nvPicPr>
        <p:blipFill>
          <a:blip r:embed="rId7" cstate="print"/>
          <a:srcRect/>
          <a:stretch>
            <a:fillRect/>
          </a:stretch>
        </p:blipFill>
        <p:spPr bwMode="auto">
          <a:xfrm>
            <a:off x="4038601" y="3733800"/>
            <a:ext cx="4143375" cy="2571750"/>
          </a:xfrm>
          <a:prstGeom prst="rect">
            <a:avLst/>
          </a:prstGeom>
          <a:noFill/>
          <a:ln w="9525">
            <a:noFill/>
            <a:miter lim="800000"/>
            <a:headEnd/>
            <a:tailEnd/>
          </a:ln>
        </p:spPr>
      </p:pic>
    </p:spTree>
    <p:extLst>
      <p:ext uri="{BB962C8B-B14F-4D97-AF65-F5344CB8AC3E}">
        <p14:creationId xmlns:p14="http://schemas.microsoft.com/office/powerpoint/2010/main" val="2293931151"/>
      </p:ext>
    </p:extLst>
  </p:cSld>
  <p:clrMapOvr>
    <a:masterClrMapping/>
  </p:clrMapOvr>
  <mc:AlternateContent xmlns:mc="http://schemas.openxmlformats.org/markup-compatibility/2006" xmlns:p14="http://schemas.microsoft.com/office/powerpoint/2010/main">
    <mc:Choice Requires="p14">
      <p:transition spd="slow" p14:dur="9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80">
                                          <p:stCondLst>
                                            <p:cond delay="0"/>
                                          </p:stCondLst>
                                        </p:cTn>
                                        <p:tgtEl>
                                          <p:spTgt spid="6"/>
                                        </p:tgtEl>
                                      </p:cBhvr>
                                    </p:animEffect>
                                    <p:anim calcmode="lin" valueType="num">
                                      <p:cBhvr>
                                        <p:cTn id="8"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gtEl>
                                      </p:cBhvr>
                                      <p:to x="100000" y="60000"/>
                                    </p:animScale>
                                    <p:animScale>
                                      <p:cBhvr>
                                        <p:cTn id="14" dur="166" decel="50000">
                                          <p:stCondLst>
                                            <p:cond delay="676"/>
                                          </p:stCondLst>
                                        </p:cTn>
                                        <p:tgtEl>
                                          <p:spTgt spid="6"/>
                                        </p:tgtEl>
                                      </p:cBhvr>
                                      <p:to x="100000" y="100000"/>
                                    </p:animScale>
                                    <p:animScale>
                                      <p:cBhvr>
                                        <p:cTn id="15" dur="26">
                                          <p:stCondLst>
                                            <p:cond delay="1312"/>
                                          </p:stCondLst>
                                        </p:cTn>
                                        <p:tgtEl>
                                          <p:spTgt spid="6"/>
                                        </p:tgtEl>
                                      </p:cBhvr>
                                      <p:to x="100000" y="80000"/>
                                    </p:animScale>
                                    <p:animScale>
                                      <p:cBhvr>
                                        <p:cTn id="16" dur="166" decel="50000">
                                          <p:stCondLst>
                                            <p:cond delay="1338"/>
                                          </p:stCondLst>
                                        </p:cTn>
                                        <p:tgtEl>
                                          <p:spTgt spid="6"/>
                                        </p:tgtEl>
                                      </p:cBhvr>
                                      <p:to x="100000" y="100000"/>
                                    </p:animScale>
                                    <p:animScale>
                                      <p:cBhvr>
                                        <p:cTn id="17" dur="26">
                                          <p:stCondLst>
                                            <p:cond delay="1642"/>
                                          </p:stCondLst>
                                        </p:cTn>
                                        <p:tgtEl>
                                          <p:spTgt spid="6"/>
                                        </p:tgtEl>
                                      </p:cBhvr>
                                      <p:to x="100000" y="90000"/>
                                    </p:animScale>
                                    <p:animScale>
                                      <p:cBhvr>
                                        <p:cTn id="18" dur="166" decel="50000">
                                          <p:stCondLst>
                                            <p:cond delay="1668"/>
                                          </p:stCondLst>
                                        </p:cTn>
                                        <p:tgtEl>
                                          <p:spTgt spid="6"/>
                                        </p:tgtEl>
                                      </p:cBhvr>
                                      <p:to x="100000" y="100000"/>
                                    </p:animScale>
                                    <p:animScale>
                                      <p:cBhvr>
                                        <p:cTn id="19" dur="26">
                                          <p:stCondLst>
                                            <p:cond delay="1808"/>
                                          </p:stCondLst>
                                        </p:cTn>
                                        <p:tgtEl>
                                          <p:spTgt spid="6"/>
                                        </p:tgtEl>
                                      </p:cBhvr>
                                      <p:to x="100000" y="95000"/>
                                    </p:animScale>
                                    <p:animScale>
                                      <p:cBhvr>
                                        <p:cTn id="20" dur="166" decel="50000">
                                          <p:stCondLst>
                                            <p:cond delay="1834"/>
                                          </p:stCondLst>
                                        </p:cTn>
                                        <p:tgtEl>
                                          <p:spTgt spid="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228600"/>
            <a:ext cx="8229600" cy="762000"/>
          </a:xfrm>
        </p:spPr>
        <p:txBody>
          <a:bodyPr>
            <a:normAutofit fontScale="90000"/>
          </a:bodyPr>
          <a:lstStyle/>
          <a:p>
            <a:pPr algn="l"/>
            <a:r>
              <a:rPr lang="en-US" sz="2800" b="1" dirty="0">
                <a:latin typeface="Times New Roman" pitchFamily="18" charset="0"/>
                <a:cs typeface="Times New Roman" pitchFamily="18" charset="0"/>
              </a:rPr>
              <a:t>shading on the building from others</a:t>
            </a:r>
            <a:br>
              <a:rPr lang="en-US" sz="2800" b="1" dirty="0">
                <a:latin typeface="Times New Roman" pitchFamily="18" charset="0"/>
                <a:cs typeface="Times New Roman" pitchFamily="18" charset="0"/>
              </a:rPr>
            </a:br>
            <a:br>
              <a:rPr lang="en-US" sz="2800" b="1" dirty="0">
                <a:latin typeface="Times New Roman" pitchFamily="18" charset="0"/>
                <a:cs typeface="Times New Roman" pitchFamily="18" charset="0"/>
              </a:rPr>
            </a:br>
            <a:r>
              <a:rPr lang="en-US" sz="2800" b="1" dirty="0">
                <a:latin typeface="Times New Roman" pitchFamily="18" charset="0"/>
                <a:cs typeface="Times New Roman" pitchFamily="18" charset="0"/>
              </a:rPr>
              <a:t> </a:t>
            </a:r>
          </a:p>
        </p:txBody>
      </p:sp>
      <p:graphicFrame>
        <p:nvGraphicFramePr>
          <p:cNvPr id="6" name="Content Placeholder 5"/>
          <p:cNvGraphicFramePr>
            <a:graphicFrameLocks noGrp="1"/>
          </p:cNvGraphicFramePr>
          <p:nvPr>
            <p:ph idx="1"/>
          </p:nvPr>
        </p:nvGraphicFramePr>
        <p:xfrm>
          <a:off x="2286000" y="1600200"/>
          <a:ext cx="6686550" cy="1905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12"/>
          </p:nvPr>
        </p:nvSpPr>
        <p:spPr/>
        <p:txBody>
          <a:bodyPr/>
          <a:lstStyle/>
          <a:p>
            <a:fld id="{D57F1E4F-1CFF-5643-939E-217C01CDF565}" type="slidenum">
              <a:rPr lang="en-US" sz="3200" smtClean="0"/>
              <a:pPr/>
              <a:t>22</a:t>
            </a:fld>
            <a:endParaRPr lang="en-US" sz="3200" dirty="0"/>
          </a:p>
        </p:txBody>
      </p:sp>
      <p:sp>
        <p:nvSpPr>
          <p:cNvPr id="9" name="مربع نص 8"/>
          <p:cNvSpPr txBox="1"/>
          <p:nvPr/>
        </p:nvSpPr>
        <p:spPr>
          <a:xfrm>
            <a:off x="2286000" y="609600"/>
            <a:ext cx="2590800" cy="923330"/>
          </a:xfrm>
          <a:prstGeom prst="rect">
            <a:avLst/>
          </a:prstGeom>
          <a:noFill/>
        </p:spPr>
        <p:txBody>
          <a:bodyPr wrap="square" rtlCol="0">
            <a:spAutoFit/>
          </a:bodyPr>
          <a:lstStyle/>
          <a:p>
            <a:pPr>
              <a:buFont typeface="Wingdings" pitchFamily="2" charset="2"/>
              <a:buChar char="q"/>
            </a:pPr>
            <a:r>
              <a:rPr lang="en-US" b="1" dirty="0">
                <a:latin typeface="Times New Roman" pitchFamily="18" charset="0"/>
                <a:cs typeface="Times New Roman" pitchFamily="18" charset="0"/>
              </a:rPr>
              <a:t>From Southern West </a:t>
            </a:r>
            <a:br>
              <a:rPr lang="en-US" dirty="0">
                <a:latin typeface="Times New Roman" pitchFamily="18" charset="0"/>
                <a:cs typeface="Times New Roman" pitchFamily="18" charset="0"/>
              </a:rPr>
            </a:br>
            <a:br>
              <a:rPr lang="en-US" dirty="0">
                <a:latin typeface="Times New Roman" pitchFamily="18" charset="0"/>
                <a:cs typeface="Times New Roman" pitchFamily="18" charset="0"/>
              </a:rPr>
            </a:br>
            <a:r>
              <a:rPr lang="en-US" dirty="0">
                <a:latin typeface="Times New Roman" pitchFamily="18" charset="0"/>
                <a:cs typeface="Times New Roman" pitchFamily="18" charset="0"/>
              </a:rPr>
              <a:t> </a:t>
            </a:r>
          </a:p>
        </p:txBody>
      </p:sp>
      <p:pic>
        <p:nvPicPr>
          <p:cNvPr id="19458" name="Picture 2"/>
          <p:cNvPicPr>
            <a:picLocks noChangeAspect="1" noChangeArrowheads="1"/>
          </p:cNvPicPr>
          <p:nvPr/>
        </p:nvPicPr>
        <p:blipFill>
          <a:blip r:embed="rId7" cstate="print"/>
          <a:srcRect/>
          <a:stretch>
            <a:fillRect/>
          </a:stretch>
        </p:blipFill>
        <p:spPr bwMode="auto">
          <a:xfrm>
            <a:off x="3886200" y="3581400"/>
            <a:ext cx="3657600" cy="2571750"/>
          </a:xfrm>
          <a:prstGeom prst="rect">
            <a:avLst/>
          </a:prstGeom>
          <a:noFill/>
          <a:ln w="9525">
            <a:noFill/>
            <a:miter lim="800000"/>
            <a:headEnd/>
            <a:tailEnd/>
          </a:ln>
        </p:spPr>
      </p:pic>
    </p:spTree>
    <p:extLst>
      <p:ext uri="{BB962C8B-B14F-4D97-AF65-F5344CB8AC3E}">
        <p14:creationId xmlns:p14="http://schemas.microsoft.com/office/powerpoint/2010/main" val="3677569842"/>
      </p:ext>
    </p:extLst>
  </p:cSld>
  <p:clrMapOvr>
    <a:masterClrMapping/>
  </p:clrMapOvr>
  <mc:AlternateContent xmlns:mc="http://schemas.openxmlformats.org/markup-compatibility/2006" xmlns:p14="http://schemas.microsoft.com/office/powerpoint/2010/main">
    <mc:Choice Requires="p14">
      <p:transition spd="slow" p14:dur="9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80">
                                          <p:stCondLst>
                                            <p:cond delay="0"/>
                                          </p:stCondLst>
                                        </p:cTn>
                                        <p:tgtEl>
                                          <p:spTgt spid="6"/>
                                        </p:tgtEl>
                                      </p:cBhvr>
                                    </p:animEffect>
                                    <p:anim calcmode="lin" valueType="num">
                                      <p:cBhvr>
                                        <p:cTn id="8"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gtEl>
                                      </p:cBhvr>
                                      <p:to x="100000" y="60000"/>
                                    </p:animScale>
                                    <p:animScale>
                                      <p:cBhvr>
                                        <p:cTn id="14" dur="166" decel="50000">
                                          <p:stCondLst>
                                            <p:cond delay="676"/>
                                          </p:stCondLst>
                                        </p:cTn>
                                        <p:tgtEl>
                                          <p:spTgt spid="6"/>
                                        </p:tgtEl>
                                      </p:cBhvr>
                                      <p:to x="100000" y="100000"/>
                                    </p:animScale>
                                    <p:animScale>
                                      <p:cBhvr>
                                        <p:cTn id="15" dur="26">
                                          <p:stCondLst>
                                            <p:cond delay="1312"/>
                                          </p:stCondLst>
                                        </p:cTn>
                                        <p:tgtEl>
                                          <p:spTgt spid="6"/>
                                        </p:tgtEl>
                                      </p:cBhvr>
                                      <p:to x="100000" y="80000"/>
                                    </p:animScale>
                                    <p:animScale>
                                      <p:cBhvr>
                                        <p:cTn id="16" dur="166" decel="50000">
                                          <p:stCondLst>
                                            <p:cond delay="1338"/>
                                          </p:stCondLst>
                                        </p:cTn>
                                        <p:tgtEl>
                                          <p:spTgt spid="6"/>
                                        </p:tgtEl>
                                      </p:cBhvr>
                                      <p:to x="100000" y="100000"/>
                                    </p:animScale>
                                    <p:animScale>
                                      <p:cBhvr>
                                        <p:cTn id="17" dur="26">
                                          <p:stCondLst>
                                            <p:cond delay="1642"/>
                                          </p:stCondLst>
                                        </p:cTn>
                                        <p:tgtEl>
                                          <p:spTgt spid="6"/>
                                        </p:tgtEl>
                                      </p:cBhvr>
                                      <p:to x="100000" y="90000"/>
                                    </p:animScale>
                                    <p:animScale>
                                      <p:cBhvr>
                                        <p:cTn id="18" dur="166" decel="50000">
                                          <p:stCondLst>
                                            <p:cond delay="1668"/>
                                          </p:stCondLst>
                                        </p:cTn>
                                        <p:tgtEl>
                                          <p:spTgt spid="6"/>
                                        </p:tgtEl>
                                      </p:cBhvr>
                                      <p:to x="100000" y="100000"/>
                                    </p:animScale>
                                    <p:animScale>
                                      <p:cBhvr>
                                        <p:cTn id="19" dur="26">
                                          <p:stCondLst>
                                            <p:cond delay="1808"/>
                                          </p:stCondLst>
                                        </p:cTn>
                                        <p:tgtEl>
                                          <p:spTgt spid="6"/>
                                        </p:tgtEl>
                                      </p:cBhvr>
                                      <p:to x="100000" y="95000"/>
                                    </p:animScale>
                                    <p:animScale>
                                      <p:cBhvr>
                                        <p:cTn id="20" dur="166" decel="50000">
                                          <p:stCondLst>
                                            <p:cond delay="1834"/>
                                          </p:stCondLst>
                                        </p:cTn>
                                        <p:tgtEl>
                                          <p:spTgt spid="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981200" y="274638"/>
            <a:ext cx="8229600" cy="792162"/>
          </a:xfrm>
        </p:spPr>
        <p:txBody>
          <a:bodyPr>
            <a:normAutofit fontScale="90000"/>
          </a:bodyPr>
          <a:lstStyle/>
          <a:p>
            <a:pPr algn="l">
              <a:buFont typeface="Wingdings" pitchFamily="2" charset="2"/>
              <a:buChar char="Ø"/>
            </a:pPr>
            <a:r>
              <a:rPr lang="en-US" b="1" dirty="0">
                <a:solidFill>
                  <a:schemeClr val="tx1"/>
                </a:solidFill>
                <a:latin typeface="Times New Roman" panose="02020603050405020304" pitchFamily="18" charset="0"/>
                <a:cs typeface="Times New Roman" panose="02020603050405020304" pitchFamily="18" charset="0"/>
              </a:rPr>
              <a:t>Solar analysis</a:t>
            </a:r>
            <a:br>
              <a:rPr lang="en-US" b="1" dirty="0">
                <a:solidFill>
                  <a:schemeClr val="tx1"/>
                </a:solidFill>
                <a:latin typeface="Times New Roman" panose="02020603050405020304" pitchFamily="18" charset="0"/>
                <a:cs typeface="Times New Roman" panose="02020603050405020304" pitchFamily="18" charset="0"/>
              </a:rPr>
            </a:br>
            <a:endParaRPr lang="en-US" dirty="0"/>
          </a:p>
        </p:txBody>
      </p:sp>
      <p:sp>
        <p:nvSpPr>
          <p:cNvPr id="6" name="مربع نص 5"/>
          <p:cNvSpPr txBox="1"/>
          <p:nvPr/>
        </p:nvSpPr>
        <p:spPr>
          <a:xfrm>
            <a:off x="1981200" y="838201"/>
            <a:ext cx="7696200" cy="646331"/>
          </a:xfrm>
          <a:prstGeom prst="rect">
            <a:avLst/>
          </a:prstGeom>
          <a:noFill/>
        </p:spPr>
        <p:txBody>
          <a:bodyPr wrap="square" rtlCol="0">
            <a:spAutoFit/>
          </a:bodyPr>
          <a:lstStyle/>
          <a:p>
            <a:r>
              <a:rPr lang="en-US" b="1" dirty="0">
                <a:latin typeface="Times New Roman" pitchFamily="18" charset="0"/>
                <a:cs typeface="Times New Roman" pitchFamily="18" charset="0"/>
              </a:rPr>
              <a:t>This figure show the total of solar insolation that are on the building.</a:t>
            </a:r>
          </a:p>
          <a:p>
            <a:r>
              <a:rPr lang="en-US" b="1" dirty="0">
                <a:latin typeface="Times New Roman" pitchFamily="18" charset="0"/>
                <a:cs typeface="Times New Roman" pitchFamily="18" charset="0"/>
              </a:rPr>
              <a:t>In the Summer season</a:t>
            </a:r>
          </a:p>
        </p:txBody>
      </p:sp>
      <p:pic>
        <p:nvPicPr>
          <p:cNvPr id="1026" name="Picture 2"/>
          <p:cNvPicPr>
            <a:picLocks noGrp="1" noChangeAspect="1" noChangeArrowheads="1"/>
          </p:cNvPicPr>
          <p:nvPr>
            <p:ph idx="1"/>
          </p:nvPr>
        </p:nvPicPr>
        <p:blipFill>
          <a:blip r:embed="rId2" cstate="print"/>
          <a:srcRect/>
          <a:stretch>
            <a:fillRect/>
          </a:stretch>
        </p:blipFill>
        <p:spPr bwMode="auto">
          <a:xfrm>
            <a:off x="1981201" y="1752600"/>
            <a:ext cx="7858125" cy="4343400"/>
          </a:xfrm>
          <a:prstGeom prst="rect">
            <a:avLst/>
          </a:prstGeom>
          <a:noFill/>
          <a:ln w="9525">
            <a:noFill/>
            <a:miter lim="800000"/>
            <a:headEnd/>
            <a:tailEnd/>
          </a:ln>
        </p:spPr>
      </p:pic>
      <p:sp>
        <p:nvSpPr>
          <p:cNvPr id="3" name="Slide Number Placeholder 2"/>
          <p:cNvSpPr>
            <a:spLocks noGrp="1"/>
          </p:cNvSpPr>
          <p:nvPr>
            <p:ph type="sldNum" sz="quarter" idx="12"/>
          </p:nvPr>
        </p:nvSpPr>
        <p:spPr>
          <a:xfrm>
            <a:off x="8426761" y="6181505"/>
            <a:ext cx="683339" cy="365125"/>
          </a:xfrm>
        </p:spPr>
        <p:txBody>
          <a:bodyPr/>
          <a:lstStyle/>
          <a:p>
            <a:fld id="{D57F1E4F-1CFF-5643-939E-217C01CDF565}" type="slidenum">
              <a:rPr lang="en-US" sz="3200" smtClean="0"/>
              <a:pPr/>
              <a:t>23</a:t>
            </a:fld>
            <a:endParaRPr lang="en-US" sz="3200" dirty="0"/>
          </a:p>
        </p:txBody>
      </p:sp>
    </p:spTree>
    <p:extLst>
      <p:ext uri="{BB962C8B-B14F-4D97-AF65-F5344CB8AC3E}">
        <p14:creationId xmlns:p14="http://schemas.microsoft.com/office/powerpoint/2010/main" val="159721416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l"/>
            <a:r>
              <a:rPr lang="en-US" sz="1800" b="1" dirty="0">
                <a:latin typeface="Times New Roman" pitchFamily="18" charset="0"/>
                <a:cs typeface="Times New Roman" pitchFamily="18" charset="0"/>
              </a:rPr>
              <a:t>In the Winter season: </a:t>
            </a:r>
            <a:br>
              <a:rPr lang="en-US" sz="1800" b="1" dirty="0">
                <a:latin typeface="Times New Roman" pitchFamily="18" charset="0"/>
                <a:cs typeface="Times New Roman" pitchFamily="18" charset="0"/>
              </a:rPr>
            </a:br>
            <a:endParaRPr lang="en-US" sz="1800" b="1" dirty="0">
              <a:latin typeface="Times New Roman" pitchFamily="18" charset="0"/>
              <a:cs typeface="Times New Roman" pitchFamily="18" charset="0"/>
            </a:endParaRPr>
          </a:p>
        </p:txBody>
      </p:sp>
      <p:pic>
        <p:nvPicPr>
          <p:cNvPr id="2050" name="Picture 2"/>
          <p:cNvPicPr>
            <a:picLocks noGrp="1" noChangeAspect="1" noChangeArrowheads="1"/>
          </p:cNvPicPr>
          <p:nvPr>
            <p:ph idx="1"/>
          </p:nvPr>
        </p:nvPicPr>
        <p:blipFill>
          <a:blip r:embed="rId2" cstate="print"/>
          <a:srcRect/>
          <a:stretch>
            <a:fillRect/>
          </a:stretch>
        </p:blipFill>
        <p:spPr bwMode="auto">
          <a:xfrm>
            <a:off x="2119313" y="1371601"/>
            <a:ext cx="7953375" cy="4429919"/>
          </a:xfrm>
          <a:prstGeom prst="rect">
            <a:avLst/>
          </a:prstGeom>
          <a:noFill/>
          <a:ln w="9525">
            <a:noFill/>
            <a:miter lim="800000"/>
            <a:headEnd/>
            <a:tailEnd/>
          </a:ln>
        </p:spPr>
      </p:pic>
      <p:sp>
        <p:nvSpPr>
          <p:cNvPr id="3" name="Slide Number Placeholder 2"/>
          <p:cNvSpPr>
            <a:spLocks noGrp="1"/>
          </p:cNvSpPr>
          <p:nvPr>
            <p:ph type="sldNum" sz="quarter" idx="12"/>
          </p:nvPr>
        </p:nvSpPr>
        <p:spPr/>
        <p:txBody>
          <a:bodyPr/>
          <a:lstStyle/>
          <a:p>
            <a:fld id="{D57F1E4F-1CFF-5643-939E-217C01CDF565}" type="slidenum">
              <a:rPr lang="en-US" sz="3200" smtClean="0"/>
              <a:pPr/>
              <a:t>24</a:t>
            </a:fld>
            <a:endParaRPr lang="en-US" sz="3200" dirty="0"/>
          </a:p>
        </p:txBody>
      </p:sp>
    </p:spTree>
    <p:extLst>
      <p:ext uri="{BB962C8B-B14F-4D97-AF65-F5344CB8AC3E}">
        <p14:creationId xmlns:p14="http://schemas.microsoft.com/office/powerpoint/2010/main" val="372641002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lvl="2" algn="l" rtl="0">
              <a:spcBef>
                <a:spcPct val="0"/>
              </a:spcBef>
            </a:pPr>
            <a:r>
              <a:rPr lang="en-US" sz="2000" b="1" dirty="0">
                <a:effectLst>
                  <a:glow>
                    <a:srgbClr val="000000"/>
                  </a:glow>
                  <a:outerShdw sx="0" sy="0">
                    <a:srgbClr val="000000"/>
                  </a:outerShdw>
                  <a:reflection stA="0" endPos="0" fadeDir="0" sx="0" sy="0"/>
                </a:effectLst>
                <a:latin typeface="Times New Roman" panose="02020603050405020304" pitchFamily="18" charset="0"/>
                <a:ea typeface="Times New Roman" panose="02020603050405020304" pitchFamily="18" charset="0"/>
                <a:cs typeface="Times New Roman" panose="02020603050405020304" pitchFamily="18" charset="0"/>
              </a:rPr>
              <a:t>Envelope construction details for the building:</a:t>
            </a:r>
            <a:br>
              <a:rPr lang="en-US" sz="2000" b="1" dirty="0">
                <a:effectLst>
                  <a:glow>
                    <a:srgbClr val="000000"/>
                  </a:glow>
                  <a:outerShdw sx="0" sy="0">
                    <a:srgbClr val="000000"/>
                  </a:outerShdw>
                  <a:reflection stA="0" endPos="0" fadeDir="0" sx="0" sy="0"/>
                </a:effectLst>
                <a:latin typeface="Times New Roman" panose="02020603050405020304" pitchFamily="18" charset="0"/>
                <a:ea typeface="Times New Roman" panose="02020603050405020304" pitchFamily="18" charset="0"/>
                <a:cs typeface="Times New Roman" panose="02020603050405020304" pitchFamily="18" charset="0"/>
              </a:rPr>
            </a:br>
            <a:endParaRPr lang="en-US" dirty="0"/>
          </a:p>
        </p:txBody>
      </p:sp>
      <p:sp>
        <p:nvSpPr>
          <p:cNvPr id="3" name="عنصر نائب للمحتوى 2"/>
          <p:cNvSpPr>
            <a:spLocks noGrp="1"/>
          </p:cNvSpPr>
          <p:nvPr>
            <p:ph idx="1"/>
          </p:nvPr>
        </p:nvSpPr>
        <p:spPr>
          <a:xfrm>
            <a:off x="677334" y="1296433"/>
            <a:ext cx="8596668" cy="3880773"/>
          </a:xfrm>
        </p:spPr>
        <p:txBody>
          <a:bodyPr/>
          <a:lstStyle/>
          <a:p>
            <a:r>
              <a:rPr lang="en-US" b="1" dirty="0">
                <a:latin typeface="Times New Roman" pitchFamily="18" charset="0"/>
                <a:ea typeface="Calibri" panose="020F0502020204030204" pitchFamily="34" charset="0"/>
                <a:cs typeface="Times New Roman" pitchFamily="18" charset="0"/>
              </a:rPr>
              <a:t>External Wall layers:</a:t>
            </a:r>
          </a:p>
          <a:p>
            <a:r>
              <a:rPr lang="en-US" b="1" dirty="0">
                <a:latin typeface="Times New Roman" pitchFamily="18" charset="0"/>
                <a:ea typeface="Calibri" panose="020F0502020204030204" pitchFamily="34" charset="0"/>
                <a:cs typeface="Times New Roman" pitchFamily="18" charset="0"/>
              </a:rPr>
              <a:t>U-value =1.11 w/m</a:t>
            </a:r>
            <a:r>
              <a:rPr lang="en-US" b="1" baseline="30000" dirty="0">
                <a:latin typeface="Times New Roman" panose="02020603050405020304" pitchFamily="18" charset="0"/>
                <a:ea typeface="Calibri" panose="020F0502020204030204" pitchFamily="34" charset="0"/>
                <a:cs typeface="Times New Roman" panose="02020603050405020304" pitchFamily="18" charset="0"/>
              </a:rPr>
              <a:t>2</a:t>
            </a:r>
            <a:r>
              <a:rPr lang="en-US" b="1" dirty="0">
                <a:latin typeface="Times New Roman" panose="02020603050405020304" pitchFamily="18" charset="0"/>
                <a:ea typeface="Calibri" panose="020F0502020204030204" pitchFamily="34" charset="0"/>
                <a:cs typeface="Times New Roman" panose="02020603050405020304" pitchFamily="18" charset="0"/>
              </a:rPr>
              <a:t>-k   </a:t>
            </a:r>
          </a:p>
          <a:p>
            <a:endParaRPr lang="en-US" b="1" dirty="0">
              <a:latin typeface="Times New Roman" pitchFamily="18" charset="0"/>
              <a:cs typeface="Times New Roman" pitchFamily="18" charset="0"/>
            </a:endParaRPr>
          </a:p>
          <a:p>
            <a:pPr>
              <a:buNone/>
            </a:pPr>
            <a:endParaRPr lang="en-US" dirty="0"/>
          </a:p>
        </p:txBody>
      </p:sp>
      <p:sp>
        <p:nvSpPr>
          <p:cNvPr id="6" name="Slide Number Placeholder 5"/>
          <p:cNvSpPr>
            <a:spLocks noGrp="1"/>
          </p:cNvSpPr>
          <p:nvPr>
            <p:ph type="sldNum" sz="quarter" idx="12"/>
          </p:nvPr>
        </p:nvSpPr>
        <p:spPr>
          <a:xfrm>
            <a:off x="775506" y="6411106"/>
            <a:ext cx="683339" cy="365125"/>
          </a:xfrm>
        </p:spPr>
        <p:txBody>
          <a:bodyPr/>
          <a:lstStyle/>
          <a:p>
            <a:fld id="{D57F1E4F-1CFF-5643-939E-217C01CDF565}" type="slidenum">
              <a:rPr lang="en-US" sz="3200" smtClean="0"/>
              <a:pPr/>
              <a:t>25</a:t>
            </a:fld>
            <a:endParaRPr lang="en-US" sz="3200" dirty="0"/>
          </a:p>
        </p:txBody>
      </p:sp>
      <p:pic>
        <p:nvPicPr>
          <p:cNvPr id="1026" name="Picture 2">
            <a:extLst>
              <a:ext uri="{FF2B5EF4-FFF2-40B4-BE49-F238E27FC236}">
                <a16:creationId xmlns:a16="http://schemas.microsoft.com/office/drawing/2014/main" id="{3AA37C92-0B67-494D-AD5B-CEB577CAE21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4622" y="3762375"/>
            <a:ext cx="10287000" cy="276225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F9CE33AE-7A5D-4739-94E6-48FC8CC9C07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85522" y="1762125"/>
            <a:ext cx="3505200" cy="2000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879128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793FA30-8F9F-42B0-82A2-6C1CD4F9F6CD}"/>
              </a:ext>
            </a:extLst>
          </p:cNvPr>
          <p:cNvSpPr>
            <a:spLocks noGrp="1"/>
          </p:cNvSpPr>
          <p:nvPr>
            <p:ph idx="1"/>
          </p:nvPr>
        </p:nvSpPr>
        <p:spPr>
          <a:xfrm>
            <a:off x="677334" y="570328"/>
            <a:ext cx="8596668" cy="3880773"/>
          </a:xfrm>
        </p:spPr>
        <p:txBody>
          <a:bodyPr/>
          <a:lstStyle/>
          <a:p>
            <a:r>
              <a:rPr lang="en-US" b="1" dirty="0">
                <a:latin typeface="Times New Roman" pitchFamily="18" charset="0"/>
                <a:ea typeface="Calibri" panose="020F0502020204030204" pitchFamily="34" charset="0"/>
                <a:cs typeface="Times New Roman" pitchFamily="18" charset="0"/>
              </a:rPr>
              <a:t>Internal Wall layers:</a:t>
            </a:r>
          </a:p>
          <a:p>
            <a:endParaRPr lang="en-US" dirty="0"/>
          </a:p>
        </p:txBody>
      </p:sp>
      <p:sp>
        <p:nvSpPr>
          <p:cNvPr id="4" name="Slide Number Placeholder 3">
            <a:extLst>
              <a:ext uri="{FF2B5EF4-FFF2-40B4-BE49-F238E27FC236}">
                <a16:creationId xmlns:a16="http://schemas.microsoft.com/office/drawing/2014/main" id="{BB80E6A8-A720-42A9-84B3-6A27A8D89798}"/>
              </a:ext>
            </a:extLst>
          </p:cNvPr>
          <p:cNvSpPr>
            <a:spLocks noGrp="1"/>
          </p:cNvSpPr>
          <p:nvPr>
            <p:ph type="sldNum" sz="quarter" idx="12"/>
          </p:nvPr>
        </p:nvSpPr>
        <p:spPr/>
        <p:txBody>
          <a:bodyPr/>
          <a:lstStyle/>
          <a:p>
            <a:fld id="{D57F1E4F-1CFF-5643-939E-217C01CDF565}" type="slidenum">
              <a:rPr lang="en-US" sz="2400" smtClean="0"/>
              <a:pPr/>
              <a:t>26</a:t>
            </a:fld>
            <a:endParaRPr lang="en-US" dirty="0"/>
          </a:p>
        </p:txBody>
      </p:sp>
      <p:pic>
        <p:nvPicPr>
          <p:cNvPr id="2050" name="Picture 2">
            <a:extLst>
              <a:ext uri="{FF2B5EF4-FFF2-40B4-BE49-F238E27FC236}">
                <a16:creationId xmlns:a16="http://schemas.microsoft.com/office/drawing/2014/main" id="{B33F68DA-4F85-4B1D-9A11-199D6734DAD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12095" y="1236413"/>
            <a:ext cx="3505200" cy="2000250"/>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a:extLst>
              <a:ext uri="{FF2B5EF4-FFF2-40B4-BE49-F238E27FC236}">
                <a16:creationId xmlns:a16="http://schemas.microsoft.com/office/drawing/2014/main" id="{4A28A829-2B0F-4361-9FF5-4A5A868E59F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2500" y="3236663"/>
            <a:ext cx="10287000" cy="24288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0703091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6CD12BC-53E4-4B80-A4C5-5C898B63E6E1}"/>
              </a:ext>
            </a:extLst>
          </p:cNvPr>
          <p:cNvSpPr>
            <a:spLocks noGrp="1"/>
          </p:cNvSpPr>
          <p:nvPr>
            <p:ph idx="1"/>
          </p:nvPr>
        </p:nvSpPr>
        <p:spPr>
          <a:xfrm>
            <a:off x="558065" y="451513"/>
            <a:ext cx="8596668" cy="3880773"/>
          </a:xfrm>
        </p:spPr>
        <p:txBody>
          <a:bodyPr/>
          <a:lstStyle/>
          <a:p>
            <a:r>
              <a:rPr lang="en-US" dirty="0"/>
              <a:t>Celling </a:t>
            </a:r>
          </a:p>
        </p:txBody>
      </p:sp>
      <p:sp>
        <p:nvSpPr>
          <p:cNvPr id="4" name="Slide Number Placeholder 3">
            <a:extLst>
              <a:ext uri="{FF2B5EF4-FFF2-40B4-BE49-F238E27FC236}">
                <a16:creationId xmlns:a16="http://schemas.microsoft.com/office/drawing/2014/main" id="{F9DEB24E-89D3-40B2-B592-3AE04583CDC0}"/>
              </a:ext>
            </a:extLst>
          </p:cNvPr>
          <p:cNvSpPr>
            <a:spLocks noGrp="1"/>
          </p:cNvSpPr>
          <p:nvPr>
            <p:ph type="sldNum" sz="quarter" idx="12"/>
          </p:nvPr>
        </p:nvSpPr>
        <p:spPr/>
        <p:txBody>
          <a:bodyPr/>
          <a:lstStyle/>
          <a:p>
            <a:fld id="{D57F1E4F-1CFF-5643-939E-217C01CDF565}" type="slidenum">
              <a:rPr lang="en-US" sz="2000" smtClean="0"/>
              <a:pPr/>
              <a:t>27</a:t>
            </a:fld>
            <a:endParaRPr lang="en-US" sz="2000" dirty="0"/>
          </a:p>
        </p:txBody>
      </p:sp>
      <p:pic>
        <p:nvPicPr>
          <p:cNvPr id="3074" name="Picture 2">
            <a:extLst>
              <a:ext uri="{FF2B5EF4-FFF2-40B4-BE49-F238E27FC236}">
                <a16:creationId xmlns:a16="http://schemas.microsoft.com/office/drawing/2014/main" id="{882DFF3D-E312-46D9-8D78-05D14C596D1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1651" y="3710449"/>
            <a:ext cx="6829012" cy="2952750"/>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a:extLst>
              <a:ext uri="{FF2B5EF4-FFF2-40B4-BE49-F238E27FC236}">
                <a16:creationId xmlns:a16="http://schemas.microsoft.com/office/drawing/2014/main" id="{3C3DEFD6-0575-4922-9925-0112967917F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06004" y="1655948"/>
            <a:ext cx="3486150" cy="18954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4687569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2286000" y="1447800"/>
            <a:ext cx="7772400" cy="1219200"/>
          </a:xfrm>
        </p:spPr>
        <p:txBody>
          <a:bodyPr>
            <a:normAutofit fontScale="90000"/>
          </a:bodyPr>
          <a:lstStyle/>
          <a:p>
            <a:br>
              <a:rPr lang="en-US" sz="2000" dirty="0">
                <a:latin typeface="Times New Roman"/>
                <a:ea typeface="Calibri"/>
              </a:rPr>
            </a:br>
            <a:br>
              <a:rPr lang="en-US" sz="2000" dirty="0">
                <a:latin typeface="Times New Roman"/>
                <a:ea typeface="Calibri"/>
              </a:rPr>
            </a:br>
            <a:br>
              <a:rPr lang="en-US" sz="2000" dirty="0">
                <a:latin typeface="Times New Roman"/>
                <a:ea typeface="Calibri"/>
              </a:rPr>
            </a:br>
            <a:br>
              <a:rPr lang="en-US" sz="2000" dirty="0">
                <a:latin typeface="Times New Roman"/>
                <a:ea typeface="Calibri"/>
              </a:rPr>
            </a:br>
            <a:br>
              <a:rPr lang="en-US" sz="2000" dirty="0">
                <a:latin typeface="Times New Roman"/>
                <a:ea typeface="Calibri"/>
              </a:rPr>
            </a:br>
            <a:br>
              <a:rPr lang="en-US" sz="2000" dirty="0">
                <a:latin typeface="Times New Roman"/>
                <a:ea typeface="Calibri"/>
              </a:rPr>
            </a:br>
            <a:br>
              <a:rPr lang="en-US" sz="2000" dirty="0">
                <a:latin typeface="Times New Roman"/>
                <a:ea typeface="Calibri"/>
              </a:rPr>
            </a:br>
            <a:br>
              <a:rPr lang="en-US" sz="2000" dirty="0">
                <a:latin typeface="Times New Roman"/>
                <a:ea typeface="Calibri"/>
              </a:rPr>
            </a:br>
            <a:br>
              <a:rPr lang="en-US" sz="2000" dirty="0">
                <a:latin typeface="Times New Roman"/>
                <a:ea typeface="Calibri"/>
              </a:rPr>
            </a:br>
            <a:r>
              <a:rPr lang="en-US" sz="2000" dirty="0">
                <a:latin typeface="Times New Roman"/>
                <a:ea typeface="Calibri"/>
              </a:rPr>
              <a:t> </a:t>
            </a:r>
            <a:br>
              <a:rPr lang="en-US" sz="2000" dirty="0">
                <a:latin typeface="Times New Roman"/>
                <a:ea typeface="Calibri"/>
              </a:rPr>
            </a:br>
            <a:br>
              <a:rPr lang="en-US" sz="2000" dirty="0">
                <a:latin typeface="Times New Roman"/>
                <a:ea typeface="Calibri"/>
              </a:rPr>
            </a:br>
            <a:br>
              <a:rPr lang="en-US" sz="2000" dirty="0">
                <a:latin typeface="Times New Roman"/>
                <a:ea typeface="Calibri"/>
              </a:rPr>
            </a:br>
            <a:br>
              <a:rPr lang="en-US" sz="2000" dirty="0">
                <a:latin typeface="Times New Roman"/>
                <a:ea typeface="Calibri"/>
              </a:rPr>
            </a:br>
            <a:br>
              <a:rPr lang="en-US" sz="2000" dirty="0">
                <a:latin typeface="Times New Roman"/>
                <a:ea typeface="Calibri"/>
              </a:rPr>
            </a:br>
            <a:br>
              <a:rPr lang="en-US" sz="2000" dirty="0">
                <a:latin typeface="Times New Roman"/>
                <a:ea typeface="Calibri"/>
              </a:rPr>
            </a:br>
            <a:br>
              <a:rPr lang="en-US" sz="2000" dirty="0">
                <a:latin typeface="Times New Roman"/>
                <a:ea typeface="Calibri"/>
              </a:rPr>
            </a:br>
            <a:br>
              <a:rPr lang="en-US" sz="2000" dirty="0">
                <a:latin typeface="Times New Roman"/>
                <a:ea typeface="Calibri"/>
              </a:rPr>
            </a:br>
            <a:br>
              <a:rPr lang="en-US" sz="2000" dirty="0">
                <a:latin typeface="Times New Roman"/>
                <a:ea typeface="Calibri"/>
              </a:rPr>
            </a:br>
            <a:endParaRPr lang="en-US" sz="2000" dirty="0"/>
          </a:p>
        </p:txBody>
      </p:sp>
      <p:sp>
        <p:nvSpPr>
          <p:cNvPr id="3" name="عنوان فرعي 2"/>
          <p:cNvSpPr>
            <a:spLocks noGrp="1"/>
          </p:cNvSpPr>
          <p:nvPr>
            <p:ph type="subTitle" idx="1"/>
          </p:nvPr>
        </p:nvSpPr>
        <p:spPr>
          <a:xfrm>
            <a:off x="2819400" y="304800"/>
            <a:ext cx="6400800" cy="685800"/>
          </a:xfrm>
        </p:spPr>
        <p:txBody>
          <a:bodyPr>
            <a:normAutofit fontScale="25000" lnSpcReduction="20000"/>
          </a:bodyPr>
          <a:lstStyle/>
          <a:p>
            <a:endParaRPr lang="en-US" b="1" dirty="0">
              <a:latin typeface="Times New Roman" pitchFamily="18" charset="0"/>
              <a:cs typeface="Times New Roman" pitchFamily="18" charset="0"/>
            </a:endParaRPr>
          </a:p>
          <a:p>
            <a:pPr algn="l">
              <a:buFont typeface="Wingdings" pitchFamily="2" charset="2"/>
              <a:buChar char="Ø"/>
            </a:pPr>
            <a:r>
              <a:rPr lang="en-US" sz="16000" b="1" dirty="0">
                <a:solidFill>
                  <a:schemeClr val="tx1"/>
                </a:solidFill>
                <a:latin typeface="Times New Roman" pitchFamily="18" charset="0"/>
                <a:cs typeface="Times New Roman" pitchFamily="18" charset="0"/>
              </a:rPr>
              <a:t>Lighting</a:t>
            </a:r>
          </a:p>
          <a:p>
            <a:pPr algn="l"/>
            <a:endParaRPr lang="en-US" sz="7400" b="1" dirty="0">
              <a:solidFill>
                <a:schemeClr val="tx1"/>
              </a:solidFill>
              <a:latin typeface="Times New Roman" pitchFamily="18" charset="0"/>
              <a:cs typeface="Times New Roman" pitchFamily="18" charset="0"/>
            </a:endParaRPr>
          </a:p>
          <a:p>
            <a:pPr algn="l"/>
            <a:endParaRPr lang="en-US" sz="7400" b="1" dirty="0">
              <a:solidFill>
                <a:schemeClr val="tx1"/>
              </a:solidFill>
              <a:latin typeface="Times New Roman" pitchFamily="18" charset="0"/>
              <a:cs typeface="Times New Roman" pitchFamily="18" charset="0"/>
            </a:endParaRPr>
          </a:p>
        </p:txBody>
      </p:sp>
      <p:sp>
        <p:nvSpPr>
          <p:cNvPr id="8" name="مستطيل 7"/>
          <p:cNvSpPr/>
          <p:nvPr/>
        </p:nvSpPr>
        <p:spPr>
          <a:xfrm>
            <a:off x="1079740" y="3124200"/>
            <a:ext cx="7696200" cy="1477328"/>
          </a:xfrm>
          <a:prstGeom prst="rect">
            <a:avLst/>
          </a:prstGeom>
        </p:spPr>
        <p:txBody>
          <a:bodyPr wrap="square">
            <a:spAutoFit/>
          </a:bodyPr>
          <a:lstStyle/>
          <a:p>
            <a:pPr algn="ctr"/>
            <a:endParaRPr lang="en-US" b="1" dirty="0">
              <a:latin typeface="Times New Roman"/>
              <a:ea typeface="Calibri"/>
            </a:endParaRPr>
          </a:p>
          <a:p>
            <a:pPr algn="ctr"/>
            <a:r>
              <a:rPr lang="en-US" b="1" dirty="0">
                <a:latin typeface="Times New Roman"/>
                <a:ea typeface="Calibri"/>
              </a:rPr>
              <a:t>Rooms that higher than range will be treated by later mentioned, while rooms with less than range will be treated with artificial lighting until we obtained the required amount of artificial and natural lighting.</a:t>
            </a:r>
            <a:br>
              <a:rPr lang="en-US" dirty="0">
                <a:latin typeface="Times New Roman"/>
                <a:ea typeface="Calibri"/>
              </a:rPr>
            </a:br>
            <a:endParaRPr lang="en-US" dirty="0"/>
          </a:p>
        </p:txBody>
      </p:sp>
      <p:sp>
        <p:nvSpPr>
          <p:cNvPr id="10" name="مستطيل 9"/>
          <p:cNvSpPr/>
          <p:nvPr/>
        </p:nvSpPr>
        <p:spPr>
          <a:xfrm>
            <a:off x="1357223" y="1189672"/>
            <a:ext cx="7772400" cy="1477328"/>
          </a:xfrm>
          <a:prstGeom prst="rect">
            <a:avLst/>
          </a:prstGeom>
        </p:spPr>
        <p:txBody>
          <a:bodyPr wrap="square">
            <a:spAutoFit/>
          </a:bodyPr>
          <a:lstStyle/>
          <a:p>
            <a:br>
              <a:rPr lang="en-US" dirty="0">
                <a:latin typeface="Times New Roman"/>
                <a:ea typeface="Calibri"/>
              </a:rPr>
            </a:br>
            <a:r>
              <a:rPr lang="en-US" b="1" dirty="0">
                <a:latin typeface="Times New Roman"/>
                <a:ea typeface="Calibri"/>
              </a:rPr>
              <a:t>Lighting analysis through the "Revit"  program will be based on the principle of day light Factor, the rate of  day light Factor (2% - 6%) , and we will obtain the day light factor for all room by "Revit"  program, and we will compare the results before and after the simulation</a:t>
            </a:r>
            <a:r>
              <a:rPr lang="en-US" dirty="0">
                <a:latin typeface="Times New Roman"/>
                <a:ea typeface="Calibri"/>
              </a:rPr>
              <a:t>.</a:t>
            </a:r>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z="3200" smtClean="0"/>
              <a:pPr/>
              <a:t>28</a:t>
            </a:fld>
            <a:endParaRPr lang="en-US" sz="3200" dirty="0"/>
          </a:p>
        </p:txBody>
      </p:sp>
    </p:spTree>
    <p:extLst>
      <p:ext uri="{BB962C8B-B14F-4D97-AF65-F5344CB8AC3E}">
        <p14:creationId xmlns:p14="http://schemas.microsoft.com/office/powerpoint/2010/main" val="113528151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040662" y="451513"/>
            <a:ext cx="7772400" cy="1470025"/>
          </a:xfrm>
        </p:spPr>
        <p:txBody>
          <a:bodyPr>
            <a:normAutofit/>
          </a:bodyPr>
          <a:lstStyle/>
          <a:p>
            <a:r>
              <a:rPr lang="en-US" sz="1800" b="1" dirty="0">
                <a:latin typeface="Times New Roman" pitchFamily="18" charset="0"/>
                <a:cs typeface="Times New Roman" pitchFamily="18" charset="0"/>
              </a:rPr>
              <a:t>These figures shown the ground floor that Lack of natural lighting in the internal rooms and staircase, and the gradual natural lighting irregular</a:t>
            </a:r>
          </a:p>
        </p:txBody>
      </p:sp>
      <p:sp>
        <p:nvSpPr>
          <p:cNvPr id="3" name="عنوان فرعي 2"/>
          <p:cNvSpPr>
            <a:spLocks noGrp="1"/>
          </p:cNvSpPr>
          <p:nvPr>
            <p:ph type="subTitle" idx="1"/>
          </p:nvPr>
        </p:nvSpPr>
        <p:spPr>
          <a:xfrm>
            <a:off x="2286000" y="2286000"/>
            <a:ext cx="7010400" cy="4419600"/>
          </a:xfrm>
        </p:spPr>
        <p:txBody>
          <a:bodyPr>
            <a:normAutofit/>
          </a:bodyPr>
          <a:lstStyle/>
          <a:p>
            <a:r>
              <a:rPr lang="en-US" dirty="0"/>
              <a:t>.</a:t>
            </a:r>
          </a:p>
          <a:p>
            <a:endParaRPr lang="en-US" dirty="0"/>
          </a:p>
          <a:p>
            <a:endParaRPr lang="en-US" dirty="0"/>
          </a:p>
          <a:p>
            <a:endParaRPr lang="en-US" dirty="0"/>
          </a:p>
          <a:p>
            <a:endParaRPr lang="en-US" dirty="0"/>
          </a:p>
          <a:p>
            <a:pPr algn="l"/>
            <a:r>
              <a:rPr lang="en-US" dirty="0">
                <a:solidFill>
                  <a:schemeClr val="tx1"/>
                </a:solidFill>
                <a:latin typeface="Times New Roman" pitchFamily="18" charset="0"/>
                <a:cs typeface="Times New Roman" pitchFamily="18" charset="0"/>
              </a:rPr>
              <a:t>   </a:t>
            </a:r>
            <a:r>
              <a:rPr lang="en-US" b="1" dirty="0">
                <a:solidFill>
                  <a:schemeClr val="tx1"/>
                </a:solidFill>
                <a:latin typeface="Times New Roman" pitchFamily="18" charset="0"/>
                <a:cs typeface="Times New Roman" pitchFamily="18" charset="0"/>
              </a:rPr>
              <a:t>before                                       after</a:t>
            </a:r>
          </a:p>
          <a:p>
            <a:pPr algn="l"/>
            <a:endParaRPr lang="en-US" b="1" dirty="0">
              <a:solidFill>
                <a:schemeClr val="tx1"/>
              </a:solidFill>
              <a:latin typeface="Times New Roman" pitchFamily="18" charset="0"/>
              <a:cs typeface="Times New Roman" pitchFamily="18" charset="0"/>
            </a:endParaRPr>
          </a:p>
          <a:p>
            <a:pPr algn="l"/>
            <a:endParaRPr lang="en-US" b="1" dirty="0">
              <a:solidFill>
                <a:schemeClr val="tx1"/>
              </a:solidFill>
              <a:latin typeface="Times New Roman" pitchFamily="18" charset="0"/>
              <a:cs typeface="Times New Roman" pitchFamily="18" charset="0"/>
            </a:endParaRPr>
          </a:p>
        </p:txBody>
      </p:sp>
      <p:pic>
        <p:nvPicPr>
          <p:cNvPr id="4" name="Picture 7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438400" y="2286000"/>
            <a:ext cx="3657600" cy="2932144"/>
          </a:xfrm>
          <a:prstGeom prst="rect">
            <a:avLst/>
          </a:prstGeom>
          <a:noFill/>
          <a:ln>
            <a:noFill/>
          </a:ln>
        </p:spPr>
      </p:pic>
      <p:pic>
        <p:nvPicPr>
          <p:cNvPr id="5" name="Picture 75"/>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77000" y="2438401"/>
            <a:ext cx="3193900" cy="2755075"/>
          </a:xfrm>
          <a:prstGeom prst="rect">
            <a:avLst/>
          </a:prstGeom>
          <a:noFill/>
          <a:ln>
            <a:noFill/>
          </a:ln>
        </p:spPr>
      </p:pic>
      <p:sp>
        <p:nvSpPr>
          <p:cNvPr id="6" name="Slide Number Placeholder 5"/>
          <p:cNvSpPr>
            <a:spLocks noGrp="1"/>
          </p:cNvSpPr>
          <p:nvPr>
            <p:ph type="sldNum" sz="quarter" idx="12"/>
          </p:nvPr>
        </p:nvSpPr>
        <p:spPr/>
        <p:txBody>
          <a:bodyPr/>
          <a:lstStyle/>
          <a:p>
            <a:fld id="{D57F1E4F-1CFF-5643-939E-217C01CDF565}" type="slidenum">
              <a:rPr lang="en-US" sz="3200" smtClean="0"/>
              <a:pPr/>
              <a:t>29</a:t>
            </a:fld>
            <a:endParaRPr lang="en-US" sz="3200" dirty="0"/>
          </a:p>
        </p:txBody>
      </p:sp>
      <p:sp>
        <p:nvSpPr>
          <p:cNvPr id="7" name="TextBox 6"/>
          <p:cNvSpPr txBox="1"/>
          <p:nvPr/>
        </p:nvSpPr>
        <p:spPr>
          <a:xfrm>
            <a:off x="2881223" y="5486400"/>
            <a:ext cx="1578634" cy="461665"/>
          </a:xfrm>
          <a:prstGeom prst="rect">
            <a:avLst/>
          </a:prstGeom>
          <a:noFill/>
        </p:spPr>
        <p:txBody>
          <a:bodyPr wrap="square" rtlCol="0">
            <a:spAutoFit/>
          </a:bodyPr>
          <a:lstStyle/>
          <a:p>
            <a:r>
              <a:rPr lang="en-US" sz="2400" b="1" dirty="0"/>
              <a:t>Before </a:t>
            </a:r>
            <a:endParaRPr lang="en-US" b="1" dirty="0"/>
          </a:p>
        </p:txBody>
      </p:sp>
      <p:sp>
        <p:nvSpPr>
          <p:cNvPr id="8" name="TextBox 7"/>
          <p:cNvSpPr txBox="1"/>
          <p:nvPr/>
        </p:nvSpPr>
        <p:spPr>
          <a:xfrm>
            <a:off x="6581955" y="5555411"/>
            <a:ext cx="1544128" cy="461665"/>
          </a:xfrm>
          <a:prstGeom prst="rect">
            <a:avLst/>
          </a:prstGeom>
          <a:noFill/>
        </p:spPr>
        <p:txBody>
          <a:bodyPr wrap="square" rtlCol="0">
            <a:spAutoFit/>
          </a:bodyPr>
          <a:lstStyle/>
          <a:p>
            <a:r>
              <a:rPr lang="en-US" sz="2400" b="1" dirty="0"/>
              <a:t>After </a:t>
            </a:r>
          </a:p>
        </p:txBody>
      </p:sp>
    </p:spTree>
    <p:extLst>
      <p:ext uri="{BB962C8B-B14F-4D97-AF65-F5344CB8AC3E}">
        <p14:creationId xmlns:p14="http://schemas.microsoft.com/office/powerpoint/2010/main" val="1173313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D57F1E4F-1CFF-5643-939E-217C01CDF565}" type="slidenum">
              <a:rPr lang="en-US" sz="3200" smtClean="0"/>
              <a:pPr/>
              <a:t>3</a:t>
            </a:fld>
            <a:endParaRPr lang="en-US" sz="3200" dirty="0"/>
          </a:p>
        </p:txBody>
      </p:sp>
      <p:sp>
        <p:nvSpPr>
          <p:cNvPr id="5" name="Title 3"/>
          <p:cNvSpPr txBox="1">
            <a:spLocks/>
          </p:cNvSpPr>
          <p:nvPr/>
        </p:nvSpPr>
        <p:spPr>
          <a:xfrm>
            <a:off x="876787" y="457045"/>
            <a:ext cx="4877468" cy="919174"/>
          </a:xfrm>
          <a:prstGeom prst="rect">
            <a:avLst/>
          </a:prstGeom>
        </p:spPr>
        <p:txBody>
          <a:bodyPr>
            <a:normAutofit fontScale="92500" lnSpcReduction="20000"/>
          </a:bodyPr>
          <a:lst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000" b="1" dirty="0">
                <a:latin typeface="Times New Roman" panose="02020603050405020304" pitchFamily="18" charset="0"/>
                <a:cs typeface="Times New Roman" panose="02020603050405020304" pitchFamily="18" charset="0"/>
              </a:rPr>
              <a:t>Introduction </a:t>
            </a:r>
            <a:br>
              <a:rPr lang="en-US" b="1" dirty="0">
                <a:solidFill>
                  <a:srgbClr val="002060"/>
                </a:solidFill>
                <a:latin typeface="Times New Roman" panose="02020603050405020304" pitchFamily="18" charset="0"/>
                <a:cs typeface="Times New Roman" panose="02020603050405020304" pitchFamily="18" charset="0"/>
              </a:rPr>
            </a:br>
            <a:endParaRPr lang="en-US" dirty="0">
              <a:solidFill>
                <a:srgbClr val="002060"/>
              </a:solidFill>
              <a:latin typeface="Times New Roman" panose="02020603050405020304" pitchFamily="18" charset="0"/>
              <a:cs typeface="Times New Roman" panose="02020603050405020304" pitchFamily="18" charset="0"/>
            </a:endParaRPr>
          </a:p>
        </p:txBody>
      </p:sp>
      <p:sp>
        <p:nvSpPr>
          <p:cNvPr id="4" name="TextBox 3"/>
          <p:cNvSpPr txBox="1"/>
          <p:nvPr/>
        </p:nvSpPr>
        <p:spPr>
          <a:xfrm>
            <a:off x="945799" y="1234625"/>
            <a:ext cx="7358332" cy="2215991"/>
          </a:xfrm>
          <a:prstGeom prst="rect">
            <a:avLst/>
          </a:prstGeom>
          <a:noFill/>
        </p:spPr>
        <p:txBody>
          <a:bodyPr wrap="square" rtlCol="0">
            <a:spAutoFit/>
          </a:bodyPr>
          <a:lstStyle/>
          <a:p>
            <a:r>
              <a:rPr lang="en-US" sz="2000" dirty="0"/>
              <a:t>Managing and development orphans funs is an office building </a:t>
            </a:r>
          </a:p>
          <a:p>
            <a:r>
              <a:rPr lang="en-US" sz="2000" dirty="0"/>
              <a:t>Has 7 story with total area 3000 m^2.</a:t>
            </a:r>
          </a:p>
          <a:p>
            <a:endParaRPr lang="en-US" sz="2000" dirty="0"/>
          </a:p>
          <a:p>
            <a:r>
              <a:rPr lang="en-US" sz="2000" dirty="0"/>
              <a:t>it works all year round part-time at an average of 8 hours per day(8am-3pm).</a:t>
            </a:r>
          </a:p>
          <a:p>
            <a:endParaRPr lang="en-US" sz="2000" dirty="0"/>
          </a:p>
          <a:p>
            <a:endParaRPr lang="en-US" dirty="0"/>
          </a:p>
        </p:txBody>
      </p:sp>
    </p:spTree>
    <p:extLst>
      <p:ext uri="{BB962C8B-B14F-4D97-AF65-F5344CB8AC3E}">
        <p14:creationId xmlns:p14="http://schemas.microsoft.com/office/powerpoint/2010/main" val="303668804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sz="2000" b="1" dirty="0">
                <a:latin typeface="Times New Roman" pitchFamily="18" charset="0"/>
                <a:cs typeface="Times New Roman" pitchFamily="18" charset="0"/>
              </a:rPr>
              <a:t>In the previous analysis, we have done interior glass</a:t>
            </a:r>
            <a:r>
              <a:rPr lang="ar-SA" sz="2000" b="1" dirty="0">
                <a:latin typeface="Times New Roman" pitchFamily="18" charset="0"/>
                <a:cs typeface="Times New Roman" pitchFamily="18" charset="0"/>
              </a:rPr>
              <a:t> </a:t>
            </a:r>
            <a:r>
              <a:rPr lang="en-US" sz="2000" b="1" dirty="0">
                <a:latin typeface="Times New Roman" pitchFamily="18" charset="0"/>
                <a:cs typeface="Times New Roman" pitchFamily="18" charset="0"/>
              </a:rPr>
              <a:t>partition, and to solve the problem of the staircase, it was made from glass to achieve natural lighting</a:t>
            </a:r>
            <a:br>
              <a:rPr lang="en-US" b="1" dirty="0"/>
            </a:br>
            <a:endParaRPr lang="en-US" b="1" dirty="0"/>
          </a:p>
        </p:txBody>
      </p:sp>
      <p:pic>
        <p:nvPicPr>
          <p:cNvPr id="15362" name="Picture 2"/>
          <p:cNvPicPr>
            <a:picLocks noGrp="1" noChangeAspect="1" noChangeArrowheads="1"/>
          </p:cNvPicPr>
          <p:nvPr>
            <p:ph idx="1"/>
          </p:nvPr>
        </p:nvPicPr>
        <p:blipFill>
          <a:blip r:embed="rId2" cstate="print"/>
          <a:srcRect/>
          <a:stretch>
            <a:fillRect/>
          </a:stretch>
        </p:blipFill>
        <p:spPr bwMode="auto">
          <a:xfrm>
            <a:off x="1752600" y="1752600"/>
            <a:ext cx="4114800" cy="4419600"/>
          </a:xfrm>
          <a:prstGeom prst="rect">
            <a:avLst/>
          </a:prstGeom>
          <a:noFill/>
          <a:ln w="9525">
            <a:noFill/>
            <a:miter lim="800000"/>
            <a:headEnd/>
            <a:tailEnd/>
          </a:ln>
        </p:spPr>
      </p:pic>
      <p:pic>
        <p:nvPicPr>
          <p:cNvPr id="18435" name="Picture 3"/>
          <p:cNvPicPr>
            <a:picLocks noChangeAspect="1" noChangeArrowheads="1"/>
          </p:cNvPicPr>
          <p:nvPr/>
        </p:nvPicPr>
        <p:blipFill>
          <a:blip r:embed="rId3" cstate="print"/>
          <a:srcRect/>
          <a:stretch>
            <a:fillRect/>
          </a:stretch>
        </p:blipFill>
        <p:spPr bwMode="auto">
          <a:xfrm>
            <a:off x="6019800" y="1828800"/>
            <a:ext cx="3810000" cy="4267200"/>
          </a:xfrm>
          <a:prstGeom prst="rect">
            <a:avLst/>
          </a:prstGeom>
          <a:noFill/>
          <a:ln w="9525">
            <a:noFill/>
            <a:miter lim="800000"/>
            <a:headEnd/>
            <a:tailEnd/>
          </a:ln>
        </p:spPr>
      </p:pic>
      <p:sp>
        <p:nvSpPr>
          <p:cNvPr id="3" name="Slide Number Placeholder 2"/>
          <p:cNvSpPr>
            <a:spLocks noGrp="1"/>
          </p:cNvSpPr>
          <p:nvPr>
            <p:ph type="sldNum" sz="quarter" idx="12"/>
          </p:nvPr>
        </p:nvSpPr>
        <p:spPr>
          <a:xfrm>
            <a:off x="8409508" y="6317407"/>
            <a:ext cx="683339" cy="365125"/>
          </a:xfrm>
        </p:spPr>
        <p:txBody>
          <a:bodyPr/>
          <a:lstStyle/>
          <a:p>
            <a:fld id="{D57F1E4F-1CFF-5643-939E-217C01CDF565}" type="slidenum">
              <a:rPr lang="en-US" sz="3200" smtClean="0"/>
              <a:pPr/>
              <a:t>30</a:t>
            </a:fld>
            <a:endParaRPr lang="en-US" sz="3200" dirty="0"/>
          </a:p>
        </p:txBody>
      </p:sp>
    </p:spTree>
    <p:extLst>
      <p:ext uri="{BB962C8B-B14F-4D97-AF65-F5344CB8AC3E}">
        <p14:creationId xmlns:p14="http://schemas.microsoft.com/office/powerpoint/2010/main" val="82079511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02974" y="367724"/>
            <a:ext cx="8229600" cy="1143000"/>
          </a:xfrm>
        </p:spPr>
        <p:txBody>
          <a:bodyPr>
            <a:normAutofit/>
          </a:bodyPr>
          <a:lstStyle/>
          <a:p>
            <a:r>
              <a:rPr lang="en-US" sz="1800" b="1" dirty="0">
                <a:latin typeface="Times New Roman"/>
                <a:ea typeface="Calibri"/>
              </a:rPr>
              <a:t>These figures shown the 5th floor that the extremely glare in the nearly of opening glass,</a:t>
            </a:r>
            <a:r>
              <a:rPr lang="ar-SA" sz="1800" b="1" dirty="0">
                <a:ea typeface="Calibri"/>
                <a:cs typeface="Calibri"/>
              </a:rPr>
              <a:t> </a:t>
            </a:r>
            <a:r>
              <a:rPr lang="en-US" sz="1800" b="1" dirty="0">
                <a:latin typeface="Times New Roman"/>
                <a:ea typeface="Calibri"/>
              </a:rPr>
              <a:t>In addition to natural lighting higher than the required.</a:t>
            </a:r>
            <a:br>
              <a:rPr lang="en-US" sz="1800" b="1" dirty="0">
                <a:latin typeface="Times New Roman"/>
                <a:ea typeface="Calibri"/>
              </a:rPr>
            </a:br>
            <a:endParaRPr lang="en-US" sz="1800" b="1" dirty="0"/>
          </a:p>
        </p:txBody>
      </p:sp>
      <p:pic>
        <p:nvPicPr>
          <p:cNvPr id="7" name="Picture 71"/>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2057401" y="1510724"/>
            <a:ext cx="3534269" cy="3738018"/>
          </a:xfrm>
          <a:prstGeom prst="rect">
            <a:avLst/>
          </a:prstGeom>
          <a:noFill/>
          <a:ln>
            <a:noFill/>
          </a:ln>
        </p:spPr>
      </p:pic>
      <p:pic>
        <p:nvPicPr>
          <p:cNvPr id="5" name="Picture 24"/>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19800" y="1598958"/>
            <a:ext cx="4114800" cy="3572342"/>
          </a:xfrm>
          <a:prstGeom prst="rect">
            <a:avLst/>
          </a:prstGeom>
          <a:noFill/>
          <a:ln>
            <a:noFill/>
          </a:ln>
        </p:spPr>
      </p:pic>
      <p:sp>
        <p:nvSpPr>
          <p:cNvPr id="8" name="مربع نص 7"/>
          <p:cNvSpPr txBox="1"/>
          <p:nvPr/>
        </p:nvSpPr>
        <p:spPr>
          <a:xfrm>
            <a:off x="2209800" y="5486401"/>
            <a:ext cx="1752600" cy="584775"/>
          </a:xfrm>
          <a:prstGeom prst="rect">
            <a:avLst/>
          </a:prstGeom>
          <a:noFill/>
        </p:spPr>
        <p:txBody>
          <a:bodyPr wrap="square" rtlCol="0">
            <a:spAutoFit/>
          </a:bodyPr>
          <a:lstStyle/>
          <a:p>
            <a:r>
              <a:rPr lang="en-US" sz="3200" b="1" dirty="0">
                <a:latin typeface="Times New Roman" pitchFamily="18" charset="0"/>
                <a:cs typeface="Times New Roman" pitchFamily="18" charset="0"/>
              </a:rPr>
              <a:t>before</a:t>
            </a:r>
          </a:p>
        </p:txBody>
      </p:sp>
      <p:sp>
        <p:nvSpPr>
          <p:cNvPr id="9" name="مربع نص 8"/>
          <p:cNvSpPr txBox="1"/>
          <p:nvPr/>
        </p:nvSpPr>
        <p:spPr>
          <a:xfrm>
            <a:off x="6629400" y="5334001"/>
            <a:ext cx="1981200" cy="584775"/>
          </a:xfrm>
          <a:prstGeom prst="rect">
            <a:avLst/>
          </a:prstGeom>
          <a:noFill/>
        </p:spPr>
        <p:txBody>
          <a:bodyPr wrap="square" rtlCol="0">
            <a:spAutoFit/>
          </a:bodyPr>
          <a:lstStyle/>
          <a:p>
            <a:r>
              <a:rPr lang="en-US" sz="3200" b="1" dirty="0">
                <a:latin typeface="Times New Roman" pitchFamily="18" charset="0"/>
                <a:cs typeface="Times New Roman" pitchFamily="18" charset="0"/>
              </a:rPr>
              <a:t>after</a:t>
            </a:r>
          </a:p>
        </p:txBody>
      </p:sp>
      <p:sp>
        <p:nvSpPr>
          <p:cNvPr id="3" name="Slide Number Placeholder 2"/>
          <p:cNvSpPr>
            <a:spLocks noGrp="1"/>
          </p:cNvSpPr>
          <p:nvPr>
            <p:ph type="sldNum" sz="quarter" idx="12"/>
          </p:nvPr>
        </p:nvSpPr>
        <p:spPr/>
        <p:txBody>
          <a:bodyPr/>
          <a:lstStyle/>
          <a:p>
            <a:fld id="{D57F1E4F-1CFF-5643-939E-217C01CDF565}" type="slidenum">
              <a:rPr lang="en-US" sz="3200" smtClean="0"/>
              <a:pPr/>
              <a:t>31</a:t>
            </a:fld>
            <a:endParaRPr lang="en-US" sz="3200" dirty="0"/>
          </a:p>
        </p:txBody>
      </p:sp>
    </p:spTree>
    <p:extLst>
      <p:ext uri="{BB962C8B-B14F-4D97-AF65-F5344CB8AC3E}">
        <p14:creationId xmlns:p14="http://schemas.microsoft.com/office/powerpoint/2010/main" val="286030162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25260" y="323490"/>
            <a:ext cx="8229600" cy="1981200"/>
          </a:xfrm>
        </p:spPr>
        <p:txBody>
          <a:bodyPr>
            <a:normAutofit fontScale="90000"/>
          </a:bodyPr>
          <a:lstStyle/>
          <a:p>
            <a:r>
              <a:rPr lang="en-US" sz="2000" b="1" dirty="0">
                <a:latin typeface="Times New Roman" pitchFamily="18" charset="0"/>
                <a:cs typeface="Times New Roman" pitchFamily="18" charset="0"/>
              </a:rPr>
              <a:t>In the previous analysis we found that in some areas near the glass opening have high light and radiation, this was addressed by placing vertical louvers on the facades that are exposed to large rays, also modified the specifications of the glass</a:t>
            </a:r>
            <a:br>
              <a:rPr lang="en-US" sz="2000" b="1" dirty="0">
                <a:latin typeface="Times New Roman" pitchFamily="18" charset="0"/>
                <a:cs typeface="Times New Roman" pitchFamily="18" charset="0"/>
              </a:rPr>
            </a:br>
            <a:r>
              <a:rPr lang="en-US" sz="2000" b="1" dirty="0">
                <a:latin typeface="Times New Roman" pitchFamily="18" charset="0"/>
                <a:cs typeface="Times New Roman" pitchFamily="18" charset="0"/>
              </a:rPr>
              <a:t> by reducing the ratio of glass transparent to light.</a:t>
            </a:r>
            <a:br>
              <a:rPr lang="en-US" sz="2000" b="1" dirty="0">
                <a:latin typeface="Times New Roman" pitchFamily="18" charset="0"/>
                <a:cs typeface="Times New Roman" pitchFamily="18" charset="0"/>
              </a:rPr>
            </a:br>
            <a:r>
              <a:rPr lang="en-US" sz="2000" b="1" dirty="0">
                <a:latin typeface="Times New Roman"/>
                <a:ea typeface="Calibri"/>
              </a:rPr>
              <a:t>louvers, made of wood and louvers tilted on the facades at a 65-degree angle until to achieve the shading and property lighting </a:t>
            </a:r>
            <a:br>
              <a:rPr lang="en-US" sz="2000" dirty="0">
                <a:latin typeface="Times New Roman" pitchFamily="18" charset="0"/>
                <a:cs typeface="Times New Roman" pitchFamily="18" charset="0"/>
              </a:rPr>
            </a:br>
            <a:br>
              <a:rPr lang="en-US" sz="2000" b="1" dirty="0">
                <a:latin typeface="Times New Roman" pitchFamily="18" charset="0"/>
                <a:cs typeface="Times New Roman" pitchFamily="18" charset="0"/>
              </a:rPr>
            </a:br>
            <a:br>
              <a:rPr lang="en-US" sz="2000" b="1" dirty="0">
                <a:latin typeface="Times New Roman" pitchFamily="18" charset="0"/>
                <a:cs typeface="Times New Roman" pitchFamily="18" charset="0"/>
              </a:rPr>
            </a:br>
            <a:br>
              <a:rPr lang="en-US" sz="2000" b="1" dirty="0">
                <a:latin typeface="Times New Roman" pitchFamily="18" charset="0"/>
                <a:cs typeface="Times New Roman" pitchFamily="18" charset="0"/>
              </a:rPr>
            </a:br>
            <a:br>
              <a:rPr lang="en-US" sz="2000" dirty="0">
                <a:latin typeface="Times New Roman" pitchFamily="18" charset="0"/>
                <a:cs typeface="Times New Roman" pitchFamily="18" charset="0"/>
              </a:rPr>
            </a:br>
            <a:endParaRPr lang="en-US" dirty="0">
              <a:latin typeface="Times New Roman" pitchFamily="18" charset="0"/>
              <a:cs typeface="Times New Roman" pitchFamily="18" charset="0"/>
            </a:endParaRPr>
          </a:p>
        </p:txBody>
      </p:sp>
      <p:pic>
        <p:nvPicPr>
          <p:cNvPr id="4" name="Picture 59"/>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652733" y="2514600"/>
            <a:ext cx="4017131" cy="3459163"/>
          </a:xfrm>
          <a:prstGeom prst="rect">
            <a:avLst/>
          </a:prstGeom>
          <a:noFill/>
          <a:ln>
            <a:noFill/>
          </a:ln>
        </p:spPr>
      </p:pic>
      <p:pic>
        <p:nvPicPr>
          <p:cNvPr id="5" name="Picture 60"/>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02525" y="2618117"/>
            <a:ext cx="4038600" cy="3124200"/>
          </a:xfrm>
          <a:prstGeom prst="rect">
            <a:avLst/>
          </a:prstGeom>
          <a:noFill/>
          <a:ln>
            <a:noFill/>
          </a:ln>
        </p:spPr>
      </p:pic>
      <p:sp>
        <p:nvSpPr>
          <p:cNvPr id="3" name="Slide Number Placeholder 2"/>
          <p:cNvSpPr>
            <a:spLocks noGrp="1"/>
          </p:cNvSpPr>
          <p:nvPr>
            <p:ph type="sldNum" sz="quarter" idx="12"/>
          </p:nvPr>
        </p:nvSpPr>
        <p:spPr/>
        <p:txBody>
          <a:bodyPr/>
          <a:lstStyle/>
          <a:p>
            <a:fld id="{D57F1E4F-1CFF-5643-939E-217C01CDF565}" type="slidenum">
              <a:rPr lang="en-US" sz="3200" smtClean="0"/>
              <a:pPr/>
              <a:t>32</a:t>
            </a:fld>
            <a:endParaRPr lang="en-US" sz="3200" dirty="0"/>
          </a:p>
        </p:txBody>
      </p:sp>
    </p:spTree>
    <p:extLst>
      <p:ext uri="{BB962C8B-B14F-4D97-AF65-F5344CB8AC3E}">
        <p14:creationId xmlns:p14="http://schemas.microsoft.com/office/powerpoint/2010/main" val="81297648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5F5BF6-A808-4A8F-BA92-2A8B79CB5F3C}"/>
              </a:ext>
            </a:extLst>
          </p:cNvPr>
          <p:cNvSpPr>
            <a:spLocks noGrp="1"/>
          </p:cNvSpPr>
          <p:nvPr>
            <p:ph type="title"/>
          </p:nvPr>
        </p:nvSpPr>
        <p:spPr>
          <a:xfrm>
            <a:off x="677334" y="185630"/>
            <a:ext cx="8596668" cy="1320800"/>
          </a:xfrm>
        </p:spPr>
        <p:txBody>
          <a:bodyPr/>
          <a:lstStyle/>
          <a:p>
            <a:r>
              <a:rPr lang="en-US" dirty="0"/>
              <a:t>Simulation by design builder </a:t>
            </a:r>
          </a:p>
        </p:txBody>
      </p:sp>
      <p:sp>
        <p:nvSpPr>
          <p:cNvPr id="4" name="Slide Number Placeholder 3">
            <a:extLst>
              <a:ext uri="{FF2B5EF4-FFF2-40B4-BE49-F238E27FC236}">
                <a16:creationId xmlns:a16="http://schemas.microsoft.com/office/drawing/2014/main" id="{312FA96C-26A0-4A54-BF42-9A7D8452F279}"/>
              </a:ext>
            </a:extLst>
          </p:cNvPr>
          <p:cNvSpPr>
            <a:spLocks noGrp="1"/>
          </p:cNvSpPr>
          <p:nvPr>
            <p:ph type="sldNum" sz="quarter" idx="12"/>
          </p:nvPr>
        </p:nvSpPr>
        <p:spPr/>
        <p:txBody>
          <a:bodyPr/>
          <a:lstStyle/>
          <a:p>
            <a:fld id="{D57F1E4F-1CFF-5643-939E-217C01CDF565}" type="slidenum">
              <a:rPr lang="en-US" smtClean="0"/>
              <a:pPr/>
              <a:t>33</a:t>
            </a:fld>
            <a:endParaRPr lang="en-US" dirty="0"/>
          </a:p>
        </p:txBody>
      </p:sp>
      <p:sp>
        <p:nvSpPr>
          <p:cNvPr id="5" name="TextBox 4">
            <a:extLst>
              <a:ext uri="{FF2B5EF4-FFF2-40B4-BE49-F238E27FC236}">
                <a16:creationId xmlns:a16="http://schemas.microsoft.com/office/drawing/2014/main" id="{34B8F9AF-E043-40C9-8665-DD4DB992A6BA}"/>
              </a:ext>
            </a:extLst>
          </p:cNvPr>
          <p:cNvSpPr txBox="1"/>
          <p:nvPr/>
        </p:nvSpPr>
        <p:spPr>
          <a:xfrm>
            <a:off x="677334" y="846030"/>
            <a:ext cx="3631095" cy="369332"/>
          </a:xfrm>
          <a:prstGeom prst="rect">
            <a:avLst/>
          </a:prstGeom>
          <a:noFill/>
        </p:spPr>
        <p:txBody>
          <a:bodyPr wrap="square" rtlCol="0">
            <a:spAutoFit/>
          </a:bodyPr>
          <a:lstStyle/>
          <a:p>
            <a:r>
              <a:rPr lang="en-US" dirty="0"/>
              <a:t>1- Cooling load calculation </a:t>
            </a:r>
          </a:p>
        </p:txBody>
      </p:sp>
      <p:pic>
        <p:nvPicPr>
          <p:cNvPr id="1026" name="Picture 2">
            <a:extLst>
              <a:ext uri="{FF2B5EF4-FFF2-40B4-BE49-F238E27FC236}">
                <a16:creationId xmlns:a16="http://schemas.microsoft.com/office/drawing/2014/main" id="{B7C5B8FC-1AF3-433B-8B93-2D6458F9160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437" y="1361135"/>
            <a:ext cx="9144000" cy="5191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0097976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EB16E4-A4F1-491F-B3FF-0F9ED7C3C437}"/>
              </a:ext>
            </a:extLst>
          </p:cNvPr>
          <p:cNvSpPr>
            <a:spLocks noGrp="1"/>
          </p:cNvSpPr>
          <p:nvPr>
            <p:ph type="title"/>
          </p:nvPr>
        </p:nvSpPr>
        <p:spPr/>
        <p:txBody>
          <a:bodyPr>
            <a:normAutofit/>
          </a:bodyPr>
          <a:lstStyle/>
          <a:p>
            <a:r>
              <a:rPr lang="en-US" sz="1800" dirty="0">
                <a:solidFill>
                  <a:schemeClr val="tx1"/>
                </a:solidFill>
              </a:rPr>
              <a:t>1- Cooling load calculation </a:t>
            </a:r>
            <a:br>
              <a:rPr lang="en-US" sz="1800" dirty="0">
                <a:solidFill>
                  <a:schemeClr val="tx1"/>
                </a:solidFill>
              </a:rPr>
            </a:br>
            <a:endParaRPr lang="en-US" sz="1800" dirty="0">
              <a:solidFill>
                <a:schemeClr val="tx1"/>
              </a:solidFill>
            </a:endParaRPr>
          </a:p>
        </p:txBody>
      </p:sp>
      <p:sp>
        <p:nvSpPr>
          <p:cNvPr id="4" name="Slide Number Placeholder 3">
            <a:extLst>
              <a:ext uri="{FF2B5EF4-FFF2-40B4-BE49-F238E27FC236}">
                <a16:creationId xmlns:a16="http://schemas.microsoft.com/office/drawing/2014/main" id="{7EF2AABD-6559-45B9-B016-0CF6912654BE}"/>
              </a:ext>
            </a:extLst>
          </p:cNvPr>
          <p:cNvSpPr>
            <a:spLocks noGrp="1"/>
          </p:cNvSpPr>
          <p:nvPr>
            <p:ph type="sldNum" sz="quarter" idx="12"/>
          </p:nvPr>
        </p:nvSpPr>
        <p:spPr/>
        <p:txBody>
          <a:bodyPr/>
          <a:lstStyle/>
          <a:p>
            <a:fld id="{D57F1E4F-1CFF-5643-939E-217C01CDF565}" type="slidenum">
              <a:rPr lang="en-US" smtClean="0"/>
              <a:pPr/>
              <a:t>34</a:t>
            </a:fld>
            <a:endParaRPr lang="en-US" dirty="0"/>
          </a:p>
        </p:txBody>
      </p:sp>
      <p:pic>
        <p:nvPicPr>
          <p:cNvPr id="2050" name="Picture 2">
            <a:extLst>
              <a:ext uri="{FF2B5EF4-FFF2-40B4-BE49-F238E27FC236}">
                <a16:creationId xmlns:a16="http://schemas.microsoft.com/office/drawing/2014/main" id="{3A858725-C1A5-4F18-967F-DF541DF4E85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7896" y="1270000"/>
            <a:ext cx="9144000" cy="51149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3460672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5E94B7-0E68-4928-A44F-87EC5CC6A47F}"/>
              </a:ext>
            </a:extLst>
          </p:cNvPr>
          <p:cNvSpPr>
            <a:spLocks noGrp="1"/>
          </p:cNvSpPr>
          <p:nvPr>
            <p:ph type="title"/>
          </p:nvPr>
        </p:nvSpPr>
        <p:spPr>
          <a:xfrm>
            <a:off x="677334" y="251791"/>
            <a:ext cx="8596668" cy="1320800"/>
          </a:xfrm>
        </p:spPr>
        <p:txBody>
          <a:bodyPr>
            <a:normAutofit/>
          </a:bodyPr>
          <a:lstStyle/>
          <a:p>
            <a:r>
              <a:rPr lang="en-US" sz="2400" dirty="0">
                <a:solidFill>
                  <a:schemeClr val="tx1"/>
                </a:solidFill>
              </a:rPr>
              <a:t>2-  Heating load calculation</a:t>
            </a:r>
            <a:endParaRPr lang="en-US" sz="2400" dirty="0"/>
          </a:p>
        </p:txBody>
      </p:sp>
      <p:sp>
        <p:nvSpPr>
          <p:cNvPr id="4" name="Slide Number Placeholder 3">
            <a:extLst>
              <a:ext uri="{FF2B5EF4-FFF2-40B4-BE49-F238E27FC236}">
                <a16:creationId xmlns:a16="http://schemas.microsoft.com/office/drawing/2014/main" id="{1FD26899-5992-4499-9670-63119D04F317}"/>
              </a:ext>
            </a:extLst>
          </p:cNvPr>
          <p:cNvSpPr>
            <a:spLocks noGrp="1"/>
          </p:cNvSpPr>
          <p:nvPr>
            <p:ph type="sldNum" sz="quarter" idx="12"/>
          </p:nvPr>
        </p:nvSpPr>
        <p:spPr/>
        <p:txBody>
          <a:bodyPr/>
          <a:lstStyle/>
          <a:p>
            <a:fld id="{D57F1E4F-1CFF-5643-939E-217C01CDF565}" type="slidenum">
              <a:rPr lang="en-US" smtClean="0"/>
              <a:pPr/>
              <a:t>35</a:t>
            </a:fld>
            <a:endParaRPr lang="en-US" dirty="0"/>
          </a:p>
        </p:txBody>
      </p:sp>
      <p:pic>
        <p:nvPicPr>
          <p:cNvPr id="3076" name="Picture 4">
            <a:extLst>
              <a:ext uri="{FF2B5EF4-FFF2-40B4-BE49-F238E27FC236}">
                <a16:creationId xmlns:a16="http://schemas.microsoft.com/office/drawing/2014/main" id="{377A3BF7-F117-41BF-B514-692F67853CE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3632" y="781358"/>
            <a:ext cx="8384071" cy="60512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6095315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60C0CD-FF80-4074-9236-D7796FD1A804}"/>
              </a:ext>
            </a:extLst>
          </p:cNvPr>
          <p:cNvSpPr>
            <a:spLocks noGrp="1"/>
          </p:cNvSpPr>
          <p:nvPr>
            <p:ph type="title"/>
          </p:nvPr>
        </p:nvSpPr>
        <p:spPr>
          <a:xfrm>
            <a:off x="558065" y="244475"/>
            <a:ext cx="8596668" cy="1320800"/>
          </a:xfrm>
        </p:spPr>
        <p:txBody>
          <a:bodyPr>
            <a:normAutofit/>
          </a:bodyPr>
          <a:lstStyle/>
          <a:p>
            <a:r>
              <a:rPr lang="en-US" sz="2000" dirty="0">
                <a:solidFill>
                  <a:schemeClr val="tx1"/>
                </a:solidFill>
              </a:rPr>
              <a:t>2-  Heating load calculation</a:t>
            </a:r>
            <a:endParaRPr lang="en-US" sz="2000" dirty="0"/>
          </a:p>
        </p:txBody>
      </p:sp>
      <p:sp>
        <p:nvSpPr>
          <p:cNvPr id="4" name="Slide Number Placeholder 3">
            <a:extLst>
              <a:ext uri="{FF2B5EF4-FFF2-40B4-BE49-F238E27FC236}">
                <a16:creationId xmlns:a16="http://schemas.microsoft.com/office/drawing/2014/main" id="{1807BA46-632B-4EC5-90DB-3EA825D151B5}"/>
              </a:ext>
            </a:extLst>
          </p:cNvPr>
          <p:cNvSpPr>
            <a:spLocks noGrp="1"/>
          </p:cNvSpPr>
          <p:nvPr>
            <p:ph type="sldNum" sz="quarter" idx="12"/>
          </p:nvPr>
        </p:nvSpPr>
        <p:spPr/>
        <p:txBody>
          <a:bodyPr/>
          <a:lstStyle/>
          <a:p>
            <a:fld id="{D57F1E4F-1CFF-5643-939E-217C01CDF565}" type="slidenum">
              <a:rPr lang="en-US" smtClean="0"/>
              <a:pPr/>
              <a:t>36</a:t>
            </a:fld>
            <a:endParaRPr lang="en-US" dirty="0"/>
          </a:p>
        </p:txBody>
      </p:sp>
      <p:pic>
        <p:nvPicPr>
          <p:cNvPr id="4098" name="Picture 2">
            <a:extLst>
              <a:ext uri="{FF2B5EF4-FFF2-40B4-BE49-F238E27FC236}">
                <a16:creationId xmlns:a16="http://schemas.microsoft.com/office/drawing/2014/main" id="{9F03DE59-F980-4D2A-9824-A5BA07D58D3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4911" y="840684"/>
            <a:ext cx="7802976" cy="59252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2912062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D3CCF7-ECD1-4FE4-8B90-F9923B28995F}"/>
              </a:ext>
            </a:extLst>
          </p:cNvPr>
          <p:cNvSpPr>
            <a:spLocks noGrp="1"/>
          </p:cNvSpPr>
          <p:nvPr>
            <p:ph type="title"/>
          </p:nvPr>
        </p:nvSpPr>
        <p:spPr>
          <a:xfrm>
            <a:off x="677334" y="159026"/>
            <a:ext cx="8596668" cy="1320800"/>
          </a:xfrm>
        </p:spPr>
        <p:txBody>
          <a:bodyPr>
            <a:normAutofit/>
          </a:bodyPr>
          <a:lstStyle/>
          <a:p>
            <a:r>
              <a:rPr lang="en-US" sz="2000" dirty="0">
                <a:solidFill>
                  <a:schemeClr val="tx1"/>
                </a:solidFill>
              </a:rPr>
              <a:t>2-  Heating load calculation</a:t>
            </a:r>
            <a:endParaRPr lang="en-US" sz="2000" dirty="0"/>
          </a:p>
        </p:txBody>
      </p:sp>
      <p:sp>
        <p:nvSpPr>
          <p:cNvPr id="4" name="Slide Number Placeholder 3">
            <a:extLst>
              <a:ext uri="{FF2B5EF4-FFF2-40B4-BE49-F238E27FC236}">
                <a16:creationId xmlns:a16="http://schemas.microsoft.com/office/drawing/2014/main" id="{743C3DFE-DF58-43BF-8A95-FD06F86AFF4A}"/>
              </a:ext>
            </a:extLst>
          </p:cNvPr>
          <p:cNvSpPr>
            <a:spLocks noGrp="1"/>
          </p:cNvSpPr>
          <p:nvPr>
            <p:ph type="sldNum" sz="quarter" idx="12"/>
          </p:nvPr>
        </p:nvSpPr>
        <p:spPr/>
        <p:txBody>
          <a:bodyPr/>
          <a:lstStyle/>
          <a:p>
            <a:fld id="{D57F1E4F-1CFF-5643-939E-217C01CDF565}" type="slidenum">
              <a:rPr lang="en-US" smtClean="0"/>
              <a:pPr/>
              <a:t>37</a:t>
            </a:fld>
            <a:endParaRPr lang="en-US" dirty="0"/>
          </a:p>
        </p:txBody>
      </p:sp>
      <p:pic>
        <p:nvPicPr>
          <p:cNvPr id="5122" name="Picture 2">
            <a:extLst>
              <a:ext uri="{FF2B5EF4-FFF2-40B4-BE49-F238E27FC236}">
                <a16:creationId xmlns:a16="http://schemas.microsoft.com/office/drawing/2014/main" id="{7C7C3ABB-E6FA-4E77-B8DA-842B527AA5D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3948" y="653474"/>
            <a:ext cx="7885740" cy="6045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0570640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AED079-06AB-4E32-8614-4E4E6418F839}"/>
              </a:ext>
            </a:extLst>
          </p:cNvPr>
          <p:cNvSpPr>
            <a:spLocks noGrp="1"/>
          </p:cNvSpPr>
          <p:nvPr>
            <p:ph type="title"/>
          </p:nvPr>
        </p:nvSpPr>
        <p:spPr>
          <a:xfrm>
            <a:off x="1088152" y="1295510"/>
            <a:ext cx="8596668" cy="1320800"/>
          </a:xfrm>
        </p:spPr>
        <p:txBody>
          <a:bodyPr>
            <a:normAutofit/>
          </a:bodyPr>
          <a:lstStyle/>
          <a:p>
            <a:r>
              <a:rPr lang="en-US" sz="2400" dirty="0">
                <a:solidFill>
                  <a:schemeClr val="tx1"/>
                </a:solidFill>
              </a:rPr>
              <a:t>3- CFD </a:t>
            </a:r>
          </a:p>
        </p:txBody>
      </p:sp>
      <p:sp>
        <p:nvSpPr>
          <p:cNvPr id="4" name="Slide Number Placeholder 3">
            <a:extLst>
              <a:ext uri="{FF2B5EF4-FFF2-40B4-BE49-F238E27FC236}">
                <a16:creationId xmlns:a16="http://schemas.microsoft.com/office/drawing/2014/main" id="{C8CAFBD1-07B0-49A6-9B3B-5B3B2D7B1949}"/>
              </a:ext>
            </a:extLst>
          </p:cNvPr>
          <p:cNvSpPr>
            <a:spLocks noGrp="1"/>
          </p:cNvSpPr>
          <p:nvPr>
            <p:ph type="sldNum" sz="quarter" idx="12"/>
          </p:nvPr>
        </p:nvSpPr>
        <p:spPr/>
        <p:txBody>
          <a:bodyPr/>
          <a:lstStyle/>
          <a:p>
            <a:fld id="{D57F1E4F-1CFF-5643-939E-217C01CDF565}" type="slidenum">
              <a:rPr lang="en-US" smtClean="0"/>
              <a:pPr/>
              <a:t>38</a:t>
            </a:fld>
            <a:endParaRPr lang="en-US" dirty="0"/>
          </a:p>
        </p:txBody>
      </p:sp>
      <p:pic>
        <p:nvPicPr>
          <p:cNvPr id="6146" name="Picture 2">
            <a:extLst>
              <a:ext uri="{FF2B5EF4-FFF2-40B4-BE49-F238E27FC236}">
                <a16:creationId xmlns:a16="http://schemas.microsoft.com/office/drawing/2014/main" id="{7507D28D-9552-4820-8953-8FC7A39CF612}"/>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77863" y="2731948"/>
            <a:ext cx="8596312" cy="27387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2208424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97C3FE-26ED-4E14-8527-14907D445280}"/>
              </a:ext>
            </a:extLst>
          </p:cNvPr>
          <p:cNvSpPr>
            <a:spLocks noGrp="1"/>
          </p:cNvSpPr>
          <p:nvPr>
            <p:ph type="title"/>
          </p:nvPr>
        </p:nvSpPr>
        <p:spPr>
          <a:xfrm>
            <a:off x="912020" y="1135726"/>
            <a:ext cx="8596668" cy="1320800"/>
          </a:xfrm>
        </p:spPr>
        <p:txBody>
          <a:bodyPr>
            <a:normAutofit/>
          </a:bodyPr>
          <a:lstStyle/>
          <a:p>
            <a:r>
              <a:rPr lang="en-US" sz="2400" dirty="0">
                <a:solidFill>
                  <a:schemeClr val="tx1"/>
                </a:solidFill>
              </a:rPr>
              <a:t>4- Total consumption Energy:</a:t>
            </a:r>
          </a:p>
        </p:txBody>
      </p:sp>
      <p:sp>
        <p:nvSpPr>
          <p:cNvPr id="4" name="Slide Number Placeholder 3">
            <a:extLst>
              <a:ext uri="{FF2B5EF4-FFF2-40B4-BE49-F238E27FC236}">
                <a16:creationId xmlns:a16="http://schemas.microsoft.com/office/drawing/2014/main" id="{F3CB55F7-79B4-4B2E-BFCE-CE2310B8D42C}"/>
              </a:ext>
            </a:extLst>
          </p:cNvPr>
          <p:cNvSpPr>
            <a:spLocks noGrp="1"/>
          </p:cNvSpPr>
          <p:nvPr>
            <p:ph type="sldNum" sz="quarter" idx="12"/>
          </p:nvPr>
        </p:nvSpPr>
        <p:spPr/>
        <p:txBody>
          <a:bodyPr/>
          <a:lstStyle/>
          <a:p>
            <a:fld id="{D57F1E4F-1CFF-5643-939E-217C01CDF565}" type="slidenum">
              <a:rPr lang="en-US" smtClean="0"/>
              <a:pPr/>
              <a:t>39</a:t>
            </a:fld>
            <a:endParaRPr lang="en-US" dirty="0"/>
          </a:p>
        </p:txBody>
      </p:sp>
      <p:pic>
        <p:nvPicPr>
          <p:cNvPr id="7170" name="Picture 2">
            <a:extLst>
              <a:ext uri="{FF2B5EF4-FFF2-40B4-BE49-F238E27FC236}">
                <a16:creationId xmlns:a16="http://schemas.microsoft.com/office/drawing/2014/main" id="{41B65F4E-A9A4-4A9C-A437-F710C82B2B44}"/>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12020" y="2160588"/>
            <a:ext cx="8127998" cy="38814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570987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D57F1E4F-1CFF-5643-939E-217C01CDF565}" type="slidenum">
              <a:rPr lang="en-US" sz="3200" smtClean="0"/>
              <a:pPr/>
              <a:t>4</a:t>
            </a:fld>
            <a:endParaRPr lang="en-US" sz="3200" dirty="0"/>
          </a:p>
        </p:txBody>
      </p:sp>
      <p:sp>
        <p:nvSpPr>
          <p:cNvPr id="4" name="Rectangle 3"/>
          <p:cNvSpPr/>
          <p:nvPr/>
        </p:nvSpPr>
        <p:spPr>
          <a:xfrm>
            <a:off x="4350590" y="2233614"/>
            <a:ext cx="6096000" cy="2308324"/>
          </a:xfrm>
          <a:prstGeom prst="rect">
            <a:avLst/>
          </a:prstGeom>
        </p:spPr>
        <p:txBody>
          <a:bodyPr>
            <a:spAutoFit/>
          </a:bodyPr>
          <a:lstStyle/>
          <a:p>
            <a:br>
              <a:rPr lang="en-US" sz="3600" b="1" dirty="0">
                <a:solidFill>
                  <a:schemeClr val="accent2">
                    <a:lumMod val="7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br>
              <a:rPr lang="en-US" sz="3600" b="1" dirty="0">
                <a:solidFill>
                  <a:schemeClr val="accent2">
                    <a:lumMod val="7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en-US" sz="3600" b="1" dirty="0">
                <a:solidFill>
                  <a:schemeClr val="accent2">
                    <a:lumMod val="7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Site Analysis</a:t>
            </a:r>
            <a:br>
              <a:rPr lang="en-US" sz="3600" b="1" dirty="0">
                <a:solidFill>
                  <a:schemeClr val="accent2">
                    <a:lumMod val="7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endParaRPr lang="en-US" sz="3600" dirty="0"/>
          </a:p>
        </p:txBody>
      </p:sp>
    </p:spTree>
    <p:extLst>
      <p:ext uri="{BB962C8B-B14F-4D97-AF65-F5344CB8AC3E}">
        <p14:creationId xmlns:p14="http://schemas.microsoft.com/office/powerpoint/2010/main" val="301799537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2042C9-2B3B-4BEA-9E07-B9FF98F4287E}"/>
              </a:ext>
            </a:extLst>
          </p:cNvPr>
          <p:cNvSpPr>
            <a:spLocks noGrp="1"/>
          </p:cNvSpPr>
          <p:nvPr>
            <p:ph type="title"/>
          </p:nvPr>
        </p:nvSpPr>
        <p:spPr>
          <a:xfrm>
            <a:off x="677334" y="609599"/>
            <a:ext cx="8596668" cy="1537855"/>
          </a:xfrm>
        </p:spPr>
        <p:txBody>
          <a:bodyPr>
            <a:normAutofit fontScale="90000"/>
          </a:bodyPr>
          <a:lstStyle/>
          <a:p>
            <a:r>
              <a:rPr lang="en-US" dirty="0"/>
              <a:t>Electromechanical aspect</a:t>
            </a:r>
            <a:br>
              <a:rPr lang="en-US" dirty="0"/>
            </a:br>
            <a:br>
              <a:rPr lang="en-US" dirty="0"/>
            </a:br>
            <a:r>
              <a:rPr lang="en-US" sz="3100" dirty="0">
                <a:solidFill>
                  <a:schemeClr val="tx1"/>
                </a:solidFill>
              </a:rPr>
              <a:t>1- HVAC system </a:t>
            </a:r>
            <a:endParaRPr lang="en-US" dirty="0">
              <a:solidFill>
                <a:schemeClr val="tx1"/>
              </a:solidFill>
            </a:endParaRPr>
          </a:p>
        </p:txBody>
      </p:sp>
      <p:sp>
        <p:nvSpPr>
          <p:cNvPr id="4" name="Slide Number Placeholder 3">
            <a:extLst>
              <a:ext uri="{FF2B5EF4-FFF2-40B4-BE49-F238E27FC236}">
                <a16:creationId xmlns:a16="http://schemas.microsoft.com/office/drawing/2014/main" id="{31A3B5C3-3FB3-43EF-87CC-823C9E469F4C}"/>
              </a:ext>
            </a:extLst>
          </p:cNvPr>
          <p:cNvSpPr>
            <a:spLocks noGrp="1"/>
          </p:cNvSpPr>
          <p:nvPr>
            <p:ph type="sldNum" sz="quarter" idx="12"/>
          </p:nvPr>
        </p:nvSpPr>
        <p:spPr>
          <a:xfrm>
            <a:off x="8431637" y="6105994"/>
            <a:ext cx="683339" cy="365125"/>
          </a:xfrm>
        </p:spPr>
        <p:txBody>
          <a:bodyPr/>
          <a:lstStyle/>
          <a:p>
            <a:fld id="{D57F1E4F-1CFF-5643-939E-217C01CDF565}" type="slidenum">
              <a:rPr lang="en-US" sz="2000" smtClean="0"/>
              <a:pPr/>
              <a:t>40</a:t>
            </a:fld>
            <a:endParaRPr lang="en-US" dirty="0"/>
          </a:p>
        </p:txBody>
      </p:sp>
      <p:sp>
        <p:nvSpPr>
          <p:cNvPr id="3" name="TextBox 2">
            <a:extLst>
              <a:ext uri="{FF2B5EF4-FFF2-40B4-BE49-F238E27FC236}">
                <a16:creationId xmlns:a16="http://schemas.microsoft.com/office/drawing/2014/main" id="{4E1407D1-9E42-4154-AAEE-7DD10F81781B}"/>
              </a:ext>
            </a:extLst>
          </p:cNvPr>
          <p:cNvSpPr txBox="1"/>
          <p:nvPr/>
        </p:nvSpPr>
        <p:spPr>
          <a:xfrm>
            <a:off x="983673" y="2493818"/>
            <a:ext cx="2521527" cy="646331"/>
          </a:xfrm>
          <a:prstGeom prst="rect">
            <a:avLst/>
          </a:prstGeom>
          <a:noFill/>
        </p:spPr>
        <p:txBody>
          <a:bodyPr wrap="square" rtlCol="0">
            <a:spAutoFit/>
          </a:bodyPr>
          <a:lstStyle/>
          <a:p>
            <a:r>
              <a:rPr lang="en-US" dirty="0">
                <a:solidFill>
                  <a:srgbClr val="000000"/>
                </a:solidFill>
                <a:latin typeface="Gill Sans MT" panose="020B0502020104020203"/>
              </a:rPr>
              <a:t>VRF System</a:t>
            </a:r>
          </a:p>
          <a:p>
            <a:endParaRPr lang="en-US" dirty="0"/>
          </a:p>
        </p:txBody>
      </p:sp>
      <p:pic>
        <p:nvPicPr>
          <p:cNvPr id="5" name="Picture 4">
            <a:extLst>
              <a:ext uri="{FF2B5EF4-FFF2-40B4-BE49-F238E27FC236}">
                <a16:creationId xmlns:a16="http://schemas.microsoft.com/office/drawing/2014/main" id="{DF8C18D3-8360-4E17-9D85-D1FC4CA236E6}"/>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5595548" y="451513"/>
            <a:ext cx="6596451" cy="4979769"/>
          </a:xfrm>
          <a:prstGeom prst="rect">
            <a:avLst/>
          </a:prstGeom>
          <a:noFill/>
          <a:ln>
            <a:noFill/>
          </a:ln>
        </p:spPr>
      </p:pic>
      <p:pic>
        <p:nvPicPr>
          <p:cNvPr id="6" name="Picture 5">
            <a:extLst>
              <a:ext uri="{FF2B5EF4-FFF2-40B4-BE49-F238E27FC236}">
                <a16:creationId xmlns:a16="http://schemas.microsoft.com/office/drawing/2014/main" id="{4C6EA519-BFA9-403F-A088-DCF06CB1DCB3}"/>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286558" y="3277207"/>
            <a:ext cx="5262880" cy="2764155"/>
          </a:xfrm>
          <a:prstGeom prst="rect">
            <a:avLst/>
          </a:prstGeom>
          <a:noFill/>
          <a:ln>
            <a:noFill/>
          </a:ln>
        </p:spPr>
      </p:pic>
    </p:spTree>
    <p:extLst>
      <p:ext uri="{BB962C8B-B14F-4D97-AF65-F5344CB8AC3E}">
        <p14:creationId xmlns:p14="http://schemas.microsoft.com/office/powerpoint/2010/main" val="226267245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D47F10-845E-4D69-B9C6-5BF857016DE3}"/>
              </a:ext>
            </a:extLst>
          </p:cNvPr>
          <p:cNvSpPr>
            <a:spLocks noGrp="1"/>
          </p:cNvSpPr>
          <p:nvPr>
            <p:ph type="title"/>
          </p:nvPr>
        </p:nvSpPr>
        <p:spPr/>
        <p:txBody>
          <a:bodyPr>
            <a:normAutofit/>
          </a:bodyPr>
          <a:lstStyle/>
          <a:p>
            <a:r>
              <a:rPr lang="en-US" sz="2400" dirty="0"/>
              <a:t>Selection unit: </a:t>
            </a:r>
            <a:br>
              <a:rPr lang="en-US" sz="2400" dirty="0"/>
            </a:br>
            <a:br>
              <a:rPr lang="en-US" sz="2400" dirty="0"/>
            </a:br>
            <a:r>
              <a:rPr lang="en-US" sz="1600" dirty="0">
                <a:solidFill>
                  <a:schemeClr val="tx1"/>
                </a:solidFill>
              </a:rPr>
              <a:t>The outdoor unit capacity 50 kW.  The we need five outdoor units with capacity in roof of the building</a:t>
            </a:r>
            <a:endParaRPr lang="en-US" sz="2400" dirty="0">
              <a:solidFill>
                <a:schemeClr val="tx1"/>
              </a:solidFill>
            </a:endParaRPr>
          </a:p>
        </p:txBody>
      </p:sp>
      <p:sp>
        <p:nvSpPr>
          <p:cNvPr id="4" name="Slide Number Placeholder 3">
            <a:extLst>
              <a:ext uri="{FF2B5EF4-FFF2-40B4-BE49-F238E27FC236}">
                <a16:creationId xmlns:a16="http://schemas.microsoft.com/office/drawing/2014/main" id="{9E96AC5D-CFE4-4B7A-90E2-556F9F186FE8}"/>
              </a:ext>
            </a:extLst>
          </p:cNvPr>
          <p:cNvSpPr>
            <a:spLocks noGrp="1"/>
          </p:cNvSpPr>
          <p:nvPr>
            <p:ph type="sldNum" sz="quarter" idx="12"/>
          </p:nvPr>
        </p:nvSpPr>
        <p:spPr/>
        <p:txBody>
          <a:bodyPr/>
          <a:lstStyle/>
          <a:p>
            <a:fld id="{D57F1E4F-1CFF-5643-939E-217C01CDF565}" type="slidenum">
              <a:rPr lang="en-US" sz="2000" smtClean="0"/>
              <a:pPr/>
              <a:t>41</a:t>
            </a:fld>
            <a:endParaRPr lang="en-US" dirty="0"/>
          </a:p>
        </p:txBody>
      </p:sp>
      <p:pic>
        <p:nvPicPr>
          <p:cNvPr id="5" name="Picture 4">
            <a:extLst>
              <a:ext uri="{FF2B5EF4-FFF2-40B4-BE49-F238E27FC236}">
                <a16:creationId xmlns:a16="http://schemas.microsoft.com/office/drawing/2014/main" id="{EEBF78E1-2A2E-4102-A687-E75A9E0915D6}"/>
              </a:ext>
            </a:extLst>
          </p:cNvPr>
          <p:cNvPicPr>
            <a:picLocks noChangeAspect="1"/>
          </p:cNvPicPr>
          <p:nvPr/>
        </p:nvPicPr>
        <p:blipFill>
          <a:blip r:embed="rId2"/>
          <a:stretch>
            <a:fillRect/>
          </a:stretch>
        </p:blipFill>
        <p:spPr>
          <a:xfrm>
            <a:off x="1043194" y="2238961"/>
            <a:ext cx="8230808" cy="3493839"/>
          </a:xfrm>
          <a:prstGeom prst="rect">
            <a:avLst/>
          </a:prstGeom>
        </p:spPr>
      </p:pic>
    </p:spTree>
    <p:extLst>
      <p:ext uri="{BB962C8B-B14F-4D97-AF65-F5344CB8AC3E}">
        <p14:creationId xmlns:p14="http://schemas.microsoft.com/office/powerpoint/2010/main" val="273571603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04EA27-F35F-4A18-A9AD-12E6B2064E73}"/>
              </a:ext>
            </a:extLst>
          </p:cNvPr>
          <p:cNvSpPr>
            <a:spLocks noGrp="1"/>
          </p:cNvSpPr>
          <p:nvPr>
            <p:ph type="title"/>
          </p:nvPr>
        </p:nvSpPr>
        <p:spPr/>
        <p:txBody>
          <a:bodyPr>
            <a:normAutofit/>
          </a:bodyPr>
          <a:lstStyle/>
          <a:p>
            <a:r>
              <a:rPr lang="en-US" sz="2000" dirty="0">
                <a:solidFill>
                  <a:schemeClr val="tx1"/>
                </a:solidFill>
              </a:rPr>
              <a:t>Collector </a:t>
            </a:r>
          </a:p>
        </p:txBody>
      </p:sp>
      <p:sp>
        <p:nvSpPr>
          <p:cNvPr id="4" name="Slide Number Placeholder 3">
            <a:extLst>
              <a:ext uri="{FF2B5EF4-FFF2-40B4-BE49-F238E27FC236}">
                <a16:creationId xmlns:a16="http://schemas.microsoft.com/office/drawing/2014/main" id="{5B0FCB84-5F32-44B6-8BDF-37BC114BC6C0}"/>
              </a:ext>
            </a:extLst>
          </p:cNvPr>
          <p:cNvSpPr>
            <a:spLocks noGrp="1"/>
          </p:cNvSpPr>
          <p:nvPr>
            <p:ph type="sldNum" sz="quarter" idx="12"/>
          </p:nvPr>
        </p:nvSpPr>
        <p:spPr/>
        <p:txBody>
          <a:bodyPr/>
          <a:lstStyle/>
          <a:p>
            <a:fld id="{D57F1E4F-1CFF-5643-939E-217C01CDF565}" type="slidenum">
              <a:rPr lang="en-US" sz="1600" smtClean="0"/>
              <a:pPr/>
              <a:t>42</a:t>
            </a:fld>
            <a:endParaRPr lang="en-US" sz="1600" dirty="0"/>
          </a:p>
        </p:txBody>
      </p:sp>
      <p:pic>
        <p:nvPicPr>
          <p:cNvPr id="5" name="Picture 4">
            <a:extLst>
              <a:ext uri="{FF2B5EF4-FFF2-40B4-BE49-F238E27FC236}">
                <a16:creationId xmlns:a16="http://schemas.microsoft.com/office/drawing/2014/main" id="{B7B69AE0-5A05-4D0C-85DC-63935F2856FC}"/>
              </a:ext>
            </a:extLst>
          </p:cNvPr>
          <p:cNvPicPr>
            <a:picLocks noChangeAspect="1"/>
          </p:cNvPicPr>
          <p:nvPr/>
        </p:nvPicPr>
        <p:blipFill>
          <a:blip r:embed="rId2"/>
          <a:stretch>
            <a:fillRect/>
          </a:stretch>
        </p:blipFill>
        <p:spPr>
          <a:xfrm>
            <a:off x="2021370" y="1930400"/>
            <a:ext cx="6672055" cy="3304209"/>
          </a:xfrm>
          <a:prstGeom prst="rect">
            <a:avLst/>
          </a:prstGeom>
        </p:spPr>
      </p:pic>
    </p:spTree>
    <p:extLst>
      <p:ext uri="{BB962C8B-B14F-4D97-AF65-F5344CB8AC3E}">
        <p14:creationId xmlns:p14="http://schemas.microsoft.com/office/powerpoint/2010/main" val="216631292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D1DB0E-9F15-4A72-8CA4-4FF30725F623}"/>
              </a:ext>
            </a:extLst>
          </p:cNvPr>
          <p:cNvSpPr>
            <a:spLocks noGrp="1"/>
          </p:cNvSpPr>
          <p:nvPr>
            <p:ph type="title"/>
          </p:nvPr>
        </p:nvSpPr>
        <p:spPr/>
        <p:txBody>
          <a:bodyPr>
            <a:normAutofit/>
          </a:bodyPr>
          <a:lstStyle/>
          <a:p>
            <a:r>
              <a:rPr lang="en-US" sz="2800" dirty="0">
                <a:solidFill>
                  <a:schemeClr val="tx1"/>
                </a:solidFill>
              </a:rPr>
              <a:t>indoor unit:</a:t>
            </a:r>
          </a:p>
        </p:txBody>
      </p:sp>
      <p:sp>
        <p:nvSpPr>
          <p:cNvPr id="4" name="Slide Number Placeholder 3">
            <a:extLst>
              <a:ext uri="{FF2B5EF4-FFF2-40B4-BE49-F238E27FC236}">
                <a16:creationId xmlns:a16="http://schemas.microsoft.com/office/drawing/2014/main" id="{F579F55B-1F10-4EE7-81DC-BEED667DEAEA}"/>
              </a:ext>
            </a:extLst>
          </p:cNvPr>
          <p:cNvSpPr>
            <a:spLocks noGrp="1"/>
          </p:cNvSpPr>
          <p:nvPr>
            <p:ph type="sldNum" sz="quarter" idx="12"/>
          </p:nvPr>
        </p:nvSpPr>
        <p:spPr/>
        <p:txBody>
          <a:bodyPr/>
          <a:lstStyle/>
          <a:p>
            <a:fld id="{D57F1E4F-1CFF-5643-939E-217C01CDF565}" type="slidenum">
              <a:rPr lang="en-US" smtClean="0"/>
              <a:pPr/>
              <a:t>43</a:t>
            </a:fld>
            <a:endParaRPr lang="en-US" dirty="0"/>
          </a:p>
        </p:txBody>
      </p:sp>
      <p:pic>
        <p:nvPicPr>
          <p:cNvPr id="5" name="Picture 4">
            <a:extLst>
              <a:ext uri="{FF2B5EF4-FFF2-40B4-BE49-F238E27FC236}">
                <a16:creationId xmlns:a16="http://schemas.microsoft.com/office/drawing/2014/main" id="{3E3AA30E-3853-4AE1-ABC9-FC8D09FF967D}"/>
              </a:ext>
            </a:extLst>
          </p:cNvPr>
          <p:cNvPicPr>
            <a:picLocks noChangeAspect="1"/>
          </p:cNvPicPr>
          <p:nvPr/>
        </p:nvPicPr>
        <p:blipFill>
          <a:blip r:embed="rId2"/>
          <a:stretch>
            <a:fillRect/>
          </a:stretch>
        </p:blipFill>
        <p:spPr>
          <a:xfrm>
            <a:off x="3224676" y="626046"/>
            <a:ext cx="6610350" cy="2647950"/>
          </a:xfrm>
          <a:prstGeom prst="rect">
            <a:avLst/>
          </a:prstGeom>
        </p:spPr>
      </p:pic>
      <p:pic>
        <p:nvPicPr>
          <p:cNvPr id="6146" name="Picture 2">
            <a:extLst>
              <a:ext uri="{FF2B5EF4-FFF2-40B4-BE49-F238E27FC236}">
                <a16:creationId xmlns:a16="http://schemas.microsoft.com/office/drawing/2014/main" id="{51FAF307-9C01-4ED8-BA36-8CEEBE58C62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27849" y="3550791"/>
            <a:ext cx="5433391" cy="33072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7189424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38726A-6EF0-4057-AA26-0C740BD078FF}"/>
              </a:ext>
            </a:extLst>
          </p:cNvPr>
          <p:cNvSpPr>
            <a:spLocks noGrp="1"/>
          </p:cNvSpPr>
          <p:nvPr>
            <p:ph type="title"/>
          </p:nvPr>
        </p:nvSpPr>
        <p:spPr>
          <a:xfrm>
            <a:off x="895698" y="1099172"/>
            <a:ext cx="8596668" cy="1320800"/>
          </a:xfrm>
        </p:spPr>
        <p:txBody>
          <a:bodyPr>
            <a:normAutofit/>
          </a:bodyPr>
          <a:lstStyle/>
          <a:p>
            <a:r>
              <a:rPr lang="en-US" sz="2800" dirty="0">
                <a:solidFill>
                  <a:schemeClr val="tx1"/>
                </a:solidFill>
              </a:rPr>
              <a:t>Result : </a:t>
            </a:r>
          </a:p>
        </p:txBody>
      </p:sp>
      <p:sp>
        <p:nvSpPr>
          <p:cNvPr id="4" name="Slide Number Placeholder 3">
            <a:extLst>
              <a:ext uri="{FF2B5EF4-FFF2-40B4-BE49-F238E27FC236}">
                <a16:creationId xmlns:a16="http://schemas.microsoft.com/office/drawing/2014/main" id="{43F622A3-D9CE-4DB8-8261-8E68690F0238}"/>
              </a:ext>
            </a:extLst>
          </p:cNvPr>
          <p:cNvSpPr>
            <a:spLocks noGrp="1"/>
          </p:cNvSpPr>
          <p:nvPr>
            <p:ph type="sldNum" sz="quarter" idx="12"/>
          </p:nvPr>
        </p:nvSpPr>
        <p:spPr/>
        <p:txBody>
          <a:bodyPr/>
          <a:lstStyle/>
          <a:p>
            <a:fld id="{D57F1E4F-1CFF-5643-939E-217C01CDF565}" type="slidenum">
              <a:rPr lang="en-US" sz="1800" smtClean="0"/>
              <a:pPr/>
              <a:t>44</a:t>
            </a:fld>
            <a:endParaRPr lang="en-US" dirty="0"/>
          </a:p>
        </p:txBody>
      </p:sp>
      <p:pic>
        <p:nvPicPr>
          <p:cNvPr id="5" name="Picture 4">
            <a:extLst>
              <a:ext uri="{FF2B5EF4-FFF2-40B4-BE49-F238E27FC236}">
                <a16:creationId xmlns:a16="http://schemas.microsoft.com/office/drawing/2014/main" id="{C9E889D4-9844-4484-858C-4B4A1069879B}"/>
              </a:ext>
            </a:extLst>
          </p:cNvPr>
          <p:cNvPicPr>
            <a:picLocks noChangeAspect="1"/>
          </p:cNvPicPr>
          <p:nvPr/>
        </p:nvPicPr>
        <p:blipFill>
          <a:blip r:embed="rId2"/>
          <a:stretch>
            <a:fillRect/>
          </a:stretch>
        </p:blipFill>
        <p:spPr>
          <a:xfrm>
            <a:off x="1354926" y="2419972"/>
            <a:ext cx="3521874" cy="3477246"/>
          </a:xfrm>
          <a:prstGeom prst="rect">
            <a:avLst/>
          </a:prstGeom>
        </p:spPr>
      </p:pic>
      <p:pic>
        <p:nvPicPr>
          <p:cNvPr id="6" name="Picture 5">
            <a:extLst>
              <a:ext uri="{FF2B5EF4-FFF2-40B4-BE49-F238E27FC236}">
                <a16:creationId xmlns:a16="http://schemas.microsoft.com/office/drawing/2014/main" id="{954325EA-A030-484D-85D6-71BFCAC65CA3}"/>
              </a:ext>
            </a:extLst>
          </p:cNvPr>
          <p:cNvPicPr>
            <a:picLocks noChangeAspect="1"/>
          </p:cNvPicPr>
          <p:nvPr/>
        </p:nvPicPr>
        <p:blipFill>
          <a:blip r:embed="rId3"/>
          <a:stretch>
            <a:fillRect/>
          </a:stretch>
        </p:blipFill>
        <p:spPr>
          <a:xfrm>
            <a:off x="5682522" y="2822558"/>
            <a:ext cx="3265360" cy="2672073"/>
          </a:xfrm>
          <a:prstGeom prst="rect">
            <a:avLst/>
          </a:prstGeom>
        </p:spPr>
      </p:pic>
    </p:spTree>
    <p:extLst>
      <p:ext uri="{BB962C8B-B14F-4D97-AF65-F5344CB8AC3E}">
        <p14:creationId xmlns:p14="http://schemas.microsoft.com/office/powerpoint/2010/main" val="171780711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5F95B7-4E99-4384-A5B6-54246A02F776}"/>
              </a:ext>
            </a:extLst>
          </p:cNvPr>
          <p:cNvSpPr>
            <a:spLocks noGrp="1"/>
          </p:cNvSpPr>
          <p:nvPr>
            <p:ph type="title"/>
          </p:nvPr>
        </p:nvSpPr>
        <p:spPr/>
        <p:txBody>
          <a:bodyPr>
            <a:normAutofit/>
          </a:bodyPr>
          <a:lstStyle/>
          <a:p>
            <a:r>
              <a:rPr lang="en-US" sz="2400" dirty="0">
                <a:solidFill>
                  <a:schemeClr val="tx1"/>
                </a:solidFill>
              </a:rPr>
              <a:t>Distribution of Diffuser </a:t>
            </a:r>
          </a:p>
        </p:txBody>
      </p:sp>
      <p:sp>
        <p:nvSpPr>
          <p:cNvPr id="4" name="Slide Number Placeholder 3">
            <a:extLst>
              <a:ext uri="{FF2B5EF4-FFF2-40B4-BE49-F238E27FC236}">
                <a16:creationId xmlns:a16="http://schemas.microsoft.com/office/drawing/2014/main" id="{D79BE8FE-F971-4541-93A7-7959B6E4674D}"/>
              </a:ext>
            </a:extLst>
          </p:cNvPr>
          <p:cNvSpPr>
            <a:spLocks noGrp="1"/>
          </p:cNvSpPr>
          <p:nvPr>
            <p:ph type="sldNum" sz="quarter" idx="12"/>
          </p:nvPr>
        </p:nvSpPr>
        <p:spPr>
          <a:xfrm>
            <a:off x="8299115" y="6223924"/>
            <a:ext cx="683339" cy="365125"/>
          </a:xfrm>
        </p:spPr>
        <p:txBody>
          <a:bodyPr/>
          <a:lstStyle/>
          <a:p>
            <a:fld id="{D57F1E4F-1CFF-5643-939E-217C01CDF565}" type="slidenum">
              <a:rPr lang="en-US" sz="1800" smtClean="0"/>
              <a:pPr/>
              <a:t>45</a:t>
            </a:fld>
            <a:endParaRPr lang="en-US" sz="1800" dirty="0"/>
          </a:p>
        </p:txBody>
      </p:sp>
      <p:pic>
        <p:nvPicPr>
          <p:cNvPr id="5" name="Picture 4">
            <a:extLst>
              <a:ext uri="{FF2B5EF4-FFF2-40B4-BE49-F238E27FC236}">
                <a16:creationId xmlns:a16="http://schemas.microsoft.com/office/drawing/2014/main" id="{CF7353F2-F379-450F-8090-FE9A8008C667}"/>
              </a:ext>
            </a:extLst>
          </p:cNvPr>
          <p:cNvPicPr>
            <a:picLocks noChangeAspect="1"/>
          </p:cNvPicPr>
          <p:nvPr/>
        </p:nvPicPr>
        <p:blipFill>
          <a:blip r:embed="rId2"/>
          <a:stretch>
            <a:fillRect/>
          </a:stretch>
        </p:blipFill>
        <p:spPr>
          <a:xfrm>
            <a:off x="724038" y="1692965"/>
            <a:ext cx="4387919" cy="4713522"/>
          </a:xfrm>
          <a:prstGeom prst="rect">
            <a:avLst/>
          </a:prstGeom>
        </p:spPr>
      </p:pic>
      <p:pic>
        <p:nvPicPr>
          <p:cNvPr id="5124" name="Picture 4">
            <a:extLst>
              <a:ext uri="{FF2B5EF4-FFF2-40B4-BE49-F238E27FC236}">
                <a16:creationId xmlns:a16="http://schemas.microsoft.com/office/drawing/2014/main" id="{8143C278-65B9-4DB7-8A00-063C29BCB75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74999" y="1930400"/>
            <a:ext cx="4781550" cy="40576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0666645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11559450" y="6313656"/>
            <a:ext cx="511534" cy="365760"/>
          </a:xfrm>
        </p:spPr>
        <p:txBody>
          <a:bodyPr/>
          <a:lstStyle/>
          <a:p>
            <a:fld id="{7805428E-15E1-490E-9F34-5E9FAC8A5C07}" type="slidenum">
              <a:rPr lang="ar-SA" sz="2400" smtClean="0">
                <a:latin typeface="Times New Roman" panose="02020603050405020304" pitchFamily="18" charset="0"/>
                <a:cs typeface="Times New Roman" panose="02020603050405020304" pitchFamily="18" charset="0"/>
              </a:rPr>
              <a:t>46</a:t>
            </a:fld>
            <a:endParaRPr lang="ar-SA" sz="2400" dirty="0">
              <a:latin typeface="Times New Roman" panose="02020603050405020304" pitchFamily="18" charset="0"/>
              <a:cs typeface="Times New Roman" panose="02020603050405020304" pitchFamily="18" charset="0"/>
            </a:endParaRPr>
          </a:p>
        </p:txBody>
      </p:sp>
      <p:graphicFrame>
        <p:nvGraphicFramePr>
          <p:cNvPr id="3" name="Diagram 2"/>
          <p:cNvGraphicFramePr/>
          <p:nvPr>
            <p:extLst>
              <p:ext uri="{D42A27DB-BD31-4B8C-83A1-F6EECF244321}">
                <p14:modId xmlns:p14="http://schemas.microsoft.com/office/powerpoint/2010/main" val="3272181338"/>
              </p:ext>
            </p:extLst>
          </p:nvPr>
        </p:nvGraphicFramePr>
        <p:xfrm>
          <a:off x="318712" y="775855"/>
          <a:ext cx="8935202" cy="53841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33" name="Straight Connector 32"/>
          <p:cNvCxnSpPr/>
          <p:nvPr/>
        </p:nvCxnSpPr>
        <p:spPr>
          <a:xfrm>
            <a:off x="10504021" y="2984500"/>
            <a:ext cx="0" cy="279400"/>
          </a:xfrm>
          <a:prstGeom prst="line">
            <a:avLst/>
          </a:prstGeom>
          <a:ln>
            <a:solidFill>
              <a:srgbClr val="92D050"/>
            </a:solidFill>
          </a:ln>
        </p:spPr>
        <p:style>
          <a:lnRef idx="1">
            <a:schemeClr val="accent1"/>
          </a:lnRef>
          <a:fillRef idx="0">
            <a:schemeClr val="accent1"/>
          </a:fillRef>
          <a:effectRef idx="0">
            <a:schemeClr val="accent1"/>
          </a:effectRef>
          <a:fontRef idx="minor">
            <a:schemeClr val="tx1"/>
          </a:fontRef>
        </p:style>
      </p:cxnSp>
      <p:sp>
        <p:nvSpPr>
          <p:cNvPr id="22" name="Title 1">
            <a:extLst>
              <a:ext uri="{FF2B5EF4-FFF2-40B4-BE49-F238E27FC236}">
                <a16:creationId xmlns:a16="http://schemas.microsoft.com/office/drawing/2014/main" id="{D10DA60F-AAED-4C69-BAE9-22B3217B1EAC}"/>
              </a:ext>
            </a:extLst>
          </p:cNvPr>
          <p:cNvSpPr txBox="1">
            <a:spLocks/>
          </p:cNvSpPr>
          <p:nvPr/>
        </p:nvSpPr>
        <p:spPr>
          <a:xfrm>
            <a:off x="657246" y="290946"/>
            <a:ext cx="8596668" cy="1320800"/>
          </a:xfrm>
          <a:prstGeom prst="rect">
            <a:avLst/>
          </a:prstGeom>
        </p:spPr>
        <p:txBody>
          <a:bodyPr>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b="1" dirty="0">
                <a:solidFill>
                  <a:schemeClr val="tx1"/>
                </a:solidFill>
                <a:latin typeface="Times New Roman" panose="02020603050405020304" pitchFamily="18" charset="0"/>
                <a:cs typeface="Times New Roman" panose="02020603050405020304" pitchFamily="18" charset="0"/>
              </a:rPr>
              <a:t>2-Fire safety systems</a:t>
            </a:r>
            <a:br>
              <a:rPr lang="en-GB" sz="2400" b="1" dirty="0">
                <a:solidFill>
                  <a:schemeClr val="tx1"/>
                </a:solidFill>
                <a:latin typeface="Times New Roman" panose="02020603050405020304" pitchFamily="18" charset="0"/>
                <a:cs typeface="Times New Roman" panose="02020603050405020304" pitchFamily="18" charset="0"/>
              </a:rPr>
            </a:br>
            <a:endParaRPr lang="en-US" sz="2400" dirty="0">
              <a:solidFill>
                <a:schemeClr val="tx1"/>
              </a:solidFill>
            </a:endParaRPr>
          </a:p>
        </p:txBody>
      </p:sp>
    </p:spTree>
    <p:extLst>
      <p:ext uri="{BB962C8B-B14F-4D97-AF65-F5344CB8AC3E}">
        <p14:creationId xmlns:p14="http://schemas.microsoft.com/office/powerpoint/2010/main" val="94239566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BDA4FAA-F12E-4532-8C62-2E68F09362F9}"/>
              </a:ext>
            </a:extLst>
          </p:cNvPr>
          <p:cNvSpPr>
            <a:spLocks noGrp="1"/>
          </p:cNvSpPr>
          <p:nvPr>
            <p:ph type="sldNum" sz="quarter" idx="12"/>
          </p:nvPr>
        </p:nvSpPr>
        <p:spPr/>
        <p:txBody>
          <a:bodyPr/>
          <a:lstStyle/>
          <a:p>
            <a:fld id="{D57F1E4F-1CFF-5643-939E-217C01CDF565}" type="slidenum">
              <a:rPr lang="en-US" sz="2000" smtClean="0"/>
              <a:pPr/>
              <a:t>47</a:t>
            </a:fld>
            <a:endParaRPr lang="en-US" sz="2000" dirty="0"/>
          </a:p>
        </p:txBody>
      </p:sp>
      <p:pic>
        <p:nvPicPr>
          <p:cNvPr id="3" name="Picture 2">
            <a:extLst>
              <a:ext uri="{FF2B5EF4-FFF2-40B4-BE49-F238E27FC236}">
                <a16:creationId xmlns:a16="http://schemas.microsoft.com/office/drawing/2014/main" id="{D77D900F-E5EC-4730-8EAF-327B73BD67B0}"/>
              </a:ext>
            </a:extLst>
          </p:cNvPr>
          <p:cNvPicPr>
            <a:picLocks noChangeAspect="1"/>
          </p:cNvPicPr>
          <p:nvPr/>
        </p:nvPicPr>
        <p:blipFill>
          <a:blip r:embed="rId2"/>
          <a:stretch>
            <a:fillRect/>
          </a:stretch>
        </p:blipFill>
        <p:spPr>
          <a:xfrm>
            <a:off x="1128005" y="2961518"/>
            <a:ext cx="6214491" cy="3799782"/>
          </a:xfrm>
          <a:prstGeom prst="rect">
            <a:avLst/>
          </a:prstGeom>
        </p:spPr>
      </p:pic>
      <p:sp>
        <p:nvSpPr>
          <p:cNvPr id="5" name="TextBox 4">
            <a:extLst>
              <a:ext uri="{FF2B5EF4-FFF2-40B4-BE49-F238E27FC236}">
                <a16:creationId xmlns:a16="http://schemas.microsoft.com/office/drawing/2014/main" id="{E0C6D2B2-6DEA-4024-AC8D-00326AC13BE6}"/>
              </a:ext>
            </a:extLst>
          </p:cNvPr>
          <p:cNvSpPr txBox="1"/>
          <p:nvPr/>
        </p:nvSpPr>
        <p:spPr>
          <a:xfrm>
            <a:off x="1002651" y="1000827"/>
            <a:ext cx="2928938" cy="461665"/>
          </a:xfrm>
          <a:prstGeom prst="rect">
            <a:avLst/>
          </a:prstGeom>
          <a:noFill/>
        </p:spPr>
        <p:txBody>
          <a:bodyPr wrap="square" rtlCol="0">
            <a:spAutoFit/>
          </a:bodyPr>
          <a:lstStyle/>
          <a:p>
            <a:r>
              <a:rPr lang="en-US" sz="2400" b="1" dirty="0"/>
              <a:t>Basement </a:t>
            </a:r>
          </a:p>
        </p:txBody>
      </p:sp>
      <p:pic>
        <p:nvPicPr>
          <p:cNvPr id="7172" name="Picture 4">
            <a:extLst>
              <a:ext uri="{FF2B5EF4-FFF2-40B4-BE49-F238E27FC236}">
                <a16:creationId xmlns:a16="http://schemas.microsoft.com/office/drawing/2014/main" id="{2FD64ED6-CE8E-4348-AEE8-BC71824FBE0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77286" y="96700"/>
            <a:ext cx="6112063" cy="29899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4557081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A29C05D-20FE-4138-8C05-2CA6436A2CA6}"/>
              </a:ext>
            </a:extLst>
          </p:cNvPr>
          <p:cNvSpPr>
            <a:spLocks noGrp="1"/>
          </p:cNvSpPr>
          <p:nvPr>
            <p:ph type="sldNum" sz="quarter" idx="12"/>
          </p:nvPr>
        </p:nvSpPr>
        <p:spPr>
          <a:xfrm>
            <a:off x="296882" y="6418909"/>
            <a:ext cx="683339" cy="365125"/>
          </a:xfrm>
        </p:spPr>
        <p:txBody>
          <a:bodyPr/>
          <a:lstStyle/>
          <a:p>
            <a:fld id="{D57F1E4F-1CFF-5643-939E-217C01CDF565}" type="slidenum">
              <a:rPr lang="en-US" sz="2000" smtClean="0"/>
              <a:pPr/>
              <a:t>48</a:t>
            </a:fld>
            <a:endParaRPr lang="en-US" sz="2000" dirty="0"/>
          </a:p>
        </p:txBody>
      </p:sp>
      <p:pic>
        <p:nvPicPr>
          <p:cNvPr id="3" name="Picture 2">
            <a:extLst>
              <a:ext uri="{FF2B5EF4-FFF2-40B4-BE49-F238E27FC236}">
                <a16:creationId xmlns:a16="http://schemas.microsoft.com/office/drawing/2014/main" id="{54A1D08E-1F89-492D-A895-E4B7803751F0}"/>
              </a:ext>
            </a:extLst>
          </p:cNvPr>
          <p:cNvPicPr>
            <a:picLocks noChangeAspect="1"/>
          </p:cNvPicPr>
          <p:nvPr/>
        </p:nvPicPr>
        <p:blipFill>
          <a:blip r:embed="rId2"/>
          <a:stretch>
            <a:fillRect/>
          </a:stretch>
        </p:blipFill>
        <p:spPr>
          <a:xfrm>
            <a:off x="1019609" y="490788"/>
            <a:ext cx="10374457" cy="6303818"/>
          </a:xfrm>
          <a:prstGeom prst="rect">
            <a:avLst/>
          </a:prstGeom>
        </p:spPr>
      </p:pic>
      <p:sp>
        <p:nvSpPr>
          <p:cNvPr id="4" name="TextBox 3">
            <a:extLst>
              <a:ext uri="{FF2B5EF4-FFF2-40B4-BE49-F238E27FC236}">
                <a16:creationId xmlns:a16="http://schemas.microsoft.com/office/drawing/2014/main" id="{B6F873DF-8316-4BAA-86FF-71440DDF070C}"/>
              </a:ext>
            </a:extLst>
          </p:cNvPr>
          <p:cNvSpPr txBox="1"/>
          <p:nvPr/>
        </p:nvSpPr>
        <p:spPr>
          <a:xfrm>
            <a:off x="797934" y="73966"/>
            <a:ext cx="2928938" cy="461665"/>
          </a:xfrm>
          <a:prstGeom prst="rect">
            <a:avLst/>
          </a:prstGeom>
          <a:noFill/>
        </p:spPr>
        <p:txBody>
          <a:bodyPr wrap="square" rtlCol="0">
            <a:spAutoFit/>
          </a:bodyPr>
          <a:lstStyle/>
          <a:p>
            <a:r>
              <a:rPr lang="en-US" sz="2400" b="1" dirty="0"/>
              <a:t>First Floor</a:t>
            </a:r>
          </a:p>
        </p:txBody>
      </p:sp>
      <p:pic>
        <p:nvPicPr>
          <p:cNvPr id="5" name="Picture 4">
            <a:extLst>
              <a:ext uri="{FF2B5EF4-FFF2-40B4-BE49-F238E27FC236}">
                <a16:creationId xmlns:a16="http://schemas.microsoft.com/office/drawing/2014/main" id="{1CF2A2A0-FED9-49CD-ACF2-4AD193204DDF}"/>
              </a:ext>
            </a:extLst>
          </p:cNvPr>
          <p:cNvPicPr>
            <a:picLocks noChangeAspect="1"/>
          </p:cNvPicPr>
          <p:nvPr/>
        </p:nvPicPr>
        <p:blipFill>
          <a:blip r:embed="rId3"/>
          <a:stretch>
            <a:fillRect/>
          </a:stretch>
        </p:blipFill>
        <p:spPr>
          <a:xfrm rot="5400000">
            <a:off x="3054750" y="5160398"/>
            <a:ext cx="144325" cy="277104"/>
          </a:xfrm>
          <a:prstGeom prst="rect">
            <a:avLst/>
          </a:prstGeom>
        </p:spPr>
      </p:pic>
      <p:pic>
        <p:nvPicPr>
          <p:cNvPr id="6" name="Picture 5">
            <a:extLst>
              <a:ext uri="{FF2B5EF4-FFF2-40B4-BE49-F238E27FC236}">
                <a16:creationId xmlns:a16="http://schemas.microsoft.com/office/drawing/2014/main" id="{6C17EBB5-CD10-4F56-815F-94A456590F9C}"/>
              </a:ext>
            </a:extLst>
          </p:cNvPr>
          <p:cNvPicPr>
            <a:picLocks noChangeAspect="1"/>
          </p:cNvPicPr>
          <p:nvPr/>
        </p:nvPicPr>
        <p:blipFill>
          <a:blip r:embed="rId3"/>
          <a:stretch>
            <a:fillRect/>
          </a:stretch>
        </p:blipFill>
        <p:spPr>
          <a:xfrm rot="5400000">
            <a:off x="1823623" y="4954990"/>
            <a:ext cx="144325" cy="277104"/>
          </a:xfrm>
          <a:prstGeom prst="rect">
            <a:avLst/>
          </a:prstGeom>
        </p:spPr>
      </p:pic>
      <p:pic>
        <p:nvPicPr>
          <p:cNvPr id="7" name="Picture 6">
            <a:extLst>
              <a:ext uri="{FF2B5EF4-FFF2-40B4-BE49-F238E27FC236}">
                <a16:creationId xmlns:a16="http://schemas.microsoft.com/office/drawing/2014/main" id="{88D505DD-63D3-4A80-94F1-4B7CB6D0DF72}"/>
              </a:ext>
            </a:extLst>
          </p:cNvPr>
          <p:cNvPicPr>
            <a:picLocks noChangeAspect="1"/>
          </p:cNvPicPr>
          <p:nvPr/>
        </p:nvPicPr>
        <p:blipFill>
          <a:blip r:embed="rId3"/>
          <a:stretch>
            <a:fillRect/>
          </a:stretch>
        </p:blipFill>
        <p:spPr>
          <a:xfrm rot="5400000">
            <a:off x="2047652" y="2442942"/>
            <a:ext cx="152398" cy="277104"/>
          </a:xfrm>
          <a:prstGeom prst="rect">
            <a:avLst/>
          </a:prstGeom>
        </p:spPr>
      </p:pic>
      <p:pic>
        <p:nvPicPr>
          <p:cNvPr id="8" name="Picture 7">
            <a:extLst>
              <a:ext uri="{FF2B5EF4-FFF2-40B4-BE49-F238E27FC236}">
                <a16:creationId xmlns:a16="http://schemas.microsoft.com/office/drawing/2014/main" id="{BA169B96-E568-4054-8F45-3FC187E5067A}"/>
              </a:ext>
            </a:extLst>
          </p:cNvPr>
          <p:cNvPicPr>
            <a:picLocks noChangeAspect="1"/>
          </p:cNvPicPr>
          <p:nvPr/>
        </p:nvPicPr>
        <p:blipFill>
          <a:blip r:embed="rId3"/>
          <a:stretch>
            <a:fillRect/>
          </a:stretch>
        </p:blipFill>
        <p:spPr>
          <a:xfrm rot="5400000">
            <a:off x="2916197" y="2217101"/>
            <a:ext cx="144325" cy="277104"/>
          </a:xfrm>
          <a:prstGeom prst="rect">
            <a:avLst/>
          </a:prstGeom>
        </p:spPr>
      </p:pic>
      <p:pic>
        <p:nvPicPr>
          <p:cNvPr id="9" name="Picture 8">
            <a:extLst>
              <a:ext uri="{FF2B5EF4-FFF2-40B4-BE49-F238E27FC236}">
                <a16:creationId xmlns:a16="http://schemas.microsoft.com/office/drawing/2014/main" id="{59E4FCF4-249B-436A-BD7E-6EFB123D9329}"/>
              </a:ext>
            </a:extLst>
          </p:cNvPr>
          <p:cNvPicPr>
            <a:picLocks noChangeAspect="1"/>
          </p:cNvPicPr>
          <p:nvPr/>
        </p:nvPicPr>
        <p:blipFill>
          <a:blip r:embed="rId3"/>
          <a:stretch>
            <a:fillRect/>
          </a:stretch>
        </p:blipFill>
        <p:spPr>
          <a:xfrm rot="5400000">
            <a:off x="4173828" y="2217101"/>
            <a:ext cx="144325" cy="277104"/>
          </a:xfrm>
          <a:prstGeom prst="rect">
            <a:avLst/>
          </a:prstGeom>
        </p:spPr>
      </p:pic>
      <p:pic>
        <p:nvPicPr>
          <p:cNvPr id="10" name="Picture 9">
            <a:extLst>
              <a:ext uri="{FF2B5EF4-FFF2-40B4-BE49-F238E27FC236}">
                <a16:creationId xmlns:a16="http://schemas.microsoft.com/office/drawing/2014/main" id="{FD6E4A20-024A-4AE2-9E1A-74E59CAA5C91}"/>
              </a:ext>
            </a:extLst>
          </p:cNvPr>
          <p:cNvPicPr>
            <a:picLocks noChangeAspect="1"/>
          </p:cNvPicPr>
          <p:nvPr/>
        </p:nvPicPr>
        <p:blipFill>
          <a:blip r:embed="rId3"/>
          <a:stretch>
            <a:fillRect/>
          </a:stretch>
        </p:blipFill>
        <p:spPr>
          <a:xfrm rot="5400000">
            <a:off x="6562101" y="2333608"/>
            <a:ext cx="144325" cy="277104"/>
          </a:xfrm>
          <a:prstGeom prst="rect">
            <a:avLst/>
          </a:prstGeom>
        </p:spPr>
      </p:pic>
      <p:pic>
        <p:nvPicPr>
          <p:cNvPr id="11" name="Picture 10">
            <a:extLst>
              <a:ext uri="{FF2B5EF4-FFF2-40B4-BE49-F238E27FC236}">
                <a16:creationId xmlns:a16="http://schemas.microsoft.com/office/drawing/2014/main" id="{EF3E37EC-B4C8-4D82-9146-8E979D2F3447}"/>
              </a:ext>
            </a:extLst>
          </p:cNvPr>
          <p:cNvPicPr>
            <a:picLocks noChangeAspect="1"/>
          </p:cNvPicPr>
          <p:nvPr/>
        </p:nvPicPr>
        <p:blipFill>
          <a:blip r:embed="rId3"/>
          <a:stretch>
            <a:fillRect/>
          </a:stretch>
        </p:blipFill>
        <p:spPr>
          <a:xfrm rot="5400000">
            <a:off x="7873849" y="2336876"/>
            <a:ext cx="144325" cy="277104"/>
          </a:xfrm>
          <a:prstGeom prst="rect">
            <a:avLst/>
          </a:prstGeom>
        </p:spPr>
      </p:pic>
      <p:pic>
        <p:nvPicPr>
          <p:cNvPr id="12" name="Picture 11">
            <a:extLst>
              <a:ext uri="{FF2B5EF4-FFF2-40B4-BE49-F238E27FC236}">
                <a16:creationId xmlns:a16="http://schemas.microsoft.com/office/drawing/2014/main" id="{136C5553-6B79-4597-B9CD-A9B0780429B4}"/>
              </a:ext>
            </a:extLst>
          </p:cNvPr>
          <p:cNvPicPr>
            <a:picLocks noChangeAspect="1"/>
          </p:cNvPicPr>
          <p:nvPr/>
        </p:nvPicPr>
        <p:blipFill>
          <a:blip r:embed="rId3"/>
          <a:stretch>
            <a:fillRect/>
          </a:stretch>
        </p:blipFill>
        <p:spPr>
          <a:xfrm rot="5400000">
            <a:off x="8721619" y="3046606"/>
            <a:ext cx="144325" cy="277104"/>
          </a:xfrm>
          <a:prstGeom prst="rect">
            <a:avLst/>
          </a:prstGeom>
        </p:spPr>
      </p:pic>
      <p:cxnSp>
        <p:nvCxnSpPr>
          <p:cNvPr id="15" name="Straight Connector 14">
            <a:extLst>
              <a:ext uri="{FF2B5EF4-FFF2-40B4-BE49-F238E27FC236}">
                <a16:creationId xmlns:a16="http://schemas.microsoft.com/office/drawing/2014/main" id="{00C8BC80-EB61-4ACF-9786-188A63D07E86}"/>
              </a:ext>
            </a:extLst>
          </p:cNvPr>
          <p:cNvCxnSpPr/>
          <p:nvPr/>
        </p:nvCxnSpPr>
        <p:spPr>
          <a:xfrm flipV="1">
            <a:off x="6634263" y="2283490"/>
            <a:ext cx="0" cy="116507"/>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AFC1188A-BB32-4620-9E77-0E7832F5DB4A}"/>
              </a:ext>
            </a:extLst>
          </p:cNvPr>
          <p:cNvSpPr txBox="1"/>
          <p:nvPr/>
        </p:nvSpPr>
        <p:spPr>
          <a:xfrm>
            <a:off x="6772816" y="1972411"/>
            <a:ext cx="339234" cy="369332"/>
          </a:xfrm>
          <a:prstGeom prst="rect">
            <a:avLst/>
          </a:prstGeom>
          <a:noFill/>
        </p:spPr>
        <p:txBody>
          <a:bodyPr wrap="square" rtlCol="0">
            <a:spAutoFit/>
          </a:bodyPr>
          <a:lstStyle/>
          <a:p>
            <a:endParaRPr lang="en-US" dirty="0"/>
          </a:p>
        </p:txBody>
      </p:sp>
      <p:sp>
        <p:nvSpPr>
          <p:cNvPr id="17" name="TextBox 16">
            <a:extLst>
              <a:ext uri="{FF2B5EF4-FFF2-40B4-BE49-F238E27FC236}">
                <a16:creationId xmlns:a16="http://schemas.microsoft.com/office/drawing/2014/main" id="{A0FAE782-0C48-4AAA-9E09-E39B3AB93170}"/>
              </a:ext>
            </a:extLst>
          </p:cNvPr>
          <p:cNvSpPr txBox="1"/>
          <p:nvPr/>
        </p:nvSpPr>
        <p:spPr>
          <a:xfrm>
            <a:off x="6461234" y="2013851"/>
            <a:ext cx="962108" cy="338554"/>
          </a:xfrm>
          <a:prstGeom prst="rect">
            <a:avLst/>
          </a:prstGeom>
          <a:noFill/>
        </p:spPr>
        <p:txBody>
          <a:bodyPr wrap="square" rtlCol="0">
            <a:spAutoFit/>
          </a:bodyPr>
          <a:lstStyle/>
          <a:p>
            <a:r>
              <a:rPr lang="en-US" sz="800" dirty="0">
                <a:solidFill>
                  <a:srgbClr val="000000"/>
                </a:solidFill>
                <a:latin typeface="Times New Roman" panose="02020603050405020304" pitchFamily="18" charset="0"/>
                <a:ea typeface="Calibri" panose="020F0502020204030204" pitchFamily="34" charset="0"/>
                <a:cs typeface="Arial" panose="020B0604020202020204" pitchFamily="34" charset="0"/>
              </a:rPr>
              <a:t>Fire extinguishers</a:t>
            </a:r>
            <a:endParaRPr lang="en-US" sz="800" dirty="0"/>
          </a:p>
          <a:p>
            <a:endParaRPr lang="en-US" sz="800" dirty="0"/>
          </a:p>
        </p:txBody>
      </p:sp>
    </p:spTree>
    <p:extLst>
      <p:ext uri="{BB962C8B-B14F-4D97-AF65-F5344CB8AC3E}">
        <p14:creationId xmlns:p14="http://schemas.microsoft.com/office/powerpoint/2010/main" val="71621717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00E195B-1DD7-44D0-9AA3-A9F00222036C}"/>
              </a:ext>
            </a:extLst>
          </p:cNvPr>
          <p:cNvSpPr>
            <a:spLocks noGrp="1"/>
          </p:cNvSpPr>
          <p:nvPr>
            <p:ph type="sldNum" sz="quarter" idx="12"/>
          </p:nvPr>
        </p:nvSpPr>
        <p:spPr/>
        <p:txBody>
          <a:bodyPr/>
          <a:lstStyle/>
          <a:p>
            <a:fld id="{D57F1E4F-1CFF-5643-939E-217C01CDF565}" type="slidenum">
              <a:rPr lang="en-US" sz="1400" smtClean="0"/>
              <a:pPr/>
              <a:t>49</a:t>
            </a:fld>
            <a:endParaRPr lang="en-US" sz="1400" dirty="0"/>
          </a:p>
        </p:txBody>
      </p:sp>
      <p:pic>
        <p:nvPicPr>
          <p:cNvPr id="3" name="Picture 2">
            <a:extLst>
              <a:ext uri="{FF2B5EF4-FFF2-40B4-BE49-F238E27FC236}">
                <a16:creationId xmlns:a16="http://schemas.microsoft.com/office/drawing/2014/main" id="{6AA6552E-F147-4F96-9213-FD65FF1DF7A3}"/>
              </a:ext>
            </a:extLst>
          </p:cNvPr>
          <p:cNvPicPr>
            <a:picLocks noChangeAspect="1"/>
          </p:cNvPicPr>
          <p:nvPr/>
        </p:nvPicPr>
        <p:blipFill>
          <a:blip r:embed="rId2"/>
          <a:stretch>
            <a:fillRect/>
          </a:stretch>
        </p:blipFill>
        <p:spPr>
          <a:xfrm>
            <a:off x="623246" y="1567723"/>
            <a:ext cx="4095750" cy="1633743"/>
          </a:xfrm>
          <a:prstGeom prst="rect">
            <a:avLst/>
          </a:prstGeom>
        </p:spPr>
      </p:pic>
      <p:sp>
        <p:nvSpPr>
          <p:cNvPr id="4" name="Rectangle 3">
            <a:extLst>
              <a:ext uri="{FF2B5EF4-FFF2-40B4-BE49-F238E27FC236}">
                <a16:creationId xmlns:a16="http://schemas.microsoft.com/office/drawing/2014/main" id="{A7B57F7F-B5E7-4212-AF77-D55773EC28D1}"/>
              </a:ext>
            </a:extLst>
          </p:cNvPr>
          <p:cNvSpPr/>
          <p:nvPr/>
        </p:nvSpPr>
        <p:spPr>
          <a:xfrm>
            <a:off x="623246" y="3429000"/>
            <a:ext cx="2929263" cy="369332"/>
          </a:xfrm>
          <a:prstGeom prst="rect">
            <a:avLst/>
          </a:prstGeom>
        </p:spPr>
        <p:txBody>
          <a:bodyPr wrap="none">
            <a:spAutoFit/>
          </a:bodyPr>
          <a:lstStyle/>
          <a:p>
            <a:r>
              <a:rPr lang="en-US" dirty="0"/>
              <a:t>The total Dfu’s = 101 Dfu’s</a:t>
            </a:r>
          </a:p>
        </p:txBody>
      </p:sp>
      <p:sp>
        <p:nvSpPr>
          <p:cNvPr id="5" name="TextBox 4">
            <a:extLst>
              <a:ext uri="{FF2B5EF4-FFF2-40B4-BE49-F238E27FC236}">
                <a16:creationId xmlns:a16="http://schemas.microsoft.com/office/drawing/2014/main" id="{64198425-465D-4307-B299-F1266D52CD6A}"/>
              </a:ext>
            </a:extLst>
          </p:cNvPr>
          <p:cNvSpPr txBox="1"/>
          <p:nvPr/>
        </p:nvSpPr>
        <p:spPr>
          <a:xfrm>
            <a:off x="623246" y="613616"/>
            <a:ext cx="5158854" cy="954107"/>
          </a:xfrm>
          <a:prstGeom prst="rect">
            <a:avLst/>
          </a:prstGeom>
          <a:noFill/>
        </p:spPr>
        <p:txBody>
          <a:bodyPr wrap="square" rtlCol="0">
            <a:spAutoFit/>
          </a:bodyPr>
          <a:lstStyle/>
          <a:p>
            <a:r>
              <a:rPr lang="en-US" b="1" dirty="0">
                <a:latin typeface="Times New Roman" panose="02020603050405020304" pitchFamily="18" charset="0"/>
                <a:cs typeface="Times New Roman" panose="02020603050405020304" pitchFamily="18" charset="0"/>
              </a:rPr>
              <a:t>3- Drainage</a:t>
            </a:r>
            <a:r>
              <a:rPr lang="ar-SA" b="1"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system</a:t>
            </a:r>
            <a:endParaRPr lang="en-GB" b="1" dirty="0">
              <a:latin typeface="Times New Roman" panose="02020603050405020304" pitchFamily="18" charset="0"/>
              <a:cs typeface="Times New Roman" panose="02020603050405020304" pitchFamily="18" charset="0"/>
            </a:endParaRPr>
          </a:p>
          <a:p>
            <a:endParaRPr lang="ar-SA" dirty="0"/>
          </a:p>
          <a:p>
            <a:r>
              <a:rPr lang="en-US" dirty="0"/>
              <a:t>Calculation Of Dfu’s for our Project : </a:t>
            </a:r>
          </a:p>
        </p:txBody>
      </p:sp>
      <p:pic>
        <p:nvPicPr>
          <p:cNvPr id="8" name="Picture 7">
            <a:extLst>
              <a:ext uri="{FF2B5EF4-FFF2-40B4-BE49-F238E27FC236}">
                <a16:creationId xmlns:a16="http://schemas.microsoft.com/office/drawing/2014/main" id="{41E3FF2F-A106-4361-9A94-99F6E70AEB2C}"/>
              </a:ext>
            </a:extLst>
          </p:cNvPr>
          <p:cNvPicPr>
            <a:picLocks noChangeAspect="1"/>
          </p:cNvPicPr>
          <p:nvPr/>
        </p:nvPicPr>
        <p:blipFill>
          <a:blip r:embed="rId3"/>
          <a:stretch>
            <a:fillRect/>
          </a:stretch>
        </p:blipFill>
        <p:spPr>
          <a:xfrm>
            <a:off x="1183054" y="4563257"/>
            <a:ext cx="5158854" cy="2028825"/>
          </a:xfrm>
          <a:prstGeom prst="rect">
            <a:avLst/>
          </a:prstGeom>
        </p:spPr>
      </p:pic>
      <p:sp>
        <p:nvSpPr>
          <p:cNvPr id="9" name="TextBox 8">
            <a:extLst>
              <a:ext uri="{FF2B5EF4-FFF2-40B4-BE49-F238E27FC236}">
                <a16:creationId xmlns:a16="http://schemas.microsoft.com/office/drawing/2014/main" id="{0C0DE0CC-BDE8-45F6-A91E-BBF3C05C97C6}"/>
              </a:ext>
            </a:extLst>
          </p:cNvPr>
          <p:cNvSpPr txBox="1"/>
          <p:nvPr/>
        </p:nvSpPr>
        <p:spPr>
          <a:xfrm>
            <a:off x="3011146" y="6011310"/>
            <a:ext cx="509518" cy="338554"/>
          </a:xfrm>
          <a:prstGeom prst="rect">
            <a:avLst/>
          </a:prstGeom>
          <a:noFill/>
        </p:spPr>
        <p:txBody>
          <a:bodyPr wrap="square" rtlCol="0">
            <a:spAutoFit/>
          </a:bodyPr>
          <a:lstStyle/>
          <a:p>
            <a:r>
              <a:rPr lang="ar-SA" sz="1600" b="1" dirty="0"/>
              <a:t>2</a:t>
            </a:r>
            <a:endParaRPr lang="en-US" b="1" dirty="0"/>
          </a:p>
        </p:txBody>
      </p:sp>
      <p:sp>
        <p:nvSpPr>
          <p:cNvPr id="10" name="Rectangle 9">
            <a:extLst>
              <a:ext uri="{FF2B5EF4-FFF2-40B4-BE49-F238E27FC236}">
                <a16:creationId xmlns:a16="http://schemas.microsoft.com/office/drawing/2014/main" id="{56146F6F-F09F-452F-AAF3-613F707590AF}"/>
              </a:ext>
            </a:extLst>
          </p:cNvPr>
          <p:cNvSpPr/>
          <p:nvPr/>
        </p:nvSpPr>
        <p:spPr>
          <a:xfrm>
            <a:off x="1093181" y="4136373"/>
            <a:ext cx="2459328" cy="369332"/>
          </a:xfrm>
          <a:prstGeom prst="rect">
            <a:avLst/>
          </a:prstGeom>
        </p:spPr>
        <p:txBody>
          <a:bodyPr wrap="none">
            <a:spAutoFit/>
          </a:bodyPr>
          <a:lstStyle/>
          <a:p>
            <a:r>
              <a:rPr lang="en-US" dirty="0"/>
              <a:t> Drainage system pipe</a:t>
            </a:r>
          </a:p>
        </p:txBody>
      </p:sp>
    </p:spTree>
    <p:extLst>
      <p:ext uri="{BB962C8B-B14F-4D97-AF65-F5344CB8AC3E}">
        <p14:creationId xmlns:p14="http://schemas.microsoft.com/office/powerpoint/2010/main" val="12800129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b="1" dirty="0">
                <a:solidFill>
                  <a:schemeClr val="accent2">
                    <a:lumMod val="75000"/>
                  </a:schemeClr>
                </a:solidFill>
                <a:latin typeface="Times New Roman" panose="02020603050405020304" pitchFamily="18" charset="0"/>
                <a:cs typeface="Times New Roman" panose="02020603050405020304" pitchFamily="18" charset="0"/>
              </a:rPr>
              <a:t>Site analysis</a:t>
            </a:r>
            <a:br>
              <a:rPr lang="en-US" b="1" dirty="0">
                <a:solidFill>
                  <a:schemeClr val="accent2">
                    <a:lumMod val="75000"/>
                  </a:schemeClr>
                </a:solidFill>
                <a:latin typeface="Times New Roman" panose="02020603050405020304" pitchFamily="18" charset="0"/>
                <a:cs typeface="Times New Roman" panose="02020603050405020304" pitchFamily="18" charset="0"/>
              </a:rPr>
            </a:br>
            <a:endParaRPr lang="en-US" dirty="0">
              <a:solidFill>
                <a:schemeClr val="accent2">
                  <a:lumMod val="75000"/>
                </a:schemeClr>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2592925" y="1264557"/>
            <a:ext cx="8624888" cy="1542145"/>
          </a:xfrm>
        </p:spPr>
        <p:txBody>
          <a:bodyPr>
            <a:normAutofit/>
          </a:bodyPr>
          <a:lstStyle/>
          <a:p>
            <a:r>
              <a:rPr lang="en-US" sz="2000" b="1" dirty="0">
                <a:solidFill>
                  <a:schemeClr val="tx1"/>
                </a:solidFill>
                <a:latin typeface="Times New Roman" panose="02020603050405020304" pitchFamily="18" charset="0"/>
                <a:cs typeface="Times New Roman" panose="02020603050405020304" pitchFamily="18" charset="0"/>
              </a:rPr>
              <a:t>The site is located in Ramallah city in AL- Balo’o</a:t>
            </a:r>
            <a:r>
              <a:rPr lang="ar-SA" sz="2000" b="1" dirty="0">
                <a:solidFill>
                  <a:schemeClr val="tx1"/>
                </a:solidFill>
                <a:latin typeface="Times New Roman" panose="02020603050405020304" pitchFamily="18" charset="0"/>
                <a:cs typeface="Times New Roman" panose="02020603050405020304" pitchFamily="18" charset="0"/>
              </a:rPr>
              <a:t> </a:t>
            </a:r>
            <a:r>
              <a:rPr lang="en-US" sz="2000" b="1" dirty="0">
                <a:solidFill>
                  <a:schemeClr val="tx1"/>
                </a:solidFill>
                <a:latin typeface="Times New Roman" panose="02020603050405020304" pitchFamily="18" charset="0"/>
                <a:cs typeface="Times New Roman" panose="02020603050405020304" pitchFamily="18" charset="0"/>
              </a:rPr>
              <a:t>area, near bagdad street, Ramallah is about </a:t>
            </a:r>
            <a:r>
              <a:rPr lang="ar-SA" sz="2000" b="1" dirty="0">
                <a:solidFill>
                  <a:schemeClr val="tx1"/>
                </a:solidFill>
                <a:latin typeface="Times New Roman" panose="02020603050405020304" pitchFamily="18" charset="0"/>
                <a:cs typeface="Times New Roman" panose="02020603050405020304" pitchFamily="18" charset="0"/>
              </a:rPr>
              <a:t>850</a:t>
            </a:r>
            <a:r>
              <a:rPr lang="en-US" sz="2000" b="1" dirty="0">
                <a:solidFill>
                  <a:schemeClr val="tx1"/>
                </a:solidFill>
                <a:latin typeface="Times New Roman" panose="02020603050405020304" pitchFamily="18" charset="0"/>
                <a:cs typeface="Times New Roman" panose="02020603050405020304" pitchFamily="18" charset="0"/>
              </a:rPr>
              <a:t> m above sea level.  </a:t>
            </a:r>
          </a:p>
          <a:p>
            <a:r>
              <a:rPr lang="en-US" sz="2000" b="1" dirty="0">
                <a:solidFill>
                  <a:schemeClr val="tx1"/>
                </a:solidFill>
                <a:latin typeface="Times New Roman" panose="02020603050405020304" pitchFamily="18" charset="0"/>
                <a:cs typeface="Times New Roman" panose="02020603050405020304" pitchFamily="18" charset="0"/>
              </a:rPr>
              <a:t>Area of the land 870 m</a:t>
            </a:r>
            <a:r>
              <a:rPr lang="en-US" sz="2000" b="1" baseline="30000" dirty="0">
                <a:solidFill>
                  <a:schemeClr val="tx1"/>
                </a:solidFill>
                <a:latin typeface="Times New Roman" panose="02020603050405020304" pitchFamily="18" charset="0"/>
                <a:cs typeface="Times New Roman" panose="02020603050405020304" pitchFamily="18" charset="0"/>
              </a:rPr>
              <a:t>2.</a:t>
            </a:r>
            <a:endParaRPr lang="ar-SA" sz="2000" b="1" baseline="30000" dirty="0">
              <a:solidFill>
                <a:schemeClr val="tx1"/>
              </a:solidFill>
              <a:latin typeface="Times New Roman" panose="02020603050405020304" pitchFamily="18" charset="0"/>
              <a:cs typeface="Times New Roman" panose="02020603050405020304" pitchFamily="18" charset="0"/>
            </a:endParaRPr>
          </a:p>
          <a:p>
            <a:pPr marL="0" indent="0">
              <a:buNone/>
            </a:pPr>
            <a:r>
              <a:rPr lang="en-US" sz="2000" b="1" baseline="30000" dirty="0">
                <a:solidFill>
                  <a:schemeClr val="tx1"/>
                </a:solidFill>
                <a:latin typeface="Times New Roman" panose="02020603050405020304" pitchFamily="18" charset="0"/>
                <a:cs typeface="Times New Roman" panose="02020603050405020304" pitchFamily="18" charset="0"/>
              </a:rPr>
              <a:t> </a:t>
            </a:r>
          </a:p>
        </p:txBody>
      </p:sp>
      <p:sp>
        <p:nvSpPr>
          <p:cNvPr id="2" name="Slide Number Placeholder 1"/>
          <p:cNvSpPr>
            <a:spLocks noGrp="1"/>
          </p:cNvSpPr>
          <p:nvPr>
            <p:ph type="sldNum" sz="quarter" idx="12"/>
          </p:nvPr>
        </p:nvSpPr>
        <p:spPr/>
        <p:txBody>
          <a:bodyPr/>
          <a:lstStyle/>
          <a:p>
            <a:fld id="{D57F1E4F-1CFF-5643-939E-217C01CDF565}" type="slidenum">
              <a:rPr lang="en-US" sz="3200" smtClean="0"/>
              <a:pPr/>
              <a:t>5</a:t>
            </a:fld>
            <a:endParaRPr lang="en-US" sz="3200" dirty="0"/>
          </a:p>
        </p:txBody>
      </p:sp>
      <p:pic>
        <p:nvPicPr>
          <p:cNvPr id="7" name="Picture 63"/>
          <p:cNvPicPr/>
          <p:nvPr/>
        </p:nvPicPr>
        <p:blipFill>
          <a:blip r:embed="rId2" cstate="print"/>
          <a:stretch>
            <a:fillRect/>
          </a:stretch>
        </p:blipFill>
        <p:spPr>
          <a:xfrm>
            <a:off x="3096128" y="3019425"/>
            <a:ext cx="5734050" cy="3838575"/>
          </a:xfrm>
          <a:prstGeom prst="rect">
            <a:avLst/>
          </a:prstGeom>
        </p:spPr>
      </p:pic>
    </p:spTree>
    <p:extLst>
      <p:ext uri="{BB962C8B-B14F-4D97-AF65-F5344CB8AC3E}">
        <p14:creationId xmlns:p14="http://schemas.microsoft.com/office/powerpoint/2010/main" val="389641313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FA625E0-5C03-4D40-B7FE-FE7D68032FD3}"/>
              </a:ext>
            </a:extLst>
          </p:cNvPr>
          <p:cNvSpPr>
            <a:spLocks noGrp="1"/>
          </p:cNvSpPr>
          <p:nvPr>
            <p:ph type="sldNum" sz="quarter" idx="12"/>
          </p:nvPr>
        </p:nvSpPr>
        <p:spPr/>
        <p:txBody>
          <a:bodyPr/>
          <a:lstStyle/>
          <a:p>
            <a:fld id="{D57F1E4F-1CFF-5643-939E-217C01CDF565}" type="slidenum">
              <a:rPr lang="en-US" smtClean="0"/>
              <a:pPr/>
              <a:t>50</a:t>
            </a:fld>
            <a:endParaRPr lang="en-US" dirty="0"/>
          </a:p>
        </p:txBody>
      </p:sp>
      <p:pic>
        <p:nvPicPr>
          <p:cNvPr id="3" name="Picture 2">
            <a:extLst>
              <a:ext uri="{FF2B5EF4-FFF2-40B4-BE49-F238E27FC236}">
                <a16:creationId xmlns:a16="http://schemas.microsoft.com/office/drawing/2014/main" id="{408AB624-6A85-485D-A9DC-5DE9D6646DD6}"/>
              </a:ext>
            </a:extLst>
          </p:cNvPr>
          <p:cNvPicPr>
            <a:picLocks noChangeAspect="1"/>
          </p:cNvPicPr>
          <p:nvPr/>
        </p:nvPicPr>
        <p:blipFill>
          <a:blip r:embed="rId2"/>
          <a:stretch>
            <a:fillRect/>
          </a:stretch>
        </p:blipFill>
        <p:spPr>
          <a:xfrm>
            <a:off x="1486766" y="1147762"/>
            <a:ext cx="9218468" cy="5419293"/>
          </a:xfrm>
          <a:prstGeom prst="rect">
            <a:avLst/>
          </a:prstGeom>
        </p:spPr>
      </p:pic>
      <p:sp>
        <p:nvSpPr>
          <p:cNvPr id="4" name="TextBox 3">
            <a:extLst>
              <a:ext uri="{FF2B5EF4-FFF2-40B4-BE49-F238E27FC236}">
                <a16:creationId xmlns:a16="http://schemas.microsoft.com/office/drawing/2014/main" id="{BF656C75-0094-4192-B841-33D45B91F7C2}"/>
              </a:ext>
            </a:extLst>
          </p:cNvPr>
          <p:cNvSpPr txBox="1"/>
          <p:nvPr/>
        </p:nvSpPr>
        <p:spPr>
          <a:xfrm>
            <a:off x="2086406" y="290945"/>
            <a:ext cx="2928938" cy="461665"/>
          </a:xfrm>
          <a:prstGeom prst="rect">
            <a:avLst/>
          </a:prstGeom>
          <a:noFill/>
        </p:spPr>
        <p:txBody>
          <a:bodyPr wrap="square" rtlCol="0">
            <a:spAutoFit/>
          </a:bodyPr>
          <a:lstStyle/>
          <a:p>
            <a:r>
              <a:rPr lang="en-US" sz="2400" b="1" dirty="0"/>
              <a:t>First Floor</a:t>
            </a:r>
          </a:p>
        </p:txBody>
      </p:sp>
    </p:spTree>
    <p:extLst>
      <p:ext uri="{BB962C8B-B14F-4D97-AF65-F5344CB8AC3E}">
        <p14:creationId xmlns:p14="http://schemas.microsoft.com/office/powerpoint/2010/main" val="141766951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6828192-1822-4EA0-8DCC-3AF1F4734D0F}"/>
              </a:ext>
            </a:extLst>
          </p:cNvPr>
          <p:cNvSpPr>
            <a:spLocks noGrp="1"/>
          </p:cNvSpPr>
          <p:nvPr>
            <p:ph type="sldNum" sz="quarter" idx="12"/>
          </p:nvPr>
        </p:nvSpPr>
        <p:spPr/>
        <p:txBody>
          <a:bodyPr/>
          <a:lstStyle/>
          <a:p>
            <a:fld id="{D57F1E4F-1CFF-5643-939E-217C01CDF565}" type="slidenum">
              <a:rPr lang="en-US" smtClean="0"/>
              <a:pPr/>
              <a:t>51</a:t>
            </a:fld>
            <a:endParaRPr lang="en-US" dirty="0"/>
          </a:p>
        </p:txBody>
      </p:sp>
      <p:sp>
        <p:nvSpPr>
          <p:cNvPr id="4" name="TextBox 3">
            <a:extLst>
              <a:ext uri="{FF2B5EF4-FFF2-40B4-BE49-F238E27FC236}">
                <a16:creationId xmlns:a16="http://schemas.microsoft.com/office/drawing/2014/main" id="{4163462F-4C34-4D33-916D-3B764CD199F1}"/>
              </a:ext>
            </a:extLst>
          </p:cNvPr>
          <p:cNvSpPr txBox="1"/>
          <p:nvPr/>
        </p:nvSpPr>
        <p:spPr>
          <a:xfrm>
            <a:off x="1454727" y="623455"/>
            <a:ext cx="3879273" cy="400110"/>
          </a:xfrm>
          <a:prstGeom prst="rect">
            <a:avLst/>
          </a:prstGeom>
          <a:noFill/>
        </p:spPr>
        <p:txBody>
          <a:bodyPr wrap="square" rtlCol="0">
            <a:spAutoFit/>
          </a:bodyPr>
          <a:lstStyle/>
          <a:p>
            <a:r>
              <a:rPr lang="en-US" sz="2000" dirty="0"/>
              <a:t>4- </a:t>
            </a:r>
            <a:r>
              <a:rPr lang="en-GB" sz="2000" b="1" dirty="0">
                <a:solidFill>
                  <a:srgbClr val="000000"/>
                </a:solidFill>
                <a:latin typeface="Times New Roman" panose="02020603050405020304" pitchFamily="18" charset="0"/>
                <a:cs typeface="Times New Roman" panose="02020603050405020304" pitchFamily="18" charset="0"/>
              </a:rPr>
              <a:t>Elevators</a:t>
            </a:r>
            <a:endParaRPr lang="en-US" sz="2000" dirty="0"/>
          </a:p>
        </p:txBody>
      </p:sp>
      <p:pic>
        <p:nvPicPr>
          <p:cNvPr id="5" name="Picture 4">
            <a:extLst>
              <a:ext uri="{FF2B5EF4-FFF2-40B4-BE49-F238E27FC236}">
                <a16:creationId xmlns:a16="http://schemas.microsoft.com/office/drawing/2014/main" id="{04C5E72E-8B21-46AF-9589-2CAAD1D29BD1}"/>
              </a:ext>
            </a:extLst>
          </p:cNvPr>
          <p:cNvPicPr>
            <a:picLocks noChangeAspect="1"/>
          </p:cNvPicPr>
          <p:nvPr/>
        </p:nvPicPr>
        <p:blipFill>
          <a:blip r:embed="rId2"/>
          <a:stretch>
            <a:fillRect/>
          </a:stretch>
        </p:blipFill>
        <p:spPr>
          <a:xfrm>
            <a:off x="3719081" y="1023565"/>
            <a:ext cx="6277841" cy="3189577"/>
          </a:xfrm>
          <a:prstGeom prst="rect">
            <a:avLst/>
          </a:prstGeom>
        </p:spPr>
      </p:pic>
      <p:sp>
        <p:nvSpPr>
          <p:cNvPr id="6" name="Rectangle 5">
            <a:extLst>
              <a:ext uri="{FF2B5EF4-FFF2-40B4-BE49-F238E27FC236}">
                <a16:creationId xmlns:a16="http://schemas.microsoft.com/office/drawing/2014/main" id="{106A1ED1-22CA-4E46-A8E1-2811B85F2FE0}"/>
              </a:ext>
            </a:extLst>
          </p:cNvPr>
          <p:cNvSpPr/>
          <p:nvPr/>
        </p:nvSpPr>
        <p:spPr>
          <a:xfrm>
            <a:off x="928255" y="4500427"/>
            <a:ext cx="4712817" cy="1200329"/>
          </a:xfrm>
          <a:prstGeom prst="rect">
            <a:avLst/>
          </a:prstGeom>
          <a:ln w="38100">
            <a:solidFill>
              <a:srgbClr val="C00000"/>
            </a:solidFill>
          </a:ln>
        </p:spPr>
        <p:txBody>
          <a:bodyPr wrap="square">
            <a:spAutoFit/>
          </a:bodyPr>
          <a:lstStyle/>
          <a:p>
            <a:pPr lvl="0">
              <a:defRPr/>
            </a:pPr>
            <a:r>
              <a:rPr lang="en-US" sz="2400" dirty="0">
                <a:solidFill>
                  <a:srgbClr val="000000"/>
                </a:solidFill>
                <a:latin typeface="Times New Roman" panose="02020603050405020304" pitchFamily="18" charset="0"/>
                <a:cs typeface="Times New Roman" panose="02020603050405020304" pitchFamily="18" charset="0"/>
              </a:rPr>
              <a:t>the number of elevators that should be used in the building 2 elevators, capacity for each elevator 2500/400</a:t>
            </a:r>
            <a:endParaRPr kumimoji="0" lang="en-US" sz="2400" b="0" i="0" u="none" strike="noStrike" kern="1200" cap="none" spc="0" normalizeH="0" baseline="0" noProof="0" dirty="0">
              <a:ln>
                <a:noFill/>
              </a:ln>
              <a:solidFill>
                <a:srgbClr val="000000"/>
              </a:solidFill>
              <a:effectLst/>
              <a:uLnTx/>
              <a:uFillTx/>
              <a:latin typeface="Times New Roman" panose="02020603050405020304" pitchFamily="18" charset="0"/>
              <a:ea typeface="+mn-ea"/>
              <a:cs typeface="Times New Roman" panose="02020603050405020304" pitchFamily="18" charset="0"/>
            </a:endParaRPr>
          </a:p>
        </p:txBody>
      </p:sp>
      <p:pic>
        <p:nvPicPr>
          <p:cNvPr id="7" name="Picture 6">
            <a:extLst>
              <a:ext uri="{FF2B5EF4-FFF2-40B4-BE49-F238E27FC236}">
                <a16:creationId xmlns:a16="http://schemas.microsoft.com/office/drawing/2014/main" id="{3A6C2702-A17E-435E-AD00-5EE69D2247BB}"/>
              </a:ext>
            </a:extLst>
          </p:cNvPr>
          <p:cNvPicPr>
            <a:picLocks noChangeAspect="1"/>
          </p:cNvPicPr>
          <p:nvPr/>
        </p:nvPicPr>
        <p:blipFill>
          <a:blip r:embed="rId3"/>
          <a:stretch>
            <a:fillRect/>
          </a:stretch>
        </p:blipFill>
        <p:spPr>
          <a:xfrm rot="5400000">
            <a:off x="7509575" y="3859357"/>
            <a:ext cx="2162175" cy="3248025"/>
          </a:xfrm>
          <a:prstGeom prst="rect">
            <a:avLst/>
          </a:prstGeom>
        </p:spPr>
      </p:pic>
    </p:spTree>
    <p:extLst>
      <p:ext uri="{BB962C8B-B14F-4D97-AF65-F5344CB8AC3E}">
        <p14:creationId xmlns:p14="http://schemas.microsoft.com/office/powerpoint/2010/main" val="381026743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D0CCC7E-3B32-48D3-814B-A48720442C09}"/>
              </a:ext>
            </a:extLst>
          </p:cNvPr>
          <p:cNvSpPr>
            <a:spLocks noGrp="1"/>
          </p:cNvSpPr>
          <p:nvPr>
            <p:ph type="sldNum" sz="quarter" idx="12"/>
          </p:nvPr>
        </p:nvSpPr>
        <p:spPr/>
        <p:txBody>
          <a:bodyPr/>
          <a:lstStyle/>
          <a:p>
            <a:fld id="{D57F1E4F-1CFF-5643-939E-217C01CDF565}" type="slidenum">
              <a:rPr lang="en-US" smtClean="0"/>
              <a:pPr/>
              <a:t>52</a:t>
            </a:fld>
            <a:endParaRPr lang="en-US" dirty="0"/>
          </a:p>
        </p:txBody>
      </p:sp>
      <p:sp>
        <p:nvSpPr>
          <p:cNvPr id="3" name="TextBox 2">
            <a:extLst>
              <a:ext uri="{FF2B5EF4-FFF2-40B4-BE49-F238E27FC236}">
                <a16:creationId xmlns:a16="http://schemas.microsoft.com/office/drawing/2014/main" id="{B0960AEF-932D-4AAD-BA90-C646EDE6DF65}"/>
              </a:ext>
            </a:extLst>
          </p:cNvPr>
          <p:cNvSpPr txBox="1"/>
          <p:nvPr/>
        </p:nvSpPr>
        <p:spPr>
          <a:xfrm>
            <a:off x="1696277" y="542299"/>
            <a:ext cx="3922644" cy="800219"/>
          </a:xfrm>
          <a:prstGeom prst="rect">
            <a:avLst/>
          </a:prstGeom>
          <a:noFill/>
        </p:spPr>
        <p:txBody>
          <a:bodyPr wrap="square" rtlCol="0">
            <a:spAutoFit/>
          </a:bodyPr>
          <a:lstStyle/>
          <a:p>
            <a:r>
              <a:rPr lang="en-US" sz="2800" b="1" dirty="0"/>
              <a:t>5-</a:t>
            </a:r>
            <a:r>
              <a:rPr lang="en-AU" sz="2800" b="1" dirty="0">
                <a:solidFill>
                  <a:sysClr val="windowText" lastClr="000000"/>
                </a:solidFill>
                <a:latin typeface="Times New Roman" panose="02020603050405020304" pitchFamily="18" charset="0"/>
                <a:cs typeface="Times New Roman" panose="02020603050405020304" pitchFamily="18" charset="0"/>
              </a:rPr>
              <a:t>Electrical Design </a:t>
            </a:r>
            <a:endParaRPr lang="ar-SA" sz="2800" b="1" dirty="0">
              <a:solidFill>
                <a:sysClr val="windowText" lastClr="000000"/>
              </a:solidFill>
              <a:latin typeface="Times New Roman" panose="02020603050405020304" pitchFamily="18" charset="0"/>
              <a:cs typeface="Times New Roman" panose="02020603050405020304" pitchFamily="18" charset="0"/>
            </a:endParaRPr>
          </a:p>
          <a:p>
            <a:endParaRPr lang="en-US" dirty="0"/>
          </a:p>
        </p:txBody>
      </p:sp>
      <p:graphicFrame>
        <p:nvGraphicFramePr>
          <p:cNvPr id="4" name="Diagram 3">
            <a:extLst>
              <a:ext uri="{FF2B5EF4-FFF2-40B4-BE49-F238E27FC236}">
                <a16:creationId xmlns:a16="http://schemas.microsoft.com/office/drawing/2014/main" id="{B1A3C8E5-6B28-4AD5-BEE1-4FFD630573AA}"/>
              </a:ext>
            </a:extLst>
          </p:cNvPr>
          <p:cNvGraphicFramePr/>
          <p:nvPr>
            <p:extLst>
              <p:ext uri="{D42A27DB-BD31-4B8C-83A1-F6EECF244321}">
                <p14:modId xmlns:p14="http://schemas.microsoft.com/office/powerpoint/2010/main" val="2523991744"/>
              </p:ext>
            </p:extLst>
          </p:nvPr>
        </p:nvGraphicFramePr>
        <p:xfrm>
          <a:off x="1161773" y="1727872"/>
          <a:ext cx="8596244" cy="458782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6683459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9943BF6-974E-4E6F-BEFC-20A0DFABD649}"/>
              </a:ext>
            </a:extLst>
          </p:cNvPr>
          <p:cNvSpPr>
            <a:spLocks noGrp="1"/>
          </p:cNvSpPr>
          <p:nvPr>
            <p:ph type="sldNum" sz="quarter" idx="12"/>
          </p:nvPr>
        </p:nvSpPr>
        <p:spPr/>
        <p:txBody>
          <a:bodyPr/>
          <a:lstStyle/>
          <a:p>
            <a:fld id="{D57F1E4F-1CFF-5643-939E-217C01CDF565}" type="slidenum">
              <a:rPr lang="en-US" smtClean="0"/>
              <a:pPr/>
              <a:t>53</a:t>
            </a:fld>
            <a:endParaRPr lang="en-US" dirty="0"/>
          </a:p>
        </p:txBody>
      </p:sp>
      <p:sp>
        <p:nvSpPr>
          <p:cNvPr id="3" name="TextBox 2">
            <a:extLst>
              <a:ext uri="{FF2B5EF4-FFF2-40B4-BE49-F238E27FC236}">
                <a16:creationId xmlns:a16="http://schemas.microsoft.com/office/drawing/2014/main" id="{4F251C05-FAB9-4450-8BFA-CD6791E08DCA}"/>
              </a:ext>
            </a:extLst>
          </p:cNvPr>
          <p:cNvSpPr txBox="1"/>
          <p:nvPr/>
        </p:nvSpPr>
        <p:spPr>
          <a:xfrm>
            <a:off x="1267751" y="385417"/>
            <a:ext cx="4329124" cy="646331"/>
          </a:xfrm>
          <a:prstGeom prst="rect">
            <a:avLst/>
          </a:prstGeom>
          <a:solidFill>
            <a:schemeClr val="bg1"/>
          </a:solidFill>
          <a:ln w="28575">
            <a:solidFill>
              <a:schemeClr val="tx1"/>
            </a:solidFill>
          </a:ln>
        </p:spPr>
        <p:txBody>
          <a:bodyPr wrap="square" rtlCol="0">
            <a:spAutoFit/>
          </a:bodyPr>
          <a:lstStyle/>
          <a:p>
            <a:pPr lvl="0" algn="ctr"/>
            <a:r>
              <a:rPr lang="en-AU" sz="3600" dirty="0">
                <a:solidFill>
                  <a:sysClr val="windowText" lastClr="000000"/>
                </a:solidFill>
                <a:latin typeface="Times New Roman" panose="02020603050405020304" pitchFamily="18" charset="0"/>
                <a:cs typeface="Times New Roman" panose="02020603050405020304" pitchFamily="18" charset="0"/>
              </a:rPr>
              <a:t>Socket Distribution </a:t>
            </a:r>
            <a:endParaRPr lang="ar-SA" sz="3600" dirty="0">
              <a:solidFill>
                <a:sysClr val="windowText" lastClr="000000"/>
              </a:solidFill>
              <a:latin typeface="Times New Roman" panose="02020603050405020304" pitchFamily="18" charset="0"/>
              <a:cs typeface="Times New Roman" panose="02020603050405020304" pitchFamily="18" charset="0"/>
            </a:endParaRPr>
          </a:p>
        </p:txBody>
      </p:sp>
      <p:pic>
        <p:nvPicPr>
          <p:cNvPr id="4" name="Picture 3">
            <a:extLst>
              <a:ext uri="{FF2B5EF4-FFF2-40B4-BE49-F238E27FC236}">
                <a16:creationId xmlns:a16="http://schemas.microsoft.com/office/drawing/2014/main" id="{F591F609-9C9A-4A28-B057-D8FBBD151240}"/>
              </a:ext>
            </a:extLst>
          </p:cNvPr>
          <p:cNvPicPr>
            <a:picLocks noChangeAspect="1"/>
          </p:cNvPicPr>
          <p:nvPr/>
        </p:nvPicPr>
        <p:blipFill>
          <a:blip r:embed="rId2"/>
          <a:stretch>
            <a:fillRect/>
          </a:stretch>
        </p:blipFill>
        <p:spPr>
          <a:xfrm>
            <a:off x="4362899" y="1872587"/>
            <a:ext cx="7134225" cy="4533900"/>
          </a:xfrm>
          <a:prstGeom prst="rect">
            <a:avLst/>
          </a:prstGeom>
        </p:spPr>
      </p:pic>
      <p:pic>
        <p:nvPicPr>
          <p:cNvPr id="5" name="Picture 4">
            <a:extLst>
              <a:ext uri="{FF2B5EF4-FFF2-40B4-BE49-F238E27FC236}">
                <a16:creationId xmlns:a16="http://schemas.microsoft.com/office/drawing/2014/main" id="{DD23519B-80DE-403D-AC9F-C48E43756AA6}"/>
              </a:ext>
            </a:extLst>
          </p:cNvPr>
          <p:cNvPicPr>
            <a:picLocks noChangeAspect="1"/>
          </p:cNvPicPr>
          <p:nvPr/>
        </p:nvPicPr>
        <p:blipFill>
          <a:blip r:embed="rId3"/>
          <a:stretch>
            <a:fillRect/>
          </a:stretch>
        </p:blipFill>
        <p:spPr>
          <a:xfrm>
            <a:off x="694876" y="2271505"/>
            <a:ext cx="3724275" cy="3295650"/>
          </a:xfrm>
          <a:prstGeom prst="rect">
            <a:avLst/>
          </a:prstGeom>
        </p:spPr>
      </p:pic>
    </p:spTree>
    <p:extLst>
      <p:ext uri="{BB962C8B-B14F-4D97-AF65-F5344CB8AC3E}">
        <p14:creationId xmlns:p14="http://schemas.microsoft.com/office/powerpoint/2010/main" val="293777364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E2D4A2A-657E-4BD7-B27B-8B57DED1E22E}"/>
              </a:ext>
            </a:extLst>
          </p:cNvPr>
          <p:cNvSpPr>
            <a:spLocks noGrp="1"/>
          </p:cNvSpPr>
          <p:nvPr>
            <p:ph type="sldNum" sz="quarter" idx="12"/>
          </p:nvPr>
        </p:nvSpPr>
        <p:spPr/>
        <p:txBody>
          <a:bodyPr/>
          <a:lstStyle/>
          <a:p>
            <a:fld id="{D57F1E4F-1CFF-5643-939E-217C01CDF565}" type="slidenum">
              <a:rPr lang="en-US" sz="1800" smtClean="0"/>
              <a:pPr/>
              <a:t>54</a:t>
            </a:fld>
            <a:endParaRPr lang="en-US" sz="1800" dirty="0"/>
          </a:p>
        </p:txBody>
      </p:sp>
      <p:pic>
        <p:nvPicPr>
          <p:cNvPr id="3" name="Picture 2">
            <a:extLst>
              <a:ext uri="{FF2B5EF4-FFF2-40B4-BE49-F238E27FC236}">
                <a16:creationId xmlns:a16="http://schemas.microsoft.com/office/drawing/2014/main" id="{8C51DA4C-FDC2-494E-B8A9-CC04BF5511C7}"/>
              </a:ext>
            </a:extLst>
          </p:cNvPr>
          <p:cNvPicPr>
            <a:picLocks noChangeAspect="1"/>
          </p:cNvPicPr>
          <p:nvPr/>
        </p:nvPicPr>
        <p:blipFill>
          <a:blip r:embed="rId2"/>
          <a:stretch>
            <a:fillRect/>
          </a:stretch>
        </p:blipFill>
        <p:spPr>
          <a:xfrm>
            <a:off x="3245040" y="0"/>
            <a:ext cx="4610100" cy="2209800"/>
          </a:xfrm>
          <a:prstGeom prst="rect">
            <a:avLst/>
          </a:prstGeom>
        </p:spPr>
      </p:pic>
      <p:sp>
        <p:nvSpPr>
          <p:cNvPr id="4" name="TextBox 3">
            <a:extLst>
              <a:ext uri="{FF2B5EF4-FFF2-40B4-BE49-F238E27FC236}">
                <a16:creationId xmlns:a16="http://schemas.microsoft.com/office/drawing/2014/main" id="{F401D498-61DB-432B-932A-6DBF344E4A18}"/>
              </a:ext>
            </a:extLst>
          </p:cNvPr>
          <p:cNvSpPr txBox="1"/>
          <p:nvPr/>
        </p:nvSpPr>
        <p:spPr>
          <a:xfrm>
            <a:off x="1849413" y="1153658"/>
            <a:ext cx="2467118" cy="369332"/>
          </a:xfrm>
          <a:prstGeom prst="rect">
            <a:avLst/>
          </a:prstGeom>
          <a:noFill/>
        </p:spPr>
        <p:txBody>
          <a:bodyPr wrap="square" rtlCol="0">
            <a:spAutoFit/>
          </a:bodyPr>
          <a:lstStyle/>
          <a:p>
            <a:r>
              <a:rPr lang="en-US" dirty="0"/>
              <a:t>In corridor </a:t>
            </a:r>
          </a:p>
        </p:txBody>
      </p:sp>
      <p:pic>
        <p:nvPicPr>
          <p:cNvPr id="5" name="Picture 4">
            <a:extLst>
              <a:ext uri="{FF2B5EF4-FFF2-40B4-BE49-F238E27FC236}">
                <a16:creationId xmlns:a16="http://schemas.microsoft.com/office/drawing/2014/main" id="{9BF8CBD4-2240-4F8A-B73E-E10F2EE30EE9}"/>
              </a:ext>
            </a:extLst>
          </p:cNvPr>
          <p:cNvPicPr>
            <a:picLocks noChangeAspect="1"/>
          </p:cNvPicPr>
          <p:nvPr/>
        </p:nvPicPr>
        <p:blipFill>
          <a:blip r:embed="rId3"/>
          <a:stretch>
            <a:fillRect/>
          </a:stretch>
        </p:blipFill>
        <p:spPr>
          <a:xfrm>
            <a:off x="3835590" y="2406195"/>
            <a:ext cx="3429000" cy="1914525"/>
          </a:xfrm>
          <a:prstGeom prst="rect">
            <a:avLst/>
          </a:prstGeom>
        </p:spPr>
      </p:pic>
      <p:sp>
        <p:nvSpPr>
          <p:cNvPr id="6" name="TextBox 5">
            <a:extLst>
              <a:ext uri="{FF2B5EF4-FFF2-40B4-BE49-F238E27FC236}">
                <a16:creationId xmlns:a16="http://schemas.microsoft.com/office/drawing/2014/main" id="{B5761AF5-7540-422C-88BF-1C2AB27F1353}"/>
              </a:ext>
            </a:extLst>
          </p:cNvPr>
          <p:cNvSpPr txBox="1"/>
          <p:nvPr/>
        </p:nvSpPr>
        <p:spPr>
          <a:xfrm>
            <a:off x="978800" y="3059668"/>
            <a:ext cx="2856790" cy="369332"/>
          </a:xfrm>
          <a:prstGeom prst="rect">
            <a:avLst/>
          </a:prstGeom>
          <a:noFill/>
        </p:spPr>
        <p:txBody>
          <a:bodyPr wrap="square" rtlCol="0">
            <a:spAutoFit/>
          </a:bodyPr>
          <a:lstStyle/>
          <a:p>
            <a:r>
              <a:rPr lang="en-US" dirty="0"/>
              <a:t>In bathroom &amp; staircase  </a:t>
            </a:r>
          </a:p>
        </p:txBody>
      </p:sp>
      <p:pic>
        <p:nvPicPr>
          <p:cNvPr id="7" name="Picture 6">
            <a:extLst>
              <a:ext uri="{FF2B5EF4-FFF2-40B4-BE49-F238E27FC236}">
                <a16:creationId xmlns:a16="http://schemas.microsoft.com/office/drawing/2014/main" id="{753B761F-1071-4D1A-BBC6-8CCE8C6ABA76}"/>
              </a:ext>
            </a:extLst>
          </p:cNvPr>
          <p:cNvPicPr>
            <a:picLocks noChangeAspect="1"/>
          </p:cNvPicPr>
          <p:nvPr/>
        </p:nvPicPr>
        <p:blipFill>
          <a:blip r:embed="rId4"/>
          <a:stretch>
            <a:fillRect/>
          </a:stretch>
        </p:blipFill>
        <p:spPr>
          <a:xfrm>
            <a:off x="3835590" y="4501487"/>
            <a:ext cx="3467100" cy="1905000"/>
          </a:xfrm>
          <a:prstGeom prst="rect">
            <a:avLst/>
          </a:prstGeom>
        </p:spPr>
      </p:pic>
      <p:sp>
        <p:nvSpPr>
          <p:cNvPr id="9" name="TextBox 8">
            <a:extLst>
              <a:ext uri="{FF2B5EF4-FFF2-40B4-BE49-F238E27FC236}">
                <a16:creationId xmlns:a16="http://schemas.microsoft.com/office/drawing/2014/main" id="{629C1180-A5B3-4BCD-89E8-E3D071FEBEFF}"/>
              </a:ext>
            </a:extLst>
          </p:cNvPr>
          <p:cNvSpPr txBox="1"/>
          <p:nvPr/>
        </p:nvSpPr>
        <p:spPr>
          <a:xfrm>
            <a:off x="1654577" y="5170588"/>
            <a:ext cx="2856790" cy="369332"/>
          </a:xfrm>
          <a:prstGeom prst="rect">
            <a:avLst/>
          </a:prstGeom>
          <a:noFill/>
        </p:spPr>
        <p:txBody>
          <a:bodyPr wrap="square" rtlCol="0">
            <a:spAutoFit/>
          </a:bodyPr>
          <a:lstStyle/>
          <a:p>
            <a:r>
              <a:rPr lang="en-US" dirty="0"/>
              <a:t>In office </a:t>
            </a:r>
          </a:p>
        </p:txBody>
      </p:sp>
      <p:pic>
        <p:nvPicPr>
          <p:cNvPr id="10" name="Picture 9">
            <a:extLst>
              <a:ext uri="{FF2B5EF4-FFF2-40B4-BE49-F238E27FC236}">
                <a16:creationId xmlns:a16="http://schemas.microsoft.com/office/drawing/2014/main" id="{43B5693D-676D-43DB-BB5A-F28C7B0493F9}"/>
              </a:ext>
            </a:extLst>
          </p:cNvPr>
          <p:cNvPicPr>
            <a:picLocks noChangeAspect="1"/>
          </p:cNvPicPr>
          <p:nvPr/>
        </p:nvPicPr>
        <p:blipFill>
          <a:blip r:embed="rId5"/>
          <a:stretch>
            <a:fillRect/>
          </a:stretch>
        </p:blipFill>
        <p:spPr>
          <a:xfrm>
            <a:off x="8267629" y="2107168"/>
            <a:ext cx="3381375" cy="1905000"/>
          </a:xfrm>
          <a:prstGeom prst="rect">
            <a:avLst/>
          </a:prstGeom>
        </p:spPr>
      </p:pic>
      <p:sp>
        <p:nvSpPr>
          <p:cNvPr id="11" name="TextBox 10">
            <a:extLst>
              <a:ext uri="{FF2B5EF4-FFF2-40B4-BE49-F238E27FC236}">
                <a16:creationId xmlns:a16="http://schemas.microsoft.com/office/drawing/2014/main" id="{7CFD87EA-343C-4245-A27E-F7E195E4B8F8}"/>
              </a:ext>
            </a:extLst>
          </p:cNvPr>
          <p:cNvSpPr txBox="1"/>
          <p:nvPr/>
        </p:nvSpPr>
        <p:spPr>
          <a:xfrm>
            <a:off x="8396502" y="4136054"/>
            <a:ext cx="2856790" cy="369332"/>
          </a:xfrm>
          <a:prstGeom prst="rect">
            <a:avLst/>
          </a:prstGeom>
          <a:noFill/>
        </p:spPr>
        <p:txBody>
          <a:bodyPr wrap="square" rtlCol="0">
            <a:spAutoFit/>
          </a:bodyPr>
          <a:lstStyle/>
          <a:p>
            <a:r>
              <a:rPr lang="en-US" dirty="0"/>
              <a:t>In the Parking </a:t>
            </a:r>
          </a:p>
        </p:txBody>
      </p:sp>
      <p:sp>
        <p:nvSpPr>
          <p:cNvPr id="8" name="TextBox 7">
            <a:extLst>
              <a:ext uri="{FF2B5EF4-FFF2-40B4-BE49-F238E27FC236}">
                <a16:creationId xmlns:a16="http://schemas.microsoft.com/office/drawing/2014/main" id="{FBA23D22-0C59-470B-B435-1864B6EF44B2}"/>
              </a:ext>
            </a:extLst>
          </p:cNvPr>
          <p:cNvSpPr txBox="1"/>
          <p:nvPr/>
        </p:nvSpPr>
        <p:spPr>
          <a:xfrm>
            <a:off x="365433" y="230328"/>
            <a:ext cx="2467118" cy="923330"/>
          </a:xfrm>
          <a:prstGeom prst="rect">
            <a:avLst/>
          </a:prstGeom>
          <a:noFill/>
        </p:spPr>
        <p:txBody>
          <a:bodyPr wrap="square" rtlCol="0">
            <a:spAutoFit/>
          </a:bodyPr>
          <a:lstStyle/>
          <a:p>
            <a:r>
              <a:rPr lang="en-US" b="1" dirty="0"/>
              <a:t>Specifications </a:t>
            </a:r>
            <a:r>
              <a:rPr lang="ar-SA" b="1" dirty="0"/>
              <a:t> </a:t>
            </a:r>
            <a:r>
              <a:rPr lang="en-US" b="1" dirty="0"/>
              <a:t>of luminaires:</a:t>
            </a:r>
          </a:p>
          <a:p>
            <a:endParaRPr lang="en-US" dirty="0"/>
          </a:p>
        </p:txBody>
      </p:sp>
    </p:spTree>
    <p:extLst>
      <p:ext uri="{BB962C8B-B14F-4D97-AF65-F5344CB8AC3E}">
        <p14:creationId xmlns:p14="http://schemas.microsoft.com/office/powerpoint/2010/main" val="241688372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6B73449-6FC0-407E-B6CA-BAE1267A5000}"/>
              </a:ext>
            </a:extLst>
          </p:cNvPr>
          <p:cNvSpPr>
            <a:spLocks noGrp="1"/>
          </p:cNvSpPr>
          <p:nvPr>
            <p:ph type="sldNum" sz="quarter" idx="12"/>
          </p:nvPr>
        </p:nvSpPr>
        <p:spPr/>
        <p:txBody>
          <a:bodyPr/>
          <a:lstStyle/>
          <a:p>
            <a:fld id="{D57F1E4F-1CFF-5643-939E-217C01CDF565}" type="slidenum">
              <a:rPr lang="en-US" smtClean="0"/>
              <a:pPr/>
              <a:t>55</a:t>
            </a:fld>
            <a:endParaRPr lang="en-US" dirty="0"/>
          </a:p>
        </p:txBody>
      </p:sp>
      <p:sp>
        <p:nvSpPr>
          <p:cNvPr id="3" name="TextBox 2">
            <a:extLst>
              <a:ext uri="{FF2B5EF4-FFF2-40B4-BE49-F238E27FC236}">
                <a16:creationId xmlns:a16="http://schemas.microsoft.com/office/drawing/2014/main" id="{4CAB1A80-8E7D-44F2-A638-DD7557AADFBA}"/>
              </a:ext>
            </a:extLst>
          </p:cNvPr>
          <p:cNvSpPr txBox="1"/>
          <p:nvPr/>
        </p:nvSpPr>
        <p:spPr>
          <a:xfrm>
            <a:off x="1267751" y="385417"/>
            <a:ext cx="4329124" cy="646331"/>
          </a:xfrm>
          <a:prstGeom prst="rect">
            <a:avLst/>
          </a:prstGeom>
          <a:solidFill>
            <a:schemeClr val="bg1"/>
          </a:solidFill>
          <a:ln w="28575">
            <a:solidFill>
              <a:schemeClr val="tx1"/>
            </a:solidFill>
          </a:ln>
        </p:spPr>
        <p:txBody>
          <a:bodyPr wrap="square" rtlCol="0">
            <a:spAutoFit/>
          </a:bodyPr>
          <a:lstStyle/>
          <a:p>
            <a:pPr lvl="0" algn="ctr"/>
            <a:r>
              <a:rPr lang="en-AU" sz="3600" dirty="0">
                <a:latin typeface="Times New Roman" panose="02020603050405020304" pitchFamily="18" charset="0"/>
                <a:cs typeface="Times New Roman" panose="02020603050405020304" pitchFamily="18" charset="0"/>
              </a:rPr>
              <a:t>Lighting Distribution </a:t>
            </a:r>
            <a:endParaRPr lang="ar-SA" sz="3600" dirty="0">
              <a:solidFill>
                <a:sysClr val="windowText" lastClr="000000"/>
              </a:solidFill>
              <a:latin typeface="Times New Roman" panose="02020603050405020304" pitchFamily="18" charset="0"/>
              <a:cs typeface="Times New Roman" panose="02020603050405020304" pitchFamily="18" charset="0"/>
            </a:endParaRPr>
          </a:p>
        </p:txBody>
      </p:sp>
      <p:pic>
        <p:nvPicPr>
          <p:cNvPr id="4" name="Picture 3">
            <a:extLst>
              <a:ext uri="{FF2B5EF4-FFF2-40B4-BE49-F238E27FC236}">
                <a16:creationId xmlns:a16="http://schemas.microsoft.com/office/drawing/2014/main" id="{B2130371-7B0F-4573-B349-F4060FB238D3}"/>
              </a:ext>
            </a:extLst>
          </p:cNvPr>
          <p:cNvPicPr>
            <a:picLocks noChangeAspect="1"/>
          </p:cNvPicPr>
          <p:nvPr/>
        </p:nvPicPr>
        <p:blipFill>
          <a:blip r:embed="rId2"/>
          <a:stretch>
            <a:fillRect/>
          </a:stretch>
        </p:blipFill>
        <p:spPr>
          <a:xfrm>
            <a:off x="3844787" y="1661449"/>
            <a:ext cx="7391400" cy="4562475"/>
          </a:xfrm>
          <a:prstGeom prst="rect">
            <a:avLst/>
          </a:prstGeom>
        </p:spPr>
      </p:pic>
      <p:pic>
        <p:nvPicPr>
          <p:cNvPr id="5" name="Picture 4">
            <a:extLst>
              <a:ext uri="{FF2B5EF4-FFF2-40B4-BE49-F238E27FC236}">
                <a16:creationId xmlns:a16="http://schemas.microsoft.com/office/drawing/2014/main" id="{8B07569A-1748-49A6-834A-3671A9E91ADB}"/>
              </a:ext>
            </a:extLst>
          </p:cNvPr>
          <p:cNvPicPr>
            <a:picLocks noChangeAspect="1"/>
          </p:cNvPicPr>
          <p:nvPr/>
        </p:nvPicPr>
        <p:blipFill>
          <a:blip r:embed="rId3"/>
          <a:stretch>
            <a:fillRect/>
          </a:stretch>
        </p:blipFill>
        <p:spPr>
          <a:xfrm>
            <a:off x="347869" y="2220568"/>
            <a:ext cx="3810000" cy="3238500"/>
          </a:xfrm>
          <a:prstGeom prst="rect">
            <a:avLst/>
          </a:prstGeom>
        </p:spPr>
      </p:pic>
    </p:spTree>
    <p:extLst>
      <p:ext uri="{BB962C8B-B14F-4D97-AF65-F5344CB8AC3E}">
        <p14:creationId xmlns:p14="http://schemas.microsoft.com/office/powerpoint/2010/main" val="267756888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046A483-B22B-4458-9D6D-67350F3F6E73}"/>
              </a:ext>
            </a:extLst>
          </p:cNvPr>
          <p:cNvSpPr>
            <a:spLocks noGrp="1"/>
          </p:cNvSpPr>
          <p:nvPr>
            <p:ph type="sldNum" sz="quarter" idx="12"/>
          </p:nvPr>
        </p:nvSpPr>
        <p:spPr/>
        <p:txBody>
          <a:bodyPr/>
          <a:lstStyle/>
          <a:p>
            <a:fld id="{D57F1E4F-1CFF-5643-939E-217C01CDF565}" type="slidenum">
              <a:rPr lang="en-US" smtClean="0"/>
              <a:pPr/>
              <a:t>56</a:t>
            </a:fld>
            <a:endParaRPr lang="en-US" dirty="0"/>
          </a:p>
        </p:txBody>
      </p:sp>
      <p:pic>
        <p:nvPicPr>
          <p:cNvPr id="9218" name="Picture 2">
            <a:extLst>
              <a:ext uri="{FF2B5EF4-FFF2-40B4-BE49-F238E27FC236}">
                <a16:creationId xmlns:a16="http://schemas.microsoft.com/office/drawing/2014/main" id="{1DF981D9-54E4-4A8B-827C-6094214F71A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43582" y="147647"/>
            <a:ext cx="6767655" cy="4839615"/>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a:extLst>
              <a:ext uri="{FF2B5EF4-FFF2-40B4-BE49-F238E27FC236}">
                <a16:creationId xmlns:a16="http://schemas.microsoft.com/office/drawing/2014/main" id="{24560A0E-F7D2-4F53-A9D4-3B3A62A99EC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87852" y="5331749"/>
            <a:ext cx="3486150" cy="14192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2209061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C4423EE-F93E-4937-8861-B1E2A2ACAD54}"/>
              </a:ext>
            </a:extLst>
          </p:cNvPr>
          <p:cNvSpPr>
            <a:spLocks noGrp="1"/>
          </p:cNvSpPr>
          <p:nvPr>
            <p:ph type="sldNum" sz="quarter" idx="12"/>
          </p:nvPr>
        </p:nvSpPr>
        <p:spPr/>
        <p:txBody>
          <a:bodyPr/>
          <a:lstStyle/>
          <a:p>
            <a:fld id="{D57F1E4F-1CFF-5643-939E-217C01CDF565}" type="slidenum">
              <a:rPr lang="en-US" smtClean="0"/>
              <a:pPr/>
              <a:t>57</a:t>
            </a:fld>
            <a:endParaRPr lang="en-US" dirty="0"/>
          </a:p>
        </p:txBody>
      </p:sp>
      <p:pic>
        <p:nvPicPr>
          <p:cNvPr id="3" name="Picture 2">
            <a:extLst>
              <a:ext uri="{FF2B5EF4-FFF2-40B4-BE49-F238E27FC236}">
                <a16:creationId xmlns:a16="http://schemas.microsoft.com/office/drawing/2014/main" id="{9047F05D-ED6F-4FCF-801A-AD8CCDBFCFAD}"/>
              </a:ext>
            </a:extLst>
          </p:cNvPr>
          <p:cNvPicPr>
            <a:picLocks noChangeAspect="1"/>
          </p:cNvPicPr>
          <p:nvPr/>
        </p:nvPicPr>
        <p:blipFill>
          <a:blip r:embed="rId2"/>
          <a:stretch>
            <a:fillRect/>
          </a:stretch>
        </p:blipFill>
        <p:spPr>
          <a:xfrm>
            <a:off x="7294850" y="4574512"/>
            <a:ext cx="3619500" cy="1466850"/>
          </a:xfrm>
          <a:prstGeom prst="rect">
            <a:avLst/>
          </a:prstGeom>
        </p:spPr>
      </p:pic>
      <p:pic>
        <p:nvPicPr>
          <p:cNvPr id="4" name="Picture 3">
            <a:extLst>
              <a:ext uri="{FF2B5EF4-FFF2-40B4-BE49-F238E27FC236}">
                <a16:creationId xmlns:a16="http://schemas.microsoft.com/office/drawing/2014/main" id="{0F44D692-6262-4037-AE86-3F03B4704FD3}"/>
              </a:ext>
            </a:extLst>
          </p:cNvPr>
          <p:cNvPicPr>
            <a:picLocks noChangeAspect="1"/>
          </p:cNvPicPr>
          <p:nvPr/>
        </p:nvPicPr>
        <p:blipFill>
          <a:blip r:embed="rId3"/>
          <a:stretch>
            <a:fillRect/>
          </a:stretch>
        </p:blipFill>
        <p:spPr>
          <a:xfrm>
            <a:off x="6916564" y="397538"/>
            <a:ext cx="4714875" cy="3771900"/>
          </a:xfrm>
          <a:prstGeom prst="rect">
            <a:avLst/>
          </a:prstGeom>
        </p:spPr>
      </p:pic>
      <p:pic>
        <p:nvPicPr>
          <p:cNvPr id="5" name="Picture 4">
            <a:extLst>
              <a:ext uri="{FF2B5EF4-FFF2-40B4-BE49-F238E27FC236}">
                <a16:creationId xmlns:a16="http://schemas.microsoft.com/office/drawing/2014/main" id="{0F9D110F-8CAE-4B9C-8FAE-7BAE885B7BA1}"/>
              </a:ext>
            </a:extLst>
          </p:cNvPr>
          <p:cNvPicPr>
            <a:picLocks noChangeAspect="1"/>
          </p:cNvPicPr>
          <p:nvPr/>
        </p:nvPicPr>
        <p:blipFill>
          <a:blip r:embed="rId4"/>
          <a:stretch>
            <a:fillRect/>
          </a:stretch>
        </p:blipFill>
        <p:spPr>
          <a:xfrm>
            <a:off x="0" y="484910"/>
            <a:ext cx="6979819" cy="5320145"/>
          </a:xfrm>
          <a:prstGeom prst="rect">
            <a:avLst/>
          </a:prstGeom>
        </p:spPr>
      </p:pic>
    </p:spTree>
    <p:extLst>
      <p:ext uri="{BB962C8B-B14F-4D97-AF65-F5344CB8AC3E}">
        <p14:creationId xmlns:p14="http://schemas.microsoft.com/office/powerpoint/2010/main" val="172679606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E829C08-D85B-4912-A78B-1AC7D5B112C0}"/>
              </a:ext>
            </a:extLst>
          </p:cNvPr>
          <p:cNvSpPr>
            <a:spLocks noGrp="1"/>
          </p:cNvSpPr>
          <p:nvPr>
            <p:ph type="sldNum" sz="quarter" idx="12"/>
          </p:nvPr>
        </p:nvSpPr>
        <p:spPr/>
        <p:txBody>
          <a:bodyPr/>
          <a:lstStyle/>
          <a:p>
            <a:fld id="{D57F1E4F-1CFF-5643-939E-217C01CDF565}" type="slidenum">
              <a:rPr lang="en-US" smtClean="0"/>
              <a:pPr/>
              <a:t>58</a:t>
            </a:fld>
            <a:endParaRPr lang="en-US" dirty="0"/>
          </a:p>
        </p:txBody>
      </p:sp>
      <p:sp>
        <p:nvSpPr>
          <p:cNvPr id="3" name="TextBox 2">
            <a:extLst>
              <a:ext uri="{FF2B5EF4-FFF2-40B4-BE49-F238E27FC236}">
                <a16:creationId xmlns:a16="http://schemas.microsoft.com/office/drawing/2014/main" id="{5E2C17DA-8B72-48FB-ABF1-E88BE6AE8A99}"/>
              </a:ext>
            </a:extLst>
          </p:cNvPr>
          <p:cNvSpPr txBox="1"/>
          <p:nvPr/>
        </p:nvSpPr>
        <p:spPr>
          <a:xfrm>
            <a:off x="0" y="1139686"/>
            <a:ext cx="3101009" cy="461665"/>
          </a:xfrm>
          <a:prstGeom prst="rect">
            <a:avLst/>
          </a:prstGeom>
          <a:noFill/>
        </p:spPr>
        <p:txBody>
          <a:bodyPr wrap="square" rtlCol="0">
            <a:spAutoFit/>
          </a:bodyPr>
          <a:lstStyle/>
          <a:p>
            <a:r>
              <a:rPr lang="en-AU" sz="2400" dirty="0">
                <a:latin typeface="Times New Roman" panose="02020603050405020304" pitchFamily="18" charset="0"/>
                <a:cs typeface="Times New Roman" panose="02020603050405020304" pitchFamily="18" charset="0"/>
              </a:rPr>
              <a:t>Standards aspects </a:t>
            </a:r>
            <a:endParaRPr lang="es-US" sz="2400" dirty="0">
              <a:latin typeface="Times New Roman" panose="02020603050405020304" pitchFamily="18" charset="0"/>
              <a:cs typeface="Times New Roman" panose="02020603050405020304" pitchFamily="18" charset="0"/>
            </a:endParaRPr>
          </a:p>
        </p:txBody>
      </p:sp>
      <p:graphicFrame>
        <p:nvGraphicFramePr>
          <p:cNvPr id="4" name="Table 3">
            <a:extLst>
              <a:ext uri="{FF2B5EF4-FFF2-40B4-BE49-F238E27FC236}">
                <a16:creationId xmlns:a16="http://schemas.microsoft.com/office/drawing/2014/main" id="{9E2C32F4-9385-44D6-A187-79D442D8B8C6}"/>
              </a:ext>
            </a:extLst>
          </p:cNvPr>
          <p:cNvGraphicFramePr>
            <a:graphicFrameLocks noGrp="1"/>
          </p:cNvGraphicFramePr>
          <p:nvPr>
            <p:extLst>
              <p:ext uri="{D42A27DB-BD31-4B8C-83A1-F6EECF244321}">
                <p14:modId xmlns:p14="http://schemas.microsoft.com/office/powerpoint/2010/main" val="2284484872"/>
              </p:ext>
            </p:extLst>
          </p:nvPr>
        </p:nvGraphicFramePr>
        <p:xfrm>
          <a:off x="2634663" y="609127"/>
          <a:ext cx="5392201" cy="1836903"/>
        </p:xfrm>
        <a:graphic>
          <a:graphicData uri="http://schemas.openxmlformats.org/drawingml/2006/table">
            <a:tbl>
              <a:tblPr firstRow="1" firstCol="1" bandRow="1"/>
              <a:tblGrid>
                <a:gridCol w="2724932">
                  <a:extLst>
                    <a:ext uri="{9D8B030D-6E8A-4147-A177-3AD203B41FA5}">
                      <a16:colId xmlns:a16="http://schemas.microsoft.com/office/drawing/2014/main" val="2967864482"/>
                    </a:ext>
                  </a:extLst>
                </a:gridCol>
                <a:gridCol w="1323593">
                  <a:extLst>
                    <a:ext uri="{9D8B030D-6E8A-4147-A177-3AD203B41FA5}">
                      <a16:colId xmlns:a16="http://schemas.microsoft.com/office/drawing/2014/main" val="1227091705"/>
                    </a:ext>
                  </a:extLst>
                </a:gridCol>
                <a:gridCol w="1343676">
                  <a:extLst>
                    <a:ext uri="{9D8B030D-6E8A-4147-A177-3AD203B41FA5}">
                      <a16:colId xmlns:a16="http://schemas.microsoft.com/office/drawing/2014/main" val="740850810"/>
                    </a:ext>
                  </a:extLst>
                </a:gridCol>
              </a:tblGrid>
              <a:tr h="388087">
                <a:tc>
                  <a:txBody>
                    <a:bodyPr/>
                    <a:lstStyle/>
                    <a:p>
                      <a:pPr algn="ctr">
                        <a:lnSpc>
                          <a:spcPct val="150000"/>
                        </a:lnSpc>
                        <a:spcAft>
                          <a:spcPts val="0"/>
                        </a:spcAft>
                      </a:pPr>
                      <a:r>
                        <a:rPr lang="es-US" sz="1800" b="1" dirty="0">
                          <a:effectLst/>
                          <a:latin typeface="Times New Roman" panose="02020603050405020304" pitchFamily="18" charset="0"/>
                          <a:ea typeface="Times New Roman" panose="02020603050405020304" pitchFamily="18" charset="0"/>
                          <a:cs typeface="Times New Roman" panose="02020603050405020304" pitchFamily="18" charset="0"/>
                        </a:rPr>
                        <a:t>Spaces</a:t>
                      </a:r>
                      <a:endParaRPr lang="es-US"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US" sz="18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Illuminance</a:t>
                      </a:r>
                      <a:endParaRPr lang="es-US"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US" sz="1800" b="1"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Uniformity</a:t>
                      </a:r>
                      <a:endParaRPr lang="es-US"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085035717"/>
                  </a:ext>
                </a:extLst>
              </a:tr>
              <a:tr h="230732">
                <a:tc>
                  <a:txBody>
                    <a:bodyPr/>
                    <a:lstStyle/>
                    <a:p>
                      <a:pPr algn="ctr">
                        <a:lnSpc>
                          <a:spcPct val="150000"/>
                        </a:lnSpc>
                        <a:spcAft>
                          <a:spcPts val="0"/>
                        </a:spcAft>
                      </a:pPr>
                      <a:r>
                        <a:rPr lang="es-US" sz="1800" dirty="0">
                          <a:effectLst/>
                          <a:latin typeface="Times New Roman" panose="02020603050405020304" pitchFamily="18" charset="0"/>
                          <a:ea typeface="Times New Roman" panose="02020603050405020304" pitchFamily="18" charset="0"/>
                          <a:cs typeface="Times New Roman" panose="02020603050405020304" pitchFamily="18" charset="0"/>
                        </a:rPr>
                        <a:t>Office</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US" sz="1800" dirty="0">
                          <a:effectLst/>
                          <a:latin typeface="Times New Roman" panose="02020603050405020304" pitchFamily="18" charset="0"/>
                          <a:ea typeface="Times New Roman" panose="02020603050405020304" pitchFamily="18" charset="0"/>
                          <a:cs typeface="Times New Roman" panose="02020603050405020304" pitchFamily="18" charset="0"/>
                        </a:rPr>
                        <a:t>500</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US" sz="1800" dirty="0">
                          <a:effectLst/>
                          <a:latin typeface="Times New Roman" panose="02020603050405020304" pitchFamily="18" charset="0"/>
                          <a:ea typeface="Times New Roman" panose="02020603050405020304" pitchFamily="18" charset="0"/>
                          <a:cs typeface="Times New Roman" panose="02020603050405020304" pitchFamily="18" charset="0"/>
                        </a:rPr>
                        <a:t>0.6</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18567792"/>
                  </a:ext>
                </a:extLst>
              </a:tr>
              <a:tr h="230732">
                <a:tc>
                  <a:txBody>
                    <a:bodyPr/>
                    <a:lstStyle/>
                    <a:p>
                      <a:pPr algn="ctr">
                        <a:lnSpc>
                          <a:spcPct val="150000"/>
                        </a:lnSpc>
                        <a:spcAft>
                          <a:spcPts val="0"/>
                        </a:spcAft>
                      </a:pPr>
                      <a:r>
                        <a:rPr lang="es-US" sz="1800" dirty="0">
                          <a:effectLst/>
                          <a:latin typeface="Times New Roman" panose="02020603050405020304" pitchFamily="18" charset="0"/>
                          <a:ea typeface="Times New Roman" panose="02020603050405020304" pitchFamily="18" charset="0"/>
                          <a:cs typeface="Times New Roman" panose="02020603050405020304" pitchFamily="18" charset="0"/>
                        </a:rPr>
                        <a:t>General </a:t>
                      </a:r>
                      <a:r>
                        <a:rPr lang="es-US" sz="1800" dirty="0" err="1">
                          <a:effectLst/>
                          <a:latin typeface="Times New Roman" panose="02020603050405020304" pitchFamily="18" charset="0"/>
                          <a:ea typeface="Times New Roman" panose="02020603050405020304" pitchFamily="18" charset="0"/>
                          <a:cs typeface="Times New Roman" panose="02020603050405020304" pitchFamily="18" charset="0"/>
                        </a:rPr>
                        <a:t>maneger</a:t>
                      </a:r>
                      <a:r>
                        <a:rPr lang="es-US" sz="1800" dirty="0">
                          <a:effectLst/>
                          <a:latin typeface="Times New Roman" panose="02020603050405020304" pitchFamily="18" charset="0"/>
                          <a:ea typeface="Times New Roman" panose="02020603050405020304" pitchFamily="18" charset="0"/>
                          <a:cs typeface="Times New Roman" panose="02020603050405020304" pitchFamily="18" charset="0"/>
                        </a:rPr>
                        <a:t> office </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US" sz="1800" dirty="0">
                          <a:effectLst/>
                          <a:latin typeface="Times New Roman" panose="02020603050405020304" pitchFamily="18" charset="0"/>
                          <a:ea typeface="Times New Roman" panose="02020603050405020304" pitchFamily="18" charset="0"/>
                          <a:cs typeface="Times New Roman" panose="02020603050405020304" pitchFamily="18" charset="0"/>
                        </a:rPr>
                        <a:t>400</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US" sz="1800" dirty="0">
                          <a:effectLst/>
                          <a:latin typeface="Times New Roman" panose="02020603050405020304" pitchFamily="18" charset="0"/>
                          <a:ea typeface="Times New Roman" panose="02020603050405020304" pitchFamily="18" charset="0"/>
                          <a:cs typeface="Times New Roman" panose="02020603050405020304" pitchFamily="18" charset="0"/>
                        </a:rPr>
                        <a:t>0.8</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05106665"/>
                  </a:ext>
                </a:extLst>
              </a:tr>
              <a:tr h="230732">
                <a:tc>
                  <a:txBody>
                    <a:bodyPr/>
                    <a:lstStyle/>
                    <a:p>
                      <a:pPr algn="ctr">
                        <a:lnSpc>
                          <a:spcPct val="150000"/>
                        </a:lnSpc>
                        <a:spcAft>
                          <a:spcPts val="0"/>
                        </a:spcAft>
                      </a:pPr>
                      <a:r>
                        <a:rPr lang="es-US" sz="1800">
                          <a:effectLst/>
                          <a:latin typeface="Times New Roman" panose="02020603050405020304" pitchFamily="18" charset="0"/>
                          <a:ea typeface="Times New Roman" panose="02020603050405020304" pitchFamily="18" charset="0"/>
                          <a:cs typeface="Times New Roman" panose="02020603050405020304" pitchFamily="18" charset="0"/>
                        </a:rPr>
                        <a:t>Corridor</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US" sz="1800" dirty="0">
                          <a:effectLst/>
                          <a:latin typeface="Times New Roman" panose="02020603050405020304" pitchFamily="18" charset="0"/>
                          <a:ea typeface="Times New Roman" panose="02020603050405020304" pitchFamily="18" charset="0"/>
                          <a:cs typeface="Times New Roman" panose="02020603050405020304" pitchFamily="18" charset="0"/>
                        </a:rPr>
                        <a:t>200</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US" sz="1800" dirty="0">
                          <a:effectLst/>
                          <a:latin typeface="Times New Roman" panose="02020603050405020304" pitchFamily="18" charset="0"/>
                          <a:ea typeface="Times New Roman" panose="02020603050405020304" pitchFamily="18" charset="0"/>
                          <a:cs typeface="Times New Roman" panose="02020603050405020304" pitchFamily="18" charset="0"/>
                        </a:rPr>
                        <a:t>0.4</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92810157"/>
                  </a:ext>
                </a:extLst>
              </a:tr>
              <a:tr h="230732">
                <a:tc>
                  <a:txBody>
                    <a:bodyPr/>
                    <a:lstStyle/>
                    <a:p>
                      <a:pPr algn="ctr">
                        <a:lnSpc>
                          <a:spcPct val="150000"/>
                        </a:lnSpc>
                        <a:spcAft>
                          <a:spcPts val="0"/>
                        </a:spcAft>
                      </a:pPr>
                      <a:r>
                        <a:rPr lang="es-US" sz="1800" dirty="0">
                          <a:effectLst/>
                          <a:latin typeface="Times New Roman" panose="02020603050405020304" pitchFamily="18" charset="0"/>
                          <a:ea typeface="Times New Roman" panose="02020603050405020304" pitchFamily="18" charset="0"/>
                          <a:cs typeface="Times New Roman" panose="02020603050405020304" pitchFamily="18" charset="0"/>
                        </a:rPr>
                        <a:t>Bathroom </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US" sz="1800" dirty="0">
                          <a:effectLst/>
                          <a:latin typeface="Times New Roman" panose="02020603050405020304" pitchFamily="18" charset="0"/>
                          <a:ea typeface="Times New Roman" panose="02020603050405020304" pitchFamily="18" charset="0"/>
                          <a:cs typeface="Times New Roman" panose="02020603050405020304" pitchFamily="18" charset="0"/>
                        </a:rPr>
                        <a:t>100</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US" sz="1800" dirty="0">
                          <a:effectLst/>
                          <a:latin typeface="Times New Roman" panose="02020603050405020304" pitchFamily="18" charset="0"/>
                          <a:ea typeface="Times New Roman" panose="02020603050405020304" pitchFamily="18" charset="0"/>
                          <a:cs typeface="Times New Roman" panose="02020603050405020304" pitchFamily="18" charset="0"/>
                        </a:rPr>
                        <a:t>0.6</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8929403"/>
                  </a:ext>
                </a:extLst>
              </a:tr>
            </a:tbl>
          </a:graphicData>
        </a:graphic>
      </p:graphicFrame>
      <p:sp>
        <p:nvSpPr>
          <p:cNvPr id="5" name="TextBox 4">
            <a:extLst>
              <a:ext uri="{FF2B5EF4-FFF2-40B4-BE49-F238E27FC236}">
                <a16:creationId xmlns:a16="http://schemas.microsoft.com/office/drawing/2014/main" id="{C988EF35-6BB7-486A-BE0D-9FC210FB7DF2}"/>
              </a:ext>
            </a:extLst>
          </p:cNvPr>
          <p:cNvSpPr txBox="1"/>
          <p:nvPr/>
        </p:nvSpPr>
        <p:spPr>
          <a:xfrm>
            <a:off x="450941" y="4633317"/>
            <a:ext cx="1842051" cy="461665"/>
          </a:xfrm>
          <a:prstGeom prst="rect">
            <a:avLst/>
          </a:prstGeom>
          <a:noFill/>
        </p:spPr>
        <p:txBody>
          <a:bodyPr wrap="square" rtlCol="0">
            <a:spAutoFit/>
          </a:bodyPr>
          <a:lstStyle/>
          <a:p>
            <a:r>
              <a:rPr lang="en-AU" sz="2400" dirty="0">
                <a:latin typeface="Times New Roman" panose="02020603050405020304" pitchFamily="18" charset="0"/>
                <a:cs typeface="Times New Roman" panose="02020603050405020304" pitchFamily="18" charset="0"/>
              </a:rPr>
              <a:t>Design </a:t>
            </a:r>
            <a:endParaRPr lang="es-US" sz="2400" dirty="0">
              <a:latin typeface="Times New Roman" panose="02020603050405020304" pitchFamily="18" charset="0"/>
              <a:cs typeface="Times New Roman" panose="02020603050405020304" pitchFamily="18" charset="0"/>
            </a:endParaRPr>
          </a:p>
        </p:txBody>
      </p:sp>
      <p:graphicFrame>
        <p:nvGraphicFramePr>
          <p:cNvPr id="6" name="Table 5">
            <a:extLst>
              <a:ext uri="{FF2B5EF4-FFF2-40B4-BE49-F238E27FC236}">
                <a16:creationId xmlns:a16="http://schemas.microsoft.com/office/drawing/2014/main" id="{B819C462-BA3D-4CF9-A60B-1FB6ACC833B6}"/>
              </a:ext>
            </a:extLst>
          </p:cNvPr>
          <p:cNvGraphicFramePr>
            <a:graphicFrameLocks noGrp="1"/>
          </p:cNvGraphicFramePr>
          <p:nvPr>
            <p:extLst>
              <p:ext uri="{D42A27DB-BD31-4B8C-83A1-F6EECF244321}">
                <p14:modId xmlns:p14="http://schemas.microsoft.com/office/powerpoint/2010/main" val="2858484177"/>
              </p:ext>
            </p:extLst>
          </p:nvPr>
        </p:nvGraphicFramePr>
        <p:xfrm>
          <a:off x="2579427" y="4702270"/>
          <a:ext cx="4988739" cy="1811020"/>
        </p:xfrm>
        <a:graphic>
          <a:graphicData uri="http://schemas.openxmlformats.org/drawingml/2006/table">
            <a:tbl>
              <a:tblPr firstRow="1" firstCol="1" bandRow="1"/>
              <a:tblGrid>
                <a:gridCol w="2438497">
                  <a:extLst>
                    <a:ext uri="{9D8B030D-6E8A-4147-A177-3AD203B41FA5}">
                      <a16:colId xmlns:a16="http://schemas.microsoft.com/office/drawing/2014/main" val="4089780799"/>
                    </a:ext>
                  </a:extLst>
                </a:gridCol>
                <a:gridCol w="1323593">
                  <a:extLst>
                    <a:ext uri="{9D8B030D-6E8A-4147-A177-3AD203B41FA5}">
                      <a16:colId xmlns:a16="http://schemas.microsoft.com/office/drawing/2014/main" val="4078508428"/>
                    </a:ext>
                  </a:extLst>
                </a:gridCol>
                <a:gridCol w="1226649">
                  <a:extLst>
                    <a:ext uri="{9D8B030D-6E8A-4147-A177-3AD203B41FA5}">
                      <a16:colId xmlns:a16="http://schemas.microsoft.com/office/drawing/2014/main" val="2201366558"/>
                    </a:ext>
                  </a:extLst>
                </a:gridCol>
              </a:tblGrid>
              <a:tr h="0">
                <a:tc>
                  <a:txBody>
                    <a:bodyPr/>
                    <a:lstStyle/>
                    <a:p>
                      <a:pPr algn="ctr">
                        <a:lnSpc>
                          <a:spcPct val="150000"/>
                        </a:lnSpc>
                        <a:spcAft>
                          <a:spcPts val="0"/>
                        </a:spcAft>
                      </a:pPr>
                      <a:r>
                        <a:rPr lang="es-US" sz="1800" b="1" dirty="0">
                          <a:effectLst/>
                          <a:latin typeface="Times New Roman" panose="02020603050405020304" pitchFamily="18" charset="0"/>
                          <a:ea typeface="Times New Roman" panose="02020603050405020304" pitchFamily="18" charset="0"/>
                          <a:cs typeface="Times New Roman" panose="02020603050405020304" pitchFamily="18" charset="0"/>
                        </a:rPr>
                        <a:t>Spaces</a:t>
                      </a:r>
                      <a:endParaRPr lang="es-US"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US" sz="1800" b="1"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Illuminance</a:t>
                      </a:r>
                      <a:endParaRPr lang="es-US"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US" sz="1800" b="1"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Uniformity</a:t>
                      </a:r>
                      <a:endParaRPr lang="es-US"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4144835005"/>
                  </a:ext>
                </a:extLst>
              </a:tr>
              <a:tr h="330358">
                <a:tc>
                  <a:txBody>
                    <a:bodyPr/>
                    <a:lstStyle/>
                    <a:p>
                      <a:pPr algn="ctr">
                        <a:lnSpc>
                          <a:spcPct val="150000"/>
                        </a:lnSpc>
                        <a:spcAft>
                          <a:spcPts val="0"/>
                        </a:spcAft>
                      </a:pPr>
                      <a:r>
                        <a:rPr lang="es-US" sz="1800" dirty="0">
                          <a:effectLst/>
                          <a:latin typeface="Times New Roman" panose="02020603050405020304" pitchFamily="18" charset="0"/>
                          <a:ea typeface="Times New Roman" panose="02020603050405020304" pitchFamily="18" charset="0"/>
                          <a:cs typeface="Times New Roman" panose="02020603050405020304" pitchFamily="18" charset="0"/>
                        </a:rPr>
                        <a:t>Office</a:t>
                      </a: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ar-SA" sz="1800" dirty="0">
                          <a:effectLst/>
                          <a:latin typeface="Times New Roman" panose="02020603050405020304" pitchFamily="18" charset="0"/>
                          <a:ea typeface="Times New Roman" panose="02020603050405020304" pitchFamily="18" charset="0"/>
                          <a:cs typeface="Times New Roman" panose="02020603050405020304" pitchFamily="18" charset="0"/>
                        </a:rPr>
                        <a:t>644</a:t>
                      </a:r>
                      <a:endParaRPr lang="es-US"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ar-SA" sz="1800" dirty="0">
                          <a:effectLst/>
                          <a:latin typeface="Times New Roman" panose="02020603050405020304" pitchFamily="18" charset="0"/>
                          <a:ea typeface="Times New Roman" panose="02020603050405020304" pitchFamily="18" charset="0"/>
                          <a:cs typeface="Times New Roman" panose="02020603050405020304" pitchFamily="18" charset="0"/>
                        </a:rPr>
                        <a:t>0.55</a:t>
                      </a:r>
                      <a:endParaRPr lang="es-US"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48934563"/>
                  </a:ext>
                </a:extLst>
              </a:tr>
              <a:tr h="330358">
                <a:tc>
                  <a:txBody>
                    <a:bodyPr/>
                    <a:lstStyle/>
                    <a:p>
                      <a:pPr algn="ctr">
                        <a:lnSpc>
                          <a:spcPct val="150000"/>
                        </a:lnSpc>
                        <a:spcAft>
                          <a:spcPts val="0"/>
                        </a:spcAft>
                      </a:pPr>
                      <a:r>
                        <a:rPr lang="es-US" sz="1800" dirty="0">
                          <a:effectLst/>
                          <a:latin typeface="Times New Roman" panose="02020603050405020304" pitchFamily="18" charset="0"/>
                          <a:ea typeface="Times New Roman" panose="02020603050405020304" pitchFamily="18" charset="0"/>
                          <a:cs typeface="Times New Roman" panose="02020603050405020304" pitchFamily="18" charset="0"/>
                        </a:rPr>
                        <a:t>Meeting</a:t>
                      </a: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US" sz="1800" dirty="0">
                          <a:effectLst/>
                          <a:latin typeface="Times New Roman" panose="02020603050405020304" pitchFamily="18" charset="0"/>
                          <a:ea typeface="Times New Roman" panose="02020603050405020304" pitchFamily="18" charset="0"/>
                          <a:cs typeface="Times New Roman" panose="02020603050405020304" pitchFamily="18" charset="0"/>
                        </a:rPr>
                        <a:t>457</a:t>
                      </a: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US" sz="1800" dirty="0">
                          <a:effectLst/>
                          <a:latin typeface="Times New Roman" panose="02020603050405020304" pitchFamily="18" charset="0"/>
                          <a:ea typeface="Times New Roman" panose="02020603050405020304" pitchFamily="18" charset="0"/>
                          <a:cs typeface="Times New Roman" panose="02020603050405020304" pitchFamily="18" charset="0"/>
                        </a:rPr>
                        <a:t>0.55</a:t>
                      </a: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40970666"/>
                  </a:ext>
                </a:extLst>
              </a:tr>
              <a:tr h="330358">
                <a:tc>
                  <a:txBody>
                    <a:bodyPr/>
                    <a:lstStyle/>
                    <a:p>
                      <a:pPr algn="ctr">
                        <a:lnSpc>
                          <a:spcPct val="150000"/>
                        </a:lnSpc>
                        <a:spcAft>
                          <a:spcPts val="0"/>
                        </a:spcAft>
                      </a:pPr>
                      <a:r>
                        <a:rPr lang="es-US" sz="1800">
                          <a:effectLst/>
                          <a:latin typeface="Times New Roman" panose="02020603050405020304" pitchFamily="18" charset="0"/>
                          <a:ea typeface="Times New Roman" panose="02020603050405020304" pitchFamily="18" charset="0"/>
                          <a:cs typeface="Times New Roman" panose="02020603050405020304" pitchFamily="18" charset="0"/>
                        </a:rPr>
                        <a:t>Corridor</a:t>
                      </a: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US" sz="1800" dirty="0">
                          <a:effectLst/>
                          <a:latin typeface="Times New Roman" panose="02020603050405020304" pitchFamily="18" charset="0"/>
                          <a:ea typeface="Times New Roman" panose="02020603050405020304" pitchFamily="18" charset="0"/>
                          <a:cs typeface="Times New Roman" panose="02020603050405020304" pitchFamily="18" charset="0"/>
                        </a:rPr>
                        <a:t>265</a:t>
                      </a: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US" sz="1800" dirty="0">
                          <a:effectLst/>
                          <a:latin typeface="Times New Roman" panose="02020603050405020304" pitchFamily="18" charset="0"/>
                          <a:ea typeface="Times New Roman" panose="02020603050405020304" pitchFamily="18" charset="0"/>
                          <a:cs typeface="Times New Roman" panose="02020603050405020304" pitchFamily="18" charset="0"/>
                        </a:rPr>
                        <a:t>0.6</a:t>
                      </a: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03801848"/>
                  </a:ext>
                </a:extLst>
              </a:tr>
              <a:tr h="330358">
                <a:tc>
                  <a:txBody>
                    <a:bodyPr/>
                    <a:lstStyle/>
                    <a:p>
                      <a:pPr algn="ctr">
                        <a:lnSpc>
                          <a:spcPct val="150000"/>
                        </a:lnSpc>
                        <a:spcAft>
                          <a:spcPts val="0"/>
                        </a:spcAft>
                      </a:pPr>
                      <a:r>
                        <a:rPr lang="es-US" sz="1800">
                          <a:effectLst/>
                          <a:latin typeface="Times New Roman" panose="02020603050405020304" pitchFamily="18" charset="0"/>
                          <a:ea typeface="Times New Roman" panose="02020603050405020304" pitchFamily="18" charset="0"/>
                          <a:cs typeface="Times New Roman" panose="02020603050405020304" pitchFamily="18" charset="0"/>
                        </a:rPr>
                        <a:t>Bedrooms</a:t>
                      </a: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US" sz="1800" dirty="0">
                          <a:effectLst/>
                          <a:latin typeface="Times New Roman" panose="02020603050405020304" pitchFamily="18" charset="0"/>
                          <a:ea typeface="Times New Roman" panose="02020603050405020304" pitchFamily="18" charset="0"/>
                          <a:cs typeface="Times New Roman" panose="02020603050405020304" pitchFamily="18" charset="0"/>
                        </a:rPr>
                        <a:t>181</a:t>
                      </a: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US" sz="1800" dirty="0">
                          <a:effectLst/>
                          <a:latin typeface="Times New Roman" panose="02020603050405020304" pitchFamily="18" charset="0"/>
                          <a:ea typeface="Times New Roman" panose="02020603050405020304" pitchFamily="18" charset="0"/>
                          <a:cs typeface="Times New Roman" panose="02020603050405020304" pitchFamily="18" charset="0"/>
                        </a:rPr>
                        <a:t>0.47</a:t>
                      </a: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94248909"/>
                  </a:ext>
                </a:extLst>
              </a:tr>
            </a:tbl>
          </a:graphicData>
        </a:graphic>
      </p:graphicFrame>
    </p:spTree>
    <p:extLst>
      <p:ext uri="{BB962C8B-B14F-4D97-AF65-F5344CB8AC3E}">
        <p14:creationId xmlns:p14="http://schemas.microsoft.com/office/powerpoint/2010/main" val="160650760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BF74A9-728F-4A49-9E90-94B8B21CFF7D}"/>
              </a:ext>
            </a:extLst>
          </p:cNvPr>
          <p:cNvSpPr>
            <a:spLocks noGrp="1"/>
          </p:cNvSpPr>
          <p:nvPr>
            <p:ph type="ctrTitle"/>
          </p:nvPr>
        </p:nvSpPr>
        <p:spPr>
          <a:xfrm>
            <a:off x="657062" y="730281"/>
            <a:ext cx="4339941" cy="1646302"/>
          </a:xfrm>
        </p:spPr>
        <p:txBody>
          <a:bodyPr/>
          <a:lstStyle/>
          <a:p>
            <a:pPr algn="l">
              <a:lnSpc>
                <a:spcPct val="300000"/>
              </a:lnSpc>
            </a:pPr>
            <a:r>
              <a:rPr lang="en-US" sz="3200" dirty="0">
                <a:solidFill>
                  <a:schemeClr val="tx1"/>
                </a:solidFill>
              </a:rPr>
              <a:t>All system </a:t>
            </a:r>
            <a:br>
              <a:rPr lang="en-US" sz="3200" dirty="0">
                <a:solidFill>
                  <a:schemeClr val="tx1"/>
                </a:solidFill>
              </a:rPr>
            </a:br>
            <a:endParaRPr lang="en-US" sz="3200" dirty="0">
              <a:solidFill>
                <a:schemeClr val="tx1"/>
              </a:solidFill>
            </a:endParaRPr>
          </a:p>
        </p:txBody>
      </p:sp>
      <p:pic>
        <p:nvPicPr>
          <p:cNvPr id="5" name="Picture 4">
            <a:extLst>
              <a:ext uri="{FF2B5EF4-FFF2-40B4-BE49-F238E27FC236}">
                <a16:creationId xmlns:a16="http://schemas.microsoft.com/office/drawing/2014/main" id="{B3B2518F-79BC-42E3-B760-F7C829568C21}"/>
              </a:ext>
            </a:extLst>
          </p:cNvPr>
          <p:cNvPicPr>
            <a:picLocks noChangeAspect="1"/>
          </p:cNvPicPr>
          <p:nvPr/>
        </p:nvPicPr>
        <p:blipFill>
          <a:blip r:embed="rId2"/>
          <a:stretch>
            <a:fillRect/>
          </a:stretch>
        </p:blipFill>
        <p:spPr>
          <a:xfrm>
            <a:off x="215387" y="1081825"/>
            <a:ext cx="9276344" cy="5201531"/>
          </a:xfrm>
          <a:prstGeom prst="rect">
            <a:avLst/>
          </a:prstGeom>
        </p:spPr>
      </p:pic>
      <p:sp>
        <p:nvSpPr>
          <p:cNvPr id="4" name="Slide Number Placeholder 3">
            <a:extLst>
              <a:ext uri="{FF2B5EF4-FFF2-40B4-BE49-F238E27FC236}">
                <a16:creationId xmlns:a16="http://schemas.microsoft.com/office/drawing/2014/main" id="{58A6AE86-C780-47C0-ADA4-4F8FEA549C7A}"/>
              </a:ext>
            </a:extLst>
          </p:cNvPr>
          <p:cNvSpPr>
            <a:spLocks noGrp="1"/>
          </p:cNvSpPr>
          <p:nvPr>
            <p:ph type="sldNum" sz="quarter" idx="12"/>
          </p:nvPr>
        </p:nvSpPr>
        <p:spPr/>
        <p:txBody>
          <a:bodyPr/>
          <a:lstStyle/>
          <a:p>
            <a:fld id="{D57F1E4F-1CFF-5643-939E-217C01CDF565}" type="slidenum">
              <a:rPr lang="en-US" smtClean="0"/>
              <a:pPr/>
              <a:t>59</a:t>
            </a:fld>
            <a:endParaRPr lang="en-US" dirty="0"/>
          </a:p>
        </p:txBody>
      </p:sp>
    </p:spTree>
    <p:extLst>
      <p:ext uri="{BB962C8B-B14F-4D97-AF65-F5344CB8AC3E}">
        <p14:creationId xmlns:p14="http://schemas.microsoft.com/office/powerpoint/2010/main" val="25711947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D57F1E4F-1CFF-5643-939E-217C01CDF565}" type="slidenum">
              <a:rPr lang="en-US" sz="3200" smtClean="0"/>
              <a:pPr/>
              <a:t>6</a:t>
            </a:fld>
            <a:endParaRPr lang="en-US" sz="3200" dirty="0"/>
          </a:p>
        </p:txBody>
      </p:sp>
      <p:sp>
        <p:nvSpPr>
          <p:cNvPr id="4" name="TextBox 3"/>
          <p:cNvSpPr txBox="1"/>
          <p:nvPr/>
        </p:nvSpPr>
        <p:spPr>
          <a:xfrm>
            <a:off x="3620654" y="3103418"/>
            <a:ext cx="4496417" cy="646331"/>
          </a:xfrm>
          <a:prstGeom prst="rect">
            <a:avLst/>
          </a:prstGeom>
          <a:noFill/>
        </p:spPr>
        <p:txBody>
          <a:bodyPr wrap="square" rtlCol="0">
            <a:spAutoFit/>
          </a:bodyPr>
          <a:lstStyle/>
          <a:p>
            <a:r>
              <a:rPr lang="en-US" sz="3600" b="1" dirty="0">
                <a:solidFill>
                  <a:schemeClr val="accent2">
                    <a:lumMod val="75000"/>
                  </a:schemeClr>
                </a:solidFill>
                <a:latin typeface="Times New Roman" panose="02020603050405020304" pitchFamily="18" charset="0"/>
                <a:cs typeface="Times New Roman" panose="02020603050405020304" pitchFamily="18" charset="0"/>
              </a:rPr>
              <a:t>Architectural Aspects </a:t>
            </a:r>
            <a:endParaRPr lang="en-US" sz="3600" dirty="0"/>
          </a:p>
        </p:txBody>
      </p:sp>
    </p:spTree>
    <p:extLst>
      <p:ext uri="{BB962C8B-B14F-4D97-AF65-F5344CB8AC3E}">
        <p14:creationId xmlns:p14="http://schemas.microsoft.com/office/powerpoint/2010/main" val="200188733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B203CE1-76AC-40B7-8E29-03F78B47B976}"/>
              </a:ext>
            </a:extLst>
          </p:cNvPr>
          <p:cNvSpPr>
            <a:spLocks noGrp="1"/>
          </p:cNvSpPr>
          <p:nvPr>
            <p:ph type="sldNum" sz="quarter" idx="12"/>
          </p:nvPr>
        </p:nvSpPr>
        <p:spPr/>
        <p:txBody>
          <a:bodyPr/>
          <a:lstStyle/>
          <a:p>
            <a:fld id="{D57F1E4F-1CFF-5643-939E-217C01CDF565}" type="slidenum">
              <a:rPr lang="en-US" sz="2800" smtClean="0"/>
              <a:pPr/>
              <a:t>60</a:t>
            </a:fld>
            <a:endParaRPr lang="en-US" sz="1600" dirty="0"/>
          </a:p>
        </p:txBody>
      </p:sp>
      <p:sp>
        <p:nvSpPr>
          <p:cNvPr id="3" name="TextBox 2">
            <a:extLst>
              <a:ext uri="{FF2B5EF4-FFF2-40B4-BE49-F238E27FC236}">
                <a16:creationId xmlns:a16="http://schemas.microsoft.com/office/drawing/2014/main" id="{8A85F575-870D-46AC-96C5-34A33A0EB87A}"/>
              </a:ext>
            </a:extLst>
          </p:cNvPr>
          <p:cNvSpPr txBox="1"/>
          <p:nvPr/>
        </p:nvSpPr>
        <p:spPr>
          <a:xfrm>
            <a:off x="983673" y="326464"/>
            <a:ext cx="4835237" cy="677108"/>
          </a:xfrm>
          <a:prstGeom prst="rect">
            <a:avLst/>
          </a:prstGeom>
          <a:noFill/>
        </p:spPr>
        <p:txBody>
          <a:bodyPr wrap="square" rtlCol="0">
            <a:spAutoFit/>
          </a:bodyPr>
          <a:lstStyle/>
          <a:p>
            <a:r>
              <a:rPr lang="en-US" sz="2000" b="1" dirty="0"/>
              <a:t>6-</a:t>
            </a:r>
            <a:r>
              <a:rPr lang="en-US" sz="2000" b="1" dirty="0">
                <a:latin typeface="Times New Roman" panose="02020603050405020304" pitchFamily="18" charset="0"/>
                <a:cs typeface="Times New Roman" panose="02020603050405020304" pitchFamily="18" charset="0"/>
              </a:rPr>
              <a:t>Water system</a:t>
            </a:r>
            <a:endParaRPr lang="en-GB" sz="2000" b="1" dirty="0">
              <a:solidFill>
                <a:srgbClr val="000000"/>
              </a:solidFill>
              <a:latin typeface="Times New Roman" panose="02020603050405020304" pitchFamily="18" charset="0"/>
              <a:cs typeface="Times New Roman" panose="02020603050405020304" pitchFamily="18" charset="0"/>
            </a:endParaRPr>
          </a:p>
          <a:p>
            <a:endParaRPr lang="en-US" dirty="0"/>
          </a:p>
        </p:txBody>
      </p:sp>
      <p:pic>
        <p:nvPicPr>
          <p:cNvPr id="4" name="Picture 3">
            <a:extLst>
              <a:ext uri="{FF2B5EF4-FFF2-40B4-BE49-F238E27FC236}">
                <a16:creationId xmlns:a16="http://schemas.microsoft.com/office/drawing/2014/main" id="{BA023BB0-91DE-4E68-B8C2-90B60D74C9D4}"/>
              </a:ext>
            </a:extLst>
          </p:cNvPr>
          <p:cNvPicPr>
            <a:picLocks noChangeAspect="1"/>
          </p:cNvPicPr>
          <p:nvPr/>
        </p:nvPicPr>
        <p:blipFill>
          <a:blip r:embed="rId2"/>
          <a:stretch>
            <a:fillRect/>
          </a:stretch>
        </p:blipFill>
        <p:spPr>
          <a:xfrm>
            <a:off x="4277158" y="326464"/>
            <a:ext cx="3637684" cy="3187845"/>
          </a:xfrm>
          <a:prstGeom prst="rect">
            <a:avLst/>
          </a:prstGeom>
        </p:spPr>
      </p:pic>
      <p:pic>
        <p:nvPicPr>
          <p:cNvPr id="5" name="Picture 4">
            <a:extLst>
              <a:ext uri="{FF2B5EF4-FFF2-40B4-BE49-F238E27FC236}">
                <a16:creationId xmlns:a16="http://schemas.microsoft.com/office/drawing/2014/main" id="{9A011DAC-EE77-4643-B104-1DE6E583253D}"/>
              </a:ext>
            </a:extLst>
          </p:cNvPr>
          <p:cNvPicPr>
            <a:picLocks noChangeAspect="1"/>
          </p:cNvPicPr>
          <p:nvPr/>
        </p:nvPicPr>
        <p:blipFill>
          <a:blip r:embed="rId3"/>
          <a:stretch>
            <a:fillRect/>
          </a:stretch>
        </p:blipFill>
        <p:spPr>
          <a:xfrm>
            <a:off x="1677266" y="1944030"/>
            <a:ext cx="1724025" cy="3924300"/>
          </a:xfrm>
          <a:prstGeom prst="rect">
            <a:avLst/>
          </a:prstGeom>
        </p:spPr>
      </p:pic>
      <p:pic>
        <p:nvPicPr>
          <p:cNvPr id="8194" name="Picture 2">
            <a:extLst>
              <a:ext uri="{FF2B5EF4-FFF2-40B4-BE49-F238E27FC236}">
                <a16:creationId xmlns:a16="http://schemas.microsoft.com/office/drawing/2014/main" id="{27381094-D43C-4D57-BF64-0E8F55CB505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03761" y="3829508"/>
            <a:ext cx="3986924" cy="25769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9915331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56DAF5D-16A7-4DC4-8801-47756DF9C0F6}"/>
              </a:ext>
            </a:extLst>
          </p:cNvPr>
          <p:cNvSpPr>
            <a:spLocks noGrp="1"/>
          </p:cNvSpPr>
          <p:nvPr>
            <p:ph type="sldNum" sz="quarter" idx="12"/>
          </p:nvPr>
        </p:nvSpPr>
        <p:spPr>
          <a:xfrm>
            <a:off x="8136912" y="6415632"/>
            <a:ext cx="683339" cy="365125"/>
          </a:xfrm>
        </p:spPr>
        <p:txBody>
          <a:bodyPr/>
          <a:lstStyle/>
          <a:p>
            <a:fld id="{D57F1E4F-1CFF-5643-939E-217C01CDF565}" type="slidenum">
              <a:rPr lang="en-US" sz="2400" smtClean="0">
                <a:latin typeface="Times New Roman" panose="02020603050405020304" pitchFamily="18" charset="0"/>
                <a:cs typeface="Times New Roman" panose="02020603050405020304" pitchFamily="18" charset="0"/>
              </a:rPr>
              <a:pPr/>
              <a:t>61</a:t>
            </a:fld>
            <a:endParaRPr lang="en-US" sz="2400" dirty="0">
              <a:latin typeface="Times New Roman" panose="02020603050405020304" pitchFamily="18" charset="0"/>
              <a:cs typeface="Times New Roman" panose="02020603050405020304" pitchFamily="18" charset="0"/>
            </a:endParaRPr>
          </a:p>
        </p:txBody>
      </p:sp>
      <p:graphicFrame>
        <p:nvGraphicFramePr>
          <p:cNvPr id="3" name="Table 2">
            <a:extLst>
              <a:ext uri="{FF2B5EF4-FFF2-40B4-BE49-F238E27FC236}">
                <a16:creationId xmlns:a16="http://schemas.microsoft.com/office/drawing/2014/main" id="{DEA6E08E-8A4D-4E06-A35C-77197CD4F845}"/>
              </a:ext>
            </a:extLst>
          </p:cNvPr>
          <p:cNvGraphicFramePr>
            <a:graphicFrameLocks noGrp="1"/>
          </p:cNvGraphicFramePr>
          <p:nvPr/>
        </p:nvGraphicFramePr>
        <p:xfrm>
          <a:off x="217460" y="1236687"/>
          <a:ext cx="6061273" cy="1732790"/>
        </p:xfrm>
        <a:graphic>
          <a:graphicData uri="http://schemas.openxmlformats.org/drawingml/2006/table">
            <a:tbl>
              <a:tblPr firstRow="1" firstCol="1" bandRow="1">
                <a:tableStyleId>{5940675A-B579-460E-94D1-54222C63F5DA}</a:tableStyleId>
              </a:tblPr>
              <a:tblGrid>
                <a:gridCol w="1237482">
                  <a:extLst>
                    <a:ext uri="{9D8B030D-6E8A-4147-A177-3AD203B41FA5}">
                      <a16:colId xmlns:a16="http://schemas.microsoft.com/office/drawing/2014/main" val="20000"/>
                    </a:ext>
                  </a:extLst>
                </a:gridCol>
                <a:gridCol w="928779">
                  <a:extLst>
                    <a:ext uri="{9D8B030D-6E8A-4147-A177-3AD203B41FA5}">
                      <a16:colId xmlns:a16="http://schemas.microsoft.com/office/drawing/2014/main" val="20001"/>
                    </a:ext>
                  </a:extLst>
                </a:gridCol>
                <a:gridCol w="895265">
                  <a:extLst>
                    <a:ext uri="{9D8B030D-6E8A-4147-A177-3AD203B41FA5}">
                      <a16:colId xmlns:a16="http://schemas.microsoft.com/office/drawing/2014/main" val="20002"/>
                    </a:ext>
                  </a:extLst>
                </a:gridCol>
                <a:gridCol w="1117938">
                  <a:extLst>
                    <a:ext uri="{9D8B030D-6E8A-4147-A177-3AD203B41FA5}">
                      <a16:colId xmlns:a16="http://schemas.microsoft.com/office/drawing/2014/main" val="20003"/>
                    </a:ext>
                  </a:extLst>
                </a:gridCol>
                <a:gridCol w="967409">
                  <a:extLst>
                    <a:ext uri="{9D8B030D-6E8A-4147-A177-3AD203B41FA5}">
                      <a16:colId xmlns:a16="http://schemas.microsoft.com/office/drawing/2014/main" val="20005"/>
                    </a:ext>
                  </a:extLst>
                </a:gridCol>
                <a:gridCol w="914400">
                  <a:extLst>
                    <a:ext uri="{9D8B030D-6E8A-4147-A177-3AD203B41FA5}">
                      <a16:colId xmlns:a16="http://schemas.microsoft.com/office/drawing/2014/main" val="20006"/>
                    </a:ext>
                  </a:extLst>
                </a:gridCol>
              </a:tblGrid>
              <a:tr h="246529">
                <a:tc>
                  <a:txBody>
                    <a:bodyPr/>
                    <a:lstStyle/>
                    <a:p>
                      <a:pPr algn="ctr">
                        <a:lnSpc>
                          <a:spcPct val="150000"/>
                        </a:lnSpc>
                        <a:spcAft>
                          <a:spcPts val="800"/>
                        </a:spcAft>
                      </a:pPr>
                      <a:r>
                        <a:rPr lang="en-US" sz="1400" dirty="0">
                          <a:effectLst/>
                          <a:latin typeface="Times New Roman" panose="02020603050405020304" pitchFamily="18" charset="0"/>
                          <a:cs typeface="Times New Roman" panose="02020603050405020304" pitchFamily="18" charset="0"/>
                        </a:rPr>
                        <a:t>Fixture type</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235" marR="67235" marT="0" marB="0" anchor="ctr">
                    <a:solidFill>
                      <a:schemeClr val="bg1"/>
                    </a:solidFill>
                  </a:tcPr>
                </a:tc>
                <a:tc>
                  <a:txBody>
                    <a:bodyPr/>
                    <a:lstStyle/>
                    <a:p>
                      <a:pPr algn="ctr">
                        <a:lnSpc>
                          <a:spcPct val="150000"/>
                        </a:lnSpc>
                        <a:spcAft>
                          <a:spcPts val="800"/>
                        </a:spcAft>
                      </a:pPr>
                      <a:r>
                        <a:rPr lang="en-US" sz="1400" dirty="0">
                          <a:effectLst/>
                          <a:latin typeface="Times New Roman" panose="02020603050405020304" pitchFamily="18" charset="0"/>
                          <a:cs typeface="Times New Roman" panose="02020603050405020304" pitchFamily="18" charset="0"/>
                        </a:rPr>
                        <a:t>Occupancy</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235" marR="67235" marT="0" marB="0" anchor="ctr">
                    <a:solidFill>
                      <a:schemeClr val="bg1"/>
                    </a:solidFill>
                  </a:tcPr>
                </a:tc>
                <a:tc>
                  <a:txBody>
                    <a:bodyPr/>
                    <a:lstStyle/>
                    <a:p>
                      <a:pPr algn="ctr">
                        <a:lnSpc>
                          <a:spcPct val="150000"/>
                        </a:lnSpc>
                        <a:spcAft>
                          <a:spcPts val="800"/>
                        </a:spcAft>
                      </a:pPr>
                      <a:r>
                        <a:rPr lang="en-US" sz="1400">
                          <a:effectLst/>
                          <a:latin typeface="Times New Roman" panose="02020603050405020304" pitchFamily="18" charset="0"/>
                          <a:cs typeface="Times New Roman" panose="02020603050405020304" pitchFamily="18" charset="0"/>
                        </a:rPr>
                        <a:t>Type</a:t>
                      </a:r>
                      <a:endParaRPr lang="en-US" sz="14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7235" marR="67235" marT="0" marB="0" anchor="ctr">
                    <a:solidFill>
                      <a:schemeClr val="bg1"/>
                    </a:solidFill>
                  </a:tcPr>
                </a:tc>
                <a:tc>
                  <a:txBody>
                    <a:bodyPr/>
                    <a:lstStyle/>
                    <a:p>
                      <a:pPr algn="ctr">
                        <a:lnSpc>
                          <a:spcPct val="150000"/>
                        </a:lnSpc>
                        <a:spcAft>
                          <a:spcPts val="800"/>
                        </a:spcAft>
                      </a:pPr>
                      <a:r>
                        <a:rPr lang="en-US" sz="1400" dirty="0">
                          <a:effectLst/>
                          <a:latin typeface="Times New Roman" panose="02020603050405020304" pitchFamily="18" charset="0"/>
                          <a:cs typeface="Times New Roman" panose="02020603050405020304" pitchFamily="18" charset="0"/>
                        </a:rPr>
                        <a:t>Weight in fixture unit</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235" marR="67235" marT="0" marB="0" anchor="ctr">
                    <a:solidFill>
                      <a:schemeClr val="bg1"/>
                    </a:solidFill>
                  </a:tcPr>
                </a:tc>
                <a:tc>
                  <a:txBody>
                    <a:bodyPr/>
                    <a:lstStyle/>
                    <a:p>
                      <a:pPr algn="ctr">
                        <a:lnSpc>
                          <a:spcPct val="150000"/>
                        </a:lnSpc>
                        <a:spcAft>
                          <a:spcPts val="800"/>
                        </a:spcAft>
                      </a:pPr>
                      <a:r>
                        <a:rPr lang="en-US" sz="1400" dirty="0">
                          <a:effectLst/>
                          <a:latin typeface="Times New Roman" panose="02020603050405020304" pitchFamily="18" charset="0"/>
                          <a:cs typeface="Times New Roman" panose="02020603050405020304" pitchFamily="18" charset="0"/>
                        </a:rPr>
                        <a:t>No. of units</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235" marR="67235" marT="0" marB="0" anchor="ctr">
                    <a:solidFill>
                      <a:schemeClr val="bg1"/>
                    </a:solidFill>
                  </a:tcPr>
                </a:tc>
                <a:tc>
                  <a:txBody>
                    <a:bodyPr/>
                    <a:lstStyle/>
                    <a:p>
                      <a:pPr algn="ctr">
                        <a:lnSpc>
                          <a:spcPct val="150000"/>
                        </a:lnSpc>
                        <a:spcAft>
                          <a:spcPts val="800"/>
                        </a:spcAft>
                      </a:pPr>
                      <a:r>
                        <a:rPr lang="en-US" sz="1400">
                          <a:effectLst/>
                          <a:latin typeface="Times New Roman" panose="02020603050405020304" pitchFamily="18" charset="0"/>
                          <a:cs typeface="Times New Roman" panose="02020603050405020304" pitchFamily="18" charset="0"/>
                        </a:rPr>
                        <a:t>Total (FU's)</a:t>
                      </a:r>
                      <a:endParaRPr lang="en-US" sz="14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7235" marR="67235" marT="0" marB="0" anchor="ctr">
                    <a:solidFill>
                      <a:schemeClr val="bg1"/>
                    </a:solidFill>
                  </a:tcPr>
                </a:tc>
                <a:extLst>
                  <a:ext uri="{0D108BD9-81ED-4DB2-BD59-A6C34878D82A}">
                    <a16:rowId xmlns:a16="http://schemas.microsoft.com/office/drawing/2014/main" val="10000"/>
                  </a:ext>
                </a:extLst>
              </a:tr>
              <a:tr h="249081">
                <a:tc>
                  <a:txBody>
                    <a:bodyPr/>
                    <a:lstStyle/>
                    <a:p>
                      <a:pPr algn="ctr">
                        <a:lnSpc>
                          <a:spcPct val="150000"/>
                        </a:lnSpc>
                        <a:spcAft>
                          <a:spcPts val="800"/>
                        </a:spcAft>
                      </a:pPr>
                      <a:r>
                        <a:rPr lang="en-US" sz="1400">
                          <a:effectLst/>
                          <a:latin typeface="Times New Roman" panose="02020603050405020304" pitchFamily="18" charset="0"/>
                          <a:cs typeface="Times New Roman" panose="02020603050405020304" pitchFamily="18" charset="0"/>
                        </a:rPr>
                        <a:t>Water closest</a:t>
                      </a:r>
                      <a:endParaRPr lang="en-US" sz="14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7235" marR="67235" marT="0" marB="0" anchor="ctr">
                    <a:solidFill>
                      <a:schemeClr val="bg1"/>
                    </a:solidFill>
                  </a:tcPr>
                </a:tc>
                <a:tc>
                  <a:txBody>
                    <a:bodyPr/>
                    <a:lstStyle/>
                    <a:p>
                      <a:pPr algn="ctr">
                        <a:lnSpc>
                          <a:spcPct val="150000"/>
                        </a:lnSpc>
                        <a:spcAft>
                          <a:spcPts val="800"/>
                        </a:spcAft>
                      </a:pPr>
                      <a:r>
                        <a:rPr lang="en-US" sz="1400" b="0">
                          <a:effectLst/>
                          <a:latin typeface="Times New Roman" panose="02020603050405020304" pitchFamily="18" charset="0"/>
                          <a:cs typeface="Times New Roman" panose="02020603050405020304" pitchFamily="18" charset="0"/>
                        </a:rPr>
                        <a:t>Public</a:t>
                      </a:r>
                      <a:endParaRPr lang="en-US" sz="14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7235" marR="67235" marT="0" marB="0" anchor="ctr">
                    <a:solidFill>
                      <a:schemeClr val="bg1"/>
                    </a:solidFill>
                  </a:tcPr>
                </a:tc>
                <a:tc>
                  <a:txBody>
                    <a:bodyPr/>
                    <a:lstStyle/>
                    <a:p>
                      <a:pPr algn="ctr">
                        <a:lnSpc>
                          <a:spcPct val="150000"/>
                        </a:lnSpc>
                        <a:spcAft>
                          <a:spcPts val="800"/>
                        </a:spcAft>
                      </a:pPr>
                      <a:r>
                        <a:rPr lang="en-US" sz="1400" b="0" dirty="0">
                          <a:effectLst/>
                          <a:latin typeface="Times New Roman" panose="02020603050405020304" pitchFamily="18" charset="0"/>
                          <a:cs typeface="Times New Roman" panose="02020603050405020304" pitchFamily="18" charset="0"/>
                        </a:rPr>
                        <a:t>Flush tank</a:t>
                      </a:r>
                      <a:endParaRPr lang="en-US" sz="14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235" marR="67235" marT="0" marB="0" anchor="ctr">
                    <a:solidFill>
                      <a:schemeClr val="bg1"/>
                    </a:solidFill>
                  </a:tcPr>
                </a:tc>
                <a:tc>
                  <a:txBody>
                    <a:bodyPr/>
                    <a:lstStyle/>
                    <a:p>
                      <a:pPr algn="ctr">
                        <a:lnSpc>
                          <a:spcPct val="150000"/>
                        </a:lnSpc>
                        <a:spcAft>
                          <a:spcPts val="800"/>
                        </a:spcAft>
                      </a:pPr>
                      <a:r>
                        <a:rPr lang="en-US" sz="1400" b="0" dirty="0">
                          <a:effectLst/>
                          <a:latin typeface="Times New Roman" panose="02020603050405020304" pitchFamily="18" charset="0"/>
                          <a:cs typeface="Times New Roman" panose="02020603050405020304" pitchFamily="18" charset="0"/>
                        </a:rPr>
                        <a:t>5</a:t>
                      </a:r>
                      <a:endParaRPr lang="en-US" sz="14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235" marR="67235" marT="0" marB="0" anchor="ctr">
                    <a:solidFill>
                      <a:schemeClr val="bg1"/>
                    </a:solidFill>
                  </a:tcPr>
                </a:tc>
                <a:tc>
                  <a:txBody>
                    <a:bodyPr/>
                    <a:lstStyle/>
                    <a:p>
                      <a:pPr algn="ctr">
                        <a:lnSpc>
                          <a:spcPct val="150000"/>
                        </a:lnSpc>
                        <a:spcAft>
                          <a:spcPts val="800"/>
                        </a:spcAft>
                      </a:pPr>
                      <a:r>
                        <a:rPr lang="en-US" sz="1400" b="0" dirty="0">
                          <a:effectLst/>
                          <a:latin typeface="Times New Roman" panose="02020603050405020304" pitchFamily="18" charset="0"/>
                          <a:ea typeface="Calibri" panose="020F0502020204030204" pitchFamily="34" charset="0"/>
                          <a:cs typeface="Times New Roman" panose="02020603050405020304" pitchFamily="18" charset="0"/>
                        </a:rPr>
                        <a:t>11</a:t>
                      </a:r>
                    </a:p>
                  </a:txBody>
                  <a:tcPr marL="67235" marR="67235" marT="0" marB="0" anchor="ctr">
                    <a:solidFill>
                      <a:schemeClr val="bg1"/>
                    </a:solidFill>
                  </a:tcPr>
                </a:tc>
                <a:tc>
                  <a:txBody>
                    <a:bodyPr/>
                    <a:lstStyle/>
                    <a:p>
                      <a:pPr algn="ctr">
                        <a:lnSpc>
                          <a:spcPct val="150000"/>
                        </a:lnSpc>
                        <a:spcAft>
                          <a:spcPts val="800"/>
                        </a:spcAft>
                      </a:pPr>
                      <a:r>
                        <a:rPr lang="en-US" sz="1400" b="0" dirty="0">
                          <a:effectLst/>
                          <a:latin typeface="Times New Roman" panose="02020603050405020304" pitchFamily="18" charset="0"/>
                          <a:ea typeface="Calibri" panose="020F0502020204030204" pitchFamily="34" charset="0"/>
                          <a:cs typeface="Times New Roman" panose="02020603050405020304" pitchFamily="18" charset="0"/>
                        </a:rPr>
                        <a:t>55</a:t>
                      </a:r>
                    </a:p>
                  </a:txBody>
                  <a:tcPr marL="67235" marR="67235" marT="0" marB="0" anchor="ctr">
                    <a:solidFill>
                      <a:schemeClr val="bg1"/>
                    </a:solidFill>
                  </a:tcPr>
                </a:tc>
                <a:extLst>
                  <a:ext uri="{0D108BD9-81ED-4DB2-BD59-A6C34878D82A}">
                    <a16:rowId xmlns:a16="http://schemas.microsoft.com/office/drawing/2014/main" val="10001"/>
                  </a:ext>
                </a:extLst>
              </a:tr>
              <a:tr h="246529">
                <a:tc>
                  <a:txBody>
                    <a:bodyPr/>
                    <a:lstStyle/>
                    <a:p>
                      <a:pPr algn="ctr">
                        <a:lnSpc>
                          <a:spcPct val="150000"/>
                        </a:lnSpc>
                        <a:spcAft>
                          <a:spcPts val="800"/>
                        </a:spcAft>
                      </a:pPr>
                      <a:r>
                        <a:rPr lang="en-US" sz="1400" dirty="0">
                          <a:effectLst/>
                          <a:latin typeface="Times New Roman" panose="02020603050405020304" pitchFamily="18" charset="0"/>
                          <a:cs typeface="Times New Roman" panose="02020603050405020304" pitchFamily="18" charset="0"/>
                        </a:rPr>
                        <a:t>Lavatory</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235" marR="67235" marT="0" marB="0" anchor="ctr">
                    <a:solidFill>
                      <a:schemeClr val="bg1"/>
                    </a:solidFill>
                  </a:tcPr>
                </a:tc>
                <a:tc>
                  <a:txBody>
                    <a:bodyPr/>
                    <a:lstStyle/>
                    <a:p>
                      <a:pPr algn="ctr">
                        <a:lnSpc>
                          <a:spcPct val="150000"/>
                        </a:lnSpc>
                        <a:spcAft>
                          <a:spcPts val="800"/>
                        </a:spcAft>
                      </a:pPr>
                      <a:r>
                        <a:rPr lang="en-US" sz="1400" b="0" dirty="0">
                          <a:effectLst/>
                          <a:latin typeface="Times New Roman" panose="02020603050405020304" pitchFamily="18" charset="0"/>
                          <a:cs typeface="Times New Roman" panose="02020603050405020304" pitchFamily="18" charset="0"/>
                        </a:rPr>
                        <a:t>Public</a:t>
                      </a:r>
                      <a:endParaRPr lang="en-US" sz="14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235" marR="67235" marT="0" marB="0" anchor="ctr">
                    <a:solidFill>
                      <a:schemeClr val="bg1"/>
                    </a:solidFill>
                  </a:tcPr>
                </a:tc>
                <a:tc>
                  <a:txBody>
                    <a:bodyPr/>
                    <a:lstStyle/>
                    <a:p>
                      <a:pPr algn="ctr">
                        <a:lnSpc>
                          <a:spcPct val="150000"/>
                        </a:lnSpc>
                        <a:spcAft>
                          <a:spcPts val="800"/>
                        </a:spcAft>
                      </a:pPr>
                      <a:r>
                        <a:rPr lang="en-US" sz="1400" b="0" dirty="0">
                          <a:effectLst/>
                          <a:latin typeface="Times New Roman" panose="02020603050405020304" pitchFamily="18" charset="0"/>
                          <a:cs typeface="Times New Roman" panose="02020603050405020304" pitchFamily="18" charset="0"/>
                        </a:rPr>
                        <a:t>Faucet</a:t>
                      </a:r>
                      <a:endParaRPr lang="en-US" sz="14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235" marR="67235" marT="0" marB="0" anchor="ctr">
                    <a:solidFill>
                      <a:schemeClr val="bg1"/>
                    </a:solidFill>
                  </a:tcPr>
                </a:tc>
                <a:tc>
                  <a:txBody>
                    <a:bodyPr/>
                    <a:lstStyle/>
                    <a:p>
                      <a:pPr algn="ctr">
                        <a:lnSpc>
                          <a:spcPct val="150000"/>
                        </a:lnSpc>
                        <a:spcAft>
                          <a:spcPts val="800"/>
                        </a:spcAft>
                      </a:pPr>
                      <a:r>
                        <a:rPr lang="en-US" sz="1400" b="0">
                          <a:effectLst/>
                          <a:latin typeface="Times New Roman" panose="02020603050405020304" pitchFamily="18" charset="0"/>
                          <a:cs typeface="Times New Roman" panose="02020603050405020304" pitchFamily="18" charset="0"/>
                        </a:rPr>
                        <a:t>2</a:t>
                      </a:r>
                      <a:endParaRPr lang="en-US" sz="14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7235" marR="67235" marT="0" marB="0" anchor="ctr">
                    <a:solidFill>
                      <a:schemeClr val="bg1"/>
                    </a:solidFill>
                  </a:tcPr>
                </a:tc>
                <a:tc>
                  <a:txBody>
                    <a:bodyPr/>
                    <a:lstStyle/>
                    <a:p>
                      <a:pPr algn="ctr">
                        <a:lnSpc>
                          <a:spcPct val="150000"/>
                        </a:lnSpc>
                        <a:spcAft>
                          <a:spcPts val="800"/>
                        </a:spcAft>
                      </a:pPr>
                      <a:r>
                        <a:rPr lang="en-US" sz="1400" b="0" dirty="0">
                          <a:effectLst/>
                          <a:latin typeface="Times New Roman" panose="02020603050405020304" pitchFamily="18" charset="0"/>
                          <a:ea typeface="Calibri" panose="020F0502020204030204" pitchFamily="34" charset="0"/>
                          <a:cs typeface="Times New Roman" panose="02020603050405020304" pitchFamily="18" charset="0"/>
                        </a:rPr>
                        <a:t>11</a:t>
                      </a:r>
                    </a:p>
                  </a:txBody>
                  <a:tcPr marL="67235" marR="67235" marT="0" marB="0" anchor="ctr">
                    <a:solidFill>
                      <a:schemeClr val="bg1"/>
                    </a:solidFill>
                  </a:tcPr>
                </a:tc>
                <a:tc>
                  <a:txBody>
                    <a:bodyPr/>
                    <a:lstStyle/>
                    <a:p>
                      <a:pPr algn="ctr">
                        <a:lnSpc>
                          <a:spcPct val="150000"/>
                        </a:lnSpc>
                        <a:spcAft>
                          <a:spcPts val="800"/>
                        </a:spcAft>
                      </a:pPr>
                      <a:r>
                        <a:rPr lang="en-GB" sz="1400" b="0" dirty="0">
                          <a:effectLst/>
                          <a:latin typeface="Times New Roman" panose="02020603050405020304" pitchFamily="18" charset="0"/>
                          <a:ea typeface="Calibri" panose="020F0502020204030204" pitchFamily="34" charset="0"/>
                          <a:cs typeface="Times New Roman" panose="02020603050405020304" pitchFamily="18" charset="0"/>
                        </a:rPr>
                        <a:t>22</a:t>
                      </a:r>
                      <a:endParaRPr lang="en-US" sz="14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235" marR="67235" marT="0" marB="0" anchor="ctr">
                    <a:solidFill>
                      <a:schemeClr val="bg1"/>
                    </a:solidFill>
                  </a:tcPr>
                </a:tc>
                <a:extLst>
                  <a:ext uri="{0D108BD9-81ED-4DB2-BD59-A6C34878D82A}">
                    <a16:rowId xmlns:a16="http://schemas.microsoft.com/office/drawing/2014/main" val="10002"/>
                  </a:ext>
                </a:extLst>
              </a:tr>
              <a:tr h="246529">
                <a:tc>
                  <a:txBody>
                    <a:bodyPr/>
                    <a:lstStyle/>
                    <a:p>
                      <a:pPr algn="ctr">
                        <a:lnSpc>
                          <a:spcPct val="150000"/>
                        </a:lnSpc>
                        <a:spcAft>
                          <a:spcPts val="800"/>
                        </a:spcAft>
                      </a:pPr>
                      <a:r>
                        <a:rPr lang="en-US" sz="1400" b="0" dirty="0">
                          <a:effectLst/>
                          <a:latin typeface="Times New Roman" panose="02020603050405020304" pitchFamily="18" charset="0"/>
                          <a:ea typeface="Calibri" panose="020F0502020204030204" pitchFamily="34" charset="0"/>
                          <a:cs typeface="Times New Roman" panose="02020603050405020304" pitchFamily="18" charset="0"/>
                        </a:rPr>
                        <a:t>Kitchen sink </a:t>
                      </a:r>
                    </a:p>
                  </a:txBody>
                  <a:tcPr marL="67235" marR="67235" marT="0" marB="0" anchor="ctr">
                    <a:solidFill>
                      <a:schemeClr val="bg1"/>
                    </a:solidFill>
                  </a:tcPr>
                </a:tc>
                <a:tc>
                  <a:txBody>
                    <a:bodyPr/>
                    <a:lstStyle/>
                    <a:p>
                      <a:pPr algn="ctr">
                        <a:lnSpc>
                          <a:spcPct val="150000"/>
                        </a:lnSpc>
                        <a:spcAft>
                          <a:spcPts val="800"/>
                        </a:spcAft>
                      </a:pPr>
                      <a:r>
                        <a:rPr lang="en-US" sz="1400" b="0" dirty="0">
                          <a:effectLst/>
                          <a:latin typeface="Times New Roman" panose="02020603050405020304" pitchFamily="18" charset="0"/>
                          <a:cs typeface="Times New Roman" panose="02020603050405020304" pitchFamily="18" charset="0"/>
                        </a:rPr>
                        <a:t>Public</a:t>
                      </a:r>
                      <a:endParaRPr lang="en-US" sz="14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235" marR="67235" marT="0" marB="0" anchor="ctr">
                    <a:solidFill>
                      <a:schemeClr val="bg1"/>
                    </a:solidFill>
                  </a:tcPr>
                </a:tc>
                <a:tc>
                  <a:txBody>
                    <a:bodyPr/>
                    <a:lstStyle/>
                    <a:p>
                      <a:pPr algn="ctr">
                        <a:lnSpc>
                          <a:spcPct val="150000"/>
                        </a:lnSpc>
                        <a:spcAft>
                          <a:spcPts val="800"/>
                        </a:spcAft>
                      </a:pPr>
                      <a:r>
                        <a:rPr lang="en-US" sz="1400" b="0" dirty="0">
                          <a:effectLst/>
                          <a:latin typeface="Times New Roman" panose="02020603050405020304" pitchFamily="18" charset="0"/>
                          <a:cs typeface="Times New Roman" panose="02020603050405020304" pitchFamily="18" charset="0"/>
                        </a:rPr>
                        <a:t>Faucet</a:t>
                      </a:r>
                      <a:endParaRPr lang="en-US" sz="14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235" marR="67235" marT="0" marB="0" anchor="ctr">
                    <a:solidFill>
                      <a:schemeClr val="bg1"/>
                    </a:solidFill>
                  </a:tcPr>
                </a:tc>
                <a:tc>
                  <a:txBody>
                    <a:bodyPr/>
                    <a:lstStyle/>
                    <a:p>
                      <a:pPr algn="ctr">
                        <a:lnSpc>
                          <a:spcPct val="150000"/>
                        </a:lnSpc>
                        <a:spcAft>
                          <a:spcPts val="800"/>
                        </a:spcAft>
                      </a:pPr>
                      <a:r>
                        <a:rPr lang="en-US" sz="1400" b="0" dirty="0">
                          <a:effectLst/>
                          <a:latin typeface="Times New Roman" panose="02020603050405020304" pitchFamily="18" charset="0"/>
                          <a:ea typeface="Calibri" panose="020F0502020204030204" pitchFamily="34" charset="0"/>
                          <a:cs typeface="Times New Roman" panose="02020603050405020304" pitchFamily="18" charset="0"/>
                        </a:rPr>
                        <a:t>3</a:t>
                      </a:r>
                    </a:p>
                  </a:txBody>
                  <a:tcPr marL="67235" marR="67235" marT="0" marB="0" anchor="ctr">
                    <a:solidFill>
                      <a:schemeClr val="bg1"/>
                    </a:solidFill>
                  </a:tcPr>
                </a:tc>
                <a:tc>
                  <a:txBody>
                    <a:bodyPr/>
                    <a:lstStyle/>
                    <a:p>
                      <a:pPr algn="ctr">
                        <a:lnSpc>
                          <a:spcPct val="150000"/>
                        </a:lnSpc>
                        <a:spcAft>
                          <a:spcPts val="800"/>
                        </a:spcAft>
                      </a:pPr>
                      <a:r>
                        <a:rPr lang="en-US" sz="1400" b="0" dirty="0">
                          <a:effectLst/>
                          <a:latin typeface="Times New Roman" panose="02020603050405020304" pitchFamily="18" charset="0"/>
                          <a:ea typeface="Calibri" panose="020F0502020204030204" pitchFamily="34" charset="0"/>
                          <a:cs typeface="Times New Roman" panose="02020603050405020304" pitchFamily="18" charset="0"/>
                        </a:rPr>
                        <a:t>2</a:t>
                      </a:r>
                    </a:p>
                  </a:txBody>
                  <a:tcPr marL="67235" marR="67235" marT="0" marB="0" anchor="ctr">
                    <a:solidFill>
                      <a:schemeClr val="bg1"/>
                    </a:solidFill>
                  </a:tcPr>
                </a:tc>
                <a:tc>
                  <a:txBody>
                    <a:bodyPr/>
                    <a:lstStyle/>
                    <a:p>
                      <a:pPr algn="ctr">
                        <a:lnSpc>
                          <a:spcPct val="150000"/>
                        </a:lnSpc>
                        <a:spcAft>
                          <a:spcPts val="800"/>
                        </a:spcAft>
                      </a:pPr>
                      <a:r>
                        <a:rPr lang="en-US" sz="1400" b="0" dirty="0">
                          <a:effectLst/>
                          <a:latin typeface="Times New Roman" panose="02020603050405020304" pitchFamily="18" charset="0"/>
                          <a:ea typeface="Calibri" panose="020F0502020204030204" pitchFamily="34" charset="0"/>
                          <a:cs typeface="Times New Roman" panose="02020603050405020304" pitchFamily="18" charset="0"/>
                        </a:rPr>
                        <a:t>6</a:t>
                      </a:r>
                    </a:p>
                  </a:txBody>
                  <a:tcPr marL="67235" marR="67235" marT="0" marB="0" anchor="ctr">
                    <a:solidFill>
                      <a:schemeClr val="bg1"/>
                    </a:solidFill>
                  </a:tcPr>
                </a:tc>
                <a:extLst>
                  <a:ext uri="{0D108BD9-81ED-4DB2-BD59-A6C34878D82A}">
                    <a16:rowId xmlns:a16="http://schemas.microsoft.com/office/drawing/2014/main" val="2428759880"/>
                  </a:ext>
                </a:extLst>
              </a:tr>
              <a:tr h="285750">
                <a:tc>
                  <a:txBody>
                    <a:bodyPr/>
                    <a:lstStyle/>
                    <a:p>
                      <a:pPr algn="ctr">
                        <a:lnSpc>
                          <a:spcPct val="150000"/>
                        </a:lnSpc>
                        <a:spcAft>
                          <a:spcPts val="800"/>
                        </a:spcAft>
                      </a:pPr>
                      <a:r>
                        <a:rPr lang="en-US" sz="1400">
                          <a:effectLst/>
                          <a:latin typeface="Times New Roman" panose="02020603050405020304" pitchFamily="18" charset="0"/>
                          <a:cs typeface="Times New Roman" panose="02020603050405020304" pitchFamily="18" charset="0"/>
                        </a:rPr>
                        <a:t>Total (FU's)</a:t>
                      </a:r>
                      <a:endParaRPr lang="en-US" sz="14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7235" marR="67235" marT="0" marB="0" anchor="ctr">
                    <a:solidFill>
                      <a:schemeClr val="bg1"/>
                    </a:solidFill>
                  </a:tcPr>
                </a:tc>
                <a:tc gridSpan="5">
                  <a:txBody>
                    <a:bodyPr/>
                    <a:lstStyle/>
                    <a:p>
                      <a:pPr algn="ctr">
                        <a:lnSpc>
                          <a:spcPct val="150000"/>
                        </a:lnSpc>
                        <a:spcAft>
                          <a:spcPts val="800"/>
                        </a:spcAft>
                      </a:pPr>
                      <a:r>
                        <a:rPr lang="en-GB" sz="1400" b="0" dirty="0">
                          <a:effectLst/>
                          <a:latin typeface="Times New Roman" panose="02020603050405020304" pitchFamily="18" charset="0"/>
                          <a:ea typeface="Calibri" panose="020F0502020204030204" pitchFamily="34" charset="0"/>
                          <a:cs typeface="Times New Roman" panose="02020603050405020304" pitchFamily="18" charset="0"/>
                        </a:rPr>
                        <a:t>83</a:t>
                      </a:r>
                      <a:endParaRPr lang="en-US" sz="14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235" marR="67235" marT="0" marB="0" anchor="ctr">
                    <a:solidFill>
                      <a:schemeClr val="bg1"/>
                    </a:solid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extLst>
                  <a:ext uri="{0D108BD9-81ED-4DB2-BD59-A6C34878D82A}">
                    <a16:rowId xmlns:a16="http://schemas.microsoft.com/office/drawing/2014/main" val="10003"/>
                  </a:ext>
                </a:extLst>
              </a:tr>
            </a:tbl>
          </a:graphicData>
        </a:graphic>
      </p:graphicFrame>
      <p:sp>
        <p:nvSpPr>
          <p:cNvPr id="4" name="Rectangle 3">
            <a:extLst>
              <a:ext uri="{FF2B5EF4-FFF2-40B4-BE49-F238E27FC236}">
                <a16:creationId xmlns:a16="http://schemas.microsoft.com/office/drawing/2014/main" id="{C5F0D2CA-166F-4FC9-96F4-DA97791535DB}"/>
              </a:ext>
            </a:extLst>
          </p:cNvPr>
          <p:cNvSpPr/>
          <p:nvPr/>
        </p:nvSpPr>
        <p:spPr>
          <a:xfrm>
            <a:off x="1319990" y="372061"/>
            <a:ext cx="5091266" cy="461665"/>
          </a:xfrm>
          <a:prstGeom prst="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p:spPr>
        <p:style>
          <a:lnRef idx="0">
            <a:scrgbClr r="0" g="0" b="0"/>
          </a:lnRef>
          <a:fillRef idx="1003">
            <a:schemeClr val="lt2"/>
          </a:fillRef>
          <a:effectRef idx="0">
            <a:scrgbClr r="0" g="0" b="0"/>
          </a:effectRef>
          <a:fontRef idx="major"/>
        </p:style>
        <p:txBody>
          <a:bodyPr wrap="non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rPr>
              <a:t>Total fixture unit and pipe diameters </a:t>
            </a:r>
            <a:endParaRPr kumimoji="0" lang="ar-SA" sz="2400" b="0" i="0" u="none" strike="noStrike" kern="1200" cap="none" spc="0" normalizeH="0" baseline="0" noProof="0" dirty="0">
              <a:ln>
                <a:noFill/>
              </a:ln>
              <a:solidFill>
                <a:srgbClr val="000000"/>
              </a:solidFill>
              <a:effectLst/>
              <a:uLnTx/>
              <a:uFillTx/>
              <a:latin typeface="Gill Sans MT" panose="020B0502020104020203"/>
              <a:ea typeface="+mj-ea"/>
            </a:endParaRPr>
          </a:p>
        </p:txBody>
      </p:sp>
      <p:pic>
        <p:nvPicPr>
          <p:cNvPr id="6" name="Picture 5">
            <a:extLst>
              <a:ext uri="{FF2B5EF4-FFF2-40B4-BE49-F238E27FC236}">
                <a16:creationId xmlns:a16="http://schemas.microsoft.com/office/drawing/2014/main" id="{C67ED783-9F86-43E1-8D95-95E4F3C46EE3}"/>
              </a:ext>
            </a:extLst>
          </p:cNvPr>
          <p:cNvPicPr>
            <a:picLocks noChangeAspect="1"/>
          </p:cNvPicPr>
          <p:nvPr/>
        </p:nvPicPr>
        <p:blipFill>
          <a:blip r:embed="rId2"/>
          <a:stretch>
            <a:fillRect/>
          </a:stretch>
        </p:blipFill>
        <p:spPr>
          <a:xfrm>
            <a:off x="6411255" y="372062"/>
            <a:ext cx="5165583" cy="3462040"/>
          </a:xfrm>
          <a:prstGeom prst="rect">
            <a:avLst/>
          </a:prstGeom>
        </p:spPr>
      </p:pic>
      <p:pic>
        <p:nvPicPr>
          <p:cNvPr id="7" name="Picture 6">
            <a:extLst>
              <a:ext uri="{FF2B5EF4-FFF2-40B4-BE49-F238E27FC236}">
                <a16:creationId xmlns:a16="http://schemas.microsoft.com/office/drawing/2014/main" id="{B881783A-F815-4243-A779-6EE6F3375BA5}"/>
              </a:ext>
            </a:extLst>
          </p:cNvPr>
          <p:cNvPicPr>
            <a:picLocks noChangeAspect="1"/>
          </p:cNvPicPr>
          <p:nvPr/>
        </p:nvPicPr>
        <p:blipFill>
          <a:blip r:embed="rId3"/>
          <a:stretch>
            <a:fillRect/>
          </a:stretch>
        </p:blipFill>
        <p:spPr>
          <a:xfrm>
            <a:off x="418843" y="3002631"/>
            <a:ext cx="4815766" cy="3778126"/>
          </a:xfrm>
          <a:prstGeom prst="rect">
            <a:avLst/>
          </a:prstGeom>
        </p:spPr>
      </p:pic>
      <p:graphicFrame>
        <p:nvGraphicFramePr>
          <p:cNvPr id="8" name="Table 7">
            <a:extLst>
              <a:ext uri="{FF2B5EF4-FFF2-40B4-BE49-F238E27FC236}">
                <a16:creationId xmlns:a16="http://schemas.microsoft.com/office/drawing/2014/main" id="{E0F2C72C-873D-4CE3-926B-BD9D2F4D364B}"/>
              </a:ext>
            </a:extLst>
          </p:cNvPr>
          <p:cNvGraphicFramePr>
            <a:graphicFrameLocks noGrp="1"/>
          </p:cNvGraphicFramePr>
          <p:nvPr/>
        </p:nvGraphicFramePr>
        <p:xfrm>
          <a:off x="5447944" y="4281204"/>
          <a:ext cx="6061273" cy="1732790"/>
        </p:xfrm>
        <a:graphic>
          <a:graphicData uri="http://schemas.openxmlformats.org/drawingml/2006/table">
            <a:tbl>
              <a:tblPr firstRow="1" firstCol="1" bandRow="1">
                <a:tableStyleId>{5940675A-B579-460E-94D1-54222C63F5DA}</a:tableStyleId>
              </a:tblPr>
              <a:tblGrid>
                <a:gridCol w="1237482">
                  <a:extLst>
                    <a:ext uri="{9D8B030D-6E8A-4147-A177-3AD203B41FA5}">
                      <a16:colId xmlns:a16="http://schemas.microsoft.com/office/drawing/2014/main" val="20000"/>
                    </a:ext>
                  </a:extLst>
                </a:gridCol>
                <a:gridCol w="928779">
                  <a:extLst>
                    <a:ext uri="{9D8B030D-6E8A-4147-A177-3AD203B41FA5}">
                      <a16:colId xmlns:a16="http://schemas.microsoft.com/office/drawing/2014/main" val="20001"/>
                    </a:ext>
                  </a:extLst>
                </a:gridCol>
                <a:gridCol w="895265">
                  <a:extLst>
                    <a:ext uri="{9D8B030D-6E8A-4147-A177-3AD203B41FA5}">
                      <a16:colId xmlns:a16="http://schemas.microsoft.com/office/drawing/2014/main" val="20002"/>
                    </a:ext>
                  </a:extLst>
                </a:gridCol>
                <a:gridCol w="1117938">
                  <a:extLst>
                    <a:ext uri="{9D8B030D-6E8A-4147-A177-3AD203B41FA5}">
                      <a16:colId xmlns:a16="http://schemas.microsoft.com/office/drawing/2014/main" val="20003"/>
                    </a:ext>
                  </a:extLst>
                </a:gridCol>
                <a:gridCol w="967409">
                  <a:extLst>
                    <a:ext uri="{9D8B030D-6E8A-4147-A177-3AD203B41FA5}">
                      <a16:colId xmlns:a16="http://schemas.microsoft.com/office/drawing/2014/main" val="20005"/>
                    </a:ext>
                  </a:extLst>
                </a:gridCol>
                <a:gridCol w="914400">
                  <a:extLst>
                    <a:ext uri="{9D8B030D-6E8A-4147-A177-3AD203B41FA5}">
                      <a16:colId xmlns:a16="http://schemas.microsoft.com/office/drawing/2014/main" val="20006"/>
                    </a:ext>
                  </a:extLst>
                </a:gridCol>
              </a:tblGrid>
              <a:tr h="246529">
                <a:tc>
                  <a:txBody>
                    <a:bodyPr/>
                    <a:lstStyle/>
                    <a:p>
                      <a:pPr algn="ctr">
                        <a:lnSpc>
                          <a:spcPct val="150000"/>
                        </a:lnSpc>
                        <a:spcAft>
                          <a:spcPts val="800"/>
                        </a:spcAft>
                      </a:pPr>
                      <a:r>
                        <a:rPr lang="en-US" sz="1400" dirty="0">
                          <a:effectLst/>
                          <a:latin typeface="Times New Roman" panose="02020603050405020304" pitchFamily="18" charset="0"/>
                          <a:cs typeface="Times New Roman" panose="02020603050405020304" pitchFamily="18" charset="0"/>
                        </a:rPr>
                        <a:t>Fixture type</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235" marR="67235" marT="0" marB="0" anchor="ctr">
                    <a:solidFill>
                      <a:schemeClr val="bg1"/>
                    </a:solidFill>
                  </a:tcPr>
                </a:tc>
                <a:tc>
                  <a:txBody>
                    <a:bodyPr/>
                    <a:lstStyle/>
                    <a:p>
                      <a:pPr algn="ctr">
                        <a:lnSpc>
                          <a:spcPct val="150000"/>
                        </a:lnSpc>
                        <a:spcAft>
                          <a:spcPts val="800"/>
                        </a:spcAft>
                      </a:pPr>
                      <a:r>
                        <a:rPr lang="en-US" sz="1400" dirty="0">
                          <a:effectLst/>
                          <a:latin typeface="Times New Roman" panose="02020603050405020304" pitchFamily="18" charset="0"/>
                          <a:cs typeface="Times New Roman" panose="02020603050405020304" pitchFamily="18" charset="0"/>
                        </a:rPr>
                        <a:t>Occupancy</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235" marR="67235" marT="0" marB="0" anchor="ctr">
                    <a:solidFill>
                      <a:schemeClr val="bg1"/>
                    </a:solidFill>
                  </a:tcPr>
                </a:tc>
                <a:tc>
                  <a:txBody>
                    <a:bodyPr/>
                    <a:lstStyle/>
                    <a:p>
                      <a:pPr algn="ctr">
                        <a:lnSpc>
                          <a:spcPct val="150000"/>
                        </a:lnSpc>
                        <a:spcAft>
                          <a:spcPts val="800"/>
                        </a:spcAft>
                      </a:pPr>
                      <a:r>
                        <a:rPr lang="en-US" sz="1400">
                          <a:effectLst/>
                          <a:latin typeface="Times New Roman" panose="02020603050405020304" pitchFamily="18" charset="0"/>
                          <a:cs typeface="Times New Roman" panose="02020603050405020304" pitchFamily="18" charset="0"/>
                        </a:rPr>
                        <a:t>Type</a:t>
                      </a:r>
                      <a:endParaRPr lang="en-US" sz="14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7235" marR="67235" marT="0" marB="0" anchor="ctr">
                    <a:solidFill>
                      <a:schemeClr val="bg1"/>
                    </a:solidFill>
                  </a:tcPr>
                </a:tc>
                <a:tc>
                  <a:txBody>
                    <a:bodyPr/>
                    <a:lstStyle/>
                    <a:p>
                      <a:pPr algn="ctr">
                        <a:lnSpc>
                          <a:spcPct val="150000"/>
                        </a:lnSpc>
                        <a:spcAft>
                          <a:spcPts val="800"/>
                        </a:spcAft>
                      </a:pPr>
                      <a:r>
                        <a:rPr lang="en-US" sz="1400" dirty="0">
                          <a:effectLst/>
                          <a:latin typeface="Times New Roman" panose="02020603050405020304" pitchFamily="18" charset="0"/>
                          <a:cs typeface="Times New Roman" panose="02020603050405020304" pitchFamily="18" charset="0"/>
                        </a:rPr>
                        <a:t>Weight in fixture unit</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235" marR="67235" marT="0" marB="0" anchor="ctr">
                    <a:solidFill>
                      <a:schemeClr val="bg1"/>
                    </a:solidFill>
                  </a:tcPr>
                </a:tc>
                <a:tc>
                  <a:txBody>
                    <a:bodyPr/>
                    <a:lstStyle/>
                    <a:p>
                      <a:pPr algn="ctr">
                        <a:lnSpc>
                          <a:spcPct val="150000"/>
                        </a:lnSpc>
                        <a:spcAft>
                          <a:spcPts val="800"/>
                        </a:spcAft>
                      </a:pPr>
                      <a:r>
                        <a:rPr lang="en-US" sz="1400" dirty="0">
                          <a:effectLst/>
                          <a:latin typeface="Times New Roman" panose="02020603050405020304" pitchFamily="18" charset="0"/>
                          <a:cs typeface="Times New Roman" panose="02020603050405020304" pitchFamily="18" charset="0"/>
                        </a:rPr>
                        <a:t>No. of units</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235" marR="67235" marT="0" marB="0" anchor="ctr">
                    <a:solidFill>
                      <a:schemeClr val="bg1"/>
                    </a:solidFill>
                  </a:tcPr>
                </a:tc>
                <a:tc>
                  <a:txBody>
                    <a:bodyPr/>
                    <a:lstStyle/>
                    <a:p>
                      <a:pPr algn="ctr">
                        <a:lnSpc>
                          <a:spcPct val="150000"/>
                        </a:lnSpc>
                        <a:spcAft>
                          <a:spcPts val="800"/>
                        </a:spcAft>
                      </a:pPr>
                      <a:r>
                        <a:rPr lang="en-US" sz="1400">
                          <a:effectLst/>
                          <a:latin typeface="Times New Roman" panose="02020603050405020304" pitchFamily="18" charset="0"/>
                          <a:cs typeface="Times New Roman" panose="02020603050405020304" pitchFamily="18" charset="0"/>
                        </a:rPr>
                        <a:t>Total (FU's)</a:t>
                      </a:r>
                      <a:endParaRPr lang="en-US" sz="14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7235" marR="67235" marT="0" marB="0" anchor="ctr">
                    <a:solidFill>
                      <a:schemeClr val="bg1"/>
                    </a:solidFill>
                  </a:tcPr>
                </a:tc>
                <a:extLst>
                  <a:ext uri="{0D108BD9-81ED-4DB2-BD59-A6C34878D82A}">
                    <a16:rowId xmlns:a16="http://schemas.microsoft.com/office/drawing/2014/main" val="10000"/>
                  </a:ext>
                </a:extLst>
              </a:tr>
              <a:tr h="249081">
                <a:tc>
                  <a:txBody>
                    <a:bodyPr/>
                    <a:lstStyle/>
                    <a:p>
                      <a:pPr algn="ctr">
                        <a:lnSpc>
                          <a:spcPct val="150000"/>
                        </a:lnSpc>
                        <a:spcAft>
                          <a:spcPts val="800"/>
                        </a:spcAft>
                      </a:pPr>
                      <a:r>
                        <a:rPr lang="en-US" sz="1400">
                          <a:effectLst/>
                          <a:latin typeface="Times New Roman" panose="02020603050405020304" pitchFamily="18" charset="0"/>
                          <a:cs typeface="Times New Roman" panose="02020603050405020304" pitchFamily="18" charset="0"/>
                        </a:rPr>
                        <a:t>Water closest</a:t>
                      </a:r>
                      <a:endParaRPr lang="en-US" sz="14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7235" marR="67235" marT="0" marB="0" anchor="ctr">
                    <a:solidFill>
                      <a:schemeClr val="bg1"/>
                    </a:solidFill>
                  </a:tcPr>
                </a:tc>
                <a:tc>
                  <a:txBody>
                    <a:bodyPr/>
                    <a:lstStyle/>
                    <a:p>
                      <a:pPr algn="ctr">
                        <a:lnSpc>
                          <a:spcPct val="150000"/>
                        </a:lnSpc>
                        <a:spcAft>
                          <a:spcPts val="800"/>
                        </a:spcAft>
                      </a:pPr>
                      <a:r>
                        <a:rPr lang="en-US" sz="1400" b="0">
                          <a:effectLst/>
                          <a:latin typeface="Times New Roman" panose="02020603050405020304" pitchFamily="18" charset="0"/>
                          <a:cs typeface="Times New Roman" panose="02020603050405020304" pitchFamily="18" charset="0"/>
                        </a:rPr>
                        <a:t>Public</a:t>
                      </a:r>
                      <a:endParaRPr lang="en-US" sz="14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7235" marR="67235" marT="0" marB="0" anchor="ctr">
                    <a:solidFill>
                      <a:schemeClr val="bg1"/>
                    </a:solidFill>
                  </a:tcPr>
                </a:tc>
                <a:tc>
                  <a:txBody>
                    <a:bodyPr/>
                    <a:lstStyle/>
                    <a:p>
                      <a:pPr algn="ctr">
                        <a:lnSpc>
                          <a:spcPct val="150000"/>
                        </a:lnSpc>
                        <a:spcAft>
                          <a:spcPts val="800"/>
                        </a:spcAft>
                      </a:pPr>
                      <a:r>
                        <a:rPr lang="en-US" sz="1400" b="0">
                          <a:effectLst/>
                          <a:latin typeface="Times New Roman" panose="02020603050405020304" pitchFamily="18" charset="0"/>
                          <a:cs typeface="Times New Roman" panose="02020603050405020304" pitchFamily="18" charset="0"/>
                        </a:rPr>
                        <a:t>Flush tank</a:t>
                      </a:r>
                      <a:endParaRPr lang="en-US" sz="14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7235" marR="67235" marT="0" marB="0" anchor="ctr">
                    <a:solidFill>
                      <a:schemeClr val="bg1"/>
                    </a:solidFill>
                  </a:tcPr>
                </a:tc>
                <a:tc>
                  <a:txBody>
                    <a:bodyPr/>
                    <a:lstStyle/>
                    <a:p>
                      <a:pPr algn="ctr">
                        <a:lnSpc>
                          <a:spcPct val="150000"/>
                        </a:lnSpc>
                        <a:spcAft>
                          <a:spcPts val="800"/>
                        </a:spcAft>
                      </a:pPr>
                      <a:r>
                        <a:rPr lang="en-US" sz="1400" b="0" dirty="0">
                          <a:effectLst/>
                          <a:latin typeface="Times New Roman" panose="02020603050405020304" pitchFamily="18" charset="0"/>
                          <a:cs typeface="Times New Roman" panose="02020603050405020304" pitchFamily="18" charset="0"/>
                        </a:rPr>
                        <a:t>5</a:t>
                      </a:r>
                      <a:endParaRPr lang="en-US" sz="14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235" marR="67235" marT="0" marB="0" anchor="ctr">
                    <a:solidFill>
                      <a:schemeClr val="bg1"/>
                    </a:solidFill>
                  </a:tcPr>
                </a:tc>
                <a:tc>
                  <a:txBody>
                    <a:bodyPr/>
                    <a:lstStyle/>
                    <a:p>
                      <a:pPr algn="ctr">
                        <a:lnSpc>
                          <a:spcPct val="150000"/>
                        </a:lnSpc>
                        <a:spcAft>
                          <a:spcPts val="800"/>
                        </a:spcAft>
                      </a:pPr>
                      <a:r>
                        <a:rPr lang="en-US" sz="1400" b="0" dirty="0">
                          <a:effectLst/>
                          <a:latin typeface="Times New Roman" panose="02020603050405020304" pitchFamily="18" charset="0"/>
                          <a:ea typeface="Calibri" panose="020F0502020204030204" pitchFamily="34" charset="0"/>
                          <a:cs typeface="Times New Roman" panose="02020603050405020304" pitchFamily="18" charset="0"/>
                        </a:rPr>
                        <a:t>5</a:t>
                      </a:r>
                    </a:p>
                  </a:txBody>
                  <a:tcPr marL="67235" marR="67235" marT="0" marB="0" anchor="ctr">
                    <a:solidFill>
                      <a:schemeClr val="bg1"/>
                    </a:solidFill>
                  </a:tcPr>
                </a:tc>
                <a:tc>
                  <a:txBody>
                    <a:bodyPr/>
                    <a:lstStyle/>
                    <a:p>
                      <a:pPr algn="ctr">
                        <a:lnSpc>
                          <a:spcPct val="150000"/>
                        </a:lnSpc>
                        <a:spcAft>
                          <a:spcPts val="800"/>
                        </a:spcAft>
                      </a:pPr>
                      <a:r>
                        <a:rPr lang="en-US" sz="1400" b="0" dirty="0">
                          <a:effectLst/>
                          <a:latin typeface="Times New Roman" panose="02020603050405020304" pitchFamily="18" charset="0"/>
                          <a:ea typeface="Calibri" panose="020F0502020204030204" pitchFamily="34" charset="0"/>
                          <a:cs typeface="Times New Roman" panose="02020603050405020304" pitchFamily="18" charset="0"/>
                        </a:rPr>
                        <a:t>25</a:t>
                      </a:r>
                    </a:p>
                  </a:txBody>
                  <a:tcPr marL="67235" marR="67235" marT="0" marB="0" anchor="ctr">
                    <a:solidFill>
                      <a:schemeClr val="bg1"/>
                    </a:solidFill>
                  </a:tcPr>
                </a:tc>
                <a:extLst>
                  <a:ext uri="{0D108BD9-81ED-4DB2-BD59-A6C34878D82A}">
                    <a16:rowId xmlns:a16="http://schemas.microsoft.com/office/drawing/2014/main" val="10001"/>
                  </a:ext>
                </a:extLst>
              </a:tr>
              <a:tr h="246529">
                <a:tc>
                  <a:txBody>
                    <a:bodyPr/>
                    <a:lstStyle/>
                    <a:p>
                      <a:pPr algn="ctr">
                        <a:lnSpc>
                          <a:spcPct val="150000"/>
                        </a:lnSpc>
                        <a:spcAft>
                          <a:spcPts val="800"/>
                        </a:spcAft>
                      </a:pPr>
                      <a:r>
                        <a:rPr lang="en-US" sz="1400" dirty="0">
                          <a:effectLst/>
                          <a:latin typeface="Times New Roman" panose="02020603050405020304" pitchFamily="18" charset="0"/>
                          <a:cs typeface="Times New Roman" panose="02020603050405020304" pitchFamily="18" charset="0"/>
                        </a:rPr>
                        <a:t>Lavatory</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235" marR="67235" marT="0" marB="0" anchor="ctr">
                    <a:solidFill>
                      <a:schemeClr val="bg1"/>
                    </a:solidFill>
                  </a:tcPr>
                </a:tc>
                <a:tc>
                  <a:txBody>
                    <a:bodyPr/>
                    <a:lstStyle/>
                    <a:p>
                      <a:pPr algn="ctr">
                        <a:lnSpc>
                          <a:spcPct val="150000"/>
                        </a:lnSpc>
                        <a:spcAft>
                          <a:spcPts val="800"/>
                        </a:spcAft>
                      </a:pPr>
                      <a:r>
                        <a:rPr lang="en-US" sz="1400" b="0" dirty="0">
                          <a:effectLst/>
                          <a:latin typeface="Times New Roman" panose="02020603050405020304" pitchFamily="18" charset="0"/>
                          <a:cs typeface="Times New Roman" panose="02020603050405020304" pitchFamily="18" charset="0"/>
                        </a:rPr>
                        <a:t>Public</a:t>
                      </a:r>
                      <a:endParaRPr lang="en-US" sz="14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235" marR="67235" marT="0" marB="0" anchor="ctr">
                    <a:solidFill>
                      <a:schemeClr val="bg1"/>
                    </a:solidFill>
                  </a:tcPr>
                </a:tc>
                <a:tc>
                  <a:txBody>
                    <a:bodyPr/>
                    <a:lstStyle/>
                    <a:p>
                      <a:pPr algn="ctr">
                        <a:lnSpc>
                          <a:spcPct val="150000"/>
                        </a:lnSpc>
                        <a:spcAft>
                          <a:spcPts val="800"/>
                        </a:spcAft>
                      </a:pPr>
                      <a:r>
                        <a:rPr lang="en-US" sz="1400" b="0" dirty="0">
                          <a:effectLst/>
                          <a:latin typeface="Times New Roman" panose="02020603050405020304" pitchFamily="18" charset="0"/>
                          <a:cs typeface="Times New Roman" panose="02020603050405020304" pitchFamily="18" charset="0"/>
                        </a:rPr>
                        <a:t>Faucet</a:t>
                      </a:r>
                      <a:endParaRPr lang="en-US" sz="14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235" marR="67235" marT="0" marB="0" anchor="ctr">
                    <a:solidFill>
                      <a:schemeClr val="bg1"/>
                    </a:solidFill>
                  </a:tcPr>
                </a:tc>
                <a:tc>
                  <a:txBody>
                    <a:bodyPr/>
                    <a:lstStyle/>
                    <a:p>
                      <a:pPr algn="ctr">
                        <a:lnSpc>
                          <a:spcPct val="150000"/>
                        </a:lnSpc>
                        <a:spcAft>
                          <a:spcPts val="800"/>
                        </a:spcAft>
                      </a:pPr>
                      <a:r>
                        <a:rPr lang="en-US" sz="1400" b="0">
                          <a:effectLst/>
                          <a:latin typeface="Times New Roman" panose="02020603050405020304" pitchFamily="18" charset="0"/>
                          <a:cs typeface="Times New Roman" panose="02020603050405020304" pitchFamily="18" charset="0"/>
                        </a:rPr>
                        <a:t>2</a:t>
                      </a:r>
                      <a:endParaRPr lang="en-US" sz="14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7235" marR="67235" marT="0" marB="0" anchor="ctr">
                    <a:solidFill>
                      <a:schemeClr val="bg1"/>
                    </a:solidFill>
                  </a:tcPr>
                </a:tc>
                <a:tc>
                  <a:txBody>
                    <a:bodyPr/>
                    <a:lstStyle/>
                    <a:p>
                      <a:pPr algn="ctr">
                        <a:lnSpc>
                          <a:spcPct val="150000"/>
                        </a:lnSpc>
                        <a:spcAft>
                          <a:spcPts val="800"/>
                        </a:spcAft>
                      </a:pPr>
                      <a:r>
                        <a:rPr lang="en-US" sz="1400" b="0" dirty="0">
                          <a:effectLst/>
                          <a:latin typeface="Times New Roman" panose="02020603050405020304" pitchFamily="18" charset="0"/>
                          <a:ea typeface="Calibri" panose="020F0502020204030204" pitchFamily="34" charset="0"/>
                          <a:cs typeface="Times New Roman" panose="02020603050405020304" pitchFamily="18" charset="0"/>
                        </a:rPr>
                        <a:t>7</a:t>
                      </a:r>
                    </a:p>
                  </a:txBody>
                  <a:tcPr marL="67235" marR="67235" marT="0" marB="0" anchor="ctr">
                    <a:solidFill>
                      <a:schemeClr val="bg1"/>
                    </a:solidFill>
                  </a:tcPr>
                </a:tc>
                <a:tc>
                  <a:txBody>
                    <a:bodyPr/>
                    <a:lstStyle/>
                    <a:p>
                      <a:pPr algn="ctr">
                        <a:lnSpc>
                          <a:spcPct val="150000"/>
                        </a:lnSpc>
                        <a:spcAft>
                          <a:spcPts val="800"/>
                        </a:spcAft>
                      </a:pPr>
                      <a:r>
                        <a:rPr lang="en-GB" sz="1400" b="0" dirty="0">
                          <a:effectLst/>
                          <a:latin typeface="Times New Roman" panose="02020603050405020304" pitchFamily="18" charset="0"/>
                          <a:ea typeface="Calibri" panose="020F0502020204030204" pitchFamily="34" charset="0"/>
                          <a:cs typeface="Times New Roman" panose="02020603050405020304" pitchFamily="18" charset="0"/>
                        </a:rPr>
                        <a:t>14</a:t>
                      </a:r>
                      <a:endParaRPr lang="en-US" sz="14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235" marR="67235" marT="0" marB="0" anchor="ctr">
                    <a:solidFill>
                      <a:schemeClr val="bg1"/>
                    </a:solidFill>
                  </a:tcPr>
                </a:tc>
                <a:extLst>
                  <a:ext uri="{0D108BD9-81ED-4DB2-BD59-A6C34878D82A}">
                    <a16:rowId xmlns:a16="http://schemas.microsoft.com/office/drawing/2014/main" val="10002"/>
                  </a:ext>
                </a:extLst>
              </a:tr>
              <a:tr h="246529">
                <a:tc>
                  <a:txBody>
                    <a:bodyPr/>
                    <a:lstStyle/>
                    <a:p>
                      <a:pPr algn="ctr">
                        <a:lnSpc>
                          <a:spcPct val="150000"/>
                        </a:lnSpc>
                        <a:spcAft>
                          <a:spcPts val="800"/>
                        </a:spcAft>
                      </a:pPr>
                      <a:r>
                        <a:rPr lang="en-US" sz="1400" b="0" dirty="0">
                          <a:effectLst/>
                          <a:latin typeface="Times New Roman" panose="02020603050405020304" pitchFamily="18" charset="0"/>
                          <a:ea typeface="Calibri" panose="020F0502020204030204" pitchFamily="34" charset="0"/>
                          <a:cs typeface="Times New Roman" panose="02020603050405020304" pitchFamily="18" charset="0"/>
                        </a:rPr>
                        <a:t>Kitchen sink </a:t>
                      </a:r>
                    </a:p>
                  </a:txBody>
                  <a:tcPr marL="67235" marR="67235" marT="0" marB="0" anchor="ctr">
                    <a:solidFill>
                      <a:schemeClr val="bg1"/>
                    </a:solidFill>
                  </a:tcPr>
                </a:tc>
                <a:tc>
                  <a:txBody>
                    <a:bodyPr/>
                    <a:lstStyle/>
                    <a:p>
                      <a:pPr algn="ctr">
                        <a:lnSpc>
                          <a:spcPct val="150000"/>
                        </a:lnSpc>
                        <a:spcAft>
                          <a:spcPts val="800"/>
                        </a:spcAft>
                      </a:pPr>
                      <a:r>
                        <a:rPr lang="en-US" sz="1400" b="0" dirty="0">
                          <a:effectLst/>
                          <a:latin typeface="Times New Roman" panose="02020603050405020304" pitchFamily="18" charset="0"/>
                          <a:cs typeface="Times New Roman" panose="02020603050405020304" pitchFamily="18" charset="0"/>
                        </a:rPr>
                        <a:t>Public</a:t>
                      </a:r>
                      <a:endParaRPr lang="en-US" sz="14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235" marR="67235" marT="0" marB="0" anchor="ctr">
                    <a:solidFill>
                      <a:schemeClr val="bg1"/>
                    </a:solidFill>
                  </a:tcPr>
                </a:tc>
                <a:tc>
                  <a:txBody>
                    <a:bodyPr/>
                    <a:lstStyle/>
                    <a:p>
                      <a:pPr algn="ctr">
                        <a:lnSpc>
                          <a:spcPct val="150000"/>
                        </a:lnSpc>
                        <a:spcAft>
                          <a:spcPts val="800"/>
                        </a:spcAft>
                      </a:pPr>
                      <a:r>
                        <a:rPr lang="en-US" sz="1400" b="0" dirty="0">
                          <a:effectLst/>
                          <a:latin typeface="Times New Roman" panose="02020603050405020304" pitchFamily="18" charset="0"/>
                          <a:cs typeface="Times New Roman" panose="02020603050405020304" pitchFamily="18" charset="0"/>
                        </a:rPr>
                        <a:t>Faucet</a:t>
                      </a:r>
                      <a:endParaRPr lang="en-US" sz="14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235" marR="67235" marT="0" marB="0" anchor="ctr">
                    <a:solidFill>
                      <a:schemeClr val="bg1"/>
                    </a:solidFill>
                  </a:tcPr>
                </a:tc>
                <a:tc>
                  <a:txBody>
                    <a:bodyPr/>
                    <a:lstStyle/>
                    <a:p>
                      <a:pPr algn="ctr">
                        <a:lnSpc>
                          <a:spcPct val="150000"/>
                        </a:lnSpc>
                        <a:spcAft>
                          <a:spcPts val="800"/>
                        </a:spcAft>
                      </a:pPr>
                      <a:r>
                        <a:rPr lang="en-US" sz="1400" b="0" dirty="0">
                          <a:effectLst/>
                          <a:latin typeface="Times New Roman" panose="02020603050405020304" pitchFamily="18" charset="0"/>
                          <a:ea typeface="Calibri" panose="020F0502020204030204" pitchFamily="34" charset="0"/>
                          <a:cs typeface="Times New Roman" panose="02020603050405020304" pitchFamily="18" charset="0"/>
                        </a:rPr>
                        <a:t>3</a:t>
                      </a:r>
                    </a:p>
                  </a:txBody>
                  <a:tcPr marL="67235" marR="67235" marT="0" marB="0" anchor="ctr">
                    <a:solidFill>
                      <a:schemeClr val="bg1"/>
                    </a:solidFill>
                  </a:tcPr>
                </a:tc>
                <a:tc>
                  <a:txBody>
                    <a:bodyPr/>
                    <a:lstStyle/>
                    <a:p>
                      <a:pPr algn="ctr">
                        <a:lnSpc>
                          <a:spcPct val="150000"/>
                        </a:lnSpc>
                        <a:spcAft>
                          <a:spcPts val="800"/>
                        </a:spcAft>
                      </a:pPr>
                      <a:r>
                        <a:rPr lang="en-US" sz="1400" b="0" dirty="0">
                          <a:effectLst/>
                          <a:latin typeface="Times New Roman" panose="02020603050405020304" pitchFamily="18" charset="0"/>
                          <a:ea typeface="Calibri" panose="020F0502020204030204" pitchFamily="34" charset="0"/>
                          <a:cs typeface="Times New Roman" panose="02020603050405020304" pitchFamily="18" charset="0"/>
                        </a:rPr>
                        <a:t>1</a:t>
                      </a:r>
                    </a:p>
                  </a:txBody>
                  <a:tcPr marL="67235" marR="67235" marT="0" marB="0" anchor="ctr">
                    <a:solidFill>
                      <a:schemeClr val="bg1"/>
                    </a:solidFill>
                  </a:tcPr>
                </a:tc>
                <a:tc>
                  <a:txBody>
                    <a:bodyPr/>
                    <a:lstStyle/>
                    <a:p>
                      <a:pPr algn="ctr">
                        <a:lnSpc>
                          <a:spcPct val="150000"/>
                        </a:lnSpc>
                        <a:spcAft>
                          <a:spcPts val="800"/>
                        </a:spcAft>
                      </a:pPr>
                      <a:r>
                        <a:rPr lang="en-US" sz="1400" b="0" dirty="0">
                          <a:effectLst/>
                          <a:latin typeface="Times New Roman" panose="02020603050405020304" pitchFamily="18" charset="0"/>
                          <a:ea typeface="Calibri" panose="020F0502020204030204" pitchFamily="34" charset="0"/>
                          <a:cs typeface="Times New Roman" panose="02020603050405020304" pitchFamily="18" charset="0"/>
                        </a:rPr>
                        <a:t>3</a:t>
                      </a:r>
                    </a:p>
                  </a:txBody>
                  <a:tcPr marL="67235" marR="67235" marT="0" marB="0" anchor="ctr">
                    <a:solidFill>
                      <a:schemeClr val="bg1"/>
                    </a:solidFill>
                  </a:tcPr>
                </a:tc>
                <a:extLst>
                  <a:ext uri="{0D108BD9-81ED-4DB2-BD59-A6C34878D82A}">
                    <a16:rowId xmlns:a16="http://schemas.microsoft.com/office/drawing/2014/main" val="2428759880"/>
                  </a:ext>
                </a:extLst>
              </a:tr>
              <a:tr h="285750">
                <a:tc>
                  <a:txBody>
                    <a:bodyPr/>
                    <a:lstStyle/>
                    <a:p>
                      <a:pPr algn="ctr">
                        <a:lnSpc>
                          <a:spcPct val="150000"/>
                        </a:lnSpc>
                        <a:spcAft>
                          <a:spcPts val="800"/>
                        </a:spcAft>
                      </a:pPr>
                      <a:r>
                        <a:rPr lang="en-US" sz="1400">
                          <a:effectLst/>
                          <a:latin typeface="Times New Roman" panose="02020603050405020304" pitchFamily="18" charset="0"/>
                          <a:cs typeface="Times New Roman" panose="02020603050405020304" pitchFamily="18" charset="0"/>
                        </a:rPr>
                        <a:t>Total (FU's)</a:t>
                      </a:r>
                      <a:endParaRPr lang="en-US" sz="14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7235" marR="67235" marT="0" marB="0" anchor="ctr">
                    <a:solidFill>
                      <a:schemeClr val="bg1"/>
                    </a:solidFill>
                  </a:tcPr>
                </a:tc>
                <a:tc gridSpan="5">
                  <a:txBody>
                    <a:bodyPr/>
                    <a:lstStyle/>
                    <a:p>
                      <a:pPr algn="ctr">
                        <a:lnSpc>
                          <a:spcPct val="150000"/>
                        </a:lnSpc>
                        <a:spcAft>
                          <a:spcPts val="800"/>
                        </a:spcAft>
                      </a:pPr>
                      <a:r>
                        <a:rPr lang="en-GB" sz="1400" b="0" dirty="0">
                          <a:effectLst/>
                          <a:latin typeface="Times New Roman" panose="02020603050405020304" pitchFamily="18" charset="0"/>
                          <a:ea typeface="Calibri" panose="020F0502020204030204" pitchFamily="34" charset="0"/>
                          <a:cs typeface="Times New Roman" panose="02020603050405020304" pitchFamily="18" charset="0"/>
                        </a:rPr>
                        <a:t>42</a:t>
                      </a:r>
                      <a:endParaRPr lang="en-US" sz="14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235" marR="67235" marT="0" marB="0" anchor="ctr">
                    <a:solidFill>
                      <a:schemeClr val="bg1"/>
                    </a:solid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280436012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0D85329-8B54-4D8C-9F57-F320A095B145}"/>
              </a:ext>
            </a:extLst>
          </p:cNvPr>
          <p:cNvSpPr>
            <a:spLocks noGrp="1"/>
          </p:cNvSpPr>
          <p:nvPr>
            <p:ph type="sldNum" sz="quarter" idx="12"/>
          </p:nvPr>
        </p:nvSpPr>
        <p:spPr/>
        <p:txBody>
          <a:bodyPr/>
          <a:lstStyle/>
          <a:p>
            <a:fld id="{D57F1E4F-1CFF-5643-939E-217C01CDF565}" type="slidenum">
              <a:rPr lang="en-US" sz="1400" smtClean="0"/>
              <a:pPr/>
              <a:t>62</a:t>
            </a:fld>
            <a:endParaRPr lang="en-US" sz="1400" dirty="0"/>
          </a:p>
        </p:txBody>
      </p:sp>
      <p:pic>
        <p:nvPicPr>
          <p:cNvPr id="3" name="Picture 2">
            <a:extLst>
              <a:ext uri="{FF2B5EF4-FFF2-40B4-BE49-F238E27FC236}">
                <a16:creationId xmlns:a16="http://schemas.microsoft.com/office/drawing/2014/main" id="{C08F1346-FE0C-4857-A1BA-2AAC92679B08}"/>
              </a:ext>
            </a:extLst>
          </p:cNvPr>
          <p:cNvPicPr>
            <a:picLocks noChangeAspect="1"/>
          </p:cNvPicPr>
          <p:nvPr/>
        </p:nvPicPr>
        <p:blipFill>
          <a:blip r:embed="rId2"/>
          <a:stretch>
            <a:fillRect/>
          </a:stretch>
        </p:blipFill>
        <p:spPr>
          <a:xfrm>
            <a:off x="1072364" y="811544"/>
            <a:ext cx="8493270" cy="5234912"/>
          </a:xfrm>
          <a:prstGeom prst="rect">
            <a:avLst/>
          </a:prstGeom>
        </p:spPr>
      </p:pic>
      <p:sp>
        <p:nvSpPr>
          <p:cNvPr id="4" name="TextBox 3">
            <a:extLst>
              <a:ext uri="{FF2B5EF4-FFF2-40B4-BE49-F238E27FC236}">
                <a16:creationId xmlns:a16="http://schemas.microsoft.com/office/drawing/2014/main" id="{2A805A4E-AFB0-49A1-BE62-B5B83F7B528A}"/>
              </a:ext>
            </a:extLst>
          </p:cNvPr>
          <p:cNvSpPr txBox="1"/>
          <p:nvPr/>
        </p:nvSpPr>
        <p:spPr>
          <a:xfrm>
            <a:off x="2086406" y="290945"/>
            <a:ext cx="2928938" cy="461665"/>
          </a:xfrm>
          <a:prstGeom prst="rect">
            <a:avLst/>
          </a:prstGeom>
          <a:noFill/>
        </p:spPr>
        <p:txBody>
          <a:bodyPr wrap="square" rtlCol="0">
            <a:spAutoFit/>
          </a:bodyPr>
          <a:lstStyle/>
          <a:p>
            <a:r>
              <a:rPr lang="en-US" sz="2400" b="1" dirty="0"/>
              <a:t>Second Floor</a:t>
            </a:r>
          </a:p>
        </p:txBody>
      </p:sp>
    </p:spTree>
    <p:extLst>
      <p:ext uri="{BB962C8B-B14F-4D97-AF65-F5344CB8AC3E}">
        <p14:creationId xmlns:p14="http://schemas.microsoft.com/office/powerpoint/2010/main" val="1272847689"/>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C629288-5F80-418F-A116-622C2EC3BBA2}"/>
              </a:ext>
            </a:extLst>
          </p:cNvPr>
          <p:cNvSpPr>
            <a:spLocks noGrp="1"/>
          </p:cNvSpPr>
          <p:nvPr>
            <p:ph type="sldNum" sz="quarter" idx="12"/>
          </p:nvPr>
        </p:nvSpPr>
        <p:spPr/>
        <p:txBody>
          <a:bodyPr/>
          <a:lstStyle/>
          <a:p>
            <a:fld id="{D57F1E4F-1CFF-5643-939E-217C01CDF565}" type="slidenum">
              <a:rPr lang="en-US" sz="1600" smtClean="0"/>
              <a:pPr/>
              <a:t>63</a:t>
            </a:fld>
            <a:endParaRPr lang="en-US" sz="1600" dirty="0"/>
          </a:p>
        </p:txBody>
      </p:sp>
      <p:sp>
        <p:nvSpPr>
          <p:cNvPr id="3" name="Rectangle 2">
            <a:extLst>
              <a:ext uri="{FF2B5EF4-FFF2-40B4-BE49-F238E27FC236}">
                <a16:creationId xmlns:a16="http://schemas.microsoft.com/office/drawing/2014/main" id="{75269D2E-2E83-4AA2-AAEF-FB9D2D06ADCA}"/>
              </a:ext>
            </a:extLst>
          </p:cNvPr>
          <p:cNvSpPr/>
          <p:nvPr/>
        </p:nvSpPr>
        <p:spPr>
          <a:xfrm>
            <a:off x="1773637" y="1442830"/>
            <a:ext cx="3103735" cy="369332"/>
          </a:xfrm>
          <a:prstGeom prst="rect">
            <a:avLst/>
          </a:prstGeom>
        </p:spPr>
        <p:txBody>
          <a:bodyPr wrap="none">
            <a:spAutoFit/>
          </a:bodyPr>
          <a:lstStyle/>
          <a:p>
            <a:r>
              <a:rPr lang="en-US" dirty="0"/>
              <a:t>Water supply network result</a:t>
            </a:r>
          </a:p>
        </p:txBody>
      </p:sp>
      <p:pic>
        <p:nvPicPr>
          <p:cNvPr id="4" name="Picture 3">
            <a:extLst>
              <a:ext uri="{FF2B5EF4-FFF2-40B4-BE49-F238E27FC236}">
                <a16:creationId xmlns:a16="http://schemas.microsoft.com/office/drawing/2014/main" id="{8DC9820C-E1CA-4D59-BE5E-B76F7443E677}"/>
              </a:ext>
            </a:extLst>
          </p:cNvPr>
          <p:cNvPicPr>
            <a:picLocks noChangeAspect="1"/>
          </p:cNvPicPr>
          <p:nvPr/>
        </p:nvPicPr>
        <p:blipFill>
          <a:blip r:embed="rId2"/>
          <a:stretch>
            <a:fillRect/>
          </a:stretch>
        </p:blipFill>
        <p:spPr>
          <a:xfrm>
            <a:off x="3535338" y="2069763"/>
            <a:ext cx="4251189" cy="3826070"/>
          </a:xfrm>
          <a:prstGeom prst="rect">
            <a:avLst/>
          </a:prstGeom>
        </p:spPr>
      </p:pic>
    </p:spTree>
    <p:extLst>
      <p:ext uri="{BB962C8B-B14F-4D97-AF65-F5344CB8AC3E}">
        <p14:creationId xmlns:p14="http://schemas.microsoft.com/office/powerpoint/2010/main" val="1909536887"/>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F5DC940-A3BB-4078-A976-459E959CE7EF}"/>
              </a:ext>
            </a:extLst>
          </p:cNvPr>
          <p:cNvSpPr>
            <a:spLocks noGrp="1"/>
          </p:cNvSpPr>
          <p:nvPr>
            <p:ph type="sldNum" sz="quarter" idx="12"/>
          </p:nvPr>
        </p:nvSpPr>
        <p:spPr>
          <a:xfrm>
            <a:off x="8550906" y="6242863"/>
            <a:ext cx="683339" cy="365125"/>
          </a:xfrm>
        </p:spPr>
        <p:txBody>
          <a:bodyPr/>
          <a:lstStyle/>
          <a:p>
            <a:fld id="{D57F1E4F-1CFF-5643-939E-217C01CDF565}" type="slidenum">
              <a:rPr lang="en-US" sz="2000" smtClean="0"/>
              <a:pPr/>
              <a:t>64</a:t>
            </a:fld>
            <a:endParaRPr lang="en-US" dirty="0"/>
          </a:p>
        </p:txBody>
      </p:sp>
      <p:sp>
        <p:nvSpPr>
          <p:cNvPr id="3" name="TextBox 2">
            <a:extLst>
              <a:ext uri="{FF2B5EF4-FFF2-40B4-BE49-F238E27FC236}">
                <a16:creationId xmlns:a16="http://schemas.microsoft.com/office/drawing/2014/main" id="{9ECA6B83-97DD-4D67-86C1-3C8614698636}"/>
              </a:ext>
            </a:extLst>
          </p:cNvPr>
          <p:cNvSpPr txBox="1"/>
          <p:nvPr/>
        </p:nvSpPr>
        <p:spPr>
          <a:xfrm>
            <a:off x="967409" y="834887"/>
            <a:ext cx="6732104" cy="954107"/>
          </a:xfrm>
          <a:prstGeom prst="rect">
            <a:avLst/>
          </a:prstGeom>
          <a:noFill/>
        </p:spPr>
        <p:txBody>
          <a:bodyPr wrap="square" rtlCol="0">
            <a:spAutoFit/>
          </a:bodyPr>
          <a:lstStyle/>
          <a:p>
            <a:r>
              <a:rPr lang="en-US" sz="2800" dirty="0">
                <a:latin typeface="Times New Roman" panose="02020603050405020304" pitchFamily="18" charset="0"/>
                <a:cs typeface="Times New Roman" panose="02020603050405020304" pitchFamily="18" charset="0"/>
              </a:rPr>
              <a:t>7- </a:t>
            </a:r>
            <a:r>
              <a:rPr lang="en-GB" sz="2800" b="1" dirty="0">
                <a:solidFill>
                  <a:srgbClr val="000000"/>
                </a:solidFill>
                <a:latin typeface="Times New Roman" panose="02020603050405020304" pitchFamily="18" charset="0"/>
                <a:cs typeface="Times New Roman" panose="02020603050405020304" pitchFamily="18" charset="0"/>
              </a:rPr>
              <a:t>Acoustical Aspect</a:t>
            </a:r>
          </a:p>
          <a:p>
            <a:endParaRPr lang="en-US" sz="2800" dirty="0">
              <a:latin typeface="Times New Roman" panose="02020603050405020304" pitchFamily="18" charset="0"/>
              <a:cs typeface="Times New Roman" panose="02020603050405020304" pitchFamily="18" charset="0"/>
            </a:endParaRPr>
          </a:p>
        </p:txBody>
      </p:sp>
      <p:graphicFrame>
        <p:nvGraphicFramePr>
          <p:cNvPr id="4" name="Diagram 3">
            <a:extLst>
              <a:ext uri="{FF2B5EF4-FFF2-40B4-BE49-F238E27FC236}">
                <a16:creationId xmlns:a16="http://schemas.microsoft.com/office/drawing/2014/main" id="{C5EF0691-13C7-4CA7-B389-F706354AAE07}"/>
              </a:ext>
            </a:extLst>
          </p:cNvPr>
          <p:cNvGraphicFramePr/>
          <p:nvPr/>
        </p:nvGraphicFramePr>
        <p:xfrm>
          <a:off x="1135269" y="1655034"/>
          <a:ext cx="8596244" cy="458782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10095493"/>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F5DC940-A3BB-4078-A976-459E959CE7EF}"/>
              </a:ext>
            </a:extLst>
          </p:cNvPr>
          <p:cNvSpPr>
            <a:spLocks noGrp="1"/>
          </p:cNvSpPr>
          <p:nvPr>
            <p:ph type="sldNum" sz="quarter" idx="12"/>
          </p:nvPr>
        </p:nvSpPr>
        <p:spPr/>
        <p:txBody>
          <a:bodyPr/>
          <a:lstStyle/>
          <a:p>
            <a:fld id="{D57F1E4F-1CFF-5643-939E-217C01CDF565}" type="slidenum">
              <a:rPr lang="en-US" sz="2000" smtClean="0"/>
              <a:pPr/>
              <a:t>65</a:t>
            </a:fld>
            <a:endParaRPr lang="en-US" dirty="0"/>
          </a:p>
        </p:txBody>
      </p:sp>
      <p:sp>
        <p:nvSpPr>
          <p:cNvPr id="3" name="TextBox 2">
            <a:extLst>
              <a:ext uri="{FF2B5EF4-FFF2-40B4-BE49-F238E27FC236}">
                <a16:creationId xmlns:a16="http://schemas.microsoft.com/office/drawing/2014/main" id="{9ECA6B83-97DD-4D67-86C1-3C8614698636}"/>
              </a:ext>
            </a:extLst>
          </p:cNvPr>
          <p:cNvSpPr txBox="1"/>
          <p:nvPr/>
        </p:nvSpPr>
        <p:spPr>
          <a:xfrm>
            <a:off x="967409" y="834887"/>
            <a:ext cx="6732104" cy="707886"/>
          </a:xfrm>
          <a:prstGeom prst="rect">
            <a:avLst/>
          </a:prstGeom>
          <a:noFill/>
        </p:spPr>
        <p:txBody>
          <a:bodyPr wrap="square" rtlCol="0">
            <a:spAutoFit/>
          </a:bodyPr>
          <a:lstStyle/>
          <a:p>
            <a:pPr lvl="0"/>
            <a:r>
              <a:rPr lang="en-US" sz="2000" b="1" dirty="0">
                <a:latin typeface="Times New Roman" panose="02020603050405020304" pitchFamily="18" charset="0"/>
                <a:cs typeface="Times New Roman" panose="02020603050405020304" pitchFamily="18" charset="0"/>
              </a:rPr>
              <a:t>Architectural analysis</a:t>
            </a:r>
            <a:endParaRPr lang="es-US" sz="2000" b="1" dirty="0">
              <a:latin typeface="Times New Roman" panose="02020603050405020304" pitchFamily="18" charset="0"/>
              <a:cs typeface="Times New Roman" panose="02020603050405020304" pitchFamily="18" charset="0"/>
            </a:endParaRPr>
          </a:p>
          <a:p>
            <a:endParaRPr lang="en-US" sz="2000" b="1" dirty="0"/>
          </a:p>
        </p:txBody>
      </p:sp>
      <p:pic>
        <p:nvPicPr>
          <p:cNvPr id="4" name="Picture 3">
            <a:extLst>
              <a:ext uri="{FF2B5EF4-FFF2-40B4-BE49-F238E27FC236}">
                <a16:creationId xmlns:a16="http://schemas.microsoft.com/office/drawing/2014/main" id="{0FE9F2DD-6EA8-4593-90CD-947AAC277070}"/>
              </a:ext>
            </a:extLst>
          </p:cNvPr>
          <p:cNvPicPr>
            <a:picLocks noChangeAspect="1"/>
          </p:cNvPicPr>
          <p:nvPr/>
        </p:nvPicPr>
        <p:blipFill>
          <a:blip r:embed="rId2"/>
          <a:stretch>
            <a:fillRect/>
          </a:stretch>
        </p:blipFill>
        <p:spPr>
          <a:xfrm>
            <a:off x="173283" y="1182949"/>
            <a:ext cx="4796282" cy="2742245"/>
          </a:xfrm>
          <a:prstGeom prst="rect">
            <a:avLst/>
          </a:prstGeom>
        </p:spPr>
      </p:pic>
      <p:sp>
        <p:nvSpPr>
          <p:cNvPr id="5" name="TextBox 4">
            <a:extLst>
              <a:ext uri="{FF2B5EF4-FFF2-40B4-BE49-F238E27FC236}">
                <a16:creationId xmlns:a16="http://schemas.microsoft.com/office/drawing/2014/main" id="{CA15A29D-C813-4C0B-A680-3B3DBEEFD7AC}"/>
              </a:ext>
            </a:extLst>
          </p:cNvPr>
          <p:cNvSpPr txBox="1"/>
          <p:nvPr/>
        </p:nvSpPr>
        <p:spPr>
          <a:xfrm>
            <a:off x="2008198" y="3923069"/>
            <a:ext cx="2497541" cy="369332"/>
          </a:xfrm>
          <a:prstGeom prst="rect">
            <a:avLst/>
          </a:prstGeom>
          <a:noFill/>
        </p:spPr>
        <p:txBody>
          <a:bodyPr wrap="square" rtlCol="0">
            <a:spAutoFit/>
          </a:bodyPr>
          <a:lstStyle/>
          <a:p>
            <a:r>
              <a:rPr lang="en-US" dirty="0"/>
              <a:t>Office Plan </a:t>
            </a:r>
          </a:p>
        </p:txBody>
      </p:sp>
      <p:graphicFrame>
        <p:nvGraphicFramePr>
          <p:cNvPr id="8" name="Table 8">
            <a:extLst>
              <a:ext uri="{FF2B5EF4-FFF2-40B4-BE49-F238E27FC236}">
                <a16:creationId xmlns:a16="http://schemas.microsoft.com/office/drawing/2014/main" id="{DD600C70-0E3B-43E8-A2D4-04B9185432C3}"/>
              </a:ext>
            </a:extLst>
          </p:cNvPr>
          <p:cNvGraphicFramePr>
            <a:graphicFrameLocks noGrp="1"/>
          </p:cNvGraphicFramePr>
          <p:nvPr/>
        </p:nvGraphicFramePr>
        <p:xfrm>
          <a:off x="462659" y="5005942"/>
          <a:ext cx="8363288" cy="1035420"/>
        </p:xfrm>
        <a:graphic>
          <a:graphicData uri="http://schemas.openxmlformats.org/drawingml/2006/table">
            <a:tbl>
              <a:tblPr firstRow="1" bandRow="1">
                <a:tableStyleId>{5C22544A-7EE6-4342-B048-85BDC9FD1C3A}</a:tableStyleId>
              </a:tblPr>
              <a:tblGrid>
                <a:gridCol w="2056134">
                  <a:extLst>
                    <a:ext uri="{9D8B030D-6E8A-4147-A177-3AD203B41FA5}">
                      <a16:colId xmlns:a16="http://schemas.microsoft.com/office/drawing/2014/main" val="2634188223"/>
                    </a:ext>
                  </a:extLst>
                </a:gridCol>
                <a:gridCol w="1023731">
                  <a:extLst>
                    <a:ext uri="{9D8B030D-6E8A-4147-A177-3AD203B41FA5}">
                      <a16:colId xmlns:a16="http://schemas.microsoft.com/office/drawing/2014/main" val="23796030"/>
                    </a:ext>
                  </a:extLst>
                </a:gridCol>
                <a:gridCol w="974662">
                  <a:extLst>
                    <a:ext uri="{9D8B030D-6E8A-4147-A177-3AD203B41FA5}">
                      <a16:colId xmlns:a16="http://schemas.microsoft.com/office/drawing/2014/main" val="146077790"/>
                    </a:ext>
                  </a:extLst>
                </a:gridCol>
                <a:gridCol w="1008861">
                  <a:extLst>
                    <a:ext uri="{9D8B030D-6E8A-4147-A177-3AD203B41FA5}">
                      <a16:colId xmlns:a16="http://schemas.microsoft.com/office/drawing/2014/main" val="3812397200"/>
                    </a:ext>
                  </a:extLst>
                </a:gridCol>
                <a:gridCol w="1043060">
                  <a:extLst>
                    <a:ext uri="{9D8B030D-6E8A-4147-A177-3AD203B41FA5}">
                      <a16:colId xmlns:a16="http://schemas.microsoft.com/office/drawing/2014/main" val="1368550084"/>
                    </a:ext>
                  </a:extLst>
                </a:gridCol>
                <a:gridCol w="1060160">
                  <a:extLst>
                    <a:ext uri="{9D8B030D-6E8A-4147-A177-3AD203B41FA5}">
                      <a16:colId xmlns:a16="http://schemas.microsoft.com/office/drawing/2014/main" val="2474935072"/>
                    </a:ext>
                  </a:extLst>
                </a:gridCol>
                <a:gridCol w="1196680">
                  <a:extLst>
                    <a:ext uri="{9D8B030D-6E8A-4147-A177-3AD203B41FA5}">
                      <a16:colId xmlns:a16="http://schemas.microsoft.com/office/drawing/2014/main" val="4267787941"/>
                    </a:ext>
                  </a:extLst>
                </a:gridCol>
              </a:tblGrid>
              <a:tr h="658904">
                <a:tc>
                  <a:txBody>
                    <a:bodyPr/>
                    <a:lstStyle/>
                    <a:p>
                      <a:r>
                        <a:rPr lang="en-US" dirty="0"/>
                        <a:t>Frequency </a:t>
                      </a:r>
                    </a:p>
                  </a:txBody>
                  <a:tcPr/>
                </a:tc>
                <a:tc>
                  <a:txBody>
                    <a:bodyPr/>
                    <a:lstStyle/>
                    <a:p>
                      <a:r>
                        <a:rPr lang="en-US" dirty="0"/>
                        <a:t>125Hz</a:t>
                      </a:r>
                    </a:p>
                  </a:txBody>
                  <a:tcPr/>
                </a:tc>
                <a:tc>
                  <a:txBody>
                    <a:bodyPr/>
                    <a:lstStyle/>
                    <a:p>
                      <a:r>
                        <a:rPr lang="en-US" dirty="0"/>
                        <a:t>250Hz</a:t>
                      </a:r>
                    </a:p>
                  </a:txBody>
                  <a:tcPr/>
                </a:tc>
                <a:tc>
                  <a:txBody>
                    <a:bodyPr/>
                    <a:lstStyle/>
                    <a:p>
                      <a:r>
                        <a:rPr lang="en-US" dirty="0"/>
                        <a:t>500Hz</a:t>
                      </a:r>
                    </a:p>
                  </a:txBody>
                  <a:tcPr/>
                </a:tc>
                <a:tc>
                  <a:txBody>
                    <a:bodyPr/>
                    <a:lstStyle/>
                    <a:p>
                      <a:r>
                        <a:rPr lang="en-US" dirty="0"/>
                        <a:t>1000Hz</a:t>
                      </a:r>
                    </a:p>
                  </a:txBody>
                  <a:tcPr/>
                </a:tc>
                <a:tc>
                  <a:txBody>
                    <a:bodyPr/>
                    <a:lstStyle/>
                    <a:p>
                      <a:r>
                        <a:rPr lang="en-US" dirty="0"/>
                        <a:t>2000Hz</a:t>
                      </a:r>
                    </a:p>
                  </a:txBody>
                  <a:tcPr/>
                </a:tc>
                <a:tc>
                  <a:txBody>
                    <a:bodyPr/>
                    <a:lstStyle/>
                    <a:p>
                      <a:r>
                        <a:rPr lang="en-US" dirty="0"/>
                        <a:t>4000Hz</a:t>
                      </a:r>
                    </a:p>
                  </a:txBody>
                  <a:tcPr/>
                </a:tc>
                <a:extLst>
                  <a:ext uri="{0D108BD9-81ED-4DB2-BD59-A6C34878D82A}">
                    <a16:rowId xmlns:a16="http://schemas.microsoft.com/office/drawing/2014/main" val="920560083"/>
                  </a:ext>
                </a:extLst>
              </a:tr>
              <a:tr h="376516">
                <a:tc>
                  <a:txBody>
                    <a:bodyPr/>
                    <a:lstStyle/>
                    <a:p>
                      <a:r>
                        <a:rPr lang="en-US" dirty="0"/>
                        <a:t>RT60 (second)</a:t>
                      </a:r>
                    </a:p>
                  </a:txBody>
                  <a:tcPr/>
                </a:tc>
                <a:tc>
                  <a:txBody>
                    <a:bodyPr/>
                    <a:lstStyle/>
                    <a:p>
                      <a:r>
                        <a:rPr lang="en-US" dirty="0"/>
                        <a:t>1.2</a:t>
                      </a:r>
                    </a:p>
                  </a:txBody>
                  <a:tcPr/>
                </a:tc>
                <a:tc>
                  <a:txBody>
                    <a:bodyPr/>
                    <a:lstStyle/>
                    <a:p>
                      <a:r>
                        <a:rPr lang="en-US" dirty="0"/>
                        <a:t>1.1</a:t>
                      </a:r>
                    </a:p>
                  </a:txBody>
                  <a:tcPr/>
                </a:tc>
                <a:tc>
                  <a:txBody>
                    <a:bodyPr/>
                    <a:lstStyle/>
                    <a:p>
                      <a:r>
                        <a:rPr lang="en-US" dirty="0"/>
                        <a:t>0.95</a:t>
                      </a:r>
                    </a:p>
                  </a:txBody>
                  <a:tcPr/>
                </a:tc>
                <a:tc>
                  <a:txBody>
                    <a:bodyPr/>
                    <a:lstStyle/>
                    <a:p>
                      <a:r>
                        <a:rPr lang="en-US" dirty="0"/>
                        <a:t>0.81</a:t>
                      </a:r>
                    </a:p>
                  </a:txBody>
                  <a:tcPr/>
                </a:tc>
                <a:tc>
                  <a:txBody>
                    <a:bodyPr/>
                    <a:lstStyle/>
                    <a:p>
                      <a:r>
                        <a:rPr lang="en-US" dirty="0"/>
                        <a:t>0.73</a:t>
                      </a:r>
                    </a:p>
                  </a:txBody>
                  <a:tcPr/>
                </a:tc>
                <a:tc>
                  <a:txBody>
                    <a:bodyPr/>
                    <a:lstStyle/>
                    <a:p>
                      <a:r>
                        <a:rPr lang="en-US" dirty="0"/>
                        <a:t>0.78</a:t>
                      </a:r>
                    </a:p>
                  </a:txBody>
                  <a:tcPr/>
                </a:tc>
                <a:extLst>
                  <a:ext uri="{0D108BD9-81ED-4DB2-BD59-A6C34878D82A}">
                    <a16:rowId xmlns:a16="http://schemas.microsoft.com/office/drawing/2014/main" val="94844217"/>
                  </a:ext>
                </a:extLst>
              </a:tr>
            </a:tbl>
          </a:graphicData>
        </a:graphic>
      </p:graphicFrame>
      <p:sp>
        <p:nvSpPr>
          <p:cNvPr id="9" name="TextBox 8">
            <a:extLst>
              <a:ext uri="{FF2B5EF4-FFF2-40B4-BE49-F238E27FC236}">
                <a16:creationId xmlns:a16="http://schemas.microsoft.com/office/drawing/2014/main" id="{D0980370-93EB-4315-A66A-1DF94140D058}"/>
              </a:ext>
            </a:extLst>
          </p:cNvPr>
          <p:cNvSpPr txBox="1"/>
          <p:nvPr/>
        </p:nvSpPr>
        <p:spPr>
          <a:xfrm>
            <a:off x="1809328" y="4477068"/>
            <a:ext cx="3160238" cy="369332"/>
          </a:xfrm>
          <a:prstGeom prst="rect">
            <a:avLst/>
          </a:prstGeom>
          <a:noFill/>
        </p:spPr>
        <p:txBody>
          <a:bodyPr wrap="square" rtlCol="0">
            <a:spAutoFit/>
          </a:bodyPr>
          <a:lstStyle/>
          <a:p>
            <a:r>
              <a:rPr lang="en-US" dirty="0"/>
              <a:t>A- Reverberation Time RT60:</a:t>
            </a:r>
          </a:p>
        </p:txBody>
      </p:sp>
      <p:sp>
        <p:nvSpPr>
          <p:cNvPr id="11" name="TextBox 10">
            <a:extLst>
              <a:ext uri="{FF2B5EF4-FFF2-40B4-BE49-F238E27FC236}">
                <a16:creationId xmlns:a16="http://schemas.microsoft.com/office/drawing/2014/main" id="{394EF006-F830-46EB-AD54-63B6C50FE75C}"/>
              </a:ext>
            </a:extLst>
          </p:cNvPr>
          <p:cNvSpPr txBox="1"/>
          <p:nvPr/>
        </p:nvSpPr>
        <p:spPr>
          <a:xfrm>
            <a:off x="2554580" y="6091144"/>
            <a:ext cx="3292717" cy="369332"/>
          </a:xfrm>
          <a:prstGeom prst="rect">
            <a:avLst/>
          </a:prstGeom>
          <a:noFill/>
        </p:spPr>
        <p:txBody>
          <a:bodyPr wrap="square" rtlCol="0">
            <a:spAutoFit/>
          </a:bodyPr>
          <a:lstStyle/>
          <a:p>
            <a:r>
              <a:rPr lang="en-GB" dirty="0"/>
              <a:t>Standard: 0.60</a:t>
            </a:r>
            <a:r>
              <a:rPr lang="en-GB" baseline="-25000" dirty="0"/>
              <a:t> </a:t>
            </a:r>
            <a:r>
              <a:rPr lang="en-GB" dirty="0"/>
              <a:t>&lt; RT</a:t>
            </a:r>
            <a:r>
              <a:rPr lang="en-GB" baseline="-25000" dirty="0"/>
              <a:t>60 </a:t>
            </a:r>
            <a:r>
              <a:rPr lang="en-GB" dirty="0"/>
              <a:t>&lt;</a:t>
            </a:r>
            <a:r>
              <a:rPr lang="en-GB" baseline="-25000" dirty="0"/>
              <a:t> </a:t>
            </a:r>
            <a:r>
              <a:rPr lang="en-GB" dirty="0"/>
              <a:t>1.20</a:t>
            </a:r>
          </a:p>
        </p:txBody>
      </p:sp>
      <p:sp>
        <p:nvSpPr>
          <p:cNvPr id="12" name="TextBox 11">
            <a:extLst>
              <a:ext uri="{FF2B5EF4-FFF2-40B4-BE49-F238E27FC236}">
                <a16:creationId xmlns:a16="http://schemas.microsoft.com/office/drawing/2014/main" id="{20D8EBDA-7E8C-4DB9-B922-22FE013E32CB}"/>
              </a:ext>
            </a:extLst>
          </p:cNvPr>
          <p:cNvSpPr txBox="1"/>
          <p:nvPr/>
        </p:nvSpPr>
        <p:spPr>
          <a:xfrm>
            <a:off x="6825275" y="1886524"/>
            <a:ext cx="3160238" cy="369332"/>
          </a:xfrm>
          <a:prstGeom prst="rect">
            <a:avLst/>
          </a:prstGeom>
          <a:noFill/>
        </p:spPr>
        <p:txBody>
          <a:bodyPr wrap="square" rtlCol="0">
            <a:spAutoFit/>
          </a:bodyPr>
          <a:lstStyle/>
          <a:p>
            <a:r>
              <a:rPr lang="en-US" dirty="0"/>
              <a:t>B- Articulation Loss AL%</a:t>
            </a:r>
          </a:p>
        </p:txBody>
      </p:sp>
      <p:sp>
        <p:nvSpPr>
          <p:cNvPr id="13" name="TextBox 12">
            <a:extLst>
              <a:ext uri="{FF2B5EF4-FFF2-40B4-BE49-F238E27FC236}">
                <a16:creationId xmlns:a16="http://schemas.microsoft.com/office/drawing/2014/main" id="{A604B1E4-F476-4BE9-8243-E20699DE8BC5}"/>
              </a:ext>
            </a:extLst>
          </p:cNvPr>
          <p:cNvSpPr txBox="1"/>
          <p:nvPr/>
        </p:nvSpPr>
        <p:spPr>
          <a:xfrm>
            <a:off x="6937283" y="3173554"/>
            <a:ext cx="3160238" cy="369332"/>
          </a:xfrm>
          <a:prstGeom prst="rect">
            <a:avLst/>
          </a:prstGeom>
          <a:noFill/>
        </p:spPr>
        <p:txBody>
          <a:bodyPr wrap="square" rtlCol="0">
            <a:spAutoFit/>
          </a:bodyPr>
          <a:lstStyle/>
          <a:p>
            <a:r>
              <a:rPr lang="en-US" dirty="0"/>
              <a:t>Recommended: AL % &lt; 20 %</a:t>
            </a:r>
          </a:p>
        </p:txBody>
      </p:sp>
      <p:graphicFrame>
        <p:nvGraphicFramePr>
          <p:cNvPr id="7" name="Table 6">
            <a:extLst>
              <a:ext uri="{FF2B5EF4-FFF2-40B4-BE49-F238E27FC236}">
                <a16:creationId xmlns:a16="http://schemas.microsoft.com/office/drawing/2014/main" id="{ADE85F0F-5E24-4560-8C31-670055BD520A}"/>
              </a:ext>
            </a:extLst>
          </p:cNvPr>
          <p:cNvGraphicFramePr>
            <a:graphicFrameLocks noGrp="1"/>
          </p:cNvGraphicFramePr>
          <p:nvPr/>
        </p:nvGraphicFramePr>
        <p:xfrm>
          <a:off x="4200939" y="2403768"/>
          <a:ext cx="6308035" cy="643890"/>
        </p:xfrm>
        <a:graphic>
          <a:graphicData uri="http://schemas.openxmlformats.org/drawingml/2006/table">
            <a:tbl>
              <a:tblPr firstRow="1" firstCol="1" bandRow="1"/>
              <a:tblGrid>
                <a:gridCol w="1141673">
                  <a:extLst>
                    <a:ext uri="{9D8B030D-6E8A-4147-A177-3AD203B41FA5}">
                      <a16:colId xmlns:a16="http://schemas.microsoft.com/office/drawing/2014/main" val="11327553"/>
                    </a:ext>
                  </a:extLst>
                </a:gridCol>
                <a:gridCol w="806396">
                  <a:extLst>
                    <a:ext uri="{9D8B030D-6E8A-4147-A177-3AD203B41FA5}">
                      <a16:colId xmlns:a16="http://schemas.microsoft.com/office/drawing/2014/main" val="4183810407"/>
                    </a:ext>
                  </a:extLst>
                </a:gridCol>
                <a:gridCol w="795131">
                  <a:extLst>
                    <a:ext uri="{9D8B030D-6E8A-4147-A177-3AD203B41FA5}">
                      <a16:colId xmlns:a16="http://schemas.microsoft.com/office/drawing/2014/main" val="966408930"/>
                    </a:ext>
                  </a:extLst>
                </a:gridCol>
                <a:gridCol w="742122">
                  <a:extLst>
                    <a:ext uri="{9D8B030D-6E8A-4147-A177-3AD203B41FA5}">
                      <a16:colId xmlns:a16="http://schemas.microsoft.com/office/drawing/2014/main" val="4182289970"/>
                    </a:ext>
                  </a:extLst>
                </a:gridCol>
                <a:gridCol w="887895">
                  <a:extLst>
                    <a:ext uri="{9D8B030D-6E8A-4147-A177-3AD203B41FA5}">
                      <a16:colId xmlns:a16="http://schemas.microsoft.com/office/drawing/2014/main" val="2711323623"/>
                    </a:ext>
                  </a:extLst>
                </a:gridCol>
                <a:gridCol w="927652">
                  <a:extLst>
                    <a:ext uri="{9D8B030D-6E8A-4147-A177-3AD203B41FA5}">
                      <a16:colId xmlns:a16="http://schemas.microsoft.com/office/drawing/2014/main" val="712064068"/>
                    </a:ext>
                  </a:extLst>
                </a:gridCol>
                <a:gridCol w="1007166">
                  <a:extLst>
                    <a:ext uri="{9D8B030D-6E8A-4147-A177-3AD203B41FA5}">
                      <a16:colId xmlns:a16="http://schemas.microsoft.com/office/drawing/2014/main" val="665306996"/>
                    </a:ext>
                  </a:extLst>
                </a:gridCol>
              </a:tblGrid>
              <a:tr h="229235">
                <a:tc>
                  <a:txBody>
                    <a:bodyPr/>
                    <a:lstStyle/>
                    <a:p>
                      <a:pPr algn="ctr">
                        <a:lnSpc>
                          <a:spcPct val="150000"/>
                        </a:lnSpc>
                        <a:spcAft>
                          <a:spcPts val="0"/>
                        </a:spcAft>
                      </a:pP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Frequency</a:t>
                      </a:r>
                      <a:endParaRPr lang="en-GB" sz="16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125 Hz</a:t>
                      </a:r>
                      <a:endParaRPr lang="en-GB" sz="16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250 Hz</a:t>
                      </a:r>
                      <a:endParaRPr lang="en-GB" sz="16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500 Hz</a:t>
                      </a:r>
                      <a:endParaRPr lang="en-GB" sz="16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1000 Hz</a:t>
                      </a:r>
                      <a:endParaRPr lang="en-GB" sz="16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2000 Hz</a:t>
                      </a:r>
                      <a:endParaRPr lang="en-GB" sz="16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4000 Hz</a:t>
                      </a:r>
                      <a:endParaRPr lang="en-GB" sz="16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90467461"/>
                  </a:ext>
                </a:extLst>
              </a:tr>
              <a:tr h="229235">
                <a:tc>
                  <a:txBody>
                    <a:bodyPr/>
                    <a:lstStyle/>
                    <a:p>
                      <a:pPr algn="ctr">
                        <a:lnSpc>
                          <a:spcPct val="150000"/>
                        </a:lnSpc>
                        <a:spcAft>
                          <a:spcPts val="0"/>
                        </a:spcAft>
                      </a:pPr>
                      <a:r>
                        <a:rPr lang="en-US" sz="1600">
                          <a:effectLst/>
                          <a:latin typeface="Times New Roman" panose="02020603050405020304" pitchFamily="18" charset="0"/>
                          <a:ea typeface="Calibri" panose="020F0502020204030204" pitchFamily="34" charset="0"/>
                          <a:cs typeface="Times New Roman" panose="02020603050405020304" pitchFamily="18" charset="0"/>
                        </a:rPr>
                        <a:t>AL%</a:t>
                      </a:r>
                      <a:endParaRPr lang="en-GB" sz="16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1600">
                          <a:effectLst/>
                          <a:latin typeface="Times New Roman" panose="02020603050405020304" pitchFamily="18" charset="0"/>
                          <a:ea typeface="Calibri" panose="020F0502020204030204" pitchFamily="34" charset="0"/>
                          <a:cs typeface="Times New Roman" panose="02020603050405020304" pitchFamily="18" charset="0"/>
                        </a:rPr>
                        <a:t>15</a:t>
                      </a:r>
                      <a:endParaRPr lang="en-GB" sz="16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1600">
                          <a:effectLst/>
                          <a:latin typeface="Times New Roman" panose="02020603050405020304" pitchFamily="18" charset="0"/>
                          <a:ea typeface="Calibri" panose="020F0502020204030204" pitchFamily="34" charset="0"/>
                          <a:cs typeface="Times New Roman" panose="02020603050405020304" pitchFamily="18" charset="0"/>
                        </a:rPr>
                        <a:t>14</a:t>
                      </a:r>
                      <a:endParaRPr lang="en-GB" sz="16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1600">
                          <a:effectLst/>
                          <a:latin typeface="Times New Roman" panose="02020603050405020304" pitchFamily="18" charset="0"/>
                          <a:ea typeface="Calibri" panose="020F0502020204030204" pitchFamily="34" charset="0"/>
                          <a:cs typeface="Times New Roman" panose="02020603050405020304" pitchFamily="18" charset="0"/>
                        </a:rPr>
                        <a:t>12</a:t>
                      </a:r>
                      <a:endParaRPr lang="en-GB" sz="16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1600">
                          <a:effectLst/>
                          <a:latin typeface="Times New Roman" panose="02020603050405020304" pitchFamily="18" charset="0"/>
                          <a:ea typeface="Calibri" panose="020F0502020204030204" pitchFamily="34" charset="0"/>
                          <a:cs typeface="Times New Roman" panose="02020603050405020304" pitchFamily="18" charset="0"/>
                        </a:rPr>
                        <a:t>7</a:t>
                      </a:r>
                      <a:endParaRPr lang="en-GB" sz="16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7</a:t>
                      </a:r>
                      <a:endParaRPr lang="en-GB" sz="16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7</a:t>
                      </a:r>
                      <a:endParaRPr lang="en-GB" sz="16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503384"/>
                  </a:ext>
                </a:extLst>
              </a:tr>
            </a:tbl>
          </a:graphicData>
        </a:graphic>
      </p:graphicFrame>
    </p:spTree>
    <p:extLst>
      <p:ext uri="{BB962C8B-B14F-4D97-AF65-F5344CB8AC3E}">
        <p14:creationId xmlns:p14="http://schemas.microsoft.com/office/powerpoint/2010/main" val="2718243721"/>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F5DC940-A3BB-4078-A976-459E959CE7EF}"/>
              </a:ext>
            </a:extLst>
          </p:cNvPr>
          <p:cNvSpPr>
            <a:spLocks noGrp="1"/>
          </p:cNvSpPr>
          <p:nvPr>
            <p:ph type="sldNum" sz="quarter" idx="12"/>
          </p:nvPr>
        </p:nvSpPr>
        <p:spPr/>
        <p:txBody>
          <a:bodyPr/>
          <a:lstStyle/>
          <a:p>
            <a:fld id="{D57F1E4F-1CFF-5643-939E-217C01CDF565}" type="slidenum">
              <a:rPr lang="en-US" sz="2000" smtClean="0"/>
              <a:pPr/>
              <a:t>66</a:t>
            </a:fld>
            <a:endParaRPr lang="en-US" dirty="0"/>
          </a:p>
        </p:txBody>
      </p:sp>
      <p:sp>
        <p:nvSpPr>
          <p:cNvPr id="9" name="TextBox 8">
            <a:extLst>
              <a:ext uri="{FF2B5EF4-FFF2-40B4-BE49-F238E27FC236}">
                <a16:creationId xmlns:a16="http://schemas.microsoft.com/office/drawing/2014/main" id="{6B22BC4E-7AA3-493B-B512-E596B531F9FA}"/>
              </a:ext>
            </a:extLst>
          </p:cNvPr>
          <p:cNvSpPr txBox="1"/>
          <p:nvPr/>
        </p:nvSpPr>
        <p:spPr>
          <a:xfrm>
            <a:off x="5975795" y="2924800"/>
            <a:ext cx="3160238" cy="646331"/>
          </a:xfrm>
          <a:prstGeom prst="rect">
            <a:avLst/>
          </a:prstGeom>
          <a:noFill/>
        </p:spPr>
        <p:txBody>
          <a:bodyPr wrap="square" rtlCol="0">
            <a:spAutoFit/>
          </a:bodyPr>
          <a:lstStyle/>
          <a:p>
            <a:endParaRPr lang="en-GB" dirty="0"/>
          </a:p>
          <a:p>
            <a:r>
              <a:rPr lang="en-GB" dirty="0"/>
              <a:t>Gypsum board wall</a:t>
            </a:r>
            <a:endParaRPr lang="en-US" dirty="0"/>
          </a:p>
        </p:txBody>
      </p:sp>
      <p:sp>
        <p:nvSpPr>
          <p:cNvPr id="11" name="TextBox 10">
            <a:extLst>
              <a:ext uri="{FF2B5EF4-FFF2-40B4-BE49-F238E27FC236}">
                <a16:creationId xmlns:a16="http://schemas.microsoft.com/office/drawing/2014/main" id="{D26A2477-77FF-438D-82F8-E14F82F77C0C}"/>
              </a:ext>
            </a:extLst>
          </p:cNvPr>
          <p:cNvSpPr txBox="1"/>
          <p:nvPr/>
        </p:nvSpPr>
        <p:spPr>
          <a:xfrm>
            <a:off x="431101" y="382402"/>
            <a:ext cx="3928864" cy="923330"/>
          </a:xfrm>
          <a:prstGeom prst="rect">
            <a:avLst/>
          </a:prstGeom>
          <a:noFill/>
        </p:spPr>
        <p:txBody>
          <a:bodyPr wrap="square" rtlCol="0">
            <a:spAutoFit/>
          </a:bodyPr>
          <a:lstStyle/>
          <a:p>
            <a:r>
              <a:rPr lang="en-US" dirty="0"/>
              <a:t>C- </a:t>
            </a:r>
            <a:r>
              <a:rPr lang="en-GB" b="1" dirty="0"/>
              <a:t>Sound transmission class (STC)</a:t>
            </a:r>
            <a:br>
              <a:rPr lang="en-GB" b="1" dirty="0"/>
            </a:br>
            <a:br>
              <a:rPr lang="en-GB" b="1" dirty="0"/>
            </a:br>
            <a:r>
              <a:rPr lang="en-GB" dirty="0"/>
              <a:t>Standard = 38 dB </a:t>
            </a:r>
            <a:endParaRPr lang="en-US" dirty="0"/>
          </a:p>
        </p:txBody>
      </p:sp>
      <p:pic>
        <p:nvPicPr>
          <p:cNvPr id="12" name="Picture 11">
            <a:extLst>
              <a:ext uri="{FF2B5EF4-FFF2-40B4-BE49-F238E27FC236}">
                <a16:creationId xmlns:a16="http://schemas.microsoft.com/office/drawing/2014/main" id="{DC358FA3-950C-4296-B900-0A0E4F7AAD4A}"/>
              </a:ext>
            </a:extLst>
          </p:cNvPr>
          <p:cNvPicPr/>
          <p:nvPr/>
        </p:nvPicPr>
        <p:blipFill>
          <a:blip r:embed="rId2">
            <a:extLst>
              <a:ext uri="{28A0092B-C50C-407E-A947-70E740481C1C}">
                <a14:useLocalDpi xmlns:a14="http://schemas.microsoft.com/office/drawing/2010/main" val="0"/>
              </a:ext>
            </a:extLst>
          </a:blip>
          <a:stretch>
            <a:fillRect/>
          </a:stretch>
        </p:blipFill>
        <p:spPr>
          <a:xfrm>
            <a:off x="58161" y="1392446"/>
            <a:ext cx="1911337" cy="2626234"/>
          </a:xfrm>
          <a:prstGeom prst="rect">
            <a:avLst/>
          </a:prstGeom>
        </p:spPr>
      </p:pic>
      <p:pic>
        <p:nvPicPr>
          <p:cNvPr id="13" name="Picture 12">
            <a:extLst>
              <a:ext uri="{FF2B5EF4-FFF2-40B4-BE49-F238E27FC236}">
                <a16:creationId xmlns:a16="http://schemas.microsoft.com/office/drawing/2014/main" id="{14A79983-E21B-409F-926E-E19A2C627BFE}"/>
              </a:ext>
            </a:extLst>
          </p:cNvPr>
          <p:cNvPicPr/>
          <p:nvPr/>
        </p:nvPicPr>
        <p:blipFill>
          <a:blip r:embed="rId3">
            <a:extLst>
              <a:ext uri="{28A0092B-C50C-407E-A947-70E740481C1C}">
                <a14:useLocalDpi xmlns:a14="http://schemas.microsoft.com/office/drawing/2010/main" val="0"/>
              </a:ext>
            </a:extLst>
          </a:blip>
          <a:stretch>
            <a:fillRect/>
          </a:stretch>
        </p:blipFill>
        <p:spPr>
          <a:xfrm>
            <a:off x="2314182" y="1418950"/>
            <a:ext cx="2179536" cy="2626234"/>
          </a:xfrm>
          <a:prstGeom prst="rect">
            <a:avLst/>
          </a:prstGeom>
        </p:spPr>
      </p:pic>
      <p:sp>
        <p:nvSpPr>
          <p:cNvPr id="14" name="TextBox 13">
            <a:extLst>
              <a:ext uri="{FF2B5EF4-FFF2-40B4-BE49-F238E27FC236}">
                <a16:creationId xmlns:a16="http://schemas.microsoft.com/office/drawing/2014/main" id="{79797A22-D9C4-4809-A267-38D14F272237}"/>
              </a:ext>
            </a:extLst>
          </p:cNvPr>
          <p:cNvSpPr txBox="1"/>
          <p:nvPr/>
        </p:nvSpPr>
        <p:spPr>
          <a:xfrm>
            <a:off x="1333480" y="4131898"/>
            <a:ext cx="3160238" cy="369332"/>
          </a:xfrm>
          <a:prstGeom prst="rect">
            <a:avLst/>
          </a:prstGeom>
          <a:noFill/>
        </p:spPr>
        <p:txBody>
          <a:bodyPr wrap="square" rtlCol="0">
            <a:spAutoFit/>
          </a:bodyPr>
          <a:lstStyle/>
          <a:p>
            <a:r>
              <a:rPr lang="en-US" dirty="0"/>
              <a:t>Block wall</a:t>
            </a:r>
          </a:p>
        </p:txBody>
      </p:sp>
      <p:pic>
        <p:nvPicPr>
          <p:cNvPr id="15" name="Picture 14">
            <a:extLst>
              <a:ext uri="{FF2B5EF4-FFF2-40B4-BE49-F238E27FC236}">
                <a16:creationId xmlns:a16="http://schemas.microsoft.com/office/drawing/2014/main" id="{1D3B0F57-A6C7-4EA4-AC0B-306F4B1D8C81}"/>
              </a:ext>
            </a:extLst>
          </p:cNvPr>
          <p:cNvPicPr/>
          <p:nvPr/>
        </p:nvPicPr>
        <p:blipFill rotWithShape="1">
          <a:blip r:embed="rId4" cstate="print">
            <a:extLst>
              <a:ext uri="{28A0092B-C50C-407E-A947-70E740481C1C}">
                <a14:useLocalDpi xmlns:a14="http://schemas.microsoft.com/office/drawing/2010/main" val="0"/>
              </a:ext>
            </a:extLst>
          </a:blip>
          <a:srcRect b="10186"/>
          <a:stretch/>
        </p:blipFill>
        <p:spPr bwMode="auto">
          <a:xfrm>
            <a:off x="5678396" y="173985"/>
            <a:ext cx="2995930" cy="2812415"/>
          </a:xfrm>
          <a:prstGeom prst="rect">
            <a:avLst/>
          </a:prstGeom>
          <a:ln>
            <a:noFill/>
          </a:ln>
          <a:extLst>
            <a:ext uri="{53640926-AAD7-44D8-BBD7-CCE9431645EC}">
              <a14:shadowObscured xmlns:a14="http://schemas.microsoft.com/office/drawing/2010/main"/>
            </a:ext>
          </a:extLst>
        </p:spPr>
      </p:pic>
      <p:sp>
        <p:nvSpPr>
          <p:cNvPr id="16" name="TextBox 15">
            <a:extLst>
              <a:ext uri="{FF2B5EF4-FFF2-40B4-BE49-F238E27FC236}">
                <a16:creationId xmlns:a16="http://schemas.microsoft.com/office/drawing/2014/main" id="{4204B4BE-793A-40E2-AFAE-D2F82FD1A5E9}"/>
              </a:ext>
            </a:extLst>
          </p:cNvPr>
          <p:cNvSpPr txBox="1"/>
          <p:nvPr/>
        </p:nvSpPr>
        <p:spPr>
          <a:xfrm>
            <a:off x="349750" y="4863155"/>
            <a:ext cx="3928864" cy="923330"/>
          </a:xfrm>
          <a:prstGeom prst="rect">
            <a:avLst/>
          </a:prstGeom>
          <a:noFill/>
        </p:spPr>
        <p:txBody>
          <a:bodyPr wrap="square" rtlCol="0">
            <a:spAutoFit/>
          </a:bodyPr>
          <a:lstStyle/>
          <a:p>
            <a:r>
              <a:rPr lang="en-GB" dirty="0"/>
              <a:t>D- </a:t>
            </a:r>
            <a:r>
              <a:rPr lang="en-GB" b="1" dirty="0"/>
              <a:t>Impact sound transmission (IIC) </a:t>
            </a:r>
            <a:br>
              <a:rPr lang="en-GB" b="1" dirty="0"/>
            </a:br>
            <a:br>
              <a:rPr lang="en-GB" b="1" dirty="0"/>
            </a:br>
            <a:r>
              <a:rPr lang="en-GB" dirty="0"/>
              <a:t>Standard = 40 dB </a:t>
            </a:r>
            <a:endParaRPr lang="en-US" dirty="0"/>
          </a:p>
        </p:txBody>
      </p:sp>
      <p:pic>
        <p:nvPicPr>
          <p:cNvPr id="17" name="Picture 16">
            <a:extLst>
              <a:ext uri="{FF2B5EF4-FFF2-40B4-BE49-F238E27FC236}">
                <a16:creationId xmlns:a16="http://schemas.microsoft.com/office/drawing/2014/main" id="{79A4D9B0-A507-4964-A0AB-E828AE8599DA}"/>
              </a:ext>
            </a:extLst>
          </p:cNvPr>
          <p:cNvPicPr/>
          <p:nvPr/>
        </p:nvPicPr>
        <p:blipFill>
          <a:blip r:embed="rId5" cstate="print">
            <a:extLst>
              <a:ext uri="{28A0092B-C50C-407E-A947-70E740481C1C}">
                <a14:useLocalDpi xmlns:a14="http://schemas.microsoft.com/office/drawing/2010/main" val="0"/>
              </a:ext>
            </a:extLst>
          </a:blip>
          <a:stretch>
            <a:fillRect/>
          </a:stretch>
        </p:blipFill>
        <p:spPr>
          <a:xfrm>
            <a:off x="4818886" y="4018680"/>
            <a:ext cx="2879398" cy="2812415"/>
          </a:xfrm>
          <a:prstGeom prst="rect">
            <a:avLst/>
          </a:prstGeom>
        </p:spPr>
      </p:pic>
      <p:sp>
        <p:nvSpPr>
          <p:cNvPr id="18" name="TextBox 17">
            <a:extLst>
              <a:ext uri="{FF2B5EF4-FFF2-40B4-BE49-F238E27FC236}">
                <a16:creationId xmlns:a16="http://schemas.microsoft.com/office/drawing/2014/main" id="{0228CC14-D930-428C-B120-67255426546B}"/>
              </a:ext>
            </a:extLst>
          </p:cNvPr>
          <p:cNvSpPr txBox="1"/>
          <p:nvPr/>
        </p:nvSpPr>
        <p:spPr>
          <a:xfrm>
            <a:off x="3926507" y="6212631"/>
            <a:ext cx="3160238" cy="369332"/>
          </a:xfrm>
          <a:prstGeom prst="rect">
            <a:avLst/>
          </a:prstGeom>
          <a:noFill/>
        </p:spPr>
        <p:txBody>
          <a:bodyPr wrap="square" rtlCol="0">
            <a:spAutoFit/>
          </a:bodyPr>
          <a:lstStyle/>
          <a:p>
            <a:r>
              <a:rPr lang="en-GB" dirty="0"/>
              <a:t>Ceiling</a:t>
            </a:r>
            <a:endParaRPr lang="en-US" dirty="0"/>
          </a:p>
        </p:txBody>
      </p:sp>
    </p:spTree>
    <p:extLst>
      <p:ext uri="{BB962C8B-B14F-4D97-AF65-F5344CB8AC3E}">
        <p14:creationId xmlns:p14="http://schemas.microsoft.com/office/powerpoint/2010/main" val="1939261693"/>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F5DC940-A3BB-4078-A976-459E959CE7EF}"/>
              </a:ext>
            </a:extLst>
          </p:cNvPr>
          <p:cNvSpPr>
            <a:spLocks noGrp="1"/>
          </p:cNvSpPr>
          <p:nvPr>
            <p:ph type="sldNum" sz="quarter" idx="12"/>
          </p:nvPr>
        </p:nvSpPr>
        <p:spPr/>
        <p:txBody>
          <a:bodyPr/>
          <a:lstStyle/>
          <a:p>
            <a:fld id="{D57F1E4F-1CFF-5643-939E-217C01CDF565}" type="slidenum">
              <a:rPr lang="en-US" sz="2000" smtClean="0"/>
              <a:pPr/>
              <a:t>67</a:t>
            </a:fld>
            <a:endParaRPr lang="en-US" sz="2000" dirty="0"/>
          </a:p>
        </p:txBody>
      </p:sp>
      <p:sp>
        <p:nvSpPr>
          <p:cNvPr id="3" name="TextBox 2">
            <a:extLst>
              <a:ext uri="{FF2B5EF4-FFF2-40B4-BE49-F238E27FC236}">
                <a16:creationId xmlns:a16="http://schemas.microsoft.com/office/drawing/2014/main" id="{9ECA6B83-97DD-4D67-86C1-3C8614698636}"/>
              </a:ext>
            </a:extLst>
          </p:cNvPr>
          <p:cNvSpPr txBox="1"/>
          <p:nvPr/>
        </p:nvSpPr>
        <p:spPr>
          <a:xfrm>
            <a:off x="1073426" y="569844"/>
            <a:ext cx="6732104" cy="461665"/>
          </a:xfrm>
          <a:prstGeom prst="rect">
            <a:avLst/>
          </a:prstGeom>
          <a:noFill/>
        </p:spPr>
        <p:txBody>
          <a:bodyPr wrap="square" rtlCol="0">
            <a:spAutoFit/>
          </a:bodyPr>
          <a:lstStyle/>
          <a:p>
            <a:r>
              <a:rPr lang="en-US" sz="2400" b="1" dirty="0">
                <a:latin typeface="Times New Roman" panose="02020603050405020304" pitchFamily="18" charset="0"/>
                <a:cs typeface="Times New Roman" panose="02020603050405020304" pitchFamily="18" charset="0"/>
              </a:rPr>
              <a:t>Electroacoustic design</a:t>
            </a:r>
          </a:p>
        </p:txBody>
      </p:sp>
      <p:pic>
        <p:nvPicPr>
          <p:cNvPr id="4" name="Picture 3">
            <a:extLst>
              <a:ext uri="{FF2B5EF4-FFF2-40B4-BE49-F238E27FC236}">
                <a16:creationId xmlns:a16="http://schemas.microsoft.com/office/drawing/2014/main" id="{5495468B-432F-494E-A906-4248670578F2}"/>
              </a:ext>
            </a:extLst>
          </p:cNvPr>
          <p:cNvPicPr/>
          <p:nvPr/>
        </p:nvPicPr>
        <p:blipFill>
          <a:blip r:embed="rId2">
            <a:extLst>
              <a:ext uri="{28A0092B-C50C-407E-A947-70E740481C1C}">
                <a14:useLocalDpi xmlns:a14="http://schemas.microsoft.com/office/drawing/2010/main" val="0"/>
              </a:ext>
            </a:extLst>
          </a:blip>
          <a:stretch>
            <a:fillRect/>
          </a:stretch>
        </p:blipFill>
        <p:spPr>
          <a:xfrm>
            <a:off x="851616" y="1298493"/>
            <a:ext cx="6596105" cy="4532464"/>
          </a:xfrm>
          <a:prstGeom prst="rect">
            <a:avLst/>
          </a:prstGeom>
        </p:spPr>
      </p:pic>
      <p:sp>
        <p:nvSpPr>
          <p:cNvPr id="5" name="TextBox 4">
            <a:extLst>
              <a:ext uri="{FF2B5EF4-FFF2-40B4-BE49-F238E27FC236}">
                <a16:creationId xmlns:a16="http://schemas.microsoft.com/office/drawing/2014/main" id="{85142C02-5228-4959-987F-5061319B795A}"/>
              </a:ext>
            </a:extLst>
          </p:cNvPr>
          <p:cNvSpPr txBox="1"/>
          <p:nvPr/>
        </p:nvSpPr>
        <p:spPr>
          <a:xfrm>
            <a:off x="3003992" y="5854592"/>
            <a:ext cx="3160238" cy="369332"/>
          </a:xfrm>
          <a:prstGeom prst="rect">
            <a:avLst/>
          </a:prstGeom>
          <a:noFill/>
        </p:spPr>
        <p:txBody>
          <a:bodyPr wrap="square" rtlCol="0">
            <a:spAutoFit/>
          </a:bodyPr>
          <a:lstStyle/>
          <a:p>
            <a:r>
              <a:rPr lang="en-GB" dirty="0"/>
              <a:t>Corridor plan</a:t>
            </a:r>
            <a:endParaRPr lang="en-US" dirty="0"/>
          </a:p>
        </p:txBody>
      </p:sp>
      <p:sp>
        <p:nvSpPr>
          <p:cNvPr id="6" name="TextBox 5">
            <a:extLst>
              <a:ext uri="{FF2B5EF4-FFF2-40B4-BE49-F238E27FC236}">
                <a16:creationId xmlns:a16="http://schemas.microsoft.com/office/drawing/2014/main" id="{0426D953-B27A-44E8-930F-43B6430D5D20}"/>
              </a:ext>
            </a:extLst>
          </p:cNvPr>
          <p:cNvSpPr txBox="1"/>
          <p:nvPr/>
        </p:nvSpPr>
        <p:spPr>
          <a:xfrm>
            <a:off x="8040977" y="4889208"/>
            <a:ext cx="3160238" cy="369332"/>
          </a:xfrm>
          <a:prstGeom prst="rect">
            <a:avLst/>
          </a:prstGeom>
          <a:noFill/>
        </p:spPr>
        <p:txBody>
          <a:bodyPr wrap="square" rtlCol="0">
            <a:spAutoFit/>
          </a:bodyPr>
          <a:lstStyle/>
          <a:p>
            <a:r>
              <a:rPr lang="en-GB" dirty="0"/>
              <a:t>Speaker type</a:t>
            </a:r>
            <a:endParaRPr lang="en-US" dirty="0"/>
          </a:p>
        </p:txBody>
      </p:sp>
      <p:pic>
        <p:nvPicPr>
          <p:cNvPr id="7" name="Picture 6">
            <a:extLst>
              <a:ext uri="{FF2B5EF4-FFF2-40B4-BE49-F238E27FC236}">
                <a16:creationId xmlns:a16="http://schemas.microsoft.com/office/drawing/2014/main" id="{48009655-6810-4D84-8AF7-1D018236A610}"/>
              </a:ext>
            </a:extLst>
          </p:cNvPr>
          <p:cNvPicPr/>
          <p:nvPr/>
        </p:nvPicPr>
        <p:blipFill>
          <a:blip r:embed="rId3">
            <a:extLst>
              <a:ext uri="{28A0092B-C50C-407E-A947-70E740481C1C}">
                <a14:useLocalDpi xmlns:a14="http://schemas.microsoft.com/office/drawing/2010/main" val="0"/>
              </a:ext>
            </a:extLst>
          </a:blip>
          <a:stretch>
            <a:fillRect/>
          </a:stretch>
        </p:blipFill>
        <p:spPr>
          <a:xfrm>
            <a:off x="7228588" y="2012950"/>
            <a:ext cx="2724150" cy="2832100"/>
          </a:xfrm>
          <a:prstGeom prst="rect">
            <a:avLst/>
          </a:prstGeom>
        </p:spPr>
      </p:pic>
    </p:spTree>
    <p:extLst>
      <p:ext uri="{BB962C8B-B14F-4D97-AF65-F5344CB8AC3E}">
        <p14:creationId xmlns:p14="http://schemas.microsoft.com/office/powerpoint/2010/main" val="2325564145"/>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F5DC940-A3BB-4078-A976-459E959CE7EF}"/>
              </a:ext>
            </a:extLst>
          </p:cNvPr>
          <p:cNvSpPr>
            <a:spLocks noGrp="1"/>
          </p:cNvSpPr>
          <p:nvPr>
            <p:ph type="sldNum" sz="quarter" idx="12"/>
          </p:nvPr>
        </p:nvSpPr>
        <p:spPr/>
        <p:txBody>
          <a:bodyPr/>
          <a:lstStyle/>
          <a:p>
            <a:fld id="{D57F1E4F-1CFF-5643-939E-217C01CDF565}" type="slidenum">
              <a:rPr lang="en-US" sz="2000" smtClean="0"/>
              <a:pPr/>
              <a:t>68</a:t>
            </a:fld>
            <a:endParaRPr lang="en-US" sz="2000" dirty="0"/>
          </a:p>
        </p:txBody>
      </p:sp>
      <p:sp>
        <p:nvSpPr>
          <p:cNvPr id="3" name="TextBox 2">
            <a:extLst>
              <a:ext uri="{FF2B5EF4-FFF2-40B4-BE49-F238E27FC236}">
                <a16:creationId xmlns:a16="http://schemas.microsoft.com/office/drawing/2014/main" id="{9ECA6B83-97DD-4D67-86C1-3C8614698636}"/>
              </a:ext>
            </a:extLst>
          </p:cNvPr>
          <p:cNvSpPr txBox="1"/>
          <p:nvPr/>
        </p:nvSpPr>
        <p:spPr>
          <a:xfrm>
            <a:off x="543340" y="1537252"/>
            <a:ext cx="6732104" cy="646331"/>
          </a:xfrm>
          <a:prstGeom prst="rect">
            <a:avLst/>
          </a:prstGeom>
          <a:noFill/>
        </p:spPr>
        <p:txBody>
          <a:bodyPr wrap="square" rtlCol="0">
            <a:spAutoFit/>
          </a:bodyPr>
          <a:lstStyle/>
          <a:p>
            <a:r>
              <a:rPr lang="en-GB" dirty="0"/>
              <a:t>Speakers distribution</a:t>
            </a:r>
            <a:endParaRPr lang="en-GB" b="1" dirty="0">
              <a:solidFill>
                <a:srgbClr val="000000"/>
              </a:solidFill>
              <a:latin typeface="Times New Roman" panose="02020603050405020304" pitchFamily="18" charset="0"/>
              <a:cs typeface="Times New Roman" panose="02020603050405020304" pitchFamily="18" charset="0"/>
            </a:endParaRPr>
          </a:p>
          <a:p>
            <a:endParaRPr lang="en-US" dirty="0"/>
          </a:p>
        </p:txBody>
      </p:sp>
      <p:pic>
        <p:nvPicPr>
          <p:cNvPr id="4" name="Picture 3">
            <a:extLst>
              <a:ext uri="{FF2B5EF4-FFF2-40B4-BE49-F238E27FC236}">
                <a16:creationId xmlns:a16="http://schemas.microsoft.com/office/drawing/2014/main" id="{165E369F-ADD8-4ABD-9E0C-ED0C21C8C1BF}"/>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3470744" y="451514"/>
            <a:ext cx="5381707" cy="5954974"/>
          </a:xfrm>
          <a:prstGeom prst="rect">
            <a:avLst/>
          </a:prstGeom>
          <a:noFill/>
          <a:ln>
            <a:noFill/>
          </a:ln>
        </p:spPr>
      </p:pic>
    </p:spTree>
    <p:extLst>
      <p:ext uri="{BB962C8B-B14F-4D97-AF65-F5344CB8AC3E}">
        <p14:creationId xmlns:p14="http://schemas.microsoft.com/office/powerpoint/2010/main" val="2699916137"/>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2"/>
          </p:nvPr>
        </p:nvSpPr>
        <p:spPr/>
        <p:txBody>
          <a:bodyPr/>
          <a:lstStyle/>
          <a:p>
            <a:fld id="{D57F1E4F-1CFF-5643-939E-217C01CDF565}" type="slidenum">
              <a:rPr lang="en-US" sz="3200" smtClean="0"/>
              <a:pPr/>
              <a:t>69</a:t>
            </a:fld>
            <a:endParaRPr lang="en-US" sz="3200" dirty="0"/>
          </a:p>
        </p:txBody>
      </p:sp>
      <p:sp>
        <p:nvSpPr>
          <p:cNvPr id="9" name="TextBox 8"/>
          <p:cNvSpPr txBox="1"/>
          <p:nvPr/>
        </p:nvSpPr>
        <p:spPr>
          <a:xfrm>
            <a:off x="3528291" y="2983345"/>
            <a:ext cx="3925454" cy="923330"/>
          </a:xfrm>
          <a:prstGeom prst="rect">
            <a:avLst/>
          </a:prstGeom>
          <a:noFill/>
        </p:spPr>
        <p:txBody>
          <a:bodyPr wrap="square" rtlCol="0">
            <a:spAutoFit/>
          </a:bodyPr>
          <a:lstStyle/>
          <a:p>
            <a:r>
              <a:rPr lang="en-US" sz="3600" b="1" dirty="0">
                <a:solidFill>
                  <a:schemeClr val="accent2">
                    <a:lumMod val="75000"/>
                  </a:schemeClr>
                </a:solidFill>
                <a:latin typeface="Times New Roman" panose="02020603050405020304" pitchFamily="18" charset="0"/>
                <a:cs typeface="Times New Roman" panose="02020603050405020304" pitchFamily="18" charset="0"/>
              </a:rPr>
              <a:t>Structural Aspects </a:t>
            </a:r>
            <a:endParaRPr lang="en-US" sz="3600" dirty="0">
              <a:solidFill>
                <a:schemeClr val="accent2">
                  <a:lumMod val="75000"/>
                </a:schemeClr>
              </a:solidFill>
            </a:endParaRPr>
          </a:p>
          <a:p>
            <a:endParaRPr lang="en-US" dirty="0"/>
          </a:p>
        </p:txBody>
      </p:sp>
    </p:spTree>
    <p:extLst>
      <p:ext uri="{BB962C8B-B14F-4D97-AF65-F5344CB8AC3E}">
        <p14:creationId xmlns:p14="http://schemas.microsoft.com/office/powerpoint/2010/main" val="12483212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D57F1E4F-1CFF-5643-939E-217C01CDF565}" type="slidenum">
              <a:rPr lang="en-US" sz="3200" smtClean="0"/>
              <a:pPr/>
              <a:t>7</a:t>
            </a:fld>
            <a:endParaRPr lang="en-US" sz="3200" dirty="0"/>
          </a:p>
        </p:txBody>
      </p:sp>
      <p:graphicFrame>
        <p:nvGraphicFramePr>
          <p:cNvPr id="4" name="Table 3"/>
          <p:cNvGraphicFramePr>
            <a:graphicFrameLocks noGrp="1"/>
          </p:cNvGraphicFramePr>
          <p:nvPr>
            <p:extLst>
              <p:ext uri="{D42A27DB-BD31-4B8C-83A1-F6EECF244321}">
                <p14:modId xmlns:p14="http://schemas.microsoft.com/office/powerpoint/2010/main" val="858055738"/>
              </p:ext>
            </p:extLst>
          </p:nvPr>
        </p:nvGraphicFramePr>
        <p:xfrm>
          <a:off x="244159" y="1233574"/>
          <a:ext cx="10556113" cy="3984423"/>
        </p:xfrm>
        <a:graphic>
          <a:graphicData uri="http://schemas.openxmlformats.org/drawingml/2006/table">
            <a:tbl>
              <a:tblPr rtl="1" firstRow="1" bandRow="1">
                <a:tableStyleId>{EB9631B5-78F2-41C9-869B-9F39066F8104}</a:tableStyleId>
              </a:tblPr>
              <a:tblGrid>
                <a:gridCol w="1169959">
                  <a:extLst>
                    <a:ext uri="{9D8B030D-6E8A-4147-A177-3AD203B41FA5}">
                      <a16:colId xmlns:a16="http://schemas.microsoft.com/office/drawing/2014/main" val="3358129078"/>
                    </a:ext>
                  </a:extLst>
                </a:gridCol>
                <a:gridCol w="1588749">
                  <a:extLst>
                    <a:ext uri="{9D8B030D-6E8A-4147-A177-3AD203B41FA5}">
                      <a16:colId xmlns:a16="http://schemas.microsoft.com/office/drawing/2014/main" val="3836398759"/>
                    </a:ext>
                  </a:extLst>
                </a:gridCol>
                <a:gridCol w="1874993">
                  <a:extLst>
                    <a:ext uri="{9D8B030D-6E8A-4147-A177-3AD203B41FA5}">
                      <a16:colId xmlns:a16="http://schemas.microsoft.com/office/drawing/2014/main" val="3156316819"/>
                    </a:ext>
                  </a:extLst>
                </a:gridCol>
                <a:gridCol w="1655521">
                  <a:extLst>
                    <a:ext uri="{9D8B030D-6E8A-4147-A177-3AD203B41FA5}">
                      <a16:colId xmlns:a16="http://schemas.microsoft.com/office/drawing/2014/main" val="1152829434"/>
                    </a:ext>
                  </a:extLst>
                </a:gridCol>
                <a:gridCol w="1823512">
                  <a:extLst>
                    <a:ext uri="{9D8B030D-6E8A-4147-A177-3AD203B41FA5}">
                      <a16:colId xmlns:a16="http://schemas.microsoft.com/office/drawing/2014/main" val="1250093058"/>
                    </a:ext>
                  </a:extLst>
                </a:gridCol>
                <a:gridCol w="2443379">
                  <a:extLst>
                    <a:ext uri="{9D8B030D-6E8A-4147-A177-3AD203B41FA5}">
                      <a16:colId xmlns:a16="http://schemas.microsoft.com/office/drawing/2014/main" val="1650390954"/>
                    </a:ext>
                  </a:extLst>
                </a:gridCol>
              </a:tblGrid>
              <a:tr h="534841">
                <a:tc>
                  <a:txBody>
                    <a:bodyPr/>
                    <a:lstStyle/>
                    <a:p>
                      <a:pPr algn="ctr" rtl="0"/>
                      <a:r>
                        <a:rPr lang="en-US" sz="1800" dirty="0">
                          <a:solidFill>
                            <a:schemeClr val="tx2">
                              <a:lumMod val="75000"/>
                            </a:schemeClr>
                          </a:solidFill>
                          <a:latin typeface="Times New Roman" panose="02020603050405020304" pitchFamily="18" charset="0"/>
                          <a:cs typeface="Times New Roman" panose="02020603050405020304" pitchFamily="18" charset="0"/>
                        </a:rPr>
                        <a:t>comment</a:t>
                      </a:r>
                      <a:endParaRPr lang="ar-SA" sz="1800" dirty="0">
                        <a:solidFill>
                          <a:schemeClr val="tx2">
                            <a:lumMod val="75000"/>
                          </a:schemeClr>
                        </a:solidFill>
                        <a:latin typeface="Times New Roman" panose="02020603050405020304" pitchFamily="18" charset="0"/>
                        <a:cs typeface="Times New Roman" panose="02020603050405020304" pitchFamily="18" charset="0"/>
                      </a:endParaRPr>
                    </a:p>
                  </a:txBody>
                  <a:tcPr/>
                </a:tc>
                <a:tc>
                  <a:txBody>
                    <a:bodyPr/>
                    <a:lstStyle/>
                    <a:p>
                      <a:pPr algn="ctr" rtl="0"/>
                      <a:r>
                        <a:rPr lang="en-US" sz="1800" dirty="0">
                          <a:solidFill>
                            <a:schemeClr val="tx2">
                              <a:lumMod val="75000"/>
                            </a:schemeClr>
                          </a:solidFill>
                          <a:latin typeface="Times New Roman" panose="02020603050405020304" pitchFamily="18" charset="0"/>
                          <a:cs typeface="Times New Roman" panose="02020603050405020304" pitchFamily="18" charset="0"/>
                        </a:rPr>
                        <a:t>Existing</a:t>
                      </a:r>
                      <a:r>
                        <a:rPr lang="en-US" sz="1800" baseline="0" dirty="0">
                          <a:solidFill>
                            <a:schemeClr val="tx2">
                              <a:lumMod val="75000"/>
                            </a:schemeClr>
                          </a:solidFill>
                          <a:latin typeface="Times New Roman" panose="02020603050405020304" pitchFamily="18" charset="0"/>
                          <a:cs typeface="Times New Roman" panose="02020603050405020304" pitchFamily="18" charset="0"/>
                        </a:rPr>
                        <a:t> </a:t>
                      </a:r>
                      <a:r>
                        <a:rPr lang="en-US" sz="1800" dirty="0">
                          <a:solidFill>
                            <a:schemeClr val="tx2">
                              <a:lumMod val="75000"/>
                            </a:schemeClr>
                          </a:solidFill>
                          <a:latin typeface="Times New Roman" panose="02020603050405020304" pitchFamily="18" charset="0"/>
                          <a:cs typeface="Times New Roman" panose="02020603050405020304" pitchFamily="18" charset="0"/>
                        </a:rPr>
                        <a:t> Width</a:t>
                      </a:r>
                      <a:endParaRPr lang="ar-SA" sz="1800" dirty="0">
                        <a:solidFill>
                          <a:schemeClr val="tx2">
                            <a:lumMod val="75000"/>
                          </a:schemeClr>
                        </a:solidFill>
                        <a:latin typeface="Times New Roman" panose="02020603050405020304" pitchFamily="18" charset="0"/>
                        <a:cs typeface="Times New Roman" panose="02020603050405020304" pitchFamily="18" charset="0"/>
                      </a:endParaRPr>
                    </a:p>
                    <a:p>
                      <a:pPr algn="ctr" rtl="0"/>
                      <a:endParaRPr lang="ar-SA" sz="1800" dirty="0">
                        <a:solidFill>
                          <a:schemeClr val="tx2">
                            <a:lumMod val="75000"/>
                          </a:schemeClr>
                        </a:solidFill>
                        <a:latin typeface="Times New Roman" panose="02020603050405020304" pitchFamily="18" charset="0"/>
                        <a:cs typeface="Times New Roman" panose="02020603050405020304" pitchFamily="18" charset="0"/>
                      </a:endParaRPr>
                    </a:p>
                  </a:txBody>
                  <a:tcPr/>
                </a:tc>
                <a:tc>
                  <a:txBody>
                    <a:bodyPr/>
                    <a:lstStyle/>
                    <a:p>
                      <a:pPr algn="ctr" rtl="0"/>
                      <a:r>
                        <a:rPr lang="en-US" sz="1800" dirty="0">
                          <a:solidFill>
                            <a:schemeClr val="tx2">
                              <a:lumMod val="75000"/>
                            </a:schemeClr>
                          </a:solidFill>
                          <a:latin typeface="Times New Roman" panose="02020603050405020304" pitchFamily="18" charset="0"/>
                          <a:cs typeface="Times New Roman" panose="02020603050405020304" pitchFamily="18" charset="0"/>
                        </a:rPr>
                        <a:t>Standard Width</a:t>
                      </a:r>
                      <a:endParaRPr lang="ar-SA" sz="1800" dirty="0">
                        <a:solidFill>
                          <a:schemeClr val="tx2">
                            <a:lumMod val="75000"/>
                          </a:schemeClr>
                        </a:solidFill>
                        <a:latin typeface="Times New Roman" panose="02020603050405020304" pitchFamily="18" charset="0"/>
                        <a:cs typeface="Times New Roman" panose="02020603050405020304" pitchFamily="18" charset="0"/>
                      </a:endParaRPr>
                    </a:p>
                  </a:txBody>
                  <a:tcPr/>
                </a:tc>
                <a:tc>
                  <a:txBody>
                    <a:bodyPr/>
                    <a:lstStyle/>
                    <a:p>
                      <a:pPr algn="ctr" rtl="0"/>
                      <a:r>
                        <a:rPr lang="en-US" sz="1800" dirty="0">
                          <a:solidFill>
                            <a:schemeClr val="tx2">
                              <a:lumMod val="75000"/>
                            </a:schemeClr>
                          </a:solidFill>
                          <a:latin typeface="Times New Roman" panose="02020603050405020304" pitchFamily="18" charset="0"/>
                          <a:cs typeface="Times New Roman" panose="02020603050405020304" pitchFamily="18" charset="0"/>
                        </a:rPr>
                        <a:t>Existing</a:t>
                      </a:r>
                      <a:r>
                        <a:rPr lang="en-US" sz="1800" baseline="0" dirty="0">
                          <a:solidFill>
                            <a:schemeClr val="tx2">
                              <a:lumMod val="75000"/>
                            </a:schemeClr>
                          </a:solidFill>
                          <a:latin typeface="Times New Roman" panose="02020603050405020304" pitchFamily="18" charset="0"/>
                          <a:cs typeface="Times New Roman" panose="02020603050405020304" pitchFamily="18" charset="0"/>
                        </a:rPr>
                        <a:t> area </a:t>
                      </a:r>
                      <a:endParaRPr lang="ar-SA" sz="1800" dirty="0">
                        <a:solidFill>
                          <a:schemeClr val="tx2">
                            <a:lumMod val="75000"/>
                          </a:schemeClr>
                        </a:solidFill>
                        <a:latin typeface="Times New Roman" panose="02020603050405020304" pitchFamily="18" charset="0"/>
                        <a:cs typeface="Times New Roman" panose="02020603050405020304" pitchFamily="18" charset="0"/>
                      </a:endParaRPr>
                    </a:p>
                  </a:txBody>
                  <a:tcPr/>
                </a:tc>
                <a:tc>
                  <a:txBody>
                    <a:bodyPr/>
                    <a:lstStyle/>
                    <a:p>
                      <a:pPr algn="ctr" rtl="0"/>
                      <a:r>
                        <a:rPr lang="en-US" sz="1800" dirty="0">
                          <a:solidFill>
                            <a:schemeClr val="tx2">
                              <a:lumMod val="75000"/>
                            </a:schemeClr>
                          </a:solidFill>
                          <a:latin typeface="Times New Roman" panose="02020603050405020304" pitchFamily="18" charset="0"/>
                          <a:cs typeface="Times New Roman" panose="02020603050405020304" pitchFamily="18" charset="0"/>
                        </a:rPr>
                        <a:t>Standard Area</a:t>
                      </a:r>
                      <a:endParaRPr lang="ar-SA" sz="1800" dirty="0">
                        <a:solidFill>
                          <a:schemeClr val="tx2">
                            <a:lumMod val="75000"/>
                          </a:schemeClr>
                        </a:solidFill>
                        <a:latin typeface="Times New Roman" panose="02020603050405020304" pitchFamily="18" charset="0"/>
                        <a:cs typeface="Times New Roman" panose="02020603050405020304" pitchFamily="18" charset="0"/>
                      </a:endParaRPr>
                    </a:p>
                  </a:txBody>
                  <a:tcPr/>
                </a:tc>
                <a:tc>
                  <a:txBody>
                    <a:bodyPr/>
                    <a:lstStyle/>
                    <a:p>
                      <a:pPr algn="ctr" rtl="0"/>
                      <a:r>
                        <a:rPr lang="en-US" sz="1800" dirty="0">
                          <a:solidFill>
                            <a:schemeClr val="tx2">
                              <a:lumMod val="75000"/>
                            </a:schemeClr>
                          </a:solidFill>
                          <a:latin typeface="Times New Roman" panose="02020603050405020304" pitchFamily="18" charset="0"/>
                          <a:cs typeface="Times New Roman" panose="02020603050405020304" pitchFamily="18" charset="0"/>
                        </a:rPr>
                        <a:t>Room</a:t>
                      </a:r>
                      <a:endParaRPr lang="ar-SA" sz="1800" dirty="0">
                        <a:solidFill>
                          <a:schemeClr val="tx2">
                            <a:lumMod val="75000"/>
                          </a:schemeClr>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4289776580"/>
                  </a:ext>
                </a:extLst>
              </a:tr>
              <a:tr h="383620">
                <a:tc>
                  <a:txBody>
                    <a:bodyPr/>
                    <a:lstStyle/>
                    <a:p>
                      <a:pPr algn="ctr" rtl="0"/>
                      <a:r>
                        <a:rPr lang="en-US" sz="1800" dirty="0">
                          <a:latin typeface="Times New Roman" panose="02020603050405020304" pitchFamily="18" charset="0"/>
                          <a:cs typeface="Times New Roman" panose="02020603050405020304" pitchFamily="18" charset="0"/>
                        </a:rPr>
                        <a:t>ok</a:t>
                      </a:r>
                      <a:endParaRPr lang="ar-SA" sz="1800" dirty="0">
                        <a:latin typeface="Times New Roman" panose="02020603050405020304" pitchFamily="18" charset="0"/>
                        <a:cs typeface="Times New Roman" panose="02020603050405020304" pitchFamily="18" charset="0"/>
                      </a:endParaRPr>
                    </a:p>
                  </a:txBody>
                  <a:tcPr/>
                </a:tc>
                <a:tc>
                  <a:txBody>
                    <a:bodyPr/>
                    <a:lstStyle/>
                    <a:p>
                      <a:pPr algn="ctr" rtl="0"/>
                      <a:endParaRPr lang="ar-SA" sz="1800" dirty="0">
                        <a:latin typeface="Times New Roman" panose="02020603050405020304" pitchFamily="18" charset="0"/>
                        <a:cs typeface="Times New Roman" panose="02020603050405020304" pitchFamily="18" charset="0"/>
                      </a:endParaRPr>
                    </a:p>
                  </a:txBody>
                  <a:tcPr/>
                </a:tc>
                <a:tc>
                  <a:txBody>
                    <a:bodyPr/>
                    <a:lstStyle/>
                    <a:p>
                      <a:pPr algn="ctr" rtl="0"/>
                      <a:endParaRPr lang="ar-SA" sz="1800" dirty="0">
                        <a:latin typeface="Times New Roman" panose="02020603050405020304" pitchFamily="18" charset="0"/>
                        <a:cs typeface="Times New Roman" panose="02020603050405020304" pitchFamily="18" charset="0"/>
                      </a:endParaRPr>
                    </a:p>
                  </a:txBody>
                  <a:tcPr/>
                </a:tc>
                <a:tc>
                  <a:txBody>
                    <a:bodyPr/>
                    <a:lstStyle/>
                    <a:p>
                      <a:pPr marL="0" marR="0" lvl="0" indent="0" algn="ctr" defTabSz="1219170" rtl="0" eaLnBrk="1" fontAlgn="auto" latinLnBrk="1" hangingPunct="1">
                        <a:lnSpc>
                          <a:spcPct val="100000"/>
                        </a:lnSpc>
                        <a:spcBef>
                          <a:spcPts val="0"/>
                        </a:spcBef>
                        <a:spcAft>
                          <a:spcPts val="0"/>
                        </a:spcAft>
                        <a:buClrTx/>
                        <a:buSzTx/>
                        <a:buFontTx/>
                        <a:buNone/>
                        <a:tabLst/>
                        <a:defRPr/>
                      </a:pPr>
                      <a:r>
                        <a:rPr lang="en-US" sz="1800" dirty="0">
                          <a:latin typeface="Times New Roman" panose="02020603050405020304" pitchFamily="18" charset="0"/>
                          <a:cs typeface="Times New Roman" panose="02020603050405020304" pitchFamily="18" charset="0"/>
                        </a:rPr>
                        <a:t>15m</a:t>
                      </a:r>
                      <a:r>
                        <a:rPr lang="en-US" sz="1800" baseline="30000" dirty="0">
                          <a:latin typeface="Times New Roman" panose="02020603050405020304" pitchFamily="18" charset="0"/>
                          <a:cs typeface="Times New Roman" panose="02020603050405020304" pitchFamily="18" charset="0"/>
                        </a:rPr>
                        <a:t>2</a:t>
                      </a:r>
                    </a:p>
                  </a:txBody>
                  <a:tcPr/>
                </a:tc>
                <a:tc>
                  <a:txBody>
                    <a:bodyPr/>
                    <a:lstStyle/>
                    <a:p>
                      <a:pPr marL="0" marR="0" lvl="0" indent="0" algn="ctr" defTabSz="1219170" rtl="0" eaLnBrk="1" fontAlgn="auto" latinLnBrk="1" hangingPunct="1">
                        <a:lnSpc>
                          <a:spcPct val="100000"/>
                        </a:lnSpc>
                        <a:spcBef>
                          <a:spcPts val="0"/>
                        </a:spcBef>
                        <a:spcAft>
                          <a:spcPts val="0"/>
                        </a:spcAft>
                        <a:buClrTx/>
                        <a:buSzTx/>
                        <a:buFontTx/>
                        <a:buNone/>
                        <a:tabLst/>
                        <a:defRPr/>
                      </a:pPr>
                      <a:r>
                        <a:rPr lang="en-US" sz="1800" dirty="0">
                          <a:latin typeface="Times New Roman" panose="02020603050405020304" pitchFamily="18" charset="0"/>
                          <a:cs typeface="Times New Roman" panose="02020603050405020304" pitchFamily="18" charset="0"/>
                        </a:rPr>
                        <a:t>(12-15) m</a:t>
                      </a:r>
                      <a:r>
                        <a:rPr lang="en-US" sz="1800" baseline="30000" dirty="0">
                          <a:latin typeface="Times New Roman" panose="02020603050405020304" pitchFamily="18" charset="0"/>
                          <a:cs typeface="Times New Roman" panose="02020603050405020304" pitchFamily="18" charset="0"/>
                        </a:rPr>
                        <a:t>2</a:t>
                      </a:r>
                    </a:p>
                  </a:txBody>
                  <a:tcPr/>
                </a:tc>
                <a:tc>
                  <a:txBody>
                    <a:bodyPr/>
                    <a:lstStyle/>
                    <a:p>
                      <a:pPr algn="ctr" rtl="0"/>
                      <a:r>
                        <a:rPr lang="en-US" sz="1800" dirty="0">
                          <a:latin typeface="Times New Roman" panose="02020603050405020304" pitchFamily="18" charset="0"/>
                          <a:cs typeface="Times New Roman" panose="02020603050405020304" pitchFamily="18" charset="0"/>
                        </a:rPr>
                        <a:t>office</a:t>
                      </a:r>
                      <a:endParaRPr lang="ar-SA" sz="18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801789184"/>
                  </a:ext>
                </a:extLst>
              </a:tr>
              <a:tr h="383620">
                <a:tc>
                  <a:txBody>
                    <a:bodyPr/>
                    <a:lstStyle/>
                    <a:p>
                      <a:pPr algn="ctr" rtl="0"/>
                      <a:r>
                        <a:rPr lang="en-US" sz="1800" dirty="0">
                          <a:latin typeface="Times New Roman" panose="02020603050405020304" pitchFamily="18" charset="0"/>
                          <a:cs typeface="Times New Roman" panose="02020603050405020304" pitchFamily="18" charset="0"/>
                        </a:rPr>
                        <a:t>ok</a:t>
                      </a:r>
                      <a:endParaRPr lang="ar-SA" sz="1800" dirty="0">
                        <a:latin typeface="Times New Roman" panose="02020603050405020304" pitchFamily="18" charset="0"/>
                        <a:cs typeface="Times New Roman" panose="02020603050405020304" pitchFamily="18" charset="0"/>
                      </a:endParaRPr>
                    </a:p>
                  </a:txBody>
                  <a:tcPr/>
                </a:tc>
                <a:tc>
                  <a:txBody>
                    <a:bodyPr/>
                    <a:lstStyle/>
                    <a:p>
                      <a:pPr algn="ctr" rtl="0"/>
                      <a:endParaRPr lang="ar-SA" sz="1800" dirty="0">
                        <a:latin typeface="Times New Roman" panose="02020603050405020304" pitchFamily="18" charset="0"/>
                        <a:cs typeface="Times New Roman" panose="02020603050405020304" pitchFamily="18" charset="0"/>
                      </a:endParaRPr>
                    </a:p>
                  </a:txBody>
                  <a:tcPr/>
                </a:tc>
                <a:tc>
                  <a:txBody>
                    <a:bodyPr/>
                    <a:lstStyle/>
                    <a:p>
                      <a:pPr algn="ctr" rtl="0"/>
                      <a:endParaRPr lang="ar-SA" sz="1800" dirty="0">
                        <a:latin typeface="Times New Roman" panose="02020603050405020304" pitchFamily="18" charset="0"/>
                        <a:cs typeface="Times New Roman" panose="02020603050405020304" pitchFamily="18" charset="0"/>
                      </a:endParaRPr>
                    </a:p>
                  </a:txBody>
                  <a:tcPr/>
                </a:tc>
                <a:tc>
                  <a:txBody>
                    <a:bodyPr/>
                    <a:lstStyle/>
                    <a:p>
                      <a:pPr marL="0" marR="0" lvl="0" indent="0" algn="ctr" defTabSz="1219170" rtl="0" eaLnBrk="1" fontAlgn="auto" latinLnBrk="1" hangingPunct="1">
                        <a:lnSpc>
                          <a:spcPct val="100000"/>
                        </a:lnSpc>
                        <a:spcBef>
                          <a:spcPts val="0"/>
                        </a:spcBef>
                        <a:spcAft>
                          <a:spcPts val="0"/>
                        </a:spcAft>
                        <a:buClrTx/>
                        <a:buSzTx/>
                        <a:buFontTx/>
                        <a:buNone/>
                        <a:tabLst/>
                        <a:defRPr/>
                      </a:pPr>
                      <a:r>
                        <a:rPr lang="en-US" sz="1800" dirty="0">
                          <a:latin typeface="Times New Roman" panose="02020603050405020304" pitchFamily="18" charset="0"/>
                          <a:cs typeface="Times New Roman" panose="02020603050405020304" pitchFamily="18" charset="0"/>
                        </a:rPr>
                        <a:t>40 m</a:t>
                      </a:r>
                      <a:r>
                        <a:rPr lang="en-US" sz="1800" baseline="30000" dirty="0">
                          <a:latin typeface="Times New Roman" panose="02020603050405020304" pitchFamily="18" charset="0"/>
                          <a:cs typeface="Times New Roman" panose="02020603050405020304" pitchFamily="18" charset="0"/>
                        </a:rPr>
                        <a:t>2</a:t>
                      </a:r>
                    </a:p>
                  </a:txBody>
                  <a:tcPr/>
                </a:tc>
                <a:tc>
                  <a:txBody>
                    <a:bodyPr/>
                    <a:lstStyle/>
                    <a:p>
                      <a:pPr marL="0" marR="0" lvl="0" indent="0" algn="ctr" defTabSz="1219170" rtl="0" eaLnBrk="1" fontAlgn="auto" latinLnBrk="1" hangingPunct="1">
                        <a:lnSpc>
                          <a:spcPct val="100000"/>
                        </a:lnSpc>
                        <a:spcBef>
                          <a:spcPts val="0"/>
                        </a:spcBef>
                        <a:spcAft>
                          <a:spcPts val="0"/>
                        </a:spcAft>
                        <a:buClrTx/>
                        <a:buSzTx/>
                        <a:buFontTx/>
                        <a:buNone/>
                        <a:tabLst/>
                        <a:defRPr/>
                      </a:pPr>
                      <a:r>
                        <a:rPr lang="en-US" sz="1800" dirty="0">
                          <a:latin typeface="Times New Roman" panose="02020603050405020304" pitchFamily="18" charset="0"/>
                          <a:cs typeface="Times New Roman" panose="02020603050405020304" pitchFamily="18" charset="0"/>
                        </a:rPr>
                        <a:t>(20-30)</a:t>
                      </a:r>
                      <a:r>
                        <a:rPr lang="en-US" sz="1800" baseline="0" dirty="0">
                          <a:latin typeface="Times New Roman" panose="02020603050405020304" pitchFamily="18" charset="0"/>
                          <a:cs typeface="Times New Roman" panose="02020603050405020304" pitchFamily="18" charset="0"/>
                        </a:rPr>
                        <a:t> </a:t>
                      </a:r>
                      <a:r>
                        <a:rPr lang="en-US" sz="1800" dirty="0">
                          <a:latin typeface="Times New Roman" panose="02020603050405020304" pitchFamily="18" charset="0"/>
                          <a:cs typeface="Times New Roman" panose="02020603050405020304" pitchFamily="18" charset="0"/>
                        </a:rPr>
                        <a:t>m</a:t>
                      </a:r>
                      <a:r>
                        <a:rPr lang="en-US" sz="1800" baseline="30000" dirty="0">
                          <a:latin typeface="Times New Roman" panose="02020603050405020304" pitchFamily="18" charset="0"/>
                          <a:cs typeface="Times New Roman" panose="02020603050405020304" pitchFamily="18" charset="0"/>
                        </a:rPr>
                        <a:t>2</a:t>
                      </a:r>
                    </a:p>
                  </a:txBody>
                  <a:tcPr/>
                </a:tc>
                <a:tc>
                  <a:txBody>
                    <a:bodyPr/>
                    <a:lstStyle/>
                    <a:p>
                      <a:pPr algn="ctr" rtl="0"/>
                      <a:r>
                        <a:rPr lang="en-US" sz="1800" dirty="0">
                          <a:latin typeface="Times New Roman" panose="02020603050405020304" pitchFamily="18" charset="0"/>
                          <a:cs typeface="Times New Roman" panose="02020603050405020304" pitchFamily="18" charset="0"/>
                        </a:rPr>
                        <a:t>Managers room </a:t>
                      </a:r>
                      <a:endParaRPr lang="ar-SA" sz="18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174656138"/>
                  </a:ext>
                </a:extLst>
              </a:tr>
              <a:tr h="384683">
                <a:tc>
                  <a:txBody>
                    <a:bodyPr/>
                    <a:lstStyle/>
                    <a:p>
                      <a:pPr algn="ctr" rtl="0"/>
                      <a:r>
                        <a:rPr lang="en-US" sz="1800" dirty="0">
                          <a:latin typeface="Times New Roman" panose="02020603050405020304" pitchFamily="18" charset="0"/>
                          <a:cs typeface="Times New Roman" panose="02020603050405020304" pitchFamily="18" charset="0"/>
                        </a:rPr>
                        <a:t>ok</a:t>
                      </a:r>
                      <a:endParaRPr lang="ar-SA" sz="1800" dirty="0">
                        <a:latin typeface="Times New Roman" panose="02020603050405020304" pitchFamily="18" charset="0"/>
                        <a:cs typeface="Times New Roman" panose="02020603050405020304" pitchFamily="18" charset="0"/>
                      </a:endParaRPr>
                    </a:p>
                  </a:txBody>
                  <a:tcPr/>
                </a:tc>
                <a:tc>
                  <a:txBody>
                    <a:bodyPr/>
                    <a:lstStyle/>
                    <a:p>
                      <a:pPr algn="ctr" rtl="0"/>
                      <a:r>
                        <a:rPr lang="en-US" sz="1800" dirty="0">
                          <a:latin typeface="Times New Roman" panose="02020603050405020304" pitchFamily="18" charset="0"/>
                          <a:cs typeface="Times New Roman" panose="02020603050405020304" pitchFamily="18" charset="0"/>
                        </a:rPr>
                        <a:t>1.4-1.7 m</a:t>
                      </a:r>
                      <a:endParaRPr lang="ar-SA" sz="1800" dirty="0">
                        <a:latin typeface="Times New Roman" panose="02020603050405020304" pitchFamily="18" charset="0"/>
                        <a:cs typeface="Times New Roman" panose="02020603050405020304" pitchFamily="18" charset="0"/>
                      </a:endParaRPr>
                    </a:p>
                  </a:txBody>
                  <a:tcPr/>
                </a:tc>
                <a:tc>
                  <a:txBody>
                    <a:bodyPr/>
                    <a:lstStyle/>
                    <a:p>
                      <a:pPr algn="ctr" rtl="0"/>
                      <a:r>
                        <a:rPr lang="en-US" sz="1800" dirty="0">
                          <a:latin typeface="Times New Roman" panose="02020603050405020304" pitchFamily="18" charset="0"/>
                          <a:cs typeface="Times New Roman" panose="02020603050405020304" pitchFamily="18" charset="0"/>
                        </a:rPr>
                        <a:t>1.4m</a:t>
                      </a:r>
                      <a:endParaRPr lang="ar-SA" sz="1800" dirty="0">
                        <a:latin typeface="Times New Roman" panose="02020603050405020304" pitchFamily="18" charset="0"/>
                        <a:cs typeface="Times New Roman" panose="02020603050405020304" pitchFamily="18" charset="0"/>
                      </a:endParaRPr>
                    </a:p>
                  </a:txBody>
                  <a:tcPr/>
                </a:tc>
                <a:tc>
                  <a:txBody>
                    <a:bodyPr/>
                    <a:lstStyle/>
                    <a:p>
                      <a:pPr algn="ctr" rtl="0"/>
                      <a:endParaRPr lang="ar-SA" sz="1800">
                        <a:latin typeface="Times New Roman" panose="02020603050405020304" pitchFamily="18" charset="0"/>
                        <a:cs typeface="Times New Roman" panose="02020603050405020304" pitchFamily="18" charset="0"/>
                      </a:endParaRPr>
                    </a:p>
                  </a:txBody>
                  <a:tcPr/>
                </a:tc>
                <a:tc>
                  <a:txBody>
                    <a:bodyPr/>
                    <a:lstStyle/>
                    <a:p>
                      <a:pPr algn="ctr" rtl="0"/>
                      <a:endParaRPr lang="ar-SA" sz="1800" dirty="0">
                        <a:latin typeface="Times New Roman" panose="02020603050405020304" pitchFamily="18" charset="0"/>
                        <a:cs typeface="Times New Roman" panose="02020603050405020304" pitchFamily="18" charset="0"/>
                      </a:endParaRPr>
                    </a:p>
                  </a:txBody>
                  <a:tcPr/>
                </a:tc>
                <a:tc>
                  <a:txBody>
                    <a:bodyPr/>
                    <a:lstStyle/>
                    <a:p>
                      <a:pPr algn="ctr" rtl="0"/>
                      <a:r>
                        <a:rPr lang="en-US" sz="1800" u="none" dirty="0">
                          <a:solidFill>
                            <a:schemeClr val="tx1"/>
                          </a:solidFill>
                          <a:latin typeface="Times New Roman" panose="02020603050405020304" pitchFamily="18" charset="0"/>
                          <a:cs typeface="Times New Roman" panose="02020603050405020304" pitchFamily="18" charset="0"/>
                        </a:rPr>
                        <a:t>Corridors</a:t>
                      </a:r>
                      <a:endParaRPr lang="ar-SA" sz="1800" u="none"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515735625"/>
                  </a:ext>
                </a:extLst>
              </a:tr>
              <a:tr h="383620">
                <a:tc>
                  <a:txBody>
                    <a:bodyPr/>
                    <a:lstStyle/>
                    <a:p>
                      <a:pPr algn="ctr" rtl="0"/>
                      <a:r>
                        <a:rPr lang="en-US" sz="1800" dirty="0">
                          <a:latin typeface="Times New Roman" panose="02020603050405020304" pitchFamily="18" charset="0"/>
                          <a:cs typeface="Times New Roman" panose="02020603050405020304" pitchFamily="18" charset="0"/>
                        </a:rPr>
                        <a:t>ok</a:t>
                      </a:r>
                      <a:endParaRPr lang="ar-SA" sz="1800" dirty="0">
                        <a:latin typeface="Times New Roman" panose="02020603050405020304" pitchFamily="18" charset="0"/>
                        <a:cs typeface="Times New Roman" panose="02020603050405020304" pitchFamily="18" charset="0"/>
                      </a:endParaRPr>
                    </a:p>
                  </a:txBody>
                  <a:tcPr/>
                </a:tc>
                <a:tc>
                  <a:txBody>
                    <a:bodyPr/>
                    <a:lstStyle/>
                    <a:p>
                      <a:pPr algn="ctr" rtl="0"/>
                      <a:r>
                        <a:rPr lang="en-US" sz="1800" dirty="0">
                          <a:latin typeface="Times New Roman" panose="02020603050405020304" pitchFamily="18" charset="0"/>
                          <a:cs typeface="Times New Roman" panose="02020603050405020304" pitchFamily="18" charset="0"/>
                        </a:rPr>
                        <a:t>1.3m</a:t>
                      </a:r>
                      <a:endParaRPr lang="ar-SA" sz="1800" dirty="0">
                        <a:latin typeface="Times New Roman" panose="02020603050405020304" pitchFamily="18" charset="0"/>
                        <a:cs typeface="Times New Roman" panose="02020603050405020304" pitchFamily="18" charset="0"/>
                      </a:endParaRPr>
                    </a:p>
                  </a:txBody>
                  <a:tcPr/>
                </a:tc>
                <a:tc>
                  <a:txBody>
                    <a:bodyPr/>
                    <a:lstStyle/>
                    <a:p>
                      <a:pPr algn="ctr" rtl="0"/>
                      <a:r>
                        <a:rPr lang="en-US" sz="1800" dirty="0">
                          <a:latin typeface="Times New Roman" panose="02020603050405020304" pitchFamily="18" charset="0"/>
                          <a:cs typeface="Times New Roman" panose="02020603050405020304" pitchFamily="18" charset="0"/>
                        </a:rPr>
                        <a:t>1.3m</a:t>
                      </a:r>
                      <a:endParaRPr lang="ar-SA" sz="1800" dirty="0">
                        <a:latin typeface="Times New Roman" panose="02020603050405020304" pitchFamily="18" charset="0"/>
                        <a:cs typeface="Times New Roman" panose="02020603050405020304" pitchFamily="18" charset="0"/>
                      </a:endParaRPr>
                    </a:p>
                  </a:txBody>
                  <a:tcPr/>
                </a:tc>
                <a:tc>
                  <a:txBody>
                    <a:bodyPr/>
                    <a:lstStyle/>
                    <a:p>
                      <a:pPr marL="0" marR="0" lvl="0" indent="0" algn="ctr" defTabSz="1219170" rtl="0" eaLnBrk="1" fontAlgn="auto" latinLnBrk="1" hangingPunct="1">
                        <a:lnSpc>
                          <a:spcPct val="100000"/>
                        </a:lnSpc>
                        <a:spcBef>
                          <a:spcPts val="0"/>
                        </a:spcBef>
                        <a:spcAft>
                          <a:spcPts val="0"/>
                        </a:spcAft>
                        <a:buClrTx/>
                        <a:buSzTx/>
                        <a:buFontTx/>
                        <a:buNone/>
                        <a:tabLst/>
                        <a:defRPr/>
                      </a:pPr>
                      <a:endParaRPr lang="en-US" sz="1800" baseline="30000" dirty="0">
                        <a:latin typeface="Times New Roman" panose="02020603050405020304" pitchFamily="18" charset="0"/>
                        <a:cs typeface="Times New Roman" panose="02020603050405020304" pitchFamily="18" charset="0"/>
                      </a:endParaRPr>
                    </a:p>
                  </a:txBody>
                  <a:tcPr/>
                </a:tc>
                <a:tc>
                  <a:txBody>
                    <a:bodyPr/>
                    <a:lstStyle/>
                    <a:p>
                      <a:pPr marL="0" marR="0" lvl="0" indent="0" algn="ctr" defTabSz="1219170" rtl="0" eaLnBrk="1" fontAlgn="auto" latinLnBrk="1" hangingPunct="1">
                        <a:lnSpc>
                          <a:spcPct val="100000"/>
                        </a:lnSpc>
                        <a:spcBef>
                          <a:spcPts val="0"/>
                        </a:spcBef>
                        <a:spcAft>
                          <a:spcPts val="0"/>
                        </a:spcAft>
                        <a:buClrTx/>
                        <a:buSzTx/>
                        <a:buFontTx/>
                        <a:buNone/>
                        <a:tabLst/>
                        <a:defRPr/>
                      </a:pPr>
                      <a:endParaRPr lang="en-US" sz="1800" baseline="30000" dirty="0">
                        <a:latin typeface="Times New Roman" panose="02020603050405020304" pitchFamily="18" charset="0"/>
                        <a:cs typeface="Times New Roman" panose="02020603050405020304" pitchFamily="18" charset="0"/>
                      </a:endParaRPr>
                    </a:p>
                  </a:txBody>
                  <a:tcPr/>
                </a:tc>
                <a:tc>
                  <a:txBody>
                    <a:bodyPr/>
                    <a:lstStyle/>
                    <a:p>
                      <a:pPr algn="ctr" rtl="0"/>
                      <a:r>
                        <a:rPr lang="en-US" sz="1800" dirty="0">
                          <a:latin typeface="Times New Roman" panose="02020603050405020304" pitchFamily="18" charset="0"/>
                          <a:cs typeface="Times New Roman" panose="02020603050405020304" pitchFamily="18" charset="0"/>
                        </a:rPr>
                        <a:t>staircase</a:t>
                      </a:r>
                      <a:endParaRPr lang="ar-SA" sz="18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544630775"/>
                  </a:ext>
                </a:extLst>
              </a:tr>
              <a:tr h="383620">
                <a:tc>
                  <a:txBody>
                    <a:bodyPr/>
                    <a:lstStyle/>
                    <a:p>
                      <a:pPr algn="ctr" rtl="0"/>
                      <a:endParaRPr lang="ar-SA" sz="1800">
                        <a:latin typeface="Times New Roman" panose="02020603050405020304" pitchFamily="18" charset="0"/>
                        <a:cs typeface="Times New Roman" panose="02020603050405020304" pitchFamily="18" charset="0"/>
                      </a:endParaRPr>
                    </a:p>
                  </a:txBody>
                  <a:tcPr/>
                </a:tc>
                <a:tc>
                  <a:txBody>
                    <a:bodyPr/>
                    <a:lstStyle/>
                    <a:p>
                      <a:pPr algn="ctr" rtl="0"/>
                      <a:endParaRPr lang="ar-SA" sz="1800">
                        <a:latin typeface="Times New Roman" panose="02020603050405020304" pitchFamily="18" charset="0"/>
                        <a:cs typeface="Times New Roman" panose="02020603050405020304" pitchFamily="18" charset="0"/>
                      </a:endParaRPr>
                    </a:p>
                  </a:txBody>
                  <a:tcPr/>
                </a:tc>
                <a:tc>
                  <a:txBody>
                    <a:bodyPr/>
                    <a:lstStyle/>
                    <a:p>
                      <a:pPr algn="ctr" rtl="0"/>
                      <a:endParaRPr lang="ar-SA" sz="1800" dirty="0">
                        <a:latin typeface="Times New Roman" panose="02020603050405020304" pitchFamily="18" charset="0"/>
                        <a:cs typeface="Times New Roman" panose="02020603050405020304" pitchFamily="18" charset="0"/>
                      </a:endParaRPr>
                    </a:p>
                  </a:txBody>
                  <a:tcPr/>
                </a:tc>
                <a:tc>
                  <a:txBody>
                    <a:bodyPr/>
                    <a:lstStyle/>
                    <a:p>
                      <a:pPr marL="0" marR="0" lvl="0" indent="0" algn="ctr" defTabSz="1219170" rtl="0" eaLnBrk="1" fontAlgn="auto" latinLnBrk="1" hangingPunct="1">
                        <a:lnSpc>
                          <a:spcPct val="100000"/>
                        </a:lnSpc>
                        <a:spcBef>
                          <a:spcPts val="0"/>
                        </a:spcBef>
                        <a:spcAft>
                          <a:spcPts val="0"/>
                        </a:spcAft>
                        <a:buClrTx/>
                        <a:buSzTx/>
                        <a:buFontTx/>
                        <a:buNone/>
                        <a:tabLst/>
                        <a:defRPr/>
                      </a:pPr>
                      <a:r>
                        <a:rPr lang="en-US" sz="1800" dirty="0">
                          <a:latin typeface="Times New Roman" panose="02020603050405020304" pitchFamily="18" charset="0"/>
                          <a:cs typeface="Times New Roman" panose="02020603050405020304" pitchFamily="18" charset="0"/>
                        </a:rPr>
                        <a:t>1.65m</a:t>
                      </a:r>
                      <a:r>
                        <a:rPr lang="en-US" sz="1800" baseline="30000" dirty="0">
                          <a:latin typeface="Times New Roman" panose="02020603050405020304" pitchFamily="18" charset="0"/>
                          <a:cs typeface="Times New Roman" panose="02020603050405020304" pitchFamily="18" charset="0"/>
                        </a:rPr>
                        <a:t>2</a:t>
                      </a:r>
                    </a:p>
                  </a:txBody>
                  <a:tcPr/>
                </a:tc>
                <a:tc>
                  <a:txBody>
                    <a:bodyPr/>
                    <a:lstStyle/>
                    <a:p>
                      <a:pPr marL="0" marR="0" lvl="0" indent="0" algn="ctr" defTabSz="1219170" rtl="0" eaLnBrk="1" fontAlgn="auto" latinLnBrk="1" hangingPunct="1">
                        <a:lnSpc>
                          <a:spcPct val="100000"/>
                        </a:lnSpc>
                        <a:spcBef>
                          <a:spcPts val="0"/>
                        </a:spcBef>
                        <a:spcAft>
                          <a:spcPts val="0"/>
                        </a:spcAft>
                        <a:buClrTx/>
                        <a:buSzTx/>
                        <a:buFontTx/>
                        <a:buNone/>
                        <a:tabLst/>
                        <a:defRPr/>
                      </a:pPr>
                      <a:r>
                        <a:rPr lang="en-US" sz="1800" dirty="0">
                          <a:latin typeface="Times New Roman" panose="02020603050405020304" pitchFamily="18" charset="0"/>
                          <a:cs typeface="Times New Roman" panose="02020603050405020304" pitchFamily="18" charset="0"/>
                        </a:rPr>
                        <a:t>1.6m</a:t>
                      </a:r>
                      <a:r>
                        <a:rPr lang="en-US" sz="1800" baseline="30000" dirty="0">
                          <a:latin typeface="Times New Roman" panose="02020603050405020304" pitchFamily="18" charset="0"/>
                          <a:cs typeface="Times New Roman" panose="02020603050405020304" pitchFamily="18" charset="0"/>
                        </a:rPr>
                        <a:t>2</a:t>
                      </a:r>
                    </a:p>
                  </a:txBody>
                  <a:tcPr/>
                </a:tc>
                <a:tc>
                  <a:txBody>
                    <a:bodyPr/>
                    <a:lstStyle/>
                    <a:p>
                      <a:pPr algn="ctr" rtl="0"/>
                      <a:r>
                        <a:rPr lang="en-US" sz="1800" dirty="0">
                          <a:latin typeface="Times New Roman" panose="02020603050405020304" pitchFamily="18" charset="0"/>
                          <a:cs typeface="Times New Roman" panose="02020603050405020304" pitchFamily="18" charset="0"/>
                        </a:rPr>
                        <a:t>Water closet </a:t>
                      </a:r>
                      <a:endParaRPr lang="ar-SA" sz="18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728268106"/>
                  </a:ext>
                </a:extLst>
              </a:tr>
              <a:tr h="383620">
                <a:tc>
                  <a:txBody>
                    <a:bodyPr/>
                    <a:lstStyle/>
                    <a:p>
                      <a:pPr algn="ctr" rtl="0"/>
                      <a:r>
                        <a:rPr lang="en-US" sz="1800" dirty="0">
                          <a:latin typeface="Times New Roman" panose="02020603050405020304" pitchFamily="18" charset="0"/>
                          <a:cs typeface="Times New Roman" panose="02020603050405020304" pitchFamily="18" charset="0"/>
                        </a:rPr>
                        <a:t>ok</a:t>
                      </a:r>
                      <a:endParaRPr lang="ar-SA" sz="1800" dirty="0">
                        <a:latin typeface="Times New Roman" panose="02020603050405020304" pitchFamily="18" charset="0"/>
                        <a:cs typeface="Times New Roman" panose="02020603050405020304" pitchFamily="18" charset="0"/>
                      </a:endParaRPr>
                    </a:p>
                  </a:txBody>
                  <a:tcPr/>
                </a:tc>
                <a:tc>
                  <a:txBody>
                    <a:bodyPr/>
                    <a:lstStyle/>
                    <a:p>
                      <a:pPr algn="ctr" rtl="0"/>
                      <a:endParaRPr lang="ar-SA" sz="1800" dirty="0">
                        <a:latin typeface="Times New Roman" panose="02020603050405020304" pitchFamily="18" charset="0"/>
                        <a:cs typeface="Times New Roman" panose="02020603050405020304" pitchFamily="18" charset="0"/>
                      </a:endParaRPr>
                    </a:p>
                  </a:txBody>
                  <a:tcPr/>
                </a:tc>
                <a:tc>
                  <a:txBody>
                    <a:bodyPr/>
                    <a:lstStyle/>
                    <a:p>
                      <a:pPr algn="ctr" rtl="0"/>
                      <a:endParaRPr lang="ar-SA" sz="1800" dirty="0">
                        <a:latin typeface="Times New Roman" panose="02020603050405020304" pitchFamily="18" charset="0"/>
                        <a:cs typeface="Times New Roman" panose="02020603050405020304" pitchFamily="18" charset="0"/>
                      </a:endParaRPr>
                    </a:p>
                  </a:txBody>
                  <a:tcPr/>
                </a:tc>
                <a:tc>
                  <a:txBody>
                    <a:bodyPr/>
                    <a:lstStyle/>
                    <a:p>
                      <a:pPr marL="0" marR="0" lvl="0" indent="0" algn="ctr" defTabSz="1219170" rtl="0" eaLnBrk="1" fontAlgn="auto" latinLnBrk="1" hangingPunct="1">
                        <a:lnSpc>
                          <a:spcPct val="100000"/>
                        </a:lnSpc>
                        <a:spcBef>
                          <a:spcPts val="0"/>
                        </a:spcBef>
                        <a:spcAft>
                          <a:spcPts val="0"/>
                        </a:spcAft>
                        <a:buClrTx/>
                        <a:buSzTx/>
                        <a:buFontTx/>
                        <a:buNone/>
                        <a:tabLst/>
                        <a:defRPr/>
                      </a:pPr>
                      <a:r>
                        <a:rPr lang="en-US" sz="1800" dirty="0">
                          <a:latin typeface="Times New Roman" panose="02020603050405020304" pitchFamily="18" charset="0"/>
                          <a:cs typeface="Times New Roman" panose="02020603050405020304" pitchFamily="18" charset="0"/>
                        </a:rPr>
                        <a:t>4.5m</a:t>
                      </a:r>
                      <a:r>
                        <a:rPr lang="en-US" sz="1800" baseline="30000" dirty="0">
                          <a:latin typeface="Times New Roman" panose="02020603050405020304" pitchFamily="18" charset="0"/>
                          <a:cs typeface="Times New Roman" panose="02020603050405020304" pitchFamily="18" charset="0"/>
                        </a:rPr>
                        <a:t>2</a:t>
                      </a:r>
                    </a:p>
                  </a:txBody>
                  <a:tcPr/>
                </a:tc>
                <a:tc>
                  <a:txBody>
                    <a:bodyPr/>
                    <a:lstStyle/>
                    <a:p>
                      <a:pPr marL="0" marR="0" lvl="0" indent="0" algn="ctr" defTabSz="1219170" rtl="0" eaLnBrk="1" fontAlgn="auto" latinLnBrk="1" hangingPunct="1">
                        <a:lnSpc>
                          <a:spcPct val="100000"/>
                        </a:lnSpc>
                        <a:spcBef>
                          <a:spcPts val="0"/>
                        </a:spcBef>
                        <a:spcAft>
                          <a:spcPts val="0"/>
                        </a:spcAft>
                        <a:buClrTx/>
                        <a:buSzTx/>
                        <a:buFontTx/>
                        <a:buNone/>
                        <a:tabLst/>
                        <a:defRPr/>
                      </a:pPr>
                      <a:r>
                        <a:rPr lang="en-US" sz="1800" dirty="0">
                          <a:latin typeface="Times New Roman" panose="02020603050405020304" pitchFamily="18" charset="0"/>
                          <a:cs typeface="Times New Roman" panose="02020603050405020304" pitchFamily="18" charset="0"/>
                        </a:rPr>
                        <a:t>3m</a:t>
                      </a:r>
                      <a:r>
                        <a:rPr lang="en-US" sz="1800" baseline="30000" dirty="0">
                          <a:latin typeface="Times New Roman" panose="02020603050405020304" pitchFamily="18" charset="0"/>
                          <a:cs typeface="Times New Roman" panose="02020603050405020304" pitchFamily="18" charset="0"/>
                        </a:rPr>
                        <a:t>2</a:t>
                      </a:r>
                    </a:p>
                  </a:txBody>
                  <a:tcPr/>
                </a:tc>
                <a:tc>
                  <a:txBody>
                    <a:bodyPr/>
                    <a:lstStyle/>
                    <a:p>
                      <a:pPr algn="ctr" rtl="0"/>
                      <a:r>
                        <a:rPr lang="en-US" sz="1800" dirty="0">
                          <a:latin typeface="Times New Roman" panose="02020603050405020304" pitchFamily="18" charset="0"/>
                          <a:cs typeface="Times New Roman" panose="02020603050405020304" pitchFamily="18" charset="0"/>
                        </a:rPr>
                        <a:t>Kitchen</a:t>
                      </a:r>
                      <a:endParaRPr lang="ar-SA" sz="18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608908285"/>
                  </a:ext>
                </a:extLst>
              </a:tr>
              <a:tr h="383620">
                <a:tc>
                  <a:txBody>
                    <a:bodyPr/>
                    <a:lstStyle/>
                    <a:p>
                      <a:pPr algn="ctr" rtl="0"/>
                      <a:r>
                        <a:rPr lang="en-US" sz="1800" dirty="0">
                          <a:latin typeface="Times New Roman" panose="02020603050405020304" pitchFamily="18" charset="0"/>
                          <a:cs typeface="Times New Roman" panose="02020603050405020304" pitchFamily="18" charset="0"/>
                        </a:rPr>
                        <a:t>ok</a:t>
                      </a:r>
                      <a:endParaRPr lang="ar-SA" sz="1800" dirty="0">
                        <a:latin typeface="Times New Roman" panose="02020603050405020304" pitchFamily="18" charset="0"/>
                        <a:cs typeface="Times New Roman" panose="02020603050405020304" pitchFamily="18" charset="0"/>
                      </a:endParaRPr>
                    </a:p>
                  </a:txBody>
                  <a:tcPr/>
                </a:tc>
                <a:tc>
                  <a:txBody>
                    <a:bodyPr/>
                    <a:lstStyle/>
                    <a:p>
                      <a:pPr algn="ctr" rtl="0"/>
                      <a:endParaRPr lang="ar-SA" sz="1800" dirty="0">
                        <a:latin typeface="Times New Roman" panose="02020603050405020304" pitchFamily="18" charset="0"/>
                        <a:cs typeface="Times New Roman" panose="02020603050405020304" pitchFamily="18" charset="0"/>
                      </a:endParaRPr>
                    </a:p>
                  </a:txBody>
                  <a:tcPr/>
                </a:tc>
                <a:tc>
                  <a:txBody>
                    <a:bodyPr/>
                    <a:lstStyle/>
                    <a:p>
                      <a:pPr algn="ctr" rtl="0"/>
                      <a:endParaRPr lang="ar-SA" sz="1800" dirty="0">
                        <a:latin typeface="Times New Roman" panose="02020603050405020304" pitchFamily="18" charset="0"/>
                        <a:cs typeface="Times New Roman" panose="02020603050405020304" pitchFamily="18" charset="0"/>
                      </a:endParaRPr>
                    </a:p>
                  </a:txBody>
                  <a:tcPr/>
                </a:tc>
                <a:tc>
                  <a:txBody>
                    <a:bodyPr/>
                    <a:lstStyle/>
                    <a:p>
                      <a:pPr marL="0" marR="0" lvl="0" indent="0" algn="ctr" defTabSz="1219170" rtl="0" eaLnBrk="1" fontAlgn="auto" latinLnBrk="1" hangingPunct="1">
                        <a:lnSpc>
                          <a:spcPct val="100000"/>
                        </a:lnSpc>
                        <a:spcBef>
                          <a:spcPts val="0"/>
                        </a:spcBef>
                        <a:spcAft>
                          <a:spcPts val="0"/>
                        </a:spcAft>
                        <a:buClrTx/>
                        <a:buSzTx/>
                        <a:buFontTx/>
                        <a:buNone/>
                        <a:tabLst/>
                        <a:defRPr/>
                      </a:pPr>
                      <a:r>
                        <a:rPr lang="en-US" sz="1800" dirty="0">
                          <a:latin typeface="Times New Roman" panose="02020603050405020304" pitchFamily="18" charset="0"/>
                          <a:cs typeface="Times New Roman" panose="02020603050405020304" pitchFamily="18" charset="0"/>
                        </a:rPr>
                        <a:t>72m</a:t>
                      </a:r>
                      <a:r>
                        <a:rPr lang="en-US" sz="1800" baseline="30000" dirty="0">
                          <a:latin typeface="Times New Roman" panose="02020603050405020304" pitchFamily="18" charset="0"/>
                          <a:cs typeface="Times New Roman" panose="02020603050405020304" pitchFamily="18" charset="0"/>
                        </a:rPr>
                        <a:t>2</a:t>
                      </a:r>
                    </a:p>
                  </a:txBody>
                  <a:tcPr/>
                </a:tc>
                <a:tc>
                  <a:txBody>
                    <a:bodyPr/>
                    <a:lstStyle/>
                    <a:p>
                      <a:pPr marL="0" marR="0" lvl="0" indent="0" algn="ctr" defTabSz="1219170" rtl="0" eaLnBrk="1" fontAlgn="auto" latinLnBrk="1" hangingPunct="1">
                        <a:lnSpc>
                          <a:spcPct val="100000"/>
                        </a:lnSpc>
                        <a:spcBef>
                          <a:spcPts val="0"/>
                        </a:spcBef>
                        <a:spcAft>
                          <a:spcPts val="0"/>
                        </a:spcAft>
                        <a:buClrTx/>
                        <a:buSzTx/>
                        <a:buFontTx/>
                        <a:buNone/>
                        <a:tabLst/>
                        <a:defRPr/>
                      </a:pPr>
                      <a:r>
                        <a:rPr lang="en-US" sz="1800" dirty="0">
                          <a:latin typeface="Times New Roman" panose="02020603050405020304" pitchFamily="18" charset="0"/>
                          <a:cs typeface="Times New Roman" panose="02020603050405020304" pitchFamily="18" charset="0"/>
                        </a:rPr>
                        <a:t>50-60 m</a:t>
                      </a:r>
                      <a:r>
                        <a:rPr lang="en-US" sz="1800" baseline="30000" dirty="0">
                          <a:latin typeface="Times New Roman" panose="02020603050405020304" pitchFamily="18" charset="0"/>
                          <a:cs typeface="Times New Roman" panose="02020603050405020304" pitchFamily="18" charset="0"/>
                        </a:rPr>
                        <a:t>2</a:t>
                      </a:r>
                    </a:p>
                  </a:txBody>
                  <a:tcPr/>
                </a:tc>
                <a:tc>
                  <a:txBody>
                    <a:bodyPr/>
                    <a:lstStyle/>
                    <a:p>
                      <a:pPr algn="ctr" rtl="0"/>
                      <a:r>
                        <a:rPr lang="en-US" sz="1800" dirty="0">
                          <a:latin typeface="Times New Roman" panose="02020603050405020304" pitchFamily="18" charset="0"/>
                          <a:cs typeface="Times New Roman" panose="02020603050405020304" pitchFamily="18" charset="0"/>
                        </a:rPr>
                        <a:t>Meeting  room </a:t>
                      </a:r>
                      <a:endParaRPr lang="ar-SA" sz="18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60564393"/>
                  </a:ext>
                </a:extLst>
              </a:tr>
              <a:tr h="383620">
                <a:tc>
                  <a:txBody>
                    <a:bodyPr/>
                    <a:lstStyle/>
                    <a:p>
                      <a:pPr algn="ctr" rtl="0"/>
                      <a:endParaRPr lang="ar-SA" sz="1800">
                        <a:latin typeface="Times New Roman" panose="02020603050405020304" pitchFamily="18" charset="0"/>
                        <a:cs typeface="Times New Roman" panose="02020603050405020304" pitchFamily="18" charset="0"/>
                      </a:endParaRPr>
                    </a:p>
                  </a:txBody>
                  <a:tcPr/>
                </a:tc>
                <a:tc>
                  <a:txBody>
                    <a:bodyPr/>
                    <a:lstStyle/>
                    <a:p>
                      <a:pPr algn="ctr" rtl="0"/>
                      <a:endParaRPr lang="ar-SA" sz="1800" dirty="0">
                        <a:latin typeface="Times New Roman" panose="02020603050405020304" pitchFamily="18" charset="0"/>
                        <a:cs typeface="Times New Roman" panose="02020603050405020304" pitchFamily="18" charset="0"/>
                      </a:endParaRPr>
                    </a:p>
                  </a:txBody>
                  <a:tcPr/>
                </a:tc>
                <a:tc>
                  <a:txBody>
                    <a:bodyPr/>
                    <a:lstStyle/>
                    <a:p>
                      <a:pPr algn="ctr" rtl="0"/>
                      <a:endParaRPr lang="ar-SA" sz="1800" dirty="0">
                        <a:latin typeface="Times New Roman" panose="02020603050405020304" pitchFamily="18" charset="0"/>
                        <a:cs typeface="Times New Roman" panose="02020603050405020304" pitchFamily="18" charset="0"/>
                      </a:endParaRPr>
                    </a:p>
                  </a:txBody>
                  <a:tcPr/>
                </a:tc>
                <a:tc>
                  <a:txBody>
                    <a:bodyPr/>
                    <a:lstStyle/>
                    <a:p>
                      <a:pPr algn="ctr" rtl="0"/>
                      <a:endParaRPr lang="ar-SA" sz="1800" dirty="0">
                        <a:latin typeface="Times New Roman" panose="02020603050405020304" pitchFamily="18" charset="0"/>
                        <a:cs typeface="Times New Roman" panose="02020603050405020304" pitchFamily="18" charset="0"/>
                      </a:endParaRPr>
                    </a:p>
                  </a:txBody>
                  <a:tcPr/>
                </a:tc>
                <a:tc>
                  <a:txBody>
                    <a:bodyPr/>
                    <a:lstStyle/>
                    <a:p>
                      <a:pPr algn="ctr" rtl="0"/>
                      <a:endParaRPr lang="ar-SA" sz="1800">
                        <a:latin typeface="Times New Roman" panose="02020603050405020304" pitchFamily="18" charset="0"/>
                        <a:cs typeface="Times New Roman" panose="02020603050405020304" pitchFamily="18" charset="0"/>
                      </a:endParaRPr>
                    </a:p>
                  </a:txBody>
                  <a:tcPr/>
                </a:tc>
                <a:tc>
                  <a:txBody>
                    <a:bodyPr/>
                    <a:lstStyle/>
                    <a:p>
                      <a:pPr algn="ctr" rtl="0"/>
                      <a:endParaRPr lang="ar-SA" sz="18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811821146"/>
                  </a:ext>
                </a:extLst>
              </a:tr>
            </a:tbl>
          </a:graphicData>
        </a:graphic>
      </p:graphicFrame>
    </p:spTree>
    <p:extLst>
      <p:ext uri="{BB962C8B-B14F-4D97-AF65-F5344CB8AC3E}">
        <p14:creationId xmlns:p14="http://schemas.microsoft.com/office/powerpoint/2010/main" val="2169181066"/>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D57F1E4F-1CFF-5643-939E-217C01CDF565}" type="slidenum">
              <a:rPr lang="en-US" sz="3200" smtClean="0"/>
              <a:pPr/>
              <a:t>70</a:t>
            </a:fld>
            <a:endParaRPr lang="en-US" sz="3200" dirty="0"/>
          </a:p>
        </p:txBody>
      </p:sp>
      <p:sp>
        <p:nvSpPr>
          <p:cNvPr id="8" name="TextBox 7"/>
          <p:cNvSpPr txBox="1"/>
          <p:nvPr/>
        </p:nvSpPr>
        <p:spPr>
          <a:xfrm>
            <a:off x="2567940" y="335280"/>
            <a:ext cx="3947160" cy="923330"/>
          </a:xfrm>
          <a:prstGeom prst="rect">
            <a:avLst/>
          </a:prstGeom>
          <a:noFill/>
        </p:spPr>
        <p:txBody>
          <a:bodyPr wrap="square" rtlCol="0">
            <a:spAutoFit/>
          </a:bodyPr>
          <a:lstStyle/>
          <a:p>
            <a:r>
              <a:rPr lang="en-US" sz="3600" b="1" dirty="0">
                <a:solidFill>
                  <a:schemeClr val="accent2">
                    <a:lumMod val="75000"/>
                  </a:schemeClr>
                </a:solidFill>
                <a:latin typeface="Times New Roman" panose="02020603050405020304" pitchFamily="18" charset="0"/>
                <a:cs typeface="Times New Roman" panose="02020603050405020304" pitchFamily="18" charset="0"/>
              </a:rPr>
              <a:t>Structural Aspects </a:t>
            </a:r>
            <a:endParaRPr lang="en-US" sz="3600" dirty="0">
              <a:solidFill>
                <a:schemeClr val="accent2">
                  <a:lumMod val="75000"/>
                </a:schemeClr>
              </a:solidFill>
            </a:endParaRPr>
          </a:p>
          <a:p>
            <a:endParaRPr lang="en-US" dirty="0"/>
          </a:p>
        </p:txBody>
      </p:sp>
      <p:sp>
        <p:nvSpPr>
          <p:cNvPr id="9" name="TextBox 8"/>
          <p:cNvSpPr txBox="1"/>
          <p:nvPr/>
        </p:nvSpPr>
        <p:spPr>
          <a:xfrm>
            <a:off x="952500" y="1379220"/>
            <a:ext cx="8580120" cy="4585871"/>
          </a:xfrm>
          <a:prstGeom prst="rect">
            <a:avLst/>
          </a:prstGeom>
          <a:noFill/>
        </p:spPr>
        <p:txBody>
          <a:bodyPr wrap="square" rtlCol="0">
            <a:spAutoFit/>
          </a:bodyPr>
          <a:lstStyle/>
          <a:p>
            <a:r>
              <a:rPr lang="en-US" dirty="0">
                <a:solidFill>
                  <a:schemeClr val="accent2">
                    <a:lumMod val="10000"/>
                  </a:schemeClr>
                </a:solidFill>
                <a:latin typeface="Times New Roman" panose="02020603050405020304" pitchFamily="18" charset="0"/>
                <a:cs typeface="Times New Roman" panose="02020603050405020304" pitchFamily="18" charset="0"/>
              </a:rPr>
              <a:t>Limitation for design :</a:t>
            </a:r>
          </a:p>
          <a:p>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1- fc=28 MPa. For columns and shear wall and 24MPa for slabs and beams . </a:t>
            </a:r>
          </a:p>
          <a:p>
            <a:r>
              <a:rPr lang="en-US" dirty="0">
                <a:latin typeface="Times New Roman" panose="02020603050405020304" pitchFamily="18" charset="0"/>
                <a:cs typeface="Times New Roman" panose="02020603050405020304" pitchFamily="18" charset="0"/>
              </a:rPr>
              <a:t>2- </a:t>
            </a:r>
            <a:r>
              <a:rPr lang="en-US" dirty="0" err="1">
                <a:latin typeface="Times New Roman" panose="02020603050405020304" pitchFamily="18" charset="0"/>
                <a:cs typeface="Times New Roman" panose="02020603050405020304" pitchFamily="18" charset="0"/>
              </a:rPr>
              <a:t>Fy</a:t>
            </a:r>
            <a:r>
              <a:rPr lang="en-US" dirty="0">
                <a:latin typeface="Times New Roman" panose="02020603050405020304" pitchFamily="18" charset="0"/>
                <a:cs typeface="Times New Roman" panose="02020603050405020304" pitchFamily="18" charset="0"/>
              </a:rPr>
              <a:t>= 420MPa. For all structural element of project.</a:t>
            </a:r>
          </a:p>
          <a:p>
            <a:r>
              <a:rPr lang="en-US" dirty="0">
                <a:latin typeface="Times New Roman" panose="02020603050405020304" pitchFamily="18" charset="0"/>
                <a:cs typeface="Times New Roman" panose="02020603050405020304" pitchFamily="18" charset="0"/>
              </a:rPr>
              <a:t>3- Number of floors are 7 and Floors height= 3.65 m. and 2.8 for basements.</a:t>
            </a:r>
          </a:p>
          <a:p>
            <a:r>
              <a:rPr lang="en-US" dirty="0">
                <a:latin typeface="Times New Roman" panose="02020603050405020304" pitchFamily="18" charset="0"/>
                <a:cs typeface="Times New Roman" panose="02020603050405020304" pitchFamily="18" charset="0"/>
              </a:rPr>
              <a:t>4- Live load = 5 𝐾𝑁/𝑚^2 .</a:t>
            </a:r>
          </a:p>
          <a:p>
            <a:r>
              <a:rPr lang="en-US" dirty="0">
                <a:latin typeface="Times New Roman" panose="02020603050405020304" pitchFamily="18" charset="0"/>
                <a:cs typeface="Times New Roman" panose="02020603050405020304" pitchFamily="18" charset="0"/>
              </a:rPr>
              <a:t>5- </a:t>
            </a:r>
            <a:r>
              <a:rPr lang="en-US" dirty="0" err="1">
                <a:latin typeface="Times New Roman" panose="02020603050405020304" pitchFamily="18" charset="0"/>
                <a:cs typeface="Times New Roman" panose="02020603050405020304" pitchFamily="18" charset="0"/>
              </a:rPr>
              <a:t>SI.Dead</a:t>
            </a:r>
            <a:r>
              <a:rPr lang="en-US" dirty="0">
                <a:latin typeface="Times New Roman" panose="02020603050405020304" pitchFamily="18" charset="0"/>
                <a:cs typeface="Times New Roman" panose="02020603050405020304" pitchFamily="18" charset="0"/>
              </a:rPr>
              <a:t> load = 4 𝐾𝑁/𝑚^2</a:t>
            </a:r>
          </a:p>
          <a:p>
            <a:r>
              <a:rPr lang="en-US" dirty="0">
                <a:latin typeface="Times New Roman" panose="02020603050405020304" pitchFamily="18" charset="0"/>
                <a:cs typeface="Times New Roman" panose="02020603050405020304" pitchFamily="18" charset="0"/>
              </a:rPr>
              <a:t>6- External wall load = 20 KN/m</a:t>
            </a:r>
          </a:p>
          <a:p>
            <a:endParaRPr lang="en-US" sz="2000" dirty="0">
              <a:latin typeface="Times New Roman" panose="02020603050405020304" pitchFamily="18" charset="0"/>
              <a:cs typeface="Times New Roman" panose="02020603050405020304" pitchFamily="18" charset="0"/>
            </a:endParaRPr>
          </a:p>
          <a:p>
            <a:r>
              <a:rPr lang="en-US" dirty="0">
                <a:solidFill>
                  <a:schemeClr val="accent2">
                    <a:lumMod val="10000"/>
                  </a:schemeClr>
                </a:solidFill>
                <a:latin typeface="Times New Roman" panose="02020603050405020304" pitchFamily="18" charset="0"/>
                <a:cs typeface="Times New Roman" panose="02020603050405020304" pitchFamily="18" charset="0"/>
              </a:rPr>
              <a:t>Standards/Codes:</a:t>
            </a:r>
          </a:p>
          <a:p>
            <a:endParaRPr lang="en-US" sz="2000" dirty="0">
              <a:latin typeface="Times New Roman" panose="02020603050405020304" pitchFamily="18" charset="0"/>
              <a:cs typeface="Times New Roman" panose="02020603050405020304" pitchFamily="18" charset="0"/>
            </a:endParaRPr>
          </a:p>
          <a:p>
            <a:r>
              <a:rPr lang="ar-SA" dirty="0">
                <a:latin typeface="Arial Narrow" panose="020B0606020202030204" pitchFamily="34" charset="0"/>
                <a:cs typeface="Times New Roman" panose="02020603050405020304" pitchFamily="18" charset="0"/>
              </a:rPr>
              <a:t>→        </a:t>
            </a:r>
            <a:r>
              <a:rPr lang="en-US" dirty="0">
                <a:latin typeface="Arial Narrow" panose="020B0606020202030204" pitchFamily="34" charset="0"/>
                <a:cs typeface="Times New Roman" panose="02020603050405020304" pitchFamily="18" charset="0"/>
              </a:rPr>
              <a:t>The American concrete institute code ACI 318-0</a:t>
            </a:r>
            <a:r>
              <a:rPr lang="ar-SA" dirty="0">
                <a:latin typeface="Arial Narrow" panose="020B0606020202030204" pitchFamily="34" charset="0"/>
                <a:cs typeface="Times New Roman" panose="02020603050405020304" pitchFamily="18" charset="0"/>
              </a:rPr>
              <a:t>.	</a:t>
            </a:r>
            <a:endParaRPr lang="en-US" dirty="0">
              <a:latin typeface="Arial Narrow" panose="020B0606020202030204" pitchFamily="34" charset="0"/>
              <a:cs typeface="Times New Roman" panose="02020603050405020304" pitchFamily="18" charset="0"/>
            </a:endParaRPr>
          </a:p>
          <a:p>
            <a:r>
              <a:rPr lang="ar-SA" dirty="0">
                <a:latin typeface="Arial Narrow" panose="020B0606020202030204" pitchFamily="34" charset="0"/>
                <a:cs typeface="Times New Roman" panose="02020603050405020304" pitchFamily="18" charset="0"/>
              </a:rPr>
              <a:t>→</a:t>
            </a:r>
            <a:r>
              <a:rPr lang="en-US" dirty="0">
                <a:latin typeface="Arial Narrow" panose="020B0606020202030204" pitchFamily="34"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The Uniform Building Code -UBC-97 </a:t>
            </a:r>
          </a:p>
          <a:p>
            <a:r>
              <a:rPr lang="en-US" dirty="0">
                <a:latin typeface="Times New Roman" panose="02020603050405020304" pitchFamily="18" charset="0"/>
                <a:cs typeface="Times New Roman" panose="02020603050405020304" pitchFamily="18" charset="0"/>
              </a:rPr>
              <a:t>	for seismic design and its load combinations</a:t>
            </a:r>
          </a:p>
          <a:p>
            <a:endParaRPr lang="ar-SA" dirty="0">
              <a:latin typeface="Arial Narrow" panose="020B0606020202030204" pitchFamily="34" charset="0"/>
              <a:cs typeface="Times New Roman" panose="02020603050405020304" pitchFamily="18" charset="0"/>
            </a:endParaRPr>
          </a:p>
          <a:p>
            <a:endParaRPr lang="en-US" dirty="0">
              <a:latin typeface="Arial Narrow" panose="020B0606020202030204" pitchFamily="34" charset="0"/>
            </a:endParaRPr>
          </a:p>
        </p:txBody>
      </p:sp>
    </p:spTree>
    <p:extLst>
      <p:ext uri="{BB962C8B-B14F-4D97-AF65-F5344CB8AC3E}">
        <p14:creationId xmlns:p14="http://schemas.microsoft.com/office/powerpoint/2010/main" val="3942538031"/>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2"/>
          </p:nvPr>
        </p:nvSpPr>
        <p:spPr/>
        <p:txBody>
          <a:bodyPr/>
          <a:lstStyle/>
          <a:p>
            <a:fld id="{D57F1E4F-1CFF-5643-939E-217C01CDF565}" type="slidenum">
              <a:rPr lang="en-US" sz="3200" smtClean="0"/>
              <a:pPr/>
              <a:t>71</a:t>
            </a:fld>
            <a:endParaRPr lang="en-US" sz="3200" dirty="0"/>
          </a:p>
        </p:txBody>
      </p:sp>
      <p:sp>
        <p:nvSpPr>
          <p:cNvPr id="9" name="TextBox 8"/>
          <p:cNvSpPr txBox="1"/>
          <p:nvPr/>
        </p:nvSpPr>
        <p:spPr>
          <a:xfrm>
            <a:off x="3420375" y="600815"/>
            <a:ext cx="3856007" cy="923330"/>
          </a:xfrm>
          <a:prstGeom prst="rect">
            <a:avLst/>
          </a:prstGeom>
          <a:noFill/>
        </p:spPr>
        <p:txBody>
          <a:bodyPr wrap="square" rtlCol="0">
            <a:spAutoFit/>
          </a:bodyPr>
          <a:lstStyle/>
          <a:p>
            <a:r>
              <a:rPr lang="en-US" sz="3600" b="1" dirty="0">
                <a:solidFill>
                  <a:schemeClr val="accent2">
                    <a:lumMod val="75000"/>
                  </a:schemeClr>
                </a:solidFill>
                <a:latin typeface="Times New Roman" panose="02020603050405020304" pitchFamily="18" charset="0"/>
                <a:cs typeface="Times New Roman" panose="02020603050405020304" pitchFamily="18" charset="0"/>
              </a:rPr>
              <a:t>Structural Aspects </a:t>
            </a:r>
            <a:endParaRPr lang="en-US" sz="3600" dirty="0">
              <a:solidFill>
                <a:schemeClr val="accent2">
                  <a:lumMod val="75000"/>
                </a:schemeClr>
              </a:solidFill>
            </a:endParaRPr>
          </a:p>
          <a:p>
            <a:endParaRPr lang="en-US" dirty="0"/>
          </a:p>
        </p:txBody>
      </p:sp>
      <p:sp>
        <p:nvSpPr>
          <p:cNvPr id="10" name="TextBox 9"/>
          <p:cNvSpPr txBox="1"/>
          <p:nvPr/>
        </p:nvSpPr>
        <p:spPr>
          <a:xfrm>
            <a:off x="1699406" y="1570313"/>
            <a:ext cx="7297947" cy="923330"/>
          </a:xfrm>
          <a:prstGeom prst="rect">
            <a:avLst/>
          </a:prstGeom>
          <a:noFill/>
        </p:spPr>
        <p:txBody>
          <a:bodyPr wrap="square" rtlCol="0">
            <a:spAutoFit/>
          </a:bodyPr>
          <a:lstStyle/>
          <a:p>
            <a:r>
              <a:rPr lang="en-US" dirty="0"/>
              <a:t>Slab used is one way ribbed slab.</a:t>
            </a:r>
          </a:p>
          <a:p>
            <a:r>
              <a:rPr lang="en-US" dirty="0"/>
              <a:t>With thickness 35cm. </a:t>
            </a:r>
          </a:p>
          <a:p>
            <a:r>
              <a:rPr lang="en-US" dirty="0"/>
              <a:t>And solid slab for basement 2 with thickness 25 cm</a:t>
            </a:r>
          </a:p>
        </p:txBody>
      </p:sp>
      <p:sp>
        <p:nvSpPr>
          <p:cNvPr id="13" name="TextBox 12"/>
          <p:cNvSpPr txBox="1"/>
          <p:nvPr/>
        </p:nvSpPr>
        <p:spPr>
          <a:xfrm>
            <a:off x="1699406" y="2655661"/>
            <a:ext cx="3804249" cy="369332"/>
          </a:xfrm>
          <a:prstGeom prst="rect">
            <a:avLst/>
          </a:prstGeom>
          <a:noFill/>
        </p:spPr>
        <p:txBody>
          <a:bodyPr wrap="square" rtlCol="0">
            <a:spAutoFit/>
          </a:bodyPr>
          <a:lstStyle/>
          <a:p>
            <a:r>
              <a:rPr lang="en-US" dirty="0"/>
              <a:t>Simulation software is Etab 2016</a:t>
            </a:r>
          </a:p>
        </p:txBody>
      </p:sp>
      <p:pic>
        <p:nvPicPr>
          <p:cNvPr id="11" name="Picture 10"/>
          <p:cNvPicPr/>
          <p:nvPr/>
        </p:nvPicPr>
        <p:blipFill>
          <a:blip r:embed="rId2">
            <a:extLst>
              <a:ext uri="{28A0092B-C50C-407E-A947-70E740481C1C}">
                <a14:useLocalDpi xmlns:a14="http://schemas.microsoft.com/office/drawing/2010/main" val="0"/>
              </a:ext>
            </a:extLst>
          </a:blip>
          <a:srcRect/>
          <a:stretch>
            <a:fillRect/>
          </a:stretch>
        </p:blipFill>
        <p:spPr bwMode="auto">
          <a:xfrm>
            <a:off x="1699406" y="3187012"/>
            <a:ext cx="5576976" cy="2322248"/>
          </a:xfrm>
          <a:prstGeom prst="rect">
            <a:avLst/>
          </a:prstGeom>
          <a:noFill/>
          <a:ln>
            <a:noFill/>
          </a:ln>
        </p:spPr>
      </p:pic>
      <p:pic>
        <p:nvPicPr>
          <p:cNvPr id="2" name="Picture 1"/>
          <p:cNvPicPr>
            <a:picLocks noChangeAspect="1"/>
          </p:cNvPicPr>
          <p:nvPr/>
        </p:nvPicPr>
        <p:blipFill>
          <a:blip r:embed="rId3"/>
          <a:stretch>
            <a:fillRect/>
          </a:stretch>
        </p:blipFill>
        <p:spPr>
          <a:xfrm>
            <a:off x="8590663" y="1524145"/>
            <a:ext cx="3424741" cy="4202339"/>
          </a:xfrm>
          <a:prstGeom prst="rect">
            <a:avLst/>
          </a:prstGeom>
        </p:spPr>
      </p:pic>
    </p:spTree>
    <p:extLst>
      <p:ext uri="{BB962C8B-B14F-4D97-AF65-F5344CB8AC3E}">
        <p14:creationId xmlns:p14="http://schemas.microsoft.com/office/powerpoint/2010/main" val="936326888"/>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2"/>
          </p:nvPr>
        </p:nvSpPr>
        <p:spPr/>
        <p:txBody>
          <a:bodyPr/>
          <a:lstStyle/>
          <a:p>
            <a:fld id="{D57F1E4F-1CFF-5643-939E-217C01CDF565}" type="slidenum">
              <a:rPr lang="en-US" sz="3200" smtClean="0"/>
              <a:pPr/>
              <a:t>72</a:t>
            </a:fld>
            <a:endParaRPr lang="en-US" sz="3200" dirty="0"/>
          </a:p>
        </p:txBody>
      </p:sp>
      <p:sp>
        <p:nvSpPr>
          <p:cNvPr id="12" name="TextBox 11"/>
          <p:cNvSpPr txBox="1"/>
          <p:nvPr/>
        </p:nvSpPr>
        <p:spPr>
          <a:xfrm>
            <a:off x="711358" y="596352"/>
            <a:ext cx="4037163" cy="923330"/>
          </a:xfrm>
          <a:prstGeom prst="rect">
            <a:avLst/>
          </a:prstGeom>
          <a:noFill/>
        </p:spPr>
        <p:txBody>
          <a:bodyPr wrap="square" rtlCol="0">
            <a:spAutoFit/>
          </a:bodyPr>
          <a:lstStyle/>
          <a:p>
            <a:r>
              <a:rPr lang="en-US" sz="3600" b="1" dirty="0">
                <a:solidFill>
                  <a:schemeClr val="accent2">
                    <a:lumMod val="75000"/>
                  </a:schemeClr>
                </a:solidFill>
                <a:latin typeface="Times New Roman" panose="02020603050405020304" pitchFamily="18" charset="0"/>
                <a:cs typeface="Times New Roman" panose="02020603050405020304" pitchFamily="18" charset="0"/>
              </a:rPr>
              <a:t>Structural Aspects </a:t>
            </a:r>
            <a:endParaRPr lang="en-US" sz="3600" dirty="0">
              <a:solidFill>
                <a:schemeClr val="accent2">
                  <a:lumMod val="75000"/>
                </a:schemeClr>
              </a:solidFill>
            </a:endParaRPr>
          </a:p>
          <a:p>
            <a:endParaRPr lang="en-US" dirty="0"/>
          </a:p>
        </p:txBody>
      </p:sp>
      <p:sp>
        <p:nvSpPr>
          <p:cNvPr id="2" name="TextBox 1"/>
          <p:cNvSpPr txBox="1"/>
          <p:nvPr/>
        </p:nvSpPr>
        <p:spPr>
          <a:xfrm>
            <a:off x="931653" y="1431985"/>
            <a:ext cx="3816868" cy="369332"/>
          </a:xfrm>
          <a:prstGeom prst="rect">
            <a:avLst/>
          </a:prstGeom>
          <a:noFill/>
        </p:spPr>
        <p:txBody>
          <a:bodyPr wrap="square" rtlCol="0">
            <a:spAutoFit/>
          </a:bodyPr>
          <a:lstStyle/>
          <a:p>
            <a:r>
              <a:rPr lang="en-US" dirty="0"/>
              <a:t>Beam used are hidden </a:t>
            </a:r>
          </a:p>
        </p:txBody>
      </p:sp>
      <p:graphicFrame>
        <p:nvGraphicFramePr>
          <p:cNvPr id="5" name="Table 4"/>
          <p:cNvGraphicFramePr>
            <a:graphicFrameLocks noGrp="1"/>
          </p:cNvGraphicFramePr>
          <p:nvPr/>
        </p:nvGraphicFramePr>
        <p:xfrm>
          <a:off x="1146002" y="2533226"/>
          <a:ext cx="6307222" cy="1141626"/>
        </p:xfrm>
        <a:graphic>
          <a:graphicData uri="http://schemas.openxmlformats.org/drawingml/2006/table">
            <a:tbl>
              <a:tblPr firstRow="1" bandRow="1">
                <a:tableStyleId>{5C22544A-7EE6-4342-B048-85BDC9FD1C3A}</a:tableStyleId>
              </a:tblPr>
              <a:tblGrid>
                <a:gridCol w="3153611">
                  <a:extLst>
                    <a:ext uri="{9D8B030D-6E8A-4147-A177-3AD203B41FA5}">
                      <a16:colId xmlns:a16="http://schemas.microsoft.com/office/drawing/2014/main" val="20000"/>
                    </a:ext>
                  </a:extLst>
                </a:gridCol>
                <a:gridCol w="3153611">
                  <a:extLst>
                    <a:ext uri="{9D8B030D-6E8A-4147-A177-3AD203B41FA5}">
                      <a16:colId xmlns:a16="http://schemas.microsoft.com/office/drawing/2014/main" val="20001"/>
                    </a:ext>
                  </a:extLst>
                </a:gridCol>
              </a:tblGrid>
              <a:tr h="380542">
                <a:tc>
                  <a:txBody>
                    <a:bodyPr/>
                    <a:lstStyle/>
                    <a:p>
                      <a:r>
                        <a:rPr lang="en-US" dirty="0"/>
                        <a:t>Beam </a:t>
                      </a:r>
                    </a:p>
                  </a:txBody>
                  <a:tcPr/>
                </a:tc>
                <a:tc>
                  <a:txBody>
                    <a:bodyPr/>
                    <a:lstStyle/>
                    <a:p>
                      <a:r>
                        <a:rPr lang="en-US" dirty="0"/>
                        <a:t>Dimensions(mm)</a:t>
                      </a:r>
                    </a:p>
                  </a:txBody>
                  <a:tcPr/>
                </a:tc>
                <a:extLst>
                  <a:ext uri="{0D108BD9-81ED-4DB2-BD59-A6C34878D82A}">
                    <a16:rowId xmlns:a16="http://schemas.microsoft.com/office/drawing/2014/main" val="10000"/>
                  </a:ext>
                </a:extLst>
              </a:tr>
              <a:tr h="380542">
                <a:tc>
                  <a:txBody>
                    <a:bodyPr/>
                    <a:lstStyle/>
                    <a:p>
                      <a:r>
                        <a:rPr lang="en-US" dirty="0"/>
                        <a:t>Main</a:t>
                      </a:r>
                    </a:p>
                  </a:txBody>
                  <a:tcPr/>
                </a:tc>
                <a:tc>
                  <a:txBody>
                    <a:bodyPr/>
                    <a:lstStyle/>
                    <a:p>
                      <a:r>
                        <a:rPr lang="en-US" dirty="0"/>
                        <a:t>(900*350)</a:t>
                      </a:r>
                    </a:p>
                  </a:txBody>
                  <a:tcPr/>
                </a:tc>
                <a:extLst>
                  <a:ext uri="{0D108BD9-81ED-4DB2-BD59-A6C34878D82A}">
                    <a16:rowId xmlns:a16="http://schemas.microsoft.com/office/drawing/2014/main" val="10001"/>
                  </a:ext>
                </a:extLst>
              </a:tr>
              <a:tr h="380542">
                <a:tc>
                  <a:txBody>
                    <a:bodyPr/>
                    <a:lstStyle/>
                    <a:p>
                      <a:r>
                        <a:rPr lang="en-US" dirty="0"/>
                        <a:t>secondary</a:t>
                      </a:r>
                    </a:p>
                  </a:txBody>
                  <a:tcPr/>
                </a:tc>
                <a:tc>
                  <a:txBody>
                    <a:bodyPr/>
                    <a:lstStyle/>
                    <a:p>
                      <a:r>
                        <a:rPr lang="en-US" dirty="0"/>
                        <a:t>(600*350)</a:t>
                      </a:r>
                    </a:p>
                  </a:txBody>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1781037649"/>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221412"/>
            <a:ext cx="8596668" cy="1320800"/>
          </a:xfrm>
        </p:spPr>
        <p:txBody>
          <a:bodyPr/>
          <a:lstStyle/>
          <a:p>
            <a:r>
              <a:rPr lang="en-US" b="1" dirty="0">
                <a:solidFill>
                  <a:schemeClr val="accent2">
                    <a:lumMod val="75000"/>
                  </a:schemeClr>
                </a:solidFill>
                <a:latin typeface="Times New Roman" panose="02020603050405020304" pitchFamily="18" charset="0"/>
                <a:cs typeface="Times New Roman" panose="02020603050405020304" pitchFamily="18" charset="0"/>
              </a:rPr>
              <a:t>Structural Aspects </a:t>
            </a:r>
            <a:br>
              <a:rPr lang="en-US" dirty="0">
                <a:solidFill>
                  <a:schemeClr val="accent2">
                    <a:lumMod val="75000"/>
                  </a:schemeClr>
                </a:solidFill>
              </a:rPr>
            </a:b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73</a:t>
            </a:fld>
            <a:endParaRPr lang="en-US" dirty="0"/>
          </a:p>
        </p:txBody>
      </p:sp>
      <p:sp>
        <p:nvSpPr>
          <p:cNvPr id="4" name="TextBox 3"/>
          <p:cNvSpPr txBox="1"/>
          <p:nvPr/>
        </p:nvSpPr>
        <p:spPr>
          <a:xfrm>
            <a:off x="677334" y="1542212"/>
            <a:ext cx="4994694" cy="369332"/>
          </a:xfrm>
          <a:prstGeom prst="rect">
            <a:avLst/>
          </a:prstGeom>
          <a:noFill/>
        </p:spPr>
        <p:txBody>
          <a:bodyPr wrap="square" rtlCol="0">
            <a:spAutoFit/>
          </a:bodyPr>
          <a:lstStyle/>
          <a:p>
            <a:r>
              <a:rPr lang="en-US" dirty="0"/>
              <a:t>one type of columns with dimension (600*600)</a:t>
            </a:r>
          </a:p>
        </p:txBody>
      </p:sp>
      <p:pic>
        <p:nvPicPr>
          <p:cNvPr id="5" name="Picture 4"/>
          <p:cNvPicPr>
            <a:picLocks noChangeAspect="1"/>
          </p:cNvPicPr>
          <p:nvPr/>
        </p:nvPicPr>
        <p:blipFill>
          <a:blip r:embed="rId2"/>
          <a:stretch>
            <a:fillRect/>
          </a:stretch>
        </p:blipFill>
        <p:spPr>
          <a:xfrm>
            <a:off x="3174681" y="2222829"/>
            <a:ext cx="3562350" cy="3533775"/>
          </a:xfrm>
          <a:prstGeom prst="rect">
            <a:avLst/>
          </a:prstGeom>
        </p:spPr>
      </p:pic>
    </p:spTree>
    <p:extLst>
      <p:ext uri="{BB962C8B-B14F-4D97-AF65-F5344CB8AC3E}">
        <p14:creationId xmlns:p14="http://schemas.microsoft.com/office/powerpoint/2010/main" val="323290756"/>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2"/>
          </p:nvPr>
        </p:nvSpPr>
        <p:spPr>
          <a:xfrm>
            <a:off x="7991447" y="6099831"/>
            <a:ext cx="683339" cy="365125"/>
          </a:xfrm>
        </p:spPr>
        <p:txBody>
          <a:bodyPr/>
          <a:lstStyle/>
          <a:p>
            <a:fld id="{D57F1E4F-1CFF-5643-939E-217C01CDF565}" type="slidenum">
              <a:rPr lang="en-US" sz="3200" smtClean="0"/>
              <a:pPr/>
              <a:t>74</a:t>
            </a:fld>
            <a:endParaRPr lang="en-US" sz="3200" dirty="0"/>
          </a:p>
        </p:txBody>
      </p:sp>
      <p:sp>
        <p:nvSpPr>
          <p:cNvPr id="10" name="TextBox 9"/>
          <p:cNvSpPr txBox="1"/>
          <p:nvPr/>
        </p:nvSpPr>
        <p:spPr>
          <a:xfrm>
            <a:off x="759124" y="166850"/>
            <a:ext cx="4382219" cy="923330"/>
          </a:xfrm>
          <a:prstGeom prst="rect">
            <a:avLst/>
          </a:prstGeom>
          <a:noFill/>
        </p:spPr>
        <p:txBody>
          <a:bodyPr wrap="square" rtlCol="0">
            <a:spAutoFit/>
          </a:bodyPr>
          <a:lstStyle/>
          <a:p>
            <a:r>
              <a:rPr lang="en-US" sz="3600" b="1" dirty="0">
                <a:solidFill>
                  <a:schemeClr val="accent2">
                    <a:lumMod val="75000"/>
                  </a:schemeClr>
                </a:solidFill>
                <a:latin typeface="Times New Roman" panose="02020603050405020304" pitchFamily="18" charset="0"/>
                <a:cs typeface="Times New Roman" panose="02020603050405020304" pitchFamily="18" charset="0"/>
              </a:rPr>
              <a:t>Structural Aspects </a:t>
            </a:r>
            <a:endParaRPr lang="en-US" sz="3600" dirty="0">
              <a:solidFill>
                <a:schemeClr val="accent2">
                  <a:lumMod val="75000"/>
                </a:schemeClr>
              </a:solidFill>
            </a:endParaRPr>
          </a:p>
          <a:p>
            <a:endParaRPr lang="en-US" dirty="0"/>
          </a:p>
        </p:txBody>
      </p:sp>
      <p:sp>
        <p:nvSpPr>
          <p:cNvPr id="12" name="TextBox 11"/>
          <p:cNvSpPr txBox="1"/>
          <p:nvPr/>
        </p:nvSpPr>
        <p:spPr>
          <a:xfrm>
            <a:off x="871267" y="1501300"/>
            <a:ext cx="2941607" cy="400110"/>
          </a:xfrm>
          <a:prstGeom prst="rect">
            <a:avLst/>
          </a:prstGeom>
          <a:noFill/>
        </p:spPr>
        <p:txBody>
          <a:bodyPr wrap="square" rtlCol="0">
            <a:spAutoFit/>
          </a:bodyPr>
          <a:lstStyle/>
          <a:p>
            <a:pPr marL="457200" indent="-457200">
              <a:buFont typeface="+mj-lt"/>
              <a:buAutoNum type="arabicPeriod"/>
            </a:pPr>
            <a:r>
              <a:rPr lang="en-US" sz="2000" dirty="0"/>
              <a:t>Compatibility check </a:t>
            </a:r>
          </a:p>
        </p:txBody>
      </p:sp>
      <p:sp>
        <p:nvSpPr>
          <p:cNvPr id="14" name="TextBox 13"/>
          <p:cNvSpPr txBox="1"/>
          <p:nvPr/>
        </p:nvSpPr>
        <p:spPr>
          <a:xfrm>
            <a:off x="871267" y="2239964"/>
            <a:ext cx="5287992" cy="369332"/>
          </a:xfrm>
          <a:prstGeom prst="rect">
            <a:avLst/>
          </a:prstGeom>
          <a:noFill/>
        </p:spPr>
        <p:txBody>
          <a:bodyPr wrap="square" rtlCol="0">
            <a:spAutoFit/>
          </a:bodyPr>
          <a:lstStyle/>
          <a:p>
            <a:r>
              <a:rPr lang="en-US" dirty="0"/>
              <a:t>all members move with each other, so it is </a:t>
            </a:r>
            <a:r>
              <a:rPr lang="en-US" b="1" dirty="0"/>
              <a:t>ok.</a:t>
            </a:r>
            <a:endParaRPr lang="en-US" dirty="0"/>
          </a:p>
        </p:txBody>
      </p:sp>
      <p:pic>
        <p:nvPicPr>
          <p:cNvPr id="2" name="Picture 1"/>
          <p:cNvPicPr>
            <a:picLocks noChangeAspect="1"/>
          </p:cNvPicPr>
          <p:nvPr/>
        </p:nvPicPr>
        <p:blipFill>
          <a:blip r:embed="rId2"/>
          <a:stretch>
            <a:fillRect/>
          </a:stretch>
        </p:blipFill>
        <p:spPr>
          <a:xfrm>
            <a:off x="8108831" y="1604513"/>
            <a:ext cx="3511693" cy="3830470"/>
          </a:xfrm>
          <a:prstGeom prst="rect">
            <a:avLst/>
          </a:prstGeom>
        </p:spPr>
      </p:pic>
      <p:sp>
        <p:nvSpPr>
          <p:cNvPr id="3" name="TextBox 2"/>
          <p:cNvSpPr txBox="1"/>
          <p:nvPr/>
        </p:nvSpPr>
        <p:spPr>
          <a:xfrm>
            <a:off x="871267" y="1014450"/>
            <a:ext cx="2432649" cy="369332"/>
          </a:xfrm>
          <a:prstGeom prst="rect">
            <a:avLst/>
          </a:prstGeom>
          <a:noFill/>
        </p:spPr>
        <p:txBody>
          <a:bodyPr wrap="square" rtlCol="0">
            <a:spAutoFit/>
          </a:bodyPr>
          <a:lstStyle/>
          <a:p>
            <a:pPr marL="285750" indent="-285750">
              <a:buFont typeface="Wingdings" panose="05000000000000000000" pitchFamily="2" charset="2"/>
              <a:buChar char="v"/>
            </a:pPr>
            <a:r>
              <a:rPr lang="en-US" dirty="0"/>
              <a:t>Model checks</a:t>
            </a:r>
          </a:p>
        </p:txBody>
      </p:sp>
    </p:spTree>
    <p:extLst>
      <p:ext uri="{BB962C8B-B14F-4D97-AF65-F5344CB8AC3E}">
        <p14:creationId xmlns:p14="http://schemas.microsoft.com/office/powerpoint/2010/main" val="1646857847"/>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2"/>
          </p:nvPr>
        </p:nvSpPr>
        <p:spPr/>
        <p:txBody>
          <a:bodyPr/>
          <a:lstStyle/>
          <a:p>
            <a:fld id="{D57F1E4F-1CFF-5643-939E-217C01CDF565}" type="slidenum">
              <a:rPr lang="en-US" sz="3200" smtClean="0"/>
              <a:pPr/>
              <a:t>75</a:t>
            </a:fld>
            <a:endParaRPr lang="en-US" sz="3200" dirty="0"/>
          </a:p>
        </p:txBody>
      </p:sp>
      <p:sp>
        <p:nvSpPr>
          <p:cNvPr id="10" name="TextBox 9"/>
          <p:cNvSpPr txBox="1"/>
          <p:nvPr/>
        </p:nvSpPr>
        <p:spPr>
          <a:xfrm>
            <a:off x="983413" y="508960"/>
            <a:ext cx="4477109" cy="923330"/>
          </a:xfrm>
          <a:prstGeom prst="rect">
            <a:avLst/>
          </a:prstGeom>
          <a:noFill/>
        </p:spPr>
        <p:txBody>
          <a:bodyPr wrap="square" rtlCol="0">
            <a:spAutoFit/>
          </a:bodyPr>
          <a:lstStyle/>
          <a:p>
            <a:r>
              <a:rPr lang="en-US" sz="3600" b="1" dirty="0">
                <a:solidFill>
                  <a:schemeClr val="accent2">
                    <a:lumMod val="75000"/>
                  </a:schemeClr>
                </a:solidFill>
                <a:latin typeface="Times New Roman" panose="02020603050405020304" pitchFamily="18" charset="0"/>
                <a:cs typeface="Times New Roman" panose="02020603050405020304" pitchFamily="18" charset="0"/>
              </a:rPr>
              <a:t>Structural Aspects </a:t>
            </a:r>
            <a:endParaRPr lang="en-US" sz="3600" dirty="0">
              <a:solidFill>
                <a:schemeClr val="accent2">
                  <a:lumMod val="75000"/>
                </a:schemeClr>
              </a:solidFill>
            </a:endParaRPr>
          </a:p>
          <a:p>
            <a:endParaRPr lang="en-US" dirty="0"/>
          </a:p>
        </p:txBody>
      </p:sp>
      <p:sp>
        <p:nvSpPr>
          <p:cNvPr id="11" name="TextBox 10"/>
          <p:cNvSpPr txBox="1"/>
          <p:nvPr/>
        </p:nvSpPr>
        <p:spPr>
          <a:xfrm>
            <a:off x="1043798" y="970625"/>
            <a:ext cx="3347049" cy="923330"/>
          </a:xfrm>
          <a:prstGeom prst="rect">
            <a:avLst/>
          </a:prstGeom>
          <a:noFill/>
        </p:spPr>
        <p:txBody>
          <a:bodyPr wrap="square" rtlCol="0">
            <a:spAutoFit/>
          </a:bodyPr>
          <a:lstStyle/>
          <a:p>
            <a:pPr marL="342900" indent="-342900">
              <a:buFont typeface="+mj-lt"/>
              <a:buAutoNum type="arabicPeriod"/>
            </a:pPr>
            <a:endParaRPr lang="en-US" dirty="0"/>
          </a:p>
          <a:p>
            <a:r>
              <a:rPr lang="en-US" dirty="0"/>
              <a:t>2. Equilibriums  check </a:t>
            </a:r>
          </a:p>
          <a:p>
            <a:endParaRPr lang="en-US" dirty="0"/>
          </a:p>
        </p:txBody>
      </p:sp>
      <p:graphicFrame>
        <p:nvGraphicFramePr>
          <p:cNvPr id="13" name="Table 12"/>
          <p:cNvGraphicFramePr>
            <a:graphicFrameLocks noGrp="1"/>
          </p:cNvGraphicFramePr>
          <p:nvPr/>
        </p:nvGraphicFramePr>
        <p:xfrm>
          <a:off x="983413" y="2738086"/>
          <a:ext cx="6814868" cy="2225616"/>
        </p:xfrm>
        <a:graphic>
          <a:graphicData uri="http://schemas.openxmlformats.org/drawingml/2006/table">
            <a:tbl>
              <a:tblPr>
                <a:tableStyleId>{5C22544A-7EE6-4342-B048-85BDC9FD1C3A}</a:tableStyleId>
              </a:tblPr>
              <a:tblGrid>
                <a:gridCol w="1757804">
                  <a:extLst>
                    <a:ext uri="{9D8B030D-6E8A-4147-A177-3AD203B41FA5}">
                      <a16:colId xmlns:a16="http://schemas.microsoft.com/office/drawing/2014/main" val="20000"/>
                    </a:ext>
                  </a:extLst>
                </a:gridCol>
                <a:gridCol w="1784846">
                  <a:extLst>
                    <a:ext uri="{9D8B030D-6E8A-4147-A177-3AD203B41FA5}">
                      <a16:colId xmlns:a16="http://schemas.microsoft.com/office/drawing/2014/main" val="20001"/>
                    </a:ext>
                  </a:extLst>
                </a:gridCol>
                <a:gridCol w="1784846">
                  <a:extLst>
                    <a:ext uri="{9D8B030D-6E8A-4147-A177-3AD203B41FA5}">
                      <a16:colId xmlns:a16="http://schemas.microsoft.com/office/drawing/2014/main" val="20002"/>
                    </a:ext>
                  </a:extLst>
                </a:gridCol>
                <a:gridCol w="1487372">
                  <a:extLst>
                    <a:ext uri="{9D8B030D-6E8A-4147-A177-3AD203B41FA5}">
                      <a16:colId xmlns:a16="http://schemas.microsoft.com/office/drawing/2014/main" val="20003"/>
                    </a:ext>
                  </a:extLst>
                </a:gridCol>
              </a:tblGrid>
              <a:tr h="237542">
                <a:tc gridSpan="4">
                  <a:txBody>
                    <a:bodyPr/>
                    <a:lstStyle/>
                    <a:p>
                      <a:pPr algn="ctr" fontAlgn="b"/>
                      <a:r>
                        <a:rPr lang="en-US" sz="1400" b="1" u="none" strike="noStrike" dirty="0">
                          <a:effectLst/>
                        </a:rPr>
                        <a:t>Equilibrium check </a:t>
                      </a:r>
                      <a:endParaRPr lang="en-US" sz="1400" b="1" i="0" u="none" strike="noStrike" dirty="0">
                        <a:solidFill>
                          <a:srgbClr val="006100"/>
                        </a:solidFill>
                        <a:effectLst/>
                        <a:latin typeface="Calibri" panose="020F0502020204030204" pitchFamily="34" charset="0"/>
                      </a:endParaRPr>
                    </a:p>
                  </a:txBody>
                  <a:tcPr marL="7620" marR="7620" marT="7620" marB="0" anchor="b"/>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254088">
                <a:tc>
                  <a:txBody>
                    <a:bodyPr/>
                    <a:lstStyle/>
                    <a:p>
                      <a:pPr algn="ctr" fontAlgn="b"/>
                      <a:r>
                        <a:rPr lang="en-US" sz="1400" b="1" u="none" strike="noStrike" dirty="0">
                          <a:effectLst/>
                        </a:rPr>
                        <a:t>Load case</a:t>
                      </a:r>
                      <a:endParaRPr lang="en-US" sz="14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1" u="none" strike="noStrike" dirty="0">
                          <a:effectLst/>
                        </a:rPr>
                        <a:t>Etab </a:t>
                      </a:r>
                      <a:endParaRPr lang="en-US" sz="11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1" u="none" strike="noStrike" dirty="0">
                          <a:effectLst/>
                        </a:rPr>
                        <a:t>Manually </a:t>
                      </a:r>
                      <a:endParaRPr lang="en-US" sz="14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1" u="none" strike="noStrike" dirty="0">
                          <a:effectLst/>
                        </a:rPr>
                        <a:t>Error(%)</a:t>
                      </a:r>
                      <a:endParaRPr lang="en-US" sz="1400" b="1"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0001"/>
                  </a:ext>
                </a:extLst>
              </a:tr>
              <a:tr h="428413">
                <a:tc>
                  <a:txBody>
                    <a:bodyPr/>
                    <a:lstStyle/>
                    <a:p>
                      <a:pPr algn="ctr" fontAlgn="b"/>
                      <a:r>
                        <a:rPr lang="en-US" sz="1200" b="1" u="none" strike="noStrike" dirty="0">
                          <a:effectLst/>
                        </a:rPr>
                        <a:t>Dead </a:t>
                      </a:r>
                      <a:endParaRPr lang="en-US" sz="11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200" b="1" u="none" strike="noStrike" dirty="0">
                          <a:effectLst/>
                        </a:rPr>
                        <a:t>27486.65</a:t>
                      </a:r>
                      <a:endParaRPr lang="en-US" sz="11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200" b="1" u="none" strike="noStrike" dirty="0">
                          <a:effectLst/>
                        </a:rPr>
                        <a:t>27061.2</a:t>
                      </a:r>
                      <a:endParaRPr lang="en-US" sz="11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200" b="1" u="none" strike="noStrike" dirty="0">
                          <a:effectLst/>
                        </a:rPr>
                        <a:t>1.54</a:t>
                      </a:r>
                      <a:endParaRPr lang="en-US" sz="1100" b="1"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0002"/>
                  </a:ext>
                </a:extLst>
              </a:tr>
              <a:tr h="419001">
                <a:tc>
                  <a:txBody>
                    <a:bodyPr/>
                    <a:lstStyle/>
                    <a:p>
                      <a:pPr algn="ctr" fontAlgn="b"/>
                      <a:r>
                        <a:rPr lang="en-US" sz="1200" b="1" u="none" strike="noStrike" dirty="0">
                          <a:effectLst/>
                        </a:rPr>
                        <a:t>Live</a:t>
                      </a:r>
                      <a:endParaRPr lang="en-US" sz="11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200" b="1" u="none" strike="noStrike" dirty="0">
                          <a:effectLst/>
                        </a:rPr>
                        <a:t>13594.75</a:t>
                      </a:r>
                      <a:endParaRPr lang="en-US" sz="11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200" b="1" u="none" strike="noStrike" dirty="0">
                          <a:effectLst/>
                        </a:rPr>
                        <a:t>13600</a:t>
                      </a:r>
                      <a:endParaRPr lang="en-US" sz="11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200" b="1" u="none" strike="noStrike" dirty="0">
                          <a:effectLst/>
                        </a:rPr>
                        <a:t>0.03</a:t>
                      </a:r>
                      <a:endParaRPr lang="en-US" sz="1100" b="1"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0003"/>
                  </a:ext>
                </a:extLst>
              </a:tr>
              <a:tr h="425066">
                <a:tc>
                  <a:txBody>
                    <a:bodyPr/>
                    <a:lstStyle/>
                    <a:p>
                      <a:pPr algn="ctr" fontAlgn="b"/>
                      <a:r>
                        <a:rPr lang="en-US" sz="1200" b="1" u="none" strike="noStrike" dirty="0">
                          <a:effectLst/>
                        </a:rPr>
                        <a:t>SID</a:t>
                      </a:r>
                      <a:endParaRPr lang="en-US" sz="11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200" b="1" u="none" strike="noStrike" dirty="0">
                          <a:effectLst/>
                        </a:rPr>
                        <a:t>17510.04</a:t>
                      </a:r>
                      <a:endParaRPr lang="en-US" sz="11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200" b="1" u="none" strike="noStrike" dirty="0">
                          <a:effectLst/>
                        </a:rPr>
                        <a:t>17510.1</a:t>
                      </a:r>
                      <a:endParaRPr lang="en-US" sz="11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200" b="1" u="none" strike="noStrike" dirty="0">
                          <a:effectLst/>
                        </a:rPr>
                        <a:t>0.039</a:t>
                      </a:r>
                      <a:endParaRPr lang="en-US" sz="1100" b="1"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0004"/>
                  </a:ext>
                </a:extLst>
              </a:tr>
              <a:tr h="461506">
                <a:tc>
                  <a:txBody>
                    <a:bodyPr/>
                    <a:lstStyle/>
                    <a:p>
                      <a:pPr algn="ctr" fontAlgn="b"/>
                      <a:r>
                        <a:rPr lang="en-US" sz="1200" b="1" u="none" strike="noStrike" dirty="0">
                          <a:effectLst/>
                        </a:rPr>
                        <a:t>Wall </a:t>
                      </a:r>
                      <a:endParaRPr lang="en-US" sz="11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200" b="1" u="none" strike="noStrike" dirty="0">
                          <a:effectLst/>
                        </a:rPr>
                        <a:t>8072.14</a:t>
                      </a:r>
                      <a:endParaRPr lang="en-US" sz="11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200" b="1" u="none" strike="noStrike" dirty="0">
                          <a:effectLst/>
                        </a:rPr>
                        <a:t>7356</a:t>
                      </a:r>
                      <a:endParaRPr lang="en-US" sz="11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200" b="1" u="none" strike="noStrike" dirty="0">
                          <a:effectLst/>
                        </a:rPr>
                        <a:t>8.87</a:t>
                      </a:r>
                      <a:endParaRPr lang="en-US" sz="1100" b="1"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0005"/>
                  </a:ext>
                </a:extLst>
              </a:tr>
            </a:tbl>
          </a:graphicData>
        </a:graphic>
      </p:graphicFrame>
      <p:sp>
        <p:nvSpPr>
          <p:cNvPr id="2" name="TextBox 1"/>
          <p:cNvSpPr txBox="1"/>
          <p:nvPr/>
        </p:nvSpPr>
        <p:spPr>
          <a:xfrm>
            <a:off x="1138687" y="1768416"/>
            <a:ext cx="8229600" cy="646331"/>
          </a:xfrm>
          <a:prstGeom prst="rect">
            <a:avLst/>
          </a:prstGeom>
          <a:noFill/>
        </p:spPr>
        <p:txBody>
          <a:bodyPr wrap="square" rtlCol="0">
            <a:spAutoFit/>
          </a:bodyPr>
          <a:lstStyle/>
          <a:p>
            <a:r>
              <a:rPr lang="en-US" dirty="0"/>
              <a:t>Weight of building manually should be equal Weight from </a:t>
            </a:r>
            <a:r>
              <a:rPr lang="en-US" dirty="0" err="1"/>
              <a:t>Etab</a:t>
            </a:r>
            <a:r>
              <a:rPr lang="en-US" dirty="0"/>
              <a:t> with percent of error less than 10%</a:t>
            </a:r>
          </a:p>
        </p:txBody>
      </p:sp>
    </p:spTree>
    <p:extLst>
      <p:ext uri="{BB962C8B-B14F-4D97-AF65-F5344CB8AC3E}">
        <p14:creationId xmlns:p14="http://schemas.microsoft.com/office/powerpoint/2010/main" val="2775082917"/>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2"/>
          </p:nvPr>
        </p:nvSpPr>
        <p:spPr/>
        <p:txBody>
          <a:bodyPr/>
          <a:lstStyle/>
          <a:p>
            <a:fld id="{D57F1E4F-1CFF-5643-939E-217C01CDF565}" type="slidenum">
              <a:rPr lang="en-US" sz="3200" smtClean="0"/>
              <a:pPr/>
              <a:t>76</a:t>
            </a:fld>
            <a:endParaRPr lang="en-US" sz="3200" dirty="0"/>
          </a:p>
        </p:txBody>
      </p:sp>
      <p:sp>
        <p:nvSpPr>
          <p:cNvPr id="10" name="TextBox 9"/>
          <p:cNvSpPr txBox="1"/>
          <p:nvPr/>
        </p:nvSpPr>
        <p:spPr>
          <a:xfrm>
            <a:off x="823823" y="577970"/>
            <a:ext cx="4114800" cy="923330"/>
          </a:xfrm>
          <a:prstGeom prst="rect">
            <a:avLst/>
          </a:prstGeom>
          <a:noFill/>
        </p:spPr>
        <p:txBody>
          <a:bodyPr wrap="square" rtlCol="0">
            <a:spAutoFit/>
          </a:bodyPr>
          <a:lstStyle/>
          <a:p>
            <a:r>
              <a:rPr lang="en-US" sz="3600" b="1" dirty="0">
                <a:solidFill>
                  <a:schemeClr val="accent2">
                    <a:lumMod val="75000"/>
                  </a:schemeClr>
                </a:solidFill>
                <a:latin typeface="Times New Roman" panose="02020603050405020304" pitchFamily="18" charset="0"/>
                <a:cs typeface="Times New Roman" panose="02020603050405020304" pitchFamily="18" charset="0"/>
              </a:rPr>
              <a:t>Structural Aspects </a:t>
            </a:r>
            <a:endParaRPr lang="en-US" sz="3600" dirty="0">
              <a:solidFill>
                <a:schemeClr val="accent2">
                  <a:lumMod val="75000"/>
                </a:schemeClr>
              </a:solidFill>
            </a:endParaRPr>
          </a:p>
          <a:p>
            <a:endParaRPr lang="en-US" dirty="0"/>
          </a:p>
        </p:txBody>
      </p:sp>
      <p:sp>
        <p:nvSpPr>
          <p:cNvPr id="11" name="TextBox 10"/>
          <p:cNvSpPr txBox="1"/>
          <p:nvPr/>
        </p:nvSpPr>
        <p:spPr>
          <a:xfrm>
            <a:off x="823823" y="1277015"/>
            <a:ext cx="4679830" cy="646331"/>
          </a:xfrm>
          <a:prstGeom prst="rect">
            <a:avLst/>
          </a:prstGeom>
          <a:noFill/>
        </p:spPr>
        <p:txBody>
          <a:bodyPr wrap="square" rtlCol="0">
            <a:spAutoFit/>
          </a:bodyPr>
          <a:lstStyle/>
          <a:p>
            <a:r>
              <a:rPr lang="en-US" dirty="0"/>
              <a:t>3. Stress-strain check(Columns) </a:t>
            </a:r>
          </a:p>
          <a:p>
            <a:endParaRPr lang="en-US" dirty="0"/>
          </a:p>
        </p:txBody>
      </p:sp>
      <p:graphicFrame>
        <p:nvGraphicFramePr>
          <p:cNvPr id="12" name="Table 11"/>
          <p:cNvGraphicFramePr>
            <a:graphicFrameLocks noGrp="1"/>
          </p:cNvGraphicFramePr>
          <p:nvPr/>
        </p:nvGraphicFramePr>
        <p:xfrm>
          <a:off x="1315528" y="3278645"/>
          <a:ext cx="5374258" cy="2017975"/>
        </p:xfrm>
        <a:graphic>
          <a:graphicData uri="http://schemas.openxmlformats.org/drawingml/2006/table">
            <a:tbl>
              <a:tblPr>
                <a:tableStyleId>{5C22544A-7EE6-4342-B048-85BDC9FD1C3A}</a:tableStyleId>
              </a:tblPr>
              <a:tblGrid>
                <a:gridCol w="799273">
                  <a:extLst>
                    <a:ext uri="{9D8B030D-6E8A-4147-A177-3AD203B41FA5}">
                      <a16:colId xmlns:a16="http://schemas.microsoft.com/office/drawing/2014/main" val="20000"/>
                    </a:ext>
                  </a:extLst>
                </a:gridCol>
                <a:gridCol w="1524995">
                  <a:extLst>
                    <a:ext uri="{9D8B030D-6E8A-4147-A177-3AD203B41FA5}">
                      <a16:colId xmlns:a16="http://schemas.microsoft.com/office/drawing/2014/main" val="20001"/>
                    </a:ext>
                  </a:extLst>
                </a:gridCol>
                <a:gridCol w="1524995">
                  <a:extLst>
                    <a:ext uri="{9D8B030D-6E8A-4147-A177-3AD203B41FA5}">
                      <a16:colId xmlns:a16="http://schemas.microsoft.com/office/drawing/2014/main" val="20002"/>
                    </a:ext>
                  </a:extLst>
                </a:gridCol>
                <a:gridCol w="1524995">
                  <a:extLst>
                    <a:ext uri="{9D8B030D-6E8A-4147-A177-3AD203B41FA5}">
                      <a16:colId xmlns:a16="http://schemas.microsoft.com/office/drawing/2014/main" val="20003"/>
                    </a:ext>
                  </a:extLst>
                </a:gridCol>
              </a:tblGrid>
              <a:tr h="334232">
                <a:tc gridSpan="4">
                  <a:txBody>
                    <a:bodyPr/>
                    <a:lstStyle/>
                    <a:p>
                      <a:pPr algn="ctr" fontAlgn="b"/>
                      <a:r>
                        <a:rPr lang="en-US" sz="1600" b="1" u="none" strike="noStrike" dirty="0">
                          <a:effectLst/>
                        </a:rPr>
                        <a:t>Columns stress strain checks </a:t>
                      </a:r>
                      <a:endParaRPr lang="en-US" sz="1600" b="1" i="0" u="none" strike="noStrike" dirty="0">
                        <a:solidFill>
                          <a:srgbClr val="000000"/>
                        </a:solidFill>
                        <a:effectLst/>
                        <a:latin typeface="Calibri" panose="020F0502020204030204" pitchFamily="34" charset="0"/>
                      </a:endParaRPr>
                    </a:p>
                  </a:txBody>
                  <a:tcPr marL="7620" marR="7620" marT="7620" marB="0" anchor="b"/>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342722">
                <a:tc>
                  <a:txBody>
                    <a:bodyPr/>
                    <a:lstStyle/>
                    <a:p>
                      <a:pPr algn="ctr" fontAlgn="b"/>
                      <a:r>
                        <a:rPr lang="en-US" sz="1400" b="1" u="none" strike="noStrike" dirty="0">
                          <a:effectLst/>
                        </a:rPr>
                        <a:t>Column</a:t>
                      </a:r>
                      <a:endParaRPr lang="en-US" sz="14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1" u="none" strike="noStrike" dirty="0">
                          <a:effectLst/>
                        </a:rPr>
                        <a:t>Etab </a:t>
                      </a:r>
                      <a:endParaRPr lang="en-US" sz="11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1" u="none" strike="noStrike" dirty="0">
                          <a:effectLst/>
                        </a:rPr>
                        <a:t>Manually </a:t>
                      </a:r>
                      <a:endParaRPr lang="en-US" sz="11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1" u="none" strike="noStrike" dirty="0">
                          <a:effectLst/>
                        </a:rPr>
                        <a:t>Error(%)</a:t>
                      </a:r>
                      <a:endParaRPr lang="en-US" sz="1400" b="1"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0001"/>
                  </a:ext>
                </a:extLst>
              </a:tr>
              <a:tr h="447007">
                <a:tc>
                  <a:txBody>
                    <a:bodyPr/>
                    <a:lstStyle/>
                    <a:p>
                      <a:pPr algn="ctr" fontAlgn="b"/>
                      <a:r>
                        <a:rPr lang="en-US" sz="1200" b="1" u="none" strike="noStrike" dirty="0">
                          <a:effectLst/>
                        </a:rPr>
                        <a:t>C1</a:t>
                      </a:r>
                      <a:endParaRPr lang="en-US" sz="12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200" b="1" u="none" strike="noStrike" dirty="0">
                          <a:effectLst/>
                        </a:rPr>
                        <a:t>1418.8</a:t>
                      </a:r>
                      <a:endParaRPr lang="en-US" sz="11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200" b="1" u="none" strike="noStrike" dirty="0">
                          <a:effectLst/>
                        </a:rPr>
                        <a:t>1351.024</a:t>
                      </a:r>
                      <a:endParaRPr lang="en-US" sz="11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200" b="1" u="none" strike="noStrike" dirty="0">
                          <a:effectLst/>
                        </a:rPr>
                        <a:t>4.77</a:t>
                      </a:r>
                      <a:endParaRPr lang="en-US" sz="1100" b="1"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0002"/>
                  </a:ext>
                </a:extLst>
              </a:tr>
              <a:tr h="447007">
                <a:tc>
                  <a:txBody>
                    <a:bodyPr/>
                    <a:lstStyle/>
                    <a:p>
                      <a:pPr algn="ctr" fontAlgn="b"/>
                      <a:r>
                        <a:rPr lang="en-US" sz="1200" b="1" u="none" strike="noStrike" dirty="0">
                          <a:effectLst/>
                        </a:rPr>
                        <a:t>C2</a:t>
                      </a:r>
                      <a:endParaRPr lang="en-US" sz="11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200" b="1" u="none" strike="noStrike" dirty="0">
                          <a:effectLst/>
                        </a:rPr>
                        <a:t>3040.4</a:t>
                      </a:r>
                      <a:endParaRPr lang="en-US" sz="11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200" b="1" u="none" strike="noStrike" dirty="0">
                          <a:effectLst/>
                        </a:rPr>
                        <a:t>2931.28</a:t>
                      </a:r>
                      <a:endParaRPr lang="en-US" sz="11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200" b="1" u="none" strike="noStrike" dirty="0">
                          <a:effectLst/>
                        </a:rPr>
                        <a:t>3.58</a:t>
                      </a:r>
                      <a:endParaRPr lang="en-US" sz="1100" b="1"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0003"/>
                  </a:ext>
                </a:extLst>
              </a:tr>
              <a:tr h="447007">
                <a:tc>
                  <a:txBody>
                    <a:bodyPr/>
                    <a:lstStyle/>
                    <a:p>
                      <a:pPr algn="ctr" fontAlgn="b"/>
                      <a:r>
                        <a:rPr lang="en-US" sz="1200" b="1" u="none" strike="noStrike" dirty="0">
                          <a:effectLst/>
                        </a:rPr>
                        <a:t>C3</a:t>
                      </a:r>
                      <a:endParaRPr lang="en-US" sz="11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200" b="1" u="none" strike="noStrike" dirty="0">
                          <a:effectLst/>
                        </a:rPr>
                        <a:t>4137.3</a:t>
                      </a:r>
                      <a:endParaRPr lang="en-US" sz="11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200" b="1" u="none" strike="noStrike" dirty="0">
                          <a:effectLst/>
                        </a:rPr>
                        <a:t>3754.93</a:t>
                      </a:r>
                      <a:endParaRPr lang="en-US" sz="11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200" b="1" u="none" strike="noStrike" dirty="0">
                          <a:effectLst/>
                        </a:rPr>
                        <a:t>9.24</a:t>
                      </a:r>
                      <a:endParaRPr lang="en-US" sz="1100" b="1"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0004"/>
                  </a:ext>
                </a:extLst>
              </a:tr>
            </a:tbl>
          </a:graphicData>
        </a:graphic>
      </p:graphicFrame>
      <p:sp>
        <p:nvSpPr>
          <p:cNvPr id="2" name="TextBox 1"/>
          <p:cNvSpPr txBox="1"/>
          <p:nvPr/>
        </p:nvSpPr>
        <p:spPr>
          <a:xfrm>
            <a:off x="759647" y="1923346"/>
            <a:ext cx="5504873" cy="369332"/>
          </a:xfrm>
          <a:prstGeom prst="rect">
            <a:avLst/>
          </a:prstGeom>
          <a:noFill/>
        </p:spPr>
        <p:txBody>
          <a:bodyPr wrap="square" rtlCol="0">
            <a:spAutoFit/>
          </a:bodyPr>
          <a:lstStyle/>
          <a:p>
            <a:r>
              <a:rPr lang="en-US" dirty="0"/>
              <a:t>To check the load distribution process correctly</a:t>
            </a:r>
          </a:p>
        </p:txBody>
      </p:sp>
    </p:spTree>
    <p:extLst>
      <p:ext uri="{BB962C8B-B14F-4D97-AF65-F5344CB8AC3E}">
        <p14:creationId xmlns:p14="http://schemas.microsoft.com/office/powerpoint/2010/main" val="526019546"/>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2"/>
          </p:nvPr>
        </p:nvSpPr>
        <p:spPr/>
        <p:txBody>
          <a:bodyPr/>
          <a:lstStyle/>
          <a:p>
            <a:fld id="{D57F1E4F-1CFF-5643-939E-217C01CDF565}" type="slidenum">
              <a:rPr lang="en-US" sz="3200" smtClean="0"/>
              <a:pPr/>
              <a:t>77</a:t>
            </a:fld>
            <a:endParaRPr lang="en-US" sz="3200" dirty="0"/>
          </a:p>
        </p:txBody>
      </p:sp>
      <p:sp>
        <p:nvSpPr>
          <p:cNvPr id="9" name="TextBox 8"/>
          <p:cNvSpPr txBox="1"/>
          <p:nvPr/>
        </p:nvSpPr>
        <p:spPr>
          <a:xfrm>
            <a:off x="720305" y="374367"/>
            <a:ext cx="3838755" cy="923330"/>
          </a:xfrm>
          <a:prstGeom prst="rect">
            <a:avLst/>
          </a:prstGeom>
          <a:noFill/>
        </p:spPr>
        <p:txBody>
          <a:bodyPr wrap="square" rtlCol="0">
            <a:spAutoFit/>
          </a:bodyPr>
          <a:lstStyle/>
          <a:p>
            <a:r>
              <a:rPr lang="en-US" sz="3600" b="1" dirty="0">
                <a:solidFill>
                  <a:schemeClr val="accent2">
                    <a:lumMod val="75000"/>
                  </a:schemeClr>
                </a:solidFill>
                <a:latin typeface="Times New Roman" panose="02020603050405020304" pitchFamily="18" charset="0"/>
                <a:cs typeface="Times New Roman" panose="02020603050405020304" pitchFamily="18" charset="0"/>
              </a:rPr>
              <a:t>Structural Aspects </a:t>
            </a:r>
            <a:endParaRPr lang="en-US" sz="3600" dirty="0">
              <a:solidFill>
                <a:schemeClr val="accent2">
                  <a:lumMod val="75000"/>
                </a:schemeClr>
              </a:solidFill>
            </a:endParaRPr>
          </a:p>
          <a:p>
            <a:endParaRPr lang="en-US" dirty="0"/>
          </a:p>
        </p:txBody>
      </p:sp>
      <p:sp>
        <p:nvSpPr>
          <p:cNvPr id="10" name="TextBox 9"/>
          <p:cNvSpPr txBox="1"/>
          <p:nvPr/>
        </p:nvSpPr>
        <p:spPr>
          <a:xfrm>
            <a:off x="720305" y="1224250"/>
            <a:ext cx="3476446" cy="646331"/>
          </a:xfrm>
          <a:prstGeom prst="rect">
            <a:avLst/>
          </a:prstGeom>
          <a:noFill/>
        </p:spPr>
        <p:txBody>
          <a:bodyPr wrap="square" rtlCol="0">
            <a:spAutoFit/>
          </a:bodyPr>
          <a:lstStyle/>
          <a:p>
            <a:pPr marL="285750" indent="-285750">
              <a:buFont typeface="Wingdings" panose="05000000000000000000" pitchFamily="2" charset="2"/>
              <a:buChar char="v"/>
            </a:pPr>
            <a:r>
              <a:rPr lang="en-US" dirty="0"/>
              <a:t>Stress-strain check(Beams) </a:t>
            </a:r>
          </a:p>
          <a:p>
            <a:endParaRPr lang="en-US" dirty="0"/>
          </a:p>
        </p:txBody>
      </p:sp>
      <p:graphicFrame>
        <p:nvGraphicFramePr>
          <p:cNvPr id="11" name="Table 10"/>
          <p:cNvGraphicFramePr>
            <a:graphicFrameLocks noGrp="1"/>
          </p:cNvGraphicFramePr>
          <p:nvPr/>
        </p:nvGraphicFramePr>
        <p:xfrm>
          <a:off x="720305" y="2408960"/>
          <a:ext cx="5581292" cy="1897942"/>
        </p:xfrm>
        <a:graphic>
          <a:graphicData uri="http://schemas.openxmlformats.org/drawingml/2006/table">
            <a:tbl>
              <a:tblPr>
                <a:tableStyleId>{5C22544A-7EE6-4342-B048-85BDC9FD1C3A}</a:tableStyleId>
              </a:tblPr>
              <a:tblGrid>
                <a:gridCol w="1395323">
                  <a:extLst>
                    <a:ext uri="{9D8B030D-6E8A-4147-A177-3AD203B41FA5}">
                      <a16:colId xmlns:a16="http://schemas.microsoft.com/office/drawing/2014/main" val="20000"/>
                    </a:ext>
                  </a:extLst>
                </a:gridCol>
                <a:gridCol w="1395323">
                  <a:extLst>
                    <a:ext uri="{9D8B030D-6E8A-4147-A177-3AD203B41FA5}">
                      <a16:colId xmlns:a16="http://schemas.microsoft.com/office/drawing/2014/main" val="20001"/>
                    </a:ext>
                  </a:extLst>
                </a:gridCol>
                <a:gridCol w="1395323">
                  <a:extLst>
                    <a:ext uri="{9D8B030D-6E8A-4147-A177-3AD203B41FA5}">
                      <a16:colId xmlns:a16="http://schemas.microsoft.com/office/drawing/2014/main" val="20002"/>
                    </a:ext>
                  </a:extLst>
                </a:gridCol>
                <a:gridCol w="1395323">
                  <a:extLst>
                    <a:ext uri="{9D8B030D-6E8A-4147-A177-3AD203B41FA5}">
                      <a16:colId xmlns:a16="http://schemas.microsoft.com/office/drawing/2014/main" val="20003"/>
                    </a:ext>
                  </a:extLst>
                </a:gridCol>
              </a:tblGrid>
              <a:tr h="327808">
                <a:tc gridSpan="4">
                  <a:txBody>
                    <a:bodyPr/>
                    <a:lstStyle/>
                    <a:p>
                      <a:pPr algn="ctr" fontAlgn="b"/>
                      <a:r>
                        <a:rPr lang="en-US" sz="1600" b="1" u="none" strike="noStrike" dirty="0">
                          <a:effectLst/>
                        </a:rPr>
                        <a:t>Beams stress strain checks </a:t>
                      </a:r>
                      <a:endParaRPr lang="en-US" sz="1600" b="1" i="0" u="none" strike="noStrike" dirty="0">
                        <a:solidFill>
                          <a:srgbClr val="000000"/>
                        </a:solidFill>
                        <a:effectLst/>
                        <a:latin typeface="Calibri" panose="020F0502020204030204" pitchFamily="34" charset="0"/>
                      </a:endParaRPr>
                    </a:p>
                  </a:txBody>
                  <a:tcPr marL="7620" marR="7620" marT="7620" marB="0" anchor="b"/>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319177">
                <a:tc>
                  <a:txBody>
                    <a:bodyPr/>
                    <a:lstStyle/>
                    <a:p>
                      <a:pPr algn="ctr" fontAlgn="b"/>
                      <a:r>
                        <a:rPr lang="en-US" sz="1400" b="1" u="none" strike="noStrike" dirty="0">
                          <a:effectLst/>
                        </a:rPr>
                        <a:t>Beam </a:t>
                      </a:r>
                      <a:endParaRPr lang="en-US" sz="11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1" u="none" strike="noStrike" dirty="0">
                          <a:effectLst/>
                        </a:rPr>
                        <a:t>Etab </a:t>
                      </a:r>
                      <a:endParaRPr lang="en-US" sz="11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1" u="none" strike="noStrike" dirty="0">
                          <a:effectLst/>
                        </a:rPr>
                        <a:t>Manually </a:t>
                      </a:r>
                      <a:endParaRPr lang="en-US" sz="11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1" u="none" strike="noStrike" dirty="0">
                          <a:effectLst/>
                        </a:rPr>
                        <a:t>Error(%)</a:t>
                      </a:r>
                      <a:endParaRPr lang="en-US" sz="1400" b="1"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0001"/>
                  </a:ext>
                </a:extLst>
              </a:tr>
              <a:tr h="445448">
                <a:tc>
                  <a:txBody>
                    <a:bodyPr/>
                    <a:lstStyle/>
                    <a:p>
                      <a:pPr algn="ctr" fontAlgn="b"/>
                      <a:r>
                        <a:rPr lang="en-US" sz="1200" b="1" u="none" strike="noStrike" dirty="0">
                          <a:effectLst/>
                        </a:rPr>
                        <a:t>B1</a:t>
                      </a:r>
                      <a:endParaRPr lang="en-US" sz="11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200" b="1" u="none" strike="noStrike" dirty="0">
                          <a:effectLst/>
                        </a:rPr>
                        <a:t>126.09</a:t>
                      </a:r>
                      <a:endParaRPr lang="en-US" sz="11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200" b="1" u="none" strike="noStrike" dirty="0">
                          <a:effectLst/>
                        </a:rPr>
                        <a:t>116.77</a:t>
                      </a:r>
                      <a:endParaRPr lang="en-US" sz="11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200" b="1" u="none" strike="noStrike" dirty="0">
                          <a:effectLst/>
                        </a:rPr>
                        <a:t>7.97</a:t>
                      </a:r>
                      <a:endParaRPr lang="en-US" sz="1100" b="1"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0002"/>
                  </a:ext>
                </a:extLst>
              </a:tr>
              <a:tr h="445448">
                <a:tc>
                  <a:txBody>
                    <a:bodyPr/>
                    <a:lstStyle/>
                    <a:p>
                      <a:pPr algn="ctr" fontAlgn="b"/>
                      <a:r>
                        <a:rPr lang="en-US" sz="1200" b="1" u="none" strike="noStrike" dirty="0">
                          <a:effectLst/>
                        </a:rPr>
                        <a:t>B2</a:t>
                      </a:r>
                      <a:endParaRPr lang="en-US" sz="11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200" b="1" u="none" strike="noStrike" dirty="0">
                          <a:effectLst/>
                        </a:rPr>
                        <a:t>641.14</a:t>
                      </a:r>
                      <a:endParaRPr lang="en-US" sz="11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200" b="1" u="none" strike="noStrike" dirty="0">
                          <a:effectLst/>
                        </a:rPr>
                        <a:t>603.61</a:t>
                      </a:r>
                      <a:endParaRPr lang="en-US" sz="12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200" b="1" u="none" strike="noStrike" dirty="0">
                          <a:effectLst/>
                        </a:rPr>
                        <a:t>6.21</a:t>
                      </a:r>
                      <a:endParaRPr lang="en-US" sz="1100" b="1"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0003"/>
                  </a:ext>
                </a:extLst>
              </a:tr>
              <a:tr h="360061">
                <a:tc>
                  <a:txBody>
                    <a:bodyPr/>
                    <a:lstStyle/>
                    <a:p>
                      <a:pPr algn="ctr" fontAlgn="b"/>
                      <a:r>
                        <a:rPr lang="en-US" sz="1200" b="1" u="none" strike="noStrike" dirty="0">
                          <a:effectLst/>
                        </a:rPr>
                        <a:t>B3</a:t>
                      </a:r>
                      <a:endParaRPr lang="en-US" sz="11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200" b="1" u="none" strike="noStrike" dirty="0">
                          <a:effectLst/>
                        </a:rPr>
                        <a:t>248.78</a:t>
                      </a:r>
                      <a:endParaRPr lang="en-US" sz="11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200" b="1" u="none" strike="noStrike" dirty="0">
                          <a:effectLst/>
                        </a:rPr>
                        <a:t>254.3</a:t>
                      </a:r>
                      <a:endParaRPr lang="en-US" sz="11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200" b="1" u="none" strike="noStrike" dirty="0">
                          <a:effectLst/>
                        </a:rPr>
                        <a:t>2.16</a:t>
                      </a:r>
                      <a:endParaRPr lang="en-US" sz="1100" b="1"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2683571251"/>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2"/>
          </p:nvPr>
        </p:nvSpPr>
        <p:spPr/>
        <p:txBody>
          <a:bodyPr/>
          <a:lstStyle/>
          <a:p>
            <a:fld id="{D57F1E4F-1CFF-5643-939E-217C01CDF565}" type="slidenum">
              <a:rPr lang="en-US" sz="3200" smtClean="0"/>
              <a:pPr/>
              <a:t>78</a:t>
            </a:fld>
            <a:endParaRPr lang="en-US" sz="3200" dirty="0"/>
          </a:p>
        </p:txBody>
      </p:sp>
      <p:sp>
        <p:nvSpPr>
          <p:cNvPr id="9" name="TextBox 8"/>
          <p:cNvSpPr txBox="1"/>
          <p:nvPr/>
        </p:nvSpPr>
        <p:spPr>
          <a:xfrm>
            <a:off x="560718" y="506578"/>
            <a:ext cx="4373593" cy="646331"/>
          </a:xfrm>
          <a:prstGeom prst="rect">
            <a:avLst/>
          </a:prstGeom>
          <a:noFill/>
        </p:spPr>
        <p:txBody>
          <a:bodyPr wrap="square" rtlCol="0">
            <a:spAutoFit/>
          </a:bodyPr>
          <a:lstStyle/>
          <a:p>
            <a:r>
              <a:rPr lang="en-US" sz="3600" b="1" dirty="0">
                <a:solidFill>
                  <a:schemeClr val="accent2">
                    <a:lumMod val="75000"/>
                  </a:schemeClr>
                </a:solidFill>
                <a:latin typeface="Times New Roman" panose="02020603050405020304" pitchFamily="18" charset="0"/>
                <a:cs typeface="Times New Roman" panose="02020603050405020304" pitchFamily="18" charset="0"/>
              </a:rPr>
              <a:t>Structural Aspects </a:t>
            </a:r>
            <a:endParaRPr lang="en-US" sz="3600" dirty="0">
              <a:solidFill>
                <a:schemeClr val="accent2">
                  <a:lumMod val="75000"/>
                </a:schemeClr>
              </a:solidFill>
            </a:endParaRPr>
          </a:p>
        </p:txBody>
      </p:sp>
      <p:sp>
        <p:nvSpPr>
          <p:cNvPr id="10" name="TextBox 9"/>
          <p:cNvSpPr txBox="1"/>
          <p:nvPr/>
        </p:nvSpPr>
        <p:spPr>
          <a:xfrm>
            <a:off x="560718" y="1152909"/>
            <a:ext cx="3493698" cy="646331"/>
          </a:xfrm>
          <a:prstGeom prst="rect">
            <a:avLst/>
          </a:prstGeom>
          <a:noFill/>
        </p:spPr>
        <p:txBody>
          <a:bodyPr wrap="square" rtlCol="0">
            <a:spAutoFit/>
          </a:bodyPr>
          <a:lstStyle/>
          <a:p>
            <a:pPr marL="285750" indent="-285750">
              <a:buFont typeface="Wingdings" panose="05000000000000000000" pitchFamily="2" charset="2"/>
              <a:buChar char="v"/>
            </a:pPr>
            <a:r>
              <a:rPr lang="en-US" dirty="0"/>
              <a:t>Stress-strain check(Spans) </a:t>
            </a:r>
          </a:p>
          <a:p>
            <a:endParaRPr lang="en-US" dirty="0"/>
          </a:p>
        </p:txBody>
      </p:sp>
      <p:graphicFrame>
        <p:nvGraphicFramePr>
          <p:cNvPr id="11" name="Table 10"/>
          <p:cNvGraphicFramePr>
            <a:graphicFrameLocks noGrp="1"/>
          </p:cNvGraphicFramePr>
          <p:nvPr/>
        </p:nvGraphicFramePr>
        <p:xfrm>
          <a:off x="560718" y="2639685"/>
          <a:ext cx="6783388" cy="1570993"/>
        </p:xfrm>
        <a:graphic>
          <a:graphicData uri="http://schemas.openxmlformats.org/drawingml/2006/table">
            <a:tbl>
              <a:tblPr>
                <a:tableStyleId>{5C22544A-7EE6-4342-B048-85BDC9FD1C3A}</a:tableStyleId>
              </a:tblPr>
              <a:tblGrid>
                <a:gridCol w="1695847">
                  <a:extLst>
                    <a:ext uri="{9D8B030D-6E8A-4147-A177-3AD203B41FA5}">
                      <a16:colId xmlns:a16="http://schemas.microsoft.com/office/drawing/2014/main" val="20000"/>
                    </a:ext>
                  </a:extLst>
                </a:gridCol>
                <a:gridCol w="1695847">
                  <a:extLst>
                    <a:ext uri="{9D8B030D-6E8A-4147-A177-3AD203B41FA5}">
                      <a16:colId xmlns:a16="http://schemas.microsoft.com/office/drawing/2014/main" val="20001"/>
                    </a:ext>
                  </a:extLst>
                </a:gridCol>
                <a:gridCol w="1695847">
                  <a:extLst>
                    <a:ext uri="{9D8B030D-6E8A-4147-A177-3AD203B41FA5}">
                      <a16:colId xmlns:a16="http://schemas.microsoft.com/office/drawing/2014/main" val="20002"/>
                    </a:ext>
                  </a:extLst>
                </a:gridCol>
                <a:gridCol w="1695847">
                  <a:extLst>
                    <a:ext uri="{9D8B030D-6E8A-4147-A177-3AD203B41FA5}">
                      <a16:colId xmlns:a16="http://schemas.microsoft.com/office/drawing/2014/main" val="20003"/>
                    </a:ext>
                  </a:extLst>
                </a:gridCol>
              </a:tblGrid>
              <a:tr h="302253">
                <a:tc gridSpan="4">
                  <a:txBody>
                    <a:bodyPr/>
                    <a:lstStyle/>
                    <a:p>
                      <a:pPr algn="ctr" fontAlgn="b"/>
                      <a:r>
                        <a:rPr lang="en-US" sz="1600" b="1" u="none" strike="noStrike" dirty="0">
                          <a:effectLst/>
                        </a:rPr>
                        <a:t>Spans stress strain checks</a:t>
                      </a:r>
                      <a:endParaRPr lang="en-US" sz="1600" b="1" i="0" u="none" strike="noStrike" dirty="0">
                        <a:solidFill>
                          <a:srgbClr val="000000"/>
                        </a:solidFill>
                        <a:effectLst/>
                        <a:latin typeface="Calibri" panose="020F0502020204030204" pitchFamily="34" charset="0"/>
                      </a:endParaRPr>
                    </a:p>
                  </a:txBody>
                  <a:tcPr marL="7620" marR="7620" marT="7620" marB="0" anchor="b"/>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361981">
                <a:tc>
                  <a:txBody>
                    <a:bodyPr/>
                    <a:lstStyle/>
                    <a:p>
                      <a:pPr algn="ctr" fontAlgn="b"/>
                      <a:r>
                        <a:rPr lang="en-US" sz="1200" b="1" u="none" strike="noStrike" dirty="0">
                          <a:effectLst/>
                        </a:rPr>
                        <a:t>Span</a:t>
                      </a:r>
                      <a:endParaRPr lang="en-US" sz="11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200" b="1" u="none" strike="noStrike" dirty="0">
                          <a:effectLst/>
                        </a:rPr>
                        <a:t>Etab </a:t>
                      </a:r>
                      <a:endParaRPr lang="en-US" sz="11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200" b="1" u="none" strike="noStrike" dirty="0">
                          <a:effectLst/>
                        </a:rPr>
                        <a:t>Manually </a:t>
                      </a:r>
                      <a:endParaRPr lang="en-US" sz="11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200" b="1" u="none" strike="noStrike" dirty="0">
                          <a:effectLst/>
                        </a:rPr>
                        <a:t>Error(%)</a:t>
                      </a:r>
                      <a:endParaRPr lang="en-US" sz="1200" b="1"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0001"/>
                  </a:ext>
                </a:extLst>
              </a:tr>
              <a:tr h="302253">
                <a:tc>
                  <a:txBody>
                    <a:bodyPr/>
                    <a:lstStyle/>
                    <a:p>
                      <a:pPr algn="ctr" fontAlgn="b"/>
                      <a:r>
                        <a:rPr lang="en-US" sz="1200" b="1" u="none" strike="noStrike" dirty="0">
                          <a:effectLst/>
                        </a:rPr>
                        <a:t>span1</a:t>
                      </a:r>
                      <a:endParaRPr lang="en-US" sz="11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200" b="1" u="none" strike="noStrike" dirty="0">
                          <a:effectLst/>
                        </a:rPr>
                        <a:t>67.27</a:t>
                      </a:r>
                      <a:endParaRPr lang="en-US" sz="11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200" b="1" u="none" strike="noStrike" dirty="0">
                          <a:effectLst/>
                        </a:rPr>
                        <a:t>62.87</a:t>
                      </a:r>
                      <a:endParaRPr lang="en-US" sz="11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100" b="1" u="none" strike="noStrike" dirty="0">
                          <a:effectLst/>
                        </a:rPr>
                        <a:t>6.53</a:t>
                      </a:r>
                      <a:endParaRPr lang="en-US" sz="1100" b="1"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0002"/>
                  </a:ext>
                </a:extLst>
              </a:tr>
              <a:tr h="302253">
                <a:tc>
                  <a:txBody>
                    <a:bodyPr/>
                    <a:lstStyle/>
                    <a:p>
                      <a:pPr algn="ctr" fontAlgn="b"/>
                      <a:r>
                        <a:rPr lang="en-US" sz="1200" b="1" u="none" strike="noStrike" dirty="0">
                          <a:effectLst/>
                        </a:rPr>
                        <a:t>span2</a:t>
                      </a:r>
                      <a:endParaRPr lang="en-US" sz="11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200" b="1" u="none" strike="noStrike" dirty="0">
                          <a:effectLst/>
                        </a:rPr>
                        <a:t>68.71</a:t>
                      </a:r>
                      <a:endParaRPr lang="en-US" sz="11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200" b="1" u="none" strike="noStrike" dirty="0">
                          <a:effectLst/>
                        </a:rPr>
                        <a:t>62.875</a:t>
                      </a:r>
                      <a:endParaRPr lang="en-US" sz="11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200" b="1" u="none" strike="noStrike" dirty="0">
                          <a:effectLst/>
                        </a:rPr>
                        <a:t>8.49</a:t>
                      </a:r>
                      <a:endParaRPr lang="en-US" sz="1100" b="1"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0003"/>
                  </a:ext>
                </a:extLst>
              </a:tr>
              <a:tr h="302253">
                <a:tc>
                  <a:txBody>
                    <a:bodyPr/>
                    <a:lstStyle/>
                    <a:p>
                      <a:pPr algn="ctr" fontAlgn="b"/>
                      <a:r>
                        <a:rPr lang="en-US" sz="1200" b="1" u="none" strike="noStrike" dirty="0">
                          <a:effectLst/>
                        </a:rPr>
                        <a:t>span3</a:t>
                      </a:r>
                      <a:endParaRPr lang="en-US" sz="11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200" b="1" u="none" strike="noStrike" dirty="0">
                          <a:effectLst/>
                        </a:rPr>
                        <a:t>20.775</a:t>
                      </a:r>
                      <a:endParaRPr lang="en-US" sz="11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200" b="1" u="none" strike="noStrike" dirty="0">
                          <a:effectLst/>
                        </a:rPr>
                        <a:t>22.635</a:t>
                      </a:r>
                      <a:endParaRPr lang="en-US" sz="11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200" b="1" u="none" strike="noStrike" dirty="0">
                          <a:effectLst/>
                        </a:rPr>
                        <a:t>8.95</a:t>
                      </a:r>
                      <a:endParaRPr lang="en-US" sz="1100" b="1"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269429262"/>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D57F1E4F-1CFF-5643-939E-217C01CDF565}" type="slidenum">
              <a:rPr lang="en-US" smtClean="0"/>
              <a:pPr/>
              <a:t>79</a:t>
            </a:fld>
            <a:endParaRPr lang="en-US" dirty="0"/>
          </a:p>
        </p:txBody>
      </p:sp>
      <p:sp>
        <p:nvSpPr>
          <p:cNvPr id="8" name="TextBox 7"/>
          <p:cNvSpPr txBox="1"/>
          <p:nvPr/>
        </p:nvSpPr>
        <p:spPr>
          <a:xfrm>
            <a:off x="560718" y="506578"/>
            <a:ext cx="4373593" cy="646331"/>
          </a:xfrm>
          <a:prstGeom prst="rect">
            <a:avLst/>
          </a:prstGeom>
          <a:noFill/>
        </p:spPr>
        <p:txBody>
          <a:bodyPr wrap="square" rtlCol="0">
            <a:spAutoFit/>
          </a:bodyPr>
          <a:lstStyle/>
          <a:p>
            <a:r>
              <a:rPr lang="en-US" sz="3600" b="1" dirty="0">
                <a:solidFill>
                  <a:schemeClr val="accent2">
                    <a:lumMod val="75000"/>
                  </a:schemeClr>
                </a:solidFill>
                <a:latin typeface="Times New Roman" panose="02020603050405020304" pitchFamily="18" charset="0"/>
                <a:cs typeface="Times New Roman" panose="02020603050405020304" pitchFamily="18" charset="0"/>
              </a:rPr>
              <a:t>Structural Aspects </a:t>
            </a:r>
            <a:endParaRPr lang="en-US" sz="3600" dirty="0">
              <a:solidFill>
                <a:schemeClr val="accent2">
                  <a:lumMod val="75000"/>
                </a:schemeClr>
              </a:solidFill>
            </a:endParaRPr>
          </a:p>
        </p:txBody>
      </p:sp>
      <p:sp>
        <p:nvSpPr>
          <p:cNvPr id="9" name="TextBox 8"/>
          <p:cNvSpPr txBox="1"/>
          <p:nvPr/>
        </p:nvSpPr>
        <p:spPr>
          <a:xfrm>
            <a:off x="560718" y="1152909"/>
            <a:ext cx="3493698" cy="369332"/>
          </a:xfrm>
          <a:prstGeom prst="rect">
            <a:avLst/>
          </a:prstGeom>
          <a:noFill/>
        </p:spPr>
        <p:txBody>
          <a:bodyPr wrap="square" rtlCol="0">
            <a:spAutoFit/>
          </a:bodyPr>
          <a:lstStyle/>
          <a:p>
            <a:pPr marL="285750" indent="-285750">
              <a:buFont typeface="Wingdings" panose="05000000000000000000" pitchFamily="2" charset="2"/>
              <a:buChar char="v"/>
            </a:pPr>
            <a:r>
              <a:rPr lang="en-US" dirty="0"/>
              <a:t>Deflection check </a:t>
            </a:r>
          </a:p>
        </p:txBody>
      </p:sp>
      <p:sp>
        <p:nvSpPr>
          <p:cNvPr id="10" name="TextBox 9"/>
          <p:cNvSpPr txBox="1"/>
          <p:nvPr/>
        </p:nvSpPr>
        <p:spPr>
          <a:xfrm>
            <a:off x="698741" y="1984076"/>
            <a:ext cx="6711350" cy="2308324"/>
          </a:xfrm>
          <a:prstGeom prst="rect">
            <a:avLst/>
          </a:prstGeom>
          <a:noFill/>
        </p:spPr>
        <p:txBody>
          <a:bodyPr wrap="square" rtlCol="0">
            <a:spAutoFit/>
          </a:bodyPr>
          <a:lstStyle/>
          <a:p>
            <a:r>
              <a:rPr lang="en-US" dirty="0"/>
              <a:t>Allowed limits:</a:t>
            </a:r>
          </a:p>
          <a:p>
            <a:endParaRPr lang="en-US" dirty="0"/>
          </a:p>
          <a:p>
            <a:r>
              <a:rPr lang="en-US" dirty="0"/>
              <a:t>Immediate Deflection = 17 mm</a:t>
            </a:r>
          </a:p>
          <a:p>
            <a:r>
              <a:rPr lang="en-US" dirty="0"/>
              <a:t>Long–term Deflection = 25 mm </a:t>
            </a:r>
          </a:p>
          <a:p>
            <a:endParaRPr lang="en-US" dirty="0"/>
          </a:p>
          <a:p>
            <a:r>
              <a:rPr lang="en-US" dirty="0"/>
              <a:t>Deflection from ETAB = 14 mm</a:t>
            </a:r>
          </a:p>
          <a:p>
            <a:endParaRPr lang="en-US" dirty="0"/>
          </a:p>
          <a:p>
            <a:r>
              <a:rPr lang="en-US" dirty="0"/>
              <a:t>SO , it is OK</a:t>
            </a:r>
          </a:p>
        </p:txBody>
      </p:sp>
      <p:pic>
        <p:nvPicPr>
          <p:cNvPr id="11" name="Picture 10"/>
          <p:cNvPicPr/>
          <p:nvPr/>
        </p:nvPicPr>
        <p:blipFill>
          <a:blip r:embed="rId2"/>
          <a:stretch>
            <a:fillRect/>
          </a:stretch>
        </p:blipFill>
        <p:spPr>
          <a:xfrm>
            <a:off x="6189132" y="1522241"/>
            <a:ext cx="5486400" cy="3971290"/>
          </a:xfrm>
          <a:prstGeom prst="rect">
            <a:avLst/>
          </a:prstGeom>
        </p:spPr>
      </p:pic>
    </p:spTree>
    <p:extLst>
      <p:ext uri="{BB962C8B-B14F-4D97-AF65-F5344CB8AC3E}">
        <p14:creationId xmlns:p14="http://schemas.microsoft.com/office/powerpoint/2010/main" val="1045180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D57F1E4F-1CFF-5643-939E-217C01CDF565}" type="slidenum">
              <a:rPr lang="en-US" sz="3200" smtClean="0"/>
              <a:pPr/>
              <a:t>8</a:t>
            </a:fld>
            <a:endParaRPr lang="en-US" sz="3200" dirty="0"/>
          </a:p>
        </p:txBody>
      </p:sp>
      <p:sp>
        <p:nvSpPr>
          <p:cNvPr id="6" name="TextBox 5"/>
          <p:cNvSpPr txBox="1"/>
          <p:nvPr/>
        </p:nvSpPr>
        <p:spPr>
          <a:xfrm>
            <a:off x="1026543" y="5395031"/>
            <a:ext cx="5184476" cy="646331"/>
          </a:xfrm>
          <a:prstGeom prst="rect">
            <a:avLst/>
          </a:prstGeom>
          <a:noFill/>
        </p:spPr>
        <p:txBody>
          <a:bodyPr wrap="square" rtlCol="0">
            <a:spAutoFit/>
          </a:bodyPr>
          <a:lstStyle/>
          <a:p>
            <a:r>
              <a:rPr lang="en-US" dirty="0"/>
              <a:t>Basement 1 and 2 still as they are </a:t>
            </a:r>
          </a:p>
          <a:p>
            <a:endParaRPr lang="en-US" dirty="0"/>
          </a:p>
        </p:txBody>
      </p:sp>
      <p:sp>
        <p:nvSpPr>
          <p:cNvPr id="7" name="TextBox 6"/>
          <p:cNvSpPr txBox="1"/>
          <p:nvPr/>
        </p:nvSpPr>
        <p:spPr>
          <a:xfrm>
            <a:off x="5762445" y="4347713"/>
            <a:ext cx="1578634" cy="369332"/>
          </a:xfrm>
          <a:prstGeom prst="rect">
            <a:avLst/>
          </a:prstGeom>
          <a:noFill/>
        </p:spPr>
        <p:txBody>
          <a:bodyPr wrap="square" rtlCol="0">
            <a:spAutoFit/>
          </a:bodyPr>
          <a:lstStyle/>
          <a:p>
            <a:r>
              <a:rPr lang="en-US" dirty="0"/>
              <a:t>Basement 1 </a:t>
            </a:r>
          </a:p>
        </p:txBody>
      </p:sp>
      <p:sp>
        <p:nvSpPr>
          <p:cNvPr id="8" name="TextBox 7"/>
          <p:cNvSpPr txBox="1"/>
          <p:nvPr/>
        </p:nvSpPr>
        <p:spPr>
          <a:xfrm>
            <a:off x="931652" y="4347713"/>
            <a:ext cx="1656272" cy="369332"/>
          </a:xfrm>
          <a:prstGeom prst="rect">
            <a:avLst/>
          </a:prstGeom>
          <a:noFill/>
        </p:spPr>
        <p:txBody>
          <a:bodyPr wrap="square" rtlCol="0">
            <a:spAutoFit/>
          </a:bodyPr>
          <a:lstStyle/>
          <a:p>
            <a:r>
              <a:rPr lang="en-US" dirty="0"/>
              <a:t>Basement 2 </a:t>
            </a:r>
          </a:p>
        </p:txBody>
      </p:sp>
      <p:sp>
        <p:nvSpPr>
          <p:cNvPr id="9" name="TextBox 8"/>
          <p:cNvSpPr txBox="1"/>
          <p:nvPr/>
        </p:nvSpPr>
        <p:spPr>
          <a:xfrm>
            <a:off x="1940942" y="379562"/>
            <a:ext cx="4666891" cy="923330"/>
          </a:xfrm>
          <a:prstGeom prst="rect">
            <a:avLst/>
          </a:prstGeom>
          <a:noFill/>
        </p:spPr>
        <p:txBody>
          <a:bodyPr wrap="square" rtlCol="0">
            <a:spAutoFit/>
          </a:bodyPr>
          <a:lstStyle/>
          <a:p>
            <a:r>
              <a:rPr lang="en-US" sz="3600" b="1" dirty="0">
                <a:solidFill>
                  <a:schemeClr val="accent2">
                    <a:lumMod val="75000"/>
                  </a:schemeClr>
                </a:solidFill>
                <a:latin typeface="Times New Roman" panose="02020603050405020304" pitchFamily="18" charset="0"/>
                <a:cs typeface="Times New Roman" panose="02020603050405020304" pitchFamily="18" charset="0"/>
              </a:rPr>
              <a:t>Architectural Aspects </a:t>
            </a:r>
            <a:endParaRPr lang="en-US" sz="3600" dirty="0"/>
          </a:p>
          <a:p>
            <a:endParaRPr lang="en-US" dirty="0"/>
          </a:p>
        </p:txBody>
      </p:sp>
      <p:sp>
        <p:nvSpPr>
          <p:cNvPr id="5" name="TextBox 4"/>
          <p:cNvSpPr txBox="1"/>
          <p:nvPr/>
        </p:nvSpPr>
        <p:spPr>
          <a:xfrm>
            <a:off x="1940942" y="980830"/>
            <a:ext cx="2493034" cy="400110"/>
          </a:xfrm>
          <a:prstGeom prst="rect">
            <a:avLst/>
          </a:prstGeom>
          <a:noFill/>
        </p:spPr>
        <p:txBody>
          <a:bodyPr wrap="square" rtlCol="0">
            <a:spAutoFit/>
          </a:bodyPr>
          <a:lstStyle/>
          <a:p>
            <a:r>
              <a:rPr lang="en-US" sz="2000" dirty="0"/>
              <a:t>Project plans</a:t>
            </a:r>
          </a:p>
        </p:txBody>
      </p:sp>
      <p:pic>
        <p:nvPicPr>
          <p:cNvPr id="10" name="Picture 9">
            <a:extLst>
              <a:ext uri="{FF2B5EF4-FFF2-40B4-BE49-F238E27FC236}">
                <a16:creationId xmlns:a16="http://schemas.microsoft.com/office/drawing/2014/main" id="{21336CE5-2022-4973-A643-FFEA89294F61}"/>
              </a:ext>
            </a:extLst>
          </p:cNvPr>
          <p:cNvPicPr>
            <a:picLocks noChangeAspect="1"/>
          </p:cNvPicPr>
          <p:nvPr/>
        </p:nvPicPr>
        <p:blipFill>
          <a:blip r:embed="rId2"/>
          <a:stretch>
            <a:fillRect/>
          </a:stretch>
        </p:blipFill>
        <p:spPr>
          <a:xfrm>
            <a:off x="684972" y="1550850"/>
            <a:ext cx="9867900" cy="3971925"/>
          </a:xfrm>
          <a:prstGeom prst="rect">
            <a:avLst/>
          </a:prstGeom>
        </p:spPr>
      </p:pic>
    </p:spTree>
    <p:extLst>
      <p:ext uri="{BB962C8B-B14F-4D97-AF65-F5344CB8AC3E}">
        <p14:creationId xmlns:p14="http://schemas.microsoft.com/office/powerpoint/2010/main" val="981491240"/>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D57F1E4F-1CFF-5643-939E-217C01CDF565}" type="slidenum">
              <a:rPr lang="en-US" sz="3200" smtClean="0"/>
              <a:pPr/>
              <a:t>80</a:t>
            </a:fld>
            <a:endParaRPr lang="en-US" sz="3200" dirty="0"/>
          </a:p>
        </p:txBody>
      </p:sp>
      <p:sp>
        <p:nvSpPr>
          <p:cNvPr id="5" name="TextBox 4"/>
          <p:cNvSpPr txBox="1"/>
          <p:nvPr/>
        </p:nvSpPr>
        <p:spPr>
          <a:xfrm>
            <a:off x="560718" y="506578"/>
            <a:ext cx="4373593" cy="646331"/>
          </a:xfrm>
          <a:prstGeom prst="rect">
            <a:avLst/>
          </a:prstGeom>
          <a:noFill/>
        </p:spPr>
        <p:txBody>
          <a:bodyPr wrap="square" rtlCol="0">
            <a:spAutoFit/>
          </a:bodyPr>
          <a:lstStyle/>
          <a:p>
            <a:r>
              <a:rPr lang="en-US" sz="3600" b="1" dirty="0">
                <a:solidFill>
                  <a:schemeClr val="accent2">
                    <a:lumMod val="75000"/>
                  </a:schemeClr>
                </a:solidFill>
                <a:latin typeface="Times New Roman" panose="02020603050405020304" pitchFamily="18" charset="0"/>
                <a:cs typeface="Times New Roman" panose="02020603050405020304" pitchFamily="18" charset="0"/>
              </a:rPr>
              <a:t>Structural Aspects </a:t>
            </a:r>
            <a:endParaRPr lang="en-US" sz="3600" dirty="0">
              <a:solidFill>
                <a:schemeClr val="accent2">
                  <a:lumMod val="75000"/>
                </a:schemeClr>
              </a:solidFill>
            </a:endParaRPr>
          </a:p>
        </p:txBody>
      </p:sp>
      <p:sp>
        <p:nvSpPr>
          <p:cNvPr id="3" name="Rectangle 2"/>
          <p:cNvSpPr/>
          <p:nvPr/>
        </p:nvSpPr>
        <p:spPr>
          <a:xfrm>
            <a:off x="560718" y="1329270"/>
            <a:ext cx="2286203" cy="400110"/>
          </a:xfrm>
          <a:prstGeom prst="rect">
            <a:avLst/>
          </a:prstGeom>
        </p:spPr>
        <p:txBody>
          <a:bodyPr wrap="none">
            <a:spAutoFit/>
          </a:bodyPr>
          <a:lstStyle/>
          <a:p>
            <a:pPr marL="342900" indent="-342900">
              <a:buFont typeface="Wingdings" panose="05000000000000000000" pitchFamily="2" charset="2"/>
              <a:buChar char="v"/>
            </a:pPr>
            <a:r>
              <a:rPr lang="en-US" sz="2000" b="1" dirty="0">
                <a:latin typeface="Times New Roman" panose="02020603050405020304" pitchFamily="18" charset="0"/>
                <a:cs typeface="Times New Roman" panose="02020603050405020304" pitchFamily="18" charset="0"/>
              </a:rPr>
              <a:t>Seismic analysis</a:t>
            </a:r>
            <a:endParaRPr lang="en-US" sz="2000" dirty="0"/>
          </a:p>
        </p:txBody>
      </p:sp>
      <p:pic>
        <p:nvPicPr>
          <p:cNvPr id="6" name="Picture 5"/>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8177843" y="829743"/>
            <a:ext cx="4104000" cy="4751548"/>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le 6"/>
          <p:cNvSpPr/>
          <p:nvPr/>
        </p:nvSpPr>
        <p:spPr>
          <a:xfrm>
            <a:off x="560718" y="2328354"/>
            <a:ext cx="6096000" cy="1754326"/>
          </a:xfrm>
          <a:prstGeom prst="rect">
            <a:avLst/>
          </a:prstGeom>
        </p:spPr>
        <p:txBody>
          <a:bodyPr>
            <a:spAutoFit/>
          </a:bodyPr>
          <a:lstStyle/>
          <a:p>
            <a:pPr marL="285750" indent="-285750">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Seismic zone : 2</a:t>
            </a:r>
            <a:r>
              <a:rPr lang="en-US" sz="1600" b="1" dirty="0">
                <a:latin typeface="Times New Roman" panose="02020603050405020304" pitchFamily="18" charset="0"/>
                <a:cs typeface="Times New Roman" panose="02020603050405020304" pitchFamily="18" charset="0"/>
              </a:rPr>
              <a:t>A</a:t>
            </a:r>
            <a:r>
              <a:rPr lang="en-US" b="1" dirty="0">
                <a:latin typeface="Times New Roman" panose="02020603050405020304" pitchFamily="18" charset="0"/>
                <a:cs typeface="Times New Roman" panose="02020603050405020304" pitchFamily="18" charset="0"/>
              </a:rPr>
              <a:t> with (</a:t>
            </a:r>
            <a:r>
              <a:rPr lang="en-US" sz="1600" b="1" dirty="0">
                <a:latin typeface="Times New Roman" panose="02020603050405020304" pitchFamily="18" charset="0"/>
                <a:cs typeface="Times New Roman" panose="02020603050405020304" pitchFamily="18" charset="0"/>
              </a:rPr>
              <a:t>Z = 0.15</a:t>
            </a:r>
            <a:r>
              <a:rPr lang="en-US" b="1" dirty="0">
                <a:latin typeface="Times New Roman" panose="02020603050405020304" pitchFamily="18" charset="0"/>
                <a:cs typeface="Times New Roman" panose="02020603050405020304" pitchFamily="18" charset="0"/>
              </a:rPr>
              <a:t>) </a:t>
            </a:r>
          </a:p>
          <a:p>
            <a:pPr marL="285750" indent="-285750">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Soil profile : S</a:t>
            </a:r>
            <a:r>
              <a:rPr lang="en-US" sz="1200" b="1" dirty="0">
                <a:latin typeface="Times New Roman" panose="02020603050405020304" pitchFamily="18" charset="0"/>
                <a:cs typeface="Times New Roman" panose="02020603050405020304" pitchFamily="18" charset="0"/>
              </a:rPr>
              <a:t>D</a:t>
            </a:r>
            <a:r>
              <a:rPr lang="en-US" b="1" dirty="0">
                <a:latin typeface="Times New Roman" panose="02020603050405020304" pitchFamily="18" charset="0"/>
                <a:cs typeface="Times New Roman" panose="02020603050405020304" pitchFamily="18" charset="0"/>
              </a:rPr>
              <a:t>.</a:t>
            </a:r>
          </a:p>
          <a:p>
            <a:pPr marL="285750" lvl="0" indent="-285750">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Acceleration-dependent seismic coefficients Ca=0.22.</a:t>
            </a:r>
          </a:p>
          <a:p>
            <a:pPr marL="285750" lvl="0" indent="-285750">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Velocity-dependent seismic coefficients </a:t>
            </a:r>
            <a:r>
              <a:rPr lang="en-US" b="1" dirty="0" err="1">
                <a:latin typeface="Times New Roman" panose="02020603050405020304" pitchFamily="18" charset="0"/>
                <a:cs typeface="Times New Roman" panose="02020603050405020304" pitchFamily="18" charset="0"/>
              </a:rPr>
              <a:t>Cv</a:t>
            </a:r>
            <a:r>
              <a:rPr lang="en-US" b="1" dirty="0">
                <a:latin typeface="Times New Roman" panose="02020603050405020304" pitchFamily="18" charset="0"/>
                <a:cs typeface="Times New Roman" panose="02020603050405020304" pitchFamily="18" charset="0"/>
              </a:rPr>
              <a:t>= 0.32.  </a:t>
            </a:r>
          </a:p>
          <a:p>
            <a:pPr marL="285750" lvl="0" indent="-285750">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Importance factor  I=1.</a:t>
            </a:r>
          </a:p>
          <a:p>
            <a:pPr marL="285750" lvl="0" indent="-285750">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Force reduction factor R=5.5 </a:t>
            </a:r>
          </a:p>
        </p:txBody>
      </p:sp>
    </p:spTree>
    <p:extLst>
      <p:ext uri="{BB962C8B-B14F-4D97-AF65-F5344CB8AC3E}">
        <p14:creationId xmlns:p14="http://schemas.microsoft.com/office/powerpoint/2010/main" val="3236700064"/>
      </p:ext>
    </p:extLst>
  </p:cSld>
  <p:clrMapOvr>
    <a:masterClrMapping/>
  </p:clrMapOvr>
  <mc:AlternateContent xmlns:mc="http://schemas.openxmlformats.org/markup-compatibility/2006" xmlns:p14="http://schemas.microsoft.com/office/powerpoint/2010/main">
    <mc:Choice Requires="p14">
      <p:transition spd="slow" p14:dur="900">
        <p14:pan dir="u"/>
      </p:transition>
    </mc:Choice>
    <mc:Fallback xmlns="">
      <p:transition spd="slow">
        <p:fade/>
      </p:transition>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D57F1E4F-1CFF-5643-939E-217C01CDF565}" type="slidenum">
              <a:rPr lang="en-US" smtClean="0"/>
              <a:pPr/>
              <a:t>81</a:t>
            </a:fld>
            <a:endParaRPr lang="en-US" dirty="0"/>
          </a:p>
        </p:txBody>
      </p:sp>
      <p:sp>
        <p:nvSpPr>
          <p:cNvPr id="3" name="TextBox 2"/>
          <p:cNvSpPr txBox="1"/>
          <p:nvPr/>
        </p:nvSpPr>
        <p:spPr>
          <a:xfrm>
            <a:off x="560718" y="506578"/>
            <a:ext cx="4373593" cy="646331"/>
          </a:xfrm>
          <a:prstGeom prst="rect">
            <a:avLst/>
          </a:prstGeom>
          <a:noFill/>
        </p:spPr>
        <p:txBody>
          <a:bodyPr wrap="square" rtlCol="0">
            <a:spAutoFit/>
          </a:bodyPr>
          <a:lstStyle/>
          <a:p>
            <a:r>
              <a:rPr lang="en-US" sz="3600" b="1" dirty="0">
                <a:solidFill>
                  <a:schemeClr val="accent2">
                    <a:lumMod val="75000"/>
                  </a:schemeClr>
                </a:solidFill>
                <a:latin typeface="Times New Roman" panose="02020603050405020304" pitchFamily="18" charset="0"/>
                <a:cs typeface="Times New Roman" panose="02020603050405020304" pitchFamily="18" charset="0"/>
              </a:rPr>
              <a:t>Structural Aspects </a:t>
            </a:r>
            <a:endParaRPr lang="en-US" sz="3600" dirty="0">
              <a:solidFill>
                <a:schemeClr val="accent2">
                  <a:lumMod val="75000"/>
                </a:schemeClr>
              </a:solidFill>
            </a:endParaRPr>
          </a:p>
        </p:txBody>
      </p:sp>
      <p:sp>
        <p:nvSpPr>
          <p:cNvPr id="4" name="Rectangle 3"/>
          <p:cNvSpPr/>
          <p:nvPr/>
        </p:nvSpPr>
        <p:spPr>
          <a:xfrm>
            <a:off x="560718" y="1329270"/>
            <a:ext cx="2678938" cy="400110"/>
          </a:xfrm>
          <a:prstGeom prst="rect">
            <a:avLst/>
          </a:prstGeom>
        </p:spPr>
        <p:txBody>
          <a:bodyPr wrap="none">
            <a:spAutoFit/>
          </a:bodyPr>
          <a:lstStyle/>
          <a:p>
            <a:pPr marL="342900" indent="-342900">
              <a:buFont typeface="Wingdings" panose="05000000000000000000" pitchFamily="2" charset="2"/>
              <a:buChar char="v"/>
            </a:pPr>
            <a:r>
              <a:rPr lang="en-US" sz="2000" b="1" dirty="0">
                <a:latin typeface="Times New Roman" panose="02020603050405020304" pitchFamily="18" charset="0"/>
                <a:cs typeface="Times New Roman" panose="02020603050405020304" pitchFamily="18" charset="0"/>
              </a:rPr>
              <a:t>Seismic load checks</a:t>
            </a:r>
            <a:endParaRPr lang="en-US" sz="2000" dirty="0"/>
          </a:p>
        </p:txBody>
      </p:sp>
      <p:sp>
        <p:nvSpPr>
          <p:cNvPr id="5" name="TextBox 4"/>
          <p:cNvSpPr txBox="1"/>
          <p:nvPr/>
        </p:nvSpPr>
        <p:spPr>
          <a:xfrm>
            <a:off x="560718" y="1708171"/>
            <a:ext cx="2380890" cy="369332"/>
          </a:xfrm>
          <a:prstGeom prst="rect">
            <a:avLst/>
          </a:prstGeom>
          <a:noFill/>
        </p:spPr>
        <p:txBody>
          <a:bodyPr wrap="square" rtlCol="0">
            <a:spAutoFit/>
          </a:bodyPr>
          <a:lstStyle/>
          <a:p>
            <a:pPr marL="342900" indent="-342900">
              <a:buFont typeface="+mj-lt"/>
              <a:buAutoNum type="arabicPeriod"/>
            </a:pPr>
            <a:r>
              <a:rPr lang="en-US" b="1" dirty="0">
                <a:solidFill>
                  <a:schemeClr val="accent2">
                    <a:lumMod val="75000"/>
                  </a:schemeClr>
                </a:solidFill>
              </a:rPr>
              <a:t>Period check</a:t>
            </a:r>
          </a:p>
        </p:txBody>
      </p:sp>
      <p:sp>
        <p:nvSpPr>
          <p:cNvPr id="6" name="TextBox 5"/>
          <p:cNvSpPr txBox="1"/>
          <p:nvPr/>
        </p:nvSpPr>
        <p:spPr>
          <a:xfrm>
            <a:off x="560718" y="1994739"/>
            <a:ext cx="6642339" cy="923330"/>
          </a:xfrm>
          <a:prstGeom prst="rect">
            <a:avLst/>
          </a:prstGeom>
          <a:noFill/>
        </p:spPr>
        <p:txBody>
          <a:bodyPr wrap="square" rtlCol="0">
            <a:spAutoFit/>
          </a:bodyPr>
          <a:lstStyle/>
          <a:p>
            <a:r>
              <a:rPr lang="en-US" b="1" dirty="0"/>
              <a:t>T</a:t>
            </a:r>
            <a:r>
              <a:rPr lang="en-US" dirty="0"/>
              <a:t> manually = 1.4*(0.0488(28) ^ (3/4)) = 0.832 sec </a:t>
            </a:r>
          </a:p>
          <a:p>
            <a:r>
              <a:rPr lang="en-US" b="1" dirty="0"/>
              <a:t>T</a:t>
            </a:r>
            <a:r>
              <a:rPr lang="en-US" dirty="0"/>
              <a:t> </a:t>
            </a:r>
            <a:r>
              <a:rPr lang="en-US" dirty="0" err="1"/>
              <a:t>etabs</a:t>
            </a:r>
            <a:r>
              <a:rPr lang="en-US" dirty="0"/>
              <a:t> = 0.9 sec ok, because other checks ok.  </a:t>
            </a:r>
          </a:p>
          <a:p>
            <a:endParaRPr lang="en-US" dirty="0"/>
          </a:p>
        </p:txBody>
      </p:sp>
      <p:graphicFrame>
        <p:nvGraphicFramePr>
          <p:cNvPr id="7" name="Table 6"/>
          <p:cNvGraphicFramePr>
            <a:graphicFrameLocks noGrp="1"/>
          </p:cNvGraphicFramePr>
          <p:nvPr/>
        </p:nvGraphicFramePr>
        <p:xfrm>
          <a:off x="560718" y="4186172"/>
          <a:ext cx="6108700" cy="1988820"/>
        </p:xfrm>
        <a:graphic>
          <a:graphicData uri="http://schemas.openxmlformats.org/drawingml/2006/table">
            <a:tbl>
              <a:tblPr>
                <a:tableStyleId>{5C22544A-7EE6-4342-B048-85BDC9FD1C3A}</a:tableStyleId>
              </a:tblPr>
              <a:tblGrid>
                <a:gridCol w="6096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609600">
                  <a:extLst>
                    <a:ext uri="{9D8B030D-6E8A-4147-A177-3AD203B41FA5}">
                      <a16:colId xmlns:a16="http://schemas.microsoft.com/office/drawing/2014/main" val="20002"/>
                    </a:ext>
                  </a:extLst>
                </a:gridCol>
                <a:gridCol w="609600">
                  <a:extLst>
                    <a:ext uri="{9D8B030D-6E8A-4147-A177-3AD203B41FA5}">
                      <a16:colId xmlns:a16="http://schemas.microsoft.com/office/drawing/2014/main" val="20003"/>
                    </a:ext>
                  </a:extLst>
                </a:gridCol>
                <a:gridCol w="609600">
                  <a:extLst>
                    <a:ext uri="{9D8B030D-6E8A-4147-A177-3AD203B41FA5}">
                      <a16:colId xmlns:a16="http://schemas.microsoft.com/office/drawing/2014/main" val="20004"/>
                    </a:ext>
                  </a:extLst>
                </a:gridCol>
                <a:gridCol w="609600">
                  <a:extLst>
                    <a:ext uri="{9D8B030D-6E8A-4147-A177-3AD203B41FA5}">
                      <a16:colId xmlns:a16="http://schemas.microsoft.com/office/drawing/2014/main" val="20005"/>
                    </a:ext>
                  </a:extLst>
                </a:gridCol>
                <a:gridCol w="762000">
                  <a:extLst>
                    <a:ext uri="{9D8B030D-6E8A-4147-A177-3AD203B41FA5}">
                      <a16:colId xmlns:a16="http://schemas.microsoft.com/office/drawing/2014/main" val="20006"/>
                    </a:ext>
                  </a:extLst>
                </a:gridCol>
                <a:gridCol w="762000">
                  <a:extLst>
                    <a:ext uri="{9D8B030D-6E8A-4147-A177-3AD203B41FA5}">
                      <a16:colId xmlns:a16="http://schemas.microsoft.com/office/drawing/2014/main" val="20007"/>
                    </a:ext>
                  </a:extLst>
                </a:gridCol>
                <a:gridCol w="927100">
                  <a:extLst>
                    <a:ext uri="{9D8B030D-6E8A-4147-A177-3AD203B41FA5}">
                      <a16:colId xmlns:a16="http://schemas.microsoft.com/office/drawing/2014/main" val="20008"/>
                    </a:ext>
                  </a:extLst>
                </a:gridCol>
              </a:tblGrid>
              <a:tr h="182880">
                <a:tc>
                  <a:txBody>
                    <a:bodyPr/>
                    <a:lstStyle/>
                    <a:p>
                      <a:pPr algn="ctr" fontAlgn="b"/>
                      <a:r>
                        <a:rPr lang="en-US" sz="1100" u="none" strike="noStrike" dirty="0">
                          <a:effectLst/>
                        </a:rPr>
                        <a:t>Story</a:t>
                      </a:r>
                      <a:endParaRPr lang="en-US"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100" u="none" strike="noStrike">
                          <a:effectLst/>
                        </a:rPr>
                        <a:t>Height</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100" u="none" strike="noStrike">
                          <a:effectLst/>
                        </a:rPr>
                        <a:t>Dis_x</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100" u="none" strike="noStrike">
                          <a:effectLst/>
                        </a:rPr>
                        <a:t>Dis_y</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100" u="none" strike="noStrike">
                          <a:effectLst/>
                        </a:rPr>
                        <a:t>Dis_x</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100" u="none" strike="noStrike">
                          <a:effectLst/>
                        </a:rPr>
                        <a:t>Dis_y</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100" u="none" strike="noStrike">
                          <a:effectLst/>
                        </a:rPr>
                        <a:t>Delta-x(mm)</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100" u="none" strike="noStrike">
                          <a:effectLst/>
                        </a:rPr>
                        <a:t>Delta-y(mm)</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100" u="none" strike="noStrike">
                          <a:effectLst/>
                        </a:rPr>
                        <a:t>Delta limit(mm)</a:t>
                      </a:r>
                      <a:endParaRPr lang="en-US"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0000"/>
                  </a:ext>
                </a:extLst>
              </a:tr>
              <a:tr h="182880">
                <a:tc>
                  <a:txBody>
                    <a:bodyPr/>
                    <a:lstStyle/>
                    <a:p>
                      <a:pPr algn="ct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0001"/>
                  </a:ext>
                </a:extLst>
              </a:tr>
              <a:tr h="182880">
                <a:tc>
                  <a:txBody>
                    <a:bodyPr/>
                    <a:lstStyle/>
                    <a:p>
                      <a:pPr algn="ct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100" u="none" strike="noStrike">
                          <a:effectLst/>
                        </a:rPr>
                        <a:t>2800</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100" u="none" strike="noStrike">
                          <a:effectLst/>
                        </a:rPr>
                        <a:t>0.119</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100" u="none" strike="noStrike">
                          <a:effectLst/>
                        </a:rPr>
                        <a:t>0.203</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100" u="none" strike="noStrike">
                          <a:effectLst/>
                        </a:rPr>
                        <a:t>0.119</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100" u="none" strike="noStrike">
                          <a:effectLst/>
                        </a:rPr>
                        <a:t>0.203</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100" u="none" strike="noStrike">
                          <a:solidFill>
                            <a:srgbClr val="002060"/>
                          </a:solidFill>
                          <a:effectLst/>
                        </a:rPr>
                        <a:t>0.45815</a:t>
                      </a:r>
                      <a:endParaRPr lang="en-US" sz="1100" b="0" i="0" u="none" strike="noStrike">
                        <a:solidFill>
                          <a:srgbClr val="002060"/>
                        </a:solidFill>
                        <a:effectLst/>
                        <a:latin typeface="Calibri" panose="020F0502020204030204" pitchFamily="34" charset="0"/>
                      </a:endParaRPr>
                    </a:p>
                  </a:txBody>
                  <a:tcPr marL="7620" marR="7620" marT="7620" marB="0" anchor="b"/>
                </a:tc>
                <a:tc>
                  <a:txBody>
                    <a:bodyPr/>
                    <a:lstStyle/>
                    <a:p>
                      <a:pPr algn="ctr" fontAlgn="b"/>
                      <a:r>
                        <a:rPr lang="en-US" sz="1100" u="none" strike="noStrike" dirty="0">
                          <a:solidFill>
                            <a:srgbClr val="002060"/>
                          </a:solidFill>
                          <a:effectLst/>
                        </a:rPr>
                        <a:t>0.78155</a:t>
                      </a:r>
                      <a:endParaRPr lang="en-US" sz="1100" b="0" i="0" u="none" strike="noStrike" dirty="0">
                        <a:solidFill>
                          <a:srgbClr val="002060"/>
                        </a:solidFill>
                        <a:effectLst/>
                        <a:latin typeface="Calibri" panose="020F0502020204030204" pitchFamily="34" charset="0"/>
                      </a:endParaRPr>
                    </a:p>
                  </a:txBody>
                  <a:tcPr marL="7620" marR="7620" marT="7620" marB="0" anchor="b"/>
                </a:tc>
                <a:tc>
                  <a:txBody>
                    <a:bodyPr/>
                    <a:lstStyle/>
                    <a:p>
                      <a:pPr algn="ctr" fontAlgn="b"/>
                      <a:r>
                        <a:rPr lang="en-US" sz="1100" u="none" strike="noStrike" dirty="0">
                          <a:solidFill>
                            <a:schemeClr val="accent5"/>
                          </a:solidFill>
                          <a:effectLst/>
                        </a:rPr>
                        <a:t>56</a:t>
                      </a:r>
                      <a:endParaRPr lang="en-US" sz="1100" b="0" i="0" u="none" strike="noStrike" dirty="0">
                        <a:solidFill>
                          <a:schemeClr val="accent5"/>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0002"/>
                  </a:ext>
                </a:extLst>
              </a:tr>
              <a:tr h="182880">
                <a:tc>
                  <a:txBody>
                    <a:bodyPr/>
                    <a:lstStyle/>
                    <a:p>
                      <a:pPr algn="ctr" fontAlgn="b"/>
                      <a:r>
                        <a:rPr lang="en-US" sz="1100" u="none" strike="noStrike">
                          <a:effectLst/>
                        </a:rPr>
                        <a:t>2</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100" u="none" strike="noStrike">
                          <a:effectLst/>
                        </a:rPr>
                        <a:t>4200</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100" u="none" strike="noStrike">
                          <a:effectLst/>
                        </a:rPr>
                        <a:t>0.192</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100" u="none" strike="noStrike">
                          <a:effectLst/>
                        </a:rPr>
                        <a:t>0.355</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100" u="none" strike="noStrike">
                          <a:effectLst/>
                        </a:rPr>
                        <a:t>0.073</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100" u="none" strike="noStrike">
                          <a:effectLst/>
                        </a:rPr>
                        <a:t>0.152</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100" u="none" strike="noStrike">
                          <a:solidFill>
                            <a:srgbClr val="002060"/>
                          </a:solidFill>
                          <a:effectLst/>
                        </a:rPr>
                        <a:t>0.28105</a:t>
                      </a:r>
                      <a:endParaRPr lang="en-US" sz="1100" b="0" i="0" u="none" strike="noStrike">
                        <a:solidFill>
                          <a:srgbClr val="002060"/>
                        </a:solidFill>
                        <a:effectLst/>
                        <a:latin typeface="Calibri" panose="020F0502020204030204" pitchFamily="34" charset="0"/>
                      </a:endParaRPr>
                    </a:p>
                  </a:txBody>
                  <a:tcPr marL="7620" marR="7620" marT="7620" marB="0" anchor="b"/>
                </a:tc>
                <a:tc>
                  <a:txBody>
                    <a:bodyPr/>
                    <a:lstStyle/>
                    <a:p>
                      <a:pPr algn="ctr" fontAlgn="b"/>
                      <a:r>
                        <a:rPr lang="en-US" sz="1100" u="none" strike="noStrike" dirty="0">
                          <a:solidFill>
                            <a:srgbClr val="002060"/>
                          </a:solidFill>
                          <a:effectLst/>
                        </a:rPr>
                        <a:t>0.5852</a:t>
                      </a:r>
                      <a:endParaRPr lang="en-US" sz="1100" b="0" i="0" u="none" strike="noStrike" dirty="0">
                        <a:solidFill>
                          <a:srgbClr val="002060"/>
                        </a:solidFill>
                        <a:effectLst/>
                        <a:latin typeface="Calibri" panose="020F0502020204030204" pitchFamily="34" charset="0"/>
                      </a:endParaRPr>
                    </a:p>
                  </a:txBody>
                  <a:tcPr marL="7620" marR="7620" marT="7620" marB="0" anchor="b"/>
                </a:tc>
                <a:tc>
                  <a:txBody>
                    <a:bodyPr/>
                    <a:lstStyle/>
                    <a:p>
                      <a:pPr algn="ctr" fontAlgn="b"/>
                      <a:r>
                        <a:rPr lang="en-US" sz="1100" u="none" strike="noStrike" dirty="0">
                          <a:solidFill>
                            <a:schemeClr val="accent5"/>
                          </a:solidFill>
                          <a:effectLst/>
                        </a:rPr>
                        <a:t>84</a:t>
                      </a:r>
                      <a:endParaRPr lang="en-US" sz="1100" b="0" i="0" u="none" strike="noStrike" dirty="0">
                        <a:solidFill>
                          <a:schemeClr val="accent5"/>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0003"/>
                  </a:ext>
                </a:extLst>
              </a:tr>
              <a:tr h="182880">
                <a:tc>
                  <a:txBody>
                    <a:bodyPr/>
                    <a:lstStyle/>
                    <a:p>
                      <a:pPr algn="ctr" fontAlgn="b"/>
                      <a:r>
                        <a:rPr lang="en-US" sz="1100" u="none" strike="noStrike">
                          <a:effectLst/>
                        </a:rPr>
                        <a:t>3</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100" u="none" strike="noStrike">
                          <a:effectLst/>
                        </a:rPr>
                        <a:t>3640</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100" u="none" strike="noStrike">
                          <a:effectLst/>
                        </a:rPr>
                        <a:t>2.015</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100" u="none" strike="noStrike">
                          <a:effectLst/>
                        </a:rPr>
                        <a:t>2.082</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100" u="none" strike="noStrike">
                          <a:effectLst/>
                        </a:rPr>
                        <a:t>1.823</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100" u="none" strike="noStrike">
                          <a:effectLst/>
                        </a:rPr>
                        <a:t>1.727</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100" u="none" strike="noStrike" dirty="0">
                          <a:solidFill>
                            <a:srgbClr val="002060"/>
                          </a:solidFill>
                          <a:effectLst/>
                        </a:rPr>
                        <a:t>7.01855</a:t>
                      </a:r>
                      <a:endParaRPr lang="en-US" sz="1100" b="0" i="0" u="none" strike="noStrike" dirty="0">
                        <a:solidFill>
                          <a:srgbClr val="002060"/>
                        </a:solidFill>
                        <a:effectLst/>
                        <a:latin typeface="Calibri" panose="020F0502020204030204" pitchFamily="34" charset="0"/>
                      </a:endParaRPr>
                    </a:p>
                  </a:txBody>
                  <a:tcPr marL="7620" marR="7620" marT="7620" marB="0" anchor="b"/>
                </a:tc>
                <a:tc>
                  <a:txBody>
                    <a:bodyPr/>
                    <a:lstStyle/>
                    <a:p>
                      <a:pPr algn="ctr" fontAlgn="b"/>
                      <a:r>
                        <a:rPr lang="en-US" sz="1100" u="none" strike="noStrike" dirty="0">
                          <a:solidFill>
                            <a:srgbClr val="002060"/>
                          </a:solidFill>
                          <a:effectLst/>
                        </a:rPr>
                        <a:t>6.64895</a:t>
                      </a:r>
                      <a:endParaRPr lang="en-US" sz="1100" b="0" i="0" u="none" strike="noStrike" dirty="0">
                        <a:solidFill>
                          <a:srgbClr val="002060"/>
                        </a:solidFill>
                        <a:effectLst/>
                        <a:latin typeface="Calibri" panose="020F0502020204030204" pitchFamily="34" charset="0"/>
                      </a:endParaRPr>
                    </a:p>
                  </a:txBody>
                  <a:tcPr marL="7620" marR="7620" marT="7620" marB="0" anchor="b"/>
                </a:tc>
                <a:tc>
                  <a:txBody>
                    <a:bodyPr/>
                    <a:lstStyle/>
                    <a:p>
                      <a:pPr algn="ctr" fontAlgn="b"/>
                      <a:r>
                        <a:rPr lang="en-US" sz="1100" u="none" strike="noStrike" dirty="0">
                          <a:solidFill>
                            <a:schemeClr val="accent5"/>
                          </a:solidFill>
                          <a:effectLst/>
                        </a:rPr>
                        <a:t>72.8</a:t>
                      </a:r>
                      <a:endParaRPr lang="en-US" sz="1100" b="0" i="0" u="none" strike="noStrike" dirty="0">
                        <a:solidFill>
                          <a:schemeClr val="accent5"/>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0004"/>
                  </a:ext>
                </a:extLst>
              </a:tr>
              <a:tr h="182880">
                <a:tc>
                  <a:txBody>
                    <a:bodyPr/>
                    <a:lstStyle/>
                    <a:p>
                      <a:pPr algn="ctr" fontAlgn="b"/>
                      <a:r>
                        <a:rPr lang="en-US" sz="1100" u="none" strike="noStrike">
                          <a:effectLst/>
                        </a:rPr>
                        <a:t>4</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100" u="none" strike="noStrike">
                          <a:effectLst/>
                        </a:rPr>
                        <a:t>3640</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100" u="none" strike="noStrike">
                          <a:effectLst/>
                        </a:rPr>
                        <a:t>4.83</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100" u="none" strike="noStrike">
                          <a:effectLst/>
                        </a:rPr>
                        <a:t>3.35</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100" u="none" strike="noStrike">
                          <a:effectLst/>
                        </a:rPr>
                        <a:t>2.815</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100" u="none" strike="noStrike">
                          <a:effectLst/>
                        </a:rPr>
                        <a:t>1.268</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100" u="none" strike="noStrike">
                          <a:solidFill>
                            <a:srgbClr val="002060"/>
                          </a:solidFill>
                          <a:effectLst/>
                        </a:rPr>
                        <a:t>10.83775</a:t>
                      </a:r>
                      <a:endParaRPr lang="en-US" sz="1100" b="0" i="0" u="none" strike="noStrike">
                        <a:solidFill>
                          <a:srgbClr val="002060"/>
                        </a:solidFill>
                        <a:effectLst/>
                        <a:latin typeface="Calibri" panose="020F0502020204030204" pitchFamily="34" charset="0"/>
                      </a:endParaRPr>
                    </a:p>
                  </a:txBody>
                  <a:tcPr marL="7620" marR="7620" marT="7620" marB="0" anchor="b"/>
                </a:tc>
                <a:tc>
                  <a:txBody>
                    <a:bodyPr/>
                    <a:lstStyle/>
                    <a:p>
                      <a:pPr algn="ctr" fontAlgn="b"/>
                      <a:r>
                        <a:rPr lang="en-US" sz="1100" u="none" strike="noStrike" dirty="0">
                          <a:solidFill>
                            <a:srgbClr val="002060"/>
                          </a:solidFill>
                          <a:effectLst/>
                        </a:rPr>
                        <a:t>4.8818</a:t>
                      </a:r>
                      <a:endParaRPr lang="en-US" sz="1100" b="0" i="0" u="none" strike="noStrike" dirty="0">
                        <a:solidFill>
                          <a:srgbClr val="002060"/>
                        </a:solidFill>
                        <a:effectLst/>
                        <a:latin typeface="Calibri" panose="020F0502020204030204" pitchFamily="34" charset="0"/>
                      </a:endParaRPr>
                    </a:p>
                  </a:txBody>
                  <a:tcPr marL="7620" marR="7620" marT="7620" marB="0" anchor="b"/>
                </a:tc>
                <a:tc>
                  <a:txBody>
                    <a:bodyPr/>
                    <a:lstStyle/>
                    <a:p>
                      <a:pPr algn="ctr" fontAlgn="b"/>
                      <a:r>
                        <a:rPr lang="en-US" sz="1100" u="none" strike="noStrike" dirty="0">
                          <a:solidFill>
                            <a:schemeClr val="accent5"/>
                          </a:solidFill>
                          <a:effectLst/>
                        </a:rPr>
                        <a:t>72.8</a:t>
                      </a:r>
                      <a:endParaRPr lang="en-US" sz="1100" b="0" i="0" u="none" strike="noStrike" dirty="0">
                        <a:solidFill>
                          <a:schemeClr val="accent5"/>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0005"/>
                  </a:ext>
                </a:extLst>
              </a:tr>
              <a:tr h="182880">
                <a:tc>
                  <a:txBody>
                    <a:bodyPr/>
                    <a:lstStyle/>
                    <a:p>
                      <a:pPr algn="ctr" fontAlgn="b"/>
                      <a:r>
                        <a:rPr lang="en-US" sz="1100" u="none" strike="noStrike">
                          <a:effectLst/>
                        </a:rPr>
                        <a:t>5</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100" u="none" strike="noStrike">
                          <a:effectLst/>
                        </a:rPr>
                        <a:t>3640</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100" u="none" strike="noStrike">
                          <a:effectLst/>
                        </a:rPr>
                        <a:t>7.788</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100" u="none" strike="noStrike">
                          <a:effectLst/>
                        </a:rPr>
                        <a:t>6.845</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100" u="none" strike="noStrike">
                          <a:effectLst/>
                        </a:rPr>
                        <a:t>2.958</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100" u="none" strike="noStrike">
                          <a:effectLst/>
                        </a:rPr>
                        <a:t>3.495</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100" u="none" strike="noStrike">
                          <a:solidFill>
                            <a:srgbClr val="002060"/>
                          </a:solidFill>
                          <a:effectLst/>
                        </a:rPr>
                        <a:t>11.3883</a:t>
                      </a:r>
                      <a:endParaRPr lang="en-US" sz="1100" b="0" i="0" u="none" strike="noStrike">
                        <a:solidFill>
                          <a:srgbClr val="002060"/>
                        </a:solidFill>
                        <a:effectLst/>
                        <a:latin typeface="Calibri" panose="020F0502020204030204" pitchFamily="34" charset="0"/>
                      </a:endParaRPr>
                    </a:p>
                  </a:txBody>
                  <a:tcPr marL="7620" marR="7620" marT="7620" marB="0" anchor="b"/>
                </a:tc>
                <a:tc>
                  <a:txBody>
                    <a:bodyPr/>
                    <a:lstStyle/>
                    <a:p>
                      <a:pPr algn="ctr" fontAlgn="b"/>
                      <a:r>
                        <a:rPr lang="en-US" sz="1100" u="none" strike="noStrike" dirty="0">
                          <a:solidFill>
                            <a:srgbClr val="002060"/>
                          </a:solidFill>
                          <a:effectLst/>
                        </a:rPr>
                        <a:t>13.45575</a:t>
                      </a:r>
                      <a:endParaRPr lang="en-US" sz="1100" b="0" i="0" u="none" strike="noStrike" dirty="0">
                        <a:solidFill>
                          <a:srgbClr val="002060"/>
                        </a:solidFill>
                        <a:effectLst/>
                        <a:latin typeface="Calibri" panose="020F0502020204030204" pitchFamily="34" charset="0"/>
                      </a:endParaRPr>
                    </a:p>
                  </a:txBody>
                  <a:tcPr marL="7620" marR="7620" marT="7620" marB="0" anchor="b"/>
                </a:tc>
                <a:tc>
                  <a:txBody>
                    <a:bodyPr/>
                    <a:lstStyle/>
                    <a:p>
                      <a:pPr algn="ctr" fontAlgn="b"/>
                      <a:r>
                        <a:rPr lang="en-US" sz="1100" u="none" strike="noStrike" dirty="0">
                          <a:solidFill>
                            <a:schemeClr val="accent5"/>
                          </a:solidFill>
                          <a:effectLst/>
                        </a:rPr>
                        <a:t>72.8</a:t>
                      </a:r>
                      <a:endParaRPr lang="en-US" sz="1100" b="0" i="0" u="none" strike="noStrike" dirty="0">
                        <a:solidFill>
                          <a:schemeClr val="accent5"/>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0006"/>
                  </a:ext>
                </a:extLst>
              </a:tr>
              <a:tr h="182880">
                <a:tc>
                  <a:txBody>
                    <a:bodyPr/>
                    <a:lstStyle/>
                    <a:p>
                      <a:pPr algn="ctr" fontAlgn="b"/>
                      <a:r>
                        <a:rPr lang="en-US" sz="1100" u="none" strike="noStrike">
                          <a:effectLst/>
                        </a:rPr>
                        <a:t>6</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100" u="none" strike="noStrike">
                          <a:effectLst/>
                        </a:rPr>
                        <a:t>3640</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100" u="none" strike="noStrike">
                          <a:effectLst/>
                        </a:rPr>
                        <a:t>10.609</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100" u="none" strike="noStrike">
                          <a:effectLst/>
                        </a:rPr>
                        <a:t>9.271</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100" u="none" strike="noStrike">
                          <a:effectLst/>
                        </a:rPr>
                        <a:t>2.821</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100" u="none" strike="noStrike">
                          <a:effectLst/>
                        </a:rPr>
                        <a:t>2.426</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100" u="none" strike="noStrike">
                          <a:solidFill>
                            <a:srgbClr val="002060"/>
                          </a:solidFill>
                          <a:effectLst/>
                        </a:rPr>
                        <a:t>10.86085</a:t>
                      </a:r>
                      <a:endParaRPr lang="en-US" sz="1100" b="0" i="0" u="none" strike="noStrike">
                        <a:solidFill>
                          <a:srgbClr val="002060"/>
                        </a:solidFill>
                        <a:effectLst/>
                        <a:latin typeface="Calibri" panose="020F0502020204030204" pitchFamily="34" charset="0"/>
                      </a:endParaRPr>
                    </a:p>
                  </a:txBody>
                  <a:tcPr marL="7620" marR="7620" marT="7620" marB="0" anchor="b"/>
                </a:tc>
                <a:tc>
                  <a:txBody>
                    <a:bodyPr/>
                    <a:lstStyle/>
                    <a:p>
                      <a:pPr algn="ctr" fontAlgn="b"/>
                      <a:r>
                        <a:rPr lang="en-US" sz="1100" u="none" strike="noStrike" dirty="0">
                          <a:solidFill>
                            <a:srgbClr val="002060"/>
                          </a:solidFill>
                          <a:effectLst/>
                        </a:rPr>
                        <a:t>9.3401</a:t>
                      </a:r>
                      <a:endParaRPr lang="en-US" sz="1100" b="0" i="0" u="none" strike="noStrike" dirty="0">
                        <a:solidFill>
                          <a:srgbClr val="002060"/>
                        </a:solidFill>
                        <a:effectLst/>
                        <a:latin typeface="Calibri" panose="020F0502020204030204" pitchFamily="34" charset="0"/>
                      </a:endParaRPr>
                    </a:p>
                  </a:txBody>
                  <a:tcPr marL="7620" marR="7620" marT="7620" marB="0" anchor="b"/>
                </a:tc>
                <a:tc>
                  <a:txBody>
                    <a:bodyPr/>
                    <a:lstStyle/>
                    <a:p>
                      <a:pPr algn="ctr" fontAlgn="b"/>
                      <a:r>
                        <a:rPr lang="en-US" sz="1100" u="none" strike="noStrike" dirty="0">
                          <a:solidFill>
                            <a:schemeClr val="accent5"/>
                          </a:solidFill>
                          <a:effectLst/>
                        </a:rPr>
                        <a:t>72.8</a:t>
                      </a:r>
                      <a:endParaRPr lang="en-US" sz="1100" b="0" i="0" u="none" strike="noStrike" dirty="0">
                        <a:solidFill>
                          <a:schemeClr val="accent5"/>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0007"/>
                  </a:ext>
                </a:extLst>
              </a:tr>
              <a:tr h="182880">
                <a:tc>
                  <a:txBody>
                    <a:bodyPr/>
                    <a:lstStyle/>
                    <a:p>
                      <a:pPr algn="ctr" fontAlgn="b"/>
                      <a:r>
                        <a:rPr lang="en-US" sz="1100" u="none" strike="noStrike">
                          <a:effectLst/>
                        </a:rPr>
                        <a:t>7</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100" u="none" strike="noStrike">
                          <a:effectLst/>
                        </a:rPr>
                        <a:t>3640</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100" u="none" strike="noStrike">
                          <a:effectLst/>
                        </a:rPr>
                        <a:t>13.23</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100" u="none" strike="noStrike">
                          <a:effectLst/>
                        </a:rPr>
                        <a:t>11.68</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100" u="none" strike="noStrike">
                          <a:effectLst/>
                        </a:rPr>
                        <a:t>2.621</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100" u="none" strike="noStrike">
                          <a:effectLst/>
                        </a:rPr>
                        <a:t>2.409</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100" u="none" strike="noStrike">
                          <a:solidFill>
                            <a:srgbClr val="002060"/>
                          </a:solidFill>
                          <a:effectLst/>
                        </a:rPr>
                        <a:t>10.09085</a:t>
                      </a:r>
                      <a:endParaRPr lang="en-US" sz="1100" b="0" i="0" u="none" strike="noStrike">
                        <a:solidFill>
                          <a:srgbClr val="002060"/>
                        </a:solidFill>
                        <a:effectLst/>
                        <a:latin typeface="Calibri" panose="020F0502020204030204" pitchFamily="34" charset="0"/>
                      </a:endParaRPr>
                    </a:p>
                  </a:txBody>
                  <a:tcPr marL="7620" marR="7620" marT="7620" marB="0" anchor="b"/>
                </a:tc>
                <a:tc>
                  <a:txBody>
                    <a:bodyPr/>
                    <a:lstStyle/>
                    <a:p>
                      <a:pPr algn="ctr" fontAlgn="b"/>
                      <a:r>
                        <a:rPr lang="en-US" sz="1100" u="none" strike="noStrike" dirty="0">
                          <a:solidFill>
                            <a:srgbClr val="002060"/>
                          </a:solidFill>
                          <a:effectLst/>
                        </a:rPr>
                        <a:t>9.27465</a:t>
                      </a:r>
                      <a:endParaRPr lang="en-US" sz="1100" b="0" i="0" u="none" strike="noStrike" dirty="0">
                        <a:solidFill>
                          <a:srgbClr val="002060"/>
                        </a:solidFill>
                        <a:effectLst/>
                        <a:latin typeface="Calibri" panose="020F0502020204030204" pitchFamily="34" charset="0"/>
                      </a:endParaRPr>
                    </a:p>
                  </a:txBody>
                  <a:tcPr marL="7620" marR="7620" marT="7620" marB="0" anchor="b"/>
                </a:tc>
                <a:tc>
                  <a:txBody>
                    <a:bodyPr/>
                    <a:lstStyle/>
                    <a:p>
                      <a:pPr algn="ctr" fontAlgn="b"/>
                      <a:r>
                        <a:rPr lang="en-US" sz="1100" u="none" strike="noStrike" dirty="0">
                          <a:solidFill>
                            <a:schemeClr val="accent5"/>
                          </a:solidFill>
                          <a:effectLst/>
                        </a:rPr>
                        <a:t>72.8</a:t>
                      </a:r>
                      <a:endParaRPr lang="en-US" sz="1100" b="0" i="0" u="none" strike="noStrike" dirty="0">
                        <a:solidFill>
                          <a:schemeClr val="accent5"/>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0008"/>
                  </a:ext>
                </a:extLst>
              </a:tr>
              <a:tr h="182880">
                <a:tc>
                  <a:txBody>
                    <a:bodyPr/>
                    <a:lstStyle/>
                    <a:p>
                      <a:pPr algn="ctr" fontAlgn="b"/>
                      <a:r>
                        <a:rPr lang="en-US" sz="1100" u="none" strike="noStrike">
                          <a:effectLst/>
                        </a:rPr>
                        <a:t>8</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100" u="none" strike="noStrike">
                          <a:effectLst/>
                        </a:rPr>
                        <a:t>3640</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100" u="none" strike="noStrike">
                          <a:effectLst/>
                        </a:rPr>
                        <a:t>16.76</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100" u="none" strike="noStrike">
                          <a:effectLst/>
                        </a:rPr>
                        <a:t>14.74</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100" u="none" strike="noStrike">
                          <a:effectLst/>
                        </a:rPr>
                        <a:t>3.53</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100" u="none" strike="noStrike">
                          <a:effectLst/>
                        </a:rPr>
                        <a:t>3.06</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100" u="none" strike="noStrike">
                          <a:solidFill>
                            <a:srgbClr val="002060"/>
                          </a:solidFill>
                          <a:effectLst/>
                        </a:rPr>
                        <a:t>13.5905</a:t>
                      </a:r>
                      <a:endParaRPr lang="en-US" sz="1100" b="0" i="0" u="none" strike="noStrike">
                        <a:solidFill>
                          <a:srgbClr val="002060"/>
                        </a:solidFill>
                        <a:effectLst/>
                        <a:latin typeface="Calibri" panose="020F0502020204030204" pitchFamily="34" charset="0"/>
                      </a:endParaRPr>
                    </a:p>
                  </a:txBody>
                  <a:tcPr marL="7620" marR="7620" marT="7620" marB="0" anchor="b"/>
                </a:tc>
                <a:tc>
                  <a:txBody>
                    <a:bodyPr/>
                    <a:lstStyle/>
                    <a:p>
                      <a:pPr algn="ctr" fontAlgn="b"/>
                      <a:r>
                        <a:rPr lang="en-US" sz="1100" u="none" strike="noStrike" dirty="0">
                          <a:solidFill>
                            <a:srgbClr val="002060"/>
                          </a:solidFill>
                          <a:effectLst/>
                        </a:rPr>
                        <a:t>11.781</a:t>
                      </a:r>
                      <a:endParaRPr lang="en-US" sz="1100" b="0" i="0" u="none" strike="noStrike" dirty="0">
                        <a:solidFill>
                          <a:srgbClr val="002060"/>
                        </a:solidFill>
                        <a:effectLst/>
                        <a:latin typeface="Calibri" panose="020F0502020204030204" pitchFamily="34" charset="0"/>
                      </a:endParaRPr>
                    </a:p>
                  </a:txBody>
                  <a:tcPr marL="7620" marR="7620" marT="7620" marB="0" anchor="b"/>
                </a:tc>
                <a:tc>
                  <a:txBody>
                    <a:bodyPr/>
                    <a:lstStyle/>
                    <a:p>
                      <a:pPr algn="ctr" fontAlgn="b"/>
                      <a:r>
                        <a:rPr lang="en-US" sz="1100" u="none" strike="noStrike" dirty="0">
                          <a:solidFill>
                            <a:schemeClr val="accent5"/>
                          </a:solidFill>
                          <a:effectLst/>
                        </a:rPr>
                        <a:t>72.8</a:t>
                      </a:r>
                      <a:endParaRPr lang="en-US" sz="1100" b="0" i="0" u="none" strike="noStrike" dirty="0">
                        <a:solidFill>
                          <a:schemeClr val="accent5"/>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0009"/>
                  </a:ext>
                </a:extLst>
              </a:tr>
            </a:tbl>
          </a:graphicData>
        </a:graphic>
      </p:graphicFrame>
      <p:sp>
        <p:nvSpPr>
          <p:cNvPr id="8" name="Rectangle 7"/>
          <p:cNvSpPr/>
          <p:nvPr/>
        </p:nvSpPr>
        <p:spPr>
          <a:xfrm>
            <a:off x="612381" y="3013501"/>
            <a:ext cx="2329227" cy="461665"/>
          </a:xfrm>
          <a:prstGeom prst="rect">
            <a:avLst/>
          </a:prstGeom>
        </p:spPr>
        <p:txBody>
          <a:bodyPr wrap="none">
            <a:spAutoFit/>
          </a:bodyPr>
          <a:lstStyle/>
          <a:p>
            <a:r>
              <a:rPr lang="en-US" sz="1600" dirty="0">
                <a:solidFill>
                  <a:srgbClr val="002060"/>
                </a:solidFill>
                <a:latin typeface="Times New Roman" panose="02020603050405020304" pitchFamily="18" charset="0"/>
                <a:ea typeface="Times New Roman" panose="02020603050405020304" pitchFamily="18" charset="0"/>
              </a:rPr>
              <a:t>ΔM (</a:t>
            </a:r>
            <a:r>
              <a:rPr lang="en-US" dirty="0">
                <a:solidFill>
                  <a:srgbClr val="002060"/>
                </a:solidFill>
                <a:latin typeface="Times New Roman" panose="02020603050405020304" pitchFamily="18" charset="0"/>
                <a:ea typeface="Times New Roman" panose="02020603050405020304" pitchFamily="18" charset="0"/>
              </a:rPr>
              <a:t>Drift</a:t>
            </a:r>
            <a:r>
              <a:rPr lang="en-US" sz="1600" dirty="0">
                <a:solidFill>
                  <a:srgbClr val="002060"/>
                </a:solidFill>
                <a:latin typeface="Times New Roman" panose="02020603050405020304" pitchFamily="18" charset="0"/>
                <a:ea typeface="Times New Roman" panose="02020603050405020304" pitchFamily="18" charset="0"/>
              </a:rPr>
              <a:t>) =0.7 * R * Δ</a:t>
            </a:r>
            <a:r>
              <a:rPr lang="en-US" sz="1600" baseline="-25000" dirty="0">
                <a:solidFill>
                  <a:srgbClr val="002060"/>
                </a:solidFill>
                <a:latin typeface="Times New Roman" panose="02020603050405020304" pitchFamily="18" charset="0"/>
                <a:ea typeface="Times New Roman" panose="02020603050405020304" pitchFamily="18" charset="0"/>
              </a:rPr>
              <a:t> </a:t>
            </a:r>
            <a:r>
              <a:rPr lang="en-US" sz="2400" baseline="-25000" dirty="0">
                <a:solidFill>
                  <a:srgbClr val="002060"/>
                </a:solidFill>
                <a:latin typeface="Times New Roman" panose="02020603050405020304" pitchFamily="18" charset="0"/>
                <a:ea typeface="Times New Roman" panose="02020603050405020304" pitchFamily="18" charset="0"/>
              </a:rPr>
              <a:t>s</a:t>
            </a:r>
            <a:endParaRPr lang="ar-SA" sz="1400" dirty="0">
              <a:solidFill>
                <a:srgbClr val="002060"/>
              </a:solidFill>
            </a:endParaRPr>
          </a:p>
        </p:txBody>
      </p:sp>
      <p:sp>
        <p:nvSpPr>
          <p:cNvPr id="9" name="Rectangle 8"/>
          <p:cNvSpPr/>
          <p:nvPr/>
        </p:nvSpPr>
        <p:spPr>
          <a:xfrm>
            <a:off x="560718" y="3525466"/>
            <a:ext cx="4027064" cy="369332"/>
          </a:xfrm>
          <a:prstGeom prst="rect">
            <a:avLst/>
          </a:prstGeom>
        </p:spPr>
        <p:txBody>
          <a:bodyPr wrap="none">
            <a:spAutoFit/>
          </a:bodyPr>
          <a:lstStyle/>
          <a:p>
            <a:r>
              <a:rPr lang="en-US" dirty="0">
                <a:solidFill>
                  <a:srgbClr val="C00000"/>
                </a:solidFill>
                <a:latin typeface="Times New Roman" panose="02020603050405020304" pitchFamily="18" charset="0"/>
                <a:ea typeface="Times New Roman" panose="02020603050405020304" pitchFamily="18" charset="0"/>
              </a:rPr>
              <a:t>Drift limitation = 2 %  times story height.</a:t>
            </a:r>
            <a:endParaRPr lang="ar-SA" dirty="0">
              <a:solidFill>
                <a:srgbClr val="C00000"/>
              </a:solidFill>
            </a:endParaRPr>
          </a:p>
        </p:txBody>
      </p:sp>
      <p:sp>
        <p:nvSpPr>
          <p:cNvPr id="10" name="TextBox 9"/>
          <p:cNvSpPr txBox="1"/>
          <p:nvPr/>
        </p:nvSpPr>
        <p:spPr>
          <a:xfrm>
            <a:off x="564303" y="2786802"/>
            <a:ext cx="5000993" cy="369332"/>
          </a:xfrm>
          <a:prstGeom prst="rect">
            <a:avLst/>
          </a:prstGeom>
          <a:noFill/>
        </p:spPr>
        <p:txBody>
          <a:bodyPr wrap="square" rtlCol="0">
            <a:spAutoFit/>
          </a:bodyPr>
          <a:lstStyle/>
          <a:p>
            <a:r>
              <a:rPr lang="en-US" b="1" dirty="0">
                <a:solidFill>
                  <a:schemeClr val="accent2">
                    <a:lumMod val="75000"/>
                  </a:schemeClr>
                </a:solidFill>
              </a:rPr>
              <a:t>2. Drift check </a:t>
            </a:r>
          </a:p>
        </p:txBody>
      </p:sp>
    </p:spTree>
    <p:extLst>
      <p:ext uri="{BB962C8B-B14F-4D97-AF65-F5344CB8AC3E}">
        <p14:creationId xmlns:p14="http://schemas.microsoft.com/office/powerpoint/2010/main" val="4088785884"/>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D57F1E4F-1CFF-5643-939E-217C01CDF565}" type="slidenum">
              <a:rPr lang="en-US" smtClean="0"/>
              <a:pPr/>
              <a:t>82</a:t>
            </a:fld>
            <a:endParaRPr lang="en-US" dirty="0"/>
          </a:p>
        </p:txBody>
      </p:sp>
      <p:sp>
        <p:nvSpPr>
          <p:cNvPr id="3" name="Rectangle 2"/>
          <p:cNvSpPr/>
          <p:nvPr/>
        </p:nvSpPr>
        <p:spPr>
          <a:xfrm>
            <a:off x="560718" y="1284678"/>
            <a:ext cx="6048451" cy="400110"/>
          </a:xfrm>
          <a:prstGeom prst="rect">
            <a:avLst/>
          </a:prstGeom>
        </p:spPr>
        <p:txBody>
          <a:bodyPr wrap="none">
            <a:spAutoFit/>
          </a:bodyPr>
          <a:lstStyle/>
          <a:p>
            <a:pPr lvl="0"/>
            <a:r>
              <a:rPr lang="it-IT" sz="2000" b="1" dirty="0">
                <a:solidFill>
                  <a:schemeClr val="accent2">
                    <a:lumMod val="75000"/>
                  </a:schemeClr>
                </a:solidFill>
                <a:latin typeface="Times New Roman" panose="02020603050405020304" pitchFamily="18" charset="0"/>
                <a:cs typeface="Times New Roman" panose="02020603050405020304" pitchFamily="18" charset="0"/>
              </a:rPr>
              <a:t>3. Modal mass participate ratio check </a:t>
            </a:r>
            <a:r>
              <a:rPr lang="en-US" sz="2000" b="1" dirty="0">
                <a:solidFill>
                  <a:schemeClr val="accent2">
                    <a:lumMod val="75000"/>
                  </a:schemeClr>
                </a:solidFill>
                <a:latin typeface="Times New Roman" panose="02020603050405020304" pitchFamily="18" charset="0"/>
                <a:cs typeface="Times New Roman" panose="02020603050405020304" pitchFamily="18" charset="0"/>
              </a:rPr>
              <a:t>(MPMR) check</a:t>
            </a:r>
            <a:endParaRPr lang="en-US" sz="2000" b="1" dirty="0">
              <a:ln w="0"/>
              <a:solidFill>
                <a:schemeClr val="accent2">
                  <a:lumMod val="75000"/>
                </a:schemeClr>
              </a:solidFill>
              <a:effectLst>
                <a:outerShdw blurRad="38100" dist="19050" dir="2700000" algn="tl" rotWithShape="0">
                  <a:schemeClr val="dk1">
                    <a:alpha val="40000"/>
                  </a:schemeClr>
                </a:outerShdw>
              </a:effectLst>
              <a:latin typeface="Times New Roman" pitchFamily="18" charset="0"/>
              <a:cs typeface="Times New Roman" pitchFamily="18" charset="0"/>
            </a:endParaRPr>
          </a:p>
        </p:txBody>
      </p:sp>
      <p:sp>
        <p:nvSpPr>
          <p:cNvPr id="4" name="TextBox 3"/>
          <p:cNvSpPr txBox="1"/>
          <p:nvPr/>
        </p:nvSpPr>
        <p:spPr>
          <a:xfrm>
            <a:off x="560718" y="506578"/>
            <a:ext cx="4373593" cy="646331"/>
          </a:xfrm>
          <a:prstGeom prst="rect">
            <a:avLst/>
          </a:prstGeom>
          <a:noFill/>
        </p:spPr>
        <p:txBody>
          <a:bodyPr wrap="square" rtlCol="0">
            <a:spAutoFit/>
          </a:bodyPr>
          <a:lstStyle/>
          <a:p>
            <a:r>
              <a:rPr lang="en-US" sz="3600" b="1" dirty="0">
                <a:solidFill>
                  <a:schemeClr val="accent2">
                    <a:lumMod val="75000"/>
                  </a:schemeClr>
                </a:solidFill>
                <a:latin typeface="Times New Roman" panose="02020603050405020304" pitchFamily="18" charset="0"/>
                <a:cs typeface="Times New Roman" panose="02020603050405020304" pitchFamily="18" charset="0"/>
              </a:rPr>
              <a:t>Structural Aspects </a:t>
            </a:r>
            <a:endParaRPr lang="en-US" sz="3600" dirty="0">
              <a:solidFill>
                <a:schemeClr val="accent2">
                  <a:lumMod val="75000"/>
                </a:schemeClr>
              </a:solidFill>
            </a:endParaRPr>
          </a:p>
        </p:txBody>
      </p:sp>
      <p:sp>
        <p:nvSpPr>
          <p:cNvPr id="5" name="Rectangle 4"/>
          <p:cNvSpPr/>
          <p:nvPr/>
        </p:nvSpPr>
        <p:spPr>
          <a:xfrm>
            <a:off x="560718" y="1941268"/>
            <a:ext cx="9816859" cy="369332"/>
          </a:xfrm>
          <a:prstGeom prst="rect">
            <a:avLst/>
          </a:prstGeom>
        </p:spPr>
        <p:txBody>
          <a:bodyPr wrap="square">
            <a:spAutoFit/>
          </a:bodyPr>
          <a:lstStyle/>
          <a:p>
            <a:r>
              <a:rPr lang="en-US" dirty="0">
                <a:solidFill>
                  <a:schemeClr val="accent2">
                    <a:lumMod val="75000"/>
                  </a:schemeClr>
                </a:solidFill>
                <a:latin typeface="Times New Roman" panose="02020603050405020304" pitchFamily="18" charset="0"/>
                <a:ea typeface="Times New Roman" panose="02020603050405020304" pitchFamily="18" charset="0"/>
              </a:rPr>
              <a:t>The MMPR check according to UBC code must be greater than 90% to use response spectrum analysis.</a:t>
            </a:r>
            <a:endParaRPr lang="ar-SA" dirty="0">
              <a:solidFill>
                <a:schemeClr val="accent2">
                  <a:lumMod val="75000"/>
                </a:schemeClr>
              </a:solidFill>
            </a:endParaRPr>
          </a:p>
        </p:txBody>
      </p:sp>
      <p:graphicFrame>
        <p:nvGraphicFramePr>
          <p:cNvPr id="6" name="Table 5"/>
          <p:cNvGraphicFramePr>
            <a:graphicFrameLocks noGrp="1"/>
          </p:cNvGraphicFramePr>
          <p:nvPr/>
        </p:nvGraphicFramePr>
        <p:xfrm>
          <a:off x="1451343" y="2986178"/>
          <a:ext cx="5432539" cy="1784232"/>
        </p:xfrm>
        <a:graphic>
          <a:graphicData uri="http://schemas.openxmlformats.org/drawingml/2006/table">
            <a:tbl>
              <a:tblPr>
                <a:tableStyleId>{5C22544A-7EE6-4342-B048-85BDC9FD1C3A}</a:tableStyleId>
              </a:tblPr>
              <a:tblGrid>
                <a:gridCol w="776077">
                  <a:extLst>
                    <a:ext uri="{9D8B030D-6E8A-4147-A177-3AD203B41FA5}">
                      <a16:colId xmlns:a16="http://schemas.microsoft.com/office/drawing/2014/main" val="20000"/>
                    </a:ext>
                  </a:extLst>
                </a:gridCol>
                <a:gridCol w="776077">
                  <a:extLst>
                    <a:ext uri="{9D8B030D-6E8A-4147-A177-3AD203B41FA5}">
                      <a16:colId xmlns:a16="http://schemas.microsoft.com/office/drawing/2014/main" val="20001"/>
                    </a:ext>
                  </a:extLst>
                </a:gridCol>
                <a:gridCol w="776077">
                  <a:extLst>
                    <a:ext uri="{9D8B030D-6E8A-4147-A177-3AD203B41FA5}">
                      <a16:colId xmlns:a16="http://schemas.microsoft.com/office/drawing/2014/main" val="20002"/>
                    </a:ext>
                  </a:extLst>
                </a:gridCol>
                <a:gridCol w="776077">
                  <a:extLst>
                    <a:ext uri="{9D8B030D-6E8A-4147-A177-3AD203B41FA5}">
                      <a16:colId xmlns:a16="http://schemas.microsoft.com/office/drawing/2014/main" val="20003"/>
                    </a:ext>
                  </a:extLst>
                </a:gridCol>
                <a:gridCol w="776077">
                  <a:extLst>
                    <a:ext uri="{9D8B030D-6E8A-4147-A177-3AD203B41FA5}">
                      <a16:colId xmlns:a16="http://schemas.microsoft.com/office/drawing/2014/main" val="20004"/>
                    </a:ext>
                  </a:extLst>
                </a:gridCol>
                <a:gridCol w="776077">
                  <a:extLst>
                    <a:ext uri="{9D8B030D-6E8A-4147-A177-3AD203B41FA5}">
                      <a16:colId xmlns:a16="http://schemas.microsoft.com/office/drawing/2014/main" val="20005"/>
                    </a:ext>
                  </a:extLst>
                </a:gridCol>
                <a:gridCol w="776077">
                  <a:extLst>
                    <a:ext uri="{9D8B030D-6E8A-4147-A177-3AD203B41FA5}">
                      <a16:colId xmlns:a16="http://schemas.microsoft.com/office/drawing/2014/main" val="20006"/>
                    </a:ext>
                  </a:extLst>
                </a:gridCol>
              </a:tblGrid>
              <a:tr h="223029">
                <a:tc rowSpan="2">
                  <a:txBody>
                    <a:bodyPr/>
                    <a:lstStyle/>
                    <a:p>
                      <a:pPr algn="ctr" fontAlgn="ctr"/>
                      <a:r>
                        <a:rPr lang="en-US" sz="1100" u="none" strike="noStrike" dirty="0">
                          <a:effectLst/>
                        </a:rPr>
                        <a:t>Case</a:t>
                      </a:r>
                      <a:endParaRPr lang="en-US" sz="1100" b="1" i="0" u="none" strike="noStrike" dirty="0">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ctr" fontAlgn="ctr"/>
                      <a:r>
                        <a:rPr lang="en-US" sz="1100" u="none" strike="noStrike" dirty="0">
                          <a:effectLst/>
                        </a:rPr>
                        <a:t>Mode</a:t>
                      </a:r>
                      <a:endParaRPr lang="en-US" sz="1100" b="1" i="0" u="none" strike="noStrike" dirty="0">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100" u="none" strike="noStrike">
                          <a:effectLst/>
                        </a:rPr>
                        <a:t>Period</a:t>
                      </a:r>
                      <a:endParaRPr lang="en-US" sz="1100" b="1" i="0" u="none" strike="noStrike">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ctr" fontAlgn="ctr"/>
                      <a:r>
                        <a:rPr lang="en-US" sz="1100" u="none" strike="noStrike" dirty="0">
                          <a:effectLst/>
                        </a:rPr>
                        <a:t>UX</a:t>
                      </a:r>
                      <a:endParaRPr lang="en-US" sz="1100" b="1" i="0" u="none" strike="noStrike" dirty="0">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ctr" fontAlgn="ctr"/>
                      <a:r>
                        <a:rPr lang="en-US" sz="1100" u="none" strike="noStrike">
                          <a:effectLst/>
                        </a:rPr>
                        <a:t>UY</a:t>
                      </a:r>
                      <a:endParaRPr lang="en-US" sz="1100" b="1" i="0" u="none" strike="noStrike">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ctr" fontAlgn="ctr"/>
                      <a:r>
                        <a:rPr lang="en-US" sz="1100" u="none" strike="noStrike">
                          <a:effectLst/>
                        </a:rPr>
                        <a:t>Sum UX</a:t>
                      </a:r>
                      <a:endParaRPr lang="en-US" sz="1100" b="1" i="0" u="none" strike="noStrike">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ctr" fontAlgn="ctr"/>
                      <a:r>
                        <a:rPr lang="en-US" sz="1100" u="none" strike="noStrike">
                          <a:effectLst/>
                        </a:rPr>
                        <a:t>Sum UY</a:t>
                      </a:r>
                      <a:endParaRPr lang="en-US" sz="1100" b="1" i="0" u="none" strike="noStrike">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223029">
                <a:tc vMerge="1">
                  <a:txBody>
                    <a:bodyPr/>
                    <a:lstStyle/>
                    <a:p>
                      <a:endParaRPr lang="en-US"/>
                    </a:p>
                  </a:txBody>
                  <a:tcPr/>
                </a:tc>
                <a:tc vMerge="1">
                  <a:txBody>
                    <a:bodyPr/>
                    <a:lstStyle/>
                    <a:p>
                      <a:endParaRPr lang="en-US"/>
                    </a:p>
                  </a:txBody>
                  <a:tcPr/>
                </a:tc>
                <a:tc>
                  <a:txBody>
                    <a:bodyPr/>
                    <a:lstStyle/>
                    <a:p>
                      <a:pPr algn="ctr" fontAlgn="ctr"/>
                      <a:r>
                        <a:rPr lang="en-US" sz="1100" u="none" strike="noStrike">
                          <a:effectLst/>
                        </a:rPr>
                        <a:t>sec</a:t>
                      </a:r>
                      <a:endParaRPr lang="en-US" sz="1100" b="1" i="0" u="none" strike="noStrike">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1"/>
                  </a:ext>
                </a:extLst>
              </a:tr>
              <a:tr h="223029">
                <a:tc>
                  <a:txBody>
                    <a:bodyPr/>
                    <a:lstStyle/>
                    <a:p>
                      <a:pPr algn="ctr" fontAlgn="ctr"/>
                      <a:r>
                        <a:rPr lang="en-US" sz="1100" u="none" strike="noStrike">
                          <a:effectLst/>
                        </a:rPr>
                        <a:t>Modal</a:t>
                      </a:r>
                      <a:endParaRPr lang="en-US" sz="1100" b="0" i="0" u="none" strike="noStrike">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100" u="none" strike="noStrike" dirty="0">
                          <a:effectLst/>
                        </a:rPr>
                        <a:t>29</a:t>
                      </a:r>
                      <a:endParaRPr lang="en-US" sz="1100" b="0" i="0" u="none" strike="noStrike" dirty="0">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100" u="none" strike="noStrike" dirty="0">
                          <a:effectLst/>
                        </a:rPr>
                        <a:t>0.035</a:t>
                      </a:r>
                      <a:endParaRPr lang="en-US" sz="1100" b="0" i="0" u="none" strike="noStrike" dirty="0">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100" u="none" strike="noStrike">
                          <a:effectLst/>
                        </a:rPr>
                        <a:t>0.0216</a:t>
                      </a:r>
                      <a:endParaRPr lang="en-US" sz="1100" b="0" i="0" u="none" strike="noStrike">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100" u="none" strike="noStrike">
                          <a:effectLst/>
                        </a:rPr>
                        <a:t>0.1028</a:t>
                      </a:r>
                      <a:endParaRPr lang="en-US" sz="1100" b="0" i="0" u="none" strike="noStrike">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100" u="none" strike="noStrike">
                          <a:effectLst/>
                        </a:rPr>
                        <a:t>0.765</a:t>
                      </a:r>
                      <a:endParaRPr lang="en-US" sz="1100" b="0" i="0" u="none" strike="noStrike">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100" u="none" strike="noStrike">
                          <a:effectLst/>
                        </a:rPr>
                        <a:t>0.8657</a:t>
                      </a:r>
                      <a:endParaRPr lang="en-US" sz="1100" b="0" i="0" u="none" strike="noStrike">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223029">
                <a:tc>
                  <a:txBody>
                    <a:bodyPr/>
                    <a:lstStyle/>
                    <a:p>
                      <a:pPr algn="ctr" fontAlgn="ctr"/>
                      <a:r>
                        <a:rPr lang="en-US" sz="1100" u="none" strike="noStrike">
                          <a:effectLst/>
                        </a:rPr>
                        <a:t>Modal</a:t>
                      </a:r>
                      <a:endParaRPr lang="en-US" sz="1100" b="0" i="0" u="none" strike="noStrike">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100" u="none" strike="noStrike">
                          <a:effectLst/>
                        </a:rPr>
                        <a:t>30</a:t>
                      </a:r>
                      <a:endParaRPr lang="en-US" sz="1100" b="0" i="0" u="none" strike="noStrike">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100" u="none" strike="noStrike" dirty="0">
                          <a:effectLst/>
                        </a:rPr>
                        <a:t>0.033</a:t>
                      </a:r>
                      <a:endParaRPr lang="en-US" sz="1100" b="0" i="0" u="none" strike="noStrike" dirty="0">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100" u="none" strike="noStrike" dirty="0">
                          <a:effectLst/>
                        </a:rPr>
                        <a:t>0.0935</a:t>
                      </a:r>
                      <a:endParaRPr lang="en-US" sz="1100" b="0" i="0" u="none" strike="noStrike" dirty="0">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100" u="none" strike="noStrike" dirty="0">
                          <a:effectLst/>
                        </a:rPr>
                        <a:t>0.0336</a:t>
                      </a:r>
                      <a:endParaRPr lang="en-US" sz="1100" b="0" i="0" u="none" strike="noStrike" dirty="0">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100" u="none" strike="noStrike">
                          <a:effectLst/>
                        </a:rPr>
                        <a:t>0.8585</a:t>
                      </a:r>
                      <a:endParaRPr lang="en-US" sz="1100" b="0" i="0" u="none" strike="noStrike">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100" u="none" strike="noStrike">
                          <a:effectLst/>
                        </a:rPr>
                        <a:t>0.8993</a:t>
                      </a:r>
                      <a:endParaRPr lang="en-US" sz="1100" b="0" i="0" u="none" strike="noStrike">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223029">
                <a:tc>
                  <a:txBody>
                    <a:bodyPr/>
                    <a:lstStyle/>
                    <a:p>
                      <a:pPr algn="ctr" fontAlgn="ctr"/>
                      <a:r>
                        <a:rPr lang="en-US" sz="1100" u="none" strike="noStrike">
                          <a:effectLst/>
                        </a:rPr>
                        <a:t>Modal</a:t>
                      </a:r>
                      <a:endParaRPr lang="en-US" sz="1100" b="0" i="0" u="none" strike="noStrike">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100" u="none" strike="noStrike">
                          <a:effectLst/>
                        </a:rPr>
                        <a:t>31</a:t>
                      </a:r>
                      <a:endParaRPr lang="en-US" sz="1100" b="0" i="0" u="none" strike="noStrike">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100" u="none" strike="noStrike">
                          <a:effectLst/>
                        </a:rPr>
                        <a:t>0.032</a:t>
                      </a:r>
                      <a:endParaRPr lang="en-US" sz="1100" b="0" i="0" u="none" strike="noStrike">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100" u="none" strike="noStrike" dirty="0">
                          <a:effectLst/>
                        </a:rPr>
                        <a:t>0.0408</a:t>
                      </a:r>
                      <a:endParaRPr lang="en-US" sz="1100" b="0" i="0" u="none" strike="noStrike" dirty="0">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100" u="none" strike="noStrike" dirty="0">
                          <a:effectLst/>
                        </a:rPr>
                        <a:t>0.0019</a:t>
                      </a:r>
                      <a:endParaRPr lang="en-US" sz="1100" b="0" i="0" u="none" strike="noStrike" dirty="0">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100" u="none" strike="noStrike" dirty="0">
                          <a:effectLst/>
                        </a:rPr>
                        <a:t>0.8993</a:t>
                      </a:r>
                      <a:endParaRPr lang="en-US" sz="1100" b="0" i="0" u="none" strike="noStrike" dirty="0">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100" u="none" strike="noStrike" dirty="0">
                          <a:solidFill>
                            <a:srgbClr val="C00000"/>
                          </a:solidFill>
                          <a:effectLst/>
                        </a:rPr>
                        <a:t>0.9011</a:t>
                      </a:r>
                      <a:endParaRPr lang="en-US" sz="1100" b="0" i="0" u="none" strike="noStrike" dirty="0">
                        <a:solidFill>
                          <a:srgbClr val="C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223029">
                <a:tc>
                  <a:txBody>
                    <a:bodyPr/>
                    <a:lstStyle/>
                    <a:p>
                      <a:pPr algn="ctr" fontAlgn="ctr"/>
                      <a:r>
                        <a:rPr lang="en-US" sz="1100" u="none" strike="noStrike">
                          <a:effectLst/>
                        </a:rPr>
                        <a:t>Modal</a:t>
                      </a:r>
                      <a:endParaRPr lang="en-US" sz="1100" b="0" i="0" u="none" strike="noStrike">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100" u="none" strike="noStrike">
                          <a:effectLst/>
                        </a:rPr>
                        <a:t>32</a:t>
                      </a:r>
                      <a:endParaRPr lang="en-US" sz="1100" b="0" i="0" u="none" strike="noStrike">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100" u="none" strike="noStrike">
                          <a:effectLst/>
                        </a:rPr>
                        <a:t>0.031</a:t>
                      </a:r>
                      <a:endParaRPr lang="en-US" sz="1100" b="0" i="0" u="none" strike="noStrike">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100" u="none" strike="noStrike">
                          <a:effectLst/>
                        </a:rPr>
                        <a:t>0.0106</a:t>
                      </a:r>
                      <a:endParaRPr lang="en-US" sz="1100" b="0" i="0" u="none" strike="noStrike">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100" u="none" strike="noStrike" dirty="0">
                          <a:effectLst/>
                        </a:rPr>
                        <a:t>0.0023</a:t>
                      </a:r>
                      <a:endParaRPr lang="en-US" sz="1100" b="0" i="0" u="none" strike="noStrike" dirty="0">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100" u="none" strike="noStrike" dirty="0">
                          <a:solidFill>
                            <a:srgbClr val="C00000"/>
                          </a:solidFill>
                          <a:effectLst/>
                        </a:rPr>
                        <a:t>0.9099</a:t>
                      </a:r>
                      <a:endParaRPr lang="en-US" sz="1100" b="0" i="0" u="none" strike="noStrike" dirty="0">
                        <a:solidFill>
                          <a:srgbClr val="C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100" u="none" strike="noStrike">
                          <a:effectLst/>
                        </a:rPr>
                        <a:t>0.9035</a:t>
                      </a:r>
                      <a:endParaRPr lang="en-US" sz="1100" b="0" i="0" u="none" strike="noStrike">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r h="223029">
                <a:tc>
                  <a:txBody>
                    <a:bodyPr/>
                    <a:lstStyle/>
                    <a:p>
                      <a:pPr algn="ctr" fontAlgn="ctr"/>
                      <a:r>
                        <a:rPr lang="en-US" sz="1100" u="none" strike="noStrike">
                          <a:effectLst/>
                        </a:rPr>
                        <a:t>Modal</a:t>
                      </a:r>
                      <a:endParaRPr lang="en-US" sz="1100" b="0" i="0" u="none" strike="noStrike">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100" u="none" strike="noStrike">
                          <a:effectLst/>
                        </a:rPr>
                        <a:t>33</a:t>
                      </a:r>
                      <a:endParaRPr lang="en-US" sz="1100" b="0" i="0" u="none" strike="noStrike">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100" u="none" strike="noStrike">
                          <a:effectLst/>
                        </a:rPr>
                        <a:t>0.03</a:t>
                      </a:r>
                      <a:endParaRPr lang="en-US" sz="1100" b="0" i="0" u="none" strike="noStrike">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100" u="none" strike="noStrike">
                          <a:effectLst/>
                        </a:rPr>
                        <a:t>0.0001</a:t>
                      </a:r>
                      <a:endParaRPr lang="en-US" sz="1100" b="0" i="0" u="none" strike="noStrike">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100" u="none" strike="noStrike" dirty="0">
                          <a:effectLst/>
                        </a:rPr>
                        <a:t>4.87E-06</a:t>
                      </a:r>
                      <a:endParaRPr lang="en-US" sz="1100" b="0" i="0" u="none" strike="noStrike" dirty="0">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100" u="none" strike="noStrike" dirty="0">
                          <a:effectLst/>
                        </a:rPr>
                        <a:t>0.91</a:t>
                      </a:r>
                      <a:endParaRPr lang="en-US" sz="1100" b="0" i="0" u="none" strike="noStrike" dirty="0">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100" u="none" strike="noStrike" dirty="0">
                          <a:effectLst/>
                        </a:rPr>
                        <a:t>0.9035</a:t>
                      </a:r>
                      <a:endParaRPr lang="en-US" sz="1100" b="0" i="0" u="none" strike="noStrike" dirty="0">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6"/>
                  </a:ext>
                </a:extLst>
              </a:tr>
              <a:tr h="223029">
                <a:tc>
                  <a:txBody>
                    <a:bodyPr/>
                    <a:lstStyle/>
                    <a:p>
                      <a:pPr algn="ctr" fontAlgn="ctr"/>
                      <a:r>
                        <a:rPr lang="en-US" sz="1100" u="none" strike="noStrike">
                          <a:effectLst/>
                        </a:rPr>
                        <a:t>Modal</a:t>
                      </a:r>
                      <a:endParaRPr lang="en-US" sz="1100" b="0" i="0" u="none" strike="noStrike">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100" u="none" strike="noStrike">
                          <a:effectLst/>
                        </a:rPr>
                        <a:t>35</a:t>
                      </a:r>
                      <a:endParaRPr lang="en-US" sz="1100" b="0" i="0" u="none" strike="noStrike">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100" u="none" strike="noStrike">
                          <a:effectLst/>
                        </a:rPr>
                        <a:t>0.028</a:t>
                      </a:r>
                      <a:endParaRPr lang="en-US" sz="1100" b="0" i="0" u="none" strike="noStrike">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100" u="none" strike="noStrike">
                          <a:effectLst/>
                        </a:rPr>
                        <a:t>0.0004</a:t>
                      </a:r>
                      <a:endParaRPr lang="en-US" sz="1100" b="0" i="0" u="none" strike="noStrike">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100" u="none" strike="noStrike">
                          <a:effectLst/>
                        </a:rPr>
                        <a:t>0.0001</a:t>
                      </a:r>
                      <a:endParaRPr lang="en-US" sz="1100" b="0" i="0" u="none" strike="noStrike">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100" u="none" strike="noStrike" dirty="0">
                          <a:effectLst/>
                        </a:rPr>
                        <a:t>0.9112</a:t>
                      </a:r>
                      <a:endParaRPr lang="en-US" sz="1100" b="0" i="0" u="none" strike="noStrike" dirty="0">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100" u="none" strike="noStrike" dirty="0">
                          <a:effectLst/>
                        </a:rPr>
                        <a:t>0.9042</a:t>
                      </a:r>
                      <a:endParaRPr lang="en-US" sz="1100" b="0" i="0" u="none" strike="noStrike" dirty="0">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1925882263"/>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D57F1E4F-1CFF-5643-939E-217C01CDF565}" type="slidenum">
              <a:rPr lang="en-US" smtClean="0"/>
              <a:pPr/>
              <a:t>83</a:t>
            </a:fld>
            <a:endParaRPr lang="en-US" dirty="0"/>
          </a:p>
        </p:txBody>
      </p:sp>
      <p:sp>
        <p:nvSpPr>
          <p:cNvPr id="3" name="Rectangle 2"/>
          <p:cNvSpPr/>
          <p:nvPr/>
        </p:nvSpPr>
        <p:spPr>
          <a:xfrm>
            <a:off x="560718" y="1284678"/>
            <a:ext cx="2366545" cy="400110"/>
          </a:xfrm>
          <a:prstGeom prst="rect">
            <a:avLst/>
          </a:prstGeom>
        </p:spPr>
        <p:txBody>
          <a:bodyPr wrap="none">
            <a:spAutoFit/>
          </a:bodyPr>
          <a:lstStyle/>
          <a:p>
            <a:pPr lvl="0"/>
            <a:r>
              <a:rPr lang="it-IT" sz="2000" b="1" dirty="0">
                <a:solidFill>
                  <a:schemeClr val="accent2">
                    <a:lumMod val="75000"/>
                  </a:schemeClr>
                </a:solidFill>
                <a:latin typeface="Times New Roman" panose="02020603050405020304" pitchFamily="18" charset="0"/>
                <a:cs typeface="Times New Roman" panose="02020603050405020304" pitchFamily="18" charset="0"/>
              </a:rPr>
              <a:t>4. Base shear check </a:t>
            </a:r>
            <a:endParaRPr lang="en-US" sz="2000" b="1" dirty="0">
              <a:ln w="0"/>
              <a:solidFill>
                <a:schemeClr val="accent2">
                  <a:lumMod val="75000"/>
                </a:schemeClr>
              </a:solidFill>
              <a:effectLst>
                <a:outerShdw blurRad="38100" dist="19050" dir="2700000" algn="tl" rotWithShape="0">
                  <a:schemeClr val="dk1">
                    <a:alpha val="40000"/>
                  </a:schemeClr>
                </a:outerShdw>
              </a:effectLst>
              <a:latin typeface="Times New Roman" pitchFamily="18" charset="0"/>
              <a:cs typeface="Times New Roman" pitchFamily="18" charset="0"/>
            </a:endParaRPr>
          </a:p>
        </p:txBody>
      </p:sp>
      <p:sp>
        <p:nvSpPr>
          <p:cNvPr id="4" name="TextBox 3"/>
          <p:cNvSpPr txBox="1"/>
          <p:nvPr/>
        </p:nvSpPr>
        <p:spPr>
          <a:xfrm>
            <a:off x="560718" y="506578"/>
            <a:ext cx="4373593" cy="646331"/>
          </a:xfrm>
          <a:prstGeom prst="rect">
            <a:avLst/>
          </a:prstGeom>
          <a:noFill/>
        </p:spPr>
        <p:txBody>
          <a:bodyPr wrap="square" rtlCol="0">
            <a:spAutoFit/>
          </a:bodyPr>
          <a:lstStyle/>
          <a:p>
            <a:r>
              <a:rPr lang="en-US" sz="3600" b="1" dirty="0">
                <a:solidFill>
                  <a:schemeClr val="accent2">
                    <a:lumMod val="75000"/>
                  </a:schemeClr>
                </a:solidFill>
                <a:latin typeface="Times New Roman" panose="02020603050405020304" pitchFamily="18" charset="0"/>
                <a:cs typeface="Times New Roman" panose="02020603050405020304" pitchFamily="18" charset="0"/>
              </a:rPr>
              <a:t>Structural Aspects </a:t>
            </a:r>
            <a:endParaRPr lang="en-US" sz="3600" dirty="0">
              <a:solidFill>
                <a:schemeClr val="accent2">
                  <a:lumMod val="75000"/>
                </a:schemeClr>
              </a:solidFill>
            </a:endParaRPr>
          </a:p>
        </p:txBody>
      </p:sp>
      <p:graphicFrame>
        <p:nvGraphicFramePr>
          <p:cNvPr id="6" name="Table 5"/>
          <p:cNvGraphicFramePr>
            <a:graphicFrameLocks noGrp="1"/>
          </p:cNvGraphicFramePr>
          <p:nvPr/>
        </p:nvGraphicFramePr>
        <p:xfrm>
          <a:off x="560718" y="3102381"/>
          <a:ext cx="7625750" cy="1029671"/>
        </p:xfrm>
        <a:graphic>
          <a:graphicData uri="http://schemas.openxmlformats.org/drawingml/2006/table">
            <a:tbl>
              <a:tblPr>
                <a:tableStyleId>{5C22544A-7EE6-4342-B048-85BDC9FD1C3A}</a:tableStyleId>
              </a:tblPr>
              <a:tblGrid>
                <a:gridCol w="770602">
                  <a:extLst>
                    <a:ext uri="{9D8B030D-6E8A-4147-A177-3AD203B41FA5}">
                      <a16:colId xmlns:a16="http://schemas.microsoft.com/office/drawing/2014/main" val="20000"/>
                    </a:ext>
                  </a:extLst>
                </a:gridCol>
                <a:gridCol w="882982">
                  <a:extLst>
                    <a:ext uri="{9D8B030D-6E8A-4147-A177-3AD203B41FA5}">
                      <a16:colId xmlns:a16="http://schemas.microsoft.com/office/drawing/2014/main" val="20001"/>
                    </a:ext>
                  </a:extLst>
                </a:gridCol>
                <a:gridCol w="995361">
                  <a:extLst>
                    <a:ext uri="{9D8B030D-6E8A-4147-A177-3AD203B41FA5}">
                      <a16:colId xmlns:a16="http://schemas.microsoft.com/office/drawing/2014/main" val="20002"/>
                    </a:ext>
                  </a:extLst>
                </a:gridCol>
                <a:gridCol w="770602">
                  <a:extLst>
                    <a:ext uri="{9D8B030D-6E8A-4147-A177-3AD203B41FA5}">
                      <a16:colId xmlns:a16="http://schemas.microsoft.com/office/drawing/2014/main" val="20003"/>
                    </a:ext>
                  </a:extLst>
                </a:gridCol>
                <a:gridCol w="995361">
                  <a:extLst>
                    <a:ext uri="{9D8B030D-6E8A-4147-A177-3AD203B41FA5}">
                      <a16:colId xmlns:a16="http://schemas.microsoft.com/office/drawing/2014/main" val="20004"/>
                    </a:ext>
                  </a:extLst>
                </a:gridCol>
                <a:gridCol w="834819">
                  <a:extLst>
                    <a:ext uri="{9D8B030D-6E8A-4147-A177-3AD203B41FA5}">
                      <a16:colId xmlns:a16="http://schemas.microsoft.com/office/drawing/2014/main" val="20005"/>
                    </a:ext>
                  </a:extLst>
                </a:gridCol>
                <a:gridCol w="1252228">
                  <a:extLst>
                    <a:ext uri="{9D8B030D-6E8A-4147-A177-3AD203B41FA5}">
                      <a16:colId xmlns:a16="http://schemas.microsoft.com/office/drawing/2014/main" val="20006"/>
                    </a:ext>
                  </a:extLst>
                </a:gridCol>
                <a:gridCol w="1123795">
                  <a:extLst>
                    <a:ext uri="{9D8B030D-6E8A-4147-A177-3AD203B41FA5}">
                      <a16:colId xmlns:a16="http://schemas.microsoft.com/office/drawing/2014/main" val="20007"/>
                    </a:ext>
                  </a:extLst>
                </a:gridCol>
              </a:tblGrid>
              <a:tr h="487739">
                <a:tc>
                  <a:txBody>
                    <a:bodyPr/>
                    <a:lstStyle/>
                    <a:p>
                      <a:pPr algn="ctr" fontAlgn="ctr"/>
                      <a:r>
                        <a:rPr lang="en-US" sz="1100" u="none" strike="noStrike" dirty="0">
                          <a:effectLst/>
                        </a:rPr>
                        <a:t>Axis</a:t>
                      </a:r>
                      <a:endParaRPr lang="en-US" sz="1100" b="0" i="0" u="none" strike="noStrike" dirty="0">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100" u="none" strike="noStrike" dirty="0">
                          <a:effectLst/>
                        </a:rPr>
                        <a:t>T</a:t>
                      </a:r>
                      <a:endParaRPr lang="en-US" sz="1100" b="0" i="0" u="none" strike="noStrike" dirty="0">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100" u="none" strike="noStrike" dirty="0">
                          <a:effectLst/>
                        </a:rPr>
                        <a:t>T_LIMIT</a:t>
                      </a:r>
                      <a:endParaRPr lang="en-US" sz="1100" b="0" i="0" u="none" strike="noStrike" dirty="0">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100" u="none" strike="noStrike">
                          <a:effectLst/>
                        </a:rPr>
                        <a:t>T_used</a:t>
                      </a:r>
                      <a:endParaRPr lang="en-US" sz="1100" b="0" i="0" u="none" strike="noStrike">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100" u="none" strike="noStrike">
                          <a:effectLst/>
                        </a:rPr>
                        <a:t>V_mannual</a:t>
                      </a:r>
                      <a:endParaRPr lang="en-US" sz="1100" b="0" i="0" u="none" strike="noStrike">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100" u="none" strike="noStrike">
                          <a:effectLst/>
                        </a:rPr>
                        <a:t>V_Etab</a:t>
                      </a:r>
                      <a:endParaRPr lang="en-US" sz="1100" b="0" i="0" u="none" strike="noStrike">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100" u="none" strike="noStrike">
                          <a:effectLst/>
                        </a:rPr>
                        <a:t> Old Scale factor</a:t>
                      </a:r>
                      <a:endParaRPr lang="en-US" sz="1100" b="0" i="0" u="none" strike="noStrike">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100" u="none" strike="noStrike">
                          <a:effectLst/>
                        </a:rPr>
                        <a:t>New ,S.F</a:t>
                      </a:r>
                      <a:endParaRPr lang="en-US" sz="1100" b="0" i="0" u="none" strike="noStrike">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270966">
                <a:tc>
                  <a:txBody>
                    <a:bodyPr/>
                    <a:lstStyle/>
                    <a:p>
                      <a:pPr algn="ctr" fontAlgn="ctr"/>
                      <a:r>
                        <a:rPr lang="en-US" sz="1100" u="none" strike="noStrike">
                          <a:effectLst/>
                        </a:rPr>
                        <a:t>X</a:t>
                      </a:r>
                      <a:endParaRPr lang="en-US" sz="1100" b="0" i="0" u="none" strike="noStrike">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100" u="none" strike="noStrike">
                          <a:effectLst/>
                        </a:rPr>
                        <a:t>1.028</a:t>
                      </a:r>
                      <a:endParaRPr lang="en-US" sz="1100" b="0" i="0" u="none" strike="noStrike">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100" u="none" strike="noStrike" dirty="0">
                          <a:effectLst/>
                        </a:rPr>
                        <a:t>0.84</a:t>
                      </a:r>
                      <a:endParaRPr lang="en-US" sz="1100" b="0" i="0" u="none" strike="noStrike" dirty="0">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100" u="none" strike="noStrike" dirty="0">
                          <a:effectLst/>
                        </a:rPr>
                        <a:t>0.84</a:t>
                      </a:r>
                      <a:endParaRPr lang="en-US" sz="1100" b="0" i="0" u="none" strike="noStrike" dirty="0">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100" u="none" strike="noStrike" dirty="0">
                          <a:effectLst/>
                        </a:rPr>
                        <a:t>3627.84814</a:t>
                      </a:r>
                      <a:endParaRPr lang="en-US" sz="1100" b="0" i="0" u="none" strike="noStrike" dirty="0">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100" u="none" strike="noStrike" dirty="0">
                          <a:effectLst/>
                        </a:rPr>
                        <a:t>2413.516</a:t>
                      </a:r>
                      <a:endParaRPr lang="en-US" sz="1100" b="0" i="0" u="none" strike="noStrike" dirty="0">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100" u="none" strike="noStrike" dirty="0">
                          <a:effectLst/>
                        </a:rPr>
                        <a:t>1783</a:t>
                      </a:r>
                      <a:endParaRPr lang="en-US" sz="1100" b="0" i="0" u="none" strike="noStrike" dirty="0">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100" u="none" strike="noStrike">
                          <a:effectLst/>
                        </a:rPr>
                        <a:t>2681</a:t>
                      </a:r>
                      <a:endParaRPr lang="en-US" sz="1100" b="0" i="0" u="none" strike="noStrike">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270966">
                <a:tc>
                  <a:txBody>
                    <a:bodyPr/>
                    <a:lstStyle/>
                    <a:p>
                      <a:pPr algn="ctr" fontAlgn="ctr"/>
                      <a:r>
                        <a:rPr lang="en-US" sz="1100" u="none" strike="noStrike">
                          <a:effectLst/>
                        </a:rPr>
                        <a:t>Y</a:t>
                      </a:r>
                      <a:endParaRPr lang="en-US" sz="1100" b="0" i="0" u="none" strike="noStrike">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100" u="none" strike="noStrike">
                          <a:effectLst/>
                        </a:rPr>
                        <a:t>0.854</a:t>
                      </a:r>
                      <a:endParaRPr lang="en-US" sz="1100" b="0" i="0" u="none" strike="noStrike">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100" u="none" strike="noStrike">
                          <a:effectLst/>
                        </a:rPr>
                        <a:t>0.84</a:t>
                      </a:r>
                      <a:endParaRPr lang="en-US" sz="1100" b="0" i="0" u="none" strike="noStrike">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100" u="none" strike="noStrike">
                          <a:effectLst/>
                        </a:rPr>
                        <a:t>0.84</a:t>
                      </a:r>
                      <a:endParaRPr lang="en-US" sz="1100" b="0" i="0" u="none" strike="noStrike">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100" u="none" strike="noStrike">
                          <a:effectLst/>
                        </a:rPr>
                        <a:t>3627.84814</a:t>
                      </a:r>
                      <a:endParaRPr lang="en-US" sz="1100" b="0" i="0" u="none" strike="noStrike">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100" u="none" strike="noStrike">
                          <a:effectLst/>
                        </a:rPr>
                        <a:t>2927.375</a:t>
                      </a:r>
                      <a:endParaRPr lang="en-US" sz="1100" b="0" i="0" u="none" strike="noStrike">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100" u="none" strike="noStrike" dirty="0">
                          <a:effectLst/>
                        </a:rPr>
                        <a:t>1783</a:t>
                      </a:r>
                      <a:endParaRPr lang="en-US" sz="1100" b="0" i="0" u="none" strike="noStrike" dirty="0">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100" u="none" strike="noStrike" dirty="0">
                          <a:effectLst/>
                        </a:rPr>
                        <a:t>2210</a:t>
                      </a:r>
                      <a:endParaRPr lang="en-US" sz="1100" b="0" i="0" u="none" strike="noStrike" dirty="0">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7" name="Rectangle 6"/>
          <p:cNvSpPr/>
          <p:nvPr/>
        </p:nvSpPr>
        <p:spPr>
          <a:xfrm>
            <a:off x="408317" y="1608701"/>
            <a:ext cx="9296400" cy="873572"/>
          </a:xfrm>
          <a:prstGeom prst="rect">
            <a:avLst/>
          </a:prstGeom>
        </p:spPr>
        <p:txBody>
          <a:bodyPr wrap="square">
            <a:spAutoFit/>
          </a:bodyPr>
          <a:lstStyle/>
          <a:p>
            <a:pPr algn="just">
              <a:lnSpc>
                <a:spcPct val="150000"/>
              </a:lnSpc>
              <a:spcBef>
                <a:spcPts val="925"/>
              </a:spcBef>
            </a:pPr>
            <a:r>
              <a:rPr lang="en-US" dirty="0">
                <a:latin typeface="Times New Roman" panose="02020603050405020304" pitchFamily="18" charset="0"/>
                <a:ea typeface="Times New Roman" panose="02020603050405020304" pitchFamily="18" charset="0"/>
              </a:rPr>
              <a:t>For this check make sure base shear from response spectrum cases equal or more than base shear from equivalent static method through modifying scale factor.</a:t>
            </a:r>
          </a:p>
        </p:txBody>
      </p:sp>
    </p:spTree>
    <p:extLst>
      <p:ext uri="{BB962C8B-B14F-4D97-AF65-F5344CB8AC3E}">
        <p14:creationId xmlns:p14="http://schemas.microsoft.com/office/powerpoint/2010/main" val="2184801793"/>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D57F1E4F-1CFF-5643-939E-217C01CDF565}" type="slidenum">
              <a:rPr lang="en-US" smtClean="0"/>
              <a:pPr/>
              <a:t>84</a:t>
            </a:fld>
            <a:endParaRPr lang="en-US" dirty="0"/>
          </a:p>
        </p:txBody>
      </p:sp>
      <p:sp>
        <p:nvSpPr>
          <p:cNvPr id="3" name="Rectangle 2"/>
          <p:cNvSpPr/>
          <p:nvPr/>
        </p:nvSpPr>
        <p:spPr>
          <a:xfrm>
            <a:off x="560718" y="1234379"/>
            <a:ext cx="3377848" cy="400110"/>
          </a:xfrm>
          <a:prstGeom prst="rect">
            <a:avLst/>
          </a:prstGeom>
        </p:spPr>
        <p:txBody>
          <a:bodyPr wrap="none">
            <a:spAutoFit/>
          </a:bodyPr>
          <a:lstStyle/>
          <a:p>
            <a:r>
              <a:rPr lang="en-US" sz="2000" b="1" dirty="0">
                <a:solidFill>
                  <a:schemeClr val="accent2">
                    <a:lumMod val="75000"/>
                  </a:schemeClr>
                </a:solidFill>
                <a:latin typeface="Times New Roman" panose="02020603050405020304" pitchFamily="18" charset="0"/>
                <a:cs typeface="Times New Roman" panose="02020603050405020304" pitchFamily="18" charset="0"/>
              </a:rPr>
              <a:t>Design of structural elements</a:t>
            </a:r>
          </a:p>
        </p:txBody>
      </p:sp>
      <p:sp>
        <p:nvSpPr>
          <p:cNvPr id="5" name="TextBox 4"/>
          <p:cNvSpPr txBox="1"/>
          <p:nvPr/>
        </p:nvSpPr>
        <p:spPr>
          <a:xfrm>
            <a:off x="560718" y="506578"/>
            <a:ext cx="4373593" cy="646331"/>
          </a:xfrm>
          <a:prstGeom prst="rect">
            <a:avLst/>
          </a:prstGeom>
          <a:noFill/>
        </p:spPr>
        <p:txBody>
          <a:bodyPr wrap="square" rtlCol="0">
            <a:spAutoFit/>
          </a:bodyPr>
          <a:lstStyle/>
          <a:p>
            <a:r>
              <a:rPr lang="en-US" sz="3600" b="1" dirty="0">
                <a:solidFill>
                  <a:schemeClr val="accent2">
                    <a:lumMod val="75000"/>
                  </a:schemeClr>
                </a:solidFill>
                <a:latin typeface="Times New Roman" panose="02020603050405020304" pitchFamily="18" charset="0"/>
                <a:cs typeface="Times New Roman" panose="02020603050405020304" pitchFamily="18" charset="0"/>
              </a:rPr>
              <a:t>Structural Aspects </a:t>
            </a:r>
            <a:endParaRPr lang="en-US" sz="3600" dirty="0">
              <a:solidFill>
                <a:schemeClr val="accent2">
                  <a:lumMod val="75000"/>
                </a:schemeClr>
              </a:solidFill>
            </a:endParaRPr>
          </a:p>
        </p:txBody>
      </p:sp>
      <p:sp>
        <p:nvSpPr>
          <p:cNvPr id="6" name="Rectangle 5"/>
          <p:cNvSpPr/>
          <p:nvPr/>
        </p:nvSpPr>
        <p:spPr>
          <a:xfrm>
            <a:off x="560718" y="1777844"/>
            <a:ext cx="1237839" cy="400110"/>
          </a:xfrm>
          <a:prstGeom prst="rect">
            <a:avLst/>
          </a:prstGeom>
        </p:spPr>
        <p:txBody>
          <a:bodyPr wrap="none">
            <a:spAutoFit/>
          </a:bodyPr>
          <a:lstStyle/>
          <a:p>
            <a:r>
              <a:rPr lang="en-US" sz="2000" b="1" dirty="0">
                <a:solidFill>
                  <a:schemeClr val="accent2">
                    <a:lumMod val="50000"/>
                  </a:schemeClr>
                </a:solidFill>
                <a:latin typeface="Times New Roman" panose="02020603050405020304" pitchFamily="18" charset="0"/>
                <a:cs typeface="Times New Roman" panose="02020603050405020304" pitchFamily="18" charset="0"/>
              </a:rPr>
              <a:t>1.  Slabs :</a:t>
            </a:r>
            <a:endParaRPr lang="ar-SA" sz="2000" b="1" dirty="0">
              <a:solidFill>
                <a:schemeClr val="accent2">
                  <a:lumMod val="50000"/>
                </a:schemeClr>
              </a:solidFill>
              <a:latin typeface="Times New Roman" panose="02020603050405020304" pitchFamily="18" charset="0"/>
              <a:cs typeface="Times New Roman" panose="02020603050405020304" pitchFamily="18" charset="0"/>
            </a:endParaRPr>
          </a:p>
        </p:txBody>
      </p:sp>
      <p:pic>
        <p:nvPicPr>
          <p:cNvPr id="7" name="Picture 6"/>
          <p:cNvPicPr>
            <a:picLocks noChangeAspect="1"/>
          </p:cNvPicPr>
          <p:nvPr/>
        </p:nvPicPr>
        <p:blipFill>
          <a:blip r:embed="rId2"/>
          <a:stretch>
            <a:fillRect/>
          </a:stretch>
        </p:blipFill>
        <p:spPr>
          <a:xfrm>
            <a:off x="0" y="3614468"/>
            <a:ext cx="4820249" cy="3243532"/>
          </a:xfrm>
          <a:prstGeom prst="rect">
            <a:avLst/>
          </a:prstGeom>
        </p:spPr>
      </p:pic>
      <p:pic>
        <p:nvPicPr>
          <p:cNvPr id="8" name="Picture 7"/>
          <p:cNvPicPr>
            <a:picLocks noChangeAspect="1"/>
          </p:cNvPicPr>
          <p:nvPr/>
        </p:nvPicPr>
        <p:blipFill>
          <a:blip r:embed="rId3"/>
          <a:stretch>
            <a:fillRect/>
          </a:stretch>
        </p:blipFill>
        <p:spPr>
          <a:xfrm>
            <a:off x="4820249" y="4563374"/>
            <a:ext cx="5475354" cy="2084653"/>
          </a:xfrm>
          <a:prstGeom prst="rect">
            <a:avLst/>
          </a:prstGeom>
        </p:spPr>
      </p:pic>
      <p:sp>
        <p:nvSpPr>
          <p:cNvPr id="10" name="Rectangle 9"/>
          <p:cNvSpPr/>
          <p:nvPr/>
        </p:nvSpPr>
        <p:spPr>
          <a:xfrm>
            <a:off x="2034649" y="3244334"/>
            <a:ext cx="1415772" cy="369332"/>
          </a:xfrm>
          <a:prstGeom prst="rect">
            <a:avLst/>
          </a:prstGeom>
        </p:spPr>
        <p:txBody>
          <a:bodyPr wrap="none">
            <a:spAutoFit/>
          </a:bodyPr>
          <a:lstStyle/>
          <a:p>
            <a:r>
              <a:rPr lang="en-US" b="1" dirty="0">
                <a:solidFill>
                  <a:schemeClr val="accent2">
                    <a:lumMod val="50000"/>
                  </a:schemeClr>
                </a:solidFill>
                <a:latin typeface="Times New Roman" panose="02020603050405020304" pitchFamily="18" charset="0"/>
                <a:cs typeface="Times New Roman" panose="02020603050405020304" pitchFamily="18" charset="0"/>
              </a:rPr>
              <a:t>Ribbed slab </a:t>
            </a:r>
            <a:endParaRPr lang="ar-SA" b="1" dirty="0">
              <a:solidFill>
                <a:schemeClr val="accent2">
                  <a:lumMod val="50000"/>
                </a:schemeClr>
              </a:solidFill>
              <a:latin typeface="Times New Roman" panose="02020603050405020304" pitchFamily="18" charset="0"/>
              <a:cs typeface="Times New Roman" panose="02020603050405020304" pitchFamily="18" charset="0"/>
            </a:endParaRPr>
          </a:p>
        </p:txBody>
      </p:sp>
      <p:sp>
        <p:nvSpPr>
          <p:cNvPr id="11" name="Rectangle 10"/>
          <p:cNvSpPr/>
          <p:nvPr/>
        </p:nvSpPr>
        <p:spPr>
          <a:xfrm>
            <a:off x="6650612" y="3244334"/>
            <a:ext cx="1197764" cy="369332"/>
          </a:xfrm>
          <a:prstGeom prst="rect">
            <a:avLst/>
          </a:prstGeom>
        </p:spPr>
        <p:txBody>
          <a:bodyPr wrap="none">
            <a:spAutoFit/>
          </a:bodyPr>
          <a:lstStyle/>
          <a:p>
            <a:r>
              <a:rPr lang="en-US" b="1" dirty="0">
                <a:solidFill>
                  <a:schemeClr val="accent2">
                    <a:lumMod val="50000"/>
                  </a:schemeClr>
                </a:solidFill>
                <a:latin typeface="Times New Roman" panose="02020603050405020304" pitchFamily="18" charset="0"/>
                <a:cs typeface="Times New Roman" panose="02020603050405020304" pitchFamily="18" charset="0"/>
              </a:rPr>
              <a:t>Solid slab </a:t>
            </a:r>
            <a:endParaRPr lang="ar-SA" b="1" dirty="0">
              <a:solidFill>
                <a:schemeClr val="accent2">
                  <a:lumMod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59904180"/>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D57F1E4F-1CFF-5643-939E-217C01CDF565}" type="slidenum">
              <a:rPr lang="en-US" smtClean="0"/>
              <a:pPr/>
              <a:t>85</a:t>
            </a:fld>
            <a:endParaRPr lang="en-US" dirty="0"/>
          </a:p>
        </p:txBody>
      </p:sp>
      <p:sp>
        <p:nvSpPr>
          <p:cNvPr id="3" name="TextBox 2"/>
          <p:cNvSpPr txBox="1"/>
          <p:nvPr/>
        </p:nvSpPr>
        <p:spPr>
          <a:xfrm>
            <a:off x="560718" y="516370"/>
            <a:ext cx="4373593" cy="646331"/>
          </a:xfrm>
          <a:prstGeom prst="rect">
            <a:avLst/>
          </a:prstGeom>
          <a:noFill/>
        </p:spPr>
        <p:txBody>
          <a:bodyPr wrap="square" rtlCol="0">
            <a:spAutoFit/>
          </a:bodyPr>
          <a:lstStyle/>
          <a:p>
            <a:r>
              <a:rPr lang="en-US" sz="3600" b="1" dirty="0">
                <a:solidFill>
                  <a:schemeClr val="accent2">
                    <a:lumMod val="75000"/>
                  </a:schemeClr>
                </a:solidFill>
                <a:latin typeface="Times New Roman" panose="02020603050405020304" pitchFamily="18" charset="0"/>
                <a:cs typeface="Times New Roman" panose="02020603050405020304" pitchFamily="18" charset="0"/>
              </a:rPr>
              <a:t>Structural Aspects </a:t>
            </a:r>
            <a:endParaRPr lang="en-US" sz="3600" dirty="0">
              <a:solidFill>
                <a:schemeClr val="accent2">
                  <a:lumMod val="75000"/>
                </a:schemeClr>
              </a:solidFill>
            </a:endParaRPr>
          </a:p>
        </p:txBody>
      </p:sp>
      <p:sp>
        <p:nvSpPr>
          <p:cNvPr id="4" name="Rectangle 3"/>
          <p:cNvSpPr/>
          <p:nvPr/>
        </p:nvSpPr>
        <p:spPr>
          <a:xfrm>
            <a:off x="560718" y="1234379"/>
            <a:ext cx="3377848" cy="400110"/>
          </a:xfrm>
          <a:prstGeom prst="rect">
            <a:avLst/>
          </a:prstGeom>
        </p:spPr>
        <p:txBody>
          <a:bodyPr wrap="none">
            <a:spAutoFit/>
          </a:bodyPr>
          <a:lstStyle/>
          <a:p>
            <a:r>
              <a:rPr lang="en-US" sz="2000" b="1" dirty="0">
                <a:solidFill>
                  <a:schemeClr val="accent2">
                    <a:lumMod val="75000"/>
                  </a:schemeClr>
                </a:solidFill>
                <a:latin typeface="Times New Roman" panose="02020603050405020304" pitchFamily="18" charset="0"/>
                <a:cs typeface="Times New Roman" panose="02020603050405020304" pitchFamily="18" charset="0"/>
              </a:rPr>
              <a:t>Design of structural elements</a:t>
            </a:r>
          </a:p>
        </p:txBody>
      </p:sp>
      <p:sp>
        <p:nvSpPr>
          <p:cNvPr id="5" name="Rectangle 4"/>
          <p:cNvSpPr/>
          <p:nvPr/>
        </p:nvSpPr>
        <p:spPr>
          <a:xfrm>
            <a:off x="560718" y="1777844"/>
            <a:ext cx="1237839" cy="400110"/>
          </a:xfrm>
          <a:prstGeom prst="rect">
            <a:avLst/>
          </a:prstGeom>
        </p:spPr>
        <p:txBody>
          <a:bodyPr wrap="none">
            <a:spAutoFit/>
          </a:bodyPr>
          <a:lstStyle/>
          <a:p>
            <a:r>
              <a:rPr lang="en-US" sz="2000" b="1" dirty="0">
                <a:solidFill>
                  <a:schemeClr val="accent2">
                    <a:lumMod val="50000"/>
                  </a:schemeClr>
                </a:solidFill>
                <a:latin typeface="Times New Roman" panose="02020603050405020304" pitchFamily="18" charset="0"/>
                <a:cs typeface="Times New Roman" panose="02020603050405020304" pitchFamily="18" charset="0"/>
              </a:rPr>
              <a:t>1.  Slabs :</a:t>
            </a:r>
            <a:endParaRPr lang="ar-SA" sz="2000" b="1" dirty="0">
              <a:solidFill>
                <a:schemeClr val="accent2">
                  <a:lumMod val="50000"/>
                </a:schemeClr>
              </a:solidFill>
              <a:latin typeface="Times New Roman" panose="02020603050405020304" pitchFamily="18" charset="0"/>
              <a:cs typeface="Times New Roman" panose="02020603050405020304" pitchFamily="18" charset="0"/>
            </a:endParaRPr>
          </a:p>
        </p:txBody>
      </p:sp>
      <p:pic>
        <p:nvPicPr>
          <p:cNvPr id="6" name="Picture 5"/>
          <p:cNvPicPr>
            <a:picLocks noChangeAspect="1"/>
          </p:cNvPicPr>
          <p:nvPr/>
        </p:nvPicPr>
        <p:blipFill>
          <a:blip r:embed="rId2"/>
          <a:stretch>
            <a:fillRect/>
          </a:stretch>
        </p:blipFill>
        <p:spPr>
          <a:xfrm>
            <a:off x="297561" y="2092234"/>
            <a:ext cx="5197465" cy="4161917"/>
          </a:xfrm>
          <a:prstGeom prst="rect">
            <a:avLst/>
          </a:prstGeom>
        </p:spPr>
      </p:pic>
      <p:pic>
        <p:nvPicPr>
          <p:cNvPr id="7" name="Picture 6"/>
          <p:cNvPicPr>
            <a:picLocks noChangeAspect="1"/>
          </p:cNvPicPr>
          <p:nvPr/>
        </p:nvPicPr>
        <p:blipFill>
          <a:blip r:embed="rId3"/>
          <a:stretch>
            <a:fillRect/>
          </a:stretch>
        </p:blipFill>
        <p:spPr>
          <a:xfrm>
            <a:off x="5495026" y="2262321"/>
            <a:ext cx="5055080" cy="3779041"/>
          </a:xfrm>
          <a:prstGeom prst="rect">
            <a:avLst/>
          </a:prstGeom>
        </p:spPr>
      </p:pic>
    </p:spTree>
    <p:extLst>
      <p:ext uri="{BB962C8B-B14F-4D97-AF65-F5344CB8AC3E}">
        <p14:creationId xmlns:p14="http://schemas.microsoft.com/office/powerpoint/2010/main" val="907231535"/>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D57F1E4F-1CFF-5643-939E-217C01CDF565}" type="slidenum">
              <a:rPr lang="en-US" smtClean="0"/>
              <a:pPr/>
              <a:t>86</a:t>
            </a:fld>
            <a:endParaRPr lang="en-US" dirty="0"/>
          </a:p>
        </p:txBody>
      </p:sp>
      <p:sp>
        <p:nvSpPr>
          <p:cNvPr id="3" name="TextBox 2"/>
          <p:cNvSpPr txBox="1"/>
          <p:nvPr/>
        </p:nvSpPr>
        <p:spPr>
          <a:xfrm>
            <a:off x="560718" y="516370"/>
            <a:ext cx="4373593" cy="646331"/>
          </a:xfrm>
          <a:prstGeom prst="rect">
            <a:avLst/>
          </a:prstGeom>
          <a:noFill/>
        </p:spPr>
        <p:txBody>
          <a:bodyPr wrap="square" rtlCol="0">
            <a:spAutoFit/>
          </a:bodyPr>
          <a:lstStyle/>
          <a:p>
            <a:r>
              <a:rPr lang="en-US" sz="3600" b="1" dirty="0">
                <a:solidFill>
                  <a:schemeClr val="accent2">
                    <a:lumMod val="75000"/>
                  </a:schemeClr>
                </a:solidFill>
                <a:latin typeface="Times New Roman" panose="02020603050405020304" pitchFamily="18" charset="0"/>
                <a:cs typeface="Times New Roman" panose="02020603050405020304" pitchFamily="18" charset="0"/>
              </a:rPr>
              <a:t>Structural Aspects </a:t>
            </a:r>
            <a:endParaRPr lang="en-US" sz="3600" dirty="0">
              <a:solidFill>
                <a:schemeClr val="accent2">
                  <a:lumMod val="75000"/>
                </a:schemeClr>
              </a:solidFill>
            </a:endParaRPr>
          </a:p>
        </p:txBody>
      </p:sp>
      <p:sp>
        <p:nvSpPr>
          <p:cNvPr id="4" name="Rectangle 3"/>
          <p:cNvSpPr/>
          <p:nvPr/>
        </p:nvSpPr>
        <p:spPr>
          <a:xfrm>
            <a:off x="560718" y="1234379"/>
            <a:ext cx="3377848" cy="400110"/>
          </a:xfrm>
          <a:prstGeom prst="rect">
            <a:avLst/>
          </a:prstGeom>
        </p:spPr>
        <p:txBody>
          <a:bodyPr wrap="none">
            <a:spAutoFit/>
          </a:bodyPr>
          <a:lstStyle/>
          <a:p>
            <a:r>
              <a:rPr lang="en-US" sz="2000" b="1" dirty="0">
                <a:solidFill>
                  <a:schemeClr val="accent2">
                    <a:lumMod val="75000"/>
                  </a:schemeClr>
                </a:solidFill>
                <a:latin typeface="Times New Roman" panose="02020603050405020304" pitchFamily="18" charset="0"/>
                <a:cs typeface="Times New Roman" panose="02020603050405020304" pitchFamily="18" charset="0"/>
              </a:rPr>
              <a:t>Design of structural elements</a:t>
            </a:r>
          </a:p>
        </p:txBody>
      </p:sp>
      <p:sp>
        <p:nvSpPr>
          <p:cNvPr id="5" name="Rectangle 4"/>
          <p:cNvSpPr/>
          <p:nvPr/>
        </p:nvSpPr>
        <p:spPr>
          <a:xfrm>
            <a:off x="560718" y="1777844"/>
            <a:ext cx="1237839" cy="400110"/>
          </a:xfrm>
          <a:prstGeom prst="rect">
            <a:avLst/>
          </a:prstGeom>
        </p:spPr>
        <p:txBody>
          <a:bodyPr wrap="none">
            <a:spAutoFit/>
          </a:bodyPr>
          <a:lstStyle/>
          <a:p>
            <a:r>
              <a:rPr lang="en-US" sz="2000" b="1" dirty="0">
                <a:solidFill>
                  <a:schemeClr val="accent2">
                    <a:lumMod val="50000"/>
                  </a:schemeClr>
                </a:solidFill>
                <a:latin typeface="Times New Roman" panose="02020603050405020304" pitchFamily="18" charset="0"/>
                <a:cs typeface="Times New Roman" panose="02020603050405020304" pitchFamily="18" charset="0"/>
              </a:rPr>
              <a:t>1.  Slabs :</a:t>
            </a:r>
            <a:endParaRPr lang="ar-SA" sz="2000" b="1" dirty="0">
              <a:solidFill>
                <a:schemeClr val="accent2">
                  <a:lumMod val="50000"/>
                </a:schemeClr>
              </a:solidFill>
              <a:latin typeface="Times New Roman" panose="02020603050405020304" pitchFamily="18" charset="0"/>
              <a:cs typeface="Times New Roman" panose="02020603050405020304" pitchFamily="18" charset="0"/>
            </a:endParaRPr>
          </a:p>
        </p:txBody>
      </p:sp>
      <p:pic>
        <p:nvPicPr>
          <p:cNvPr id="9" name="Picture 8"/>
          <p:cNvPicPr>
            <a:picLocks noChangeAspect="1"/>
          </p:cNvPicPr>
          <p:nvPr/>
        </p:nvPicPr>
        <p:blipFill>
          <a:blip r:embed="rId2"/>
          <a:stretch>
            <a:fillRect/>
          </a:stretch>
        </p:blipFill>
        <p:spPr>
          <a:xfrm>
            <a:off x="1932316" y="2177954"/>
            <a:ext cx="6528399" cy="4754378"/>
          </a:xfrm>
          <a:prstGeom prst="rect">
            <a:avLst/>
          </a:prstGeom>
        </p:spPr>
      </p:pic>
    </p:spTree>
    <p:extLst>
      <p:ext uri="{BB962C8B-B14F-4D97-AF65-F5344CB8AC3E}">
        <p14:creationId xmlns:p14="http://schemas.microsoft.com/office/powerpoint/2010/main" val="2358140263"/>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D57F1E4F-1CFF-5643-939E-217C01CDF565}" type="slidenum">
              <a:rPr lang="en-US" smtClean="0"/>
              <a:pPr/>
              <a:t>87</a:t>
            </a:fld>
            <a:endParaRPr lang="en-US" dirty="0"/>
          </a:p>
        </p:txBody>
      </p:sp>
      <p:sp>
        <p:nvSpPr>
          <p:cNvPr id="3" name="TextBox 2"/>
          <p:cNvSpPr txBox="1"/>
          <p:nvPr/>
        </p:nvSpPr>
        <p:spPr>
          <a:xfrm>
            <a:off x="560718" y="516370"/>
            <a:ext cx="4373593" cy="646331"/>
          </a:xfrm>
          <a:prstGeom prst="rect">
            <a:avLst/>
          </a:prstGeom>
          <a:noFill/>
        </p:spPr>
        <p:txBody>
          <a:bodyPr wrap="square" rtlCol="0">
            <a:spAutoFit/>
          </a:bodyPr>
          <a:lstStyle/>
          <a:p>
            <a:r>
              <a:rPr lang="en-US" sz="3600" b="1" dirty="0">
                <a:solidFill>
                  <a:schemeClr val="accent2">
                    <a:lumMod val="75000"/>
                  </a:schemeClr>
                </a:solidFill>
                <a:latin typeface="Times New Roman" panose="02020603050405020304" pitchFamily="18" charset="0"/>
                <a:cs typeface="Times New Roman" panose="02020603050405020304" pitchFamily="18" charset="0"/>
              </a:rPr>
              <a:t>Structural Aspects </a:t>
            </a:r>
            <a:endParaRPr lang="en-US" sz="3600" dirty="0">
              <a:solidFill>
                <a:schemeClr val="accent2">
                  <a:lumMod val="75000"/>
                </a:schemeClr>
              </a:solidFill>
            </a:endParaRPr>
          </a:p>
        </p:txBody>
      </p:sp>
      <p:sp>
        <p:nvSpPr>
          <p:cNvPr id="4" name="Rectangle 3"/>
          <p:cNvSpPr/>
          <p:nvPr/>
        </p:nvSpPr>
        <p:spPr>
          <a:xfrm>
            <a:off x="560718" y="1234379"/>
            <a:ext cx="3377848" cy="400110"/>
          </a:xfrm>
          <a:prstGeom prst="rect">
            <a:avLst/>
          </a:prstGeom>
        </p:spPr>
        <p:txBody>
          <a:bodyPr wrap="none">
            <a:spAutoFit/>
          </a:bodyPr>
          <a:lstStyle/>
          <a:p>
            <a:r>
              <a:rPr lang="en-US" sz="2000" b="1" dirty="0">
                <a:solidFill>
                  <a:schemeClr val="accent2">
                    <a:lumMod val="75000"/>
                  </a:schemeClr>
                </a:solidFill>
                <a:latin typeface="Times New Roman" panose="02020603050405020304" pitchFamily="18" charset="0"/>
                <a:cs typeface="Times New Roman" panose="02020603050405020304" pitchFamily="18" charset="0"/>
              </a:rPr>
              <a:t>Design of structural elements</a:t>
            </a:r>
          </a:p>
        </p:txBody>
      </p:sp>
      <p:sp>
        <p:nvSpPr>
          <p:cNvPr id="5" name="Rectangle 4"/>
          <p:cNvSpPr/>
          <p:nvPr/>
        </p:nvSpPr>
        <p:spPr>
          <a:xfrm>
            <a:off x="560718" y="1777844"/>
            <a:ext cx="1380506" cy="400110"/>
          </a:xfrm>
          <a:prstGeom prst="rect">
            <a:avLst/>
          </a:prstGeom>
        </p:spPr>
        <p:txBody>
          <a:bodyPr wrap="none">
            <a:spAutoFit/>
          </a:bodyPr>
          <a:lstStyle/>
          <a:p>
            <a:r>
              <a:rPr lang="en-US" sz="2000" b="1" dirty="0">
                <a:solidFill>
                  <a:schemeClr val="accent2">
                    <a:lumMod val="50000"/>
                  </a:schemeClr>
                </a:solidFill>
                <a:latin typeface="Times New Roman" panose="02020603050405020304" pitchFamily="18" charset="0"/>
                <a:cs typeface="Times New Roman" panose="02020603050405020304" pitchFamily="18" charset="0"/>
              </a:rPr>
              <a:t>2.  Beams :</a:t>
            </a:r>
            <a:endParaRPr lang="ar-SA" sz="2000" b="1" dirty="0">
              <a:solidFill>
                <a:schemeClr val="accent2">
                  <a:lumMod val="50000"/>
                </a:schemeClr>
              </a:solidFill>
              <a:latin typeface="Times New Roman" panose="02020603050405020304" pitchFamily="18" charset="0"/>
              <a:cs typeface="Times New Roman" panose="02020603050405020304" pitchFamily="18" charset="0"/>
            </a:endParaRPr>
          </a:p>
        </p:txBody>
      </p:sp>
      <p:pic>
        <p:nvPicPr>
          <p:cNvPr id="10" name="Picture 9"/>
          <p:cNvPicPr/>
          <p:nvPr/>
        </p:nvPicPr>
        <p:blipFill>
          <a:blip r:embed="rId2"/>
          <a:stretch>
            <a:fillRect/>
          </a:stretch>
        </p:blipFill>
        <p:spPr>
          <a:xfrm>
            <a:off x="5495925" y="4825789"/>
            <a:ext cx="6696075" cy="1580698"/>
          </a:xfrm>
          <a:prstGeom prst="rect">
            <a:avLst/>
          </a:prstGeom>
        </p:spPr>
      </p:pic>
      <p:pic>
        <p:nvPicPr>
          <p:cNvPr id="6" name="Picture 5"/>
          <p:cNvPicPr>
            <a:picLocks noChangeAspect="1"/>
          </p:cNvPicPr>
          <p:nvPr/>
        </p:nvPicPr>
        <p:blipFill>
          <a:blip r:embed="rId3"/>
          <a:stretch>
            <a:fillRect/>
          </a:stretch>
        </p:blipFill>
        <p:spPr>
          <a:xfrm>
            <a:off x="5495925" y="1548225"/>
            <a:ext cx="6696075" cy="3200400"/>
          </a:xfrm>
          <a:prstGeom prst="rect">
            <a:avLst/>
          </a:prstGeom>
        </p:spPr>
      </p:pic>
      <p:graphicFrame>
        <p:nvGraphicFramePr>
          <p:cNvPr id="11" name="Table 10"/>
          <p:cNvGraphicFramePr>
            <a:graphicFrameLocks noGrp="1"/>
          </p:cNvGraphicFramePr>
          <p:nvPr/>
        </p:nvGraphicFramePr>
        <p:xfrm>
          <a:off x="-5" y="2610333"/>
          <a:ext cx="5883219" cy="1185288"/>
        </p:xfrm>
        <a:graphic>
          <a:graphicData uri="http://schemas.openxmlformats.org/drawingml/2006/table">
            <a:tbl>
              <a:tblPr firstRow="1" firstCol="1" bandRow="1">
                <a:tableStyleId>{5C22544A-7EE6-4342-B048-85BDC9FD1C3A}</a:tableStyleId>
              </a:tblPr>
              <a:tblGrid>
                <a:gridCol w="653691">
                  <a:extLst>
                    <a:ext uri="{9D8B030D-6E8A-4147-A177-3AD203B41FA5}">
                      <a16:colId xmlns:a16="http://schemas.microsoft.com/office/drawing/2014/main" val="20000"/>
                    </a:ext>
                  </a:extLst>
                </a:gridCol>
                <a:gridCol w="653691">
                  <a:extLst>
                    <a:ext uri="{9D8B030D-6E8A-4147-A177-3AD203B41FA5}">
                      <a16:colId xmlns:a16="http://schemas.microsoft.com/office/drawing/2014/main" val="20001"/>
                    </a:ext>
                  </a:extLst>
                </a:gridCol>
                <a:gridCol w="653691">
                  <a:extLst>
                    <a:ext uri="{9D8B030D-6E8A-4147-A177-3AD203B41FA5}">
                      <a16:colId xmlns:a16="http://schemas.microsoft.com/office/drawing/2014/main" val="20002"/>
                    </a:ext>
                  </a:extLst>
                </a:gridCol>
                <a:gridCol w="653691">
                  <a:extLst>
                    <a:ext uri="{9D8B030D-6E8A-4147-A177-3AD203B41FA5}">
                      <a16:colId xmlns:a16="http://schemas.microsoft.com/office/drawing/2014/main" val="20003"/>
                    </a:ext>
                  </a:extLst>
                </a:gridCol>
                <a:gridCol w="653691">
                  <a:extLst>
                    <a:ext uri="{9D8B030D-6E8A-4147-A177-3AD203B41FA5}">
                      <a16:colId xmlns:a16="http://schemas.microsoft.com/office/drawing/2014/main" val="20004"/>
                    </a:ext>
                  </a:extLst>
                </a:gridCol>
                <a:gridCol w="653691">
                  <a:extLst>
                    <a:ext uri="{9D8B030D-6E8A-4147-A177-3AD203B41FA5}">
                      <a16:colId xmlns:a16="http://schemas.microsoft.com/office/drawing/2014/main" val="20005"/>
                    </a:ext>
                  </a:extLst>
                </a:gridCol>
                <a:gridCol w="653691">
                  <a:extLst>
                    <a:ext uri="{9D8B030D-6E8A-4147-A177-3AD203B41FA5}">
                      <a16:colId xmlns:a16="http://schemas.microsoft.com/office/drawing/2014/main" val="20006"/>
                    </a:ext>
                  </a:extLst>
                </a:gridCol>
                <a:gridCol w="653691">
                  <a:extLst>
                    <a:ext uri="{9D8B030D-6E8A-4147-A177-3AD203B41FA5}">
                      <a16:colId xmlns:a16="http://schemas.microsoft.com/office/drawing/2014/main" val="20007"/>
                    </a:ext>
                  </a:extLst>
                </a:gridCol>
                <a:gridCol w="653691">
                  <a:extLst>
                    <a:ext uri="{9D8B030D-6E8A-4147-A177-3AD203B41FA5}">
                      <a16:colId xmlns:a16="http://schemas.microsoft.com/office/drawing/2014/main" val="20008"/>
                    </a:ext>
                  </a:extLst>
                </a:gridCol>
              </a:tblGrid>
              <a:tr h="387941">
                <a:tc>
                  <a:txBody>
                    <a:bodyPr/>
                    <a:lstStyle/>
                    <a:p>
                      <a:pPr marL="0" marR="0" algn="ctr">
                        <a:lnSpc>
                          <a:spcPct val="107000"/>
                        </a:lnSpc>
                        <a:spcBef>
                          <a:spcPts val="0"/>
                        </a:spcBef>
                        <a:spcAft>
                          <a:spcPts val="0"/>
                        </a:spcAft>
                      </a:pPr>
                      <a:r>
                        <a:rPr lang="en-US" sz="1100" dirty="0">
                          <a:effectLst/>
                        </a:rPr>
                        <a:t>beam</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dirty="0" err="1">
                          <a:effectLst/>
                        </a:rPr>
                        <a:t>positin</a:t>
                      </a:r>
                      <a:r>
                        <a:rPr lang="en-US" sz="1100" dirty="0">
                          <a:effectLst/>
                        </a:rPr>
                        <a:t> </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a:effectLst/>
                        </a:rPr>
                        <a:t>As</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a:effectLst/>
                        </a:rPr>
                        <a:t>As(min)</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a:effectLst/>
                        </a:rPr>
                        <a:t>As used </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a:effectLst/>
                        </a:rPr>
                        <a:t>Bar used </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a:effectLst/>
                        </a:rPr>
                        <a:t>Area bar </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a:effectLst/>
                        </a:rPr>
                        <a:t># of bars </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a:effectLst/>
                        </a:rPr>
                        <a:t>spacing</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204703">
                <a:tc rowSpan="3">
                  <a:txBody>
                    <a:bodyPr/>
                    <a:lstStyle/>
                    <a:p>
                      <a:pPr marL="0" marR="0" algn="ctr">
                        <a:lnSpc>
                          <a:spcPct val="107000"/>
                        </a:lnSpc>
                        <a:spcBef>
                          <a:spcPts val="0"/>
                        </a:spcBef>
                        <a:spcAft>
                          <a:spcPts val="0"/>
                        </a:spcAft>
                      </a:pPr>
                      <a:r>
                        <a:rPr lang="en-US" sz="1100">
                          <a:effectLst/>
                        </a:rPr>
                        <a:t>M.B.2</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dirty="0">
                          <a:effectLst/>
                        </a:rPr>
                        <a:t>(-) left</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a:effectLst/>
                        </a:rPr>
                        <a:t>1858</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a:effectLst/>
                        </a:rPr>
                        <a:t>899.1</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a:effectLst/>
                        </a:rPr>
                        <a:t>1858</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a:effectLst/>
                        </a:rPr>
                        <a:t>16</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a:effectLst/>
                        </a:rPr>
                        <a:t>200.96</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a:effectLst/>
                        </a:rPr>
                        <a:t>10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a:effectLst/>
                        </a:rPr>
                        <a:t>76</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204703">
                <a:tc vMerge="1">
                  <a:txBody>
                    <a:bodyPr/>
                    <a:lstStyle/>
                    <a:p>
                      <a:endParaRPr lang="en-US"/>
                    </a:p>
                  </a:txBody>
                  <a:tcPr/>
                </a:tc>
                <a:tc>
                  <a:txBody>
                    <a:bodyPr/>
                    <a:lstStyle/>
                    <a:p>
                      <a:pPr marL="0" marR="0" algn="ctr">
                        <a:lnSpc>
                          <a:spcPct val="107000"/>
                        </a:lnSpc>
                        <a:spcBef>
                          <a:spcPts val="0"/>
                        </a:spcBef>
                        <a:spcAft>
                          <a:spcPts val="0"/>
                        </a:spcAft>
                      </a:pPr>
                      <a:r>
                        <a:rPr lang="en-US" sz="1100" dirty="0">
                          <a:effectLst/>
                        </a:rPr>
                        <a:t>(+)</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dirty="0">
                          <a:effectLst/>
                        </a:rPr>
                        <a:t>1157</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a:effectLst/>
                        </a:rPr>
                        <a:t>899.1</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a:effectLst/>
                        </a:rPr>
                        <a:t>1157</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a:effectLst/>
                        </a:rPr>
                        <a:t>16</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a:effectLst/>
                        </a:rPr>
                        <a:t>200.96</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a:effectLst/>
                        </a:rPr>
                        <a:t>6</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a:effectLst/>
                        </a:rPr>
                        <a:t>149</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387941">
                <a:tc vMerge="1">
                  <a:txBody>
                    <a:bodyPr/>
                    <a:lstStyle/>
                    <a:p>
                      <a:endParaRPr lang="en-US"/>
                    </a:p>
                  </a:txBody>
                  <a:tcPr/>
                </a:tc>
                <a:tc>
                  <a:txBody>
                    <a:bodyPr/>
                    <a:lstStyle/>
                    <a:p>
                      <a:pPr marL="0" marR="0" algn="ctr">
                        <a:lnSpc>
                          <a:spcPct val="107000"/>
                        </a:lnSpc>
                        <a:spcBef>
                          <a:spcPts val="0"/>
                        </a:spcBef>
                        <a:spcAft>
                          <a:spcPts val="0"/>
                        </a:spcAft>
                      </a:pPr>
                      <a:r>
                        <a:rPr lang="en-US" sz="1100">
                          <a:effectLst/>
                        </a:rPr>
                        <a:t>(-) right </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dirty="0">
                          <a:effectLst/>
                        </a:rPr>
                        <a:t>2187</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dirty="0">
                          <a:effectLst/>
                        </a:rPr>
                        <a:t>899.1</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dirty="0">
                          <a:effectLst/>
                        </a:rPr>
                        <a:t>2187</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dirty="0">
                          <a:effectLst/>
                        </a:rPr>
                        <a:t>16</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dirty="0">
                          <a:effectLst/>
                        </a:rPr>
                        <a:t>200.96</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dirty="0">
                          <a:effectLst/>
                        </a:rPr>
                        <a:t>11</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dirty="0">
                          <a:effectLst/>
                        </a:rPr>
                        <a:t>67</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4215549234"/>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D57F1E4F-1CFF-5643-939E-217C01CDF565}" type="slidenum">
              <a:rPr lang="en-US" smtClean="0"/>
              <a:pPr/>
              <a:t>88</a:t>
            </a:fld>
            <a:endParaRPr lang="en-US" dirty="0"/>
          </a:p>
        </p:txBody>
      </p:sp>
      <p:sp>
        <p:nvSpPr>
          <p:cNvPr id="4" name="TextBox 3"/>
          <p:cNvSpPr txBox="1"/>
          <p:nvPr/>
        </p:nvSpPr>
        <p:spPr>
          <a:xfrm>
            <a:off x="560718" y="516370"/>
            <a:ext cx="4373593" cy="646331"/>
          </a:xfrm>
          <a:prstGeom prst="rect">
            <a:avLst/>
          </a:prstGeom>
          <a:noFill/>
        </p:spPr>
        <p:txBody>
          <a:bodyPr wrap="square" rtlCol="0">
            <a:spAutoFit/>
          </a:bodyPr>
          <a:lstStyle/>
          <a:p>
            <a:r>
              <a:rPr lang="en-US" sz="3600" b="1" dirty="0">
                <a:solidFill>
                  <a:schemeClr val="accent2">
                    <a:lumMod val="75000"/>
                  </a:schemeClr>
                </a:solidFill>
                <a:latin typeface="Times New Roman" panose="02020603050405020304" pitchFamily="18" charset="0"/>
                <a:cs typeface="Times New Roman" panose="02020603050405020304" pitchFamily="18" charset="0"/>
              </a:rPr>
              <a:t>Structural Aspects </a:t>
            </a:r>
            <a:endParaRPr lang="en-US" sz="3600" dirty="0">
              <a:solidFill>
                <a:schemeClr val="accent2">
                  <a:lumMod val="75000"/>
                </a:schemeClr>
              </a:solidFill>
            </a:endParaRPr>
          </a:p>
        </p:txBody>
      </p:sp>
      <p:sp>
        <p:nvSpPr>
          <p:cNvPr id="5" name="Rectangle 4"/>
          <p:cNvSpPr/>
          <p:nvPr/>
        </p:nvSpPr>
        <p:spPr>
          <a:xfrm>
            <a:off x="560718" y="1234379"/>
            <a:ext cx="3377848" cy="400110"/>
          </a:xfrm>
          <a:prstGeom prst="rect">
            <a:avLst/>
          </a:prstGeom>
        </p:spPr>
        <p:txBody>
          <a:bodyPr wrap="none">
            <a:spAutoFit/>
          </a:bodyPr>
          <a:lstStyle/>
          <a:p>
            <a:r>
              <a:rPr lang="en-US" sz="2000" b="1" dirty="0">
                <a:solidFill>
                  <a:schemeClr val="accent2">
                    <a:lumMod val="75000"/>
                  </a:schemeClr>
                </a:solidFill>
                <a:latin typeface="Times New Roman" panose="02020603050405020304" pitchFamily="18" charset="0"/>
                <a:cs typeface="Times New Roman" panose="02020603050405020304" pitchFamily="18" charset="0"/>
              </a:rPr>
              <a:t>Design of structural elements</a:t>
            </a:r>
          </a:p>
        </p:txBody>
      </p:sp>
      <p:sp>
        <p:nvSpPr>
          <p:cNvPr id="6" name="Rectangle 5"/>
          <p:cNvSpPr/>
          <p:nvPr/>
        </p:nvSpPr>
        <p:spPr>
          <a:xfrm>
            <a:off x="560718" y="1777844"/>
            <a:ext cx="1572866" cy="400110"/>
          </a:xfrm>
          <a:prstGeom prst="rect">
            <a:avLst/>
          </a:prstGeom>
        </p:spPr>
        <p:txBody>
          <a:bodyPr wrap="none">
            <a:spAutoFit/>
          </a:bodyPr>
          <a:lstStyle/>
          <a:p>
            <a:r>
              <a:rPr lang="en-US" sz="2000" b="1" dirty="0">
                <a:solidFill>
                  <a:schemeClr val="accent2">
                    <a:lumMod val="50000"/>
                  </a:schemeClr>
                </a:solidFill>
                <a:latin typeface="Times New Roman" panose="02020603050405020304" pitchFamily="18" charset="0"/>
                <a:cs typeface="Times New Roman" panose="02020603050405020304" pitchFamily="18" charset="0"/>
              </a:rPr>
              <a:t>3.  Columns:</a:t>
            </a:r>
            <a:endParaRPr lang="ar-SA" sz="2000" b="1" dirty="0">
              <a:solidFill>
                <a:schemeClr val="accent2">
                  <a:lumMod val="50000"/>
                </a:schemeClr>
              </a:solidFill>
              <a:latin typeface="Times New Roman" panose="02020603050405020304" pitchFamily="18" charset="0"/>
              <a:cs typeface="Times New Roman" panose="02020603050405020304" pitchFamily="18" charset="0"/>
            </a:endParaRPr>
          </a:p>
        </p:txBody>
      </p:sp>
      <p:pic>
        <p:nvPicPr>
          <p:cNvPr id="7" name="Picture 6"/>
          <p:cNvPicPr>
            <a:picLocks noChangeAspect="1"/>
          </p:cNvPicPr>
          <p:nvPr/>
        </p:nvPicPr>
        <p:blipFill>
          <a:blip r:embed="rId2"/>
          <a:stretch>
            <a:fillRect/>
          </a:stretch>
        </p:blipFill>
        <p:spPr>
          <a:xfrm>
            <a:off x="5711652" y="3016459"/>
            <a:ext cx="3562350" cy="3533775"/>
          </a:xfrm>
          <a:prstGeom prst="rect">
            <a:avLst/>
          </a:prstGeom>
        </p:spPr>
      </p:pic>
      <p:pic>
        <p:nvPicPr>
          <p:cNvPr id="8" name="Picture 7"/>
          <p:cNvPicPr>
            <a:picLocks noChangeAspect="1"/>
          </p:cNvPicPr>
          <p:nvPr/>
        </p:nvPicPr>
        <p:blipFill>
          <a:blip r:embed="rId3"/>
          <a:stretch>
            <a:fillRect/>
          </a:stretch>
        </p:blipFill>
        <p:spPr>
          <a:xfrm>
            <a:off x="3298166" y="2177954"/>
            <a:ext cx="2438400" cy="4572000"/>
          </a:xfrm>
          <a:prstGeom prst="rect">
            <a:avLst/>
          </a:prstGeom>
        </p:spPr>
      </p:pic>
      <p:sp>
        <p:nvSpPr>
          <p:cNvPr id="9" name="TextBox 8"/>
          <p:cNvSpPr txBox="1"/>
          <p:nvPr/>
        </p:nvSpPr>
        <p:spPr>
          <a:xfrm>
            <a:off x="759125" y="2544792"/>
            <a:ext cx="1742535" cy="646331"/>
          </a:xfrm>
          <a:prstGeom prst="rect">
            <a:avLst/>
          </a:prstGeom>
          <a:noFill/>
        </p:spPr>
        <p:txBody>
          <a:bodyPr wrap="square" rtlCol="0">
            <a:spAutoFit/>
          </a:bodyPr>
          <a:lstStyle/>
          <a:p>
            <a:pPr marL="285750" indent="-285750">
              <a:buFont typeface="Arial" panose="020B0604020202020204" pitchFamily="34" charset="0"/>
              <a:buChar char="•"/>
            </a:pPr>
            <a:r>
              <a:rPr lang="en-US" dirty="0"/>
              <a:t>12∅20</a:t>
            </a:r>
          </a:p>
          <a:p>
            <a:pPr marL="285750" indent="-285750">
              <a:buFont typeface="Arial" panose="020B0604020202020204" pitchFamily="34" charset="0"/>
              <a:buChar char="•"/>
            </a:pPr>
            <a:r>
              <a:rPr lang="en-US" dirty="0"/>
              <a:t>3∅10/15cm</a:t>
            </a:r>
          </a:p>
        </p:txBody>
      </p:sp>
    </p:spTree>
    <p:extLst>
      <p:ext uri="{BB962C8B-B14F-4D97-AF65-F5344CB8AC3E}">
        <p14:creationId xmlns:p14="http://schemas.microsoft.com/office/powerpoint/2010/main" val="3881990168"/>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D57F1E4F-1CFF-5643-939E-217C01CDF565}" type="slidenum">
              <a:rPr lang="en-US" smtClean="0"/>
              <a:pPr/>
              <a:t>89</a:t>
            </a:fld>
            <a:endParaRPr lang="en-US" dirty="0"/>
          </a:p>
        </p:txBody>
      </p:sp>
      <p:sp>
        <p:nvSpPr>
          <p:cNvPr id="4" name="TextBox 3"/>
          <p:cNvSpPr txBox="1"/>
          <p:nvPr/>
        </p:nvSpPr>
        <p:spPr>
          <a:xfrm>
            <a:off x="560718" y="516370"/>
            <a:ext cx="4373593" cy="646331"/>
          </a:xfrm>
          <a:prstGeom prst="rect">
            <a:avLst/>
          </a:prstGeom>
          <a:noFill/>
        </p:spPr>
        <p:txBody>
          <a:bodyPr wrap="square" rtlCol="0">
            <a:spAutoFit/>
          </a:bodyPr>
          <a:lstStyle/>
          <a:p>
            <a:r>
              <a:rPr lang="en-US" sz="3600" b="1" dirty="0">
                <a:solidFill>
                  <a:schemeClr val="accent2">
                    <a:lumMod val="75000"/>
                  </a:schemeClr>
                </a:solidFill>
                <a:latin typeface="Times New Roman" panose="02020603050405020304" pitchFamily="18" charset="0"/>
                <a:cs typeface="Times New Roman" panose="02020603050405020304" pitchFamily="18" charset="0"/>
              </a:rPr>
              <a:t>Structural Aspects </a:t>
            </a:r>
            <a:endParaRPr lang="en-US" sz="3600" dirty="0">
              <a:solidFill>
                <a:schemeClr val="accent2">
                  <a:lumMod val="75000"/>
                </a:schemeClr>
              </a:solidFill>
            </a:endParaRPr>
          </a:p>
        </p:txBody>
      </p:sp>
      <p:sp>
        <p:nvSpPr>
          <p:cNvPr id="5" name="Rectangle 4"/>
          <p:cNvSpPr/>
          <p:nvPr/>
        </p:nvSpPr>
        <p:spPr>
          <a:xfrm>
            <a:off x="560718" y="1234379"/>
            <a:ext cx="3377848" cy="400110"/>
          </a:xfrm>
          <a:prstGeom prst="rect">
            <a:avLst/>
          </a:prstGeom>
        </p:spPr>
        <p:txBody>
          <a:bodyPr wrap="none">
            <a:spAutoFit/>
          </a:bodyPr>
          <a:lstStyle/>
          <a:p>
            <a:r>
              <a:rPr lang="en-US" sz="2000" b="1" dirty="0">
                <a:solidFill>
                  <a:schemeClr val="accent2">
                    <a:lumMod val="75000"/>
                  </a:schemeClr>
                </a:solidFill>
                <a:latin typeface="Times New Roman" panose="02020603050405020304" pitchFamily="18" charset="0"/>
                <a:cs typeface="Times New Roman" panose="02020603050405020304" pitchFamily="18" charset="0"/>
              </a:rPr>
              <a:t>Design of structural elements</a:t>
            </a:r>
          </a:p>
        </p:txBody>
      </p:sp>
      <p:sp>
        <p:nvSpPr>
          <p:cNvPr id="6" name="Rectangle 5"/>
          <p:cNvSpPr/>
          <p:nvPr/>
        </p:nvSpPr>
        <p:spPr>
          <a:xfrm>
            <a:off x="560718" y="1777844"/>
            <a:ext cx="1824730" cy="400110"/>
          </a:xfrm>
          <a:prstGeom prst="rect">
            <a:avLst/>
          </a:prstGeom>
        </p:spPr>
        <p:txBody>
          <a:bodyPr wrap="none">
            <a:spAutoFit/>
          </a:bodyPr>
          <a:lstStyle/>
          <a:p>
            <a:r>
              <a:rPr lang="en-US" sz="2000" b="1" dirty="0">
                <a:solidFill>
                  <a:schemeClr val="accent2">
                    <a:lumMod val="50000"/>
                  </a:schemeClr>
                </a:solidFill>
                <a:latin typeface="Times New Roman" panose="02020603050405020304" pitchFamily="18" charset="0"/>
                <a:cs typeface="Times New Roman" panose="02020603050405020304" pitchFamily="18" charset="0"/>
              </a:rPr>
              <a:t>4.  Shear walls </a:t>
            </a:r>
            <a:endParaRPr lang="ar-SA" sz="2000" b="1" dirty="0">
              <a:solidFill>
                <a:schemeClr val="accent2">
                  <a:lumMod val="50000"/>
                </a:schemeClr>
              </a:solidFill>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2"/>
          <a:stretch>
            <a:fillRect/>
          </a:stretch>
        </p:blipFill>
        <p:spPr>
          <a:xfrm>
            <a:off x="250381" y="2321309"/>
            <a:ext cx="3998522" cy="4210688"/>
          </a:xfrm>
          <a:prstGeom prst="rect">
            <a:avLst/>
          </a:prstGeom>
        </p:spPr>
      </p:pic>
      <p:pic>
        <p:nvPicPr>
          <p:cNvPr id="10" name="Picture 9"/>
          <p:cNvPicPr>
            <a:picLocks noChangeAspect="1"/>
          </p:cNvPicPr>
          <p:nvPr/>
        </p:nvPicPr>
        <p:blipFill>
          <a:blip r:embed="rId3"/>
          <a:stretch>
            <a:fillRect/>
          </a:stretch>
        </p:blipFill>
        <p:spPr>
          <a:xfrm>
            <a:off x="4248903" y="3241665"/>
            <a:ext cx="7133326" cy="2456287"/>
          </a:xfrm>
          <a:prstGeom prst="rect">
            <a:avLst/>
          </a:prstGeom>
        </p:spPr>
      </p:pic>
    </p:spTree>
    <p:extLst>
      <p:ext uri="{BB962C8B-B14F-4D97-AF65-F5344CB8AC3E}">
        <p14:creationId xmlns:p14="http://schemas.microsoft.com/office/powerpoint/2010/main" val="20947462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764037" y="422746"/>
            <a:ext cx="8911687" cy="805445"/>
          </a:xfrm>
        </p:spPr>
        <p:txBody>
          <a:bodyPr>
            <a:normAutofit/>
          </a:bodyPr>
          <a:lstStyle/>
          <a:p>
            <a:pPr lvl="0"/>
            <a:r>
              <a:rPr lang="en-US" b="1" dirty="0">
                <a:solidFill>
                  <a:schemeClr val="accent2">
                    <a:lumMod val="75000"/>
                  </a:schemeClr>
                </a:solidFill>
                <a:latin typeface="Times New Roman" panose="02020603050405020304" pitchFamily="18" charset="0"/>
                <a:cs typeface="Times New Roman" panose="02020603050405020304" pitchFamily="18" charset="0"/>
              </a:rPr>
              <a:t>Architectural Aspects </a:t>
            </a:r>
            <a:endParaRPr lang="en-US" dirty="0">
              <a:solidFill>
                <a:schemeClr val="accent2">
                  <a:lumMod val="75000"/>
                </a:schemeClr>
              </a:solidFill>
              <a:latin typeface="Times New Roman" panose="02020603050405020304" pitchFamily="18" charset="0"/>
              <a:cs typeface="Times New Roman" panose="02020603050405020304" pitchFamily="18" charset="0"/>
            </a:endParaRPr>
          </a:p>
        </p:txBody>
      </p:sp>
      <p:sp>
        <p:nvSpPr>
          <p:cNvPr id="2" name="Slide Number Placeholder 1"/>
          <p:cNvSpPr>
            <a:spLocks noGrp="1"/>
          </p:cNvSpPr>
          <p:nvPr>
            <p:ph type="sldNum" sz="quarter" idx="12"/>
          </p:nvPr>
        </p:nvSpPr>
        <p:spPr>
          <a:xfrm>
            <a:off x="8271486" y="6406487"/>
            <a:ext cx="683339" cy="365125"/>
          </a:xfrm>
        </p:spPr>
        <p:txBody>
          <a:bodyPr/>
          <a:lstStyle/>
          <a:p>
            <a:fld id="{D57F1E4F-1CFF-5643-939E-217C01CDF565}" type="slidenum">
              <a:rPr lang="en-US" sz="3200" smtClean="0"/>
              <a:pPr/>
              <a:t>9</a:t>
            </a:fld>
            <a:endParaRPr lang="en-US" sz="3200" dirty="0"/>
          </a:p>
        </p:txBody>
      </p:sp>
      <p:sp>
        <p:nvSpPr>
          <p:cNvPr id="9" name="Title 3"/>
          <p:cNvSpPr txBox="1">
            <a:spLocks/>
          </p:cNvSpPr>
          <p:nvPr/>
        </p:nvSpPr>
        <p:spPr>
          <a:xfrm>
            <a:off x="7460746" y="1800330"/>
            <a:ext cx="3569101" cy="805445"/>
          </a:xfrm>
          <a:prstGeom prst="rect">
            <a:avLst/>
          </a:prstGeom>
        </p:spPr>
        <p:txBody>
          <a:bodyPr vert="horz" lIns="91440" tIns="45720" rIns="91440" bIns="45720" rtlCol="0" anchor="t">
            <a:normAutofit fontScale="97500"/>
          </a:bodyPr>
          <a:lst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en-US" sz="2400" dirty="0">
              <a:solidFill>
                <a:schemeClr val="tx1"/>
              </a:solidFill>
              <a:latin typeface="Times New Roman" panose="02020603050405020304" pitchFamily="18" charset="0"/>
              <a:cs typeface="Times New Roman" panose="02020603050405020304" pitchFamily="18" charset="0"/>
            </a:endParaRP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7686" y="1228191"/>
            <a:ext cx="5784969" cy="4271407"/>
          </a:xfrm>
          <a:prstGeom prst="rect">
            <a:avLst/>
          </a:prstGeom>
        </p:spPr>
      </p:pic>
      <p:sp>
        <p:nvSpPr>
          <p:cNvPr id="10" name="TextBox 9"/>
          <p:cNvSpPr txBox="1"/>
          <p:nvPr/>
        </p:nvSpPr>
        <p:spPr>
          <a:xfrm>
            <a:off x="1871934" y="5710689"/>
            <a:ext cx="4270721" cy="461665"/>
          </a:xfrm>
          <a:prstGeom prst="rect">
            <a:avLst/>
          </a:prstGeom>
          <a:noFill/>
        </p:spPr>
        <p:txBody>
          <a:bodyPr wrap="none" rtlCol="0">
            <a:spAutoFit/>
          </a:bodyPr>
          <a:lstStyle/>
          <a:p>
            <a:r>
              <a:rPr lang="en-US" sz="2400" b="1" dirty="0"/>
              <a:t>Old design for ground floor </a:t>
            </a:r>
          </a:p>
        </p:txBody>
      </p:sp>
      <p:sp>
        <p:nvSpPr>
          <p:cNvPr id="14" name="TextBox 13"/>
          <p:cNvSpPr txBox="1"/>
          <p:nvPr/>
        </p:nvSpPr>
        <p:spPr>
          <a:xfrm>
            <a:off x="7056397" y="5803022"/>
            <a:ext cx="4377797" cy="738664"/>
          </a:xfrm>
          <a:prstGeom prst="rect">
            <a:avLst/>
          </a:prstGeom>
          <a:noFill/>
        </p:spPr>
        <p:txBody>
          <a:bodyPr wrap="square" rtlCol="0">
            <a:spAutoFit/>
          </a:bodyPr>
          <a:lstStyle/>
          <a:p>
            <a:r>
              <a:rPr lang="en-US" sz="2400" b="1" dirty="0"/>
              <a:t>New design for ground floor </a:t>
            </a:r>
          </a:p>
          <a:p>
            <a:endParaRPr lang="en-US" dirty="0"/>
          </a:p>
        </p:txBody>
      </p:sp>
      <p:pic>
        <p:nvPicPr>
          <p:cNvPr id="12" name="Picture 11">
            <a:extLst>
              <a:ext uri="{FF2B5EF4-FFF2-40B4-BE49-F238E27FC236}">
                <a16:creationId xmlns:a16="http://schemas.microsoft.com/office/drawing/2014/main" id="{A3146015-F5C9-4CEE-BFC3-ACA3B15DEF3E}"/>
              </a:ext>
            </a:extLst>
          </p:cNvPr>
          <p:cNvPicPr>
            <a:picLocks noChangeAspect="1"/>
          </p:cNvPicPr>
          <p:nvPr/>
        </p:nvPicPr>
        <p:blipFill>
          <a:blip r:embed="rId4"/>
          <a:stretch>
            <a:fillRect/>
          </a:stretch>
        </p:blipFill>
        <p:spPr>
          <a:xfrm>
            <a:off x="5968737" y="1276658"/>
            <a:ext cx="5972175" cy="4174473"/>
          </a:xfrm>
          <a:prstGeom prst="rect">
            <a:avLst/>
          </a:prstGeom>
        </p:spPr>
      </p:pic>
    </p:spTree>
    <p:extLst>
      <p:ext uri="{BB962C8B-B14F-4D97-AF65-F5344CB8AC3E}">
        <p14:creationId xmlns:p14="http://schemas.microsoft.com/office/powerpoint/2010/main" val="33156089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nodePh="1">
                                  <p:stCondLst>
                                    <p:cond delay="0"/>
                                  </p:stCondLst>
                                  <p:endCondLst>
                                    <p:cond evt="begin" delay="0">
                                      <p:tn val="5"/>
                                    </p:cond>
                                  </p:end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D57F1E4F-1CFF-5643-939E-217C01CDF565}" type="slidenum">
              <a:rPr lang="en-US" smtClean="0"/>
              <a:pPr/>
              <a:t>90</a:t>
            </a:fld>
            <a:endParaRPr lang="en-US" dirty="0"/>
          </a:p>
        </p:txBody>
      </p:sp>
      <p:sp>
        <p:nvSpPr>
          <p:cNvPr id="4" name="TextBox 3"/>
          <p:cNvSpPr txBox="1"/>
          <p:nvPr/>
        </p:nvSpPr>
        <p:spPr>
          <a:xfrm>
            <a:off x="560718" y="516370"/>
            <a:ext cx="4373593" cy="646331"/>
          </a:xfrm>
          <a:prstGeom prst="rect">
            <a:avLst/>
          </a:prstGeom>
          <a:noFill/>
        </p:spPr>
        <p:txBody>
          <a:bodyPr wrap="square" rtlCol="0">
            <a:spAutoFit/>
          </a:bodyPr>
          <a:lstStyle/>
          <a:p>
            <a:r>
              <a:rPr lang="en-US" sz="3600" b="1" dirty="0">
                <a:solidFill>
                  <a:schemeClr val="accent2">
                    <a:lumMod val="75000"/>
                  </a:schemeClr>
                </a:solidFill>
                <a:latin typeface="Times New Roman" panose="02020603050405020304" pitchFamily="18" charset="0"/>
                <a:cs typeface="Times New Roman" panose="02020603050405020304" pitchFamily="18" charset="0"/>
              </a:rPr>
              <a:t>Structural Aspects </a:t>
            </a:r>
            <a:endParaRPr lang="en-US" sz="3600" dirty="0">
              <a:solidFill>
                <a:schemeClr val="accent2">
                  <a:lumMod val="75000"/>
                </a:schemeClr>
              </a:solidFill>
            </a:endParaRPr>
          </a:p>
        </p:txBody>
      </p:sp>
      <p:sp>
        <p:nvSpPr>
          <p:cNvPr id="5" name="Rectangle 4"/>
          <p:cNvSpPr/>
          <p:nvPr/>
        </p:nvSpPr>
        <p:spPr>
          <a:xfrm>
            <a:off x="560718" y="1234379"/>
            <a:ext cx="3377848" cy="400110"/>
          </a:xfrm>
          <a:prstGeom prst="rect">
            <a:avLst/>
          </a:prstGeom>
        </p:spPr>
        <p:txBody>
          <a:bodyPr wrap="none">
            <a:spAutoFit/>
          </a:bodyPr>
          <a:lstStyle/>
          <a:p>
            <a:r>
              <a:rPr lang="en-US" sz="2000" b="1" dirty="0">
                <a:solidFill>
                  <a:schemeClr val="accent2">
                    <a:lumMod val="75000"/>
                  </a:schemeClr>
                </a:solidFill>
                <a:latin typeface="Times New Roman" panose="02020603050405020304" pitchFamily="18" charset="0"/>
                <a:cs typeface="Times New Roman" panose="02020603050405020304" pitchFamily="18" charset="0"/>
              </a:rPr>
              <a:t>Design of structural elements</a:t>
            </a:r>
          </a:p>
        </p:txBody>
      </p:sp>
      <p:sp>
        <p:nvSpPr>
          <p:cNvPr id="6" name="Rectangle 5"/>
          <p:cNvSpPr/>
          <p:nvPr/>
        </p:nvSpPr>
        <p:spPr>
          <a:xfrm>
            <a:off x="560718" y="1777844"/>
            <a:ext cx="2220480" cy="400110"/>
          </a:xfrm>
          <a:prstGeom prst="rect">
            <a:avLst/>
          </a:prstGeom>
        </p:spPr>
        <p:txBody>
          <a:bodyPr wrap="none">
            <a:spAutoFit/>
          </a:bodyPr>
          <a:lstStyle/>
          <a:p>
            <a:r>
              <a:rPr lang="en-US" sz="2000" b="1" dirty="0">
                <a:solidFill>
                  <a:schemeClr val="accent2">
                    <a:lumMod val="50000"/>
                  </a:schemeClr>
                </a:solidFill>
                <a:latin typeface="Times New Roman" panose="02020603050405020304" pitchFamily="18" charset="0"/>
                <a:cs typeface="Times New Roman" panose="02020603050405020304" pitchFamily="18" charset="0"/>
              </a:rPr>
              <a:t>4. Mat foundation </a:t>
            </a:r>
            <a:endParaRPr lang="ar-SA" sz="2000" b="1" dirty="0">
              <a:solidFill>
                <a:schemeClr val="accent2">
                  <a:lumMod val="50000"/>
                </a:schemeClr>
              </a:solidFill>
              <a:latin typeface="Times New Roman" panose="02020603050405020304" pitchFamily="18" charset="0"/>
              <a:cs typeface="Times New Roman" panose="02020603050405020304" pitchFamily="18" charset="0"/>
            </a:endParaRPr>
          </a:p>
        </p:txBody>
      </p:sp>
      <p:pic>
        <p:nvPicPr>
          <p:cNvPr id="7" name="Picture 6"/>
          <p:cNvPicPr>
            <a:picLocks noChangeAspect="1"/>
          </p:cNvPicPr>
          <p:nvPr/>
        </p:nvPicPr>
        <p:blipFill>
          <a:blip r:embed="rId2"/>
          <a:stretch>
            <a:fillRect/>
          </a:stretch>
        </p:blipFill>
        <p:spPr>
          <a:xfrm>
            <a:off x="1093309" y="2321309"/>
            <a:ext cx="7519579" cy="3561906"/>
          </a:xfrm>
          <a:prstGeom prst="rect">
            <a:avLst/>
          </a:prstGeom>
        </p:spPr>
      </p:pic>
    </p:spTree>
    <p:extLst>
      <p:ext uri="{BB962C8B-B14F-4D97-AF65-F5344CB8AC3E}">
        <p14:creationId xmlns:p14="http://schemas.microsoft.com/office/powerpoint/2010/main" val="1146277490"/>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D57F1E4F-1CFF-5643-939E-217C01CDF565}" type="slidenum">
              <a:rPr lang="en-US" smtClean="0"/>
              <a:pPr/>
              <a:t>91</a:t>
            </a:fld>
            <a:endParaRPr lang="en-US" dirty="0"/>
          </a:p>
        </p:txBody>
      </p:sp>
      <p:sp>
        <p:nvSpPr>
          <p:cNvPr id="4" name="TextBox 3"/>
          <p:cNvSpPr txBox="1"/>
          <p:nvPr/>
        </p:nvSpPr>
        <p:spPr>
          <a:xfrm>
            <a:off x="560718" y="516370"/>
            <a:ext cx="4373593" cy="646331"/>
          </a:xfrm>
          <a:prstGeom prst="rect">
            <a:avLst/>
          </a:prstGeom>
          <a:noFill/>
        </p:spPr>
        <p:txBody>
          <a:bodyPr wrap="square" rtlCol="0">
            <a:spAutoFit/>
          </a:bodyPr>
          <a:lstStyle/>
          <a:p>
            <a:r>
              <a:rPr lang="en-US" sz="3600" b="1" dirty="0">
                <a:solidFill>
                  <a:schemeClr val="accent2">
                    <a:lumMod val="75000"/>
                  </a:schemeClr>
                </a:solidFill>
                <a:latin typeface="Times New Roman" panose="02020603050405020304" pitchFamily="18" charset="0"/>
                <a:cs typeface="Times New Roman" panose="02020603050405020304" pitchFamily="18" charset="0"/>
              </a:rPr>
              <a:t>Structural Aspects </a:t>
            </a:r>
            <a:endParaRPr lang="en-US" sz="3600" dirty="0">
              <a:solidFill>
                <a:schemeClr val="accent2">
                  <a:lumMod val="75000"/>
                </a:schemeClr>
              </a:solidFill>
            </a:endParaRPr>
          </a:p>
        </p:txBody>
      </p:sp>
      <p:sp>
        <p:nvSpPr>
          <p:cNvPr id="5" name="Rectangle 4"/>
          <p:cNvSpPr/>
          <p:nvPr/>
        </p:nvSpPr>
        <p:spPr>
          <a:xfrm>
            <a:off x="560718" y="1234379"/>
            <a:ext cx="3377848" cy="400110"/>
          </a:xfrm>
          <a:prstGeom prst="rect">
            <a:avLst/>
          </a:prstGeom>
        </p:spPr>
        <p:txBody>
          <a:bodyPr wrap="none">
            <a:spAutoFit/>
          </a:bodyPr>
          <a:lstStyle/>
          <a:p>
            <a:r>
              <a:rPr lang="en-US" sz="2000" b="1" dirty="0">
                <a:solidFill>
                  <a:schemeClr val="accent2">
                    <a:lumMod val="75000"/>
                  </a:schemeClr>
                </a:solidFill>
                <a:latin typeface="Times New Roman" panose="02020603050405020304" pitchFamily="18" charset="0"/>
                <a:cs typeface="Times New Roman" panose="02020603050405020304" pitchFamily="18" charset="0"/>
              </a:rPr>
              <a:t>Design of structural elements</a:t>
            </a:r>
          </a:p>
        </p:txBody>
      </p:sp>
      <p:sp>
        <p:nvSpPr>
          <p:cNvPr id="6" name="Rectangle 5"/>
          <p:cNvSpPr/>
          <p:nvPr/>
        </p:nvSpPr>
        <p:spPr>
          <a:xfrm>
            <a:off x="560718" y="1777844"/>
            <a:ext cx="2220480" cy="400110"/>
          </a:xfrm>
          <a:prstGeom prst="rect">
            <a:avLst/>
          </a:prstGeom>
        </p:spPr>
        <p:txBody>
          <a:bodyPr wrap="none">
            <a:spAutoFit/>
          </a:bodyPr>
          <a:lstStyle/>
          <a:p>
            <a:r>
              <a:rPr lang="en-US" sz="2000" b="1" dirty="0">
                <a:solidFill>
                  <a:schemeClr val="accent2">
                    <a:lumMod val="50000"/>
                  </a:schemeClr>
                </a:solidFill>
                <a:latin typeface="Times New Roman" panose="02020603050405020304" pitchFamily="18" charset="0"/>
                <a:cs typeface="Times New Roman" panose="02020603050405020304" pitchFamily="18" charset="0"/>
              </a:rPr>
              <a:t>4. Mat foundation </a:t>
            </a:r>
            <a:endParaRPr lang="ar-SA" sz="2000" b="1" dirty="0">
              <a:solidFill>
                <a:schemeClr val="accent2">
                  <a:lumMod val="50000"/>
                </a:schemeClr>
              </a:solidFill>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2"/>
          <a:stretch>
            <a:fillRect/>
          </a:stretch>
        </p:blipFill>
        <p:spPr>
          <a:xfrm>
            <a:off x="1806695" y="2177954"/>
            <a:ext cx="7371811" cy="4959653"/>
          </a:xfrm>
          <a:prstGeom prst="rect">
            <a:avLst/>
          </a:prstGeom>
        </p:spPr>
      </p:pic>
    </p:spTree>
    <p:extLst>
      <p:ext uri="{BB962C8B-B14F-4D97-AF65-F5344CB8AC3E}">
        <p14:creationId xmlns:p14="http://schemas.microsoft.com/office/powerpoint/2010/main" val="2004535394"/>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D57F1E4F-1CFF-5643-939E-217C01CDF565}" type="slidenum">
              <a:rPr lang="en-US" smtClean="0"/>
              <a:pPr/>
              <a:t>92</a:t>
            </a:fld>
            <a:endParaRPr lang="en-US" dirty="0"/>
          </a:p>
        </p:txBody>
      </p:sp>
      <p:sp>
        <p:nvSpPr>
          <p:cNvPr id="4" name="TextBox 3"/>
          <p:cNvSpPr txBox="1"/>
          <p:nvPr/>
        </p:nvSpPr>
        <p:spPr>
          <a:xfrm>
            <a:off x="560718" y="516370"/>
            <a:ext cx="4373593" cy="646331"/>
          </a:xfrm>
          <a:prstGeom prst="rect">
            <a:avLst/>
          </a:prstGeom>
          <a:noFill/>
        </p:spPr>
        <p:txBody>
          <a:bodyPr wrap="square" rtlCol="0">
            <a:spAutoFit/>
          </a:bodyPr>
          <a:lstStyle/>
          <a:p>
            <a:r>
              <a:rPr lang="en-US" sz="3600" b="1" dirty="0">
                <a:solidFill>
                  <a:schemeClr val="accent2">
                    <a:lumMod val="75000"/>
                  </a:schemeClr>
                </a:solidFill>
                <a:latin typeface="Times New Roman" panose="02020603050405020304" pitchFamily="18" charset="0"/>
                <a:cs typeface="Times New Roman" panose="02020603050405020304" pitchFamily="18" charset="0"/>
              </a:rPr>
              <a:t>Structural Aspects </a:t>
            </a:r>
            <a:endParaRPr lang="en-US" sz="3600" dirty="0">
              <a:solidFill>
                <a:schemeClr val="accent2">
                  <a:lumMod val="75000"/>
                </a:schemeClr>
              </a:solidFill>
            </a:endParaRPr>
          </a:p>
        </p:txBody>
      </p:sp>
      <p:sp>
        <p:nvSpPr>
          <p:cNvPr id="5" name="Rectangle 4"/>
          <p:cNvSpPr/>
          <p:nvPr/>
        </p:nvSpPr>
        <p:spPr>
          <a:xfrm>
            <a:off x="560718" y="1234379"/>
            <a:ext cx="3377848" cy="400110"/>
          </a:xfrm>
          <a:prstGeom prst="rect">
            <a:avLst/>
          </a:prstGeom>
        </p:spPr>
        <p:txBody>
          <a:bodyPr wrap="none">
            <a:spAutoFit/>
          </a:bodyPr>
          <a:lstStyle/>
          <a:p>
            <a:r>
              <a:rPr lang="en-US" sz="2000" b="1" dirty="0">
                <a:solidFill>
                  <a:schemeClr val="accent2">
                    <a:lumMod val="75000"/>
                  </a:schemeClr>
                </a:solidFill>
                <a:latin typeface="Times New Roman" panose="02020603050405020304" pitchFamily="18" charset="0"/>
                <a:cs typeface="Times New Roman" panose="02020603050405020304" pitchFamily="18" charset="0"/>
              </a:rPr>
              <a:t>Design of structural elements</a:t>
            </a:r>
          </a:p>
        </p:txBody>
      </p:sp>
      <p:sp>
        <p:nvSpPr>
          <p:cNvPr id="6" name="Rectangle 5"/>
          <p:cNvSpPr/>
          <p:nvPr/>
        </p:nvSpPr>
        <p:spPr>
          <a:xfrm>
            <a:off x="560718" y="1777844"/>
            <a:ext cx="1189941" cy="400110"/>
          </a:xfrm>
          <a:prstGeom prst="rect">
            <a:avLst/>
          </a:prstGeom>
        </p:spPr>
        <p:txBody>
          <a:bodyPr wrap="none">
            <a:spAutoFit/>
          </a:bodyPr>
          <a:lstStyle/>
          <a:p>
            <a:r>
              <a:rPr lang="en-US" sz="2000" b="1" dirty="0">
                <a:solidFill>
                  <a:schemeClr val="accent2">
                    <a:lumMod val="50000"/>
                  </a:schemeClr>
                </a:solidFill>
                <a:latin typeface="Times New Roman" panose="02020603050405020304" pitchFamily="18" charset="0"/>
                <a:cs typeface="Times New Roman" panose="02020603050405020304" pitchFamily="18" charset="0"/>
              </a:rPr>
              <a:t>5. </a:t>
            </a:r>
            <a:r>
              <a:rPr lang="en-US" sz="2000" b="1" dirty="0" err="1">
                <a:solidFill>
                  <a:schemeClr val="accent2">
                    <a:lumMod val="50000"/>
                  </a:schemeClr>
                </a:solidFill>
                <a:latin typeface="Times New Roman" panose="02020603050405020304" pitchFamily="18" charset="0"/>
                <a:cs typeface="Times New Roman" panose="02020603050405020304" pitchFamily="18" charset="0"/>
              </a:rPr>
              <a:t>Staires</a:t>
            </a:r>
            <a:endParaRPr lang="ar-SA" sz="2000" b="1" dirty="0">
              <a:solidFill>
                <a:schemeClr val="accent2">
                  <a:lumMod val="50000"/>
                </a:schemeClr>
              </a:solidFill>
              <a:latin typeface="Times New Roman" panose="02020603050405020304" pitchFamily="18" charset="0"/>
              <a:cs typeface="Times New Roman" panose="02020603050405020304" pitchFamily="18" charset="0"/>
            </a:endParaRPr>
          </a:p>
        </p:txBody>
      </p:sp>
      <p:pic>
        <p:nvPicPr>
          <p:cNvPr id="7" name="Picture 6"/>
          <p:cNvPicPr>
            <a:picLocks noChangeAspect="1"/>
          </p:cNvPicPr>
          <p:nvPr/>
        </p:nvPicPr>
        <p:blipFill>
          <a:blip r:embed="rId2"/>
          <a:stretch>
            <a:fillRect/>
          </a:stretch>
        </p:blipFill>
        <p:spPr>
          <a:xfrm>
            <a:off x="0" y="2578669"/>
            <a:ext cx="5172075" cy="3305175"/>
          </a:xfrm>
          <a:prstGeom prst="rect">
            <a:avLst/>
          </a:prstGeom>
        </p:spPr>
      </p:pic>
      <p:pic>
        <p:nvPicPr>
          <p:cNvPr id="8" name="Picture 7"/>
          <p:cNvPicPr>
            <a:picLocks noChangeAspect="1"/>
          </p:cNvPicPr>
          <p:nvPr/>
        </p:nvPicPr>
        <p:blipFill>
          <a:blip r:embed="rId3"/>
          <a:stretch>
            <a:fillRect/>
          </a:stretch>
        </p:blipFill>
        <p:spPr>
          <a:xfrm>
            <a:off x="5279368" y="2260268"/>
            <a:ext cx="5710685" cy="3623576"/>
          </a:xfrm>
          <a:prstGeom prst="rect">
            <a:avLst/>
          </a:prstGeom>
        </p:spPr>
      </p:pic>
    </p:spTree>
    <p:extLst>
      <p:ext uri="{BB962C8B-B14F-4D97-AF65-F5344CB8AC3E}">
        <p14:creationId xmlns:p14="http://schemas.microsoft.com/office/powerpoint/2010/main" val="2314181309"/>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D57F1E4F-1CFF-5643-939E-217C01CDF565}" type="slidenum">
              <a:rPr lang="en-US" smtClean="0"/>
              <a:pPr/>
              <a:t>93</a:t>
            </a:fld>
            <a:endParaRPr lang="en-US" dirty="0"/>
          </a:p>
        </p:txBody>
      </p:sp>
      <p:sp>
        <p:nvSpPr>
          <p:cNvPr id="4" name="TextBox 3"/>
          <p:cNvSpPr txBox="1"/>
          <p:nvPr/>
        </p:nvSpPr>
        <p:spPr>
          <a:xfrm>
            <a:off x="560718" y="516370"/>
            <a:ext cx="4373593" cy="646331"/>
          </a:xfrm>
          <a:prstGeom prst="rect">
            <a:avLst/>
          </a:prstGeom>
          <a:noFill/>
        </p:spPr>
        <p:txBody>
          <a:bodyPr wrap="square" rtlCol="0">
            <a:spAutoFit/>
          </a:bodyPr>
          <a:lstStyle/>
          <a:p>
            <a:r>
              <a:rPr lang="en-US" sz="3600" b="1" dirty="0">
                <a:solidFill>
                  <a:schemeClr val="accent2">
                    <a:lumMod val="75000"/>
                  </a:schemeClr>
                </a:solidFill>
                <a:latin typeface="Times New Roman" panose="02020603050405020304" pitchFamily="18" charset="0"/>
                <a:cs typeface="Times New Roman" panose="02020603050405020304" pitchFamily="18" charset="0"/>
              </a:rPr>
              <a:t>Cost Estimation</a:t>
            </a:r>
            <a:endParaRPr lang="en-US" sz="3600" dirty="0">
              <a:solidFill>
                <a:schemeClr val="accent2">
                  <a:lumMod val="75000"/>
                </a:schemeClr>
              </a:solidFill>
            </a:endParaRPr>
          </a:p>
        </p:txBody>
      </p:sp>
      <p:sp>
        <p:nvSpPr>
          <p:cNvPr id="3" name="Rectangle 2"/>
          <p:cNvSpPr/>
          <p:nvPr/>
        </p:nvSpPr>
        <p:spPr>
          <a:xfrm>
            <a:off x="560718" y="1906748"/>
            <a:ext cx="6096000" cy="1959511"/>
          </a:xfrm>
          <a:prstGeom prst="rect">
            <a:avLst/>
          </a:prstGeom>
        </p:spPr>
        <p:txBody>
          <a:bodyPr>
            <a:spAutoFit/>
          </a:bodyPr>
          <a:lstStyle/>
          <a:p>
            <a:pPr algn="justLow">
              <a:lnSpc>
                <a:spcPct val="150000"/>
              </a:lnSpc>
              <a:spcAft>
                <a:spcPts val="800"/>
              </a:spcAft>
            </a:pPr>
            <a:r>
              <a:rPr lang="en-US" sz="2400" dirty="0">
                <a:solidFill>
                  <a:schemeClr val="accent2">
                    <a:lumMod val="50000"/>
                  </a:schemeClr>
                </a:solidFill>
                <a:latin typeface="Times New Roman" panose="02020603050405020304" pitchFamily="18" charset="0"/>
                <a:ea typeface="Calibri" panose="020F0502020204030204" pitchFamily="34" charset="0"/>
                <a:cs typeface="Times New Roman" panose="02020603050405020304" pitchFamily="18" charset="0"/>
              </a:rPr>
              <a:t>Project Total cost  = 3,380,980 NIS .</a:t>
            </a:r>
          </a:p>
          <a:p>
            <a:pPr algn="justLow">
              <a:lnSpc>
                <a:spcPct val="150000"/>
              </a:lnSpc>
              <a:spcAft>
                <a:spcPts val="800"/>
              </a:spcAft>
            </a:pPr>
            <a:r>
              <a:rPr lang="en-US" sz="2400" dirty="0">
                <a:solidFill>
                  <a:schemeClr val="accent2">
                    <a:lumMod val="50000"/>
                  </a:schemeClr>
                </a:solidFill>
                <a:latin typeface="Times New Roman" panose="02020603050405020304" pitchFamily="18" charset="0"/>
                <a:ea typeface="Calibri" panose="020F0502020204030204" pitchFamily="34" charset="0"/>
                <a:cs typeface="Times New Roman" panose="02020603050405020304" pitchFamily="18" charset="0"/>
              </a:rPr>
              <a:t>Project total area = 3000 m^2</a:t>
            </a:r>
          </a:p>
          <a:p>
            <a:pPr algn="justLow">
              <a:lnSpc>
                <a:spcPct val="150000"/>
              </a:lnSpc>
              <a:spcAft>
                <a:spcPts val="800"/>
              </a:spcAft>
            </a:pPr>
            <a:r>
              <a:rPr lang="en-US" sz="2400" dirty="0">
                <a:solidFill>
                  <a:schemeClr val="accent2">
                    <a:lumMod val="50000"/>
                  </a:schemeClr>
                </a:solidFill>
                <a:latin typeface="Times New Roman" panose="02020603050405020304" pitchFamily="18" charset="0"/>
                <a:ea typeface="Calibri" panose="020F0502020204030204" pitchFamily="34" charset="0"/>
                <a:cs typeface="Times New Roman" panose="02020603050405020304" pitchFamily="18" charset="0"/>
              </a:rPr>
              <a:t>Cost /unit  = 1127 NIS / M^2</a:t>
            </a:r>
            <a:endParaRPr lang="en-US" sz="2400" dirty="0">
              <a:solidFill>
                <a:schemeClr val="accent2">
                  <a:lumMod val="50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288357634"/>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D57F1E4F-1CFF-5643-939E-217C01CDF565}" type="slidenum">
              <a:rPr lang="en-US" smtClean="0"/>
              <a:pPr/>
              <a:t>94</a:t>
            </a:fld>
            <a:endParaRPr lang="en-US" dirty="0"/>
          </a:p>
        </p:txBody>
      </p:sp>
    </p:spTree>
    <p:extLst>
      <p:ext uri="{BB962C8B-B14F-4D97-AF65-F5344CB8AC3E}">
        <p14:creationId xmlns:p14="http://schemas.microsoft.com/office/powerpoint/2010/main" val="1000648818"/>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TM03457496[[fn=Parallax]]</Template>
  <TotalTime>12631</TotalTime>
  <Words>2156</Words>
  <Application>Microsoft Office PowerPoint</Application>
  <PresentationFormat>Widescreen</PresentationFormat>
  <Paragraphs>806</Paragraphs>
  <Slides>94</Slides>
  <Notes>4</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94</vt:i4>
      </vt:variant>
    </vt:vector>
  </HeadingPairs>
  <TitlesOfParts>
    <vt:vector size="103" baseType="lpstr">
      <vt:lpstr>Arial</vt:lpstr>
      <vt:lpstr>Arial Narrow</vt:lpstr>
      <vt:lpstr>Calibri</vt:lpstr>
      <vt:lpstr>Gill Sans MT</vt:lpstr>
      <vt:lpstr>Times New Roman</vt:lpstr>
      <vt:lpstr>Trebuchet MS</vt:lpstr>
      <vt:lpstr>Wingdings</vt:lpstr>
      <vt:lpstr>Wingdings 3</vt:lpstr>
      <vt:lpstr>Facet</vt:lpstr>
      <vt:lpstr>       " Assessment and Redesign For Establishment Of Manage &amp; Development Orphans Funds in Ramallah City " </vt:lpstr>
      <vt:lpstr>Contents</vt:lpstr>
      <vt:lpstr>PowerPoint Presentation</vt:lpstr>
      <vt:lpstr>PowerPoint Presentation</vt:lpstr>
      <vt:lpstr>Site analysis </vt:lpstr>
      <vt:lpstr>PowerPoint Presentation</vt:lpstr>
      <vt:lpstr>PowerPoint Presentation</vt:lpstr>
      <vt:lpstr>PowerPoint Presentation</vt:lpstr>
      <vt:lpstr>Architectural Aspects </vt:lpstr>
      <vt:lpstr>Architectural Aspects </vt:lpstr>
      <vt:lpstr>PowerPoint Presentation</vt:lpstr>
      <vt:lpstr>PowerPoint Presentation</vt:lpstr>
      <vt:lpstr>Architectural Aspects  parking aspect</vt:lpstr>
      <vt:lpstr>PowerPoint Presentation</vt:lpstr>
      <vt:lpstr>PowerPoint Presentation</vt:lpstr>
      <vt:lpstr>PowerPoint Presentation</vt:lpstr>
      <vt:lpstr>PowerPoint Presentation</vt:lpstr>
      <vt:lpstr>Environmental Aspects</vt:lpstr>
      <vt:lpstr>Shading </vt:lpstr>
      <vt:lpstr>Shadows from building in 21/1 at 9:00 am </vt:lpstr>
      <vt:lpstr>shading on the building from others   </vt:lpstr>
      <vt:lpstr>shading on the building from others   </vt:lpstr>
      <vt:lpstr>Solar analysis </vt:lpstr>
      <vt:lpstr>In the Winter season:  </vt:lpstr>
      <vt:lpstr>Envelope construction details for the building: </vt:lpstr>
      <vt:lpstr>PowerPoint Presentation</vt:lpstr>
      <vt:lpstr>PowerPoint Presentation</vt:lpstr>
      <vt:lpstr>                   </vt:lpstr>
      <vt:lpstr>These figures shown the ground floor that Lack of natural lighting in the internal rooms and staircase, and the gradual natural lighting irregular</vt:lpstr>
      <vt:lpstr>In the previous analysis, we have done interior glass partition, and to solve the problem of the staircase, it was made from glass to achieve natural lighting </vt:lpstr>
      <vt:lpstr>These figures shown the 5th floor that the extremely glare in the nearly of opening glass, In addition to natural lighting higher than the required. </vt:lpstr>
      <vt:lpstr>In the previous analysis we found that in some areas near the glass opening have high light and radiation, this was addressed by placing vertical louvers on the facades that are exposed to large rays, also modified the specifications of the glass  by reducing the ratio of glass transparent to light. louvers, made of wood and louvers tilted on the facades at a 65-degree angle until to achieve the shading and property lighting      </vt:lpstr>
      <vt:lpstr>Simulation by design builder </vt:lpstr>
      <vt:lpstr>1- Cooling load calculation  </vt:lpstr>
      <vt:lpstr>2-  Heating load calculation</vt:lpstr>
      <vt:lpstr>2-  Heating load calculation</vt:lpstr>
      <vt:lpstr>2-  Heating load calculation</vt:lpstr>
      <vt:lpstr>3- CFD </vt:lpstr>
      <vt:lpstr>4- Total consumption Energy:</vt:lpstr>
      <vt:lpstr>Electromechanical aspect  1- HVAC system </vt:lpstr>
      <vt:lpstr>Selection unit:   The outdoor unit capacity 50 kW.  The we need five outdoor units with capacity in roof of the building</vt:lpstr>
      <vt:lpstr>Collector </vt:lpstr>
      <vt:lpstr>indoor unit:</vt:lpstr>
      <vt:lpstr>Result : </vt:lpstr>
      <vt:lpstr>Distribution of Diffuser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All system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Structural Aspects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Evaluation and Analysis for Directorate of Health in Nablus</dc:title>
  <dc:creator>اسامه خويرة</dc:creator>
  <cp:lastModifiedBy>Abdullah Hendy</cp:lastModifiedBy>
  <cp:revision>667</cp:revision>
  <dcterms:created xsi:type="dcterms:W3CDTF">2017-12-20T10:18:35Z</dcterms:created>
  <dcterms:modified xsi:type="dcterms:W3CDTF">2020-06-07T06:59:27Z</dcterms:modified>
</cp:coreProperties>
</file>