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33"/>
  </p:notesMasterIdLst>
  <p:sldIdLst>
    <p:sldId id="256" r:id="rId2"/>
    <p:sldId id="257" r:id="rId3"/>
    <p:sldId id="260" r:id="rId4"/>
    <p:sldId id="259" r:id="rId5"/>
    <p:sldId id="269" r:id="rId6"/>
    <p:sldId id="261" r:id="rId7"/>
    <p:sldId id="262" r:id="rId8"/>
    <p:sldId id="263" r:id="rId9"/>
    <p:sldId id="264" r:id="rId10"/>
    <p:sldId id="265" r:id="rId11"/>
    <p:sldId id="266" r:id="rId12"/>
    <p:sldId id="268" r:id="rId13"/>
    <p:sldId id="267" r:id="rId14"/>
    <p:sldId id="272" r:id="rId15"/>
    <p:sldId id="271" r:id="rId16"/>
    <p:sldId id="273" r:id="rId17"/>
    <p:sldId id="274" r:id="rId18"/>
    <p:sldId id="275" r:id="rId19"/>
    <p:sldId id="276" r:id="rId20"/>
    <p:sldId id="277" r:id="rId21"/>
    <p:sldId id="289" r:id="rId22"/>
    <p:sldId id="278" r:id="rId23"/>
    <p:sldId id="279" r:id="rId24"/>
    <p:sldId id="280" r:id="rId25"/>
    <p:sldId id="281" r:id="rId26"/>
    <p:sldId id="282" r:id="rId27"/>
    <p:sldId id="283" r:id="rId28"/>
    <p:sldId id="284" r:id="rId29"/>
    <p:sldId id="285" r:id="rId30"/>
    <p:sldId id="286" r:id="rId31"/>
    <p:sldId id="287"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15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0A7289-3205-43E0-AB3C-F36D2E64259E}" type="doc">
      <dgm:prSet loTypeId="urn:microsoft.com/office/officeart/2005/8/layout/bProcess2" loCatId="process" qsTypeId="urn:microsoft.com/office/officeart/2005/8/quickstyle/simple2" qsCatId="simple" csTypeId="urn:microsoft.com/office/officeart/2005/8/colors/accent1_1" csCatId="accent1" phldr="1"/>
      <dgm:spPr/>
      <dgm:t>
        <a:bodyPr/>
        <a:lstStyle/>
        <a:p>
          <a:endParaRPr lang="en-US"/>
        </a:p>
      </dgm:t>
    </dgm:pt>
    <dgm:pt modelId="{8D2BDDA2-850B-4F1D-9E04-2B6483FEC982}">
      <dgm:prSet custT="1"/>
      <dgm:spPr/>
      <dgm:t>
        <a:bodyPr/>
        <a:lstStyle/>
        <a:p>
          <a:pPr algn="ctr"/>
          <a:r>
            <a:rPr lang="en-US" sz="1400" b="1">
              <a:solidFill>
                <a:schemeClr val="tx2">
                  <a:lumMod val="75000"/>
                </a:schemeClr>
              </a:solidFill>
              <a:latin typeface="Times New Roman" panose="02020603050405020304" pitchFamily="18" charset="0"/>
              <a:cs typeface="Times New Roman" panose="02020603050405020304" pitchFamily="18" charset="0"/>
            </a:rPr>
            <a:t>Data collection</a:t>
          </a:r>
        </a:p>
      </dgm:t>
    </dgm:pt>
    <dgm:pt modelId="{0D01A39B-4964-44A2-A196-7EBA832989FC}" type="parTrans" cxnId="{4965533A-EAFD-414A-ABA5-13C2462AEC58}">
      <dgm:prSet/>
      <dgm:spPr/>
      <dgm:t>
        <a:bodyPr/>
        <a:lstStyle/>
        <a:p>
          <a:pPr algn="ctr"/>
          <a:endParaRPr lang="en-US"/>
        </a:p>
      </dgm:t>
    </dgm:pt>
    <dgm:pt modelId="{E010458A-5499-4921-9835-CB3294249097}" type="sibTrans" cxnId="{4965533A-EAFD-414A-ABA5-13C2462AEC58}">
      <dgm:prSet/>
      <dgm:spPr/>
      <dgm:t>
        <a:bodyPr/>
        <a:lstStyle/>
        <a:p>
          <a:pPr algn="ctr"/>
          <a:endParaRPr lang="en-US"/>
        </a:p>
      </dgm:t>
    </dgm:pt>
    <dgm:pt modelId="{A779A63A-C2EC-483A-AA1D-08B711A4DDBF}">
      <dgm:prSet custT="1"/>
      <dgm:spPr/>
      <dgm:t>
        <a:bodyPr/>
        <a:lstStyle/>
        <a:p>
          <a:pPr algn="ctr"/>
          <a:r>
            <a:rPr lang="en-US" sz="1400" b="1">
              <a:solidFill>
                <a:schemeClr val="tx2">
                  <a:lumMod val="75000"/>
                </a:schemeClr>
              </a:solidFill>
              <a:latin typeface="Times New Roman" panose="02020603050405020304" pitchFamily="18" charset="0"/>
              <a:cs typeface="Times New Roman" panose="02020603050405020304" pitchFamily="18" charset="0"/>
            </a:rPr>
            <a:t>Feasibility study</a:t>
          </a:r>
        </a:p>
      </dgm:t>
    </dgm:pt>
    <dgm:pt modelId="{10A41E21-4054-461C-90A0-26649B0BB7DB}" type="parTrans" cxnId="{DD1D256A-7BBE-449A-8DB0-FFFF673AC44D}">
      <dgm:prSet/>
      <dgm:spPr/>
      <dgm:t>
        <a:bodyPr/>
        <a:lstStyle/>
        <a:p>
          <a:pPr algn="ctr"/>
          <a:endParaRPr lang="en-US"/>
        </a:p>
      </dgm:t>
    </dgm:pt>
    <dgm:pt modelId="{758D9C5C-9DA2-4C38-8073-0F14DB3CC075}" type="sibTrans" cxnId="{DD1D256A-7BBE-449A-8DB0-FFFF673AC44D}">
      <dgm:prSet/>
      <dgm:spPr/>
      <dgm:t>
        <a:bodyPr/>
        <a:lstStyle/>
        <a:p>
          <a:pPr algn="ctr"/>
          <a:endParaRPr lang="en-US"/>
        </a:p>
      </dgm:t>
    </dgm:pt>
    <dgm:pt modelId="{D8B4DFA4-24F3-4B1E-88E9-99B91A9547F5}">
      <dgm:prSet custT="1"/>
      <dgm:spPr/>
      <dgm:t>
        <a:bodyPr/>
        <a:lstStyle/>
        <a:p>
          <a:pPr algn="ctr"/>
          <a:r>
            <a:rPr lang="en-US" sz="1400" b="1">
              <a:solidFill>
                <a:schemeClr val="tx2">
                  <a:lumMod val="75000"/>
                </a:schemeClr>
              </a:solidFill>
              <a:latin typeface="Times New Roman" panose="02020603050405020304" pitchFamily="18" charset="0"/>
              <a:cs typeface="Times New Roman" panose="02020603050405020304" pitchFamily="18" charset="0"/>
            </a:rPr>
            <a:t>Design CSP </a:t>
          </a:r>
        </a:p>
        <a:p>
          <a:pPr algn="ctr"/>
          <a:r>
            <a:rPr lang="en-US" sz="1400" b="1">
              <a:solidFill>
                <a:schemeClr val="tx2">
                  <a:lumMod val="75000"/>
                </a:schemeClr>
              </a:solidFill>
              <a:latin typeface="Times New Roman" panose="02020603050405020304" pitchFamily="18" charset="0"/>
              <a:cs typeface="Times New Roman" panose="02020603050405020304" pitchFamily="18" charset="0"/>
            </a:rPr>
            <a:t>Station  </a:t>
          </a:r>
        </a:p>
      </dgm:t>
    </dgm:pt>
    <dgm:pt modelId="{98512B40-0B9C-4C60-A27F-1128F3AE8022}" type="parTrans" cxnId="{16410522-52BA-4F5C-9DA0-329FAEECFA3E}">
      <dgm:prSet/>
      <dgm:spPr/>
      <dgm:t>
        <a:bodyPr/>
        <a:lstStyle/>
        <a:p>
          <a:pPr algn="ctr"/>
          <a:endParaRPr lang="en-US"/>
        </a:p>
      </dgm:t>
    </dgm:pt>
    <dgm:pt modelId="{18EB89DE-8031-4164-9DF7-374FCA01A6B6}" type="sibTrans" cxnId="{16410522-52BA-4F5C-9DA0-329FAEECFA3E}">
      <dgm:prSet/>
      <dgm:spPr/>
      <dgm:t>
        <a:bodyPr/>
        <a:lstStyle/>
        <a:p>
          <a:pPr algn="ctr"/>
          <a:endParaRPr lang="en-US"/>
        </a:p>
      </dgm:t>
    </dgm:pt>
    <dgm:pt modelId="{DAB7FA25-B634-480D-8116-43EA1B6011A0}">
      <dgm:prSet custT="1"/>
      <dgm:spPr/>
      <dgm:t>
        <a:bodyPr/>
        <a:lstStyle/>
        <a:p>
          <a:pPr algn="ctr"/>
          <a:r>
            <a:rPr lang="en-US" sz="1400" b="1">
              <a:solidFill>
                <a:schemeClr val="tx2">
                  <a:lumMod val="75000"/>
                </a:schemeClr>
              </a:solidFill>
              <a:latin typeface="Times New Roman" panose="02020603050405020304" pitchFamily="18" charset="0"/>
              <a:cs typeface="Times New Roman" panose="02020603050405020304" pitchFamily="18" charset="0"/>
            </a:rPr>
            <a:t>Conclusions </a:t>
          </a:r>
        </a:p>
        <a:p>
          <a:pPr algn="ctr"/>
          <a:r>
            <a:rPr lang="en-US" sz="1400" b="1">
              <a:solidFill>
                <a:schemeClr val="tx2">
                  <a:lumMod val="75000"/>
                </a:schemeClr>
              </a:solidFill>
              <a:latin typeface="Times New Roman" panose="02020603050405020304" pitchFamily="18" charset="0"/>
              <a:cs typeface="Times New Roman" panose="02020603050405020304" pitchFamily="18" charset="0"/>
            </a:rPr>
            <a:t>&amp; Recommendations</a:t>
          </a:r>
        </a:p>
      </dgm:t>
    </dgm:pt>
    <dgm:pt modelId="{8517F1EF-A633-4402-A3E0-2289CDF4883D}" type="parTrans" cxnId="{65B6A572-D44F-4FE7-B116-50CA17AB6559}">
      <dgm:prSet/>
      <dgm:spPr/>
      <dgm:t>
        <a:bodyPr/>
        <a:lstStyle/>
        <a:p>
          <a:pPr algn="ctr"/>
          <a:endParaRPr lang="en-US"/>
        </a:p>
      </dgm:t>
    </dgm:pt>
    <dgm:pt modelId="{D25BE05C-3C90-4302-8A7F-A593B9CB8048}" type="sibTrans" cxnId="{65B6A572-D44F-4FE7-B116-50CA17AB6559}">
      <dgm:prSet/>
      <dgm:spPr/>
      <dgm:t>
        <a:bodyPr/>
        <a:lstStyle/>
        <a:p>
          <a:pPr algn="ctr"/>
          <a:endParaRPr lang="en-US"/>
        </a:p>
      </dgm:t>
    </dgm:pt>
    <dgm:pt modelId="{BC5C68E5-11BF-4523-92A9-7E0A113137C9}">
      <dgm:prSet custT="1"/>
      <dgm:spPr/>
      <dgm:t>
        <a:bodyPr/>
        <a:lstStyle/>
        <a:p>
          <a:pPr algn="ctr"/>
          <a:r>
            <a:rPr lang="en-US" sz="1400" b="1">
              <a:solidFill>
                <a:schemeClr val="tx2">
                  <a:lumMod val="75000"/>
                </a:schemeClr>
              </a:solidFill>
              <a:latin typeface="Times New Roman" panose="02020603050405020304" pitchFamily="18" charset="0"/>
              <a:cs typeface="Times New Roman" panose="02020603050405020304" pitchFamily="18" charset="0"/>
            </a:rPr>
            <a:t>further study for CSP technology</a:t>
          </a:r>
        </a:p>
      </dgm:t>
    </dgm:pt>
    <dgm:pt modelId="{447EEB63-343F-4620-A41D-D4EB726021CA}" type="parTrans" cxnId="{779B5175-10C4-4456-A3D6-44796C0C24B5}">
      <dgm:prSet/>
      <dgm:spPr/>
      <dgm:t>
        <a:bodyPr/>
        <a:lstStyle/>
        <a:p>
          <a:pPr algn="ctr"/>
          <a:endParaRPr lang="en-US"/>
        </a:p>
      </dgm:t>
    </dgm:pt>
    <dgm:pt modelId="{38605629-7E92-4898-BDCF-8BA16D2C0376}" type="sibTrans" cxnId="{779B5175-10C4-4456-A3D6-44796C0C24B5}">
      <dgm:prSet/>
      <dgm:spPr/>
      <dgm:t>
        <a:bodyPr/>
        <a:lstStyle/>
        <a:p>
          <a:pPr algn="ctr"/>
          <a:endParaRPr lang="en-US"/>
        </a:p>
      </dgm:t>
    </dgm:pt>
    <dgm:pt modelId="{795C6888-6F76-47E8-9A39-4404B2CCB9D3}">
      <dgm:prSet custT="1"/>
      <dgm:spPr/>
      <dgm:t>
        <a:bodyPr/>
        <a:lstStyle/>
        <a:p>
          <a:pPr algn="ctr"/>
          <a:r>
            <a:rPr lang="en-US" sz="1400" b="1">
              <a:solidFill>
                <a:schemeClr val="tx2">
                  <a:lumMod val="75000"/>
                </a:schemeClr>
              </a:solidFill>
              <a:latin typeface="Times New Roman" panose="02020603050405020304" pitchFamily="18" charset="0"/>
              <a:cs typeface="Times New Roman" panose="02020603050405020304" pitchFamily="18" charset="0"/>
            </a:rPr>
            <a:t>Site selection criteria for the CSP Station</a:t>
          </a:r>
        </a:p>
      </dgm:t>
    </dgm:pt>
    <dgm:pt modelId="{6213B920-B1C8-4F04-B5C4-01E13CE2C338}" type="parTrans" cxnId="{085B0589-3538-4409-BFC2-3B8792C88340}">
      <dgm:prSet/>
      <dgm:spPr/>
      <dgm:t>
        <a:bodyPr/>
        <a:lstStyle/>
        <a:p>
          <a:pPr algn="ctr"/>
          <a:endParaRPr lang="en-US"/>
        </a:p>
      </dgm:t>
    </dgm:pt>
    <dgm:pt modelId="{8D535B84-53B2-4D56-9DBA-267676D7A5DF}" type="sibTrans" cxnId="{085B0589-3538-4409-BFC2-3B8792C88340}">
      <dgm:prSet/>
      <dgm:spPr/>
      <dgm:t>
        <a:bodyPr/>
        <a:lstStyle/>
        <a:p>
          <a:pPr algn="ctr"/>
          <a:endParaRPr lang="en-US"/>
        </a:p>
      </dgm:t>
    </dgm:pt>
    <dgm:pt modelId="{7AFF39A5-FC00-4B94-AFBF-69EC5F09B2A7}" type="pres">
      <dgm:prSet presAssocID="{9F0A7289-3205-43E0-AB3C-F36D2E64259E}" presName="diagram" presStyleCnt="0">
        <dgm:presLayoutVars>
          <dgm:dir/>
          <dgm:resizeHandles/>
        </dgm:presLayoutVars>
      </dgm:prSet>
      <dgm:spPr/>
    </dgm:pt>
    <dgm:pt modelId="{4AD4F32D-13B1-4E6A-924B-20FCE58402B3}" type="pres">
      <dgm:prSet presAssocID="{BC5C68E5-11BF-4523-92A9-7E0A113137C9}" presName="firstNode" presStyleLbl="node1" presStyleIdx="0" presStyleCnt="6" custScaleX="115695" custScaleY="100498">
        <dgm:presLayoutVars>
          <dgm:bulletEnabled val="1"/>
        </dgm:presLayoutVars>
      </dgm:prSet>
      <dgm:spPr/>
    </dgm:pt>
    <dgm:pt modelId="{6F4350BF-DFC1-4E2F-9E94-1A725979CC2A}" type="pres">
      <dgm:prSet presAssocID="{38605629-7E92-4898-BDCF-8BA16D2C0376}" presName="sibTrans" presStyleLbl="sibTrans2D1" presStyleIdx="0" presStyleCnt="5"/>
      <dgm:spPr/>
    </dgm:pt>
    <dgm:pt modelId="{E919ABC8-216A-43C8-835C-67792AD3C265}" type="pres">
      <dgm:prSet presAssocID="{795C6888-6F76-47E8-9A39-4404B2CCB9D3}" presName="middleNode" presStyleCnt="0"/>
      <dgm:spPr/>
    </dgm:pt>
    <dgm:pt modelId="{B55D650E-88C3-4C17-99EA-E44848394294}" type="pres">
      <dgm:prSet presAssocID="{795C6888-6F76-47E8-9A39-4404B2CCB9D3}" presName="padding" presStyleLbl="node1" presStyleIdx="0" presStyleCnt="6"/>
      <dgm:spPr/>
    </dgm:pt>
    <dgm:pt modelId="{468EE0B3-A9C8-4CEA-8A8B-7391E383143A}" type="pres">
      <dgm:prSet presAssocID="{795C6888-6F76-47E8-9A39-4404B2CCB9D3}" presName="shape" presStyleLbl="node1" presStyleIdx="1" presStyleCnt="6" custScaleX="223003" custScaleY="207604" custLinFactNeighborX="-430" custLinFactNeighborY="1229">
        <dgm:presLayoutVars>
          <dgm:bulletEnabled val="1"/>
        </dgm:presLayoutVars>
      </dgm:prSet>
      <dgm:spPr/>
    </dgm:pt>
    <dgm:pt modelId="{5CC71A35-4362-40BD-80FF-06930D5A92E9}" type="pres">
      <dgm:prSet presAssocID="{8D535B84-53B2-4D56-9DBA-267676D7A5DF}" presName="sibTrans" presStyleLbl="sibTrans2D1" presStyleIdx="1" presStyleCnt="5"/>
      <dgm:spPr/>
    </dgm:pt>
    <dgm:pt modelId="{EAF644E6-7E9C-43C9-9066-8515728C38C8}" type="pres">
      <dgm:prSet presAssocID="{8D2BDDA2-850B-4F1D-9E04-2B6483FEC982}" presName="middleNode" presStyleCnt="0"/>
      <dgm:spPr/>
    </dgm:pt>
    <dgm:pt modelId="{FFDADE61-BF45-4117-A34F-DEBFC5750BAE}" type="pres">
      <dgm:prSet presAssocID="{8D2BDDA2-850B-4F1D-9E04-2B6483FEC982}" presName="padding" presStyleLbl="node1" presStyleIdx="1" presStyleCnt="6"/>
      <dgm:spPr/>
    </dgm:pt>
    <dgm:pt modelId="{B7CAD619-EF33-4657-B795-CA17FE2E465C}" type="pres">
      <dgm:prSet presAssocID="{8D2BDDA2-850B-4F1D-9E04-2B6483FEC982}" presName="shape" presStyleLbl="node1" presStyleIdx="2" presStyleCnt="6" custScaleX="135226" custScaleY="135304" custLinFactNeighborX="-430" custLinFactNeighborY="1229">
        <dgm:presLayoutVars>
          <dgm:bulletEnabled val="1"/>
        </dgm:presLayoutVars>
      </dgm:prSet>
      <dgm:spPr/>
    </dgm:pt>
    <dgm:pt modelId="{1FD88F44-057B-4C6F-959E-5F1E157531BD}" type="pres">
      <dgm:prSet presAssocID="{E010458A-5499-4921-9835-CB3294249097}" presName="sibTrans" presStyleLbl="sibTrans2D1" presStyleIdx="2" presStyleCnt="5"/>
      <dgm:spPr/>
    </dgm:pt>
    <dgm:pt modelId="{F92484AF-77E9-4D2F-9945-4B3F98647611}" type="pres">
      <dgm:prSet presAssocID="{A779A63A-C2EC-483A-AA1D-08B711A4DDBF}" presName="middleNode" presStyleCnt="0"/>
      <dgm:spPr/>
    </dgm:pt>
    <dgm:pt modelId="{E688E626-9358-4435-945E-9000C6B3A854}" type="pres">
      <dgm:prSet presAssocID="{A779A63A-C2EC-483A-AA1D-08B711A4DDBF}" presName="padding" presStyleLbl="node1" presStyleIdx="2" presStyleCnt="6"/>
      <dgm:spPr/>
    </dgm:pt>
    <dgm:pt modelId="{8FDA4A25-1A8D-4BC0-91DD-ECD381169358}" type="pres">
      <dgm:prSet presAssocID="{A779A63A-C2EC-483A-AA1D-08B711A4DDBF}" presName="shape" presStyleLbl="node1" presStyleIdx="3" presStyleCnt="6" custScaleX="170151" custScaleY="158453" custLinFactNeighborX="-430" custLinFactNeighborY="1229">
        <dgm:presLayoutVars>
          <dgm:bulletEnabled val="1"/>
        </dgm:presLayoutVars>
      </dgm:prSet>
      <dgm:spPr/>
    </dgm:pt>
    <dgm:pt modelId="{C930945B-2EBF-4C8B-AAD9-438F5F46C326}" type="pres">
      <dgm:prSet presAssocID="{758D9C5C-9DA2-4C38-8073-0F14DB3CC075}" presName="sibTrans" presStyleLbl="sibTrans2D1" presStyleIdx="3" presStyleCnt="5"/>
      <dgm:spPr/>
    </dgm:pt>
    <dgm:pt modelId="{1F77359E-F520-4FD8-92E3-D97467EA3C27}" type="pres">
      <dgm:prSet presAssocID="{D8B4DFA4-24F3-4B1E-88E9-99B91A9547F5}" presName="middleNode" presStyleCnt="0"/>
      <dgm:spPr/>
    </dgm:pt>
    <dgm:pt modelId="{CE9DEAB7-B9C8-4C41-8543-BCD6C507AD1B}" type="pres">
      <dgm:prSet presAssocID="{D8B4DFA4-24F3-4B1E-88E9-99B91A9547F5}" presName="padding" presStyleLbl="node1" presStyleIdx="3" presStyleCnt="6"/>
      <dgm:spPr/>
    </dgm:pt>
    <dgm:pt modelId="{23334186-9361-4DE1-8BEA-4B14174D4AFF}" type="pres">
      <dgm:prSet presAssocID="{D8B4DFA4-24F3-4B1E-88E9-99B91A9547F5}" presName="shape" presStyleLbl="node1" presStyleIdx="4" presStyleCnt="6" custScaleX="128681" custScaleY="130047">
        <dgm:presLayoutVars>
          <dgm:bulletEnabled val="1"/>
        </dgm:presLayoutVars>
      </dgm:prSet>
      <dgm:spPr/>
    </dgm:pt>
    <dgm:pt modelId="{FF4B3A41-83DE-40EA-82C3-AE483643AEDC}" type="pres">
      <dgm:prSet presAssocID="{18EB89DE-8031-4164-9DF7-374FCA01A6B6}" presName="sibTrans" presStyleLbl="sibTrans2D1" presStyleIdx="4" presStyleCnt="5"/>
      <dgm:spPr/>
    </dgm:pt>
    <dgm:pt modelId="{BE51AA38-D576-41CD-BE05-3F603CC81E2F}" type="pres">
      <dgm:prSet presAssocID="{DAB7FA25-B634-480D-8116-43EA1B6011A0}" presName="lastNode" presStyleLbl="node1" presStyleIdx="5" presStyleCnt="6" custScaleX="173111" custScaleY="173214" custLinFactNeighborX="-4336" custLinFactNeighborY="1630">
        <dgm:presLayoutVars>
          <dgm:bulletEnabled val="1"/>
        </dgm:presLayoutVars>
      </dgm:prSet>
      <dgm:spPr/>
    </dgm:pt>
  </dgm:ptLst>
  <dgm:cxnLst>
    <dgm:cxn modelId="{80E9BE09-0356-4846-AD2C-BF3916A575B8}" type="presOf" srcId="{E010458A-5499-4921-9835-CB3294249097}" destId="{1FD88F44-057B-4C6F-959E-5F1E157531BD}" srcOrd="0" destOrd="0" presId="urn:microsoft.com/office/officeart/2005/8/layout/bProcess2"/>
    <dgm:cxn modelId="{16410522-52BA-4F5C-9DA0-329FAEECFA3E}" srcId="{9F0A7289-3205-43E0-AB3C-F36D2E64259E}" destId="{D8B4DFA4-24F3-4B1E-88E9-99B91A9547F5}" srcOrd="4" destOrd="0" parTransId="{98512B40-0B9C-4C60-A27F-1128F3AE8022}" sibTransId="{18EB89DE-8031-4164-9DF7-374FCA01A6B6}"/>
    <dgm:cxn modelId="{938FA130-5FBF-4FA3-BB23-477FAD6707C6}" type="presOf" srcId="{BC5C68E5-11BF-4523-92A9-7E0A113137C9}" destId="{4AD4F32D-13B1-4E6A-924B-20FCE58402B3}" srcOrd="0" destOrd="0" presId="urn:microsoft.com/office/officeart/2005/8/layout/bProcess2"/>
    <dgm:cxn modelId="{4965533A-EAFD-414A-ABA5-13C2462AEC58}" srcId="{9F0A7289-3205-43E0-AB3C-F36D2E64259E}" destId="{8D2BDDA2-850B-4F1D-9E04-2B6483FEC982}" srcOrd="2" destOrd="0" parTransId="{0D01A39B-4964-44A2-A196-7EBA832989FC}" sibTransId="{E010458A-5499-4921-9835-CB3294249097}"/>
    <dgm:cxn modelId="{78DF823A-AC84-4429-9EF7-717CB2423C9D}" type="presOf" srcId="{9F0A7289-3205-43E0-AB3C-F36D2E64259E}" destId="{7AFF39A5-FC00-4B94-AFBF-69EC5F09B2A7}" srcOrd="0" destOrd="0" presId="urn:microsoft.com/office/officeart/2005/8/layout/bProcess2"/>
    <dgm:cxn modelId="{1B1F423C-3DEA-4411-8718-4F9C5234F53B}" type="presOf" srcId="{18EB89DE-8031-4164-9DF7-374FCA01A6B6}" destId="{FF4B3A41-83DE-40EA-82C3-AE483643AEDC}" srcOrd="0" destOrd="0" presId="urn:microsoft.com/office/officeart/2005/8/layout/bProcess2"/>
    <dgm:cxn modelId="{DD1D256A-7BBE-449A-8DB0-FFFF673AC44D}" srcId="{9F0A7289-3205-43E0-AB3C-F36D2E64259E}" destId="{A779A63A-C2EC-483A-AA1D-08B711A4DDBF}" srcOrd="3" destOrd="0" parTransId="{10A41E21-4054-461C-90A0-26649B0BB7DB}" sibTransId="{758D9C5C-9DA2-4C38-8073-0F14DB3CC075}"/>
    <dgm:cxn modelId="{65B6A572-D44F-4FE7-B116-50CA17AB6559}" srcId="{9F0A7289-3205-43E0-AB3C-F36D2E64259E}" destId="{DAB7FA25-B634-480D-8116-43EA1B6011A0}" srcOrd="5" destOrd="0" parTransId="{8517F1EF-A633-4402-A3E0-2289CDF4883D}" sibTransId="{D25BE05C-3C90-4302-8A7F-A593B9CB8048}"/>
    <dgm:cxn modelId="{779B5175-10C4-4456-A3D6-44796C0C24B5}" srcId="{9F0A7289-3205-43E0-AB3C-F36D2E64259E}" destId="{BC5C68E5-11BF-4523-92A9-7E0A113137C9}" srcOrd="0" destOrd="0" parTransId="{447EEB63-343F-4620-A41D-D4EB726021CA}" sibTransId="{38605629-7E92-4898-BDCF-8BA16D2C0376}"/>
    <dgm:cxn modelId="{B8948980-CC6A-450D-82C7-8EB2B83F543C}" type="presOf" srcId="{A779A63A-C2EC-483A-AA1D-08B711A4DDBF}" destId="{8FDA4A25-1A8D-4BC0-91DD-ECD381169358}" srcOrd="0" destOrd="0" presId="urn:microsoft.com/office/officeart/2005/8/layout/bProcess2"/>
    <dgm:cxn modelId="{604A0A85-2644-486D-8614-226E7891D371}" type="presOf" srcId="{795C6888-6F76-47E8-9A39-4404B2CCB9D3}" destId="{468EE0B3-A9C8-4CEA-8A8B-7391E383143A}" srcOrd="0" destOrd="0" presId="urn:microsoft.com/office/officeart/2005/8/layout/bProcess2"/>
    <dgm:cxn modelId="{085B0589-3538-4409-BFC2-3B8792C88340}" srcId="{9F0A7289-3205-43E0-AB3C-F36D2E64259E}" destId="{795C6888-6F76-47E8-9A39-4404B2CCB9D3}" srcOrd="1" destOrd="0" parTransId="{6213B920-B1C8-4F04-B5C4-01E13CE2C338}" sibTransId="{8D535B84-53B2-4D56-9DBA-267676D7A5DF}"/>
    <dgm:cxn modelId="{34532B93-DB1D-4286-B23B-D3E147130227}" type="presOf" srcId="{8D2BDDA2-850B-4F1D-9E04-2B6483FEC982}" destId="{B7CAD619-EF33-4657-B795-CA17FE2E465C}" srcOrd="0" destOrd="0" presId="urn:microsoft.com/office/officeart/2005/8/layout/bProcess2"/>
    <dgm:cxn modelId="{FB0E0FC7-2488-4858-A4B2-4B4ED5F5DD3B}" type="presOf" srcId="{758D9C5C-9DA2-4C38-8073-0F14DB3CC075}" destId="{C930945B-2EBF-4C8B-AAD9-438F5F46C326}" srcOrd="0" destOrd="0" presId="urn:microsoft.com/office/officeart/2005/8/layout/bProcess2"/>
    <dgm:cxn modelId="{75225ACC-4A1C-468E-A129-79462CF1CD93}" type="presOf" srcId="{D8B4DFA4-24F3-4B1E-88E9-99B91A9547F5}" destId="{23334186-9361-4DE1-8BEA-4B14174D4AFF}" srcOrd="0" destOrd="0" presId="urn:microsoft.com/office/officeart/2005/8/layout/bProcess2"/>
    <dgm:cxn modelId="{A8E289D6-EC36-42F2-8FD6-9303C084C12A}" type="presOf" srcId="{38605629-7E92-4898-BDCF-8BA16D2C0376}" destId="{6F4350BF-DFC1-4E2F-9E94-1A725979CC2A}" srcOrd="0" destOrd="0" presId="urn:microsoft.com/office/officeart/2005/8/layout/bProcess2"/>
    <dgm:cxn modelId="{82DE2ADD-312A-44B9-868F-C2FF5504BF6F}" type="presOf" srcId="{DAB7FA25-B634-480D-8116-43EA1B6011A0}" destId="{BE51AA38-D576-41CD-BE05-3F603CC81E2F}" srcOrd="0" destOrd="0" presId="urn:microsoft.com/office/officeart/2005/8/layout/bProcess2"/>
    <dgm:cxn modelId="{AF36F9F7-B451-4CBE-97EF-73AEBA521593}" type="presOf" srcId="{8D535B84-53B2-4D56-9DBA-267676D7A5DF}" destId="{5CC71A35-4362-40BD-80FF-06930D5A92E9}" srcOrd="0" destOrd="0" presId="urn:microsoft.com/office/officeart/2005/8/layout/bProcess2"/>
    <dgm:cxn modelId="{FF38DBBA-BD2D-4B58-A98C-887A23B425E4}" type="presParOf" srcId="{7AFF39A5-FC00-4B94-AFBF-69EC5F09B2A7}" destId="{4AD4F32D-13B1-4E6A-924B-20FCE58402B3}" srcOrd="0" destOrd="0" presId="urn:microsoft.com/office/officeart/2005/8/layout/bProcess2"/>
    <dgm:cxn modelId="{3BDDC9C7-0C44-49E3-A787-36302476276A}" type="presParOf" srcId="{7AFF39A5-FC00-4B94-AFBF-69EC5F09B2A7}" destId="{6F4350BF-DFC1-4E2F-9E94-1A725979CC2A}" srcOrd="1" destOrd="0" presId="urn:microsoft.com/office/officeart/2005/8/layout/bProcess2"/>
    <dgm:cxn modelId="{A18E1AAD-E8D4-4B50-9E7E-3D7538BA4408}" type="presParOf" srcId="{7AFF39A5-FC00-4B94-AFBF-69EC5F09B2A7}" destId="{E919ABC8-216A-43C8-835C-67792AD3C265}" srcOrd="2" destOrd="0" presId="urn:microsoft.com/office/officeart/2005/8/layout/bProcess2"/>
    <dgm:cxn modelId="{E037D7CD-DFDF-4028-92DB-011E62B2CC6B}" type="presParOf" srcId="{E919ABC8-216A-43C8-835C-67792AD3C265}" destId="{B55D650E-88C3-4C17-99EA-E44848394294}" srcOrd="0" destOrd="0" presId="urn:microsoft.com/office/officeart/2005/8/layout/bProcess2"/>
    <dgm:cxn modelId="{56D1FBF7-DD0B-45AF-AB5B-34A55EEC754D}" type="presParOf" srcId="{E919ABC8-216A-43C8-835C-67792AD3C265}" destId="{468EE0B3-A9C8-4CEA-8A8B-7391E383143A}" srcOrd="1" destOrd="0" presId="urn:microsoft.com/office/officeart/2005/8/layout/bProcess2"/>
    <dgm:cxn modelId="{0D1F90E1-440E-41E6-BC67-E44723068DDA}" type="presParOf" srcId="{7AFF39A5-FC00-4B94-AFBF-69EC5F09B2A7}" destId="{5CC71A35-4362-40BD-80FF-06930D5A92E9}" srcOrd="3" destOrd="0" presId="urn:microsoft.com/office/officeart/2005/8/layout/bProcess2"/>
    <dgm:cxn modelId="{56FD01F1-4367-4754-A788-E1E772074C57}" type="presParOf" srcId="{7AFF39A5-FC00-4B94-AFBF-69EC5F09B2A7}" destId="{EAF644E6-7E9C-43C9-9066-8515728C38C8}" srcOrd="4" destOrd="0" presId="urn:microsoft.com/office/officeart/2005/8/layout/bProcess2"/>
    <dgm:cxn modelId="{840011E4-6D79-43C9-8997-365BCAB7D5A1}" type="presParOf" srcId="{EAF644E6-7E9C-43C9-9066-8515728C38C8}" destId="{FFDADE61-BF45-4117-A34F-DEBFC5750BAE}" srcOrd="0" destOrd="0" presId="urn:microsoft.com/office/officeart/2005/8/layout/bProcess2"/>
    <dgm:cxn modelId="{7F05DFA2-91B0-4321-8261-18C9B34C1867}" type="presParOf" srcId="{EAF644E6-7E9C-43C9-9066-8515728C38C8}" destId="{B7CAD619-EF33-4657-B795-CA17FE2E465C}" srcOrd="1" destOrd="0" presId="urn:microsoft.com/office/officeart/2005/8/layout/bProcess2"/>
    <dgm:cxn modelId="{4EBE3274-AD66-4201-8A01-B518E6CC215F}" type="presParOf" srcId="{7AFF39A5-FC00-4B94-AFBF-69EC5F09B2A7}" destId="{1FD88F44-057B-4C6F-959E-5F1E157531BD}" srcOrd="5" destOrd="0" presId="urn:microsoft.com/office/officeart/2005/8/layout/bProcess2"/>
    <dgm:cxn modelId="{C5DAC7E1-AB4F-4423-91F4-C2525395A639}" type="presParOf" srcId="{7AFF39A5-FC00-4B94-AFBF-69EC5F09B2A7}" destId="{F92484AF-77E9-4D2F-9945-4B3F98647611}" srcOrd="6" destOrd="0" presId="urn:microsoft.com/office/officeart/2005/8/layout/bProcess2"/>
    <dgm:cxn modelId="{955EF676-7A49-4B0A-83D8-B8EE84B3E377}" type="presParOf" srcId="{F92484AF-77E9-4D2F-9945-4B3F98647611}" destId="{E688E626-9358-4435-945E-9000C6B3A854}" srcOrd="0" destOrd="0" presId="urn:microsoft.com/office/officeart/2005/8/layout/bProcess2"/>
    <dgm:cxn modelId="{08ED5F20-4A9B-4E05-9B8D-969397620E16}" type="presParOf" srcId="{F92484AF-77E9-4D2F-9945-4B3F98647611}" destId="{8FDA4A25-1A8D-4BC0-91DD-ECD381169358}" srcOrd="1" destOrd="0" presId="urn:microsoft.com/office/officeart/2005/8/layout/bProcess2"/>
    <dgm:cxn modelId="{7A7FA00A-AF8E-4EF4-9804-1CF6D062BFDC}" type="presParOf" srcId="{7AFF39A5-FC00-4B94-AFBF-69EC5F09B2A7}" destId="{C930945B-2EBF-4C8B-AAD9-438F5F46C326}" srcOrd="7" destOrd="0" presId="urn:microsoft.com/office/officeart/2005/8/layout/bProcess2"/>
    <dgm:cxn modelId="{5B58FDBB-A9BE-4E5D-AB28-774FE7A89228}" type="presParOf" srcId="{7AFF39A5-FC00-4B94-AFBF-69EC5F09B2A7}" destId="{1F77359E-F520-4FD8-92E3-D97467EA3C27}" srcOrd="8" destOrd="0" presId="urn:microsoft.com/office/officeart/2005/8/layout/bProcess2"/>
    <dgm:cxn modelId="{20E64F75-C218-4143-827C-B65FC23A8477}" type="presParOf" srcId="{1F77359E-F520-4FD8-92E3-D97467EA3C27}" destId="{CE9DEAB7-B9C8-4C41-8543-BCD6C507AD1B}" srcOrd="0" destOrd="0" presId="urn:microsoft.com/office/officeart/2005/8/layout/bProcess2"/>
    <dgm:cxn modelId="{547E1DD2-89BD-4188-A095-4CBD7921B4A9}" type="presParOf" srcId="{1F77359E-F520-4FD8-92E3-D97467EA3C27}" destId="{23334186-9361-4DE1-8BEA-4B14174D4AFF}" srcOrd="1" destOrd="0" presId="urn:microsoft.com/office/officeart/2005/8/layout/bProcess2"/>
    <dgm:cxn modelId="{8830F335-3C1D-4E43-A4A3-944D916C8D65}" type="presParOf" srcId="{7AFF39A5-FC00-4B94-AFBF-69EC5F09B2A7}" destId="{FF4B3A41-83DE-40EA-82C3-AE483643AEDC}" srcOrd="9" destOrd="0" presId="urn:microsoft.com/office/officeart/2005/8/layout/bProcess2"/>
    <dgm:cxn modelId="{E3BA5F02-9632-4393-82D5-2763EAD19D6D}" type="presParOf" srcId="{7AFF39A5-FC00-4B94-AFBF-69EC5F09B2A7}" destId="{BE51AA38-D576-41CD-BE05-3F603CC81E2F}" srcOrd="10" destOrd="0" presId="urn:microsoft.com/office/officeart/2005/8/layout/b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D4F32D-13B1-4E6A-924B-20FCE58402B3}">
      <dsp:nvSpPr>
        <dsp:cNvPr id="0" name=""/>
        <dsp:cNvSpPr/>
      </dsp:nvSpPr>
      <dsp:spPr>
        <a:xfrm>
          <a:off x="935806" y="877"/>
          <a:ext cx="1464447" cy="1272086"/>
        </a:xfrm>
        <a:prstGeom prst="ellipse">
          <a:avLst/>
        </a:prstGeom>
        <a:solidFill>
          <a:schemeClr val="lt1">
            <a:hueOff val="0"/>
            <a:satOff val="0"/>
            <a:lumOff val="0"/>
            <a:alphaOff val="0"/>
          </a:schemeClr>
        </a:solidFill>
        <a:ln w="31750" cap="flat" cmpd="sng" algn="ctr">
          <a:solidFill>
            <a:schemeClr val="accent1">
              <a:shade val="80000"/>
              <a:hueOff val="0"/>
              <a:satOff val="0"/>
              <a:lumOff val="0"/>
              <a:alphaOff val="0"/>
            </a:schemeClr>
          </a:solidFill>
          <a:prstDash val="solid"/>
        </a:ln>
        <a:effectLst>
          <a:outerShdw blurRad="515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a:solidFill>
                <a:schemeClr val="tx2">
                  <a:lumMod val="75000"/>
                </a:schemeClr>
              </a:solidFill>
              <a:latin typeface="Times New Roman" panose="02020603050405020304" pitchFamily="18" charset="0"/>
              <a:cs typeface="Times New Roman" panose="02020603050405020304" pitchFamily="18" charset="0"/>
            </a:rPr>
            <a:t>further study for CSP technology</a:t>
          </a:r>
        </a:p>
      </dsp:txBody>
      <dsp:txXfrm>
        <a:off x="1150269" y="187170"/>
        <a:ext cx="1035521" cy="899500"/>
      </dsp:txXfrm>
    </dsp:sp>
    <dsp:sp modelId="{6F4350BF-DFC1-4E2F-9E94-1A725979CC2A}">
      <dsp:nvSpPr>
        <dsp:cNvPr id="0" name=""/>
        <dsp:cNvSpPr/>
      </dsp:nvSpPr>
      <dsp:spPr>
        <a:xfrm rot="10806349">
          <a:off x="1444912" y="1386313"/>
          <a:ext cx="443024" cy="240303"/>
        </a:xfrm>
        <a:prstGeom prst="triangle">
          <a:avLst/>
        </a:prstGeom>
        <a:solidFill>
          <a:schemeClr val="accent1">
            <a:tint val="60000"/>
            <a:hueOff val="0"/>
            <a:satOff val="0"/>
            <a:lumOff val="0"/>
            <a:alphaOff val="0"/>
          </a:schemeClr>
        </a:solidFill>
        <a:ln>
          <a:noFill/>
        </a:ln>
        <a:effectLst>
          <a:outerShdw blurRad="51500" dist="25400" dir="5400000" rotWithShape="0">
            <a:srgbClr val="000000">
              <a:alpha val="40000"/>
            </a:srgbClr>
          </a:outerShdw>
        </a:effectLst>
      </dsp:spPr>
      <dsp:style>
        <a:lnRef idx="0">
          <a:scrgbClr r="0" g="0" b="0"/>
        </a:lnRef>
        <a:fillRef idx="1">
          <a:scrgbClr r="0" g="0" b="0"/>
        </a:fillRef>
        <a:effectRef idx="1">
          <a:scrgbClr r="0" g="0" b="0"/>
        </a:effectRef>
        <a:fontRef idx="minor">
          <a:schemeClr val="lt1"/>
        </a:fontRef>
      </dsp:style>
    </dsp:sp>
    <dsp:sp modelId="{468EE0B3-A9C8-4CEA-8A8B-7391E383143A}">
      <dsp:nvSpPr>
        <dsp:cNvPr id="0" name=""/>
        <dsp:cNvSpPr/>
      </dsp:nvSpPr>
      <dsp:spPr>
        <a:xfrm>
          <a:off x="723017" y="1726364"/>
          <a:ext cx="1882763" cy="1752753"/>
        </a:xfrm>
        <a:prstGeom prst="ellipse">
          <a:avLst/>
        </a:prstGeom>
        <a:solidFill>
          <a:schemeClr val="lt1">
            <a:hueOff val="0"/>
            <a:satOff val="0"/>
            <a:lumOff val="0"/>
            <a:alphaOff val="0"/>
          </a:schemeClr>
        </a:solidFill>
        <a:ln w="31750" cap="flat" cmpd="sng" algn="ctr">
          <a:solidFill>
            <a:schemeClr val="accent1">
              <a:shade val="80000"/>
              <a:hueOff val="0"/>
              <a:satOff val="0"/>
              <a:lumOff val="0"/>
              <a:alphaOff val="0"/>
            </a:schemeClr>
          </a:solidFill>
          <a:prstDash val="solid"/>
        </a:ln>
        <a:effectLst>
          <a:outerShdw blurRad="515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a:solidFill>
                <a:schemeClr val="tx2">
                  <a:lumMod val="75000"/>
                </a:schemeClr>
              </a:solidFill>
              <a:latin typeface="Times New Roman" panose="02020603050405020304" pitchFamily="18" charset="0"/>
              <a:cs typeface="Times New Roman" panose="02020603050405020304" pitchFamily="18" charset="0"/>
            </a:rPr>
            <a:t>Site selection criteria for the CSP Station</a:t>
          </a:r>
        </a:p>
      </dsp:txBody>
      <dsp:txXfrm>
        <a:off x="998741" y="1983049"/>
        <a:ext cx="1331315" cy="1239383"/>
      </dsp:txXfrm>
    </dsp:sp>
    <dsp:sp modelId="{5CC71A35-4362-40BD-80FF-06930D5A92E9}">
      <dsp:nvSpPr>
        <dsp:cNvPr id="0" name=""/>
        <dsp:cNvSpPr/>
      </dsp:nvSpPr>
      <dsp:spPr>
        <a:xfrm rot="5763750">
          <a:off x="2779755" y="2624574"/>
          <a:ext cx="443024" cy="240303"/>
        </a:xfrm>
        <a:prstGeom prst="triangle">
          <a:avLst/>
        </a:prstGeom>
        <a:solidFill>
          <a:schemeClr val="accent1">
            <a:tint val="60000"/>
            <a:hueOff val="0"/>
            <a:satOff val="0"/>
            <a:lumOff val="0"/>
            <a:alphaOff val="0"/>
          </a:schemeClr>
        </a:solidFill>
        <a:ln>
          <a:noFill/>
        </a:ln>
        <a:effectLst>
          <a:outerShdw blurRad="51500" dist="25400" dir="5400000" rotWithShape="0">
            <a:srgbClr val="000000">
              <a:alpha val="40000"/>
            </a:srgbClr>
          </a:outerShdw>
        </a:effectLst>
      </dsp:spPr>
      <dsp:style>
        <a:lnRef idx="0">
          <a:scrgbClr r="0" g="0" b="0"/>
        </a:lnRef>
        <a:fillRef idx="1">
          <a:scrgbClr r="0" g="0" b="0"/>
        </a:fillRef>
        <a:effectRef idx="1">
          <a:scrgbClr r="0" g="0" b="0"/>
        </a:effectRef>
        <a:fontRef idx="minor">
          <a:schemeClr val="lt1"/>
        </a:fontRef>
      </dsp:style>
    </dsp:sp>
    <dsp:sp modelId="{B7CAD619-EF33-4657-B795-CA17FE2E465C}">
      <dsp:nvSpPr>
        <dsp:cNvPr id="0" name=""/>
        <dsp:cNvSpPr/>
      </dsp:nvSpPr>
      <dsp:spPr>
        <a:xfrm>
          <a:off x="3386105" y="2275055"/>
          <a:ext cx="1141682" cy="1142341"/>
        </a:xfrm>
        <a:prstGeom prst="ellipse">
          <a:avLst/>
        </a:prstGeom>
        <a:solidFill>
          <a:schemeClr val="lt1">
            <a:hueOff val="0"/>
            <a:satOff val="0"/>
            <a:lumOff val="0"/>
            <a:alphaOff val="0"/>
          </a:schemeClr>
        </a:solidFill>
        <a:ln w="31750" cap="flat" cmpd="sng" algn="ctr">
          <a:solidFill>
            <a:schemeClr val="accent1">
              <a:shade val="80000"/>
              <a:hueOff val="0"/>
              <a:satOff val="0"/>
              <a:lumOff val="0"/>
              <a:alphaOff val="0"/>
            </a:schemeClr>
          </a:solidFill>
          <a:prstDash val="solid"/>
        </a:ln>
        <a:effectLst>
          <a:outerShdw blurRad="515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a:solidFill>
                <a:schemeClr val="tx2">
                  <a:lumMod val="75000"/>
                </a:schemeClr>
              </a:solidFill>
              <a:latin typeface="Times New Roman" panose="02020603050405020304" pitchFamily="18" charset="0"/>
              <a:cs typeface="Times New Roman" panose="02020603050405020304" pitchFamily="18" charset="0"/>
            </a:rPr>
            <a:t>Data collection</a:t>
          </a:r>
        </a:p>
      </dsp:txBody>
      <dsp:txXfrm>
        <a:off x="3553300" y="2442347"/>
        <a:ext cx="807292" cy="807757"/>
      </dsp:txXfrm>
    </dsp:sp>
    <dsp:sp modelId="{1FD88F44-057B-4C6F-959E-5F1E157531BD}">
      <dsp:nvSpPr>
        <dsp:cNvPr id="0" name=""/>
        <dsp:cNvSpPr/>
      </dsp:nvSpPr>
      <dsp:spPr>
        <a:xfrm>
          <a:off x="3735434" y="1895730"/>
          <a:ext cx="443024" cy="240303"/>
        </a:xfrm>
        <a:prstGeom prst="triangle">
          <a:avLst/>
        </a:prstGeom>
        <a:solidFill>
          <a:schemeClr val="accent1">
            <a:tint val="60000"/>
            <a:hueOff val="0"/>
            <a:satOff val="0"/>
            <a:lumOff val="0"/>
            <a:alphaOff val="0"/>
          </a:schemeClr>
        </a:solidFill>
        <a:ln>
          <a:noFill/>
        </a:ln>
        <a:effectLst>
          <a:outerShdw blurRad="51500" dist="25400" dir="5400000" rotWithShape="0">
            <a:srgbClr val="000000">
              <a:alpha val="40000"/>
            </a:srgbClr>
          </a:outerShdw>
        </a:effectLst>
      </dsp:spPr>
      <dsp:style>
        <a:lnRef idx="0">
          <a:scrgbClr r="0" g="0" b="0"/>
        </a:lnRef>
        <a:fillRef idx="1">
          <a:scrgbClr r="0" g="0" b="0"/>
        </a:fillRef>
        <a:effectRef idx="1">
          <a:scrgbClr r="0" g="0" b="0"/>
        </a:effectRef>
        <a:fontRef idx="minor">
          <a:schemeClr val="lt1"/>
        </a:fontRef>
      </dsp:style>
    </dsp:sp>
    <dsp:sp modelId="{8FDA4A25-1A8D-4BC0-91DD-ECD381169358}">
      <dsp:nvSpPr>
        <dsp:cNvPr id="0" name=""/>
        <dsp:cNvSpPr/>
      </dsp:nvSpPr>
      <dsp:spPr>
        <a:xfrm>
          <a:off x="3238673" y="432527"/>
          <a:ext cx="1436546" cy="1337782"/>
        </a:xfrm>
        <a:prstGeom prst="ellipse">
          <a:avLst/>
        </a:prstGeom>
        <a:solidFill>
          <a:schemeClr val="lt1">
            <a:hueOff val="0"/>
            <a:satOff val="0"/>
            <a:lumOff val="0"/>
            <a:alphaOff val="0"/>
          </a:schemeClr>
        </a:solidFill>
        <a:ln w="31750" cap="flat" cmpd="sng" algn="ctr">
          <a:solidFill>
            <a:schemeClr val="accent1">
              <a:shade val="80000"/>
              <a:hueOff val="0"/>
              <a:satOff val="0"/>
              <a:lumOff val="0"/>
              <a:alphaOff val="0"/>
            </a:schemeClr>
          </a:solidFill>
          <a:prstDash val="solid"/>
        </a:ln>
        <a:effectLst>
          <a:outerShdw blurRad="515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a:solidFill>
                <a:schemeClr val="tx2">
                  <a:lumMod val="75000"/>
                </a:schemeClr>
              </a:solidFill>
              <a:latin typeface="Times New Roman" panose="02020603050405020304" pitchFamily="18" charset="0"/>
              <a:cs typeface="Times New Roman" panose="02020603050405020304" pitchFamily="18" charset="0"/>
            </a:rPr>
            <a:t>Feasibility study</a:t>
          </a:r>
        </a:p>
      </dsp:txBody>
      <dsp:txXfrm>
        <a:off x="3449050" y="628441"/>
        <a:ext cx="1015792" cy="945954"/>
      </dsp:txXfrm>
    </dsp:sp>
    <dsp:sp modelId="{C930945B-2EBF-4C8B-AAD9-438F5F46C326}">
      <dsp:nvSpPr>
        <dsp:cNvPr id="0" name=""/>
        <dsp:cNvSpPr/>
      </dsp:nvSpPr>
      <dsp:spPr>
        <a:xfrm rot="5334945">
          <a:off x="5054938" y="956294"/>
          <a:ext cx="443024" cy="240303"/>
        </a:xfrm>
        <a:prstGeom prst="triangle">
          <a:avLst/>
        </a:prstGeom>
        <a:solidFill>
          <a:schemeClr val="accent1">
            <a:tint val="60000"/>
            <a:hueOff val="0"/>
            <a:satOff val="0"/>
            <a:lumOff val="0"/>
            <a:alphaOff val="0"/>
          </a:schemeClr>
        </a:solidFill>
        <a:ln>
          <a:noFill/>
        </a:ln>
        <a:effectLst>
          <a:outerShdw blurRad="51500" dist="25400" dir="5400000" rotWithShape="0">
            <a:srgbClr val="000000">
              <a:alpha val="40000"/>
            </a:srgbClr>
          </a:outerShdw>
        </a:effectLst>
      </dsp:spPr>
      <dsp:style>
        <a:lnRef idx="0">
          <a:scrgbClr r="0" g="0" b="0"/>
        </a:lnRef>
        <a:fillRef idx="1">
          <a:scrgbClr r="0" g="0" b="0"/>
        </a:fillRef>
        <a:effectRef idx="1">
          <a:scrgbClr r="0" g="0" b="0"/>
        </a:effectRef>
        <a:fontRef idx="minor">
          <a:schemeClr val="lt1"/>
        </a:fontRef>
      </dsp:style>
    </dsp:sp>
    <dsp:sp modelId="{23334186-9361-4DE1-8BEA-4B14174D4AFF}">
      <dsp:nvSpPr>
        <dsp:cNvPr id="0" name=""/>
        <dsp:cNvSpPr/>
      </dsp:nvSpPr>
      <dsp:spPr>
        <a:xfrm>
          <a:off x="5864134" y="506064"/>
          <a:ext cx="1086424" cy="1097957"/>
        </a:xfrm>
        <a:prstGeom prst="ellipse">
          <a:avLst/>
        </a:prstGeom>
        <a:solidFill>
          <a:schemeClr val="lt1">
            <a:hueOff val="0"/>
            <a:satOff val="0"/>
            <a:lumOff val="0"/>
            <a:alphaOff val="0"/>
          </a:schemeClr>
        </a:solidFill>
        <a:ln w="31750" cap="flat" cmpd="sng" algn="ctr">
          <a:solidFill>
            <a:schemeClr val="accent1">
              <a:shade val="80000"/>
              <a:hueOff val="0"/>
              <a:satOff val="0"/>
              <a:lumOff val="0"/>
              <a:alphaOff val="0"/>
            </a:schemeClr>
          </a:solidFill>
          <a:prstDash val="solid"/>
        </a:ln>
        <a:effectLst>
          <a:outerShdw blurRad="515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a:solidFill>
                <a:schemeClr val="tx2">
                  <a:lumMod val="75000"/>
                </a:schemeClr>
              </a:solidFill>
              <a:latin typeface="Times New Roman" panose="02020603050405020304" pitchFamily="18" charset="0"/>
              <a:cs typeface="Times New Roman" panose="02020603050405020304" pitchFamily="18" charset="0"/>
            </a:rPr>
            <a:t>Design CSP </a:t>
          </a:r>
        </a:p>
        <a:p>
          <a:pPr marL="0" lvl="0" indent="0" algn="ctr" defTabSz="622300">
            <a:lnSpc>
              <a:spcPct val="90000"/>
            </a:lnSpc>
            <a:spcBef>
              <a:spcPct val="0"/>
            </a:spcBef>
            <a:spcAft>
              <a:spcPct val="35000"/>
            </a:spcAft>
            <a:buNone/>
          </a:pPr>
          <a:r>
            <a:rPr lang="en-US" sz="1400" b="1" kern="1200">
              <a:solidFill>
                <a:schemeClr val="tx2">
                  <a:lumMod val="75000"/>
                </a:schemeClr>
              </a:solidFill>
              <a:latin typeface="Times New Roman" panose="02020603050405020304" pitchFamily="18" charset="0"/>
              <a:cs typeface="Times New Roman" panose="02020603050405020304" pitchFamily="18" charset="0"/>
            </a:rPr>
            <a:t>Station  </a:t>
          </a:r>
        </a:p>
      </dsp:txBody>
      <dsp:txXfrm>
        <a:off x="6023237" y="666856"/>
        <a:ext cx="768218" cy="776373"/>
      </dsp:txXfrm>
    </dsp:sp>
    <dsp:sp modelId="{FF4B3A41-83DE-40EA-82C3-AE483643AEDC}">
      <dsp:nvSpPr>
        <dsp:cNvPr id="0" name=""/>
        <dsp:cNvSpPr/>
      </dsp:nvSpPr>
      <dsp:spPr>
        <a:xfrm rot="10886808">
          <a:off x="6165129" y="1754661"/>
          <a:ext cx="443024" cy="240303"/>
        </a:xfrm>
        <a:prstGeom prst="triangle">
          <a:avLst/>
        </a:prstGeom>
        <a:solidFill>
          <a:schemeClr val="accent1">
            <a:tint val="60000"/>
            <a:hueOff val="0"/>
            <a:satOff val="0"/>
            <a:lumOff val="0"/>
            <a:alphaOff val="0"/>
          </a:schemeClr>
        </a:solidFill>
        <a:ln>
          <a:noFill/>
        </a:ln>
        <a:effectLst>
          <a:outerShdw blurRad="51500" dist="25400" dir="5400000" rotWithShape="0">
            <a:srgbClr val="000000">
              <a:alpha val="40000"/>
            </a:srgbClr>
          </a:outerShdw>
        </a:effectLst>
      </dsp:spPr>
      <dsp:style>
        <a:lnRef idx="0">
          <a:scrgbClr r="0" g="0" b="0"/>
        </a:lnRef>
        <a:fillRef idx="1">
          <a:scrgbClr r="0" g="0" b="0"/>
        </a:fillRef>
        <a:effectRef idx="1">
          <a:scrgbClr r="0" g="0" b="0"/>
        </a:effectRef>
        <a:fontRef idx="minor">
          <a:schemeClr val="lt1"/>
        </a:fontRef>
      </dsp:style>
    </dsp:sp>
    <dsp:sp modelId="{BE51AA38-D576-41CD-BE05-3F603CC81E2F}">
      <dsp:nvSpPr>
        <dsp:cNvPr id="0" name=""/>
        <dsp:cNvSpPr/>
      </dsp:nvSpPr>
      <dsp:spPr>
        <a:xfrm>
          <a:off x="5256857" y="2131836"/>
          <a:ext cx="2191209" cy="2192513"/>
        </a:xfrm>
        <a:prstGeom prst="ellipse">
          <a:avLst/>
        </a:prstGeom>
        <a:solidFill>
          <a:schemeClr val="lt1">
            <a:hueOff val="0"/>
            <a:satOff val="0"/>
            <a:lumOff val="0"/>
            <a:alphaOff val="0"/>
          </a:schemeClr>
        </a:solidFill>
        <a:ln w="31750" cap="flat" cmpd="sng" algn="ctr">
          <a:solidFill>
            <a:schemeClr val="accent1">
              <a:shade val="80000"/>
              <a:hueOff val="0"/>
              <a:satOff val="0"/>
              <a:lumOff val="0"/>
              <a:alphaOff val="0"/>
            </a:schemeClr>
          </a:solidFill>
          <a:prstDash val="solid"/>
        </a:ln>
        <a:effectLst>
          <a:outerShdw blurRad="515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a:solidFill>
                <a:schemeClr val="tx2">
                  <a:lumMod val="75000"/>
                </a:schemeClr>
              </a:solidFill>
              <a:latin typeface="Times New Roman" panose="02020603050405020304" pitchFamily="18" charset="0"/>
              <a:cs typeface="Times New Roman" panose="02020603050405020304" pitchFamily="18" charset="0"/>
            </a:rPr>
            <a:t>Conclusions </a:t>
          </a:r>
        </a:p>
        <a:p>
          <a:pPr marL="0" lvl="0" indent="0" algn="ctr" defTabSz="622300">
            <a:lnSpc>
              <a:spcPct val="90000"/>
            </a:lnSpc>
            <a:spcBef>
              <a:spcPct val="0"/>
            </a:spcBef>
            <a:spcAft>
              <a:spcPct val="35000"/>
            </a:spcAft>
            <a:buNone/>
          </a:pPr>
          <a:r>
            <a:rPr lang="en-US" sz="1400" b="1" kern="1200">
              <a:solidFill>
                <a:schemeClr val="tx2">
                  <a:lumMod val="75000"/>
                </a:schemeClr>
              </a:solidFill>
              <a:latin typeface="Times New Roman" panose="02020603050405020304" pitchFamily="18" charset="0"/>
              <a:cs typeface="Times New Roman" panose="02020603050405020304" pitchFamily="18" charset="0"/>
            </a:rPr>
            <a:t>&amp; Recommendations</a:t>
          </a:r>
        </a:p>
      </dsp:txBody>
      <dsp:txXfrm>
        <a:off x="5577752" y="2452922"/>
        <a:ext cx="1549419" cy="1550341"/>
      </dsp:txXfrm>
    </dsp:sp>
  </dsp:spTree>
</dsp:drawing>
</file>

<file path=ppt/diagrams/layout1.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2F2354-88C5-48B2-97D4-13EC5FD9DD79}" type="datetimeFigureOut">
              <a:rPr lang="en-US"/>
              <a:t>6/20/2018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F4BEA-6717-4D5A-8A6F-32EBB4E2F3B5}" type="slidenum">
              <a:rPr lang="en-US"/>
              <a:t>‹#›</a:t>
            </a:fld>
            <a:endParaRPr lang="en-US"/>
          </a:p>
        </p:txBody>
      </p:sp>
    </p:spTree>
    <p:extLst>
      <p:ext uri="{BB962C8B-B14F-4D97-AF65-F5344CB8AC3E}">
        <p14:creationId xmlns:p14="http://schemas.microsoft.com/office/powerpoint/2010/main" val="27102509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3F4BEA-6717-4D5A-8A6F-32EBB4E2F3B5}" type="slidenum">
              <a:rPr lang="en-US"/>
              <a:t>14</a:t>
            </a:fld>
            <a:endParaRPr lang="en-US"/>
          </a:p>
        </p:txBody>
      </p:sp>
    </p:spTree>
    <p:extLst>
      <p:ext uri="{BB962C8B-B14F-4D97-AF65-F5344CB8AC3E}">
        <p14:creationId xmlns:p14="http://schemas.microsoft.com/office/powerpoint/2010/main" val="32445878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7C9DD86-5C5E-4D78-8E45-086ED367AE9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588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3F4BEA-6717-4D5A-8A6F-32EBB4E2F3B5}" type="slidenum">
              <a:rPr lang="en-US"/>
              <a:t>15</a:t>
            </a:fld>
            <a:endParaRPr lang="en-US"/>
          </a:p>
        </p:txBody>
      </p:sp>
    </p:spTree>
    <p:extLst>
      <p:ext uri="{BB962C8B-B14F-4D97-AF65-F5344CB8AC3E}">
        <p14:creationId xmlns:p14="http://schemas.microsoft.com/office/powerpoint/2010/main" val="997483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3F4BEA-6717-4D5A-8A6F-32EBB4E2F3B5}" type="slidenum">
              <a:rPr lang="en-US"/>
              <a:t>16</a:t>
            </a:fld>
            <a:endParaRPr lang="en-US"/>
          </a:p>
        </p:txBody>
      </p:sp>
    </p:spTree>
    <p:extLst>
      <p:ext uri="{BB962C8B-B14F-4D97-AF65-F5344CB8AC3E}">
        <p14:creationId xmlns:p14="http://schemas.microsoft.com/office/powerpoint/2010/main" val="18460222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3F4BEA-6717-4D5A-8A6F-32EBB4E2F3B5}" type="slidenum">
              <a:rPr lang="en-US"/>
              <a:t>17</a:t>
            </a:fld>
            <a:endParaRPr lang="en-US"/>
          </a:p>
        </p:txBody>
      </p:sp>
    </p:spTree>
    <p:extLst>
      <p:ext uri="{BB962C8B-B14F-4D97-AF65-F5344CB8AC3E}">
        <p14:creationId xmlns:p14="http://schemas.microsoft.com/office/powerpoint/2010/main" val="31605335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3F4BEA-6717-4D5A-8A6F-32EBB4E2F3B5}" type="slidenum">
              <a:rPr lang="en-US"/>
              <a:t>18</a:t>
            </a:fld>
            <a:endParaRPr lang="en-US"/>
          </a:p>
        </p:txBody>
      </p:sp>
    </p:spTree>
    <p:extLst>
      <p:ext uri="{BB962C8B-B14F-4D97-AF65-F5344CB8AC3E}">
        <p14:creationId xmlns:p14="http://schemas.microsoft.com/office/powerpoint/2010/main" val="19413444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3F4BEA-6717-4D5A-8A6F-32EBB4E2F3B5}" type="slidenum">
              <a:rPr lang="en-US"/>
              <a:t>19</a:t>
            </a:fld>
            <a:endParaRPr lang="en-US"/>
          </a:p>
        </p:txBody>
      </p:sp>
    </p:spTree>
    <p:extLst>
      <p:ext uri="{BB962C8B-B14F-4D97-AF65-F5344CB8AC3E}">
        <p14:creationId xmlns:p14="http://schemas.microsoft.com/office/powerpoint/2010/main" val="2448822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3F4BEA-6717-4D5A-8A6F-32EBB4E2F3B5}" type="slidenum">
              <a:rPr lang="en-US"/>
              <a:t>20</a:t>
            </a:fld>
            <a:endParaRPr lang="en-US"/>
          </a:p>
        </p:txBody>
      </p:sp>
    </p:spTree>
    <p:extLst>
      <p:ext uri="{BB962C8B-B14F-4D97-AF65-F5344CB8AC3E}">
        <p14:creationId xmlns:p14="http://schemas.microsoft.com/office/powerpoint/2010/main" val="24420931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3F4BEA-6717-4D5A-8A6F-32EBB4E2F3B5}" type="slidenum">
              <a:rPr lang="en-US"/>
              <a:t>21</a:t>
            </a:fld>
            <a:endParaRPr lang="en-US"/>
          </a:p>
        </p:txBody>
      </p:sp>
    </p:spTree>
    <p:extLst>
      <p:ext uri="{BB962C8B-B14F-4D97-AF65-F5344CB8AC3E}">
        <p14:creationId xmlns:p14="http://schemas.microsoft.com/office/powerpoint/2010/main" val="34619873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7C9DD86-5C5E-4D78-8E45-086ED367AE9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32663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6705600" y="4206240"/>
            <a:ext cx="960120" cy="457200"/>
          </a:xfrm>
        </p:spPr>
        <p:txBody>
          <a:bodyPr/>
          <a:lstStyle/>
          <a:p>
            <a:fld id="{21D4E975-132E-4C5F-A488-8177FBC075D6}" type="datetimeFigureOut">
              <a:rPr lang="en-US" smtClean="0"/>
              <a:t>6/20/2018</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93E2F653-49E4-41F8-81A8-2697B3C8E18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1D4E975-132E-4C5F-A488-8177FBC075D6}" type="datetimeFigureOut">
              <a:rPr lang="en-US" smtClean="0"/>
              <a:t>6/20/2018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2F653-49E4-41F8-81A8-2697B3C8E18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1D4E975-132E-4C5F-A488-8177FBC075D6}" type="datetimeFigureOut">
              <a:rPr lang="en-US" smtClean="0"/>
              <a:t>6/20/2018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2F653-49E4-41F8-81A8-2697B3C8E18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1D4E975-132E-4C5F-A488-8177FBC075D6}" type="datetimeFigureOut">
              <a:rPr lang="en-US" smtClean="0"/>
              <a:t>6/20/2018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2F653-49E4-41F8-81A8-2697B3C8E18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a:t>Click to edit Master title style</a:t>
            </a:r>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21D4E975-132E-4C5F-A488-8177FBC075D6}" type="datetimeFigureOut">
              <a:rPr lang="en-US" smtClean="0"/>
              <a:t>6/20/2018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2F653-49E4-41F8-81A8-2697B3C8E18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1D4E975-132E-4C5F-A488-8177FBC075D6}" type="datetimeFigureOut">
              <a:rPr lang="en-US" smtClean="0"/>
              <a:t>6/20/2018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2F653-49E4-41F8-81A8-2697B3C8E18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Date Placeholder 25"/>
          <p:cNvSpPr>
            <a:spLocks noGrp="1"/>
          </p:cNvSpPr>
          <p:nvPr>
            <p:ph type="dt" sz="half" idx="10"/>
          </p:nvPr>
        </p:nvSpPr>
        <p:spPr/>
        <p:txBody>
          <a:bodyPr rtlCol="0"/>
          <a:lstStyle/>
          <a:p>
            <a:fld id="{21D4E975-132E-4C5F-A488-8177FBC075D6}" type="datetimeFigureOut">
              <a:rPr lang="en-US" smtClean="0"/>
              <a:t>6/20/2018</a:t>
            </a:fld>
            <a:endParaRPr lang="en-US"/>
          </a:p>
        </p:txBody>
      </p:sp>
      <p:sp>
        <p:nvSpPr>
          <p:cNvPr id="27" name="Slide Number Placeholder 26"/>
          <p:cNvSpPr>
            <a:spLocks noGrp="1"/>
          </p:cNvSpPr>
          <p:nvPr>
            <p:ph type="sldNum" sz="quarter" idx="11"/>
          </p:nvPr>
        </p:nvSpPr>
        <p:spPr/>
        <p:txBody>
          <a:bodyPr rtlCol="0"/>
          <a:lstStyle/>
          <a:p>
            <a:fld id="{93E2F653-49E4-41F8-81A8-2697B3C8E182}" type="slidenum">
              <a:rPr lang="en-US" smtClean="0"/>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a:t>Click to edit Master title style</a:t>
            </a:r>
          </a:p>
        </p:txBody>
      </p:sp>
      <p:sp>
        <p:nvSpPr>
          <p:cNvPr id="3" name="Date Placeholder 2"/>
          <p:cNvSpPr>
            <a:spLocks noGrp="1"/>
          </p:cNvSpPr>
          <p:nvPr>
            <p:ph type="dt" sz="half" idx="10"/>
          </p:nvPr>
        </p:nvSpPr>
        <p:spPr>
          <a:xfrm>
            <a:off x="6583680" y="612648"/>
            <a:ext cx="957264" cy="457200"/>
          </a:xfrm>
        </p:spPr>
        <p:txBody>
          <a:bodyPr/>
          <a:lstStyle/>
          <a:p>
            <a:fld id="{21D4E975-132E-4C5F-A488-8177FBC075D6}" type="datetimeFigureOut">
              <a:rPr lang="en-US" smtClean="0"/>
              <a:t>6/20/2018</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93E2F653-49E4-41F8-81A8-2697B3C8E18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D4E975-132E-4C5F-A488-8177FBC075D6}" type="datetimeFigureOut">
              <a:rPr lang="en-US" smtClean="0"/>
              <a:t>6/20/2018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E2F653-49E4-41F8-81A8-2697B3C8E18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a:t>Click to edit Master title style</a:t>
            </a:r>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1D4E975-132E-4C5F-A488-8177FBC075D6}" type="datetimeFigureOut">
              <a:rPr lang="en-US" smtClean="0"/>
              <a:t>6/20/2018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2F653-49E4-41F8-81A8-2697B3C8E18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21D4E975-132E-4C5F-A488-8177FBC075D6}" type="datetimeFigureOut">
              <a:rPr lang="en-US" smtClean="0"/>
              <a:t>6/20/2018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2F653-49E4-41F8-81A8-2697B3C8E18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21D4E975-132E-4C5F-A488-8177FBC075D6}" type="datetimeFigureOut">
              <a:rPr lang="en-US" smtClean="0"/>
              <a:t>6/20/2018</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93E2F653-49E4-41F8-81A8-2697B3C8E18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404402"/>
            <a:ext cx="7772400" cy="1470025"/>
          </a:xfrm>
        </p:spPr>
        <p:txBody>
          <a:bodyPr>
            <a:normAutofit fontScale="90000"/>
          </a:bodyPr>
          <a:lstStyle/>
          <a:p>
            <a:pPr algn="ctr"/>
            <a:br>
              <a:rPr lang="en-US" dirty="0"/>
            </a:br>
            <a:r>
              <a:rPr lang="en-US" sz="4000" dirty="0">
                <a:effectLst/>
              </a:rPr>
              <a:t>Designing a Power Station Based on CSP Technology in Nablus Governorate</a:t>
            </a:r>
            <a:endParaRPr lang="en-US" sz="4000" dirty="0"/>
          </a:p>
        </p:txBody>
      </p:sp>
      <p:sp>
        <p:nvSpPr>
          <p:cNvPr id="3" name="Subtitle 2"/>
          <p:cNvSpPr>
            <a:spLocks noGrp="1"/>
          </p:cNvSpPr>
          <p:nvPr>
            <p:ph type="subTitle" idx="1"/>
          </p:nvPr>
        </p:nvSpPr>
        <p:spPr>
          <a:xfrm>
            <a:off x="1033462" y="3657600"/>
            <a:ext cx="7010400" cy="2743200"/>
          </a:xfrm>
        </p:spPr>
        <p:style>
          <a:lnRef idx="3">
            <a:schemeClr val="lt1"/>
          </a:lnRef>
          <a:fillRef idx="1">
            <a:schemeClr val="accent2"/>
          </a:fillRef>
          <a:effectRef idx="1">
            <a:schemeClr val="accent2"/>
          </a:effectRef>
          <a:fontRef idx="minor">
            <a:schemeClr val="lt1"/>
          </a:fontRef>
        </p:style>
        <p:txBody>
          <a:bodyPr>
            <a:normAutofit/>
          </a:bodyPr>
          <a:lstStyle/>
          <a:p>
            <a:pPr algn="ctr"/>
            <a:r>
              <a:rPr lang="en-US" sz="2000" b="1" dirty="0">
                <a:solidFill>
                  <a:schemeClr val="bg1"/>
                </a:solidFill>
              </a:rPr>
              <a:t>Prepared by: </a:t>
            </a:r>
            <a:br>
              <a:rPr lang="en-US" sz="2000" b="1" dirty="0">
                <a:solidFill>
                  <a:schemeClr val="bg1"/>
                </a:solidFill>
              </a:rPr>
            </a:br>
            <a:r>
              <a:rPr lang="en-US" sz="2000" b="1" dirty="0">
                <a:solidFill>
                  <a:schemeClr val="bg1"/>
                </a:solidFill>
              </a:rPr>
              <a:t>Aman Zreaq </a:t>
            </a:r>
          </a:p>
          <a:p>
            <a:pPr algn="ctr"/>
            <a:r>
              <a:rPr lang="en-US" sz="2000" b="1" dirty="0">
                <a:solidFill>
                  <a:schemeClr val="bg1"/>
                </a:solidFill>
              </a:rPr>
              <a:t> Safaa Sarsour  </a:t>
            </a:r>
          </a:p>
          <a:p>
            <a:pPr algn="ctr"/>
            <a:r>
              <a:rPr lang="en-US" sz="2000" b="1" dirty="0">
                <a:solidFill>
                  <a:schemeClr val="bg1"/>
                </a:solidFill>
              </a:rPr>
              <a:t>Sahar hannoon</a:t>
            </a:r>
            <a:br>
              <a:rPr lang="en-US" sz="2000" b="1" dirty="0">
                <a:solidFill>
                  <a:schemeClr val="tx1"/>
                </a:solidFill>
              </a:rPr>
            </a:br>
            <a:br>
              <a:rPr lang="en-US" sz="2000" b="1" dirty="0">
                <a:solidFill>
                  <a:schemeClr val="tx1"/>
                </a:solidFill>
              </a:rPr>
            </a:br>
            <a:r>
              <a:rPr lang="en-US" sz="2000" b="1" dirty="0">
                <a:solidFill>
                  <a:schemeClr val="bg1"/>
                </a:solidFill>
              </a:rPr>
              <a:t>Supervisor:</a:t>
            </a:r>
            <a:br>
              <a:rPr lang="en-US" sz="2000" b="1" dirty="0">
                <a:solidFill>
                  <a:schemeClr val="bg1"/>
                </a:solidFill>
              </a:rPr>
            </a:br>
            <a:r>
              <a:rPr lang="en-US" sz="2000" b="1" dirty="0">
                <a:solidFill>
                  <a:schemeClr val="bg1"/>
                </a:solidFill>
              </a:rPr>
              <a:t>Dr. Aysar Yasin</a:t>
            </a:r>
          </a:p>
        </p:txBody>
      </p:sp>
      <p:pic>
        <p:nvPicPr>
          <p:cNvPr id="4" name="صورة 5" descr="http://www.tanwer.org/tanwer/files/Najah%20Logo%20Color.jpg"/>
          <p:cNvPicPr/>
          <p:nvPr/>
        </p:nvPicPr>
        <p:blipFill>
          <a:blip r:embed="rId2" cstate="print"/>
          <a:srcRect/>
          <a:stretch>
            <a:fillRect/>
          </a:stretch>
        </p:blipFill>
        <p:spPr bwMode="auto">
          <a:xfrm>
            <a:off x="4038600" y="228600"/>
            <a:ext cx="1000125" cy="991686"/>
          </a:xfrm>
          <a:prstGeom prst="rect">
            <a:avLst/>
          </a:prstGeom>
          <a:noFill/>
          <a:ln w="9525">
            <a:noFill/>
            <a:miter lim="800000"/>
            <a:headEnd/>
            <a:tailEnd/>
          </a:ln>
        </p:spPr>
      </p:pic>
    </p:spTree>
    <p:extLst>
      <p:ext uri="{BB962C8B-B14F-4D97-AF65-F5344CB8AC3E}">
        <p14:creationId xmlns:p14="http://schemas.microsoft.com/office/powerpoint/2010/main" val="9787972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latin typeface="Times New Roman" panose="02020603050405020304" pitchFamily="18" charset="0"/>
                <a:cs typeface="Times New Roman" panose="02020603050405020304" pitchFamily="18" charset="0"/>
              </a:rPr>
              <a:t>Concentrating Solar Power Technology</a:t>
            </a:r>
            <a:endParaRPr lang="en-US" dirty="0"/>
          </a:p>
        </p:txBody>
      </p:sp>
      <p:sp>
        <p:nvSpPr>
          <p:cNvPr id="3" name="Content Placeholder 2"/>
          <p:cNvSpPr>
            <a:spLocks noGrp="1"/>
          </p:cNvSpPr>
          <p:nvPr>
            <p:ph idx="1"/>
          </p:nvPr>
        </p:nvSpPr>
        <p:spPr/>
        <p:txBody>
          <a:bodyPr/>
          <a:lstStyle/>
          <a:p>
            <a:r>
              <a:rPr lang="en-US" b="1" dirty="0"/>
              <a:t>Linear Fresnel Reflector</a:t>
            </a:r>
          </a:p>
          <a:p>
            <a:pPr marL="109728" indent="0">
              <a:buNone/>
            </a:pP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371600" y="2827360"/>
            <a:ext cx="6400800" cy="3657600"/>
          </a:xfrm>
          <a:prstGeom prst="rect">
            <a:avLst/>
          </a:prstGeom>
        </p:spPr>
      </p:pic>
    </p:spTree>
    <p:extLst>
      <p:ext uri="{BB962C8B-B14F-4D97-AF65-F5344CB8AC3E}">
        <p14:creationId xmlns:p14="http://schemas.microsoft.com/office/powerpoint/2010/main" val="39044156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latin typeface="Times New Roman" panose="02020603050405020304" pitchFamily="18" charset="0"/>
                <a:cs typeface="Times New Roman" panose="02020603050405020304" pitchFamily="18" charset="0"/>
              </a:rPr>
              <a:t>Concentrating Solar Power Technology</a:t>
            </a:r>
            <a:endParaRPr lang="en-US" dirty="0"/>
          </a:p>
        </p:txBody>
      </p:sp>
      <p:sp>
        <p:nvSpPr>
          <p:cNvPr id="3" name="Content Placeholder 2"/>
          <p:cNvSpPr>
            <a:spLocks noGrp="1"/>
          </p:cNvSpPr>
          <p:nvPr>
            <p:ph idx="1"/>
          </p:nvPr>
        </p:nvSpPr>
        <p:spPr/>
        <p:txBody>
          <a:bodyPr/>
          <a:lstStyle/>
          <a:p>
            <a:r>
              <a:rPr lang="en-US" b="1" dirty="0"/>
              <a:t>Dish/engine systems</a:t>
            </a:r>
          </a:p>
          <a:p>
            <a:pPr marL="109728" indent="0">
              <a:buNone/>
            </a:pPr>
            <a:endParaRPr lang="en-US" b="1"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904998" y="2895600"/>
            <a:ext cx="6400800" cy="3657600"/>
          </a:xfrm>
          <a:prstGeom prst="rect">
            <a:avLst/>
          </a:prstGeom>
        </p:spPr>
      </p:pic>
    </p:spTree>
    <p:extLst>
      <p:ext uri="{BB962C8B-B14F-4D97-AF65-F5344CB8AC3E}">
        <p14:creationId xmlns:p14="http://schemas.microsoft.com/office/powerpoint/2010/main" val="8860433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latin typeface="Times New Roman" panose="02020603050405020304" pitchFamily="18" charset="0"/>
                <a:cs typeface="Times New Roman" panose="02020603050405020304" pitchFamily="18" charset="0"/>
              </a:rPr>
              <a:t>Concentrating Solar Power Technology</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4648200" y="2286000"/>
            <a:ext cx="4311219" cy="4379912"/>
          </a:xfrm>
          <a:prstGeom prst="rect">
            <a:avLst/>
          </a:prstGeom>
        </p:spPr>
      </p:pic>
      <p:sp>
        <p:nvSpPr>
          <p:cNvPr id="5" name="Rectangle 4"/>
          <p:cNvSpPr/>
          <p:nvPr/>
        </p:nvSpPr>
        <p:spPr>
          <a:xfrm>
            <a:off x="1219200" y="2590800"/>
            <a:ext cx="3124200" cy="523220"/>
          </a:xfrm>
          <a:prstGeom prst="rect">
            <a:avLst/>
          </a:prstGeom>
        </p:spPr>
        <p:txBody>
          <a:bodyPr wrap="square">
            <a:spAutoFit/>
          </a:bodyPr>
          <a:lstStyle/>
          <a:p>
            <a:pPr marL="457200" indent="-457200">
              <a:buFont typeface="Arial" panose="020B0604020202020204" pitchFamily="34" charset="0"/>
              <a:buChar char="•"/>
            </a:pPr>
            <a:r>
              <a:rPr lang="en-US" sz="2800" dirty="0"/>
              <a:t>Stirling engine</a:t>
            </a:r>
          </a:p>
        </p:txBody>
      </p:sp>
    </p:spTree>
    <p:extLst>
      <p:ext uri="{BB962C8B-B14F-4D97-AF65-F5344CB8AC3E}">
        <p14:creationId xmlns:p14="http://schemas.microsoft.com/office/powerpoint/2010/main" val="27902550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latin typeface="Times New Roman" panose="02020603050405020304" pitchFamily="18" charset="0"/>
                <a:cs typeface="Times New Roman" panose="02020603050405020304" pitchFamily="18" charset="0"/>
              </a:rPr>
              <a:t>Concentrating Solar Power Technology</a:t>
            </a:r>
            <a:endParaRPr lang="en-US" dirty="0"/>
          </a:p>
        </p:txBody>
      </p:sp>
      <p:sp>
        <p:nvSpPr>
          <p:cNvPr id="3" name="Content Placeholder 2"/>
          <p:cNvSpPr>
            <a:spLocks noGrp="1"/>
          </p:cNvSpPr>
          <p:nvPr>
            <p:ph idx="1"/>
          </p:nvPr>
        </p:nvSpPr>
        <p:spPr/>
        <p:txBody>
          <a:bodyPr/>
          <a:lstStyle/>
          <a:p>
            <a:r>
              <a:rPr lang="en-US" b="1" dirty="0"/>
              <a:t>Solar Power Tower</a:t>
            </a:r>
          </a:p>
          <a:p>
            <a:pPr marL="109728" indent="0">
              <a:buNone/>
            </a:pP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676400" y="3048000"/>
            <a:ext cx="6400800" cy="3657600"/>
          </a:xfrm>
          <a:prstGeom prst="rect">
            <a:avLst/>
          </a:prstGeom>
        </p:spPr>
      </p:pic>
    </p:spTree>
    <p:extLst>
      <p:ext uri="{BB962C8B-B14F-4D97-AF65-F5344CB8AC3E}">
        <p14:creationId xmlns:p14="http://schemas.microsoft.com/office/powerpoint/2010/main" val="17727817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extLst/>
          </p:nvPr>
        </p:nvSpPr>
        <p:spPr/>
        <p:txBody>
          <a:bodyPr>
            <a:normAutofit fontScale="90000"/>
          </a:bodyPr>
          <a:lstStyle/>
          <a:p>
            <a:pPr algn="ctr"/>
            <a:r>
              <a:rPr lang="en-GB" b="1" dirty="0">
                <a:latin typeface="Times New Roman" panose="02020603050405020304" pitchFamily="18" charset="0"/>
                <a:cs typeface="Times New Roman" panose="02020603050405020304" pitchFamily="18" charset="0"/>
              </a:rPr>
              <a:t>Concentrating Solar Power Technology</a:t>
            </a:r>
            <a:endParaRPr lang="en-US" dirty="0">
              <a:solidFill>
                <a:schemeClr val="tx1"/>
              </a:solidFill>
            </a:endParaRPr>
          </a:p>
        </p:txBody>
      </p:sp>
      <p:pic>
        <p:nvPicPr>
          <p:cNvPr id="9" name="Picture 9"/>
          <p:cNvPicPr>
            <a:picLocks noGrp="1" noChangeAspect="1"/>
          </p:cNvPicPr>
          <p:nvPr>
            <p:ph sz="quarter" idx="2"/>
          </p:nvPr>
        </p:nvPicPr>
        <p:blipFill>
          <a:blip r:embed="rId3"/>
          <a:stretch>
            <a:fillRect/>
          </a:stretch>
        </p:blipFill>
        <p:spPr>
          <a:xfrm>
            <a:off x="577595" y="2960451"/>
            <a:ext cx="3648584" cy="3381847"/>
          </a:xfrm>
          <a:prstGeom prst="rect">
            <a:avLst/>
          </a:prstGeom>
        </p:spPr>
      </p:pic>
      <p:pic>
        <p:nvPicPr>
          <p:cNvPr id="11" name="Picture 11"/>
          <p:cNvPicPr>
            <a:picLocks noGrp="1" noChangeAspect="1"/>
          </p:cNvPicPr>
          <p:nvPr>
            <p:ph sz="quarter" idx="4"/>
          </p:nvPr>
        </p:nvPicPr>
        <p:blipFill>
          <a:blip r:embed="rId4"/>
          <a:stretch>
            <a:fillRect/>
          </a:stretch>
        </p:blipFill>
        <p:spPr>
          <a:xfrm>
            <a:off x="4867275" y="2955925"/>
            <a:ext cx="3743325" cy="3390900"/>
          </a:xfrm>
          <a:prstGeom prst="rect">
            <a:avLst/>
          </a:prstGeom>
        </p:spPr>
      </p:pic>
      <p:sp>
        <p:nvSpPr>
          <p:cNvPr id="5" name="Rectangle 4"/>
          <p:cNvSpPr/>
          <p:nvPr/>
        </p:nvSpPr>
        <p:spPr>
          <a:xfrm>
            <a:off x="533400" y="2362200"/>
            <a:ext cx="4648200" cy="400110"/>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RANKINE CYCLE -PRINCIPLE:</a:t>
            </a:r>
            <a:r>
              <a:rPr lang="en-US" sz="2000" dirty="0">
                <a:latin typeface="Times New Roman" panose="02020603050405020304" pitchFamily="18" charset="0"/>
                <a:cs typeface="Times New Roman" panose="02020603050405020304" pitchFamily="18" charset="0"/>
              </a:rPr>
              <a:t> </a:t>
            </a:r>
            <a:r>
              <a:rPr lang="en-US" dirty="0">
                <a:latin typeface="Calibri"/>
              </a:rPr>
              <a:t> </a:t>
            </a:r>
            <a:endParaRPr lang="en-US" dirty="0"/>
          </a:p>
        </p:txBody>
      </p:sp>
    </p:spTree>
    <p:extLst>
      <p:ext uri="{BB962C8B-B14F-4D97-AF65-F5344CB8AC3E}">
        <p14:creationId xmlns:p14="http://schemas.microsoft.com/office/powerpoint/2010/main" val="9148778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extLst/>
          </p:nvPr>
        </p:nvSpPr>
        <p:spPr/>
        <p:txBody>
          <a:bodyPr>
            <a:normAutofit fontScale="90000"/>
          </a:bodyPr>
          <a:lstStyle/>
          <a:p>
            <a:r>
              <a:rPr lang="en-GB" b="1" dirty="0">
                <a:latin typeface="Times New Roman" panose="02020603050405020304" pitchFamily="18" charset="0"/>
                <a:cs typeface="Times New Roman" panose="02020603050405020304" pitchFamily="18" charset="0"/>
              </a:rPr>
              <a:t>Concentrating Solar Power Technology</a:t>
            </a:r>
            <a:endParaRPr lang="en-US" dirty="0">
              <a:solidFill>
                <a:schemeClr val="tx1"/>
              </a:solidFill>
            </a:endParaRPr>
          </a:p>
        </p:txBody>
      </p:sp>
      <p:pic>
        <p:nvPicPr>
          <p:cNvPr id="4" name="Picture 4"/>
          <p:cNvPicPr>
            <a:picLocks noGrp="1" noChangeAspect="1"/>
          </p:cNvPicPr>
          <p:nvPr>
            <p:ph idx="1"/>
          </p:nvPr>
        </p:nvPicPr>
        <p:blipFill>
          <a:blip r:embed="rId3"/>
          <a:stretch>
            <a:fillRect/>
          </a:stretch>
        </p:blipFill>
        <p:spPr>
          <a:xfrm>
            <a:off x="295275" y="2733675"/>
            <a:ext cx="8488460" cy="3201987"/>
          </a:xfrm>
          <a:prstGeom prst="rect">
            <a:avLst/>
          </a:prstGeom>
        </p:spPr>
      </p:pic>
      <p:sp>
        <p:nvSpPr>
          <p:cNvPr id="3" name="Rectangle 2"/>
          <p:cNvSpPr/>
          <p:nvPr/>
        </p:nvSpPr>
        <p:spPr>
          <a:xfrm>
            <a:off x="762000" y="2057400"/>
            <a:ext cx="3108543" cy="646331"/>
          </a:xfrm>
          <a:prstGeom prst="rect">
            <a:avLst/>
          </a:prstGeom>
        </p:spPr>
        <p:txBody>
          <a:bodyPr wrap="none">
            <a:spAutoFit/>
          </a:bodyPr>
          <a:lstStyle/>
          <a:p>
            <a:pPr marL="571500" indent="-571500">
              <a:buFont typeface="Arial" panose="020B0604020202020204" pitchFamily="34" charset="0"/>
              <a:buChar char="•"/>
            </a:pPr>
            <a:r>
              <a:rPr lang="en-US" sz="3600" dirty="0">
                <a:latin typeface="Times New Roman"/>
                <a:cs typeface="Times New Roman"/>
              </a:rPr>
              <a:t>The process:</a:t>
            </a:r>
            <a:endParaRPr lang="en-US" sz="3600" dirty="0"/>
          </a:p>
        </p:txBody>
      </p:sp>
    </p:spTree>
    <p:extLst>
      <p:ext uri="{BB962C8B-B14F-4D97-AF65-F5344CB8AC3E}">
        <p14:creationId xmlns:p14="http://schemas.microsoft.com/office/powerpoint/2010/main" val="17879993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extLst/>
          </p:nvPr>
        </p:nvSpPr>
        <p:spPr/>
        <p:txBody>
          <a:bodyPr/>
          <a:lstStyle/>
          <a:p>
            <a:r>
              <a:rPr lang="en-US" sz="3600" b="1" dirty="0">
                <a:solidFill>
                  <a:schemeClr val="tx1"/>
                </a:solidFill>
                <a:latin typeface="Times New Roman"/>
                <a:cs typeface="Times New Roman"/>
              </a:rPr>
              <a:t>CSP  Storage</a:t>
            </a:r>
            <a:r>
              <a:rPr lang="en-US" b="1" dirty="0">
                <a:solidFill>
                  <a:schemeClr val="tx1"/>
                </a:solidFill>
                <a:latin typeface="Times New Roman"/>
                <a:cs typeface="Times New Roman"/>
              </a:rPr>
              <a:t> </a:t>
            </a:r>
            <a:endParaRPr lang="en-US" dirty="0">
              <a:solidFill>
                <a:schemeClr val="tx1"/>
              </a:solidFill>
            </a:endParaRPr>
          </a:p>
        </p:txBody>
      </p:sp>
      <p:sp>
        <p:nvSpPr>
          <p:cNvPr id="3" name="Content Placeholder 2"/>
          <p:cNvSpPr>
            <a:spLocks noGrp="1"/>
          </p:cNvSpPr>
          <p:nvPr>
            <p:ph idx="1"/>
            <p:extLst/>
          </p:nvPr>
        </p:nvSpPr>
        <p:spPr>
          <a:xfrm>
            <a:off x="457200" y="2066925"/>
            <a:ext cx="8229600" cy="4325112"/>
          </a:xfrm>
        </p:spPr>
        <p:txBody>
          <a:bodyPr vert="horz" anchor="t">
            <a:normAutofit fontScale="85000" lnSpcReduction="20000"/>
          </a:bodyPr>
          <a:lstStyle/>
          <a:p>
            <a:pPr indent="-255905">
              <a:lnSpc>
                <a:spcPct val="150000"/>
              </a:lnSpc>
            </a:pPr>
            <a:r>
              <a:rPr lang="en-US" sz="2600" dirty="0">
                <a:latin typeface="Times New Roman" panose="02020603050405020304" pitchFamily="18" charset="0"/>
                <a:cs typeface="Times New Roman" panose="02020603050405020304" pitchFamily="18" charset="0"/>
              </a:rPr>
              <a:t>THERMAL STORAGE SYSTEM ALLOWS PROVIDE POWER DURING PERIODS OF ABSENCE OF DIRECT SUN ORIENTED RADIATION, </a:t>
            </a:r>
          </a:p>
          <a:p>
            <a:pPr indent="-255905">
              <a:lnSpc>
                <a:spcPct val="150000"/>
              </a:lnSpc>
            </a:pPr>
            <a:endParaRPr lang="en-US" sz="2600" dirty="0">
              <a:latin typeface="Times New Roman" panose="02020603050405020304" pitchFamily="18" charset="0"/>
              <a:cs typeface="Times New Roman" panose="02020603050405020304" pitchFamily="18" charset="0"/>
            </a:endParaRPr>
          </a:p>
          <a:p>
            <a:pPr marL="228600" indent="-255905">
              <a:lnSpc>
                <a:spcPct val="150000"/>
              </a:lnSpc>
            </a:pPr>
            <a:r>
              <a:rPr lang="en-US" sz="2600" dirty="0">
                <a:latin typeface="Times New Roman" panose="02020603050405020304" pitchFamily="18" charset="0"/>
                <a:cs typeface="Times New Roman" panose="02020603050405020304" pitchFamily="18" charset="0"/>
              </a:rPr>
              <a:t>THE MAIN CHALLENGE FACING THE RENEWABLE SOURCES OF ENERGY IS THE ENERGY STORAGE, CONCENTRATING SOLAR POWER CSP SYSTEM  PROVIDE A SOLUTION BY THERMAL STORAGE  WITHOUT NEEDING TO USE BATTERY THAT HAVE A LOT OF PROBLEMS </a:t>
            </a:r>
            <a:endParaRPr sz="2600" dirty="0">
              <a:latin typeface="Times New Roman" panose="02020603050405020304" pitchFamily="18" charset="0"/>
              <a:cs typeface="Times New Roman" panose="02020603050405020304" pitchFamily="18" charset="0"/>
            </a:endParaRPr>
          </a:p>
          <a:p>
            <a:pPr indent="-255905"/>
            <a:endParaRPr lang="en-US" dirty="0"/>
          </a:p>
        </p:txBody>
      </p:sp>
    </p:spTree>
    <p:extLst>
      <p:ext uri="{BB962C8B-B14F-4D97-AF65-F5344CB8AC3E}">
        <p14:creationId xmlns:p14="http://schemas.microsoft.com/office/powerpoint/2010/main" val="27779374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extLst/>
          </p:nvPr>
        </p:nvSpPr>
        <p:spPr/>
        <p:txBody>
          <a:bodyPr/>
          <a:lstStyle/>
          <a:p>
            <a:pPr algn="ctr"/>
            <a:r>
              <a:rPr lang="en-US" dirty="0">
                <a:solidFill>
                  <a:srgbClr val="3F3F3F"/>
                </a:solidFill>
                <a:latin typeface="TW Cen MT"/>
              </a:rPr>
              <a:t>Heat transfer fluids</a:t>
            </a:r>
            <a:endParaRPr lang="en-US" dirty="0">
              <a:solidFill>
                <a:schemeClr val="tx1"/>
              </a:solidFill>
            </a:endParaRPr>
          </a:p>
        </p:txBody>
      </p:sp>
      <p:sp>
        <p:nvSpPr>
          <p:cNvPr id="3" name="Content Placeholder 2"/>
          <p:cNvSpPr>
            <a:spLocks noGrp="1"/>
          </p:cNvSpPr>
          <p:nvPr>
            <p:ph idx="1"/>
            <p:extLst/>
          </p:nvPr>
        </p:nvSpPr>
        <p:spPr/>
        <p:txBody>
          <a:bodyPr vert="horz" anchor="t">
            <a:normAutofit/>
          </a:bodyPr>
          <a:lstStyle/>
          <a:p>
            <a:pPr indent="-255905"/>
            <a:r>
              <a:rPr lang="en-US" dirty="0">
                <a:solidFill>
                  <a:srgbClr val="323232"/>
                </a:solidFill>
                <a:latin typeface="TW Cen MT"/>
              </a:rPr>
              <a:t>WATER   (550 C</a:t>
            </a:r>
            <a:r>
              <a:rPr lang="en-US" dirty="0">
                <a:latin typeface="TW Cen MT"/>
              </a:rPr>
              <a:t>°) AND (160 BAR) </a:t>
            </a:r>
            <a:endParaRPr lang="en-US"/>
          </a:p>
          <a:p>
            <a:pPr indent="-255905"/>
            <a:endParaRPr lang="en-US"/>
          </a:p>
          <a:p>
            <a:pPr marL="228600" indent="-255905"/>
            <a:r>
              <a:rPr lang="en-US" dirty="0">
                <a:latin typeface="TW Cen MT"/>
              </a:rPr>
              <a:t>HEAVY OIL (440C°) </a:t>
            </a:r>
            <a:endParaRPr/>
          </a:p>
          <a:p>
            <a:pPr indent="-255905"/>
            <a:endParaRPr/>
          </a:p>
          <a:p>
            <a:pPr marL="228600" indent="-255905"/>
            <a:r>
              <a:rPr lang="en-US" dirty="0">
                <a:solidFill>
                  <a:srgbClr val="323232"/>
                </a:solidFill>
                <a:latin typeface="TW Cen MT"/>
              </a:rPr>
              <a:t>MOLTEN SALT IS A MIXTURE OF NITRATE SALTS (MAINLY SODIUM NITRATE NANO3 AND POTASSIUM NITRATE KNO3 AT A 60-40  (230C°)</a:t>
            </a:r>
            <a:endParaRPr dirty="0"/>
          </a:p>
          <a:p>
            <a:pPr indent="-255905"/>
            <a:endParaRPr lang="en-US" dirty="0"/>
          </a:p>
        </p:txBody>
      </p:sp>
    </p:spTree>
    <p:extLst>
      <p:ext uri="{BB962C8B-B14F-4D97-AF65-F5344CB8AC3E}">
        <p14:creationId xmlns:p14="http://schemas.microsoft.com/office/powerpoint/2010/main" val="7737061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extLst/>
          </p:nvPr>
        </p:nvSpPr>
        <p:spPr/>
        <p:txBody>
          <a:bodyPr/>
          <a:lstStyle/>
          <a:p>
            <a:pPr algn="ctr"/>
            <a:r>
              <a:rPr lang="en-US" b="1" dirty="0">
                <a:solidFill>
                  <a:schemeClr val="tx1"/>
                </a:solidFill>
                <a:latin typeface="Times New Roman"/>
                <a:cs typeface="Times New Roman"/>
              </a:rPr>
              <a:t>CSP  Storage</a:t>
            </a:r>
            <a:endParaRPr lang="en-US" dirty="0">
              <a:solidFill>
                <a:schemeClr val="tx1"/>
              </a:solidFill>
            </a:endParaRPr>
          </a:p>
        </p:txBody>
      </p:sp>
      <p:sp>
        <p:nvSpPr>
          <p:cNvPr id="3" name="Content Placeholder 2"/>
          <p:cNvSpPr>
            <a:spLocks noGrp="1"/>
          </p:cNvSpPr>
          <p:nvPr>
            <p:ph idx="1"/>
            <p:extLst/>
          </p:nvPr>
        </p:nvSpPr>
        <p:spPr/>
        <p:txBody>
          <a:bodyPr vert="horz" anchor="t">
            <a:normAutofit/>
          </a:bodyPr>
          <a:lstStyle/>
          <a:p>
            <a:pPr indent="-255905"/>
            <a:r>
              <a:rPr lang="en-US" dirty="0">
                <a:latin typeface="Calibri"/>
              </a:rPr>
              <a:t>SEVERAL THERMAL ENERGY STORAGE TECHNOLOGIES THAT HAVE BEEN IMPLEMENTED FOR CSP PLANTS ARE MAINLY: </a:t>
            </a:r>
            <a:endParaRPr lang="en-US"/>
          </a:p>
          <a:p>
            <a:pPr indent="-255905"/>
            <a:endParaRPr lang="en-US"/>
          </a:p>
          <a:p>
            <a:pPr marL="228600" indent="-255905"/>
            <a:r>
              <a:rPr lang="en-US" dirty="0">
                <a:latin typeface="Calibri"/>
              </a:rPr>
              <a:t> TWO-TANK  (DIRECT AND INDIRECT)</a:t>
            </a:r>
            <a:endParaRPr dirty="0">
              <a:latin typeface="Georgia"/>
            </a:endParaRPr>
          </a:p>
          <a:p>
            <a:pPr marL="0" indent="0">
              <a:buNone/>
            </a:pPr>
            <a:endParaRPr lang="en-US" dirty="0">
              <a:latin typeface="Calibri"/>
            </a:endParaRPr>
          </a:p>
          <a:p>
            <a:pPr marL="228600" indent="-255905"/>
            <a:r>
              <a:rPr lang="en-US" dirty="0">
                <a:latin typeface="Calibri"/>
              </a:rPr>
              <a:t>SINGLE-TANK SYSTEMS.  </a:t>
            </a:r>
            <a:endParaRPr dirty="0"/>
          </a:p>
          <a:p>
            <a:pPr indent="-255905"/>
            <a:endParaRPr lang="en-US" dirty="0"/>
          </a:p>
        </p:txBody>
      </p:sp>
    </p:spTree>
    <p:extLst>
      <p:ext uri="{BB962C8B-B14F-4D97-AF65-F5344CB8AC3E}">
        <p14:creationId xmlns:p14="http://schemas.microsoft.com/office/powerpoint/2010/main" val="39718189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extLst/>
          </p:nvPr>
        </p:nvSpPr>
        <p:spPr/>
        <p:txBody>
          <a:bodyPr/>
          <a:lstStyle/>
          <a:p>
            <a:pPr algn="ctr"/>
            <a:r>
              <a:rPr lang="en-US" dirty="0">
                <a:solidFill>
                  <a:schemeClr val="tx1"/>
                </a:solidFill>
                <a:latin typeface="Calibri"/>
              </a:rPr>
              <a:t>TWO-TANK  (DIRECT AND INDIRECT)</a:t>
            </a:r>
            <a:endParaRPr lang="en-US" dirty="0">
              <a:solidFill>
                <a:schemeClr val="tx1"/>
              </a:solidFill>
            </a:endParaRPr>
          </a:p>
        </p:txBody>
      </p:sp>
      <p:pic>
        <p:nvPicPr>
          <p:cNvPr id="4" name="Picture 4"/>
          <p:cNvPicPr>
            <a:picLocks noGrp="1" noChangeAspect="1"/>
          </p:cNvPicPr>
          <p:nvPr>
            <p:ph idx="1"/>
          </p:nvPr>
        </p:nvPicPr>
        <p:blipFill>
          <a:blip r:embed="rId3"/>
          <a:stretch>
            <a:fillRect/>
          </a:stretch>
        </p:blipFill>
        <p:spPr>
          <a:xfrm>
            <a:off x="523875" y="2260600"/>
            <a:ext cx="8096250" cy="4302280"/>
          </a:xfrm>
          <a:prstGeom prst="rect">
            <a:avLst/>
          </a:prstGeom>
        </p:spPr>
      </p:pic>
    </p:spTree>
    <p:extLst>
      <p:ext uri="{BB962C8B-B14F-4D97-AF65-F5344CB8AC3E}">
        <p14:creationId xmlns:p14="http://schemas.microsoft.com/office/powerpoint/2010/main" val="455010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Outline:</a:t>
            </a:r>
            <a:endParaRPr lang="en-US"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nSpc>
                <a:spcPct val="150000"/>
              </a:lnSpc>
            </a:pPr>
            <a:r>
              <a:rPr lang="en-US" sz="2000" b="1" dirty="0">
                <a:latin typeface="Times New Roman" panose="02020603050405020304" pitchFamily="18" charset="0"/>
                <a:cs typeface="Times New Roman" panose="02020603050405020304" pitchFamily="18" charset="0"/>
              </a:rPr>
              <a:t>Introduction</a:t>
            </a:r>
            <a:r>
              <a:rPr lang="en-US" sz="2000" dirty="0">
                <a:latin typeface="Times New Roman" panose="02020603050405020304" pitchFamily="18" charset="0"/>
                <a:cs typeface="Times New Roman" panose="02020603050405020304" pitchFamily="18" charset="0"/>
              </a:rPr>
              <a:t>.</a:t>
            </a:r>
          </a:p>
          <a:p>
            <a:pPr>
              <a:lnSpc>
                <a:spcPct val="150000"/>
              </a:lnSpc>
            </a:pPr>
            <a:r>
              <a:rPr lang="en-US" sz="2000" b="1" dirty="0">
                <a:latin typeface="Times New Roman" panose="02020603050405020304" pitchFamily="18" charset="0"/>
                <a:cs typeface="Times New Roman" panose="02020603050405020304" pitchFamily="18" charset="0"/>
              </a:rPr>
              <a:t>Objectives.</a:t>
            </a:r>
          </a:p>
          <a:p>
            <a:pPr>
              <a:lnSpc>
                <a:spcPct val="150000"/>
              </a:lnSpc>
            </a:pPr>
            <a:r>
              <a:rPr lang="en-GB" sz="2000" b="1" dirty="0">
                <a:latin typeface="Times New Roman" panose="02020603050405020304" pitchFamily="18" charset="0"/>
                <a:cs typeface="Times New Roman" panose="02020603050405020304" pitchFamily="18" charset="0"/>
              </a:rPr>
              <a:t>Concentrating Solar Power Technology</a:t>
            </a:r>
            <a:endParaRPr lang="en-US" sz="2000" b="1" dirty="0">
              <a:latin typeface="Times New Roman" panose="02020603050405020304" pitchFamily="18" charset="0"/>
              <a:cs typeface="Times New Roman" panose="02020603050405020304" pitchFamily="18" charset="0"/>
            </a:endParaRPr>
          </a:p>
          <a:p>
            <a:pPr>
              <a:lnSpc>
                <a:spcPct val="150000"/>
              </a:lnSpc>
            </a:pPr>
            <a:r>
              <a:rPr lang="en-US" sz="2000" b="1" dirty="0">
                <a:latin typeface="Times New Roman" panose="02020603050405020304" pitchFamily="18" charset="0"/>
                <a:cs typeface="Times New Roman" panose="02020603050405020304" pitchFamily="18" charset="0"/>
              </a:rPr>
              <a:t>Research Methodology.</a:t>
            </a:r>
          </a:p>
          <a:p>
            <a:pPr>
              <a:lnSpc>
                <a:spcPct val="150000"/>
              </a:lnSpc>
            </a:pPr>
            <a:r>
              <a:rPr lang="en-US" sz="2000" b="1" dirty="0">
                <a:latin typeface="Times New Roman" panose="02020603050405020304" pitchFamily="18" charset="0"/>
                <a:cs typeface="Times New Roman" panose="02020603050405020304" pitchFamily="18" charset="0"/>
              </a:rPr>
              <a:t>Site selection criteria.</a:t>
            </a:r>
          </a:p>
          <a:p>
            <a:pPr>
              <a:lnSpc>
                <a:spcPct val="150000"/>
              </a:lnSpc>
            </a:pPr>
            <a:r>
              <a:rPr lang="en-US" sz="2000" b="1" dirty="0">
                <a:latin typeface="Times New Roman" panose="02020603050405020304" pitchFamily="18" charset="0"/>
                <a:cs typeface="Times New Roman" panose="02020603050405020304" pitchFamily="18" charset="0"/>
              </a:rPr>
              <a:t>Discussion and analysis</a:t>
            </a:r>
            <a:br>
              <a:rPr lang="en-US" sz="2000" dirty="0">
                <a:latin typeface="Times New Roman" panose="02020603050405020304" pitchFamily="18" charset="0"/>
                <a:cs typeface="Times New Roman" panose="02020603050405020304" pitchFamily="18" charset="0"/>
              </a:rPr>
            </a:br>
            <a:endParaRPr lang="en-US" dirty="0"/>
          </a:p>
        </p:txBody>
      </p:sp>
    </p:spTree>
    <p:extLst>
      <p:ext uri="{BB962C8B-B14F-4D97-AF65-F5344CB8AC3E}">
        <p14:creationId xmlns:p14="http://schemas.microsoft.com/office/powerpoint/2010/main" val="40253695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extLst/>
          </p:nvPr>
        </p:nvSpPr>
        <p:spPr/>
        <p:txBody>
          <a:bodyPr/>
          <a:lstStyle/>
          <a:p>
            <a:pPr algn="ctr"/>
            <a:r>
              <a:rPr lang="en-US" dirty="0">
                <a:solidFill>
                  <a:schemeClr val="tx1"/>
                </a:solidFill>
                <a:latin typeface="Calibri"/>
              </a:rPr>
              <a:t> SINGLE-TANK THERMOCLINE SYSTEM </a:t>
            </a:r>
            <a:endParaRPr lang="en-US" dirty="0">
              <a:solidFill>
                <a:schemeClr val="tx1"/>
              </a:solidFill>
            </a:endParaRPr>
          </a:p>
        </p:txBody>
      </p:sp>
      <p:pic>
        <p:nvPicPr>
          <p:cNvPr id="4" name="Picture 4"/>
          <p:cNvPicPr>
            <a:picLocks noGrp="1" noChangeAspect="1"/>
          </p:cNvPicPr>
          <p:nvPr>
            <p:ph idx="1"/>
          </p:nvPr>
        </p:nvPicPr>
        <p:blipFill>
          <a:blip r:embed="rId3"/>
          <a:stretch>
            <a:fillRect/>
          </a:stretch>
        </p:blipFill>
        <p:spPr>
          <a:xfrm>
            <a:off x="1581150" y="2306638"/>
            <a:ext cx="6426200" cy="4149148"/>
          </a:xfrm>
          <a:prstGeom prst="rect">
            <a:avLst/>
          </a:prstGeom>
        </p:spPr>
      </p:pic>
    </p:spTree>
    <p:extLst>
      <p:ext uri="{BB962C8B-B14F-4D97-AF65-F5344CB8AC3E}">
        <p14:creationId xmlns:p14="http://schemas.microsoft.com/office/powerpoint/2010/main" val="31037327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extLst/>
          </p:nvPr>
        </p:nvSpPr>
        <p:spPr/>
        <p:txBody>
          <a:bodyPr>
            <a:normAutofit/>
          </a:bodyPr>
          <a:lstStyle/>
          <a:p>
            <a:r>
              <a:rPr lang="en-GB" sz="3600" b="1" dirty="0">
                <a:solidFill>
                  <a:schemeClr val="tx1"/>
                </a:solidFill>
                <a:latin typeface="Times New Roman"/>
                <a:cs typeface="Times New Roman"/>
              </a:rPr>
              <a:t>Research Methodology</a:t>
            </a:r>
            <a:endParaRPr lang="en-US" sz="3600" b="1" dirty="0">
              <a:solidFill>
                <a:schemeClr val="tx1"/>
              </a:solidFill>
            </a:endParaRPr>
          </a:p>
        </p:txBody>
      </p:sp>
      <p:graphicFrame>
        <p:nvGraphicFramePr>
          <p:cNvPr id="6" name="Content Placeholder 5"/>
          <p:cNvGraphicFramePr>
            <a:graphicFrameLocks noGrp="1"/>
          </p:cNvGraphicFramePr>
          <p:nvPr>
            <p:ph idx="1"/>
          </p:nvPr>
        </p:nvGraphicFramePr>
        <p:xfrm>
          <a:off x="457200" y="2249488"/>
          <a:ext cx="8229600" cy="4324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526326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609600"/>
            <a:ext cx="6683765" cy="960668"/>
          </a:xfrm>
        </p:spPr>
        <p:txBody>
          <a:bodyPr/>
          <a:lstStyle/>
          <a:p>
            <a:r>
              <a:rPr lang="en-US" sz="3600" b="1" dirty="0">
                <a:latin typeface="Times New Roman" panose="02020603050405020304" pitchFamily="18" charset="0"/>
                <a:cs typeface="Times New Roman" panose="02020603050405020304" pitchFamily="18" charset="0"/>
              </a:rPr>
              <a:t>Site selection criteria</a:t>
            </a:r>
            <a:r>
              <a:rPr lang="en-US" b="1" dirty="0"/>
              <a:t>: </a:t>
            </a:r>
          </a:p>
        </p:txBody>
      </p:sp>
      <p:sp>
        <p:nvSpPr>
          <p:cNvPr id="3" name="عنصر نائب للمحتوى 2"/>
          <p:cNvSpPr>
            <a:spLocks noGrp="1"/>
          </p:cNvSpPr>
          <p:nvPr>
            <p:ph idx="1"/>
          </p:nvPr>
        </p:nvSpPr>
        <p:spPr>
          <a:xfrm>
            <a:off x="762000" y="1752599"/>
            <a:ext cx="8016240" cy="4327281"/>
          </a:xfrm>
        </p:spPr>
        <p:txBody>
          <a:bodyPr>
            <a:normAutofit lnSpcReduction="10000"/>
          </a:bodyPr>
          <a:lstStyle/>
          <a:p>
            <a:r>
              <a:rPr lang="en-US" sz="2200" b="1" dirty="0"/>
              <a:t>The selected sites for CSP systems have to comply with certain requirements. These requirements :</a:t>
            </a:r>
          </a:p>
          <a:p>
            <a:endParaRPr lang="en-US" sz="1500" dirty="0"/>
          </a:p>
          <a:p>
            <a:pPr marL="0" indent="0">
              <a:buNone/>
            </a:pPr>
            <a:endParaRPr lang="en-US" sz="1500" dirty="0"/>
          </a:p>
          <a:p>
            <a:pPr marL="342900" indent="-342900">
              <a:buFont typeface="+mj-lt"/>
              <a:buAutoNum type="arabicPeriod"/>
            </a:pPr>
            <a:r>
              <a:rPr lang="en-US" sz="2100" b="1" dirty="0"/>
              <a:t>Solar radiation potential</a:t>
            </a:r>
            <a:r>
              <a:rPr lang="en-US" sz="2100" dirty="0"/>
              <a:t>: a minimum requirement for CSP of around 2,000 kWh/m² is commonly cited. </a:t>
            </a:r>
            <a:endParaRPr lang="ar-SA" sz="2100" dirty="0"/>
          </a:p>
          <a:p>
            <a:pPr marL="342900" indent="-342900">
              <a:buFont typeface="+mj-lt"/>
              <a:buAutoNum type="arabicPeriod"/>
            </a:pPr>
            <a:endParaRPr lang="ar-SA" b="1" dirty="0"/>
          </a:p>
          <a:p>
            <a:pPr marL="342900" indent="-342900">
              <a:buFont typeface="+mj-lt"/>
              <a:buAutoNum type="arabicPeriod"/>
            </a:pPr>
            <a:endParaRPr lang="ar-SA" b="1" dirty="0"/>
          </a:p>
          <a:p>
            <a:pPr marL="342900" indent="-342900">
              <a:buFont typeface="+mj-lt"/>
              <a:buAutoNum type="arabicPeriod"/>
            </a:pPr>
            <a:endParaRPr lang="ar-SA" b="1" dirty="0"/>
          </a:p>
          <a:p>
            <a:pPr marL="342900" indent="-342900">
              <a:buFont typeface="+mj-lt"/>
              <a:buAutoNum type="arabicPeriod"/>
            </a:pPr>
            <a:r>
              <a:rPr lang="en-US" sz="2100" b="1" dirty="0"/>
              <a:t>Land cover and slope: </a:t>
            </a:r>
            <a:r>
              <a:rPr lang="ar-SA" sz="2100" b="1" dirty="0"/>
              <a:t> </a:t>
            </a:r>
            <a:r>
              <a:rPr lang="en-US" sz="2100" dirty="0"/>
              <a:t>the specific surface area for a CSP plant in average is about 25000 m²/MW</a:t>
            </a:r>
            <a:r>
              <a:rPr lang="ar-SA" sz="2100" dirty="0"/>
              <a:t> </a:t>
            </a:r>
            <a:r>
              <a:rPr lang="en-US" sz="2100" dirty="0"/>
              <a:t>.  The slope is ranged about 1-2% for Linear focus and up to 3-4% for point focus technologies. For Nablus</a:t>
            </a:r>
            <a:r>
              <a:rPr lang="ar-SA" sz="2100" dirty="0"/>
              <a:t> </a:t>
            </a:r>
            <a:r>
              <a:rPr lang="en-US" sz="2100" dirty="0"/>
              <a:t>the slope is nearly to</a:t>
            </a:r>
            <a:r>
              <a:rPr lang="ar-SA" sz="2100" dirty="0"/>
              <a:t>   </a:t>
            </a:r>
            <a:r>
              <a:rPr lang="en-US" sz="2100" dirty="0"/>
              <a:t> 2% . </a:t>
            </a:r>
            <a:endParaRPr lang="ar-SA" sz="21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342900" indent="-342900">
              <a:buFont typeface="+mj-lt"/>
              <a:buAutoNum type="arabicPeriod"/>
            </a:pPr>
            <a:endParaRPr lang="ar-SA" sz="1500" dirty="0"/>
          </a:p>
          <a:p>
            <a:pPr marL="0" indent="0">
              <a:buNone/>
            </a:pPr>
            <a:endParaRPr lang="en-US" sz="1500" dirty="0"/>
          </a:p>
          <a:p>
            <a:endParaRPr lang="en-US" dirty="0"/>
          </a:p>
        </p:txBody>
      </p:sp>
    </p:spTree>
    <p:extLst>
      <p:ext uri="{BB962C8B-B14F-4D97-AF65-F5344CB8AC3E}">
        <p14:creationId xmlns:p14="http://schemas.microsoft.com/office/powerpoint/2010/main" val="5914866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41909" y="5745907"/>
            <a:ext cx="6686549" cy="1101600"/>
          </a:xfrm>
        </p:spPr>
        <p:txBody>
          <a:bodyPr/>
          <a:lstStyle/>
          <a:p>
            <a:endParaRPr lang="en-US" dirty="0"/>
          </a:p>
        </p:txBody>
      </p:sp>
      <p:sp>
        <p:nvSpPr>
          <p:cNvPr id="3" name="عنصر نائب للنص 2"/>
          <p:cNvSpPr>
            <a:spLocks noGrp="1"/>
          </p:cNvSpPr>
          <p:nvPr>
            <p:ph type="body" idx="1"/>
          </p:nvPr>
        </p:nvSpPr>
        <p:spPr>
          <a:xfrm>
            <a:off x="685800" y="838200"/>
            <a:ext cx="7172453" cy="5610957"/>
          </a:xfrm>
        </p:spPr>
        <p:txBody>
          <a:bodyPr>
            <a:normAutofit/>
          </a:bodyPr>
          <a:lstStyle/>
          <a:p>
            <a:pPr marL="342900" indent="-342900">
              <a:buFont typeface="Wingdings 3" charset="2"/>
              <a:buAutoNum type="arabicPeriod" startAt="3"/>
            </a:pPr>
            <a:r>
              <a:rPr lang="en-US" sz="2000" b="1" dirty="0"/>
              <a:t>Water availability: </a:t>
            </a:r>
            <a:r>
              <a:rPr lang="en-US" sz="2000" dirty="0"/>
              <a:t>Water Availability for concentrating power plants is essential, particularly if they are equipped with wet cooling systems. </a:t>
            </a:r>
          </a:p>
          <a:p>
            <a:pPr marL="342900" indent="-342900">
              <a:buFont typeface="Wingdings 3" charset="2"/>
              <a:buAutoNum type="arabicPeriod" startAt="3"/>
            </a:pPr>
            <a:endParaRPr lang="en-US" sz="1350" dirty="0"/>
          </a:p>
          <a:p>
            <a:endParaRPr lang="ar-SA" b="1" dirty="0"/>
          </a:p>
        </p:txBody>
      </p:sp>
      <p:pic>
        <p:nvPicPr>
          <p:cNvPr id="4" name="Picture 4"/>
          <p:cNvPicPr>
            <a:picLocks noChangeAspect="1"/>
          </p:cNvPicPr>
          <p:nvPr/>
        </p:nvPicPr>
        <p:blipFill>
          <a:blip r:embed="rId2"/>
          <a:stretch>
            <a:fillRect/>
          </a:stretch>
        </p:blipFill>
        <p:spPr>
          <a:xfrm>
            <a:off x="1066800" y="2209800"/>
            <a:ext cx="7176556" cy="3974384"/>
          </a:xfrm>
          <a:prstGeom prst="rect">
            <a:avLst/>
          </a:prstGeom>
        </p:spPr>
      </p:pic>
    </p:spTree>
    <p:extLst>
      <p:ext uri="{BB962C8B-B14F-4D97-AF65-F5344CB8AC3E}">
        <p14:creationId xmlns:p14="http://schemas.microsoft.com/office/powerpoint/2010/main" val="21368732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90135" y="304800"/>
            <a:ext cx="7846421" cy="3024222"/>
          </a:xfrm>
        </p:spPr>
        <p:txBody>
          <a:bodyPr>
            <a:normAutofit/>
          </a:bodyPr>
          <a:lstStyle/>
          <a:p>
            <a:r>
              <a:rPr lang="en-US" sz="2000" b="1" dirty="0">
                <a:solidFill>
                  <a:srgbClr val="C00000"/>
                </a:solidFill>
              </a:rPr>
              <a:t>4.</a:t>
            </a:r>
            <a:r>
              <a:rPr lang="en-US" sz="2000" b="1" dirty="0"/>
              <a:t>Transportation:</a:t>
            </a:r>
            <a:r>
              <a:rPr lang="en-US" sz="2000" dirty="0"/>
              <a:t>Access roads must be suitable for transporting the different and heavy equipment’s to the site like turbine, generators, reflectors, pipes etc.  </a:t>
            </a:r>
            <a:endParaRPr lang="en-US" sz="2000" b="1" dirty="0"/>
          </a:p>
        </p:txBody>
      </p:sp>
      <p:pic>
        <p:nvPicPr>
          <p:cNvPr id="6" name="Picture 6"/>
          <p:cNvPicPr>
            <a:picLocks noGrp="1" noChangeAspect="1"/>
          </p:cNvPicPr>
          <p:nvPr>
            <p:ph idx="1"/>
          </p:nvPr>
        </p:nvPicPr>
        <p:blipFill>
          <a:blip r:embed="rId3"/>
          <a:stretch>
            <a:fillRect/>
          </a:stretch>
        </p:blipFill>
        <p:spPr>
          <a:xfrm>
            <a:off x="790135" y="2744683"/>
            <a:ext cx="7445492" cy="4113317"/>
          </a:xfrm>
          <a:prstGeom prst="rect">
            <a:avLst/>
          </a:prstGeom>
        </p:spPr>
      </p:pic>
    </p:spTree>
    <p:extLst>
      <p:ext uri="{BB962C8B-B14F-4D97-AF65-F5344CB8AC3E}">
        <p14:creationId xmlns:p14="http://schemas.microsoft.com/office/powerpoint/2010/main" val="37277227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extLst/>
          </p:nvPr>
        </p:nvSpPr>
        <p:spPr/>
        <p:txBody>
          <a:bodyPr vert="horz" lIns="68580" tIns="34290" rIns="68580" bIns="34290" rtlCol="0" anchor="t">
            <a:normAutofit/>
          </a:bodyPr>
          <a:lstStyle/>
          <a:p>
            <a:endParaRPr lang="en-US"/>
          </a:p>
          <a:p>
            <a:endParaRPr lang="en-US" dirty="0">
              <a:solidFill>
                <a:srgbClr val="404040"/>
              </a:solidFill>
            </a:endParaRPr>
          </a:p>
        </p:txBody>
      </p:sp>
      <p:pic>
        <p:nvPicPr>
          <p:cNvPr id="4" name="Picture 4"/>
          <p:cNvPicPr>
            <a:picLocks noChangeAspect="1"/>
          </p:cNvPicPr>
          <p:nvPr/>
        </p:nvPicPr>
        <p:blipFill>
          <a:blip r:embed="rId3"/>
          <a:stretch>
            <a:fillRect/>
          </a:stretch>
        </p:blipFill>
        <p:spPr>
          <a:xfrm>
            <a:off x="958453" y="1371600"/>
            <a:ext cx="7227094" cy="4845991"/>
          </a:xfrm>
          <a:prstGeom prst="rect">
            <a:avLst/>
          </a:prstGeom>
        </p:spPr>
      </p:pic>
    </p:spTree>
    <p:extLst>
      <p:ext uri="{BB962C8B-B14F-4D97-AF65-F5344CB8AC3E}">
        <p14:creationId xmlns:p14="http://schemas.microsoft.com/office/powerpoint/2010/main" val="2762060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91512" y="1078816"/>
            <a:ext cx="7842903" cy="960668"/>
          </a:xfrm>
        </p:spPr>
        <p:txBody>
          <a:bodyPr>
            <a:normAutofit/>
          </a:bodyPr>
          <a:lstStyle/>
          <a:p>
            <a:r>
              <a:rPr lang="en-US" sz="2000" b="1" dirty="0">
                <a:solidFill>
                  <a:srgbClr val="C00000"/>
                </a:solidFill>
              </a:rPr>
              <a:t>5. </a:t>
            </a:r>
            <a:r>
              <a:rPr lang="en-US" sz="2000" b="1" dirty="0">
                <a:solidFill>
                  <a:schemeClr val="tx1"/>
                </a:solidFill>
              </a:rPr>
              <a:t>Power transmission line: </a:t>
            </a:r>
            <a:r>
              <a:rPr lang="en-US" sz="2000" dirty="0"/>
              <a:t>Large CSP plants require high voltage lines to transmit the generated electrical power to consumers. </a:t>
            </a:r>
            <a:endParaRPr lang="en-US" sz="2000" dirty="0">
              <a:solidFill>
                <a:srgbClr val="C00000"/>
              </a:solidFill>
            </a:endParaRPr>
          </a:p>
        </p:txBody>
      </p:sp>
      <p:pic>
        <p:nvPicPr>
          <p:cNvPr id="4" name="Picture 4"/>
          <p:cNvPicPr>
            <a:picLocks noGrp="1" noChangeAspect="1"/>
          </p:cNvPicPr>
          <p:nvPr>
            <p:ph idx="1"/>
          </p:nvPr>
        </p:nvPicPr>
        <p:blipFill>
          <a:blip r:embed="rId2"/>
          <a:stretch>
            <a:fillRect/>
          </a:stretch>
        </p:blipFill>
        <p:spPr>
          <a:xfrm>
            <a:off x="1392684" y="2514600"/>
            <a:ext cx="7365206" cy="4182833"/>
          </a:xfrm>
          <a:prstGeom prst="rect">
            <a:avLst/>
          </a:prstGeom>
        </p:spPr>
      </p:pic>
    </p:spTree>
    <p:extLst>
      <p:ext uri="{BB962C8B-B14F-4D97-AF65-F5344CB8AC3E}">
        <p14:creationId xmlns:p14="http://schemas.microsoft.com/office/powerpoint/2010/main" val="5829548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46023" y="1078817"/>
            <a:ext cx="6686550" cy="739101"/>
          </a:xfrm>
        </p:spPr>
        <p:txBody>
          <a:bodyPr>
            <a:normAutofit/>
          </a:bodyPr>
          <a:lstStyle/>
          <a:p>
            <a:r>
              <a:rPr lang="en-US" sz="1500" b="1" dirty="0">
                <a:solidFill>
                  <a:srgbClr val="C00000"/>
                </a:solidFill>
              </a:rPr>
              <a:t>6. </a:t>
            </a:r>
            <a:r>
              <a:rPr lang="en-US" sz="1500" b="1" dirty="0">
                <a:solidFill>
                  <a:schemeClr val="tx1"/>
                </a:solidFill>
              </a:rPr>
              <a:t>Other meteorological:</a:t>
            </a:r>
            <a:br>
              <a:rPr lang="en-US" sz="1500" b="1" dirty="0">
                <a:solidFill>
                  <a:schemeClr val="tx1"/>
                </a:solidFill>
              </a:rPr>
            </a:br>
            <a:endParaRPr lang="en-US" sz="1500" b="1" dirty="0">
              <a:solidFill>
                <a:schemeClr val="tx1"/>
              </a:solidFill>
            </a:endParaRPr>
          </a:p>
        </p:txBody>
      </p:sp>
      <p:sp>
        <p:nvSpPr>
          <p:cNvPr id="3" name="عنصر نائب للمحتوى 2"/>
          <p:cNvSpPr>
            <a:spLocks noGrp="1"/>
          </p:cNvSpPr>
          <p:nvPr>
            <p:ph idx="1"/>
          </p:nvPr>
        </p:nvSpPr>
        <p:spPr>
          <a:xfrm>
            <a:off x="762000" y="1078817"/>
            <a:ext cx="8301111" cy="5148774"/>
          </a:xfrm>
        </p:spPr>
        <p:txBody>
          <a:bodyPr>
            <a:normAutofit/>
          </a:bodyPr>
          <a:lstStyle/>
          <a:p>
            <a:pPr>
              <a:buFont typeface="+mj-lt"/>
              <a:buAutoNum type="alphaLcParenR"/>
            </a:pPr>
            <a:endParaRPr lang="en-US" sz="1500" b="1" dirty="0"/>
          </a:p>
          <a:p>
            <a:pPr marL="109728" indent="0">
              <a:buNone/>
            </a:pPr>
            <a:endParaRPr lang="en-US" sz="1500" b="1" dirty="0"/>
          </a:p>
          <a:p>
            <a:pPr>
              <a:buFont typeface="+mj-lt"/>
              <a:buAutoNum type="alphaLcParenR"/>
            </a:pPr>
            <a:r>
              <a:rPr lang="en-US" sz="2200" b="1" dirty="0"/>
              <a:t>Wind: </a:t>
            </a:r>
            <a:r>
              <a:rPr lang="en-US" sz="2200" dirty="0"/>
              <a:t>The performance and structural design of the solar field is affected by high winds due to the solar field is not intended to work at winds of more than 8.3 to 19.5 m/s and it depends on the selected CSP technology. The average wind speed of Nablus Governorate is within the range 1.76 m/s .</a:t>
            </a:r>
          </a:p>
          <a:p>
            <a:pPr>
              <a:buFont typeface="+mj-lt"/>
              <a:buAutoNum type="alphaLcParenR"/>
            </a:pPr>
            <a:endParaRPr lang="en-US" dirty="0"/>
          </a:p>
          <a:p>
            <a:pPr marL="0" indent="0">
              <a:buNone/>
            </a:pPr>
            <a:endParaRPr lang="en-US" dirty="0"/>
          </a:p>
          <a:p>
            <a:pPr>
              <a:buFont typeface="+mj-lt"/>
              <a:buAutoNum type="alphaLcParenR"/>
            </a:pPr>
            <a:r>
              <a:rPr lang="en-US" b="1" dirty="0"/>
              <a:t>A</a:t>
            </a:r>
            <a:r>
              <a:rPr lang="en-US" sz="2000" b="1" dirty="0"/>
              <a:t>mbient temperature and humidity : </a:t>
            </a:r>
            <a:r>
              <a:rPr lang="en-US" sz="2000" dirty="0"/>
              <a:t>The efficiency of the sun oriented field depend on the convective losses of the heat transfer fluid and the collectors to the ambient air. </a:t>
            </a:r>
          </a:p>
          <a:p>
            <a:pPr>
              <a:buFont typeface="+mj-lt"/>
              <a:buAutoNum type="alphaLcParenR"/>
            </a:pPr>
            <a:endParaRPr lang="en-US" dirty="0"/>
          </a:p>
        </p:txBody>
      </p:sp>
    </p:spTree>
    <p:extLst>
      <p:ext uri="{BB962C8B-B14F-4D97-AF65-F5344CB8AC3E}">
        <p14:creationId xmlns:p14="http://schemas.microsoft.com/office/powerpoint/2010/main" val="42471672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54715" y="857251"/>
            <a:ext cx="6686549" cy="559191"/>
          </a:xfrm>
        </p:spPr>
        <p:txBody>
          <a:bodyPr>
            <a:normAutofit/>
          </a:bodyPr>
          <a:lstStyle/>
          <a:p>
            <a:r>
              <a:rPr lang="en-US" sz="2700" b="1" i="1" dirty="0"/>
              <a:t>Scenarios for station structure:</a:t>
            </a:r>
          </a:p>
        </p:txBody>
      </p:sp>
      <p:sp>
        <p:nvSpPr>
          <p:cNvPr id="3" name="عنوان فرعي 2"/>
          <p:cNvSpPr>
            <a:spLocks noGrp="1"/>
          </p:cNvSpPr>
          <p:nvPr>
            <p:ph type="subTitle" idx="1"/>
          </p:nvPr>
        </p:nvSpPr>
        <p:spPr>
          <a:xfrm>
            <a:off x="654715" y="1616906"/>
            <a:ext cx="8281787" cy="4383845"/>
          </a:xfrm>
        </p:spPr>
        <p:txBody>
          <a:bodyPr/>
          <a:lstStyle/>
          <a:p>
            <a:pPr marL="257175" indent="-257175">
              <a:buFont typeface="+mj-lt"/>
              <a:buAutoNum type="arabicPeriod"/>
            </a:pPr>
            <a:r>
              <a:rPr lang="en-US" b="1" dirty="0">
                <a:solidFill>
                  <a:schemeClr val="bg1"/>
                </a:solidFill>
              </a:rPr>
              <a:t>A stand alone station with 1 Mw capacity supply in the Wastewater Treatment Plant:</a:t>
            </a:r>
          </a:p>
          <a:p>
            <a:endParaRPr lang="ar-SA" b="1" dirty="0">
              <a:solidFill>
                <a:schemeClr val="bg1"/>
              </a:solidFill>
            </a:endParaRPr>
          </a:p>
          <a:p>
            <a:endParaRPr lang="en-US" b="1" dirty="0"/>
          </a:p>
          <a:p>
            <a:endParaRPr lang="en-US" b="1"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093" y="2971800"/>
            <a:ext cx="8005010" cy="3626498"/>
          </a:xfrm>
          <a:prstGeom prst="rect">
            <a:avLst/>
          </a:prstGeom>
        </p:spPr>
      </p:pic>
    </p:spTree>
    <p:extLst>
      <p:ext uri="{BB962C8B-B14F-4D97-AF65-F5344CB8AC3E}">
        <p14:creationId xmlns:p14="http://schemas.microsoft.com/office/powerpoint/2010/main" val="7234385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22199" y="857250"/>
            <a:ext cx="6683765" cy="654148"/>
          </a:xfrm>
        </p:spPr>
        <p:txBody>
          <a:bodyPr>
            <a:normAutofit fontScale="90000"/>
          </a:bodyPr>
          <a:lstStyle/>
          <a:p>
            <a:r>
              <a:rPr lang="en-US" b="1" i="1" dirty="0"/>
              <a:t>Wastewater treatment plant:</a:t>
            </a:r>
          </a:p>
        </p:txBody>
      </p:sp>
      <p:sp>
        <p:nvSpPr>
          <p:cNvPr id="3" name="عنصر نائب للمحتوى 2"/>
          <p:cNvSpPr>
            <a:spLocks noGrp="1"/>
          </p:cNvSpPr>
          <p:nvPr>
            <p:ph idx="1"/>
          </p:nvPr>
        </p:nvSpPr>
        <p:spPr>
          <a:xfrm>
            <a:off x="838201" y="1729447"/>
            <a:ext cx="8305800" cy="4823753"/>
          </a:xfrm>
        </p:spPr>
        <p:txBody>
          <a:bodyPr>
            <a:normAutofit fontScale="55000" lnSpcReduction="20000"/>
          </a:bodyPr>
          <a:lstStyle/>
          <a:p>
            <a:r>
              <a:rPr lang="en-US" sz="3600" dirty="0"/>
              <a:t> It's located at the western part of the Nablus city  which located at Wadi </a:t>
            </a:r>
            <a:r>
              <a:rPr lang="en-US" sz="3600" dirty="0" err="1"/>
              <a:t>Zeimar</a:t>
            </a:r>
            <a:r>
              <a:rPr lang="en-US" sz="3600" dirty="0"/>
              <a:t> near Dayr </a:t>
            </a:r>
            <a:r>
              <a:rPr lang="en-US" sz="3600" dirty="0" err="1"/>
              <a:t>Sharaf</a:t>
            </a:r>
            <a:r>
              <a:rPr lang="en-US" sz="3600" dirty="0"/>
              <a:t>. With area of the plant is 32560 m2.</a:t>
            </a:r>
            <a:endParaRPr lang="en-US" sz="3600" b="1" dirty="0"/>
          </a:p>
          <a:p>
            <a:r>
              <a:rPr lang="en-US" sz="3600" dirty="0"/>
              <a:t>The maximum influent flow rate to the plant is 17000 m</a:t>
            </a:r>
            <a:r>
              <a:rPr lang="en-US" sz="3600" baseline="30000" dirty="0"/>
              <a:t>3</a:t>
            </a:r>
            <a:r>
              <a:rPr lang="en-US" sz="3600" dirty="0"/>
              <a:t>/d, with quality of total suspended solids of 784 mg/L, and biological oxygen demand of 656 mg/L</a:t>
            </a:r>
          </a:p>
          <a:p>
            <a:r>
              <a:rPr lang="en-US" sz="3600" dirty="0"/>
              <a:t>The plant is designed to give effluent quality of 20/30 (Biological oxygen demand per total suspended solids)</a:t>
            </a:r>
          </a:p>
          <a:p>
            <a:r>
              <a:rPr lang="en-US" sz="3600" dirty="0"/>
              <a:t>The effluent flow rates are 16264,</a:t>
            </a:r>
            <a:r>
              <a:rPr lang="ar-SA" sz="3600" dirty="0"/>
              <a:t>38</a:t>
            </a:r>
            <a:r>
              <a:rPr lang="en-US" sz="3600" dirty="0"/>
              <a:t> and 4899 m</a:t>
            </a:r>
            <a:r>
              <a:rPr lang="en-US" sz="3600" baseline="30000" dirty="0"/>
              <a:t>3</a:t>
            </a:r>
            <a:r>
              <a:rPr lang="en-US" sz="3600" dirty="0"/>
              <a:t>/d, of treated water, sludge and biogas respectively. </a:t>
            </a:r>
          </a:p>
          <a:p>
            <a:r>
              <a:rPr lang="en-US" sz="3600" dirty="0"/>
              <a:t> The length of the wastewater network is 230 km including the transfer line.</a:t>
            </a:r>
          </a:p>
          <a:p>
            <a:r>
              <a:rPr lang="en-US" sz="3600" dirty="0"/>
              <a:t>The waste water network covers about 93% of the total area of Nablus city, and thus 96% of total population benefit from this service.   </a:t>
            </a:r>
          </a:p>
          <a:p>
            <a:r>
              <a:rPr lang="en-US" sz="3600" dirty="0"/>
              <a:t>The purposes of wastewater treatment plant are to protect the environment, to save water resources and to use the treated water in agricultural application and others. </a:t>
            </a:r>
          </a:p>
          <a:p>
            <a:endParaRPr lang="en-US" dirty="0"/>
          </a:p>
          <a:p>
            <a:endParaRPr lang="en-US" dirty="0"/>
          </a:p>
          <a:p>
            <a:pPr marL="0" indent="0">
              <a:buNone/>
            </a:pPr>
            <a:endParaRPr lang="en-US" dirty="0"/>
          </a:p>
        </p:txBody>
      </p:sp>
    </p:spTree>
    <p:extLst>
      <p:ext uri="{BB962C8B-B14F-4D97-AF65-F5344CB8AC3E}">
        <p14:creationId xmlns:p14="http://schemas.microsoft.com/office/powerpoint/2010/main" val="549839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Times New Roman" panose="02020603050405020304" pitchFamily="18" charset="0"/>
                <a:cs typeface="Times New Roman" panose="02020603050405020304" pitchFamily="18" charset="0"/>
              </a:rPr>
              <a:t>Introduction</a:t>
            </a:r>
            <a:r>
              <a:rPr lang="en-US" sz="3600" b="1" dirty="0"/>
              <a:t>:</a:t>
            </a:r>
            <a:endParaRPr lang="en-US" sz="3600" dirty="0"/>
          </a:p>
        </p:txBody>
      </p:sp>
      <p:sp>
        <p:nvSpPr>
          <p:cNvPr id="3" name="Content Placeholder 2"/>
          <p:cNvSpPr>
            <a:spLocks noGrp="1"/>
          </p:cNvSpPr>
          <p:nvPr>
            <p:ph idx="1"/>
          </p:nvPr>
        </p:nvSpPr>
        <p:spPr/>
        <p:txBody>
          <a:bodyPr/>
          <a:lstStyle/>
          <a:p>
            <a:pPr>
              <a:lnSpc>
                <a:spcPct val="150000"/>
              </a:lnSpc>
            </a:pPr>
            <a:r>
              <a:rPr lang="en-US" kern="0" dirty="0">
                <a:latin typeface="Times New Roman" panose="02020603050405020304" pitchFamily="18" charset="0"/>
                <a:cs typeface="Times New Roman" panose="02020603050405020304" pitchFamily="18" charset="0"/>
              </a:rPr>
              <a:t>Palestine suffers from shortage of energy</a:t>
            </a:r>
          </a:p>
          <a:p>
            <a:pPr>
              <a:lnSpc>
                <a:spcPct val="150000"/>
              </a:lnSpc>
            </a:pPr>
            <a:r>
              <a:rPr lang="en-US" dirty="0"/>
              <a:t>Environmental impact of fossil fuel</a:t>
            </a:r>
          </a:p>
          <a:p>
            <a:pPr>
              <a:lnSpc>
                <a:spcPct val="150000"/>
              </a:lnSpc>
            </a:pPr>
            <a:r>
              <a:rPr lang="en-US" dirty="0"/>
              <a:t>CSP depends on solar energy that abundant  and  everywhere.</a:t>
            </a:r>
            <a:endParaRPr lang="en-US" kern="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9889228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382151" y="1376294"/>
            <a:ext cx="6685359" cy="496491"/>
          </a:xfrm>
        </p:spPr>
        <p:txBody>
          <a:bodyPr>
            <a:normAutofit fontScale="90000"/>
          </a:bodyPr>
          <a:lstStyle/>
          <a:p>
            <a:r>
              <a:rPr lang="en-US" sz="2200" b="1" dirty="0"/>
              <a:t>2-The second choice  Are the group of lands their own total areas roughly 40 donmes it's located in Nablus city in </a:t>
            </a:r>
            <a:r>
              <a:rPr lang="en-US" sz="2200" b="1" dirty="0" err="1"/>
              <a:t>Rougebe</a:t>
            </a:r>
            <a:r>
              <a:rPr lang="en-US" sz="2200" b="1" dirty="0"/>
              <a:t>  zone </a:t>
            </a:r>
            <a:r>
              <a:rPr lang="ar-SA" sz="2200" b="1" dirty="0"/>
              <a:t>:</a:t>
            </a:r>
            <a:br>
              <a:rPr lang="en-US" sz="2200" dirty="0"/>
            </a:br>
            <a:r>
              <a:rPr lang="en-US" sz="2200" dirty="0"/>
              <a:t>   </a:t>
            </a:r>
            <a:br>
              <a:rPr lang="en-US" sz="2200" dirty="0"/>
            </a:br>
            <a:br>
              <a:rPr lang="en-US" sz="1500" dirty="0"/>
            </a:br>
            <a:br>
              <a:rPr lang="en-US" sz="1500" dirty="0"/>
            </a:br>
            <a:endParaRPr lang="en-US" sz="1500" b="1" u="sng"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983412" y="1624318"/>
            <a:ext cx="6684808" cy="496936"/>
          </a:xfrm>
          <a:prstGeom prst="rect">
            <a:avLst/>
          </a:prstGeom>
        </p:spPr>
        <p:txBody>
          <a:bodyPr vert="horz" lIns="68580" tIns="34290" rIns="68580" bIns="34290" rtlCol="0" anchor="b">
            <a:normAutofit/>
          </a:bodyPr>
          <a:lstStyle>
            <a:lvl1pPr algn="l" defTabSz="457063" rtl="0" eaLnBrk="1" latinLnBrk="0" hangingPunct="1">
              <a:spcBef>
                <a:spcPct val="0"/>
              </a:spcBef>
              <a:buNone/>
              <a:defRPr sz="5398"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sz="24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8" name="Picture 2"/>
          <p:cNvPicPr>
            <a:picLocks noChangeAspect="1"/>
          </p:cNvPicPr>
          <p:nvPr/>
        </p:nvPicPr>
        <p:blipFill>
          <a:blip r:embed="rId2"/>
          <a:stretch>
            <a:fillRect/>
          </a:stretch>
        </p:blipFill>
        <p:spPr>
          <a:xfrm>
            <a:off x="1020926" y="2147772"/>
            <a:ext cx="7473455" cy="3687494"/>
          </a:xfrm>
          <a:prstGeom prst="rect">
            <a:avLst/>
          </a:prstGeom>
        </p:spPr>
      </p:pic>
    </p:spTree>
    <p:extLst>
      <p:ext uri="{BB962C8B-B14F-4D97-AF65-F5344CB8AC3E}">
        <p14:creationId xmlns:p14="http://schemas.microsoft.com/office/powerpoint/2010/main" val="163235990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7879" y="857250"/>
            <a:ext cx="6683765" cy="770207"/>
          </a:xfrm>
        </p:spPr>
        <p:txBody>
          <a:bodyPr/>
          <a:lstStyle/>
          <a:p>
            <a:r>
              <a:rPr lang="en-US" b="1" dirty="0"/>
              <a:t>Discussion and analysis:</a:t>
            </a:r>
          </a:p>
        </p:txBody>
      </p:sp>
      <p:sp>
        <p:nvSpPr>
          <p:cNvPr id="3" name="عنصر نائب للمحتوى 2"/>
          <p:cNvSpPr>
            <a:spLocks noGrp="1"/>
          </p:cNvSpPr>
          <p:nvPr>
            <p:ph idx="1"/>
          </p:nvPr>
        </p:nvSpPr>
        <p:spPr>
          <a:xfrm>
            <a:off x="759655" y="1627456"/>
            <a:ext cx="8384345" cy="4373294"/>
          </a:xfrm>
        </p:spPr>
        <p:txBody>
          <a:bodyPr>
            <a:normAutofit/>
          </a:bodyPr>
          <a:lstStyle/>
          <a:p>
            <a:r>
              <a:rPr lang="ar-SA" sz="2000" dirty="0"/>
              <a:t>    </a:t>
            </a:r>
            <a:r>
              <a:rPr lang="en-US" sz="2000" dirty="0"/>
              <a:t>We will use many Software and Codes for Analysis of Concentrating Solar Power Technologies the following a summary of models and software that can be used to analyze various concentrated solar technologies:</a:t>
            </a:r>
            <a:endParaRPr lang="ar-SA" sz="2000" dirty="0"/>
          </a:p>
          <a:p>
            <a:pPr marL="0" indent="0">
              <a:buNone/>
            </a:pPr>
            <a:endParaRPr lang="ar-SA" sz="1500" dirty="0"/>
          </a:p>
          <a:p>
            <a:pPr>
              <a:buFont typeface="Wingdings" panose="05000000000000000000" pitchFamily="2" charset="2"/>
              <a:buChar char="v"/>
            </a:pPr>
            <a:r>
              <a:rPr lang="en-US" sz="2000" b="1" dirty="0"/>
              <a:t>SAM</a:t>
            </a:r>
            <a:endParaRPr lang="ar-SA" sz="2000" b="1" dirty="0"/>
          </a:p>
          <a:p>
            <a:pPr>
              <a:buFont typeface="Wingdings" panose="05000000000000000000" pitchFamily="2" charset="2"/>
              <a:buChar char="v"/>
            </a:pPr>
            <a:endParaRPr lang="en-US" sz="2000" b="1" dirty="0"/>
          </a:p>
          <a:p>
            <a:pPr>
              <a:buFont typeface="Wingdings" panose="05000000000000000000" pitchFamily="2" charset="2"/>
              <a:buChar char="v"/>
            </a:pPr>
            <a:r>
              <a:rPr lang="en-US" sz="2000" b="1" dirty="0"/>
              <a:t>TRNSYS</a:t>
            </a:r>
            <a:endParaRPr lang="ar-SA" sz="2000" b="1" dirty="0"/>
          </a:p>
          <a:p>
            <a:pPr>
              <a:buFont typeface="Wingdings" panose="05000000000000000000" pitchFamily="2" charset="2"/>
              <a:buChar char="v"/>
            </a:pPr>
            <a:endParaRPr lang="en-US" sz="2000" b="1" dirty="0"/>
          </a:p>
          <a:p>
            <a:pPr>
              <a:buFont typeface="Wingdings" panose="05000000000000000000" pitchFamily="2" charset="2"/>
              <a:buChar char="v"/>
            </a:pPr>
            <a:r>
              <a:rPr lang="en-US" sz="2000" b="1" dirty="0"/>
              <a:t>RET screen</a:t>
            </a:r>
            <a:endParaRPr lang="en-US" sz="4000" b="1" dirty="0"/>
          </a:p>
        </p:txBody>
      </p:sp>
    </p:spTree>
    <p:extLst>
      <p:ext uri="{BB962C8B-B14F-4D97-AF65-F5344CB8AC3E}">
        <p14:creationId xmlns:p14="http://schemas.microsoft.com/office/powerpoint/2010/main" val="19644106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Times New Roman" panose="02020603050405020304" pitchFamily="18" charset="0"/>
                <a:cs typeface="Times New Roman" panose="02020603050405020304" pitchFamily="18" charset="0"/>
              </a:rPr>
              <a:t>Objectives</a:t>
            </a:r>
          </a:p>
        </p:txBody>
      </p:sp>
      <p:sp>
        <p:nvSpPr>
          <p:cNvPr id="3" name="Content Placeholder 2"/>
          <p:cNvSpPr>
            <a:spLocks noGrp="1"/>
          </p:cNvSpPr>
          <p:nvPr>
            <p:ph idx="1"/>
          </p:nvPr>
        </p:nvSpPr>
        <p:spPr/>
        <p:txBody>
          <a:bodyPr/>
          <a:lstStyle/>
          <a:p>
            <a:pPr>
              <a:lnSpc>
                <a:spcPct val="150000"/>
              </a:lnSpc>
            </a:pPr>
            <a:r>
              <a:rPr lang="en-US" dirty="0"/>
              <a:t>The objective of this research is to investigate the technical and economic feasibility for thermal solar power generation plant with 1 mw capacity in Nablus governorate</a:t>
            </a:r>
          </a:p>
        </p:txBody>
      </p:sp>
    </p:spTree>
    <p:extLst>
      <p:ext uri="{BB962C8B-B14F-4D97-AF65-F5344CB8AC3E}">
        <p14:creationId xmlns:p14="http://schemas.microsoft.com/office/powerpoint/2010/main" val="20738071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Objectives</a:t>
            </a:r>
            <a:endParaRPr lang="en-US" dirty="0"/>
          </a:p>
        </p:txBody>
      </p:sp>
      <p:sp>
        <p:nvSpPr>
          <p:cNvPr id="3" name="Content Placeholder 2"/>
          <p:cNvSpPr>
            <a:spLocks noGrp="1"/>
          </p:cNvSpPr>
          <p:nvPr>
            <p:ph idx="1"/>
          </p:nvPr>
        </p:nvSpPr>
        <p:spPr/>
        <p:txBody>
          <a:bodyPr/>
          <a:lstStyle/>
          <a:p>
            <a:pPr marL="109728" indent="0">
              <a:lnSpc>
                <a:spcPct val="150000"/>
              </a:lnSpc>
              <a:buNone/>
            </a:pPr>
            <a:r>
              <a:rPr lang="en-US" altLang="en-US" b="1" kern="0" dirty="0">
                <a:cs typeface="Times New Roman" panose="02020603050405020304" pitchFamily="18" charset="0"/>
              </a:rPr>
              <a:t>The importance of this research is to answer some questions: </a:t>
            </a:r>
          </a:p>
          <a:p>
            <a:pPr>
              <a:lnSpc>
                <a:spcPct val="150000"/>
              </a:lnSpc>
            </a:pPr>
            <a:r>
              <a:rPr lang="en-US" sz="2400" dirty="0"/>
              <a:t>what are the main conditions and requirements needed for implementing CSP systems?</a:t>
            </a:r>
          </a:p>
          <a:p>
            <a:pPr>
              <a:lnSpc>
                <a:spcPct val="150000"/>
              </a:lnSpc>
            </a:pPr>
            <a:r>
              <a:rPr lang="en-US" sz="2400"/>
              <a:t>What is the importance of setting up the station?</a:t>
            </a:r>
            <a:endParaRPr lang="en-US" sz="2400" dirty="0"/>
          </a:p>
          <a:p>
            <a:pPr>
              <a:lnSpc>
                <a:spcPct val="150000"/>
              </a:lnSpc>
            </a:pPr>
            <a:endParaRPr lang="en-US" sz="2400" dirty="0"/>
          </a:p>
          <a:p>
            <a:pPr marL="109728" indent="0">
              <a:buNone/>
            </a:pPr>
            <a:endParaRPr lang="en-US" dirty="0"/>
          </a:p>
          <a:p>
            <a:endParaRPr lang="en-US" dirty="0"/>
          </a:p>
        </p:txBody>
      </p:sp>
    </p:spTree>
    <p:extLst>
      <p:ext uri="{BB962C8B-B14F-4D97-AF65-F5344CB8AC3E}">
        <p14:creationId xmlns:p14="http://schemas.microsoft.com/office/powerpoint/2010/main" val="8995932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latin typeface="Times New Roman" panose="02020603050405020304" pitchFamily="18" charset="0"/>
                <a:cs typeface="Times New Roman" panose="02020603050405020304" pitchFamily="18" charset="0"/>
              </a:rPr>
              <a:t>Concentrating Solar Power Technology</a:t>
            </a:r>
            <a:br>
              <a:rPr lang="en-US" b="1" dirty="0">
                <a:latin typeface="Times New Roman" panose="02020603050405020304" pitchFamily="18" charset="0"/>
                <a:cs typeface="Times New Roman" panose="02020603050405020304" pitchFamily="18" charset="0"/>
              </a:rPr>
            </a:br>
            <a:endParaRPr lang="en-US" dirty="0"/>
          </a:p>
        </p:txBody>
      </p:sp>
      <p:sp>
        <p:nvSpPr>
          <p:cNvPr id="3" name="Content Placeholder 2"/>
          <p:cNvSpPr>
            <a:spLocks noGrp="1"/>
          </p:cNvSpPr>
          <p:nvPr>
            <p:ph idx="1"/>
          </p:nvPr>
        </p:nvSpPr>
        <p:spPr/>
        <p:txBody>
          <a:bodyPr/>
          <a:lstStyle/>
          <a:p>
            <a:r>
              <a:rPr lang="en-US" b="1" dirty="0"/>
              <a:t>CSP components</a:t>
            </a:r>
          </a:p>
          <a:p>
            <a:pPr marL="624078" indent="-514350">
              <a:buFont typeface="+mj-lt"/>
              <a:buAutoNum type="arabicPeriod"/>
            </a:pPr>
            <a:r>
              <a:rPr lang="en-US" sz="2400" dirty="0"/>
              <a:t>Collectors</a:t>
            </a:r>
          </a:p>
          <a:p>
            <a:pPr marL="624078" indent="-514350">
              <a:buFont typeface="+mj-lt"/>
              <a:buAutoNum type="arabicPeriod"/>
            </a:pPr>
            <a:r>
              <a:rPr lang="en-US" sz="2400" dirty="0"/>
              <a:t>Receiver</a:t>
            </a:r>
          </a:p>
          <a:p>
            <a:pPr marL="624078" indent="-514350">
              <a:buFont typeface="+mj-lt"/>
              <a:buAutoNum type="arabicPeriod"/>
            </a:pPr>
            <a:r>
              <a:rPr lang="en-US" sz="2400" dirty="0"/>
              <a:t>Reflectors</a:t>
            </a:r>
          </a:p>
          <a:p>
            <a:pPr marL="624078" indent="-514350">
              <a:buFont typeface="+mj-lt"/>
              <a:buAutoNum type="arabicPeriod"/>
            </a:pPr>
            <a:r>
              <a:rPr lang="en-US" sz="2400" dirty="0"/>
              <a:t>Power blocks</a:t>
            </a:r>
          </a:p>
          <a:p>
            <a:pPr marL="624078" indent="-514350">
              <a:buFont typeface="+mj-lt"/>
              <a:buAutoNum type="arabicPeriod"/>
            </a:pPr>
            <a:r>
              <a:rPr lang="en-US" sz="2400" dirty="0"/>
              <a:t>Heat transfer fluids and thermal storage</a:t>
            </a:r>
          </a:p>
        </p:txBody>
      </p:sp>
    </p:spTree>
    <p:extLst>
      <p:ext uri="{BB962C8B-B14F-4D97-AF65-F5344CB8AC3E}">
        <p14:creationId xmlns:p14="http://schemas.microsoft.com/office/powerpoint/2010/main" val="1611315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latin typeface="Times New Roman" panose="02020603050405020304" pitchFamily="18" charset="0"/>
                <a:cs typeface="Times New Roman" panose="02020603050405020304" pitchFamily="18" charset="0"/>
              </a:rPr>
              <a:t>Concentrating Solar Power Technology</a:t>
            </a:r>
            <a:br>
              <a:rPr lang="en-US" b="1" dirty="0">
                <a:latin typeface="Times New Roman" panose="02020603050405020304" pitchFamily="18" charset="0"/>
                <a:cs typeface="Times New Roman" panose="02020603050405020304" pitchFamily="18" charset="0"/>
              </a:rPr>
            </a:br>
            <a:endParaRPr lang="en-US" dirty="0"/>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4800" y="2133600"/>
            <a:ext cx="8229600" cy="4292390"/>
          </a:xfrm>
          <a:prstGeom prst="rect">
            <a:avLst/>
          </a:prstGeom>
        </p:spPr>
      </p:pic>
    </p:spTree>
    <p:extLst>
      <p:ext uri="{BB962C8B-B14F-4D97-AF65-F5344CB8AC3E}">
        <p14:creationId xmlns:p14="http://schemas.microsoft.com/office/powerpoint/2010/main" val="3647969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latin typeface="Times New Roman" panose="02020603050405020304" pitchFamily="18" charset="0"/>
                <a:cs typeface="Times New Roman" panose="02020603050405020304" pitchFamily="18" charset="0"/>
              </a:rPr>
              <a:t>Concentrating Solar Power Technology</a:t>
            </a:r>
            <a:br>
              <a:rPr lang="en-US" b="1" dirty="0">
                <a:latin typeface="Times New Roman" panose="02020603050405020304" pitchFamily="18" charset="0"/>
                <a:cs typeface="Times New Roman" panose="02020603050405020304" pitchFamily="18" charset="0"/>
              </a:rPr>
            </a:br>
            <a:endParaRPr lang="en-US" dirty="0"/>
          </a:p>
        </p:txBody>
      </p:sp>
      <p:sp>
        <p:nvSpPr>
          <p:cNvPr id="3" name="Content Placeholder 2"/>
          <p:cNvSpPr>
            <a:spLocks noGrp="1"/>
          </p:cNvSpPr>
          <p:nvPr>
            <p:ph idx="1"/>
          </p:nvPr>
        </p:nvSpPr>
        <p:spPr/>
        <p:txBody>
          <a:bodyPr/>
          <a:lstStyle/>
          <a:p>
            <a:r>
              <a:rPr lang="en-US" dirty="0"/>
              <a:t>CSP plants classification </a:t>
            </a: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990600" y="2819400"/>
            <a:ext cx="6705600" cy="3581400"/>
          </a:xfrm>
          <a:prstGeom prst="rect">
            <a:avLst/>
          </a:prstGeom>
        </p:spPr>
      </p:pic>
    </p:spTree>
    <p:extLst>
      <p:ext uri="{BB962C8B-B14F-4D97-AF65-F5344CB8AC3E}">
        <p14:creationId xmlns:p14="http://schemas.microsoft.com/office/powerpoint/2010/main" val="27489708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latin typeface="Times New Roman" panose="02020603050405020304" pitchFamily="18" charset="0"/>
                <a:cs typeface="Times New Roman" panose="02020603050405020304" pitchFamily="18" charset="0"/>
              </a:rPr>
              <a:t>Concentrating Solar Power Technology</a:t>
            </a:r>
            <a:endParaRPr lang="en-US" dirty="0"/>
          </a:p>
        </p:txBody>
      </p:sp>
      <p:sp>
        <p:nvSpPr>
          <p:cNvPr id="3" name="Content Placeholder 2"/>
          <p:cNvSpPr>
            <a:spLocks noGrp="1"/>
          </p:cNvSpPr>
          <p:nvPr>
            <p:ph idx="1"/>
          </p:nvPr>
        </p:nvSpPr>
        <p:spPr/>
        <p:txBody>
          <a:bodyPr/>
          <a:lstStyle/>
          <a:p>
            <a:r>
              <a:rPr lang="en-US" b="1" dirty="0"/>
              <a:t>Parabolic trough technology</a:t>
            </a:r>
          </a:p>
          <a:p>
            <a:pPr marL="109728" indent="0">
              <a:buNone/>
            </a:pPr>
            <a:endParaRPr lang="en-US" dirty="0"/>
          </a:p>
          <a:p>
            <a:pPr marL="109728" indent="0">
              <a:buNone/>
            </a:pP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447800" y="3124200"/>
            <a:ext cx="6400800" cy="3657600"/>
          </a:xfrm>
          <a:prstGeom prst="rect">
            <a:avLst/>
          </a:prstGeom>
        </p:spPr>
      </p:pic>
    </p:spTree>
    <p:extLst>
      <p:ext uri="{BB962C8B-B14F-4D97-AF65-F5344CB8AC3E}">
        <p14:creationId xmlns:p14="http://schemas.microsoft.com/office/powerpoint/2010/main" val="36885313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Urban</Template>
  <TotalTime>301</TotalTime>
  <Words>786</Words>
  <Application>Microsoft Office PowerPoint</Application>
  <PresentationFormat>On-screen Show (4:3)</PresentationFormat>
  <Paragraphs>174</Paragraphs>
  <Slides>31</Slides>
  <Notes>10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31</vt:i4>
      </vt:variant>
    </vt:vector>
  </HeadingPairs>
  <TitlesOfParts>
    <vt:vector size="42" baseType="lpstr">
      <vt:lpstr>Arial</vt:lpstr>
      <vt:lpstr>Calibri</vt:lpstr>
      <vt:lpstr>Georgia</vt:lpstr>
      <vt:lpstr>Tahoma</vt:lpstr>
      <vt:lpstr>Times New Roman</vt:lpstr>
      <vt:lpstr>Trebuchet MS</vt:lpstr>
      <vt:lpstr>TW Cen MT</vt:lpstr>
      <vt:lpstr>Wingdings</vt:lpstr>
      <vt:lpstr>Wingdings 2</vt:lpstr>
      <vt:lpstr>Wingdings 3</vt:lpstr>
      <vt:lpstr>Urban</vt:lpstr>
      <vt:lpstr> Designing a Power Station Based on CSP Technology in Nablus Governorate</vt:lpstr>
      <vt:lpstr>Outline:</vt:lpstr>
      <vt:lpstr>Introduction:</vt:lpstr>
      <vt:lpstr>Objectives</vt:lpstr>
      <vt:lpstr>Objectives</vt:lpstr>
      <vt:lpstr>Concentrating Solar Power Technology </vt:lpstr>
      <vt:lpstr>Concentrating Solar Power Technology </vt:lpstr>
      <vt:lpstr>Concentrating Solar Power Technology </vt:lpstr>
      <vt:lpstr>Concentrating Solar Power Technology</vt:lpstr>
      <vt:lpstr>Concentrating Solar Power Technology</vt:lpstr>
      <vt:lpstr>Concentrating Solar Power Technology</vt:lpstr>
      <vt:lpstr>Concentrating Solar Power Technology</vt:lpstr>
      <vt:lpstr>Concentrating Solar Power Technology</vt:lpstr>
      <vt:lpstr>Concentrating Solar Power Technology</vt:lpstr>
      <vt:lpstr>Concentrating Solar Power Technology</vt:lpstr>
      <vt:lpstr>CSP  Storage </vt:lpstr>
      <vt:lpstr>Heat transfer fluids</vt:lpstr>
      <vt:lpstr>CSP  Storage</vt:lpstr>
      <vt:lpstr>TWO-TANK  (DIRECT AND INDIRECT)</vt:lpstr>
      <vt:lpstr> SINGLE-TANK THERMOCLINE SYSTEM </vt:lpstr>
      <vt:lpstr>Research Methodology</vt:lpstr>
      <vt:lpstr>Site selection criteria: </vt:lpstr>
      <vt:lpstr>PowerPoint Presentation</vt:lpstr>
      <vt:lpstr>4.Transportation:Access roads must be suitable for transporting the different and heavy equipment’s to the site like turbine, generators, reflectors, pipes etc.  </vt:lpstr>
      <vt:lpstr>PowerPoint Presentation</vt:lpstr>
      <vt:lpstr>5. Power transmission line: Large CSP plants require high voltage lines to transmit the generated electrical power to consumers. </vt:lpstr>
      <vt:lpstr>6. Other meteorological: </vt:lpstr>
      <vt:lpstr>Scenarios for station structure:</vt:lpstr>
      <vt:lpstr>Wastewater treatment plant:</vt:lpstr>
      <vt:lpstr>2-The second choice  Are the group of lands their own total areas roughly 40 donmes it's located in Nablus city in Rougebe  zone :       </vt:lpstr>
      <vt:lpstr>Discussion and analysis: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Designing a Power Station Based on CSP Technology in Nablus Governorate</dc:title>
  <dc:creator>Victory</dc:creator>
  <cp:lastModifiedBy>student</cp:lastModifiedBy>
  <cp:revision>17</cp:revision>
  <dcterms:created xsi:type="dcterms:W3CDTF">2017-05-23T14:12:44Z</dcterms:created>
  <dcterms:modified xsi:type="dcterms:W3CDTF">2018-06-20T18:35:10Z</dcterms:modified>
</cp:coreProperties>
</file>