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32" r:id="rId1"/>
  </p:sldMasterIdLst>
  <p:sldIdLst>
    <p:sldId id="286" r:id="rId2"/>
    <p:sldId id="287" r:id="rId3"/>
    <p:sldId id="256" r:id="rId4"/>
    <p:sldId id="257" r:id="rId5"/>
    <p:sldId id="258" r:id="rId6"/>
    <p:sldId id="259" r:id="rId7"/>
    <p:sldId id="260" r:id="rId8"/>
    <p:sldId id="261" r:id="rId9"/>
    <p:sldId id="262" r:id="rId10"/>
    <p:sldId id="263" r:id="rId11"/>
    <p:sldId id="264" r:id="rId12"/>
    <p:sldId id="265" r:id="rId13"/>
    <p:sldId id="266" r:id="rId14"/>
    <p:sldId id="277" r:id="rId15"/>
    <p:sldId id="278" r:id="rId16"/>
    <p:sldId id="279" r:id="rId17"/>
    <p:sldId id="280" r:id="rId18"/>
    <p:sldId id="282" r:id="rId19"/>
    <p:sldId id="284" r:id="rId20"/>
    <p:sldId id="267" r:id="rId21"/>
    <p:sldId id="269" r:id="rId22"/>
    <p:sldId id="285" r:id="rId23"/>
    <p:sldId id="283" r:id="rId24"/>
    <p:sldId id="270" r:id="rId25"/>
    <p:sldId id="273" r:id="rId26"/>
    <p:sldId id="274" r:id="rId27"/>
    <p:sldId id="275" r:id="rId28"/>
    <p:sldId id="276" r:id="rId29"/>
    <p:sldId id="288" r:id="rId3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82279" autoAdjust="0"/>
    <p:restoredTop sz="86380" autoAdjust="0"/>
  </p:normalViewPr>
  <p:slideViewPr>
    <p:cSldViewPr>
      <p:cViewPr varScale="1">
        <p:scale>
          <a:sx n="73" d="100"/>
          <a:sy n="73" d="100"/>
        </p:scale>
        <p:origin x="-1176" y="-102"/>
      </p:cViewPr>
      <p:guideLst>
        <p:guide orient="horz" pos="2160"/>
        <p:guide pos="2880"/>
      </p:guideLst>
    </p:cSldViewPr>
  </p:slideViewPr>
  <p:outlineViewPr>
    <p:cViewPr>
      <p:scale>
        <a:sx n="33" d="100"/>
        <a:sy n="33" d="100"/>
      </p:scale>
      <p:origin x="54"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89AFF193-5D1D-4280-9292-6B740ED12E47}" type="datetimeFigureOut">
              <a:rPr lang="ar-SA" smtClean="0"/>
              <a:pPr/>
              <a:t>29/07/1439</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53DCCDCA-E5D2-462D-931D-89BF0EA5F2DB}"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89AFF193-5D1D-4280-9292-6B740ED12E47}" type="datetimeFigureOut">
              <a:rPr lang="ar-SA" smtClean="0"/>
              <a:pPr/>
              <a:t>29/07/1439</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53DCCDCA-E5D2-462D-931D-89BF0EA5F2D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89AFF193-5D1D-4280-9292-6B740ED12E47}" type="datetimeFigureOut">
              <a:rPr lang="ar-SA" smtClean="0"/>
              <a:pPr/>
              <a:t>29/07/1439</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53DCCDCA-E5D2-462D-931D-89BF0EA5F2D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89AFF193-5D1D-4280-9292-6B740ED12E47}" type="datetimeFigureOut">
              <a:rPr lang="ar-SA" smtClean="0"/>
              <a:pPr/>
              <a:t>29/07/1439</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53DCCDCA-E5D2-462D-931D-89BF0EA5F2D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89AFF193-5D1D-4280-9292-6B740ED12E47}" type="datetimeFigureOut">
              <a:rPr lang="ar-SA" smtClean="0"/>
              <a:pPr/>
              <a:t>29/07/1439</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53DCCDCA-E5D2-462D-931D-89BF0EA5F2DB}"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89AFF193-5D1D-4280-9292-6B740ED12E47}" type="datetimeFigureOut">
              <a:rPr lang="ar-SA" smtClean="0"/>
              <a:pPr/>
              <a:t>29/07/1439</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53DCCDCA-E5D2-462D-931D-89BF0EA5F2D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89AFF193-5D1D-4280-9292-6B740ED12E47}" type="datetimeFigureOut">
              <a:rPr lang="ar-SA" smtClean="0"/>
              <a:pPr/>
              <a:t>29/07/1439</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53DCCDCA-E5D2-462D-931D-89BF0EA5F2D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89AFF193-5D1D-4280-9292-6B740ED12E47}" type="datetimeFigureOut">
              <a:rPr lang="ar-SA" smtClean="0"/>
              <a:pPr/>
              <a:t>29/07/1439</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53DCCDCA-E5D2-462D-931D-89BF0EA5F2D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89AFF193-5D1D-4280-9292-6B740ED12E47}" type="datetimeFigureOut">
              <a:rPr lang="ar-SA" smtClean="0"/>
              <a:pPr/>
              <a:t>29/07/1439</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53DCCDCA-E5D2-462D-931D-89BF0EA5F2DB}"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89AFF193-5D1D-4280-9292-6B740ED12E47}" type="datetimeFigureOut">
              <a:rPr lang="ar-SA" smtClean="0"/>
              <a:pPr/>
              <a:t>29/07/1439</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53DCCDCA-E5D2-462D-931D-89BF0EA5F2D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89AFF193-5D1D-4280-9292-6B740ED12E47}" type="datetimeFigureOut">
              <a:rPr lang="ar-SA" smtClean="0"/>
              <a:pPr/>
              <a:t>29/07/1439</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53DCCDCA-E5D2-462D-931D-89BF0EA5F2DB}"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89AFF193-5D1D-4280-9292-6B740ED12E47}" type="datetimeFigureOut">
              <a:rPr lang="ar-SA" smtClean="0"/>
              <a:pPr/>
              <a:t>29/07/1439</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53DCCDCA-E5D2-462D-931D-89BF0EA5F2DB}"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In a Nutshell</a:t>
            </a:r>
            <a:r>
              <a:rPr lang="ar-JO" dirty="0" smtClean="0"/>
              <a:t> </a:t>
            </a:r>
            <a:r>
              <a:rPr lang="en-US" dirty="0" smtClean="0"/>
              <a:t> LTE</a:t>
            </a:r>
            <a:endParaRPr lang="en-US" dirty="0"/>
          </a:p>
        </p:txBody>
      </p:sp>
      <p:sp>
        <p:nvSpPr>
          <p:cNvPr id="3" name="Content Placeholder 2"/>
          <p:cNvSpPr>
            <a:spLocks noGrp="1"/>
          </p:cNvSpPr>
          <p:nvPr>
            <p:ph idx="1"/>
          </p:nvPr>
        </p:nvSpPr>
        <p:spPr/>
        <p:txBody>
          <a:bodyPr/>
          <a:lstStyle/>
          <a:p>
            <a:pPr algn="l" rtl="0"/>
            <a:r>
              <a:rPr lang="en-US" dirty="0" smtClean="0"/>
              <a:t>LTE is the first technology designed explicitly for the NGN (Next Generation Network) and is set to become the de-facto NGN mobile access network standard. It takes advantage of the NGN's capabilities to provide an always-on mobile data experience comparable to wired networks.</a:t>
            </a:r>
          </a:p>
          <a:p>
            <a:pPr algn="l" rtl="0"/>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p:cNvPicPr>
          <p:nvPr>
            <p:ph idx="1"/>
          </p:nvPr>
        </p:nvPicPr>
        <p:blipFill>
          <a:blip r:embed="rId2" cstate="print"/>
          <a:srcRect/>
          <a:stretch>
            <a:fillRect/>
          </a:stretch>
        </p:blipFill>
        <p:spPr bwMode="auto">
          <a:xfrm>
            <a:off x="1403648" y="188640"/>
            <a:ext cx="7416823" cy="5616624"/>
          </a:xfrm>
          <a:prstGeom prst="rect">
            <a:avLst/>
          </a:prstGeom>
          <a:noFill/>
          <a:ln w="9525">
            <a:noFill/>
            <a:miter lim="800000"/>
            <a:headEnd/>
            <a:tailEnd/>
          </a:ln>
        </p:spPr>
      </p:pic>
      <p:sp>
        <p:nvSpPr>
          <p:cNvPr id="14337" name="Rectangle 1"/>
          <p:cNvSpPr>
            <a:spLocks noChangeArrowheads="1"/>
          </p:cNvSpPr>
          <p:nvPr/>
        </p:nvSpPr>
        <p:spPr bwMode="auto">
          <a:xfrm>
            <a:off x="1600562" y="5949280"/>
            <a:ext cx="7075207"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FIGURE 5.</a:t>
            </a:r>
            <a:r>
              <a:rPr kumimoji="0" lang="en-US" sz="1400" b="1"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SYNCHRONIZATION SIGNALS FRAME STRUCTURE IN FREQUENCY </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b="1" dirty="0" smtClean="0">
                <a:solidFill>
                  <a:schemeClr val="tx1"/>
                </a:solidFill>
                <a:effectLst/>
                <a:latin typeface="Times New Roman" pitchFamily="18" charset="0"/>
                <a:cs typeface="Times New Roman" pitchFamily="18" charset="0"/>
              </a:rPr>
              <a:t>Physical channels</a:t>
            </a:r>
            <a:endParaRPr lang="ar-SA" sz="2800" dirty="0">
              <a:solidFill>
                <a:schemeClr val="tx1"/>
              </a:solidFill>
              <a:effectLst/>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lstStyle/>
          <a:p>
            <a:pPr algn="l"/>
            <a:r>
              <a:rPr lang="en-US" sz="2400" dirty="0" smtClean="0">
                <a:latin typeface="Times New Roman" pitchFamily="18" charset="0"/>
                <a:cs typeface="Times New Roman" pitchFamily="18" charset="0"/>
              </a:rPr>
              <a:t>LTE defines a number of downlink physical channels to carry information blocks received from the MAC and higher layers. These channels are categorized as</a:t>
            </a:r>
          </a:p>
          <a:p>
            <a:pPr algn="l"/>
            <a:endParaRPr lang="en-US" sz="2400" dirty="0" smtClean="0">
              <a:latin typeface="Times New Roman" pitchFamily="18" charset="0"/>
              <a:cs typeface="Times New Roman" pitchFamily="18" charset="0"/>
            </a:endParaRPr>
          </a:p>
          <a:p>
            <a:pPr algn="l" rtl="0">
              <a:buFont typeface="Wingdings" pitchFamily="2" charset="2"/>
              <a:buChar char="q"/>
            </a:pPr>
            <a:r>
              <a:rPr lang="en-US" sz="2400" dirty="0" smtClean="0">
                <a:latin typeface="Times New Roman" pitchFamily="18" charset="0"/>
                <a:cs typeface="Times New Roman" pitchFamily="18" charset="0"/>
              </a:rPr>
              <a:t>TRANSPORT CHANNELS</a:t>
            </a:r>
          </a:p>
          <a:p>
            <a:pPr algn="l" rtl="0">
              <a:buFont typeface="Wingdings" pitchFamily="2" charset="2"/>
              <a:buChar char="q"/>
            </a:pPr>
            <a:r>
              <a:rPr lang="en-US" sz="2400" dirty="0" smtClean="0">
                <a:latin typeface="Times New Roman" pitchFamily="18" charset="0"/>
                <a:cs typeface="Times New Roman" pitchFamily="18" charset="0"/>
              </a:rPr>
              <a:t>CONTROL CHANNELS</a:t>
            </a:r>
          </a:p>
          <a:p>
            <a:pPr algn="l" rtl="0">
              <a:buNone/>
            </a:pPr>
            <a:endParaRPr lang="en-US" sz="2400" dirty="0" smtClean="0"/>
          </a:p>
          <a:p>
            <a:pPr algn="l">
              <a:buNone/>
            </a:pPr>
            <a:endParaRPr lang="en-US" sz="2400" dirty="0" smtClean="0">
              <a:latin typeface="Times New Roman" pitchFamily="18" charset="0"/>
              <a:cs typeface="Times New Roman" pitchFamily="18" charset="0"/>
            </a:endParaRPr>
          </a:p>
          <a:p>
            <a:pPr algn="l"/>
            <a:endParaRPr lang="ar-SA"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b="1" dirty="0" smtClean="0">
                <a:solidFill>
                  <a:schemeClr val="tx1"/>
                </a:solidFill>
                <a:effectLst/>
                <a:latin typeface="Times New Roman" pitchFamily="18" charset="0"/>
                <a:cs typeface="Times New Roman" pitchFamily="18" charset="0"/>
              </a:rPr>
              <a:t>Transport  Channels </a:t>
            </a:r>
            <a:br>
              <a:rPr lang="en-US" sz="2800" b="1" dirty="0" smtClean="0">
                <a:solidFill>
                  <a:schemeClr val="tx1"/>
                </a:solidFill>
                <a:effectLst/>
                <a:latin typeface="Times New Roman" pitchFamily="18" charset="0"/>
                <a:cs typeface="Times New Roman" pitchFamily="18" charset="0"/>
              </a:rPr>
            </a:br>
            <a:endParaRPr lang="ar-SA" sz="2800" b="1" dirty="0">
              <a:solidFill>
                <a:schemeClr val="tx1"/>
              </a:solidFill>
              <a:effectLst/>
            </a:endParaRPr>
          </a:p>
        </p:txBody>
      </p:sp>
      <p:sp>
        <p:nvSpPr>
          <p:cNvPr id="3" name="عنصر نائب للمحتوى 2"/>
          <p:cNvSpPr>
            <a:spLocks noGrp="1"/>
          </p:cNvSpPr>
          <p:nvPr>
            <p:ph idx="1"/>
          </p:nvPr>
        </p:nvSpPr>
        <p:spPr/>
        <p:txBody>
          <a:bodyPr>
            <a:normAutofit/>
          </a:bodyPr>
          <a:lstStyle/>
          <a:p>
            <a:pPr marL="596646" indent="-514350" algn="l" rtl="0">
              <a:buFont typeface="+mj-lt"/>
              <a:buAutoNum type="romanUcPeriod"/>
            </a:pPr>
            <a:r>
              <a:rPr lang="en-US" sz="2400" dirty="0" smtClean="0">
                <a:latin typeface="Times New Roman" pitchFamily="18" charset="0"/>
                <a:cs typeface="Times New Roman" pitchFamily="18" charset="0"/>
              </a:rPr>
              <a:t>Physical Broadcast Channel (PBCH)</a:t>
            </a:r>
          </a:p>
          <a:p>
            <a:pPr marL="596646" indent="-514350" algn="l" rtl="0">
              <a:buFont typeface="+mj-lt"/>
              <a:buAutoNum type="romanUcPeriod"/>
            </a:pPr>
            <a:endParaRPr lang="en-US" sz="2400" dirty="0" smtClean="0">
              <a:latin typeface="Times New Roman" pitchFamily="18" charset="0"/>
              <a:cs typeface="Times New Roman" pitchFamily="18" charset="0"/>
            </a:endParaRPr>
          </a:p>
          <a:p>
            <a:pPr marL="596646" indent="-514350" algn="l" rtl="0">
              <a:buFont typeface="+mj-lt"/>
              <a:buAutoNum type="romanUcPeriod"/>
            </a:pPr>
            <a:r>
              <a:rPr lang="en-US" sz="2400" dirty="0" smtClean="0">
                <a:latin typeface="Times New Roman" pitchFamily="18" charset="0"/>
                <a:cs typeface="Times New Roman" pitchFamily="18" charset="0"/>
              </a:rPr>
              <a:t>Physical Downlink Shared Channel (PDSCH)</a:t>
            </a:r>
          </a:p>
          <a:p>
            <a:pPr marL="596646" indent="-514350" algn="l" rtl="0">
              <a:buNone/>
            </a:pPr>
            <a:endParaRPr lang="en-US" sz="2400" dirty="0" smtClean="0">
              <a:latin typeface="Times New Roman" pitchFamily="18" charset="0"/>
              <a:cs typeface="Times New Roman" pitchFamily="18" charset="0"/>
            </a:endParaRPr>
          </a:p>
          <a:p>
            <a:pPr marL="596646" indent="-514350" algn="l" rtl="0">
              <a:buFont typeface="+mj-lt"/>
              <a:buAutoNum type="romanUcPeriod" startAt="3"/>
            </a:pPr>
            <a:r>
              <a:rPr lang="en-US" sz="2400" dirty="0" smtClean="0">
                <a:latin typeface="Times New Roman" pitchFamily="18" charset="0"/>
                <a:cs typeface="Times New Roman" pitchFamily="18" charset="0"/>
              </a:rPr>
              <a:t>Physical Multicast Channel (PMCH)</a:t>
            </a:r>
          </a:p>
          <a:p>
            <a:pPr algn="l">
              <a:buNone/>
            </a:pPr>
            <a:endParaRPr lang="ar-SA"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p:cNvPicPr>
          <p:nvPr>
            <p:ph idx="1"/>
          </p:nvPr>
        </p:nvPicPr>
        <p:blipFill>
          <a:blip r:embed="rId2" cstate="print"/>
          <a:srcRect/>
          <a:stretch>
            <a:fillRect/>
          </a:stretch>
        </p:blipFill>
        <p:spPr bwMode="auto">
          <a:xfrm>
            <a:off x="1403648" y="476672"/>
            <a:ext cx="7499350" cy="5040560"/>
          </a:xfrm>
          <a:prstGeom prst="rect">
            <a:avLst/>
          </a:prstGeom>
          <a:noFill/>
          <a:ln w="9525">
            <a:noFill/>
            <a:miter lim="800000"/>
            <a:headEnd/>
            <a:tailEnd/>
          </a:ln>
        </p:spPr>
      </p:pic>
      <p:sp>
        <p:nvSpPr>
          <p:cNvPr id="11265" name="Rectangle 1"/>
          <p:cNvSpPr>
            <a:spLocks noChangeArrowheads="1"/>
          </p:cNvSpPr>
          <p:nvPr/>
        </p:nvSpPr>
        <p:spPr bwMode="auto">
          <a:xfrm>
            <a:off x="3404644" y="5445224"/>
            <a:ext cx="2850460"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FIGURE 6.</a:t>
            </a:r>
            <a:r>
              <a:rPr kumimoji="0" lang="en-US" sz="1400" b="1"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PBCH STRUCTURE.</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b="1" dirty="0" smtClean="0">
                <a:effectLst/>
                <a:latin typeface="Times New Roman" pitchFamily="18" charset="0"/>
                <a:cs typeface="Times New Roman" pitchFamily="18" charset="0"/>
              </a:rPr>
              <a:t>Control  Channels</a:t>
            </a:r>
            <a:br>
              <a:rPr lang="en-US" sz="2800" b="1" dirty="0" smtClean="0">
                <a:effectLst/>
                <a:latin typeface="Times New Roman" pitchFamily="18" charset="0"/>
                <a:cs typeface="Times New Roman" pitchFamily="18" charset="0"/>
              </a:rPr>
            </a:br>
            <a:endParaRPr lang="ar-SA" sz="2800" b="1" dirty="0">
              <a:effectLst/>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normAutofit/>
          </a:bodyPr>
          <a:lstStyle/>
          <a:p>
            <a:pPr marL="653796" indent="-571500" algn="l" rtl="0">
              <a:buFont typeface="+mj-lt"/>
              <a:buAutoNum type="romanLcPeriod"/>
            </a:pPr>
            <a:r>
              <a:rPr lang="en-US" sz="2400" dirty="0" smtClean="0">
                <a:latin typeface="Times New Roman" pitchFamily="18" charset="0"/>
                <a:cs typeface="Times New Roman" pitchFamily="18" charset="0"/>
              </a:rPr>
              <a:t>Physical Downlink Control Channel (PDCCH)</a:t>
            </a:r>
          </a:p>
          <a:p>
            <a:pPr>
              <a:buNone/>
            </a:pPr>
            <a:endParaRPr lang="en-US" sz="2400" dirty="0" smtClean="0">
              <a:latin typeface="Times New Roman" pitchFamily="18" charset="0"/>
              <a:cs typeface="Times New Roman" pitchFamily="18" charset="0"/>
            </a:endParaRPr>
          </a:p>
          <a:p>
            <a:pPr marL="653796" indent="-571500" algn="l" rtl="0">
              <a:buFont typeface="+mj-lt"/>
              <a:buAutoNum type="romanLcPeriod" startAt="2"/>
            </a:pPr>
            <a:r>
              <a:rPr lang="en-US" sz="2400" dirty="0" smtClean="0">
                <a:latin typeface="Times New Roman" pitchFamily="18" charset="0"/>
                <a:cs typeface="Times New Roman" pitchFamily="18" charset="0"/>
              </a:rPr>
              <a:t>Physical Control Format Indicator Channel (PCFICH)</a:t>
            </a:r>
          </a:p>
          <a:p>
            <a:pPr>
              <a:buNone/>
            </a:pPr>
            <a:endParaRPr lang="en-US" sz="2400" dirty="0" smtClean="0">
              <a:latin typeface="Times New Roman" pitchFamily="18" charset="0"/>
              <a:cs typeface="Times New Roman" pitchFamily="18" charset="0"/>
            </a:endParaRPr>
          </a:p>
          <a:p>
            <a:pPr marL="653796" indent="-571500" algn="l" rtl="0">
              <a:buFont typeface="+mj-lt"/>
              <a:buAutoNum type="romanLcPeriod" startAt="3"/>
            </a:pPr>
            <a:r>
              <a:rPr lang="en-US" sz="2400" dirty="0" smtClean="0">
                <a:latin typeface="Times New Roman" pitchFamily="18" charset="0"/>
                <a:cs typeface="Times New Roman" pitchFamily="18" charset="0"/>
              </a:rPr>
              <a:t>Physical Hybrid ARQ Indicator Channel (PHICH) </a:t>
            </a:r>
          </a:p>
          <a:p>
            <a:pPr>
              <a:buNone/>
            </a:pPr>
            <a:endParaRPr lang="ar-SA"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p:cNvPicPr>
          <p:nvPr>
            <p:ph idx="1"/>
          </p:nvPr>
        </p:nvPicPr>
        <p:blipFill>
          <a:blip r:embed="rId2" cstate="print"/>
          <a:srcRect/>
          <a:stretch>
            <a:fillRect/>
          </a:stretch>
        </p:blipFill>
        <p:spPr bwMode="auto">
          <a:xfrm>
            <a:off x="1619672" y="260648"/>
            <a:ext cx="7056784" cy="5688632"/>
          </a:xfrm>
          <a:prstGeom prst="rect">
            <a:avLst/>
          </a:prstGeom>
          <a:noFill/>
          <a:ln w="9525">
            <a:noFill/>
            <a:miter lim="800000"/>
            <a:headEnd/>
            <a:tailEnd/>
          </a:ln>
        </p:spPr>
      </p:pic>
      <p:sp>
        <p:nvSpPr>
          <p:cNvPr id="40961" name="Rectangle 1"/>
          <p:cNvSpPr>
            <a:spLocks noChangeArrowheads="1"/>
          </p:cNvSpPr>
          <p:nvPr/>
        </p:nvSpPr>
        <p:spPr bwMode="auto">
          <a:xfrm>
            <a:off x="1115616" y="5949280"/>
            <a:ext cx="7573740"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FIGURE 7.</a:t>
            </a:r>
            <a:r>
              <a:rPr kumimoji="0" lang="en-US" sz="1400" b="1"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CONTROL CHANNEL SIGNALLING REGION (3 OFDM SYMBOL EXAMPLE).</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en-US" sz="2800" b="1" dirty="0" smtClean="0">
                <a:solidFill>
                  <a:schemeClr val="tx1"/>
                </a:solidFill>
                <a:effectLst/>
                <a:latin typeface="Times New Roman" pitchFamily="18" charset="0"/>
                <a:cs typeface="Times New Roman" pitchFamily="18" charset="0"/>
              </a:rPr>
              <a:t>Dynamic resource management in the fourth generation wireless</a:t>
            </a:r>
            <a:br>
              <a:rPr lang="en-US" sz="2800" b="1" dirty="0" smtClean="0">
                <a:solidFill>
                  <a:schemeClr val="tx1"/>
                </a:solidFill>
                <a:effectLst/>
                <a:latin typeface="Times New Roman" pitchFamily="18" charset="0"/>
                <a:cs typeface="Times New Roman" pitchFamily="18" charset="0"/>
              </a:rPr>
            </a:br>
            <a:endParaRPr lang="ar-SA" sz="2800" b="1" dirty="0">
              <a:solidFill>
                <a:schemeClr val="tx1"/>
              </a:solidFill>
              <a:effectLst/>
              <a:latin typeface="Times New Roman" pitchFamily="18" charset="0"/>
              <a:cs typeface="Times New Roman" pitchFamily="18" charset="0"/>
            </a:endParaRPr>
          </a:p>
        </p:txBody>
      </p:sp>
      <p:sp>
        <p:nvSpPr>
          <p:cNvPr id="3" name="عنصر نائب للمحتوى 2"/>
          <p:cNvSpPr>
            <a:spLocks noGrp="1"/>
          </p:cNvSpPr>
          <p:nvPr>
            <p:ph idx="1"/>
          </p:nvPr>
        </p:nvSpPr>
        <p:spPr>
          <a:xfrm>
            <a:off x="1331640" y="1124744"/>
            <a:ext cx="7498080" cy="5328592"/>
          </a:xfrm>
        </p:spPr>
        <p:txBody>
          <a:bodyPr>
            <a:noAutofit/>
          </a:bodyPr>
          <a:lstStyle/>
          <a:p>
            <a:pPr algn="l" rtl="0">
              <a:buNone/>
            </a:pPr>
            <a:r>
              <a:rPr lang="en-US" sz="2400" dirty="0" smtClean="0">
                <a:latin typeface="Times New Roman" pitchFamily="18" charset="0"/>
                <a:cs typeface="Times New Roman" pitchFamily="18" charset="0"/>
              </a:rPr>
              <a:t>    Next generation wireless communications systems will seek to support a wide range of services, including high-rate data applications such as web browsing, file downloading. In contrast to the voice users, data applications can usually sustain some amount of packet delay, as long </a:t>
            </a:r>
            <a:r>
              <a:rPr lang="en-US" sz="2400" b="1" dirty="0" smtClean="0">
                <a:latin typeface="Times New Roman" pitchFamily="18" charset="0"/>
                <a:cs typeface="Times New Roman" pitchFamily="18" charset="0"/>
              </a:rPr>
              <a:t>as </a:t>
            </a:r>
            <a:r>
              <a:rPr lang="en-US" sz="2400" dirty="0" smtClean="0">
                <a:latin typeface="Times New Roman" pitchFamily="18" charset="0"/>
                <a:cs typeface="Times New Roman" pitchFamily="18" charset="0"/>
              </a:rPr>
              <a:t>the throughput over a long interval is sufficient. The relative delay tolerance of data applications, together with the </a:t>
            </a:r>
            <a:r>
              <a:rPr lang="en-US" sz="2400" dirty="0" err="1" smtClean="0">
                <a:latin typeface="Times New Roman" pitchFamily="18" charset="0"/>
                <a:cs typeface="Times New Roman" pitchFamily="18" charset="0"/>
              </a:rPr>
              <a:t>bursty</a:t>
            </a:r>
            <a:r>
              <a:rPr lang="en-US" sz="2400" dirty="0" smtClean="0">
                <a:latin typeface="Times New Roman" pitchFamily="18" charset="0"/>
                <a:cs typeface="Times New Roman" pitchFamily="18" charset="0"/>
              </a:rPr>
              <a:t> traffic characteristics, opens up the potential for scheduling transmissions to optimize the throughput. It is a critical issue to improve the spectrum efficiency and system throughput in the wireless data transmission systems. Dynamic resource management has been becoming a hot area for it improves the system performance greatly. </a:t>
            </a:r>
            <a:endParaRPr lang="ar-SA"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03648" y="548680"/>
            <a:ext cx="7498080" cy="4800600"/>
          </a:xfrm>
        </p:spPr>
        <p:txBody>
          <a:bodyPr>
            <a:normAutofit fontScale="85000" lnSpcReduction="10000"/>
          </a:bodyPr>
          <a:lstStyle/>
          <a:p>
            <a:pPr algn="l"/>
            <a:r>
              <a:rPr lang="en-US" dirty="0" smtClean="0"/>
              <a:t>The forward link channel is divided into 1.67ms slots. The access terminal (AT) predicts the </a:t>
            </a:r>
            <a:r>
              <a:rPr lang="en-US" b="1" dirty="0" smtClean="0"/>
              <a:t>SINR, </a:t>
            </a:r>
            <a:r>
              <a:rPr lang="en-US" dirty="0" smtClean="0"/>
              <a:t>computes the supported rate, and sends it to the access point (AP). A scheduler at the </a:t>
            </a:r>
            <a:r>
              <a:rPr lang="en-US" b="1" i="1" dirty="0" smtClean="0"/>
              <a:t>AP </a:t>
            </a:r>
            <a:r>
              <a:rPr lang="en-US" dirty="0" smtClean="0"/>
              <a:t>determines next terminal to be served based on the reported data rate request from the AT and the amount of data that has been transmitted to each terminal. The HDR scheduler performance is studied by many </a:t>
            </a:r>
            <a:r>
              <a:rPr lang="en-US" dirty="0" smtClean="0"/>
              <a:t>and </a:t>
            </a:r>
            <a:r>
              <a:rPr lang="en-US" dirty="0" smtClean="0"/>
              <a:t>it is shown that every data user shares the almost same amount of slots and the optimal throughput is achieved under some idealizing assumptions.</a:t>
            </a:r>
          </a:p>
          <a:p>
            <a:pPr algn="l"/>
            <a:endParaRPr lang="ar-S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2800" b="1" dirty="0" smtClean="0">
                <a:effectLst/>
                <a:latin typeface="Times New Roman" pitchFamily="18" charset="0"/>
                <a:cs typeface="Times New Roman" pitchFamily="18" charset="0"/>
              </a:rPr>
              <a:t>Coordinate Multipoint (</a:t>
            </a:r>
            <a:r>
              <a:rPr lang="en-US" sz="2800" b="1" dirty="0" err="1" smtClean="0">
                <a:effectLst/>
                <a:latin typeface="Times New Roman" pitchFamily="18" charset="0"/>
                <a:cs typeface="Times New Roman" pitchFamily="18" charset="0"/>
              </a:rPr>
              <a:t>CoMP</a:t>
            </a:r>
            <a:r>
              <a:rPr lang="en-US" sz="2800" b="1" dirty="0" smtClean="0">
                <a:effectLst/>
                <a:latin typeface="Times New Roman" pitchFamily="18" charset="0"/>
                <a:cs typeface="Times New Roman" pitchFamily="18" charset="0"/>
              </a:rPr>
              <a:t>)</a:t>
            </a:r>
            <a:br>
              <a:rPr lang="en-US" sz="2800" b="1" dirty="0" smtClean="0">
                <a:effectLst/>
                <a:latin typeface="Times New Roman" pitchFamily="18" charset="0"/>
                <a:cs typeface="Times New Roman" pitchFamily="18" charset="0"/>
              </a:rPr>
            </a:br>
            <a:endParaRPr lang="ar-SA" sz="2800" b="1" dirty="0">
              <a:effectLst/>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normAutofit/>
          </a:bodyPr>
          <a:lstStyle/>
          <a:p>
            <a:pPr algn="l">
              <a:buNone/>
            </a:pPr>
            <a:r>
              <a:rPr lang="en-US" sz="2400" b="1" dirty="0" smtClean="0">
                <a:latin typeface="Times New Roman" pitchFamily="18" charset="0"/>
                <a:cs typeface="Times New Roman" pitchFamily="18" charset="0"/>
              </a:rPr>
              <a:t>What is </a:t>
            </a:r>
            <a:r>
              <a:rPr lang="en-US" sz="2400" b="1" dirty="0" err="1" smtClean="0">
                <a:latin typeface="Times New Roman" pitchFamily="18" charset="0"/>
                <a:cs typeface="Times New Roman" pitchFamily="18" charset="0"/>
              </a:rPr>
              <a:t>CoMP</a:t>
            </a:r>
            <a:r>
              <a:rPr lang="en-US" sz="2400" b="1" dirty="0" smtClean="0">
                <a:latin typeface="Times New Roman" pitchFamily="18" charset="0"/>
                <a:cs typeface="Times New Roman" pitchFamily="18" charset="0"/>
              </a:rPr>
              <a:t> </a:t>
            </a:r>
          </a:p>
          <a:p>
            <a:pPr algn="l">
              <a:buNone/>
            </a:pPr>
            <a:r>
              <a:rPr lang="en-US" sz="2400" dirty="0" smtClean="0">
                <a:latin typeface="Times New Roman" pitchFamily="18" charset="0"/>
                <a:cs typeface="Times New Roman" pitchFamily="18" charset="0"/>
              </a:rPr>
              <a:t>In the second generation the bandwidth was divided into multiple cells, each given a certain frequency thus, the inter-cell interference problem occurred. In 4</a:t>
            </a:r>
            <a:r>
              <a:rPr lang="en-US" sz="2400" baseline="30000" dirty="0" smtClean="0">
                <a:latin typeface="Times New Roman" pitchFamily="18" charset="0"/>
                <a:cs typeface="Times New Roman" pitchFamily="18" charset="0"/>
              </a:rPr>
              <a:t>th</a:t>
            </a:r>
            <a:r>
              <a:rPr lang="en-US" sz="2400" dirty="0" smtClean="0">
                <a:latin typeface="Times New Roman" pitchFamily="18" charset="0"/>
                <a:cs typeface="Times New Roman" pitchFamily="18" charset="0"/>
              </a:rPr>
              <a:t> Generation LTE, the cells were all given the same frequency, the interference happened at the edges of the cell where the transmission is equal from different cells to the same users. A solution to this problem is Coordinate Multipoint. </a:t>
            </a:r>
            <a:r>
              <a:rPr lang="en-US" sz="2400" dirty="0" err="1" smtClean="0">
                <a:latin typeface="Times New Roman" pitchFamily="18" charset="0"/>
                <a:cs typeface="Times New Roman" pitchFamily="18" charset="0"/>
              </a:rPr>
              <a:t>CoMP</a:t>
            </a:r>
            <a:r>
              <a:rPr lang="en-US" sz="2400" dirty="0" smtClean="0">
                <a:latin typeface="Times New Roman" pitchFamily="18" charset="0"/>
                <a:cs typeface="Times New Roman" pitchFamily="18" charset="0"/>
              </a:rPr>
              <a:t> works cell edge by allowing not only the UE's serving cell, but also other cell(s) to communicate with the UE, through cooperation with one another. </a:t>
            </a:r>
          </a:p>
          <a:p>
            <a:pPr algn="l">
              <a:buNone/>
            </a:pPr>
            <a:endParaRPr lang="ar-SA"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b="1" dirty="0" smtClean="0">
                <a:effectLst/>
                <a:latin typeface="Times New Roman" pitchFamily="18" charset="0"/>
                <a:cs typeface="Times New Roman" pitchFamily="18" charset="0"/>
              </a:rPr>
              <a:t>Types of </a:t>
            </a:r>
            <a:r>
              <a:rPr lang="en-US" sz="2800" b="1" dirty="0" err="1" smtClean="0">
                <a:effectLst/>
                <a:latin typeface="Times New Roman" pitchFamily="18" charset="0"/>
                <a:cs typeface="Times New Roman" pitchFamily="18" charset="0"/>
              </a:rPr>
              <a:t>CoMP</a:t>
            </a:r>
            <a:r>
              <a:rPr lang="en-US" sz="2800" b="1" dirty="0" smtClean="0">
                <a:effectLst/>
                <a:latin typeface="Times New Roman" pitchFamily="18" charset="0"/>
                <a:cs typeface="Times New Roman" pitchFamily="18" charset="0"/>
              </a:rPr>
              <a:t/>
            </a:r>
            <a:br>
              <a:rPr lang="en-US" sz="2800" b="1" dirty="0" smtClean="0">
                <a:effectLst/>
                <a:latin typeface="Times New Roman" pitchFamily="18" charset="0"/>
                <a:cs typeface="Times New Roman" pitchFamily="18" charset="0"/>
              </a:rPr>
            </a:br>
            <a:endParaRPr lang="ar-SA" sz="2800" dirty="0">
              <a:effectLst/>
              <a:latin typeface="Times New Roman" pitchFamily="18" charset="0"/>
              <a:cs typeface="Times New Roman" pitchFamily="18" charset="0"/>
            </a:endParaRPr>
          </a:p>
        </p:txBody>
      </p:sp>
      <p:sp>
        <p:nvSpPr>
          <p:cNvPr id="3" name="عنصر نائب للمحتوى 2"/>
          <p:cNvSpPr>
            <a:spLocks noGrp="1"/>
          </p:cNvSpPr>
          <p:nvPr>
            <p:ph idx="1"/>
          </p:nvPr>
        </p:nvSpPr>
        <p:spPr>
          <a:xfrm>
            <a:off x="1403648" y="908720"/>
            <a:ext cx="7498080" cy="4800600"/>
          </a:xfrm>
        </p:spPr>
        <p:txBody>
          <a:bodyPr>
            <a:normAutofit/>
          </a:bodyPr>
          <a:lstStyle/>
          <a:p>
            <a:pPr lvl="0" algn="l" rtl="0">
              <a:buFont typeface="Wingdings" pitchFamily="2" charset="2"/>
              <a:buChar char="q"/>
            </a:pPr>
            <a:r>
              <a:rPr lang="en-US" sz="2200" dirty="0" smtClean="0"/>
              <a:t>Intra-cell site </a:t>
            </a:r>
          </a:p>
          <a:p>
            <a:pPr algn="l" rtl="0">
              <a:buFont typeface="Wingdings" pitchFamily="2" charset="2"/>
              <a:buChar char="q"/>
            </a:pPr>
            <a:r>
              <a:rPr lang="en-US" sz="2200" dirty="0" smtClean="0"/>
              <a:t>Inter-cell site</a:t>
            </a:r>
          </a:p>
          <a:p>
            <a:pPr algn="l" rtl="0">
              <a:buNone/>
            </a:pPr>
            <a:endParaRPr lang="ar-SA" sz="2200" dirty="0"/>
          </a:p>
        </p:txBody>
      </p:sp>
      <p:pic>
        <p:nvPicPr>
          <p:cNvPr id="4" name="Picture 1" descr="Basic CoMP Technology; Inter-site CoMP and intra-site CoMP  "/>
          <p:cNvPicPr/>
          <p:nvPr/>
        </p:nvPicPr>
        <p:blipFill>
          <a:blip r:embed="rId2" cstate="print"/>
          <a:srcRect/>
          <a:stretch>
            <a:fillRect/>
          </a:stretch>
        </p:blipFill>
        <p:spPr bwMode="auto">
          <a:xfrm>
            <a:off x="2267744" y="1844824"/>
            <a:ext cx="5400600" cy="4032448"/>
          </a:xfrm>
          <a:prstGeom prst="rect">
            <a:avLst/>
          </a:prstGeom>
          <a:noFill/>
          <a:ln w="9525">
            <a:noFill/>
            <a:miter lim="800000"/>
            <a:headEnd/>
            <a:tailEnd/>
          </a:ln>
        </p:spPr>
      </p:pic>
      <p:sp>
        <p:nvSpPr>
          <p:cNvPr id="6" name="مستطيل 5"/>
          <p:cNvSpPr/>
          <p:nvPr/>
        </p:nvSpPr>
        <p:spPr>
          <a:xfrm>
            <a:off x="2555776" y="5996226"/>
            <a:ext cx="4572000" cy="584775"/>
          </a:xfrm>
          <a:prstGeom prst="rect">
            <a:avLst/>
          </a:prstGeom>
        </p:spPr>
        <p:txBody>
          <a:bodyPr>
            <a:spAutoFit/>
          </a:bodyPr>
          <a:lstStyle/>
          <a:p>
            <a:pPr lvl="0" algn="ctr" fontAlgn="base">
              <a:spcBef>
                <a:spcPct val="0"/>
              </a:spcBef>
              <a:spcAft>
                <a:spcPct val="0"/>
              </a:spcAft>
              <a:tabLst>
                <a:tab pos="3714750" algn="l"/>
              </a:tabLst>
            </a:pPr>
            <a:r>
              <a:rPr lang="en-US" sz="1400" b="1" dirty="0" smtClean="0">
                <a:latin typeface="Times New Roman" pitchFamily="18" charset="0"/>
                <a:ea typeface="Times New Roman" pitchFamily="18" charset="0"/>
                <a:cs typeface="Times New Roman" pitchFamily="18" charset="0"/>
              </a:rPr>
              <a:t>Figure 8. </a:t>
            </a:r>
            <a:r>
              <a:rPr lang="en-US" sz="1400" b="1" dirty="0" smtClean="0">
                <a:solidFill>
                  <a:srgbClr val="333333"/>
                </a:solidFill>
                <a:latin typeface="Times New Roman" pitchFamily="18" charset="0"/>
                <a:ea typeface="Calibri" pitchFamily="34" charset="0"/>
                <a:cs typeface="Times New Roman" pitchFamily="18" charset="0"/>
              </a:rPr>
              <a:t>Basic </a:t>
            </a:r>
            <a:r>
              <a:rPr lang="en-US" sz="1400" b="1" dirty="0" err="1" smtClean="0">
                <a:solidFill>
                  <a:srgbClr val="333333"/>
                </a:solidFill>
                <a:latin typeface="Times New Roman" pitchFamily="18" charset="0"/>
                <a:ea typeface="Calibri" pitchFamily="34" charset="0"/>
                <a:cs typeface="Times New Roman" pitchFamily="18" charset="0"/>
              </a:rPr>
              <a:t>CoMP</a:t>
            </a:r>
            <a:r>
              <a:rPr lang="en-US" sz="1400" b="1" dirty="0" smtClean="0">
                <a:solidFill>
                  <a:srgbClr val="333333"/>
                </a:solidFill>
                <a:latin typeface="Times New Roman" pitchFamily="18" charset="0"/>
                <a:ea typeface="Calibri" pitchFamily="34" charset="0"/>
                <a:cs typeface="Times New Roman" pitchFamily="18" charset="0"/>
              </a:rPr>
              <a:t> Technology; Inter-site </a:t>
            </a:r>
            <a:r>
              <a:rPr lang="en-US" sz="1400" b="1" dirty="0" err="1" smtClean="0">
                <a:solidFill>
                  <a:srgbClr val="333333"/>
                </a:solidFill>
                <a:latin typeface="Times New Roman" pitchFamily="18" charset="0"/>
                <a:ea typeface="Calibri" pitchFamily="34" charset="0"/>
                <a:cs typeface="Times New Roman" pitchFamily="18" charset="0"/>
              </a:rPr>
              <a:t>CoMP</a:t>
            </a:r>
            <a:r>
              <a:rPr lang="en-US" sz="1400" b="1" dirty="0" smtClean="0">
                <a:solidFill>
                  <a:srgbClr val="333333"/>
                </a:solidFill>
                <a:latin typeface="Times New Roman" pitchFamily="18" charset="0"/>
                <a:ea typeface="Calibri" pitchFamily="34" charset="0"/>
                <a:cs typeface="Times New Roman" pitchFamily="18" charset="0"/>
              </a:rPr>
              <a:t> and intra-site </a:t>
            </a:r>
            <a:r>
              <a:rPr lang="en-US" sz="1400" b="1" dirty="0" err="1" smtClean="0">
                <a:solidFill>
                  <a:srgbClr val="333333"/>
                </a:solidFill>
                <a:latin typeface="Times New Roman" pitchFamily="18" charset="0"/>
                <a:ea typeface="Calibri" pitchFamily="34" charset="0"/>
                <a:cs typeface="Times New Roman" pitchFamily="18" charset="0"/>
              </a:rPr>
              <a:t>CoMP</a:t>
            </a:r>
            <a:r>
              <a:rPr lang="en-US" dirty="0" smtClean="0">
                <a:solidFill>
                  <a:srgbClr val="333333"/>
                </a:solidFill>
                <a:latin typeface="Calibri"/>
                <a:ea typeface="Calibri" pitchFamily="34" charset="0"/>
                <a:cs typeface="Arial" pitchFamily="34" charset="0"/>
              </a:rPr>
              <a:t> </a:t>
            </a:r>
            <a:endParaRPr lang="en-US" sz="4400" dirty="0" smtClean="0">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4414" y="357166"/>
            <a:ext cx="7498080" cy="6500834"/>
          </a:xfrm>
        </p:spPr>
        <p:txBody>
          <a:bodyPr>
            <a:normAutofit/>
          </a:bodyPr>
          <a:lstStyle/>
          <a:p>
            <a:pPr algn="l" rtl="0"/>
            <a:r>
              <a:rPr lang="en-US" dirty="0" smtClean="0"/>
              <a:t>LTE supports peak data rates of up to 100 Mbps on the downlink and 50 Mbps on the uplink when using a 20 MHz channel bandwidth, a single transmit antenna at the user equipment (UE), and two receive antennas at the Base Station.</a:t>
            </a:r>
            <a:endParaRPr lang="en-US" dirty="0" smtClean="0"/>
          </a:p>
          <a:p>
            <a:pPr algn="l" rtl="0"/>
            <a:r>
              <a:rPr lang="en-US" dirty="0" smtClean="0"/>
              <a:t>LTE generates three to four times the throughput on the downlink and two to three times the throughput on the Uplink relative to 3GPP Release 6.</a:t>
            </a:r>
          </a:p>
          <a:p>
            <a:pPr algn="l" rtl="0"/>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sz="3100" b="1" dirty="0" smtClean="0">
                <a:effectLst/>
                <a:latin typeface="Times New Roman" pitchFamily="18" charset="0"/>
                <a:cs typeface="Times New Roman" pitchFamily="18" charset="0"/>
              </a:rPr>
              <a:t>Ways of operation for </a:t>
            </a:r>
            <a:r>
              <a:rPr lang="en-US" sz="3100" b="1" dirty="0" err="1" smtClean="0">
                <a:effectLst/>
                <a:latin typeface="Times New Roman" pitchFamily="18" charset="0"/>
                <a:cs typeface="Times New Roman" pitchFamily="18" charset="0"/>
              </a:rPr>
              <a:t>CoMP</a:t>
            </a:r>
            <a:r>
              <a:rPr lang="en-US" sz="3100" b="1" dirty="0" smtClean="0">
                <a:effectLst/>
                <a:latin typeface="Times New Roman" pitchFamily="18" charset="0"/>
                <a:cs typeface="Times New Roman" pitchFamily="18" charset="0"/>
              </a:rPr>
              <a:t> in Downlink.</a:t>
            </a:r>
            <a:r>
              <a:rPr lang="en-US" b="1" dirty="0" smtClean="0">
                <a:effectLst/>
              </a:rPr>
              <a:t/>
            </a:r>
            <a:br>
              <a:rPr lang="en-US" b="1" dirty="0" smtClean="0">
                <a:effectLst/>
              </a:rPr>
            </a:br>
            <a:endParaRPr lang="ar-SA" dirty="0">
              <a:effectLst/>
            </a:endParaRPr>
          </a:p>
        </p:txBody>
      </p:sp>
      <p:sp>
        <p:nvSpPr>
          <p:cNvPr id="3" name="عنصر نائب للمحتوى 2"/>
          <p:cNvSpPr>
            <a:spLocks noGrp="1"/>
          </p:cNvSpPr>
          <p:nvPr>
            <p:ph idx="1"/>
          </p:nvPr>
        </p:nvSpPr>
        <p:spPr>
          <a:xfrm>
            <a:off x="1403648" y="908720"/>
            <a:ext cx="7498080" cy="5760640"/>
          </a:xfrm>
        </p:spPr>
        <p:txBody>
          <a:bodyPr>
            <a:normAutofit/>
          </a:bodyPr>
          <a:lstStyle/>
          <a:p>
            <a:pPr lvl="0" algn="l" rtl="0">
              <a:buFont typeface="Wingdings" pitchFamily="2" charset="2"/>
              <a:buChar char="q"/>
            </a:pPr>
            <a:r>
              <a:rPr lang="en-US" sz="2400" b="1" dirty="0" smtClean="0">
                <a:latin typeface="Times New Roman" pitchFamily="18" charset="0"/>
                <a:cs typeface="Times New Roman" pitchFamily="18" charset="0"/>
              </a:rPr>
              <a:t>Joint Processing (JP):</a:t>
            </a:r>
          </a:p>
          <a:p>
            <a:pPr lvl="0" algn="l" rtl="0">
              <a:buNone/>
            </a:pPr>
            <a:endParaRPr lang="en-US" sz="2200" b="1" dirty="0" smtClean="0">
              <a:latin typeface="Times New Roman" pitchFamily="18" charset="0"/>
              <a:cs typeface="Times New Roman" pitchFamily="18" charset="0"/>
            </a:endParaRPr>
          </a:p>
          <a:p>
            <a:pPr algn="l">
              <a:buNone/>
            </a:pPr>
            <a:r>
              <a:rPr lang="en-US" sz="2200" dirty="0" smtClean="0">
                <a:latin typeface="Times New Roman" pitchFamily="18" charset="0"/>
                <a:cs typeface="Times New Roman" pitchFamily="18" charset="0"/>
              </a:rPr>
              <a:t>Using this element of LTE </a:t>
            </a:r>
            <a:r>
              <a:rPr lang="en-US" sz="2200" dirty="0" err="1" smtClean="0">
                <a:latin typeface="Times New Roman" pitchFamily="18" charset="0"/>
                <a:cs typeface="Times New Roman" pitchFamily="18" charset="0"/>
              </a:rPr>
              <a:t>CoMP</a:t>
            </a:r>
            <a:r>
              <a:rPr lang="en-US" sz="2200" dirty="0" smtClean="0">
                <a:latin typeface="Times New Roman" pitchFamily="18" charset="0"/>
                <a:cs typeface="Times New Roman" pitchFamily="18" charset="0"/>
              </a:rPr>
              <a:t>, data is transmitted to the UE simultaneously from a number of different </a:t>
            </a:r>
            <a:r>
              <a:rPr lang="en-US" sz="2200" dirty="0" err="1" smtClean="0">
                <a:latin typeface="Times New Roman" pitchFamily="18" charset="0"/>
                <a:cs typeface="Times New Roman" pitchFamily="18" charset="0"/>
              </a:rPr>
              <a:t>eNBs</a:t>
            </a:r>
            <a:r>
              <a:rPr lang="en-US" sz="2200" dirty="0" smtClean="0">
                <a:latin typeface="Times New Roman" pitchFamily="18" charset="0"/>
                <a:cs typeface="Times New Roman" pitchFamily="18" charset="0"/>
              </a:rPr>
              <a:t>. The aim is to improve the received signal quality and strength. It may also have the aim of actively cancelling interference from transmissions that are intended for other UEs.</a:t>
            </a:r>
            <a:br>
              <a:rPr lang="en-US" sz="2200" dirty="0" smtClean="0">
                <a:latin typeface="Times New Roman" pitchFamily="18" charset="0"/>
                <a:cs typeface="Times New Roman" pitchFamily="18" charset="0"/>
              </a:rPr>
            </a:br>
            <a:r>
              <a:rPr lang="en-US" sz="2200" dirty="0" smtClean="0">
                <a:latin typeface="Times New Roman" pitchFamily="18" charset="0"/>
                <a:cs typeface="Times New Roman" pitchFamily="18" charset="0"/>
              </a:rPr>
              <a:t/>
            </a:r>
            <a:br>
              <a:rPr lang="en-US" sz="2200" dirty="0" smtClean="0">
                <a:latin typeface="Times New Roman" pitchFamily="18" charset="0"/>
                <a:cs typeface="Times New Roman" pitchFamily="18" charset="0"/>
              </a:rPr>
            </a:br>
            <a:r>
              <a:rPr lang="en-US" sz="2200" dirty="0" smtClean="0">
                <a:latin typeface="Times New Roman" pitchFamily="18" charset="0"/>
                <a:cs typeface="Times New Roman" pitchFamily="18" charset="0"/>
              </a:rPr>
              <a:t>This form of coordinated multipoint places a high demand onto the backhaul network because the data to be transmitted to the UE needs to be sent to each </a:t>
            </a:r>
            <a:r>
              <a:rPr lang="en-US" sz="2200" dirty="0" err="1" smtClean="0">
                <a:latin typeface="Times New Roman" pitchFamily="18" charset="0"/>
                <a:cs typeface="Times New Roman" pitchFamily="18" charset="0"/>
              </a:rPr>
              <a:t>eNB</a:t>
            </a:r>
            <a:r>
              <a:rPr lang="en-US" sz="2200" dirty="0" smtClean="0">
                <a:latin typeface="Times New Roman" pitchFamily="18" charset="0"/>
                <a:cs typeface="Times New Roman" pitchFamily="18" charset="0"/>
              </a:rPr>
              <a:t> that will be transmitting it to the UE. This may easily double or triple the amount of data in the network dependent upon how many </a:t>
            </a:r>
            <a:r>
              <a:rPr lang="en-US" sz="2200" dirty="0" err="1" smtClean="0">
                <a:latin typeface="Times New Roman" pitchFamily="18" charset="0"/>
                <a:cs typeface="Times New Roman" pitchFamily="18" charset="0"/>
              </a:rPr>
              <a:t>eNBs</a:t>
            </a:r>
            <a:r>
              <a:rPr lang="en-US" sz="2200" dirty="0" smtClean="0">
                <a:latin typeface="Times New Roman" pitchFamily="18" charset="0"/>
                <a:cs typeface="Times New Roman" pitchFamily="18" charset="0"/>
              </a:rPr>
              <a:t> will be sending the data. In addition to this, joint processing data needs to be sent between all </a:t>
            </a:r>
            <a:r>
              <a:rPr lang="en-US" sz="2200" dirty="0" err="1" smtClean="0">
                <a:latin typeface="Times New Roman" pitchFamily="18" charset="0"/>
                <a:cs typeface="Times New Roman" pitchFamily="18" charset="0"/>
              </a:rPr>
              <a:t>eNBs</a:t>
            </a:r>
            <a:r>
              <a:rPr lang="en-US" sz="2200" dirty="0" smtClean="0">
                <a:latin typeface="Times New Roman" pitchFamily="18" charset="0"/>
                <a:cs typeface="Times New Roman" pitchFamily="18" charset="0"/>
              </a:rPr>
              <a:t> involved in the </a:t>
            </a:r>
            <a:r>
              <a:rPr lang="en-US" sz="2200" dirty="0" err="1" smtClean="0">
                <a:latin typeface="Times New Roman" pitchFamily="18" charset="0"/>
                <a:cs typeface="Times New Roman" pitchFamily="18" charset="0"/>
              </a:rPr>
              <a:t>CoMP</a:t>
            </a:r>
            <a:r>
              <a:rPr lang="en-US" sz="2200" dirty="0" smtClean="0">
                <a:latin typeface="Times New Roman" pitchFamily="18" charset="0"/>
                <a:cs typeface="Times New Roman" pitchFamily="18" charset="0"/>
              </a:rPr>
              <a:t> area</a:t>
            </a:r>
            <a:r>
              <a:rPr lang="en-US" sz="2200" b="1" dirty="0" smtClean="0">
                <a:latin typeface="Times New Roman" pitchFamily="18" charset="0"/>
                <a:cs typeface="Times New Roman" pitchFamily="18" charset="0"/>
              </a:rPr>
              <a:t>.</a:t>
            </a:r>
          </a:p>
          <a:p>
            <a:pPr algn="l" rtl="0">
              <a:buNone/>
            </a:pPr>
            <a:endParaRPr lang="en-US" sz="2200" b="1" dirty="0" smtClean="0">
              <a:latin typeface="Times New Roman" pitchFamily="18" charset="0"/>
              <a:cs typeface="Times New Roman" pitchFamily="18" charset="0"/>
            </a:endParaRPr>
          </a:p>
          <a:p>
            <a:pPr algn="l" rtl="0">
              <a:buNone/>
            </a:pPr>
            <a:endParaRPr lang="ar-SA" sz="2200" dirty="0">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lvl="0" rtl="0">
              <a:buFont typeface="Wingdings" pitchFamily="2" charset="2"/>
              <a:buChar char="q"/>
            </a:pPr>
            <a:r>
              <a:rPr lang="en-US" sz="2800" b="1" dirty="0" smtClean="0">
                <a:effectLst/>
                <a:latin typeface="Times New Roman" pitchFamily="18" charset="0"/>
                <a:cs typeface="Times New Roman" pitchFamily="18" charset="0"/>
              </a:rPr>
              <a:t>Coordinated scheduling(Cs)</a:t>
            </a:r>
            <a:br>
              <a:rPr lang="en-US" sz="2800" b="1" dirty="0" smtClean="0">
                <a:effectLst/>
                <a:latin typeface="Times New Roman" pitchFamily="18" charset="0"/>
                <a:cs typeface="Times New Roman" pitchFamily="18" charset="0"/>
              </a:rPr>
            </a:br>
            <a:endParaRPr lang="ar-SA" sz="2800" b="1" dirty="0">
              <a:effectLst/>
              <a:latin typeface="Times New Roman" pitchFamily="18" charset="0"/>
              <a:cs typeface="Times New Roman" pitchFamily="18" charset="0"/>
            </a:endParaRPr>
          </a:p>
        </p:txBody>
      </p:sp>
      <p:pic>
        <p:nvPicPr>
          <p:cNvPr id="8193" name="Picture 1"/>
          <p:cNvPicPr>
            <a:picLocks noGrp="1" noChangeAspect="1" noChangeArrowheads="1"/>
          </p:cNvPicPr>
          <p:nvPr>
            <p:ph idx="1"/>
          </p:nvPr>
        </p:nvPicPr>
        <p:blipFill>
          <a:blip r:embed="rId2" cstate="print"/>
          <a:srcRect/>
          <a:stretch>
            <a:fillRect/>
          </a:stretch>
        </p:blipFill>
        <p:spPr bwMode="auto">
          <a:xfrm>
            <a:off x="1259632" y="1124744"/>
            <a:ext cx="7128792" cy="4608512"/>
          </a:xfrm>
          <a:prstGeom prst="rect">
            <a:avLst/>
          </a:prstGeom>
          <a:noFill/>
          <a:ln w="9525">
            <a:noFill/>
            <a:miter lim="800000"/>
            <a:headEnd/>
            <a:tailEnd/>
          </a:ln>
        </p:spPr>
      </p:pic>
      <p:sp>
        <p:nvSpPr>
          <p:cNvPr id="8194" name="Rectangle 2"/>
          <p:cNvSpPr>
            <a:spLocks noChangeArrowheads="1"/>
          </p:cNvSpPr>
          <p:nvPr/>
        </p:nvSpPr>
        <p:spPr bwMode="auto">
          <a:xfrm>
            <a:off x="3496562" y="6093296"/>
            <a:ext cx="3164584"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Figure 9. Coordinated Scheduling(CS)</a:t>
            </a:r>
            <a:endParaRPr kumimoji="0" lang="en-US" sz="14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lvl="0" rtl="0">
              <a:buFont typeface="Wingdings" pitchFamily="2" charset="2"/>
              <a:buChar char="q"/>
            </a:pPr>
            <a:r>
              <a:rPr lang="en-US" sz="2800" b="1" dirty="0" smtClean="0">
                <a:effectLst/>
                <a:latin typeface="Times New Roman" pitchFamily="18" charset="0"/>
                <a:cs typeface="Times New Roman" pitchFamily="18" charset="0"/>
              </a:rPr>
              <a:t>Coordinated </a:t>
            </a:r>
            <a:r>
              <a:rPr lang="en-US" sz="2800" b="1" dirty="0" err="1" smtClean="0">
                <a:effectLst/>
                <a:latin typeface="Times New Roman" pitchFamily="18" charset="0"/>
                <a:cs typeface="Times New Roman" pitchFamily="18" charset="0"/>
              </a:rPr>
              <a:t>Beamforming</a:t>
            </a:r>
            <a:r>
              <a:rPr lang="en-US" sz="2800" b="1" dirty="0" smtClean="0">
                <a:effectLst/>
                <a:latin typeface="Times New Roman" pitchFamily="18" charset="0"/>
                <a:cs typeface="Times New Roman" pitchFamily="18" charset="0"/>
              </a:rPr>
              <a:t>(</a:t>
            </a:r>
            <a:r>
              <a:rPr lang="en-US" sz="2800" b="1" dirty="0" err="1" smtClean="0">
                <a:effectLst/>
                <a:latin typeface="Times New Roman" pitchFamily="18" charset="0"/>
                <a:cs typeface="Times New Roman" pitchFamily="18" charset="0"/>
              </a:rPr>
              <a:t>Cb</a:t>
            </a:r>
            <a:r>
              <a:rPr lang="en-US" sz="2800" b="1" dirty="0" smtClean="0">
                <a:effectLst/>
                <a:latin typeface="Times New Roman" pitchFamily="18" charset="0"/>
                <a:cs typeface="Times New Roman" pitchFamily="18" charset="0"/>
              </a:rPr>
              <a:t>)</a:t>
            </a:r>
            <a:br>
              <a:rPr lang="en-US" sz="2800" b="1" dirty="0" smtClean="0">
                <a:effectLst/>
                <a:latin typeface="Times New Roman" pitchFamily="18" charset="0"/>
                <a:cs typeface="Times New Roman" pitchFamily="18" charset="0"/>
              </a:rPr>
            </a:br>
            <a:endParaRPr lang="ar-SA" sz="2800" b="1" dirty="0">
              <a:effectLst/>
              <a:latin typeface="Times New Roman" pitchFamily="18" charset="0"/>
              <a:cs typeface="Times New Roman" pitchFamily="18" charset="0"/>
            </a:endParaRPr>
          </a:p>
        </p:txBody>
      </p:sp>
      <p:pic>
        <p:nvPicPr>
          <p:cNvPr id="43009" name="Picture 1"/>
          <p:cNvPicPr>
            <a:picLocks noGrp="1" noChangeAspect="1" noChangeArrowheads="1"/>
          </p:cNvPicPr>
          <p:nvPr>
            <p:ph idx="1"/>
          </p:nvPr>
        </p:nvPicPr>
        <p:blipFill>
          <a:blip r:embed="rId2" cstate="print"/>
          <a:srcRect/>
          <a:stretch>
            <a:fillRect/>
          </a:stretch>
        </p:blipFill>
        <p:spPr bwMode="auto">
          <a:xfrm>
            <a:off x="1475656" y="1124744"/>
            <a:ext cx="6919607" cy="4464496"/>
          </a:xfrm>
          <a:prstGeom prst="rect">
            <a:avLst/>
          </a:prstGeom>
          <a:noFill/>
          <a:ln w="9525">
            <a:noFill/>
            <a:miter lim="800000"/>
            <a:headEnd/>
            <a:tailEnd/>
          </a:ln>
        </p:spPr>
      </p:pic>
      <p:sp>
        <p:nvSpPr>
          <p:cNvPr id="43010" name="Rectangle 2"/>
          <p:cNvSpPr>
            <a:spLocks noChangeArrowheads="1"/>
          </p:cNvSpPr>
          <p:nvPr/>
        </p:nvSpPr>
        <p:spPr bwMode="auto">
          <a:xfrm>
            <a:off x="2839828" y="5735959"/>
            <a:ext cx="3464346"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Figure 10 . Coordinated </a:t>
            </a:r>
            <a:r>
              <a:rPr kumimoji="0" lang="en-US" sz="14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beamforming</a:t>
            </a:r>
            <a:r>
              <a:rPr kumimoji="0" lang="en-US"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(CB)</a:t>
            </a:r>
            <a:endParaRPr kumimoji="0" lang="en-US" sz="14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b="1" dirty="0" smtClean="0">
                <a:effectLst/>
                <a:latin typeface="Times New Roman" pitchFamily="18" charset="0"/>
                <a:cs typeface="Times New Roman" pitchFamily="18" charset="0"/>
              </a:rPr>
              <a:t> Advantages of Coordinate Multipoint (</a:t>
            </a:r>
            <a:r>
              <a:rPr lang="en-US" sz="2800" b="1" dirty="0" err="1" smtClean="0">
                <a:effectLst/>
                <a:latin typeface="Times New Roman" pitchFamily="18" charset="0"/>
                <a:cs typeface="Times New Roman" pitchFamily="18" charset="0"/>
              </a:rPr>
              <a:t>CoMP</a:t>
            </a:r>
            <a:r>
              <a:rPr lang="en-US" sz="2800" b="1" dirty="0" smtClean="0">
                <a:effectLst/>
                <a:latin typeface="Times New Roman" pitchFamily="18" charset="0"/>
                <a:cs typeface="Times New Roman" pitchFamily="18" charset="0"/>
              </a:rPr>
              <a:t>)</a:t>
            </a:r>
            <a:endParaRPr lang="ar-SA" sz="2800" b="1" dirty="0">
              <a:effectLst/>
            </a:endParaRPr>
          </a:p>
        </p:txBody>
      </p:sp>
      <p:sp>
        <p:nvSpPr>
          <p:cNvPr id="3" name="عنصر نائب للمحتوى 2"/>
          <p:cNvSpPr>
            <a:spLocks noGrp="1"/>
          </p:cNvSpPr>
          <p:nvPr>
            <p:ph idx="1"/>
          </p:nvPr>
        </p:nvSpPr>
        <p:spPr/>
        <p:txBody>
          <a:bodyPr/>
          <a:lstStyle/>
          <a:p>
            <a:pPr lvl="0" algn="l" rtl="0">
              <a:buNone/>
            </a:pPr>
            <a:endParaRPr lang="en-US" sz="2200" dirty="0" smtClean="0">
              <a:latin typeface="Times New Roman" pitchFamily="18" charset="0"/>
              <a:cs typeface="Times New Roman" pitchFamily="18" charset="0"/>
            </a:endParaRPr>
          </a:p>
          <a:p>
            <a:pPr lvl="0" algn="l" rtl="0">
              <a:buFont typeface="Wingdings" pitchFamily="2" charset="2"/>
              <a:buChar char="q"/>
            </a:pPr>
            <a:r>
              <a:rPr lang="en-US" sz="2400" dirty="0" smtClean="0">
                <a:latin typeface="Times New Roman" pitchFamily="18" charset="0"/>
                <a:cs typeface="Times New Roman" pitchFamily="18" charset="0"/>
              </a:rPr>
              <a:t>To improve the coverage.</a:t>
            </a:r>
          </a:p>
          <a:p>
            <a:pPr lvl="0" algn="l" rtl="0">
              <a:buNone/>
            </a:pPr>
            <a:endParaRPr lang="en-US" sz="2400" dirty="0" smtClean="0">
              <a:latin typeface="Times New Roman" pitchFamily="18" charset="0"/>
              <a:cs typeface="Times New Roman" pitchFamily="18" charset="0"/>
            </a:endParaRPr>
          </a:p>
          <a:p>
            <a:pPr lvl="0" algn="l" rtl="0">
              <a:buFont typeface="Wingdings" pitchFamily="2" charset="2"/>
              <a:buChar char="q"/>
            </a:pPr>
            <a:r>
              <a:rPr lang="en-US" sz="2400" dirty="0" smtClean="0">
                <a:latin typeface="Times New Roman" pitchFamily="18" charset="0"/>
                <a:cs typeface="Times New Roman" pitchFamily="18" charset="0"/>
              </a:rPr>
              <a:t>To improve the cell edge throughput.</a:t>
            </a:r>
          </a:p>
          <a:p>
            <a:pPr lvl="0" algn="l" rtl="0">
              <a:buNone/>
            </a:pPr>
            <a:endParaRPr lang="en-US" sz="2400" dirty="0" smtClean="0">
              <a:latin typeface="Times New Roman" pitchFamily="18" charset="0"/>
              <a:cs typeface="Times New Roman" pitchFamily="18" charset="0"/>
            </a:endParaRPr>
          </a:p>
          <a:p>
            <a:pPr lvl="0" algn="l" rtl="0">
              <a:buFont typeface="Wingdings" pitchFamily="2" charset="2"/>
              <a:buChar char="q"/>
            </a:pPr>
            <a:r>
              <a:rPr lang="en-US" sz="2400" dirty="0" smtClean="0">
                <a:latin typeface="Times New Roman" pitchFamily="18" charset="0"/>
                <a:cs typeface="Times New Roman" pitchFamily="18" charset="0"/>
              </a:rPr>
              <a:t>To increase the overall system throughput</a:t>
            </a:r>
            <a:r>
              <a:rPr lang="en-US" sz="2400" dirty="0" smtClean="0"/>
              <a:t>.</a:t>
            </a:r>
          </a:p>
          <a:p>
            <a:pPr algn="r" rtl="0"/>
            <a:endParaRPr lang="ar-SA" sz="24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2800" b="1" dirty="0" smtClean="0">
                <a:effectLst/>
                <a:latin typeface="Times New Roman" pitchFamily="18" charset="0"/>
                <a:cs typeface="Times New Roman" pitchFamily="18" charset="0"/>
              </a:rPr>
              <a:t>Joint Dirty Paper </a:t>
            </a:r>
            <a:r>
              <a:rPr lang="en-US" sz="2800" b="1" dirty="0" err="1" smtClean="0">
                <a:effectLst/>
                <a:latin typeface="Times New Roman" pitchFamily="18" charset="0"/>
                <a:cs typeface="Times New Roman" pitchFamily="18" charset="0"/>
              </a:rPr>
              <a:t>Precoding</a:t>
            </a:r>
            <a:r>
              <a:rPr lang="en-US" sz="2800" b="1" dirty="0" smtClean="0">
                <a:effectLst/>
                <a:latin typeface="Times New Roman" pitchFamily="18" charset="0"/>
                <a:cs typeface="Times New Roman" pitchFamily="18" charset="0"/>
              </a:rPr>
              <a:t> and User Scheduling for Downlink Coordinated</a:t>
            </a:r>
            <a:endParaRPr lang="ar-SA" sz="2800" dirty="0">
              <a:effectLst/>
              <a:latin typeface="Times New Roman" pitchFamily="18" charset="0"/>
              <a:cs typeface="Times New Roman" pitchFamily="18" charset="0"/>
            </a:endParaRPr>
          </a:p>
        </p:txBody>
      </p:sp>
      <p:sp>
        <p:nvSpPr>
          <p:cNvPr id="3" name="عنصر نائب للمحتوى 2"/>
          <p:cNvSpPr>
            <a:spLocks noGrp="1"/>
          </p:cNvSpPr>
          <p:nvPr>
            <p:ph idx="1"/>
          </p:nvPr>
        </p:nvSpPr>
        <p:spPr>
          <a:xfrm>
            <a:off x="1331640" y="1700808"/>
            <a:ext cx="7498080" cy="4800600"/>
          </a:xfrm>
        </p:spPr>
        <p:txBody>
          <a:bodyPr>
            <a:normAutofit/>
          </a:bodyPr>
          <a:lstStyle/>
          <a:p>
            <a:pPr algn="l">
              <a:buNone/>
            </a:pPr>
            <a:r>
              <a:rPr lang="en-US" sz="2400" dirty="0" smtClean="0">
                <a:latin typeface="Times New Roman" pitchFamily="18" charset="0"/>
                <a:cs typeface="Times New Roman" pitchFamily="18" charset="0"/>
              </a:rPr>
              <a:t>The idea of cooperative </a:t>
            </a:r>
            <a:r>
              <a:rPr lang="en-US" sz="2400" dirty="0" err="1" smtClean="0">
                <a:latin typeface="Times New Roman" pitchFamily="18" charset="0"/>
                <a:cs typeface="Times New Roman" pitchFamily="18" charset="0"/>
              </a:rPr>
              <a:t>multicell</a:t>
            </a:r>
            <a:r>
              <a:rPr lang="en-US" sz="2400" dirty="0" smtClean="0">
                <a:latin typeface="Times New Roman" pitchFamily="18" charset="0"/>
                <a:cs typeface="Times New Roman" pitchFamily="18" charset="0"/>
              </a:rPr>
              <a:t> transmission or coordinated multipoint transmission/reception (</a:t>
            </a:r>
            <a:r>
              <a:rPr lang="en-US" sz="2400" dirty="0" err="1" smtClean="0">
                <a:latin typeface="Times New Roman" pitchFamily="18" charset="0"/>
                <a:cs typeface="Times New Roman" pitchFamily="18" charset="0"/>
              </a:rPr>
              <a:t>CoMP</a:t>
            </a:r>
            <a:r>
              <a:rPr lang="en-US" sz="2400" dirty="0" smtClean="0">
                <a:latin typeface="Times New Roman" pitchFamily="18" charset="0"/>
                <a:cs typeface="Times New Roman" pitchFamily="18" charset="0"/>
              </a:rPr>
              <a:t>) has been proposed and studied to mitigate the inter-cell interference and enhance the cell edge users’ performance. The cooperative </a:t>
            </a:r>
            <a:r>
              <a:rPr lang="en-US" sz="2400" dirty="0" err="1" smtClean="0">
                <a:latin typeface="Times New Roman" pitchFamily="18" charset="0"/>
                <a:cs typeface="Times New Roman" pitchFamily="18" charset="0"/>
              </a:rPr>
              <a:t>multicell</a:t>
            </a:r>
            <a:r>
              <a:rPr lang="en-US" sz="2400" dirty="0" smtClean="0">
                <a:latin typeface="Times New Roman" pitchFamily="18" charset="0"/>
                <a:cs typeface="Times New Roman" pitchFamily="18" charset="0"/>
              </a:rPr>
              <a:t> downlink channel is closely related to the multiple-input multiple-output (MIMO) broadcast channel (BC), whose capacity region is achieved by Costa’s dirty paper coding (DPC) principle .</a:t>
            </a:r>
          </a:p>
          <a:p>
            <a:pPr algn="l">
              <a:buNone/>
            </a:pPr>
            <a:endParaRPr lang="ar-SA"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Mobility Load Balancing</a:t>
            </a:r>
            <a:endParaRPr lang="ar-SA" dirty="0"/>
          </a:p>
        </p:txBody>
      </p:sp>
      <p:sp>
        <p:nvSpPr>
          <p:cNvPr id="3" name="عنصر نائب للمحتوى 2"/>
          <p:cNvSpPr>
            <a:spLocks noGrp="1"/>
          </p:cNvSpPr>
          <p:nvPr>
            <p:ph idx="1"/>
          </p:nvPr>
        </p:nvSpPr>
        <p:spPr/>
        <p:txBody>
          <a:bodyPr/>
          <a:lstStyle/>
          <a:p>
            <a:pPr algn="l" rtl="0"/>
            <a:r>
              <a:rPr lang="en-US" dirty="0" smtClean="0"/>
              <a:t>Mobility load Balancing (MLB) is part of a Self Organizing </a:t>
            </a:r>
            <a:r>
              <a:rPr lang="en-US" dirty="0" smtClean="0"/>
              <a:t>Network (</a:t>
            </a:r>
            <a:r>
              <a:rPr lang="en-US" dirty="0" smtClean="0"/>
              <a:t>SON</a:t>
            </a:r>
            <a:r>
              <a:rPr lang="en-US" dirty="0" smtClean="0"/>
              <a:t>).</a:t>
            </a:r>
          </a:p>
          <a:p>
            <a:pPr algn="l" rtl="0">
              <a:buNone/>
            </a:pPr>
            <a:endParaRPr lang="ar-SA" dirty="0"/>
          </a:p>
        </p:txBody>
      </p:sp>
      <p:pic>
        <p:nvPicPr>
          <p:cNvPr id="4" name="Picture 3"/>
          <p:cNvPicPr/>
          <p:nvPr/>
        </p:nvPicPr>
        <p:blipFill>
          <a:blip r:embed="rId2"/>
          <a:srcRect/>
          <a:stretch>
            <a:fillRect/>
          </a:stretch>
        </p:blipFill>
        <p:spPr bwMode="auto">
          <a:xfrm>
            <a:off x="1714480" y="2857496"/>
            <a:ext cx="6143668" cy="3532515"/>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Purpose of using SON</a:t>
            </a:r>
            <a:endParaRPr lang="ar-SA" dirty="0"/>
          </a:p>
        </p:txBody>
      </p:sp>
      <p:sp>
        <p:nvSpPr>
          <p:cNvPr id="3" name="عنصر نائب للمحتوى 2"/>
          <p:cNvSpPr>
            <a:spLocks noGrp="1"/>
          </p:cNvSpPr>
          <p:nvPr>
            <p:ph idx="1"/>
          </p:nvPr>
        </p:nvSpPr>
        <p:spPr/>
        <p:txBody>
          <a:bodyPr/>
          <a:lstStyle/>
          <a:p>
            <a:pPr algn="l" rtl="0"/>
            <a:r>
              <a:rPr lang="en-US" dirty="0" smtClean="0"/>
              <a:t>• </a:t>
            </a:r>
            <a:r>
              <a:rPr lang="en-US" b="1" dirty="0" smtClean="0"/>
              <a:t>Scalability:</a:t>
            </a:r>
            <a:r>
              <a:rPr lang="en-US" dirty="0" smtClean="0"/>
              <a:t> Scalability of the solution is its ability to reduce </a:t>
            </a:r>
            <a:r>
              <a:rPr lang="en-US" dirty="0" smtClean="0"/>
              <a:t>complexity. </a:t>
            </a:r>
          </a:p>
          <a:p>
            <a:pPr algn="l" rtl="0"/>
            <a:r>
              <a:rPr lang="en-US" b="1" dirty="0" smtClean="0"/>
              <a:t>Stability:</a:t>
            </a:r>
            <a:r>
              <a:rPr lang="en-US" dirty="0" smtClean="0"/>
              <a:t> a solution is considered stable if it avoids oscillations </a:t>
            </a:r>
            <a:endParaRPr lang="en-US" dirty="0" smtClean="0"/>
          </a:p>
          <a:p>
            <a:pPr algn="l" rtl="0"/>
            <a:r>
              <a:rPr lang="en-US" b="1" dirty="0" smtClean="0"/>
              <a:t>Agility:</a:t>
            </a:r>
            <a:r>
              <a:rPr lang="en-US" dirty="0" smtClean="0"/>
              <a:t> is also a key feature of SON systems reflecting the system adaptability in its operational environment </a:t>
            </a:r>
            <a:r>
              <a:rPr lang="en-US" dirty="0" smtClean="0"/>
              <a:t>changes.</a:t>
            </a:r>
            <a:endParaRPr lang="ar-SA"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MLB </a:t>
            </a:r>
            <a:endParaRPr lang="ar-SA" dirty="0"/>
          </a:p>
        </p:txBody>
      </p:sp>
      <p:sp>
        <p:nvSpPr>
          <p:cNvPr id="3" name="عنصر نائب للمحتوى 2"/>
          <p:cNvSpPr>
            <a:spLocks noGrp="1"/>
          </p:cNvSpPr>
          <p:nvPr>
            <p:ph idx="1"/>
          </p:nvPr>
        </p:nvSpPr>
        <p:spPr/>
        <p:txBody>
          <a:bodyPr/>
          <a:lstStyle/>
          <a:p>
            <a:pPr algn="l" rtl="0"/>
            <a:r>
              <a:rPr lang="en-US" dirty="0" smtClean="0"/>
              <a:t>The source cell A’s load exceeds the predefined threshold to trigger MLB.</a:t>
            </a:r>
          </a:p>
          <a:p>
            <a:pPr algn="l" rtl="0"/>
            <a:r>
              <a:rPr lang="en-US" dirty="0" smtClean="0"/>
              <a:t>• The neighboring cell B has enough available resources to accept cooperating and handle the cell A’s  traffic excess.</a:t>
            </a:r>
          </a:p>
          <a:p>
            <a:pPr algn="l" rtl="0"/>
            <a:endParaRPr lang="ar-SA"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638"/>
            <a:ext cx="7498080" cy="868346"/>
          </a:xfrm>
        </p:spPr>
        <p:txBody>
          <a:bodyPr/>
          <a:lstStyle/>
          <a:p>
            <a:r>
              <a:rPr lang="en-US" dirty="0" smtClean="0"/>
              <a:t>MLB suggested algorithm</a:t>
            </a:r>
            <a:endParaRPr lang="ar-SA" dirty="0"/>
          </a:p>
        </p:txBody>
      </p:sp>
      <p:pic>
        <p:nvPicPr>
          <p:cNvPr id="4" name="Content Placeholder 3"/>
          <p:cNvPicPr>
            <a:picLocks noGrp="1"/>
          </p:cNvPicPr>
          <p:nvPr>
            <p:ph idx="1"/>
          </p:nvPr>
        </p:nvPicPr>
        <p:blipFill>
          <a:blip r:embed="rId2"/>
          <a:srcRect/>
          <a:stretch>
            <a:fillRect/>
          </a:stretch>
        </p:blipFill>
        <p:spPr bwMode="auto">
          <a:xfrm>
            <a:off x="1928794" y="1142984"/>
            <a:ext cx="5929354" cy="5429288"/>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	</a:t>
            </a:r>
            <a:endParaRPr lang="en-US" dirty="0"/>
          </a:p>
        </p:txBody>
      </p:sp>
      <p:sp>
        <p:nvSpPr>
          <p:cNvPr id="3" name="Content Placeholder 2"/>
          <p:cNvSpPr>
            <a:spLocks noGrp="1"/>
          </p:cNvSpPr>
          <p:nvPr>
            <p:ph idx="1"/>
          </p:nvPr>
        </p:nvSpPr>
        <p:spPr/>
        <p:txBody>
          <a:bodyPr>
            <a:normAutofit fontScale="85000" lnSpcReduction="20000"/>
          </a:bodyPr>
          <a:lstStyle/>
          <a:p>
            <a:pPr algn="l" rtl="0"/>
            <a:r>
              <a:rPr lang="en-US" dirty="0" smtClean="0"/>
              <a:t>The results of the </a:t>
            </a:r>
            <a:r>
              <a:rPr lang="en-US" dirty="0" err="1" smtClean="0"/>
              <a:t>algortithm</a:t>
            </a:r>
            <a:r>
              <a:rPr lang="en-US" dirty="0" smtClean="0"/>
              <a:t> shows that </a:t>
            </a:r>
            <a:r>
              <a:rPr lang="en-US" dirty="0" smtClean="0"/>
              <a:t>the global network throughput provided by </a:t>
            </a:r>
            <a:r>
              <a:rPr lang="en-US" i="1" dirty="0" smtClean="0"/>
              <a:t>Alg_MLB1 and Alg_MLB2 </a:t>
            </a:r>
            <a:r>
              <a:rPr lang="en-US" i="1" dirty="0" smtClean="0"/>
              <a:t>is </a:t>
            </a:r>
            <a:r>
              <a:rPr lang="en-US" dirty="0" smtClean="0"/>
              <a:t>greater </a:t>
            </a:r>
            <a:r>
              <a:rPr lang="en-US" dirty="0" smtClean="0"/>
              <a:t>than that provided by </a:t>
            </a:r>
            <a:r>
              <a:rPr lang="en-US" i="1" dirty="0" err="1" smtClean="0"/>
              <a:t>Alg_without_MLB</a:t>
            </a:r>
            <a:r>
              <a:rPr lang="en-US" i="1" dirty="0" smtClean="0"/>
              <a:t> for different UEs </a:t>
            </a:r>
            <a:r>
              <a:rPr lang="en-US" i="1" dirty="0" smtClean="0"/>
              <a:t>densities.</a:t>
            </a:r>
          </a:p>
          <a:p>
            <a:pPr algn="l" rtl="0"/>
            <a:r>
              <a:rPr lang="en-US" dirty="0" smtClean="0"/>
              <a:t>Another interesting observation can be done </a:t>
            </a:r>
            <a:r>
              <a:rPr lang="en-US" dirty="0" smtClean="0"/>
              <a:t>is </a:t>
            </a:r>
            <a:r>
              <a:rPr lang="en-US" dirty="0" smtClean="0"/>
              <a:t>that the MLB certainly improves the global network throughput for different loads but </a:t>
            </a:r>
            <a:r>
              <a:rPr lang="en-US" dirty="0" smtClean="0"/>
              <a:t>this improvement </a:t>
            </a:r>
            <a:r>
              <a:rPr lang="en-US" dirty="0" smtClean="0"/>
              <a:t>is not very significant for high load. The explanation of such </a:t>
            </a:r>
            <a:r>
              <a:rPr lang="en-US" dirty="0" smtClean="0"/>
              <a:t>behavior </a:t>
            </a:r>
            <a:r>
              <a:rPr lang="en-US" dirty="0" smtClean="0"/>
              <a:t>is that </a:t>
            </a:r>
            <a:r>
              <a:rPr lang="en-US" dirty="0" smtClean="0"/>
              <a:t>for such </a:t>
            </a:r>
            <a:r>
              <a:rPr lang="en-US" dirty="0" smtClean="0"/>
              <a:t>load it’s very likely that </a:t>
            </a:r>
            <a:r>
              <a:rPr lang="en-US" dirty="0" smtClean="0"/>
              <a:t>neighboring </a:t>
            </a:r>
            <a:r>
              <a:rPr lang="en-US" dirty="0" smtClean="0"/>
              <a:t>cells (of an overloaded cell requesting </a:t>
            </a:r>
            <a:r>
              <a:rPr lang="en-US" dirty="0" smtClean="0"/>
              <a:t>their cooperation </a:t>
            </a:r>
            <a:r>
              <a:rPr lang="en-US" dirty="0" smtClean="0"/>
              <a:t>for possible load balancing) are themselves overloaded.</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475656" y="0"/>
            <a:ext cx="7406640" cy="1472184"/>
          </a:xfrm>
        </p:spPr>
        <p:txBody>
          <a:bodyPr>
            <a:normAutofit/>
          </a:bodyPr>
          <a:lstStyle/>
          <a:p>
            <a:pPr algn="ctr"/>
            <a:r>
              <a:rPr lang="en-US" sz="2800" b="1" dirty="0" smtClean="0">
                <a:solidFill>
                  <a:schemeClr val="tx1"/>
                </a:solidFill>
                <a:effectLst/>
                <a:latin typeface="Times New Roman" pitchFamily="18" charset="0"/>
                <a:cs typeface="Times New Roman" pitchFamily="18" charset="0"/>
              </a:rPr>
              <a:t>LTE in a Nutshell</a:t>
            </a:r>
            <a:br>
              <a:rPr lang="en-US" sz="2800" b="1" dirty="0" smtClean="0">
                <a:solidFill>
                  <a:schemeClr val="tx1"/>
                </a:solidFill>
                <a:effectLst/>
                <a:latin typeface="Times New Roman" pitchFamily="18" charset="0"/>
                <a:cs typeface="Times New Roman" pitchFamily="18" charset="0"/>
              </a:rPr>
            </a:br>
            <a:endParaRPr lang="ar-SA" sz="2800" b="1" dirty="0">
              <a:solidFill>
                <a:schemeClr val="tx1"/>
              </a:solidFill>
              <a:effectLst/>
              <a:latin typeface="Times New Roman" pitchFamily="18" charset="0"/>
              <a:cs typeface="Times New Roman" pitchFamily="18" charset="0"/>
            </a:endParaRPr>
          </a:p>
        </p:txBody>
      </p:sp>
      <p:sp>
        <p:nvSpPr>
          <p:cNvPr id="3" name="عنوان فرعي 2"/>
          <p:cNvSpPr>
            <a:spLocks noGrp="1"/>
          </p:cNvSpPr>
          <p:nvPr>
            <p:ph type="subTitle" idx="1"/>
          </p:nvPr>
        </p:nvSpPr>
        <p:spPr>
          <a:xfrm>
            <a:off x="1475656" y="1340768"/>
            <a:ext cx="7406640" cy="5256584"/>
          </a:xfrm>
        </p:spPr>
        <p:txBody>
          <a:bodyPr>
            <a:normAutofit/>
          </a:bodyPr>
          <a:lstStyle/>
          <a:p>
            <a:r>
              <a:rPr lang="en-US" sz="2200" b="1" dirty="0" smtClean="0">
                <a:latin typeface="Times New Roman" pitchFamily="18" charset="0"/>
                <a:cs typeface="Times New Roman" pitchFamily="18" charset="0"/>
              </a:rPr>
              <a:t>OFDM</a:t>
            </a:r>
            <a:r>
              <a:rPr lang="en-US" sz="2200" dirty="0" smtClean="0">
                <a:latin typeface="Times New Roman" pitchFamily="18" charset="0"/>
                <a:cs typeface="Times New Roman" pitchFamily="18" charset="0"/>
              </a:rPr>
              <a:t> is a technology that dates back to the 1960’s. It was considered for 3G systems in the mid-1990s before being determined too immature.</a:t>
            </a:r>
          </a:p>
          <a:p>
            <a:endParaRPr lang="en-US" sz="2400" dirty="0" smtClean="0">
              <a:latin typeface="Times New Roman" pitchFamily="18" charset="0"/>
              <a:cs typeface="Times New Roman" pitchFamily="18" charset="0"/>
            </a:endParaRPr>
          </a:p>
          <a:p>
            <a:r>
              <a:rPr lang="en-US" sz="2200" dirty="0" smtClean="0">
                <a:latin typeface="Times New Roman" pitchFamily="18" charset="0"/>
                <a:cs typeface="Times New Roman" pitchFamily="18" charset="0"/>
              </a:rPr>
              <a:t>In addition to OFDM, LTE implements multiple-antenna techniques such as MIMO (multiple input multiple output) which can either increase channel capacity (spatial </a:t>
            </a:r>
            <a:r>
              <a:rPr lang="ar-SA" sz="2200" dirty="0" smtClean="0">
                <a:latin typeface="Times New Roman" pitchFamily="18" charset="0"/>
                <a:cs typeface="Times New Roman" pitchFamily="18" charset="0"/>
              </a:rPr>
              <a:t>   </a:t>
            </a:r>
            <a:r>
              <a:rPr lang="en-US" sz="2200" dirty="0" smtClean="0">
                <a:latin typeface="Times New Roman" pitchFamily="18" charset="0"/>
                <a:cs typeface="Times New Roman" pitchFamily="18" charset="0"/>
              </a:rPr>
              <a:t>multiplexing) or enhance signal robustness (space frequency/time coding).</a:t>
            </a:r>
          </a:p>
          <a:p>
            <a:endParaRPr lang="en-US" sz="2200" dirty="0" smtClean="0">
              <a:latin typeface="Times New Roman" pitchFamily="18" charset="0"/>
              <a:cs typeface="Times New Roman" pitchFamily="18" charset="0"/>
            </a:endParaRPr>
          </a:p>
          <a:p>
            <a:endParaRPr lang="en-US" sz="2400" dirty="0" smtClean="0"/>
          </a:p>
          <a:p>
            <a:endParaRPr lang="en-US" sz="2400" dirty="0" smtClean="0"/>
          </a:p>
          <a:p>
            <a:endParaRPr lang="ar-SA"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03648" y="0"/>
            <a:ext cx="7498080" cy="1143000"/>
          </a:xfrm>
        </p:spPr>
        <p:txBody>
          <a:bodyPr>
            <a:normAutofit/>
          </a:bodyPr>
          <a:lstStyle/>
          <a:p>
            <a:r>
              <a:rPr lang="en-US" sz="2800" b="1" dirty="0" smtClean="0">
                <a:solidFill>
                  <a:schemeClr val="tx1"/>
                </a:solidFill>
                <a:effectLst/>
                <a:latin typeface="Times New Roman" pitchFamily="18" charset="0"/>
                <a:cs typeface="Times New Roman" pitchFamily="18" charset="0"/>
              </a:rPr>
              <a:t>OFDM</a:t>
            </a:r>
            <a:endParaRPr lang="ar-SA" sz="2800" b="1" dirty="0">
              <a:solidFill>
                <a:schemeClr val="tx1"/>
              </a:solidFill>
              <a:effectLst/>
            </a:endParaRPr>
          </a:p>
        </p:txBody>
      </p:sp>
      <p:sp>
        <p:nvSpPr>
          <p:cNvPr id="3" name="عنصر نائب للمحتوى 2"/>
          <p:cNvSpPr>
            <a:spLocks noGrp="1"/>
          </p:cNvSpPr>
          <p:nvPr>
            <p:ph idx="1"/>
          </p:nvPr>
        </p:nvSpPr>
        <p:spPr>
          <a:xfrm>
            <a:off x="1403648" y="908720"/>
            <a:ext cx="7498080" cy="4968552"/>
          </a:xfrm>
        </p:spPr>
        <p:txBody>
          <a:bodyPr>
            <a:normAutofit/>
          </a:bodyPr>
          <a:lstStyle/>
          <a:p>
            <a:pPr algn="l"/>
            <a:r>
              <a:rPr lang="en-US" sz="2200" dirty="0" smtClean="0">
                <a:latin typeface="Times New Roman" pitchFamily="18" charset="0"/>
                <a:cs typeface="Times New Roman" pitchFamily="18" charset="0"/>
              </a:rPr>
              <a:t>The OFDM technology is based on using multiple narrow band sub-carriers spread over a wide channel bandwidth. The sub-carriers are mutually orthogonal in the frequency domain which mitigates </a:t>
            </a:r>
            <a:r>
              <a:rPr lang="en-US" sz="2200" dirty="0" err="1" smtClean="0">
                <a:latin typeface="Times New Roman" pitchFamily="18" charset="0"/>
                <a:cs typeface="Times New Roman" pitchFamily="18" charset="0"/>
              </a:rPr>
              <a:t>intersymbol</a:t>
            </a:r>
            <a:r>
              <a:rPr lang="en-US" sz="2200" dirty="0" smtClean="0">
                <a:latin typeface="Times New Roman" pitchFamily="18" charset="0"/>
                <a:cs typeface="Times New Roman" pitchFamily="18" charset="0"/>
              </a:rPr>
              <a:t> interference (ISI) .</a:t>
            </a:r>
          </a:p>
          <a:p>
            <a:pPr algn="l">
              <a:buNone/>
            </a:pPr>
            <a:r>
              <a:rPr lang="en-US" sz="2200" dirty="0" smtClean="0">
                <a:latin typeface="Times New Roman" pitchFamily="18" charset="0"/>
                <a:cs typeface="Times New Roman" pitchFamily="18" charset="0"/>
              </a:rPr>
              <a:t> </a:t>
            </a:r>
            <a:endParaRPr lang="ar-SA" sz="2200" dirty="0">
              <a:latin typeface="Times New Roman" pitchFamily="18" charset="0"/>
              <a:cs typeface="Times New Roman" pitchFamily="18" charset="0"/>
            </a:endParaRPr>
          </a:p>
        </p:txBody>
      </p:sp>
      <p:pic>
        <p:nvPicPr>
          <p:cNvPr id="4" name="صورة 3"/>
          <p:cNvPicPr/>
          <p:nvPr/>
        </p:nvPicPr>
        <p:blipFill>
          <a:blip r:embed="rId2" cstate="print"/>
          <a:srcRect/>
          <a:stretch>
            <a:fillRect/>
          </a:stretch>
        </p:blipFill>
        <p:spPr bwMode="auto">
          <a:xfrm>
            <a:off x="1979712" y="2420888"/>
            <a:ext cx="5832648" cy="3888432"/>
          </a:xfrm>
          <a:prstGeom prst="rect">
            <a:avLst/>
          </a:prstGeom>
          <a:noFill/>
          <a:ln w="9525">
            <a:noFill/>
            <a:miter lim="800000"/>
            <a:headEnd/>
            <a:tailEnd/>
          </a:ln>
        </p:spPr>
      </p:pic>
      <p:sp>
        <p:nvSpPr>
          <p:cNvPr id="20481" name="Rectangle 1"/>
          <p:cNvSpPr>
            <a:spLocks noChangeArrowheads="1"/>
          </p:cNvSpPr>
          <p:nvPr/>
        </p:nvSpPr>
        <p:spPr bwMode="auto">
          <a:xfrm>
            <a:off x="2880097" y="6252700"/>
            <a:ext cx="3789306"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FIGURE 1.</a:t>
            </a:r>
            <a:r>
              <a:rPr kumimoji="0" lang="en-US" sz="1400" b="1"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OFDM SUBCARRIER SPACING.</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b="1" dirty="0" smtClean="0">
                <a:solidFill>
                  <a:schemeClr val="tx1"/>
                </a:solidFill>
                <a:effectLst/>
                <a:latin typeface="Times New Roman" pitchFamily="18" charset="0"/>
                <a:cs typeface="Times New Roman" pitchFamily="18" charset="0"/>
              </a:rPr>
              <a:t>Advantages of OFDM in a mobile system</a:t>
            </a:r>
            <a:endParaRPr lang="ar-SA" sz="2800" b="1" dirty="0">
              <a:solidFill>
                <a:schemeClr val="tx1"/>
              </a:solidFill>
              <a:effectLst/>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lstStyle/>
          <a:p>
            <a:pPr lvl="0" algn="l" rtl="0">
              <a:buFont typeface="Wingdings" pitchFamily="2" charset="2"/>
              <a:buChar char="q"/>
            </a:pPr>
            <a:r>
              <a:rPr lang="en-US" sz="2400" dirty="0" smtClean="0">
                <a:latin typeface="Times New Roman" pitchFamily="18" charset="0"/>
                <a:cs typeface="Times New Roman" pitchFamily="18" charset="0"/>
              </a:rPr>
              <a:t>Long symbol time and guard interval increases robustness to multipath and limits </a:t>
            </a:r>
            <a:r>
              <a:rPr lang="en-US" sz="2400" dirty="0" err="1" smtClean="0">
                <a:latin typeface="Times New Roman" pitchFamily="18" charset="0"/>
                <a:cs typeface="Times New Roman" pitchFamily="18" charset="0"/>
              </a:rPr>
              <a:t>intersymbol</a:t>
            </a:r>
            <a:r>
              <a:rPr lang="en-US" sz="2400" dirty="0" smtClean="0">
                <a:latin typeface="Times New Roman" pitchFamily="18" charset="0"/>
                <a:cs typeface="Times New Roman" pitchFamily="18" charset="0"/>
              </a:rPr>
              <a:t>  interference.</a:t>
            </a:r>
          </a:p>
          <a:p>
            <a:pPr lvl="0" algn="l" rtl="0">
              <a:buNone/>
            </a:pPr>
            <a:endParaRPr lang="en-US" sz="2400" dirty="0" smtClean="0">
              <a:latin typeface="Times New Roman" pitchFamily="18" charset="0"/>
              <a:cs typeface="Times New Roman" pitchFamily="18" charset="0"/>
            </a:endParaRPr>
          </a:p>
          <a:p>
            <a:pPr lvl="0" algn="l" rtl="0">
              <a:buFont typeface="Wingdings" pitchFamily="2" charset="2"/>
              <a:buChar char="q"/>
            </a:pPr>
            <a:r>
              <a:rPr lang="en-US" sz="2400" dirty="0" smtClean="0">
                <a:latin typeface="Times New Roman" pitchFamily="18" charset="0"/>
                <a:cs typeface="Times New Roman" pitchFamily="18" charset="0"/>
              </a:rPr>
              <a:t>Eliminates the need for intra-cell interference cancellation.</a:t>
            </a:r>
          </a:p>
          <a:p>
            <a:pPr lvl="0" algn="l" rtl="0">
              <a:buNone/>
            </a:pPr>
            <a:endParaRPr lang="en-US" sz="2400" dirty="0" smtClean="0">
              <a:latin typeface="Times New Roman" pitchFamily="18" charset="0"/>
              <a:cs typeface="Times New Roman" pitchFamily="18" charset="0"/>
            </a:endParaRPr>
          </a:p>
          <a:p>
            <a:pPr lvl="0" algn="l" rtl="0">
              <a:buFont typeface="Wingdings" pitchFamily="2" charset="2"/>
              <a:buChar char="q"/>
            </a:pPr>
            <a:r>
              <a:rPr lang="en-US" sz="2400" dirty="0" smtClean="0">
                <a:latin typeface="Times New Roman" pitchFamily="18" charset="0"/>
                <a:cs typeface="Times New Roman" pitchFamily="18" charset="0"/>
              </a:rPr>
              <a:t>Allows flexible utilization of frequency spectrum.</a:t>
            </a:r>
          </a:p>
          <a:p>
            <a:pPr lvl="0" algn="l" rtl="0">
              <a:buNone/>
            </a:pPr>
            <a:endParaRPr lang="en-US" sz="2400" dirty="0" smtClean="0">
              <a:latin typeface="Times New Roman" pitchFamily="18" charset="0"/>
              <a:cs typeface="Times New Roman" pitchFamily="18" charset="0"/>
            </a:endParaRPr>
          </a:p>
          <a:p>
            <a:pPr lvl="0" algn="l" rtl="0">
              <a:buFont typeface="Wingdings" pitchFamily="2" charset="2"/>
              <a:buChar char="q"/>
            </a:pPr>
            <a:r>
              <a:rPr lang="en-US" sz="2400" dirty="0" smtClean="0">
                <a:latin typeface="Times New Roman" pitchFamily="18" charset="0"/>
                <a:cs typeface="Times New Roman" pitchFamily="18" charset="0"/>
              </a:rPr>
              <a:t>Increases spectral efficiency due to </a:t>
            </a:r>
            <a:r>
              <a:rPr lang="en-US" sz="2400" dirty="0" err="1" smtClean="0">
                <a:latin typeface="Times New Roman" pitchFamily="18" charset="0"/>
                <a:cs typeface="Times New Roman" pitchFamily="18" charset="0"/>
              </a:rPr>
              <a:t>orthogonality</a:t>
            </a:r>
            <a:r>
              <a:rPr lang="en-US" sz="2400" dirty="0" smtClean="0">
                <a:latin typeface="Times New Roman" pitchFamily="18" charset="0"/>
                <a:cs typeface="Times New Roman" pitchFamily="18" charset="0"/>
              </a:rPr>
              <a:t> between sub-carriers</a:t>
            </a:r>
            <a:r>
              <a:rPr lang="en-US" dirty="0" smtClean="0"/>
              <a:t>.</a:t>
            </a:r>
          </a:p>
          <a:p>
            <a:pPr algn="l">
              <a:buNone/>
            </a:pPr>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b="1" dirty="0" smtClean="0">
                <a:effectLst/>
                <a:latin typeface="Times New Roman" pitchFamily="18" charset="0"/>
                <a:cs typeface="Times New Roman" pitchFamily="18" charset="0"/>
              </a:rPr>
              <a:t>Radio frame </a:t>
            </a:r>
            <a:r>
              <a:rPr lang="en-US" sz="2800" b="1" dirty="0" smtClean="0">
                <a:solidFill>
                  <a:schemeClr val="tx1"/>
                </a:solidFill>
                <a:effectLst/>
                <a:latin typeface="Times New Roman" pitchFamily="18" charset="0"/>
                <a:ea typeface="Calibri" pitchFamily="34" charset="0"/>
                <a:cs typeface="Times New Roman" pitchFamily="18" charset="0"/>
              </a:rPr>
              <a:t>Structure </a:t>
            </a:r>
            <a:r>
              <a:rPr lang="en-US" sz="2800" b="1" dirty="0" smtClean="0">
                <a:effectLst/>
                <a:latin typeface="Times New Roman" pitchFamily="18" charset="0"/>
                <a:cs typeface="Times New Roman" pitchFamily="18" charset="0"/>
              </a:rPr>
              <a:t>in time domain:</a:t>
            </a:r>
            <a:endParaRPr lang="ar-SA" sz="2800" b="1" dirty="0">
              <a:effectLst/>
              <a:latin typeface="Times New Roman" pitchFamily="18" charset="0"/>
              <a:cs typeface="Times New Roman" pitchFamily="18" charset="0"/>
            </a:endParaRPr>
          </a:p>
        </p:txBody>
      </p:sp>
      <p:pic>
        <p:nvPicPr>
          <p:cNvPr id="5" name="عنصر نائب للمحتوى 4"/>
          <p:cNvPicPr>
            <a:picLocks noGrp="1"/>
          </p:cNvPicPr>
          <p:nvPr>
            <p:ph idx="1"/>
          </p:nvPr>
        </p:nvPicPr>
        <p:blipFill>
          <a:blip r:embed="rId2" cstate="print"/>
          <a:srcRect/>
          <a:stretch>
            <a:fillRect/>
          </a:stretch>
        </p:blipFill>
        <p:spPr bwMode="auto">
          <a:xfrm>
            <a:off x="1475656" y="1196752"/>
            <a:ext cx="7402385" cy="46085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p:cNvPicPr>
          <p:nvPr>
            <p:ph idx="1"/>
          </p:nvPr>
        </p:nvPicPr>
        <p:blipFill>
          <a:blip r:embed="rId2" cstate="print"/>
          <a:srcRect/>
          <a:stretch>
            <a:fillRect/>
          </a:stretch>
        </p:blipFill>
        <p:spPr bwMode="auto">
          <a:xfrm>
            <a:off x="1331640" y="476672"/>
            <a:ext cx="7499350" cy="5184576"/>
          </a:xfrm>
          <a:prstGeom prst="rect">
            <a:avLst/>
          </a:prstGeom>
          <a:noFill/>
          <a:ln w="9525">
            <a:noFill/>
            <a:miter lim="800000"/>
            <a:headEnd/>
            <a:tailEnd/>
          </a:ln>
        </p:spPr>
      </p:pic>
      <p:sp>
        <p:nvSpPr>
          <p:cNvPr id="17409" name="Rectangle 1"/>
          <p:cNvSpPr>
            <a:spLocks noChangeArrowheads="1"/>
          </p:cNvSpPr>
          <p:nvPr/>
        </p:nvSpPr>
        <p:spPr bwMode="auto">
          <a:xfrm>
            <a:off x="887444" y="5949280"/>
            <a:ext cx="8256556"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FIGURE 2.</a:t>
            </a:r>
            <a:r>
              <a:rPr kumimoji="0" lang="en-US" sz="1400" b="1"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RESOURCE BLOCK AND RESOURCE ELEMENT DEFINITION (NORMAL CP MODE).</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rmAutofit/>
          </a:bodyPr>
          <a:lstStyle/>
          <a:p>
            <a:r>
              <a:rPr lang="en-US" sz="2800" b="1" dirty="0" smtClean="0">
                <a:solidFill>
                  <a:schemeClr val="tx1"/>
                </a:solidFill>
                <a:effectLst/>
                <a:latin typeface="Times New Roman" pitchFamily="18" charset="0"/>
                <a:ea typeface="Tahoma" pitchFamily="34" charset="0"/>
                <a:cs typeface="Times New Roman" pitchFamily="18" charset="0"/>
              </a:rPr>
              <a:t>Reference signals </a:t>
            </a:r>
            <a:br>
              <a:rPr lang="en-US" sz="2800" b="1" dirty="0" smtClean="0">
                <a:solidFill>
                  <a:schemeClr val="tx1"/>
                </a:solidFill>
                <a:effectLst/>
                <a:latin typeface="Times New Roman" pitchFamily="18" charset="0"/>
                <a:ea typeface="Tahoma" pitchFamily="34" charset="0"/>
                <a:cs typeface="Times New Roman" pitchFamily="18" charset="0"/>
              </a:rPr>
            </a:br>
            <a:endParaRPr lang="ar-SA" sz="2800" b="1" dirty="0">
              <a:solidFill>
                <a:schemeClr val="tx1"/>
              </a:solidFill>
              <a:effectLst/>
              <a:latin typeface="Times New Roman" pitchFamily="18" charset="0"/>
              <a:ea typeface="Tahoma" pitchFamily="34" charset="0"/>
              <a:cs typeface="Times New Roman" pitchFamily="18" charset="0"/>
            </a:endParaRPr>
          </a:p>
        </p:txBody>
      </p:sp>
      <p:pic>
        <p:nvPicPr>
          <p:cNvPr id="5" name="عنصر نائب للمحتوى 4"/>
          <p:cNvPicPr>
            <a:picLocks noGrp="1"/>
          </p:cNvPicPr>
          <p:nvPr>
            <p:ph idx="1"/>
          </p:nvPr>
        </p:nvPicPr>
        <p:blipFill>
          <a:blip r:embed="rId2" cstate="print"/>
          <a:srcRect/>
          <a:stretch>
            <a:fillRect/>
          </a:stretch>
        </p:blipFill>
        <p:spPr bwMode="auto">
          <a:xfrm>
            <a:off x="1403648" y="1052736"/>
            <a:ext cx="7499350" cy="4323155"/>
          </a:xfrm>
          <a:prstGeom prst="rect">
            <a:avLst/>
          </a:prstGeom>
          <a:noFill/>
          <a:ln w="9525">
            <a:noFill/>
            <a:miter lim="800000"/>
            <a:headEnd/>
            <a:tailEnd/>
          </a:ln>
        </p:spPr>
      </p:pic>
      <p:sp>
        <p:nvSpPr>
          <p:cNvPr id="16385" name="Rectangle 1"/>
          <p:cNvSpPr>
            <a:spLocks noChangeArrowheads="1"/>
          </p:cNvSpPr>
          <p:nvPr/>
        </p:nvSpPr>
        <p:spPr bwMode="auto">
          <a:xfrm>
            <a:off x="1034344" y="5445224"/>
            <a:ext cx="8109656" cy="73866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FIGURE 3.</a:t>
            </a:r>
            <a:r>
              <a:rPr kumimoji="0" lang="en-US" sz="1400" b="1"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LOCATION OF REFERENCE SYMBOLS WITHIN A RESOURCE BLOCK FOR A ONE</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ANTENNA SYSTEM IN THE CASE OF A NORMAL CP.</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b="1" dirty="0" smtClean="0">
                <a:solidFill>
                  <a:schemeClr val="tx1"/>
                </a:solidFill>
                <a:effectLst/>
                <a:latin typeface="Times New Roman" pitchFamily="18" charset="0"/>
                <a:ea typeface="Calibri" pitchFamily="34" charset="0"/>
                <a:cs typeface="Times New Roman" pitchFamily="18" charset="0"/>
              </a:rPr>
              <a:t>Synchronization Signal </a:t>
            </a:r>
            <a:endParaRPr lang="ar-SA" sz="2800" b="1" dirty="0">
              <a:solidFill>
                <a:schemeClr val="tx1"/>
              </a:solidFill>
              <a:effectLst/>
            </a:endParaRPr>
          </a:p>
        </p:txBody>
      </p:sp>
      <p:pic>
        <p:nvPicPr>
          <p:cNvPr id="4" name="عنصر نائب للمحتوى 3"/>
          <p:cNvPicPr>
            <a:picLocks noGrp="1"/>
          </p:cNvPicPr>
          <p:nvPr>
            <p:ph idx="1"/>
          </p:nvPr>
        </p:nvPicPr>
        <p:blipFill>
          <a:blip r:embed="rId2" cstate="print"/>
          <a:srcRect/>
          <a:stretch>
            <a:fillRect/>
          </a:stretch>
        </p:blipFill>
        <p:spPr bwMode="auto">
          <a:xfrm>
            <a:off x="1187624" y="1412776"/>
            <a:ext cx="7499350" cy="3528392"/>
          </a:xfrm>
          <a:prstGeom prst="rect">
            <a:avLst/>
          </a:prstGeom>
          <a:noFill/>
          <a:ln w="9525">
            <a:noFill/>
            <a:miter lim="800000"/>
            <a:headEnd/>
            <a:tailEnd/>
          </a:ln>
        </p:spPr>
      </p:pic>
      <p:sp>
        <p:nvSpPr>
          <p:cNvPr id="15361" name="Rectangle 1"/>
          <p:cNvSpPr>
            <a:spLocks noChangeArrowheads="1"/>
          </p:cNvSpPr>
          <p:nvPr/>
        </p:nvSpPr>
        <p:spPr bwMode="auto">
          <a:xfrm>
            <a:off x="1072110" y="5229200"/>
            <a:ext cx="8071890"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FIGURE 4.</a:t>
            </a:r>
            <a:r>
              <a:rPr kumimoji="0" lang="en-US" sz="1400" b="1"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SYNCHRONIZATION SIGNAL FRAME AND SLOT STRUCTURE IN TIME DOMAIN.</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1655</TotalTime>
  <Words>1169</Words>
  <Application>Microsoft Office PowerPoint</Application>
  <PresentationFormat>On-screen Show (4:3)</PresentationFormat>
  <Paragraphs>90</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انقلاب</vt:lpstr>
      <vt:lpstr>In a Nutshell  LTE</vt:lpstr>
      <vt:lpstr>Slide 2</vt:lpstr>
      <vt:lpstr>LTE in a Nutshell </vt:lpstr>
      <vt:lpstr>OFDM</vt:lpstr>
      <vt:lpstr>Advantages of OFDM in a mobile system</vt:lpstr>
      <vt:lpstr>Radio frame Structure in time domain:</vt:lpstr>
      <vt:lpstr>Slide 7</vt:lpstr>
      <vt:lpstr>Reference signals  </vt:lpstr>
      <vt:lpstr>Synchronization Signal </vt:lpstr>
      <vt:lpstr>Slide 10</vt:lpstr>
      <vt:lpstr>Physical channels</vt:lpstr>
      <vt:lpstr>Transport  Channels  </vt:lpstr>
      <vt:lpstr>Slide 13</vt:lpstr>
      <vt:lpstr>Control  Channels </vt:lpstr>
      <vt:lpstr>Slide 15</vt:lpstr>
      <vt:lpstr>Dynamic resource management in the fourth generation wireless </vt:lpstr>
      <vt:lpstr>Slide 17</vt:lpstr>
      <vt:lpstr>Coordinate Multipoint (CoMP) </vt:lpstr>
      <vt:lpstr>Types of CoMP </vt:lpstr>
      <vt:lpstr>Ways of operation for CoMP in Downlink. </vt:lpstr>
      <vt:lpstr>Coordinated scheduling(Cs) </vt:lpstr>
      <vt:lpstr>Coordinated Beamforming(Cb) </vt:lpstr>
      <vt:lpstr> Advantages of Coordinate Multipoint (CoMP)</vt:lpstr>
      <vt:lpstr>Joint Dirty Paper Precoding and User Scheduling for Downlink Coordinated</vt:lpstr>
      <vt:lpstr>Mobility Load Balancing</vt:lpstr>
      <vt:lpstr>Purpose of using SON</vt:lpstr>
      <vt:lpstr>MLB </vt:lpstr>
      <vt:lpstr>MLB suggested algorithm</vt:lpstr>
      <vt:lpstr>Conclusion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LTE in a Nutshell </dc:title>
  <dc:creator>2015</dc:creator>
  <cp:lastModifiedBy>LeenAnabtawi</cp:lastModifiedBy>
  <cp:revision>8</cp:revision>
  <dcterms:created xsi:type="dcterms:W3CDTF">2018-02-23T12:50:30Z</dcterms:created>
  <dcterms:modified xsi:type="dcterms:W3CDTF">2018-04-15T07:25:26Z</dcterms:modified>
</cp:coreProperties>
</file>