
<file path=[Content_Types].xml><?xml version="1.0" encoding="utf-8"?>
<Types xmlns="http://schemas.openxmlformats.org/package/2006/content-types">
  <Default Extension="bmp" ContentType="image/bmp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68"/>
  </p:notesMasterIdLst>
  <p:handoutMasterIdLst>
    <p:handoutMasterId r:id="rId69"/>
  </p:handoutMasterIdLst>
  <p:sldIdLst>
    <p:sldId id="256" r:id="rId2"/>
    <p:sldId id="332" r:id="rId3"/>
    <p:sldId id="333" r:id="rId4"/>
    <p:sldId id="317" r:id="rId5"/>
    <p:sldId id="349" r:id="rId6"/>
    <p:sldId id="347" r:id="rId7"/>
    <p:sldId id="348" r:id="rId8"/>
    <p:sldId id="320" r:id="rId9"/>
    <p:sldId id="321" r:id="rId10"/>
    <p:sldId id="322" r:id="rId11"/>
    <p:sldId id="323" r:id="rId12"/>
    <p:sldId id="324" r:id="rId13"/>
    <p:sldId id="326" r:id="rId14"/>
    <p:sldId id="327" r:id="rId15"/>
    <p:sldId id="351" r:id="rId16"/>
    <p:sldId id="331" r:id="rId17"/>
    <p:sldId id="336" r:id="rId18"/>
    <p:sldId id="337" r:id="rId19"/>
    <p:sldId id="339" r:id="rId20"/>
    <p:sldId id="340" r:id="rId21"/>
    <p:sldId id="341" r:id="rId22"/>
    <p:sldId id="352" r:id="rId23"/>
    <p:sldId id="353" r:id="rId24"/>
    <p:sldId id="342" r:id="rId25"/>
    <p:sldId id="257" r:id="rId26"/>
    <p:sldId id="258" r:id="rId27"/>
    <p:sldId id="259" r:id="rId28"/>
    <p:sldId id="260" r:id="rId29"/>
    <p:sldId id="261" r:id="rId30"/>
    <p:sldId id="264" r:id="rId31"/>
    <p:sldId id="266" r:id="rId32"/>
    <p:sldId id="268" r:id="rId33"/>
    <p:sldId id="270" r:id="rId34"/>
    <p:sldId id="272" r:id="rId35"/>
    <p:sldId id="273" r:id="rId36"/>
    <p:sldId id="274" r:id="rId37"/>
    <p:sldId id="275" r:id="rId38"/>
    <p:sldId id="293" r:id="rId39"/>
    <p:sldId id="294" r:id="rId40"/>
    <p:sldId id="354" r:id="rId41"/>
    <p:sldId id="335" r:id="rId42"/>
    <p:sldId id="289" r:id="rId43"/>
    <p:sldId id="290" r:id="rId44"/>
    <p:sldId id="291" r:id="rId45"/>
    <p:sldId id="309" r:id="rId46"/>
    <p:sldId id="295" r:id="rId47"/>
    <p:sldId id="296" r:id="rId48"/>
    <p:sldId id="297" r:id="rId49"/>
    <p:sldId id="298" r:id="rId50"/>
    <p:sldId id="299" r:id="rId51"/>
    <p:sldId id="300" r:id="rId52"/>
    <p:sldId id="301" r:id="rId53"/>
    <p:sldId id="304" r:id="rId54"/>
    <p:sldId id="305" r:id="rId55"/>
    <p:sldId id="306" r:id="rId56"/>
    <p:sldId id="307" r:id="rId57"/>
    <p:sldId id="311" r:id="rId58"/>
    <p:sldId id="312" r:id="rId59"/>
    <p:sldId id="314" r:id="rId60"/>
    <p:sldId id="315" r:id="rId61"/>
    <p:sldId id="343" r:id="rId62"/>
    <p:sldId id="344" r:id="rId63"/>
    <p:sldId id="345" r:id="rId64"/>
    <p:sldId id="346" r:id="rId65"/>
    <p:sldId id="316" r:id="rId66"/>
    <p:sldId id="355" r:id="rId6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17" autoAdjust="0"/>
    <p:restoredTop sz="90370" autoAdjust="0"/>
  </p:normalViewPr>
  <p:slideViewPr>
    <p:cSldViewPr snapToGrid="0">
      <p:cViewPr varScale="1">
        <p:scale>
          <a:sx n="65" d="100"/>
          <a:sy n="65" d="100"/>
        </p:scale>
        <p:origin x="924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5" d="100"/>
          <a:sy n="55" d="100"/>
        </p:scale>
        <p:origin x="287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microsoft.com/office/2015/10/relationships/revisionInfo" Target="revisionInfo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E5135A0-0418-45DE-8F59-33D6A5641F6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F9F469-A708-486F-9CA3-FFD28530AD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14B583-19B0-4427-9B58-1CB9C4365AD9}" type="datetime1">
              <a:rPr lang="en-US" smtClean="0"/>
              <a:t>5/24/2017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A1751F-14E1-4712-B206-BB605A16E31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5C24F-F8FC-4A0D-9E45-12AD3D59E3E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118ED6-C338-4C69-9ACB-A66DF4C345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85828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A0005-9BCC-4731-831C-C7C8BFA33B54}" type="datetime1">
              <a:rPr lang="en-US" smtClean="0"/>
              <a:t>5/24/2017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10A3D-281B-469C-9D0C-37E98DF26D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09903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CFA1-03E4-42B3-AB8B-7996BDAEE384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412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FA5E-87FE-4CE1-992E-0BC440FC7705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53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179AA-EDB9-44DF-8CE9-CA5A3684CA3C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11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B165B-ADB3-4BA4-A2D0-84FE9D6E057E}" type="datetime1">
              <a:rPr lang="en-GB" smtClean="0"/>
              <a:t>24/05/2017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10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CB2C4-4233-44F8-8365-2896679241AB}" type="datetime1">
              <a:rPr lang="en-GB" smtClean="0"/>
              <a:t>24/05/2017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7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EC5CC-BD8B-451F-ABD9-D59377279E63}" type="datetime1">
              <a:rPr lang="en-GB" smtClean="0"/>
              <a:t>24/05/2017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AB705-E09B-433D-8C88-5E7A68F8B13C}" type="datetime1">
              <a:rPr lang="en-GB" smtClean="0"/>
              <a:t>24/05/2017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758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50039-C33C-4792-B6A7-4ACF91A5224C}" type="datetime1">
              <a:rPr lang="en-GB" smtClean="0"/>
              <a:t>24/05/2017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5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700EB-4987-4BB1-A14D-BE1261CFA794}" type="datetime1">
              <a:rPr lang="en-GB" smtClean="0"/>
              <a:t>24/05/2017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38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3168-BCAC-4C7F-94E5-2E9591B4F237}" type="datetime1">
              <a:rPr lang="en-GB" smtClean="0"/>
              <a:t>24/05/2017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616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6EBD-CD11-4903-8788-B35E48AB0536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74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B4D4B-1B8B-4F65-80B6-DB3D045E8CC3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245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69DBC-485F-4A86-9091-CEBFC5389C65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0962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9D110-3276-4F43-9012-EB7ED7805646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533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A0C3A-597F-4F21-85D6-F24A9FB0522D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2955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5F66-3A86-42A7-84B3-8CCBC7B9BE5A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25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6F2C5-2E41-4576-B2B6-0185AA63D601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712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CDD4343-142C-4C33-B9A7-E228BDC93AC0}" type="datetime1">
              <a:rPr lang="en-GB" smtClean="0"/>
              <a:t>24/05/2017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DC23402-D401-4F44-B7A1-8213EAEF8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594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em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emf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emf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4040" y="548641"/>
            <a:ext cx="8564880" cy="1965959"/>
          </a:xfrm>
        </p:spPr>
        <p:txBody>
          <a:bodyPr>
            <a:noAutofit/>
          </a:bodyPr>
          <a:lstStyle/>
          <a:p>
            <a:pPr algn="l">
              <a:lnSpc>
                <a:spcPct val="80000"/>
              </a:lnSpc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integrated design of a secondary school</a:t>
            </a:r>
            <a:b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</a:br>
            <a:endParaRPr lang="en-GB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stellar" panose="020A0402060406010301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2727960"/>
            <a:ext cx="8031480" cy="3156373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80000"/>
              </a:lnSpc>
            </a:pP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Student names :</a:t>
            </a:r>
          </a:p>
          <a:p>
            <a:pPr algn="ctr">
              <a:lnSpc>
                <a:spcPct val="80000"/>
              </a:lnSpc>
            </a:pP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ASSil salameh</a:t>
            </a:r>
          </a:p>
          <a:p>
            <a:pPr algn="ctr">
              <a:lnSpc>
                <a:spcPct val="80000"/>
              </a:lnSpc>
            </a:pPr>
            <a:r>
              <a:rPr lang="en-US" sz="2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Hamed</a:t>
            </a: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 </a:t>
            </a:r>
            <a:r>
              <a:rPr lang="en-US" sz="2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abu</a:t>
            </a: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 </a:t>
            </a:r>
            <a:r>
              <a:rPr lang="en-US" sz="2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shokor</a:t>
            </a:r>
            <a:endParaRPr lang="en-US" sz="2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stellar" panose="020A0402060406010301" pitchFamily="18" charset="0"/>
            </a:endParaRPr>
          </a:p>
          <a:p>
            <a:pPr algn="ctr">
              <a:lnSpc>
                <a:spcPct val="80000"/>
              </a:lnSpc>
            </a:pPr>
            <a:r>
              <a:rPr lang="en-US" sz="2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Mo’ath</a:t>
            </a: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 </a:t>
            </a:r>
            <a:r>
              <a:rPr lang="en-US" sz="2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abeed</a:t>
            </a:r>
            <a:endParaRPr lang="en-US" sz="2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stellar" panose="020A0402060406010301" pitchFamily="18" charset="0"/>
            </a:endParaRPr>
          </a:p>
          <a:p>
            <a:pPr algn="l">
              <a:lnSpc>
                <a:spcPct val="80000"/>
              </a:lnSpc>
            </a:pPr>
            <a:endParaRPr lang="en-US" sz="2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stellar" panose="020A0402060406010301" pitchFamily="18" charset="0"/>
            </a:endParaRPr>
          </a:p>
          <a:p>
            <a:pPr algn="l">
              <a:lnSpc>
                <a:spcPct val="80000"/>
              </a:lnSpc>
            </a:pPr>
            <a:r>
              <a:rPr lang="en-US" sz="2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                      Supervisor</a:t>
            </a:r>
          </a:p>
          <a:p>
            <a:pPr algn="l">
              <a:lnSpc>
                <a:spcPct val="80000"/>
              </a:lnSpc>
            </a:pPr>
            <a:r>
              <a:rPr lang="en-US" sz="2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                 Dr. ahmad saleh</a:t>
            </a:r>
          </a:p>
          <a:p>
            <a:pPr algn="l">
              <a:lnSpc>
                <a:spcPct val="80000"/>
              </a:lnSpc>
            </a:pPr>
            <a:endParaRPr lang="en-GB" sz="5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stellar" panose="020A0402060406010301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00A7E1-6F1C-4434-81C4-2E555D75DA5E}"/>
              </a:ext>
            </a:extLst>
          </p:cNvPr>
          <p:cNvSpPr/>
          <p:nvPr/>
        </p:nvSpPr>
        <p:spPr>
          <a:xfrm>
            <a:off x="-16933" y="0"/>
            <a:ext cx="12225866" cy="7135318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>
              <a:buChar char="•"/>
            </a:pPr>
            <a:endParaRPr lang="en-US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93F570-454A-46B1-B627-B4450499C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465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77452-0D09-4E5C-8BC8-B7983DBBE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18535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BankGothic Md BT" panose="020B0807020203060204" pitchFamily="34" charset="0"/>
              </a:rPr>
              <a:t>Content</a:t>
            </a:r>
            <a:br>
              <a:rPr lang="en-US" b="1" dirty="0">
                <a:latin typeface="BankGothic Md BT" panose="020B0807020203060204" pitchFamily="34" charset="0"/>
              </a:rPr>
            </a:br>
            <a:endParaRPr lang="en-US" b="1" dirty="0">
              <a:latin typeface="BankGothic Md BT" panose="020B080702020306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FDDEE-8E0F-4051-A231-D985B3604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86349"/>
            <a:ext cx="10018713" cy="440485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Introduction</a:t>
            </a:r>
          </a:p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Architectural design</a:t>
            </a:r>
          </a:p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Environmental Design</a:t>
            </a:r>
          </a:p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Structural design</a:t>
            </a:r>
          </a:p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Electrical design</a:t>
            </a:r>
          </a:p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Mechanical design</a:t>
            </a:r>
          </a:p>
          <a:p>
            <a:pPr marL="514350" indent="-514350">
              <a:buAutoNum type="arabicPeriod"/>
            </a:pPr>
            <a:r>
              <a:rPr lang="en-US" sz="2800" b="1" dirty="0">
                <a:latin typeface="BankGothic Md BT" panose="020B0807020203060204" pitchFamily="34" charset="0"/>
              </a:rPr>
              <a:t>Cost estimation </a:t>
            </a:r>
          </a:p>
          <a:p>
            <a:pPr marL="514350" indent="-514350">
              <a:buAutoNum type="arabicPeriod"/>
            </a:pPr>
            <a:endParaRPr lang="en-US" sz="2800" dirty="0">
              <a:latin typeface="BankGothic Md BT" panose="020B080702020306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7CE641-73D7-45E5-9312-8402944ED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7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E337B-A795-4B62-95D3-44BD3B0A4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442453"/>
            <a:ext cx="10018713" cy="693173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latin typeface="BankGothic Lt BT" panose="020B060702020306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62659-F679-464B-9923-1E36577CF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135626"/>
            <a:ext cx="10018713" cy="67547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This project represents and integrated and sustainable design of a secondary school which aims to provide a high performance school building.</a:t>
            </a:r>
          </a:p>
          <a:p>
            <a:r>
              <a:rPr lang="en-GB" sz="3200" b="1" dirty="0">
                <a:latin typeface="BankGothic Lt BT" panose="020B0607020203060204" pitchFamily="34" charset="0"/>
              </a:rPr>
              <a:t>Project problem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The main challenge in this project is represented in providing integrated design that achieve basically green design requirement. Also a building information modelling will be done to this project.</a:t>
            </a:r>
          </a:p>
          <a:p>
            <a:r>
              <a:rPr lang="en-US" sz="3200" b="1" dirty="0">
                <a:latin typeface="BankGothic Lt BT" panose="020B0607020203060204" pitchFamily="34" charset="0"/>
              </a:rPr>
              <a:t>Objectives</a:t>
            </a:r>
            <a:endParaRPr lang="en-GB" sz="3200" b="1" dirty="0">
              <a:latin typeface="BankGothic Lt BT" panose="020B060702020306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To achieve an integrated design of a school which meets the needs of students in having a better and comfortable environment which can lead to a better productivity, efficiency of students in learning, practicing different activities.</a:t>
            </a: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r>
              <a:rPr lang="en-GB" b="1" dirty="0">
                <a:latin typeface="Arial Rounded MT Bold" panose="020F0704030504030204" pitchFamily="34" charset="0"/>
              </a:rPr>
              <a:t>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F321C-98B6-4111-AC62-67A069569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478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24DD1-0AD3-4E9E-A921-2D80A2F05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471949"/>
            <a:ext cx="10018713" cy="804850"/>
          </a:xfrm>
        </p:spPr>
        <p:txBody>
          <a:bodyPr>
            <a:normAutofit fontScale="90000"/>
          </a:bodyPr>
          <a:lstStyle/>
          <a:p>
            <a:r>
              <a:rPr lang="en-US" sz="4800" b="1" dirty="0">
                <a:latin typeface="BankGothic Md BT" panose="020B0807020203060204" pitchFamily="34" charset="0"/>
              </a:rPr>
              <a:t>Architectural Design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D077C-2E4D-4CEE-85CD-85FBDE81F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C2E3BA6-AA54-4DE3-B563-E2570EB1F6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826" y="1114566"/>
            <a:ext cx="9359030" cy="52862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61005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DC8BA-382C-4DAF-84FE-138A55CDF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228601"/>
            <a:ext cx="10018713" cy="757353"/>
          </a:xfrm>
        </p:spPr>
        <p:txBody>
          <a:bodyPr/>
          <a:lstStyle/>
          <a:p>
            <a:r>
              <a:rPr lang="en-US" b="1" dirty="0">
                <a:latin typeface="BankGothic Md BT" panose="020B0807020203060204" pitchFamily="34" charset="0"/>
              </a:rPr>
              <a:t>Architectural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EB5C3-0AA0-4C86-9B94-632352CA3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985955"/>
            <a:ext cx="10018713" cy="4805246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Land location and area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in the entrance of </a:t>
            </a:r>
            <a:r>
              <a:rPr lang="en-US" dirty="0" err="1">
                <a:latin typeface="Arial Rounded MT Bold" panose="020F0704030504030204" pitchFamily="34" charset="0"/>
              </a:rPr>
              <a:t>Asira</a:t>
            </a:r>
            <a:r>
              <a:rPr lang="en-US" dirty="0">
                <a:latin typeface="Arial Rounded MT Bold" panose="020F0704030504030204" pitchFamily="34" charset="0"/>
              </a:rPr>
              <a:t> al-</a:t>
            </a:r>
            <a:r>
              <a:rPr lang="en-US" dirty="0" err="1">
                <a:latin typeface="Arial Rounded MT Bold" panose="020F0704030504030204" pitchFamily="34" charset="0"/>
              </a:rPr>
              <a:t>shamaliah</a:t>
            </a:r>
            <a:r>
              <a:rPr lang="en-US" dirty="0">
                <a:latin typeface="Arial Rounded MT Bold" panose="020F0704030504030204" pitchFamily="34" charset="0"/>
              </a:rPr>
              <a:t> village on Nablus Street and having area of 7200 m</a:t>
            </a:r>
            <a:r>
              <a:rPr lang="en-US" baseline="30000" dirty="0">
                <a:latin typeface="Arial Rounded MT Bold" panose="020F0704030504030204" pitchFamily="34" charset="0"/>
              </a:rPr>
              <a:t>2</a:t>
            </a:r>
          </a:p>
          <a:p>
            <a:pPr marL="0" indent="0">
              <a:buNone/>
            </a:pPr>
            <a:endParaRPr lang="en-US" baseline="30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aseline="30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aseline="30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aseline="30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aseline="30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FB622-05AF-4EBB-83B5-2CE5B39FF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245D88-5591-4957-8743-97CBBCB68F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084" y="2706328"/>
            <a:ext cx="7889668" cy="41516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46965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17BF6-050B-4990-9A1D-6531946D7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41555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BankGothic Md BT" panose="020B0807020203060204" pitchFamily="34" charset="0"/>
              </a:rPr>
              <a:t>Site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3F8CC-C6F8-415C-84DE-E96E68D65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D84967-6514-451B-898B-ED90052F39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425" y="1327355"/>
            <a:ext cx="8731046" cy="51881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B02E18-4CFC-4E7B-A47C-1B9A2B5BBF9D}"/>
              </a:ext>
            </a:extLst>
          </p:cNvPr>
          <p:cNvSpPr/>
          <p:nvPr/>
        </p:nvSpPr>
        <p:spPr>
          <a:xfrm>
            <a:off x="113558" y="1065571"/>
            <a:ext cx="2658420" cy="71365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 Rounded MT Bold" panose="020F0704030504030204" pitchFamily="34" charset="0"/>
              </a:rPr>
              <a:t>3500m2 Green</a:t>
            </a:r>
          </a:p>
        </p:txBody>
      </p:sp>
    </p:spTree>
    <p:extLst>
      <p:ext uri="{BB962C8B-B14F-4D97-AF65-F5344CB8AC3E}">
        <p14:creationId xmlns:p14="http://schemas.microsoft.com/office/powerpoint/2010/main" val="3085548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65AD8-0044-4105-90CD-B015992E2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41555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BankGothic Md BT" panose="020B0807020203060204" pitchFamily="34" charset="0"/>
              </a:rPr>
              <a:t>Site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59D56-F6C3-4953-94DB-5B1FBBF7D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8" y="1327355"/>
            <a:ext cx="10573875" cy="5530645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School gate</a:t>
            </a: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DEBEF1-9069-405D-8081-0C9E92E30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9866F7-6CB1-4FEF-AE02-1B3C5A542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160" y="1746512"/>
            <a:ext cx="4990229" cy="30467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899ABA8-12BD-45BF-B5A1-D0A9F45D287B}"/>
              </a:ext>
            </a:extLst>
          </p:cNvPr>
          <p:cNvSpPr/>
          <p:nvPr/>
        </p:nvSpPr>
        <p:spPr>
          <a:xfrm>
            <a:off x="6216085" y="1377180"/>
            <a:ext cx="1049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latin typeface="Arial Rounded MT Bold" panose="020F0704030504030204" pitchFamily="34" charset="0"/>
              </a:rPr>
              <a:t>Ramp</a:t>
            </a:r>
            <a:endParaRPr lang="en-US" sz="2400" dirty="0"/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BBD59B36-FC38-49F8-B627-AEFC9DD661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6839" y="1913137"/>
            <a:ext cx="4748980" cy="28800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33499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6C769-7C87-4180-9BC3-15E148484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554126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BankGothic Md BT" panose="020B0807020203060204" pitchFamily="34" charset="0"/>
              </a:rPr>
              <a:t>Architectural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85622-693E-4FB2-9ED7-F0F340FF6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80219"/>
            <a:ext cx="10018713" cy="56764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rial Rounded MT Bold" panose="020F0704030504030204" pitchFamily="34" charset="0"/>
              </a:rPr>
              <a:t>Ground floor</a:t>
            </a:r>
            <a:r>
              <a:rPr lang="en-US" sz="2000" dirty="0">
                <a:latin typeface="Arial Rounded MT Bold" panose="020F0704030504030204" pitchFamily="34" charset="0"/>
              </a:rPr>
              <a:t> (1496 m</a:t>
            </a:r>
            <a:r>
              <a:rPr lang="en-US" sz="2000" baseline="30000" dirty="0">
                <a:latin typeface="Arial Rounded MT Bold" panose="020F0704030504030204" pitchFamily="34" charset="0"/>
              </a:rPr>
              <a:t>2</a:t>
            </a:r>
            <a:r>
              <a:rPr lang="en-US" sz="2000" dirty="0">
                <a:latin typeface="Arial Rounded MT Bold" panose="020F0704030504030204" pitchFamily="34" charset="0"/>
              </a:rPr>
              <a:t>):  contains classrooms, laboratory and administration spaces</a:t>
            </a: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68F41-EE66-4D36-8A91-72B398797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7C4A23FE-F594-4D2C-903D-FAEA3DDCF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09" y="1901597"/>
            <a:ext cx="9658576" cy="48293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7048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77DC5-081C-40D1-9F23-0691DE5D2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5297"/>
          </a:xfrm>
        </p:spPr>
        <p:txBody>
          <a:bodyPr/>
          <a:lstStyle/>
          <a:p>
            <a:r>
              <a:rPr lang="en-US" b="1" dirty="0">
                <a:latin typeface="BankGothic Md BT" panose="020B0807020203060204" pitchFamily="34" charset="0"/>
              </a:rPr>
              <a:t>Architectural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98F26-296B-4458-B528-FB9C4A517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5471"/>
            <a:ext cx="10018713" cy="5525730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>
                <a:latin typeface="Arial Rounded MT Bold" panose="020F0704030504030204" pitchFamily="34" charset="0"/>
              </a:rPr>
              <a:t>First floor</a:t>
            </a:r>
            <a:r>
              <a:rPr lang="en-US" sz="2000" dirty="0">
                <a:latin typeface="Arial Rounded MT Bold" panose="020F0704030504030204" pitchFamily="34" charset="0"/>
              </a:rPr>
              <a:t> (1289 m</a:t>
            </a:r>
            <a:r>
              <a:rPr lang="en-US" sz="2000" baseline="30000" dirty="0">
                <a:latin typeface="Arial Rounded MT Bold" panose="020F0704030504030204" pitchFamily="34" charset="0"/>
              </a:rPr>
              <a:t>2</a:t>
            </a:r>
            <a:r>
              <a:rPr lang="en-US" sz="2000" dirty="0">
                <a:latin typeface="Arial Rounded MT Bold" panose="020F0704030504030204" pitchFamily="34" charset="0"/>
              </a:rPr>
              <a:t>)</a:t>
            </a:r>
          </a:p>
          <a:p>
            <a:pPr marL="0" indent="0">
              <a:buNone/>
            </a:pPr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ECDDE-B549-41F7-B961-BEDC9FF14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8E6DBD4C-B55D-44E6-A215-9EA9F0FF78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145" y="1659194"/>
            <a:ext cx="10370878" cy="49079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6154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9639C-16B1-4F79-8B59-CD21B6A9D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03787"/>
          </a:xfrm>
        </p:spPr>
        <p:txBody>
          <a:bodyPr/>
          <a:lstStyle/>
          <a:p>
            <a:r>
              <a:rPr lang="en-US" b="1" dirty="0">
                <a:latin typeface="BankGothic Md BT" panose="020B0807020203060204" pitchFamily="34" charset="0"/>
              </a:rPr>
              <a:t>Architectural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2F700-9CF3-442A-BC1D-F948A5FFC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120877"/>
            <a:ext cx="10018713" cy="4670324"/>
          </a:xfrm>
        </p:spPr>
        <p:txBody>
          <a:bodyPr/>
          <a:lstStyle/>
          <a:p>
            <a:r>
              <a:rPr lang="en-US" sz="2000" b="1" dirty="0">
                <a:latin typeface="Arial Rounded MT Bold" panose="020F0704030504030204" pitchFamily="34" charset="0"/>
              </a:rPr>
              <a:t>Second floor</a:t>
            </a:r>
            <a:r>
              <a:rPr lang="en-US" sz="2000" dirty="0">
                <a:latin typeface="Arial Rounded MT Bold" panose="020F0704030504030204" pitchFamily="34" charset="0"/>
              </a:rPr>
              <a:t> (713 m</a:t>
            </a:r>
            <a:r>
              <a:rPr lang="en-US" sz="2000" baseline="30000" dirty="0">
                <a:latin typeface="Arial Rounded MT Bold" panose="020F0704030504030204" pitchFamily="34" charset="0"/>
              </a:rPr>
              <a:t>2</a:t>
            </a:r>
            <a:r>
              <a:rPr lang="en-US" sz="2000" dirty="0">
                <a:latin typeface="Arial Rounded MT Bold" panose="020F0704030504030204" pitchFamily="34" charset="0"/>
              </a:rPr>
              <a:t>): contains four classrooms, circulation, terrace, and emergency stairs.</a:t>
            </a: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A369C-CF9A-41CD-81B4-56F638A37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03EF6FE8-1A70-4C6C-9270-F95FD30C16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219" y="2036224"/>
            <a:ext cx="9022098" cy="44530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3634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64C08-C859-4262-8CC8-CF0339D02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59542"/>
          </a:xfrm>
        </p:spPr>
        <p:txBody>
          <a:bodyPr/>
          <a:lstStyle/>
          <a:p>
            <a:r>
              <a:rPr lang="en-US" b="1" dirty="0">
                <a:latin typeface="BankGothic Md BT" panose="020B0807020203060204" pitchFamily="34" charset="0"/>
              </a:rPr>
              <a:t>Architectural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FDED6-1AF8-406A-9263-D5C33EE70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899653"/>
            <a:ext cx="10018713" cy="4891548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 Rounded MT Bold" panose="020F0704030504030204" pitchFamily="34" charset="0"/>
              </a:rPr>
              <a:t>Third floor</a:t>
            </a:r>
            <a:r>
              <a:rPr lang="en-US" sz="2000" dirty="0">
                <a:latin typeface="Arial Rounded MT Bold" panose="020F0704030504030204" pitchFamily="34" charset="0"/>
              </a:rPr>
              <a:t> (197 m</a:t>
            </a:r>
            <a:r>
              <a:rPr lang="en-US" sz="2000" baseline="30000" dirty="0">
                <a:latin typeface="Arial Rounded MT Bold" panose="020F0704030504030204" pitchFamily="34" charset="0"/>
              </a:rPr>
              <a:t>2 </a:t>
            </a:r>
            <a:r>
              <a:rPr lang="en-US" sz="2000" dirty="0">
                <a:latin typeface="Arial Rounded MT Bold" panose="020F0704030504030204" pitchFamily="34" charset="0"/>
              </a:rPr>
              <a:t>): contain library, and stairs</a:t>
            </a: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4FACA-45E6-4820-884F-D8837B4B3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B08CA737-B618-4BB1-A113-CEA0F97A37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512" y="1836176"/>
            <a:ext cx="10011702" cy="48955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95826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71A9A-A697-4544-8C19-DE274BEDD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18535"/>
          </a:xfrm>
        </p:spPr>
        <p:txBody>
          <a:bodyPr/>
          <a:lstStyle/>
          <a:p>
            <a:r>
              <a:rPr lang="en-US" b="1" dirty="0">
                <a:latin typeface="BankGothic Md BT" panose="020B0807020203060204" pitchFamily="34" charset="0"/>
              </a:rPr>
              <a:t>Architectural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7297C-2987-43C4-89D3-E2F414267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94" y="1002891"/>
            <a:ext cx="10986829" cy="4788310"/>
          </a:xfrm>
        </p:spPr>
        <p:txBody>
          <a:bodyPr>
            <a:normAutofit/>
          </a:bodyPr>
          <a:lstStyle/>
          <a:p>
            <a:pPr lvl="0"/>
            <a:r>
              <a:rPr lang="en-US" sz="2000" b="1" dirty="0">
                <a:latin typeface="Arial Rounded MT Bold" panose="020F0704030504030204" pitchFamily="34" charset="0"/>
              </a:rPr>
              <a:t>Cafeteria</a:t>
            </a:r>
            <a:r>
              <a:rPr lang="en-US" sz="2000" dirty="0">
                <a:latin typeface="Arial Rounded MT Bold" panose="020F0704030504030204" pitchFamily="34" charset="0"/>
              </a:rPr>
              <a:t> (135 m</a:t>
            </a:r>
            <a:r>
              <a:rPr lang="en-US" sz="2000" baseline="30000" dirty="0">
                <a:latin typeface="Arial Rounded MT Bold" panose="020F0704030504030204" pitchFamily="34" charset="0"/>
              </a:rPr>
              <a:t>2</a:t>
            </a:r>
            <a:r>
              <a:rPr lang="en-US" sz="2000" dirty="0">
                <a:latin typeface="Arial Rounded MT Bold" panose="020F0704030504030204" pitchFamily="34" charset="0"/>
              </a:rPr>
              <a:t>)</a:t>
            </a:r>
          </a:p>
          <a:p>
            <a:r>
              <a:rPr lang="en-US" sz="2000" b="1" dirty="0">
                <a:latin typeface="Arial Rounded MT Bold" panose="020F0704030504030204" pitchFamily="34" charset="0"/>
              </a:rPr>
              <a:t>Gymnasium</a:t>
            </a:r>
            <a:r>
              <a:rPr lang="en-US" sz="2000" dirty="0">
                <a:latin typeface="Arial Rounded MT Bold" panose="020F0704030504030204" pitchFamily="34" charset="0"/>
              </a:rPr>
              <a:t> (400 m</a:t>
            </a:r>
            <a:r>
              <a:rPr lang="en-US" sz="2000" baseline="30000" dirty="0">
                <a:latin typeface="Arial Rounded MT Bold" panose="020F0704030504030204" pitchFamily="34" charset="0"/>
              </a:rPr>
              <a:t>2</a:t>
            </a:r>
            <a:r>
              <a:rPr lang="en-US" sz="2000" dirty="0">
                <a:latin typeface="Arial Rounded MT Bold" panose="020F0704030504030204" pitchFamily="34" charset="0"/>
              </a:rPr>
              <a:t>)</a:t>
            </a: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  <a:p>
            <a:endParaRPr lang="en-US" sz="2000" dirty="0">
              <a:latin typeface="Arial Rounded MT Bold" panose="020F070403050403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98370-DB53-4C1B-A968-3A131ADF2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4363DB93-7BE7-4505-8129-ED9B12217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427" y="1504335"/>
            <a:ext cx="8371577" cy="48955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6751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C0DA0-5F47-4437-91FE-D778E3614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"/>
            <a:ext cx="10018713" cy="575186"/>
          </a:xfrm>
        </p:spPr>
        <p:txBody>
          <a:bodyPr>
            <a:normAutofit/>
          </a:bodyPr>
          <a:lstStyle/>
          <a:p>
            <a:pPr algn="l"/>
            <a:r>
              <a:rPr lang="en-US" sz="2800" dirty="0">
                <a:latin typeface="BankGothic Md BT" panose="020B0807020203060204" pitchFamily="34" charset="0"/>
              </a:rPr>
              <a:t>Elevation: East and North elevation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39B28-8E2B-4F0C-A3CD-D5D3996E7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86349"/>
            <a:ext cx="10018713" cy="4404851"/>
          </a:xfrm>
        </p:spPr>
        <p:txBody>
          <a:bodyPr/>
          <a:lstStyle/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DAD8DE-C4B4-42AA-9E3E-5BFA5A5AE8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284" y="575187"/>
            <a:ext cx="10134600" cy="27874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7DE5A-AF4F-4D67-9D9E-2F932F74D1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284" y="3462049"/>
            <a:ext cx="10134600" cy="32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8053F6B-BF1B-48B6-9385-E037963EE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917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BF7EA-3894-4D20-8DC0-356B0498F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0"/>
            <a:ext cx="10018713" cy="559821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BankGothic Md BT" panose="020B0807020203060204" pitchFamily="34" charset="0"/>
              </a:rPr>
              <a:t>South and West elevation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A2D826-5948-4433-B9C4-67F0790386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290" y="678425"/>
            <a:ext cx="10308404" cy="28906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84E603-AE14-4068-AE51-84EC82343E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291" y="3687711"/>
            <a:ext cx="10308403" cy="2933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02C184-3045-43A1-B5E9-678EAA480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6602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9009D-E76E-4FAE-AA02-11D9E5263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346586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dirty="0">
                <a:latin typeface="BankGothic Md BT" panose="020B0807020203060204" pitchFamily="34" charset="0"/>
              </a:rPr>
              <a:t>sections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ECA712-10CD-421C-8348-9C140CCBE5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1" y="1195119"/>
            <a:ext cx="6760037" cy="50371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4FA54-6193-499A-A1AA-B6377C6C8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655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F4C86-3FBB-44CD-A797-12E5A4879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50211"/>
            <a:ext cx="10018713" cy="926422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latin typeface="BankGothic Md BT" panose="020B0807020203060204" pitchFamily="34" charset="0"/>
              </a:rPr>
              <a:t>3D view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5226E94-8AD0-4B25-9733-D7710E7F2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4A765AC-DA9D-4882-A258-224225AD2C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886" y="780047"/>
            <a:ext cx="5070969" cy="31266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6BD9087-B5F4-4EA9-A803-CDBCF7AE99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18" y="780047"/>
            <a:ext cx="5526269" cy="31266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9A62BD-BC50-4797-B6AA-7CC7A351EF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886" y="3906704"/>
            <a:ext cx="5070969" cy="27523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2B7316-D26E-49C2-9D64-024D5E83A5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18" y="3807209"/>
            <a:ext cx="5526269" cy="2951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48865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D0542-AAF8-4698-BD8D-28B4A4EB3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31186" y="494072"/>
            <a:ext cx="10018713" cy="52356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nkGothic Lt BT" panose="020B0607020203060204" pitchFamily="34" charset="0"/>
              </a:rPr>
              <a:t>Environmental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EF22D-2D04-4C63-AF35-ECED864F0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6852" y="1209369"/>
            <a:ext cx="10146171" cy="5397908"/>
          </a:xfrm>
        </p:spPr>
        <p:txBody>
          <a:bodyPr/>
          <a:lstStyle/>
          <a:p>
            <a:r>
              <a:rPr lang="en-US" sz="2800" dirty="0">
                <a:latin typeface="Arial Rounded MT Bold" panose="020F0704030504030204" pitchFamily="34" charset="0"/>
              </a:rPr>
              <a:t>Performance analysis</a:t>
            </a:r>
          </a:p>
          <a:p>
            <a:r>
              <a:rPr lang="en-US" b="1" dirty="0">
                <a:latin typeface="Arial Rounded MT Bold" panose="020F0704030504030204" pitchFamily="34" charset="0"/>
              </a:rPr>
              <a:t>Why EUI</a:t>
            </a:r>
          </a:p>
          <a:p>
            <a:r>
              <a:rPr lang="en-US" b="1" dirty="0">
                <a:latin typeface="Arial Rounded MT Bold" panose="020F0704030504030204" pitchFamily="34" charset="0"/>
              </a:rPr>
              <a:t>EUI comparison figure</a:t>
            </a: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698DB-93EA-437F-BA58-14FE4D484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2AAE6F8-929D-4EBB-9FBA-0F6D0851B9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546" y="3131868"/>
            <a:ext cx="3087687" cy="27352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1754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B62F8-CDA9-459B-B6A8-41DB446A3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56303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BankGothic Lt BT" panose="020B0607020203060204" pitchFamily="34" charset="0"/>
              </a:rPr>
              <a:t>Material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C250A-EADA-436C-91DF-D6339A45D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916" y="1666568"/>
            <a:ext cx="10736107" cy="467523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Southern wall classroom. U-value=3.73, thermal mass=51.5.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latin typeface="Arial Rounded MT Bold" panose="020F0704030504030204" pitchFamily="34" charset="0"/>
              </a:rPr>
              <a:t>Floor: two way slab. U-value:0.72. thermal mass=36.96.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A59338-2046-46B3-8166-0E3EF0B1D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D78FEE7-AFE9-45AE-A4F7-492EA7E947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316" y="1865671"/>
            <a:ext cx="7810142" cy="2012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A9640397-E7AD-4EA8-BA07-52FCD966C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316" y="4527779"/>
            <a:ext cx="7921625" cy="20304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762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4B052-CE5B-4A18-91D0-2E69D8E39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41555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BankGothic Lt BT" panose="020B0607020203060204" pitchFamily="34" charset="0"/>
              </a:rPr>
              <a:t>Material selection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F8090-4437-48A3-B929-BF7F5AEA9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420" y="1327355"/>
            <a:ext cx="10765604" cy="5353664"/>
          </a:xfrm>
        </p:spPr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Roof: Cool roof, U value:0.3, thermal mass:24.5</a:t>
            </a: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890983-33EE-4BBF-BC89-4A260F0F5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4C32F9FD-5AC1-4FD6-A28A-C46CAF7BCA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632" y="2283541"/>
            <a:ext cx="7894637" cy="2003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9025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3C637-7000-4C35-87AF-14FBE96D6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74290"/>
          </a:xfrm>
        </p:spPr>
        <p:txBody>
          <a:bodyPr/>
          <a:lstStyle/>
          <a:p>
            <a:pPr algn="l"/>
            <a:r>
              <a:rPr lang="en-US" dirty="0">
                <a:latin typeface="BankGothic Lt BT" panose="020B0607020203060204" pitchFamily="34" charset="0"/>
              </a:rPr>
              <a:t>Glazing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A6B07-E85C-4FE6-AEF3-30B42CBF7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858297"/>
            <a:ext cx="10750855" cy="4675238"/>
          </a:xfrm>
        </p:spPr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EUI WWR Southern =1.28 in 13%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EUI Shading for southern walls (10cm revel)=6.45.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Window types southern walls= double glass low e(.2) with EUI=2.26.</a:t>
            </a:r>
          </a:p>
          <a:p>
            <a:r>
              <a:rPr lang="en-US" sz="2800" b="1" dirty="0">
                <a:latin typeface="BankGothic Lt BT" panose="020B0607020203060204" pitchFamily="34" charset="0"/>
              </a:rPr>
              <a:t>Orientation</a:t>
            </a:r>
            <a:r>
              <a:rPr lang="en-US" dirty="0"/>
              <a:t>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East-West.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Daylight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A4348-D8A6-4F50-92AE-DA96578BA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64102104-F285-490B-8FDC-4BC043499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465" y="3092180"/>
            <a:ext cx="3724967" cy="32643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59C3011D-C1A0-4671-97A0-366BD1868C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910" y="3097161"/>
            <a:ext cx="3819114" cy="32593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9654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223FD-3759-4F63-881D-157E78669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56303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>
                <a:latin typeface="BankGothic Lt BT" panose="020B0607020203060204" pitchFamily="34" charset="0"/>
              </a:rPr>
              <a:t>Solar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D76E49-2F3B-4554-8982-39979EEFA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0771E822-32BE-4A6C-8D37-6239972FC7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311" y="1342103"/>
            <a:ext cx="8967400" cy="51181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352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873F4-1F01-4549-A595-B8E5F5CF5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21226"/>
            <a:ext cx="10018713" cy="722671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latin typeface="BankGothic Md BT" panose="020B0807020203060204" pitchFamily="34" charset="0"/>
              </a:rPr>
              <a:t>Acoustical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FA459-D8C7-4C09-920F-6CCF91C24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637071"/>
            <a:ext cx="10588623" cy="4595185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Rounded MT Bold" panose="020F0704030504030204" pitchFamily="34" charset="0"/>
              </a:rPr>
              <a:t>Reverberation time calculation (RT60)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1. classrooms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RT60 ranges between  0.5-0.8 sec  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Results from ecotect at 500 - 1000 Hz equal 0.77,0.72… within range  </a:t>
            </a:r>
          </a:p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STC calculation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Required value of STC between classrooms equal to 40 or greater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Classrooms are separated by 10cm thickness hollow concrete block with (1200kg/m</a:t>
            </a:r>
            <a:r>
              <a:rPr lang="en-US" baseline="30000" dirty="0">
                <a:latin typeface="Arial Rounded MT Bold" panose="020F0704030504030204" pitchFamily="34" charset="0"/>
              </a:rPr>
              <a:t>3</a:t>
            </a:r>
            <a:r>
              <a:rPr lang="en-US" dirty="0">
                <a:latin typeface="Arial Rounded MT Bold" panose="020F0704030504030204" pitchFamily="34" charset="0"/>
              </a:rPr>
              <a:t>) density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value of STC equal 40…  </a:t>
            </a:r>
          </a:p>
          <a:p>
            <a:endParaRPr lang="en-US" b="1" dirty="0">
              <a:latin typeface="BankGothic Md BT" panose="020B0807020203060204" pitchFamily="34" charset="0"/>
            </a:endParaRPr>
          </a:p>
          <a:p>
            <a:endParaRPr lang="en-US" b="1" dirty="0">
              <a:latin typeface="BankGothic Md BT" panose="020B0807020203060204" pitchFamily="34" charset="0"/>
            </a:endParaRPr>
          </a:p>
          <a:p>
            <a:endParaRPr lang="en-US" b="1" dirty="0">
              <a:latin typeface="BankGothic Md BT" panose="020B080702020306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6CB4E-8E29-4152-A31F-877C2AB65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204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B2F3E-2740-4892-BF0D-D8652E4C2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375" y="685801"/>
            <a:ext cx="10352650" cy="612058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BankGothic Md BT" panose="020B0807020203060204" pitchFamily="34" charset="0"/>
              </a:rPr>
              <a:t>Acoustical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AD1FB-1F70-42CF-BBA9-3085EC9AC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3126658"/>
            <a:ext cx="11031075" cy="3731342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Arial Rounded MT Bold" panose="020F0704030504030204" pitchFamily="34" charset="0"/>
              </a:rPr>
              <a:t>2. Laboratory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RT60 at 500 - 1000 Hz equal to 0.78,0.76 which is within the range of 0.5-0.8.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Required value of STC between classrooms equal to 35 or greater</a:t>
            </a: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laboratory are separated by 10cm thickness hollow concrete block with (1200kg/m</a:t>
            </a:r>
            <a:r>
              <a:rPr lang="en-US" baseline="30000" dirty="0">
                <a:latin typeface="Arial Rounded MT Bold" panose="020F0704030504030204" pitchFamily="34" charset="0"/>
              </a:rPr>
              <a:t>3</a:t>
            </a:r>
            <a:r>
              <a:rPr lang="en-US" dirty="0">
                <a:latin typeface="Arial Rounded MT Bold" panose="020F0704030504030204" pitchFamily="34" charset="0"/>
              </a:rPr>
              <a:t>) density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value of STC equal 40  </a:t>
            </a: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6E1C7-C80A-4D21-B667-7C07CFDC5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523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9A674-923D-4765-ADA6-841B48DF2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92277"/>
          </a:xfrm>
        </p:spPr>
        <p:txBody>
          <a:bodyPr/>
          <a:lstStyle/>
          <a:p>
            <a:pPr algn="l"/>
            <a:r>
              <a:rPr lang="en-US" b="1" dirty="0">
                <a:latin typeface="BankGothic Lt BT" panose="020B0607020203060204" pitchFamily="34" charset="0"/>
              </a:rPr>
              <a:t>Plug 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25DB-4A92-4965-B4B7-9F9602059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125" y="1578077"/>
            <a:ext cx="10018713" cy="5058697"/>
          </a:xfrm>
        </p:spPr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Total power load= 16020.6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Total energy consumption=88964.8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Calculated PV system units=6 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Calculated PV panels= 30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 angle of inclination = 35</a:t>
            </a: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5F82C-536C-4561-8661-1563533D1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EC29B7-7DD4-44C8-89BA-7260FF66E1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356" y="1578077"/>
            <a:ext cx="4266667" cy="33454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866321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92440-65B9-4EBE-B311-975DF2805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371601"/>
          </a:xfrm>
        </p:spPr>
        <p:txBody>
          <a:bodyPr>
            <a:normAutofit/>
          </a:bodyPr>
          <a:lstStyle/>
          <a:p>
            <a:pPr algn="l"/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ankGothic Lt BT" panose="020B0607020203060204" pitchFamily="34" charset="0"/>
              </a:rPr>
              <a:t>Structural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A30B4-7128-49C1-ADDA-80365781B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57401"/>
            <a:ext cx="10018713" cy="3733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b="1" dirty="0">
                <a:latin typeface="Arial Rounded MT Bold" panose="020F0704030504030204" pitchFamily="34" charset="0"/>
              </a:rPr>
              <a:t>Programs used in structural design include ETABS for analysis and Autocade for drawing</a:t>
            </a:r>
          </a:p>
          <a:p>
            <a:pPr marL="0" indent="0">
              <a:buNone/>
            </a:pPr>
            <a:r>
              <a:rPr lang="en-US" sz="2800" b="1" dirty="0">
                <a:latin typeface="Arial Rounded MT Bold" panose="020F0704030504030204" pitchFamily="34" charset="0"/>
              </a:rPr>
              <a:t>Codes and standards</a:t>
            </a:r>
          </a:p>
          <a:p>
            <a:pPr marL="457200" indent="-457200">
              <a:buAutoNum type="arabicPeriod"/>
            </a:pPr>
            <a:r>
              <a:rPr lang="en-US" sz="2800" b="1" dirty="0">
                <a:latin typeface="Arial Rounded MT Bold" panose="020F0704030504030204" pitchFamily="34" charset="0"/>
              </a:rPr>
              <a:t>ACI 318-14 code</a:t>
            </a:r>
          </a:p>
          <a:p>
            <a:pPr marL="457200" indent="-457200">
              <a:buAutoNum type="arabicPeriod"/>
            </a:pPr>
            <a:r>
              <a:rPr lang="en-US" sz="2800" b="1" dirty="0">
                <a:latin typeface="Arial Rounded MT Bold" panose="020F0704030504030204" pitchFamily="34" charset="0"/>
              </a:rPr>
              <a:t>UBC 97 code</a:t>
            </a:r>
          </a:p>
          <a:p>
            <a:pPr marL="457200" indent="-457200">
              <a:buAutoNum type="arabicPeriod"/>
            </a:pPr>
            <a:r>
              <a:rPr lang="en-US" sz="2800" b="1" dirty="0">
                <a:latin typeface="Arial Rounded MT Bold" panose="020F0704030504030204" pitchFamily="34" charset="0"/>
              </a:rPr>
              <a:t>ASCE: minimum design loads</a:t>
            </a:r>
          </a:p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F1AB8-FF0D-451A-81A8-4AC148020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8007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A6AF5-3A5D-4FAB-8EE5-B1A5B5E0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14399"/>
          </a:xfrm>
        </p:spPr>
        <p:txBody>
          <a:bodyPr/>
          <a:lstStyle/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nkGothic Md BT" panose="020B0807020203060204" pitchFamily="34" charset="0"/>
              </a:rPr>
              <a:t>Structural Design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nkGothic Md BT" panose="020B080702020306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D5270-BF1A-4627-B9A8-DD5DCF13C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685801"/>
            <a:ext cx="10018713" cy="4693920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The building is separated into two blocks by a 5cm expansion Joint. Block one represents administration, Laboratories and circulation. Block two represent classrooms.</a:t>
            </a: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79C8D9-85F2-4FED-80DE-D655A4F51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D18A04-34EA-4935-AC42-382CB101A1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5881" y="2684207"/>
            <a:ext cx="10305848" cy="39083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313860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0B8E8-8864-4387-B36A-AEF71165D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975359"/>
            <a:ext cx="10018713" cy="868681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latin typeface="BankGothic Md BT" panose="020B0807020203060204" pitchFamily="34" charset="0"/>
              </a:rPr>
              <a:t>Block 1              block2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6975D2-05E6-498F-B139-F594399608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07" y="1844040"/>
            <a:ext cx="5849174" cy="35282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1F110A-83CE-4EDE-8E07-54BD88D59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7506FF-4E04-4938-898B-F7473FC91F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667" y="1844040"/>
            <a:ext cx="4934639" cy="35282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29770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C675A-6509-49FF-BA9C-825026E6D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51559"/>
          </a:xfrm>
        </p:spPr>
        <p:txBody>
          <a:bodyPr>
            <a:normAutofit/>
          </a:bodyPr>
          <a:lstStyle/>
          <a:p>
            <a:r>
              <a:rPr lang="en-US" b="1" dirty="0">
                <a:latin typeface="BankGothic Md BT" panose="020B0807020203060204" pitchFamily="34" charset="0"/>
              </a:rPr>
              <a:t>Block 1 design</a:t>
            </a:r>
            <a:endParaRPr lang="en-US" dirty="0">
              <a:latin typeface="BankGothic Md BT" panose="020B080702020306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A52C2C3-71C3-4DEF-94E3-B3196B32F66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484310" y="2521974"/>
                <a:ext cx="10018713" cy="459510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sz="2800" b="1" dirty="0">
                    <a:latin typeface="Arial Rounded MT Bold" panose="020F0704030504030204" pitchFamily="34" charset="0"/>
                  </a:rPr>
                  <a:t>Structural system</a:t>
                </a:r>
              </a:p>
              <a:p>
                <a:r>
                  <a:rPr lang="en-GB" sz="2800" b="1" dirty="0">
                    <a:latin typeface="Arial Rounded MT Bold" panose="020F0704030504030204" pitchFamily="34" charset="0"/>
                  </a:rPr>
                  <a:t> </a:t>
                </a:r>
                <a:r>
                  <a:rPr lang="en-GB" dirty="0">
                    <a:latin typeface="Arial Rounded MT Bold" panose="020F0704030504030204" pitchFamily="34" charset="0"/>
                  </a:rPr>
                  <a:t>Two -way solid Slab with beam (thickness=300mm) and Two- way ribbed slab with beam (thickness =300mm)</a:t>
                </a:r>
                <a:endParaRPr lang="en-US" dirty="0">
                  <a:latin typeface="Arial Rounded MT Bold" panose="020F0704030504030204" pitchFamily="34" charset="0"/>
                </a:endParaRPr>
              </a:p>
              <a:p>
                <a:r>
                  <a:rPr lang="en-GB" dirty="0">
                    <a:latin typeface="Arial Rounded MT Bold" panose="020F0704030504030204" pitchFamily="34" charset="0"/>
                  </a:rPr>
                  <a:t>Beam are hidden beam with dimension 600*300</a:t>
                </a:r>
                <a:endParaRPr lang="en-GB" sz="2800" b="1" dirty="0">
                  <a:latin typeface="Arial Rounded MT Bold" panose="020F0704030504030204" pitchFamily="34" charset="0"/>
                </a:endParaRPr>
              </a:p>
              <a:p>
                <a:r>
                  <a:rPr lang="en-GB" dirty="0">
                    <a:latin typeface="Arial Rounded MT Bold" panose="020F0704030504030204" pitchFamily="34" charset="0"/>
                  </a:rPr>
                  <a:t>columns are rectangular column with dimension: 500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× </m:t>
                    </m:r>
                  </m:oMath>
                </a14:m>
                <a:r>
                  <a:rPr lang="en-GB" dirty="0">
                    <a:latin typeface="Arial Rounded MT Bold" panose="020F0704030504030204" pitchFamily="34" charset="0"/>
                  </a:rPr>
                  <a:t>300, 600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× </m:t>
                    </m:r>
                  </m:oMath>
                </a14:m>
                <a:r>
                  <a:rPr lang="en-GB" dirty="0">
                    <a:latin typeface="Arial Rounded MT Bold" panose="020F0704030504030204" pitchFamily="34" charset="0"/>
                  </a:rPr>
                  <a:t>300, 700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× </m:t>
                    </m:r>
                  </m:oMath>
                </a14:m>
                <a:r>
                  <a:rPr lang="en-GB" dirty="0">
                    <a:latin typeface="Arial Rounded MT Bold" panose="020F0704030504030204" pitchFamily="34" charset="0"/>
                  </a:rPr>
                  <a:t>300 and 750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× </m:t>
                    </m:r>
                  </m:oMath>
                </a14:m>
                <a:r>
                  <a:rPr lang="en-GB" dirty="0">
                    <a:latin typeface="Arial Rounded MT Bold" panose="020F0704030504030204" pitchFamily="34" charset="0"/>
                  </a:rPr>
                  <a:t>350 and circular column(D=60cm) for block 2</a:t>
                </a:r>
                <a:endParaRPr lang="en-GB" b="1" dirty="0">
                  <a:latin typeface="Arial Rounded MT Bold" panose="020F0704030504030204" pitchFamily="34" charset="0"/>
                </a:endParaRPr>
              </a:p>
              <a:p>
                <a:r>
                  <a:rPr lang="en-GB" dirty="0">
                    <a:latin typeface="Arial Rounded MT Bold" panose="020F0704030504030204" pitchFamily="34" charset="0"/>
                  </a:rPr>
                  <a:t>live load =5KN/m</a:t>
                </a:r>
                <a:r>
                  <a:rPr lang="en-GB" baseline="30000" dirty="0">
                    <a:latin typeface="Arial Rounded MT Bold" panose="020F0704030504030204" pitchFamily="34" charset="0"/>
                  </a:rPr>
                  <a:t>2</a:t>
                </a:r>
                <a:endParaRPr lang="en-US" dirty="0">
                  <a:latin typeface="Arial Rounded MT Bold" panose="020F0704030504030204" pitchFamily="34" charset="0"/>
                </a:endParaRPr>
              </a:p>
              <a:p>
                <a:r>
                  <a:rPr lang="en-GB" dirty="0">
                    <a:latin typeface="Arial Rounded MT Bold" panose="020F0704030504030204" pitchFamily="34" charset="0"/>
                  </a:rPr>
                  <a:t>super imposed dead load = 4KN/m</a:t>
                </a:r>
                <a:r>
                  <a:rPr lang="en-GB" baseline="30000" dirty="0">
                    <a:latin typeface="Arial Rounded MT Bold" panose="020F0704030504030204" pitchFamily="34" charset="0"/>
                  </a:rPr>
                  <a:t>2</a:t>
                </a:r>
                <a:endParaRPr lang="en-US" dirty="0">
                  <a:latin typeface="Arial Rounded MT Bold" panose="020F0704030504030204" pitchFamily="34" charset="0"/>
                </a:endParaRPr>
              </a:p>
              <a:p>
                <a:r>
                  <a:rPr lang="en-GB" dirty="0">
                    <a:latin typeface="Arial Rounded MT Bold" panose="020F0704030504030204" pitchFamily="34" charset="0"/>
                  </a:rPr>
                  <a:t>Concrete B350 is used (fc=28MPa)</a:t>
                </a:r>
              </a:p>
              <a:p>
                <a:endParaRPr lang="en-GB" b="1" dirty="0"/>
              </a:p>
              <a:p>
                <a:endParaRPr lang="en-GB" b="1" dirty="0"/>
              </a:p>
              <a:p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A52C2C3-71C3-4DEF-94E3-B3196B32F66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84310" y="2521974"/>
                <a:ext cx="10018713" cy="4595106"/>
              </a:xfrm>
              <a:blipFill>
                <a:blip r:embed="rId2"/>
                <a:stretch>
                  <a:fillRect l="-2007" t="-24536" r="-7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99F525-EFB3-458A-9A2B-DE2F29322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299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EA517-C8F0-456A-998A-20210AE73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14399"/>
          </a:xfrm>
        </p:spPr>
        <p:txBody>
          <a:bodyPr/>
          <a:lstStyle/>
          <a:p>
            <a:pPr algn="l"/>
            <a:r>
              <a:rPr lang="en-GB" sz="3600" b="1" dirty="0">
                <a:latin typeface="Arial Rounded MT Bold" panose="020F0704030504030204" pitchFamily="34" charset="0"/>
              </a:rPr>
              <a:t>Analysis</a:t>
            </a:r>
            <a:r>
              <a:rPr lang="en-GB" b="1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46896-948F-43D9-ACB2-ECE047283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29" y="1270897"/>
            <a:ext cx="10854094" cy="4983481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1.Compatibility check</a:t>
            </a: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Compatibility Check is OK.</a:t>
            </a: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EC01A-1CD1-4FE8-B16C-74F47C556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89" y="2480089"/>
            <a:ext cx="4777400" cy="30539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FB702C-D267-4CFD-A558-D747D37A9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F5A0A05-F0A6-4BA8-B35D-F72BCCE39B6E}"/>
              </a:ext>
            </a:extLst>
          </p:cNvPr>
          <p:cNvSpPr/>
          <p:nvPr/>
        </p:nvSpPr>
        <p:spPr>
          <a:xfrm>
            <a:off x="6353814" y="1600200"/>
            <a:ext cx="28550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Arial Rounded MT Bold" panose="020F0704030504030204" pitchFamily="34" charset="0"/>
              </a:rPr>
              <a:t>Equilibrium check</a:t>
            </a:r>
            <a:endParaRPr lang="en-US" sz="240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5EB5C97-D99B-43A1-A8ED-DACD1E7403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940171"/>
              </p:ext>
            </p:extLst>
          </p:nvPr>
        </p:nvGraphicFramePr>
        <p:xfrm>
          <a:off x="5102944" y="2316923"/>
          <a:ext cx="7089056" cy="3944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2264">
                  <a:extLst>
                    <a:ext uri="{9D8B030D-6E8A-4147-A177-3AD203B41FA5}">
                      <a16:colId xmlns:a16="http://schemas.microsoft.com/office/drawing/2014/main" val="114547438"/>
                    </a:ext>
                  </a:extLst>
                </a:gridCol>
                <a:gridCol w="1772264">
                  <a:extLst>
                    <a:ext uri="{9D8B030D-6E8A-4147-A177-3AD203B41FA5}">
                      <a16:colId xmlns:a16="http://schemas.microsoft.com/office/drawing/2014/main" val="2040818381"/>
                    </a:ext>
                  </a:extLst>
                </a:gridCol>
                <a:gridCol w="1772264">
                  <a:extLst>
                    <a:ext uri="{9D8B030D-6E8A-4147-A177-3AD203B41FA5}">
                      <a16:colId xmlns:a16="http://schemas.microsoft.com/office/drawing/2014/main" val="1645278198"/>
                    </a:ext>
                  </a:extLst>
                </a:gridCol>
                <a:gridCol w="1772264">
                  <a:extLst>
                    <a:ext uri="{9D8B030D-6E8A-4147-A177-3AD203B41FA5}">
                      <a16:colId xmlns:a16="http://schemas.microsoft.com/office/drawing/2014/main" val="2847401167"/>
                    </a:ext>
                  </a:extLst>
                </a:gridCol>
              </a:tblGrid>
              <a:tr h="92670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ETABS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Manual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% of error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4332605"/>
                  </a:ext>
                </a:extLst>
              </a:tr>
              <a:tr h="105580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Dead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 Rounded MT Bold" panose="020F0704030504030204" pitchFamily="34" charset="0"/>
                          <a:ea typeface="+mn-ea"/>
                          <a:cs typeface="+mn-cs"/>
                        </a:rPr>
                        <a:t>17691.7335</a:t>
                      </a:r>
                      <a:endParaRPr lang="en-US" sz="2400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 Rounded MT Bold" panose="020F0704030504030204" pitchFamily="34" charset="0"/>
                          <a:ea typeface="+mn-ea"/>
                          <a:cs typeface="+mn-cs"/>
                        </a:rPr>
                        <a:t>20104.58</a:t>
                      </a:r>
                      <a:endParaRPr lang="en-US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 Rounded MT Bold" panose="020F0704030504030204" pitchFamily="34" charset="0"/>
                          <a:ea typeface="+mn-ea"/>
                          <a:cs typeface="+mn-cs"/>
                        </a:rPr>
                        <a:t>12%</a:t>
                      </a:r>
                      <a:endParaRPr lang="en-US" sz="2400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8983849"/>
                  </a:ext>
                </a:extLst>
              </a:tr>
              <a:tr h="5685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Live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0" dirty="0">
                          <a:latin typeface="Arial Rounded MT Bold" panose="020F0704030504030204" pitchFamily="34" charset="0"/>
                        </a:rPr>
                        <a:t>7970.625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8018.5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 Rounded MT Bold" panose="020F0704030504030204" pitchFamily="34" charset="0"/>
                          <a:ea typeface="+mn-ea"/>
                          <a:cs typeface="+mn-cs"/>
                        </a:rPr>
                        <a:t>0.604%</a:t>
                      </a:r>
                      <a:endParaRPr lang="en-US" sz="3200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2014626"/>
                  </a:ext>
                </a:extLst>
              </a:tr>
              <a:tr h="105580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Super dead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6869.4725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dirty="0">
                          <a:latin typeface="Arial Rounded MT Bold" panose="020F0704030504030204" pitchFamily="34" charset="0"/>
                        </a:rPr>
                        <a:t>6904.912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 Rounded MT Bold" panose="020F0704030504030204" pitchFamily="34" charset="0"/>
                          <a:ea typeface="+mn-ea"/>
                          <a:cs typeface="+mn-cs"/>
                        </a:rPr>
                        <a:t>0.513%</a:t>
                      </a:r>
                      <a:endParaRPr lang="en-US" sz="2400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3179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5687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38FEF-7B3F-43B6-92BB-B1CBB67B7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219200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Earthquakes (Seismic Analysis and Design)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83903-F79F-4D0B-B365-8BA4D3844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453640"/>
            <a:ext cx="10018713" cy="3916679"/>
          </a:xfrm>
        </p:spPr>
        <p:txBody>
          <a:bodyPr>
            <a:normAutofit/>
          </a:bodyPr>
          <a:lstStyle/>
          <a:p>
            <a:r>
              <a:rPr lang="en-US" dirty="0">
                <a:latin typeface="Arial Rounded MT Bold" panose="020F0704030504030204" pitchFamily="34" charset="0"/>
              </a:rPr>
              <a:t>Earth quack analysis is done using response spectrum method (dynamic analysis)</a:t>
            </a:r>
          </a:p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Seismic Analysis and Design Information </a:t>
            </a:r>
          </a:p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1. </a:t>
            </a:r>
            <a:r>
              <a:rPr lang="en-GB" b="1" dirty="0">
                <a:latin typeface="Arial Rounded MT Bold" panose="020F0704030504030204" pitchFamily="34" charset="0"/>
              </a:rPr>
              <a:t>seismic Zone factor </a:t>
            </a:r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to the seismic zone map, Nablus city is located within zone 2 B, so the zone factor= 0.2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b="1" dirty="0"/>
              <a:t>2. </a:t>
            </a:r>
            <a:r>
              <a:rPr lang="en-GB" b="1" dirty="0">
                <a:latin typeface="Arial Rounded MT Bold" panose="020F0704030504030204" pitchFamily="34" charset="0"/>
              </a:rPr>
              <a:t>Soil Profile Type:  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Most of soil in the site is classified as rock, soil profile type is </a:t>
            </a:r>
            <a:r>
              <a:rPr lang="en-GB" b="1" dirty="0">
                <a:latin typeface="Arial Rounded MT Bold" panose="020F0704030504030204" pitchFamily="34" charset="0"/>
              </a:rPr>
              <a:t>S</a:t>
            </a:r>
            <a:r>
              <a:rPr lang="en-GB" b="1" baseline="-25000" dirty="0">
                <a:latin typeface="Arial Rounded MT Bold" panose="020F0704030504030204" pitchFamily="34" charset="0"/>
              </a:rPr>
              <a:t>B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F008BC-751D-4052-8C95-0F49BAA2D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93" y="5082271"/>
            <a:ext cx="5379719" cy="15697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13C7D9-FD3F-4C27-A41C-6293D6864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7638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3864-8550-4C9A-96A8-D6533C130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90600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Earthquakes (Seismic Analysis and Design)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297FF-FC45-411C-BE22-9FB8A714B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934929"/>
            <a:ext cx="10018713" cy="4247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3. Seismic Coefficients Ca and </a:t>
            </a:r>
            <a:r>
              <a:rPr lang="en-GB" b="1" dirty="0" err="1">
                <a:latin typeface="Arial Rounded MT Bold" panose="020F0704030504030204" pitchFamily="34" charset="0"/>
              </a:rPr>
              <a:t>Cv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Ca from table equal 0.2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 Rounded MT Bold" panose="020F0704030504030204" pitchFamily="34" charset="0"/>
              </a:rPr>
              <a:t>Cv</a:t>
            </a:r>
            <a:r>
              <a:rPr lang="en-GB" dirty="0">
                <a:latin typeface="Arial Rounded MT Bold" panose="020F0704030504030204" pitchFamily="34" charset="0"/>
              </a:rPr>
              <a:t> from table equal 0.2</a:t>
            </a:r>
          </a:p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4. Moment resisting Frame Type</a:t>
            </a: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According to UBC 97 code, type of frame for Zone 2 is intermediate Moment resisting Frame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5.Ductility Factor</a:t>
            </a: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R=5.5 from UBC 97 code</a:t>
            </a: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C8D48-C946-4097-B476-AF6457563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53D4DF-C3B2-4D6F-8AA3-D6932C08C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649" y="4405469"/>
            <a:ext cx="6288090" cy="1644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66844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D9A82-1C92-475B-8C4E-6C84A755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143000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Seismic Analysis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264F1-C74C-4F99-9668-68FE6D070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2890" y="1828801"/>
            <a:ext cx="10500133" cy="51619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1. Modal Participation Mass Ratio</a:t>
            </a:r>
          </a:p>
          <a:p>
            <a:pPr marL="0" indent="0">
              <a:buNone/>
            </a:pPr>
            <a:r>
              <a:rPr lang="en-US" dirty="0">
                <a:latin typeface="Arial Rounded MT Bold" panose="020F0704030504030204" pitchFamily="34" charset="0"/>
              </a:rPr>
              <a:t>specifications require at least 90 percent of mass be included as modal response</a:t>
            </a: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 Rounded MT Bold" panose="020F0704030504030204" pitchFamily="34" charset="0"/>
              </a:rPr>
              <a:t>In X- direction: 0.9762&gt;90%.ok</a:t>
            </a:r>
            <a:r>
              <a:rPr lang="en-GB" b="1" dirty="0">
                <a:latin typeface="Arial Rounded MT Bold" panose="020F0704030504030204" pitchFamily="34" charset="0"/>
              </a:rPr>
              <a:t>,           </a:t>
            </a:r>
            <a:r>
              <a:rPr lang="en-GB" sz="2000" dirty="0">
                <a:latin typeface="Arial Rounded MT Bold" panose="020F0704030504030204" pitchFamily="34" charset="0"/>
              </a:rPr>
              <a:t>In Y-Direction: 0.9623&gt;90%..ok</a:t>
            </a:r>
            <a:endParaRPr lang="en-GB" sz="2000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2.Structure Period</a:t>
            </a:r>
          </a:p>
          <a:p>
            <a:pPr marL="0" indent="0">
              <a:buNone/>
            </a:pPr>
            <a:r>
              <a:rPr lang="en-GB" sz="2000" dirty="0">
                <a:latin typeface="Arial Rounded MT Bold" panose="020F0704030504030204" pitchFamily="34" charset="0"/>
              </a:rPr>
              <a:t>Specification requires that Period from ETABS at maximum modal Mass either from (X or Y) be less than 1.4*T manual</a:t>
            </a:r>
            <a:endParaRPr lang="en-US" sz="2000" dirty="0">
              <a:latin typeface="Arial Rounded MT Bold" panose="020F0704030504030204" pitchFamily="34" charset="0"/>
            </a:endParaRPr>
          </a:p>
          <a:p>
            <a:r>
              <a:rPr lang="en-GB" dirty="0">
                <a:latin typeface="Arial Rounded MT Bold" panose="020F0704030504030204" pitchFamily="34" charset="0"/>
              </a:rPr>
              <a:t>H=14m (four floors)</a:t>
            </a:r>
            <a:endParaRPr lang="en-US" dirty="0">
              <a:latin typeface="Arial Rounded MT Bold" panose="020F0704030504030204" pitchFamily="34" charset="0"/>
            </a:endParaRPr>
          </a:p>
          <a:p>
            <a:r>
              <a:rPr lang="en-GB" dirty="0">
                <a:latin typeface="Arial Rounded MT Bold" panose="020F0704030504030204" pitchFamily="34" charset="0"/>
              </a:rPr>
              <a:t>So, T = 0.0488*14^0.75 = 0.353sec</a:t>
            </a:r>
            <a:endParaRPr lang="en-US" dirty="0">
              <a:latin typeface="Arial Rounded MT Bold" panose="020F0704030504030204" pitchFamily="34" charset="0"/>
            </a:endParaRPr>
          </a:p>
          <a:p>
            <a:r>
              <a:rPr lang="en-GB" dirty="0">
                <a:latin typeface="Arial Rounded MT Bold" panose="020F0704030504030204" pitchFamily="34" charset="0"/>
              </a:rPr>
              <a:t>1.4*0.353=0.494sec</a:t>
            </a:r>
            <a:endParaRPr lang="en-US" dirty="0">
              <a:latin typeface="Arial Rounded MT Bold" panose="020F0704030504030204" pitchFamily="34" charset="0"/>
            </a:endParaRPr>
          </a:p>
          <a:p>
            <a:r>
              <a:rPr lang="en-GB" dirty="0">
                <a:latin typeface="Arial Rounded MT Bold" panose="020F0704030504030204" pitchFamily="34" charset="0"/>
              </a:rPr>
              <a:t>Period at maximum Modal mass (0.5127%)=0.267&lt;0.494…. ok</a:t>
            </a:r>
            <a:endParaRPr lang="en-US" dirty="0">
              <a:latin typeface="Arial Rounded MT Bold" panose="020F0704030504030204" pitchFamily="34" charset="0"/>
            </a:endParaRP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CD595-7B38-4F3D-A724-92AD172C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446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7570A-6C62-4F3C-B1BA-675AD1914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10265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Seismic Checks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>
              <a:latin typeface="Arial Rounded MT Bold" panose="020F07040305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CA14D16-D0BF-4385-AE8D-2F8351075AE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14400" y="2300749"/>
                <a:ext cx="10588624" cy="455725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b="1" dirty="0">
                    <a:latin typeface="Arial Rounded MT Bold" panose="020F0704030504030204" pitchFamily="34" charset="0"/>
                  </a:rPr>
                  <a:t>1. Story Drift Check 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Arial Rounded MT Bold" panose="020F0704030504030204" pitchFamily="34" charset="0"/>
                  </a:rPr>
                  <a:t>Story Drift Limitation </a:t>
                </a:r>
                <a:endParaRPr lang="en-US" dirty="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Arial Rounded MT Bold" panose="020F0704030504030204" pitchFamily="34" charset="0"/>
                  </a:rPr>
                  <a:t>0.025*3500=87.5, ∆M=45.955&lt;87.5 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Arial Rounded MT Bold" panose="020F0704030504030204" pitchFamily="34" charset="0"/>
                  </a:rPr>
                  <a:t>………ok</a:t>
                </a:r>
                <a:endParaRPr lang="en-US" dirty="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Arial Rounded MT Bold" panose="020F0704030504030204" pitchFamily="34" charset="0"/>
                  </a:rPr>
                  <a:t>   2. Base Shear Check </a:t>
                </a:r>
              </a:p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353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17477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8055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6869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4728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2122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29305</m:t>
                    </m:r>
                  </m:oMath>
                </a14:m>
                <a:endParaRPr lang="en-US" dirty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𝑉𝑚𝑎𝑥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24347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2757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1872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86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𝐾𝑁</m:t>
                    </m:r>
                  </m:oMath>
                </a14:m>
                <a:endParaRPr lang="en-US" dirty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𝑉𝑚𝑖𝑛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11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24347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2757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535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64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𝐾𝑁</m:t>
                    </m:r>
                  </m:oMath>
                </a14:m>
                <a:endParaRPr lang="en-US" dirty="0"/>
              </a:p>
              <a:p>
                <a:pPr marL="0" indent="0">
                  <a:buNone/>
                </a:pPr>
                <a:r>
                  <a:rPr lang="en-GB" b="1" dirty="0">
                    <a:latin typeface="Arial Rounded MT Bold" panose="020F0704030504030204" pitchFamily="34" charset="0"/>
                  </a:rPr>
                  <a:t>Where from ETABS equal to 1872.85</a:t>
                </a:r>
              </a:p>
              <a:p>
                <a:endParaRPr lang="en-GB" b="1" dirty="0">
                  <a:latin typeface="Arial Rounded MT Bold" panose="020F0704030504030204" pitchFamily="34" charset="0"/>
                </a:endParaRPr>
              </a:p>
              <a:p>
                <a:endParaRPr lang="en-GB" b="1" dirty="0">
                  <a:latin typeface="Arial Rounded MT Bold" panose="020F0704030504030204" pitchFamily="34" charset="0"/>
                </a:endParaRPr>
              </a:p>
              <a:p>
                <a:endParaRPr lang="en-GB" b="1" dirty="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:endParaRPr lang="en-US" dirty="0">
                  <a:latin typeface="Arial Rounded MT Bold" panose="020F0704030504030204" pitchFamily="34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CA14D16-D0BF-4385-AE8D-2F8351075AE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14400" y="2300749"/>
                <a:ext cx="10588624" cy="4557252"/>
              </a:xfrm>
              <a:blipFill>
                <a:blip r:embed="rId2"/>
                <a:stretch>
                  <a:fillRect l="-1267" t="-270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51A1A6-5C34-4D93-A1DA-B155C69FD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0565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00019-FC84-4E04-8227-442E33CAB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848032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Design of frame elements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5B36C-2F04-437F-B213-D82C72769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5124" y="1533833"/>
            <a:ext cx="10337900" cy="4011561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b="1" dirty="0">
                <a:latin typeface="Arial Rounded MT Bold" panose="020F0704030504030204" pitchFamily="34" charset="0"/>
              </a:rPr>
              <a:t>column design</a:t>
            </a: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457200" indent="-457200">
              <a:buAutoNum type="arabicPeriod"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457200" indent="-457200">
              <a:buAutoNum type="arabicPeriod"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457200" indent="-457200">
              <a:buAutoNum type="arabicPeriod"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457200" indent="-457200">
              <a:buAutoNum type="arabicPeriod"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DE082B-2D68-43BE-B0BA-F7104792D2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164" y="2069946"/>
            <a:ext cx="2763224" cy="292458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61D0D3-74AF-4EE6-AE02-47434C21DF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707" y="2069946"/>
            <a:ext cx="2541999" cy="29245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82F0F9-F757-4BC3-9ECF-1A07FECED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AEC816-8DF5-4F73-8C77-F62A07D490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024" y="2381865"/>
            <a:ext cx="4037581" cy="23228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4743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927C4-3F61-45B0-A72D-4928D547E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685801"/>
            <a:ext cx="10018713" cy="951270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Design of frame elements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CEB15-BF49-4B6E-9F8F-60F6F7E3B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637071"/>
            <a:ext cx="10018713" cy="4365523"/>
          </a:xfrm>
        </p:spPr>
        <p:txBody>
          <a:bodyPr/>
          <a:lstStyle/>
          <a:p>
            <a:r>
              <a:rPr lang="en-GB" b="1" dirty="0">
                <a:latin typeface="Arial Rounded MT Bold" panose="020F0704030504030204" pitchFamily="34" charset="0"/>
              </a:rPr>
              <a:t>2. Beams Design</a:t>
            </a: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b="1" dirty="0">
              <a:latin typeface="Arial Rounded MT Bold" panose="020F0704030504030204" pitchFamily="34" charset="0"/>
            </a:endParaRP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endParaRPr lang="en-GB" b="1" dirty="0">
              <a:latin typeface="Arial Rounded MT Bold" panose="020F0704030504030204" pitchFamily="34" charset="0"/>
            </a:endParaRPr>
          </a:p>
          <a:p>
            <a:endParaRPr lang="en-US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4AF0FC-01F6-40C7-B1DE-CB629A385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666" y="931773"/>
            <a:ext cx="5205461" cy="44597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BA0304-1209-4016-8164-AA9B52E28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891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59DC0-32FC-4E1E-AED8-20750E28B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92277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Design of frame elements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>
              <a:latin typeface="Arial Rounded MT Bold" panose="020F07040305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76774CC2-1B73-4AE6-BA4E-B101D1EF568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484310" y="1356853"/>
                <a:ext cx="10018713" cy="4434348"/>
              </a:xfrm>
            </p:spPr>
            <p:txBody>
              <a:bodyPr/>
              <a:lstStyle/>
              <a:p>
                <a:r>
                  <a:rPr lang="en-GB" dirty="0">
                    <a:latin typeface="Arial Rounded MT Bold" panose="020F0704030504030204" pitchFamily="34" charset="0"/>
                  </a:rPr>
                  <a:t>using 1</a:t>
                </a:r>
                <a14:m>
                  <m:oMath xmlns:m="http://schemas.openxmlformats.org/officeDocument/2006/math">
                    <m:r>
                      <a:rPr lang="en-GB" b="0" i="1">
                        <a:latin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GB" dirty="0">
                    <a:latin typeface="Arial Rounded MT Bold" panose="020F0704030504030204" pitchFamily="34" charset="0"/>
                  </a:rPr>
                  <a:t>10mm stirrups /10cm at first meter of the beams and 1</a:t>
                </a:r>
                <a14:m>
                  <m:oMath xmlns:m="http://schemas.openxmlformats.org/officeDocument/2006/math">
                    <m:r>
                      <a:rPr lang="en-GB" b="0" i="1">
                        <a:latin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GB" dirty="0">
                    <a:latin typeface="Arial Rounded MT Bold" panose="020F0704030504030204" pitchFamily="34" charset="0"/>
                  </a:rPr>
                  <a:t>10mm stirrups /15cm at middle of the beam</a:t>
                </a:r>
              </a:p>
              <a:p>
                <a:endParaRPr lang="en-GB" dirty="0">
                  <a:latin typeface="Arial Rounded MT Bold" panose="020F0704030504030204" pitchFamily="34" charset="0"/>
                </a:endParaRPr>
              </a:p>
              <a:p>
                <a:endParaRPr lang="en-GB" dirty="0">
                  <a:latin typeface="Arial Rounded MT Bold" panose="020F0704030504030204" pitchFamily="34" charset="0"/>
                </a:endParaRPr>
              </a:p>
              <a:p>
                <a:endParaRPr lang="en-GB" dirty="0">
                  <a:latin typeface="Arial Rounded MT Bold" panose="020F0704030504030204" pitchFamily="34" charset="0"/>
                </a:endParaRPr>
              </a:p>
              <a:p>
                <a:endParaRPr lang="en-GB" dirty="0">
                  <a:latin typeface="Arial Rounded MT Bold" panose="020F0704030504030204" pitchFamily="34" charset="0"/>
                </a:endParaRPr>
              </a:p>
              <a:p>
                <a:endParaRPr lang="en-GB" dirty="0">
                  <a:latin typeface="Arial Rounded MT Bold" panose="020F0704030504030204" pitchFamily="34" charset="0"/>
                </a:endParaRPr>
              </a:p>
              <a:p>
                <a:endParaRPr lang="en-GB" dirty="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:endParaRPr lang="en-US" dirty="0">
                  <a:latin typeface="Arial Rounded MT Bold" panose="020F0704030504030204" pitchFamily="34" charset="0"/>
                </a:endParaRPr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76774CC2-1B73-4AE6-BA4E-B101D1EF568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84310" y="1356853"/>
                <a:ext cx="10018713" cy="4434348"/>
              </a:xfrm>
              <a:blipFill>
                <a:blip r:embed="rId2"/>
                <a:stretch>
                  <a:fillRect l="-1521" t="-39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A22FB62C-D350-469B-B3D4-A7936D1DD1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09" y="2521974"/>
            <a:ext cx="10100525" cy="25517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25AA56-97C4-4EA6-92A5-EBD7A4503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6356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6075-6F2A-4AD7-B1FB-17A46D84A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010264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Design of frame elements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ED19AB7-847D-4E29-B051-47BD008BB85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484310" y="1873045"/>
                <a:ext cx="10018713" cy="4159046"/>
              </a:xfrm>
            </p:spPr>
            <p:txBody>
              <a:bodyPr>
                <a:normAutofit/>
              </a:bodyPr>
              <a:lstStyle/>
              <a:p>
                <a:r>
                  <a:rPr lang="en-GB" b="1" dirty="0">
                    <a:latin typeface="Arial Rounded MT Bold" panose="020F0704030504030204" pitchFamily="34" charset="0"/>
                  </a:rPr>
                  <a:t>3.Slab Design</a:t>
                </a:r>
              </a:p>
              <a:p>
                <a:r>
                  <a:rPr lang="en-GB" b="1" dirty="0">
                    <a:latin typeface="Arial Rounded MT Bold" panose="020F0704030504030204" pitchFamily="34" charset="0"/>
                  </a:rPr>
                  <a:t>using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GB" b="1" dirty="0">
                    <a:latin typeface="Arial Rounded MT Bold" panose="020F0704030504030204" pitchFamily="34" charset="0"/>
                  </a:rPr>
                  <a:t>12 mm diameter bar, required number of bars 5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GB" b="1" dirty="0">
                    <a:latin typeface="Arial Rounded MT Bold" panose="020F0704030504030204" pitchFamily="34" charset="0"/>
                  </a:rPr>
                  <a:t>12mm for bottom reinforcement for both direction </a:t>
                </a:r>
                <a:endParaRPr lang="en-US" dirty="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Arial Rounded MT Bold" panose="020F0704030504030204" pitchFamily="34" charset="0"/>
                  </a:rPr>
                  <a:t>Using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∅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𝒎𝒎</m:t>
                    </m:r>
                  </m:oMath>
                </a14:m>
                <a:r>
                  <a:rPr lang="en-GB" b="1" dirty="0">
                    <a:latin typeface="Arial Rounded MT Bold" panose="020F0704030504030204" pitchFamily="34" charset="0"/>
                  </a:rPr>
                  <a:t>, required number of top reinforcement bars =6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∅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𝒎𝒎</m:t>
                    </m:r>
                  </m:oMath>
                </a14:m>
                <a:r>
                  <a:rPr lang="en-US" dirty="0">
                    <a:latin typeface="Arial Rounded MT Bold" panose="020F0704030504030204" pitchFamily="34" charset="0"/>
                  </a:rPr>
                  <a:t> for top reinforcement for both direction </a:t>
                </a:r>
              </a:p>
              <a:p>
                <a:pPr marL="0" indent="0">
                  <a:buNone/>
                </a:pPr>
                <a:endParaRPr lang="en-GB" b="1" dirty="0">
                  <a:latin typeface="Arial Rounded MT Bold" panose="020F0704030504030204" pitchFamily="34" charset="0"/>
                </a:endParaRPr>
              </a:p>
              <a:p>
                <a:endParaRPr lang="en-GB" b="1" dirty="0">
                  <a:latin typeface="Arial Rounded MT Bold" panose="020F0704030504030204" pitchFamily="34" charset="0"/>
                </a:endParaRPr>
              </a:p>
              <a:p>
                <a:endParaRPr lang="en-GB" b="1" dirty="0">
                  <a:latin typeface="Arial Rounded MT Bold" panose="020F0704030504030204" pitchFamily="34" charset="0"/>
                </a:endParaRPr>
              </a:p>
              <a:p>
                <a:endParaRPr lang="en-GB" b="1" dirty="0">
                  <a:latin typeface="Arial Rounded MT Bold" panose="020F0704030504030204" pitchFamily="34" charset="0"/>
                </a:endParaRPr>
              </a:p>
              <a:p>
                <a:endParaRPr lang="en-US" b="1" dirty="0">
                  <a:latin typeface="Arial Rounded MT Bold" panose="020F0704030504030204" pitchFamily="34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ED19AB7-847D-4E29-B051-47BD008BB85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84310" y="1873045"/>
                <a:ext cx="10018713" cy="4159046"/>
              </a:xfrm>
              <a:blipFill>
                <a:blip r:embed="rId2"/>
                <a:stretch>
                  <a:fillRect l="-1521" t="-180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7B489-EEF2-4D65-9D85-1A7A324E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554892-C4AA-409F-9F85-186A3A947D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942" y="3641134"/>
            <a:ext cx="5703167" cy="28601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B80F00D-A643-4EB4-934A-5EAB4211E0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090" y="3641133"/>
            <a:ext cx="5810865" cy="28601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97030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57AB3-F2D3-4948-BA2C-C88D2D01B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80219"/>
            <a:ext cx="10018713" cy="1401098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Design of frame elements</a:t>
            </a:r>
            <a:endParaRPr lang="en-US" sz="2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FF605F-C314-4DE2-B2F4-09E800F33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38</a:t>
            </a:fld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D0007FE-1BE6-432A-8A1D-EFDCC9099C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807" y="1253611"/>
            <a:ext cx="10220632" cy="52799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445977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F6A2B-5440-4E75-B9DD-78C1C5DB6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00548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latin typeface="Arial Rounded MT Bold" panose="020F0704030504030204" pitchFamily="34" charset="0"/>
              </a:rPr>
              <a:t>Design of frame elements</a:t>
            </a:r>
            <a:endParaRPr lang="en-US" sz="32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DC4261-2192-4146-BD12-C4F4643F3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39</a:t>
            </a:fld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395496E-4629-437A-926E-C182328A48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1" y="1533832"/>
            <a:ext cx="9739212" cy="50586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44886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D92AA-4EB7-444E-9E21-1976110DF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494071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b="1" dirty="0">
                <a:latin typeface="Arial Rounded MT Bold" panose="020F0704030504030204" pitchFamily="34" charset="0"/>
              </a:rPr>
              <a:t>Design of frame elements</a:t>
            </a:r>
            <a:endParaRPr lang="en-US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F5100BA-1B5B-4EBC-BA01-0C01E0D1DB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098" y="1179871"/>
            <a:ext cx="9806757" cy="54274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FBD106-22ED-450C-8185-79FC5BE72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660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48C78-22A1-42DD-9802-480688A02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62781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latin typeface="Arial Rounded MT Bold" panose="020F0704030504030204" pitchFamily="34" charset="0"/>
              </a:rPr>
              <a:t>4.Shear wall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43AD5-D771-4A56-A4C2-B417337D4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41</a:t>
            </a:fld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32F644-922B-4621-A204-CEE605DD1C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323" y="1548581"/>
            <a:ext cx="3834580" cy="43185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244981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C82A-D7B8-43D7-B4B9-DBF6FCDAF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069258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Stairs Design</a:t>
            </a:r>
            <a:br>
              <a:rPr lang="en-US" sz="2800" dirty="0">
                <a:latin typeface="Arial Rounded MT Bold" panose="020F0704030504030204" pitchFamily="34" charset="0"/>
              </a:rPr>
            </a:br>
            <a:endParaRPr lang="en-US" sz="2800" dirty="0">
              <a:latin typeface="Arial Rounded MT Bold" panose="020F070403050403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5C029C-406E-4924-9180-C17E0BC564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1" y="1327354"/>
            <a:ext cx="10161639" cy="46604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13E5A61-40EF-465D-B71D-51CA2CB37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3874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8E817-2612-4184-AA8A-DC66B14AE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530943"/>
            <a:ext cx="10018713" cy="1061884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Footing Design</a:t>
            </a:r>
            <a:endParaRPr lang="en-US" sz="2800" dirty="0">
              <a:latin typeface="Arial Rounded MT Bold" panose="020F070403050403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1E413A-A3CC-46BE-872D-E717056FEE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604" y="2235444"/>
            <a:ext cx="9129252" cy="39968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428119-933C-4991-9E1A-2526349878D5}"/>
              </a:ext>
            </a:extLst>
          </p:cNvPr>
          <p:cNvSpPr/>
          <p:nvPr/>
        </p:nvSpPr>
        <p:spPr>
          <a:xfrm>
            <a:off x="1484311" y="1622881"/>
            <a:ext cx="7897355" cy="4560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 Rounded MT Bold" panose="020F07040305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 allowable =400KN/m</a:t>
            </a:r>
            <a:r>
              <a:rPr lang="en-GB" sz="2400" baseline="30000" dirty="0">
                <a:latin typeface="Arial Rounded MT Bold" panose="020F07040305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</a:t>
            </a:r>
            <a:r>
              <a:rPr lang="en-GB" sz="2400" dirty="0">
                <a:latin typeface="Arial Rounded MT Bold" panose="020F07040305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so using single footing type</a:t>
            </a:r>
            <a:endParaRPr lang="en-US" sz="2000" dirty="0">
              <a:effectLst/>
              <a:latin typeface="Arial Rounded MT Bold" panose="020F07040305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DEF261-D192-4F25-A44F-69B278BE5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7689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6632F-23B8-4C97-B2AF-C7F320374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06478"/>
            <a:ext cx="10018713" cy="870154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latin typeface="Arial Rounded MT Bold" panose="020F0704030504030204" pitchFamily="34" charset="0"/>
              </a:rPr>
              <a:t>Footing Design</a:t>
            </a:r>
            <a:endParaRPr lang="en-US" sz="28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F6022E-A92E-4CBB-BDFC-C61D20DAC9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5241" y="206478"/>
            <a:ext cx="4912112" cy="25957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DB4E59-06C6-4801-BFA4-FA18A8766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44</a:t>
            </a:fld>
            <a:endParaRPr lang="en-GB"/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3115ED75-0F43-4498-9B5E-71C3C32C5C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361" y="2916493"/>
            <a:ext cx="9458992" cy="36170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8515694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40229-F27A-4EFB-A230-EC810D3CF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803786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nkGothic Md BT" panose="020B0807020203060204" pitchFamily="34" charset="0"/>
              </a:rPr>
              <a:t>Electrical Design </a:t>
            </a:r>
            <a:endParaRPr lang="en-US" sz="3600" dirty="0">
              <a:latin typeface="BankGothic Md BT" panose="020B080702020306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81B0E-0884-46F0-87A6-31683C90A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42103"/>
            <a:ext cx="10018713" cy="4449097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Outlets Design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01BC66-F0D1-436D-BF03-038AA517B5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0" y="2145888"/>
            <a:ext cx="9743942" cy="44908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C57E62-3918-4B4C-937A-9AAEE97E3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208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2FA95-3A5C-461D-A93E-45B92385E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21774"/>
          </a:xfrm>
        </p:spPr>
        <p:txBody>
          <a:bodyPr/>
          <a:lstStyle/>
          <a:p>
            <a:pPr algn="l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nkGothic Md BT" panose="020B0807020203060204" pitchFamily="34" charset="0"/>
              </a:rPr>
              <a:t>Electrical Design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6C64468-498C-4692-8133-48D417CCA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430595"/>
            <a:ext cx="10018713" cy="4360606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Electrical lighting Design</a:t>
            </a: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Programs used in electrical lighting design</a:t>
            </a:r>
          </a:p>
          <a:p>
            <a:pPr marL="0" indent="0">
              <a:buNone/>
            </a:pPr>
            <a:r>
              <a:rPr lang="en-US" b="1" dirty="0">
                <a:latin typeface="Arial Rounded MT Bold" panose="020F0704030504030204" pitchFamily="34" charset="0"/>
              </a:rPr>
              <a:t>DIALUX EVO 7</a:t>
            </a: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0BAEE3-F979-46EF-A296-77F6F5B6C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39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D80CD-71C3-4933-B83C-38C1BF1C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07025"/>
          </a:xfrm>
        </p:spPr>
        <p:txBody>
          <a:bodyPr>
            <a:noAutofit/>
          </a:bodyPr>
          <a:lstStyle/>
          <a:p>
            <a:pPr algn="l"/>
            <a:r>
              <a:rPr lang="en-US" sz="2800" b="1" dirty="0">
                <a:latin typeface="Arial Rounded MT Bold" panose="020F0704030504030204" pitchFamily="34" charset="0"/>
              </a:rPr>
              <a:t>Electrical lighting Design</a:t>
            </a:r>
            <a:br>
              <a:rPr lang="en-US" sz="2800" b="1" dirty="0">
                <a:latin typeface="Arial Rounded MT Bold" panose="020F0704030504030204" pitchFamily="34" charset="0"/>
              </a:rPr>
            </a:br>
            <a:endParaRPr lang="en-US" sz="2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B3CCFC8-073A-4166-88D0-5778279866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114252"/>
              </p:ext>
            </p:extLst>
          </p:nvPr>
        </p:nvGraphicFramePr>
        <p:xfrm>
          <a:off x="2261895" y="1489587"/>
          <a:ext cx="7221318" cy="5486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7106">
                  <a:extLst>
                    <a:ext uri="{9D8B030D-6E8A-4147-A177-3AD203B41FA5}">
                      <a16:colId xmlns:a16="http://schemas.microsoft.com/office/drawing/2014/main" val="2848253085"/>
                    </a:ext>
                  </a:extLst>
                </a:gridCol>
                <a:gridCol w="2407106">
                  <a:extLst>
                    <a:ext uri="{9D8B030D-6E8A-4147-A177-3AD203B41FA5}">
                      <a16:colId xmlns:a16="http://schemas.microsoft.com/office/drawing/2014/main" val="102059180"/>
                    </a:ext>
                  </a:extLst>
                </a:gridCol>
                <a:gridCol w="2407106">
                  <a:extLst>
                    <a:ext uri="{9D8B030D-6E8A-4147-A177-3AD203B41FA5}">
                      <a16:colId xmlns:a16="http://schemas.microsoft.com/office/drawing/2014/main" val="2991885314"/>
                    </a:ext>
                  </a:extLst>
                </a:gridCol>
              </a:tblGrid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Function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Lux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UGR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92664313"/>
                  </a:ext>
                </a:extLst>
              </a:tr>
              <a:tr h="23304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classroom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300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46509334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Head master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69709375"/>
                  </a:ext>
                </a:extLst>
              </a:tr>
              <a:tr h="23304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secretary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4079948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Deputy head master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5603896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Meeting room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8268267"/>
                  </a:ext>
                </a:extLst>
              </a:tr>
              <a:tr h="23304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Teacher room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300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1305265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Kitchen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22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411681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Store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100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25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6809848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Biology Lab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1970004"/>
                  </a:ext>
                </a:extLst>
              </a:tr>
              <a:tr h="2406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Physics Lab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1453638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777F4C-944F-4B77-A6CF-18848757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8459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D408A-0BC3-4DFE-AFC4-517DF805C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641555"/>
            <a:ext cx="10018713" cy="892278"/>
          </a:xfrm>
        </p:spPr>
        <p:txBody>
          <a:bodyPr>
            <a:noAutofit/>
          </a:bodyPr>
          <a:lstStyle/>
          <a:p>
            <a:pPr algn="l"/>
            <a:r>
              <a:rPr lang="en-US" sz="2800" b="1" dirty="0">
                <a:latin typeface="Arial Rounded MT Bold" panose="020F0704030504030204" pitchFamily="34" charset="0"/>
              </a:rPr>
              <a:t>Electrical lighting Design</a:t>
            </a:r>
            <a:br>
              <a:rPr lang="en-US" sz="2800" b="1" dirty="0">
                <a:latin typeface="Arial Rounded MT Bold" panose="020F0704030504030204" pitchFamily="34" charset="0"/>
              </a:rPr>
            </a:br>
            <a:endParaRPr lang="en-US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6A48A67-A5D4-4E30-AE81-409DE58C7F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9404028"/>
              </p:ext>
            </p:extLst>
          </p:nvPr>
        </p:nvGraphicFramePr>
        <p:xfrm>
          <a:off x="2153265" y="1264120"/>
          <a:ext cx="8244348" cy="5486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8116">
                  <a:extLst>
                    <a:ext uri="{9D8B030D-6E8A-4147-A177-3AD203B41FA5}">
                      <a16:colId xmlns:a16="http://schemas.microsoft.com/office/drawing/2014/main" val="3232117565"/>
                    </a:ext>
                  </a:extLst>
                </a:gridCol>
                <a:gridCol w="2748116">
                  <a:extLst>
                    <a:ext uri="{9D8B030D-6E8A-4147-A177-3AD203B41FA5}">
                      <a16:colId xmlns:a16="http://schemas.microsoft.com/office/drawing/2014/main" val="2333941890"/>
                    </a:ext>
                  </a:extLst>
                </a:gridCol>
                <a:gridCol w="2748116">
                  <a:extLst>
                    <a:ext uri="{9D8B030D-6E8A-4147-A177-3AD203B41FA5}">
                      <a16:colId xmlns:a16="http://schemas.microsoft.com/office/drawing/2014/main" val="261679044"/>
                    </a:ext>
                  </a:extLst>
                </a:gridCol>
              </a:tblGrid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Computer Lab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300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0077181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Drawing Lab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43019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Corridors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25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16093212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Circulation 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25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0298653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stairs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150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25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972307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Entrance Hall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22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9282863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cafeteria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200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22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322390"/>
                  </a:ext>
                </a:extLst>
              </a:tr>
              <a:tr h="4010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Gymnasium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300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22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2041798"/>
                  </a:ext>
                </a:extLst>
              </a:tr>
              <a:tr h="8020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Library (book shelves)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200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64256061"/>
                  </a:ext>
                </a:extLst>
              </a:tr>
              <a:tr h="8020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Library (reading area)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 Rounded MT Bold" panose="020F0704030504030204" pitchFamily="34" charset="0"/>
                        </a:rPr>
                        <a:t>500</a:t>
                      </a:r>
                      <a:endParaRPr lang="en-US" sz="200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 Rounded MT Bold" panose="020F0704030504030204" pitchFamily="34" charset="0"/>
                        </a:rPr>
                        <a:t>19</a:t>
                      </a:r>
                      <a:endParaRPr lang="en-US" sz="2000" dirty="0">
                        <a:effectLst/>
                        <a:latin typeface="Arial Rounded MT Bold" panose="020F07040305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4371199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FDA9B-5481-4690-8952-57B6FEF3D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78343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84B39-5383-4CA0-84BB-ED111E4A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80768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>
                <a:latin typeface="Arial Rounded MT Bold" panose="020F0704030504030204" pitchFamily="34" charset="0"/>
              </a:rPr>
              <a:t>Electrical lighting Design</a:t>
            </a:r>
            <a:br>
              <a:rPr lang="en-US" sz="2800" b="1" dirty="0">
                <a:latin typeface="Arial Rounded MT Bold" panose="020F0704030504030204" pitchFamily="34" charset="0"/>
              </a:rPr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8BF93-9DBA-4EC3-80AA-B0CEE3103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165123"/>
            <a:ext cx="10018713" cy="4626077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1. Classrooms Lighting design</a:t>
            </a: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8911D2-16CC-4674-A2F0-8DB7E5A278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196" y="2145891"/>
            <a:ext cx="5314696" cy="21901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3F8F00-F79E-417C-9DE5-DD4F71945B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806" y="575187"/>
            <a:ext cx="5633884" cy="61648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5C9030-DA63-432E-8047-DE1D6A377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7510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42CEE-7AF5-40D9-8915-B6DF6367A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71052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C472623-5D67-4D19-BFC0-51451386C1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0" y="1665901"/>
            <a:ext cx="4710013" cy="4071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2982A4-123F-4AD7-938C-53C4A7058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50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8F3458-0963-47DA-A59A-57DC806D74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323" y="1665901"/>
            <a:ext cx="4336025" cy="4071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1188606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C0055-077D-4BC5-AFC1-F66F4AB63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907025"/>
          </a:xfrm>
        </p:spPr>
        <p:txBody>
          <a:bodyPr>
            <a:noAutofit/>
          </a:bodyPr>
          <a:lstStyle/>
          <a:p>
            <a:pPr algn="l"/>
            <a:r>
              <a:rPr lang="en-US" sz="2400" b="1" dirty="0">
                <a:latin typeface="Arial Rounded MT Bold" panose="020F0704030504030204" pitchFamily="34" charset="0"/>
              </a:rPr>
              <a:t>2.  Laboratory Lighting design</a:t>
            </a:r>
            <a:br>
              <a:rPr lang="en-US" sz="2400" dirty="0">
                <a:latin typeface="Arial Rounded MT Bold" panose="020F0704030504030204" pitchFamily="34" charset="0"/>
              </a:rPr>
            </a:br>
            <a:endParaRPr lang="en-US" sz="2400" dirty="0">
              <a:latin typeface="Arial Rounded MT Bold" panose="020F070403050403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89E14E-6545-4D33-ABCE-78BDD1250F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80" y="1592825"/>
            <a:ext cx="5476926" cy="19910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978A32-C14D-4118-872C-77CF111F48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9071" y="685800"/>
            <a:ext cx="5571709" cy="59502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E71F01-91AE-42CD-A284-EAE4B43ED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57316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EC079-FE08-4BA0-9345-AEBB990C8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529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2A83C7-D5EA-4C50-BE96-A585F3734A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2" y="1784555"/>
            <a:ext cx="4695262" cy="3819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19BF50-AB5A-4360-9990-4EA8FA42F2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9574" y="1784555"/>
            <a:ext cx="5323451" cy="3819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C1F5F4-81A1-43B2-BD12-61F28D660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4373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6EEAC-3498-41AF-936F-7D37FF6FF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00548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FB9BE-D544-4D34-913D-C4491132F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172" y="1386349"/>
            <a:ext cx="10470851" cy="4404851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4. Teacher Room Lighting Design</a:t>
            </a:r>
          </a:p>
          <a:p>
            <a:pPr marL="0" indent="0">
              <a:buNone/>
            </a:pPr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endParaRPr lang="en-US" b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US" dirty="0">
              <a:latin typeface="Arial Rounded MT Bold" panose="020F070403050403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584C76-99F8-425A-8271-4338A3E0E4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763" y="2086897"/>
            <a:ext cx="5813313" cy="21434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4CFEFC-82C2-4D25-B15F-E727F1210F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1304" y="685801"/>
            <a:ext cx="5583860" cy="60689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54F613-F284-4F02-9559-949C61EA6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760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8EAB9-AF2C-43AD-8F79-AB2524445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529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0CCDF9-8B7D-4D25-839B-E3C1CE693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1" y="1900509"/>
            <a:ext cx="4680515" cy="3615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736523-C1E4-438A-A4CC-63C94C8C40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667" y="1556379"/>
            <a:ext cx="4567623" cy="4446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E45B2C-2E1D-4479-810F-E19D8BF40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8625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36947-FFA0-4234-9862-02A47EDE4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529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293F04-814E-46D8-8691-009C5B0E8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7123" y="1401097"/>
            <a:ext cx="4498258" cy="41295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5A07BB-20EE-4B8D-8FD2-797EB5B61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0BCC03-E25F-483C-B7D6-E4431FC213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415" y="1401097"/>
            <a:ext cx="4940708" cy="4791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6488508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2F2FD-29BE-4641-8CAB-CBF54E7C9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5954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50A62D-05A6-423A-9C05-A2583EF7FF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1" y="1445343"/>
            <a:ext cx="4565962" cy="4346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1EC06C-0A37-4DED-B0A3-A90BA989FE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561" y="1445343"/>
            <a:ext cx="4792832" cy="4346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6CC96C-09C9-489E-AF9D-9B3A5C7C3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162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D490D-A07E-407B-9814-C395E213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83328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086231-B32A-44C5-93DD-BD6E62644E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1" y="1519238"/>
            <a:ext cx="9789438" cy="4645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7AE04F2-EBD9-4B13-B75B-26DC59F49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7286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7A867-C238-4528-9665-28445410B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67813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B79974-C4D7-4C23-A42E-EFBBA0E6CC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2" y="1253613"/>
            <a:ext cx="10018712" cy="49434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98BBD6-AF49-40DA-A0E0-C90748899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387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66C8F-B8CA-47A1-8E0C-234E8DA17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53831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8D47AD-B6DB-4C2D-AFBF-5B1BDCACF1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313" y="1627452"/>
            <a:ext cx="10018712" cy="43751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8BBA4B-0680-44F2-A18C-BA4B43E05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2124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02DC6-30A8-4D97-A3D6-DA8851879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0378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0A5B7F-A775-4C26-82F8-93A560B7AE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213" y="1489587"/>
            <a:ext cx="6253315" cy="48374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D0E5E4-1042-4009-81F7-E1C96189D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06036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A3BFF-969E-4355-B880-B87081DEB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94236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BankGothic Lt BT" panose="020B0607020203060204" pitchFamily="34" charset="0"/>
              </a:rPr>
              <a:t>plumping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B3CD8-7788-4C2F-8473-6D1DE362C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04" y="1380037"/>
            <a:ext cx="10618120" cy="5079757"/>
          </a:xfrm>
        </p:spPr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Domestic cold water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Domestic hot water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Harvest water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Gray water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Stationary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0747EB-16AC-41E8-BF21-85E182DA1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DE515C-28C2-4A30-9B27-4F313017E9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019" y="1758210"/>
            <a:ext cx="7108004" cy="4701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C1E56C-2A76-495D-9A0C-738F22E07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850" y="3919915"/>
            <a:ext cx="4022348" cy="30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4614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83E36-C7A5-44D3-A964-D917AE52E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30045"/>
          </a:xfrm>
        </p:spPr>
        <p:txBody>
          <a:bodyPr/>
          <a:lstStyle/>
          <a:p>
            <a:r>
              <a:rPr lang="en-US" b="1" dirty="0">
                <a:latin typeface="BankGothic Lt BT" panose="020B0607020203060204" pitchFamily="34" charset="0"/>
              </a:rPr>
              <a:t>plumping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63CD4-B1D7-4024-AB71-F99DB78DF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872" y="1415845"/>
            <a:ext cx="10323152" cy="5102942"/>
          </a:xfrm>
        </p:spPr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Piping 50mm stainless steel vertical.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Piping 100 mm PVC horizontal.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Slope suit building envelope.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Harvest water: drains(100mm), slope 0.5%.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DF487-0D9B-40A4-881D-F6BB130C0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62</a:t>
            </a:fld>
            <a:endParaRPr lang="en-GB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41B8D9FA-BFA6-408C-A788-0B11513B6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633518"/>
            <a:ext cx="6653213" cy="2885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58700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713E1-1B19-4190-9CC9-620631D8A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49" y="671053"/>
            <a:ext cx="10018713" cy="685800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BankGothic Lt BT" panose="020B0607020203060204" pitchFamily="34" charset="0"/>
              </a:rPr>
              <a:t>plumping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67C8A-ED44-4EF0-A876-03F44E5C2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2861187"/>
            <a:ext cx="10750855" cy="3716594"/>
          </a:xfrm>
        </p:spPr>
        <p:txBody>
          <a:bodyPr/>
          <a:lstStyle/>
          <a:p>
            <a:r>
              <a:rPr lang="en-US" sz="2800" b="1" dirty="0">
                <a:latin typeface="BankGothic Lt BT" panose="020B0607020203060204" pitchFamily="34" charset="0"/>
              </a:rPr>
              <a:t>Fire system</a:t>
            </a:r>
          </a:p>
          <a:p>
            <a:r>
              <a:rPr lang="en-US" sz="2800" dirty="0">
                <a:latin typeface="Arial Rounded MT Bold" panose="020F0704030504030204" pitchFamily="34" charset="0"/>
              </a:rPr>
              <a:t>12 m2 area. </a:t>
            </a:r>
          </a:p>
          <a:p>
            <a:r>
              <a:rPr lang="en-US" sz="2800" dirty="0">
                <a:latin typeface="Arial Rounded MT Bold" panose="020F0704030504030204" pitchFamily="34" charset="0"/>
              </a:rPr>
              <a:t>Pendent, hosted, K factor=115.</a:t>
            </a:r>
          </a:p>
          <a:p>
            <a:r>
              <a:rPr lang="en-US" sz="2800" dirty="0">
                <a:latin typeface="Arial Rounded MT Bold" panose="020F0704030504030204" pitchFamily="34" charset="0"/>
              </a:rPr>
              <a:t>Piping 25mm.</a:t>
            </a:r>
          </a:p>
          <a:p>
            <a:endParaRPr lang="en-US" sz="2800" b="1" dirty="0">
              <a:latin typeface="BankGothic Lt BT" panose="020B060702020306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3E0B21-E3F8-4A3E-B412-DF1F1D942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63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6E25C47C-6BE6-4A39-AE36-3719E9D43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071" y="3638280"/>
            <a:ext cx="6923087" cy="24114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04677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0FD8A-06E3-4984-B381-1B48DF281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03787"/>
          </a:xfrm>
        </p:spPr>
        <p:txBody>
          <a:bodyPr/>
          <a:lstStyle/>
          <a:p>
            <a:r>
              <a:rPr lang="en-US" dirty="0"/>
              <a:t>HVAC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6D8F1-84F9-4DF3-AFB1-93CEFB157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916" y="2005781"/>
            <a:ext cx="10736107" cy="4852219"/>
          </a:xfrm>
        </p:spPr>
        <p:txBody>
          <a:bodyPr/>
          <a:lstStyle/>
          <a:p>
            <a:r>
              <a:rPr lang="en-US" sz="2800" b="1" dirty="0">
                <a:latin typeface="BankGothic Lt BT" panose="020B0607020203060204" pitchFamily="34" charset="0"/>
              </a:rPr>
              <a:t>HVAC load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VAV diffuser system.</a:t>
            </a:r>
          </a:p>
          <a:p>
            <a:r>
              <a:rPr lang="en-US" dirty="0">
                <a:latin typeface="Arial Rounded MT Bold" panose="020F0704030504030204" pitchFamily="34" charset="0"/>
              </a:rPr>
              <a:t>AHU, Diffuser, Ducts, flex duct.</a:t>
            </a: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  <a:p>
            <a:endParaRPr lang="en-US" b="1" dirty="0">
              <a:latin typeface="BankGothic Lt BT" panose="020B060702020306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8ED26F-DBEA-45B2-A5E1-1F0AA43E2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64</a:t>
            </a:fld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B9096CC-8BBC-45EC-B49A-5BA6C1700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145" y="2974259"/>
            <a:ext cx="6026585" cy="34202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273402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C5EC1-5AC7-4B73-A954-8EE402B6E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03976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latin typeface="Arial Rounded MT Bold" panose="020F0704030504030204" pitchFamily="34" charset="0"/>
              </a:rPr>
              <a:t>Cost estimation and quantity survey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6D862A-36D8-4B55-9597-70A50087A2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5310660"/>
              </p:ext>
            </p:extLst>
          </p:nvPr>
        </p:nvGraphicFramePr>
        <p:xfrm>
          <a:off x="2448232" y="1858298"/>
          <a:ext cx="7388942" cy="2637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4471">
                  <a:extLst>
                    <a:ext uri="{9D8B030D-6E8A-4147-A177-3AD203B41FA5}">
                      <a16:colId xmlns:a16="http://schemas.microsoft.com/office/drawing/2014/main" val="1164051424"/>
                    </a:ext>
                  </a:extLst>
                </a:gridCol>
                <a:gridCol w="3694471">
                  <a:extLst>
                    <a:ext uri="{9D8B030D-6E8A-4147-A177-3AD203B41FA5}">
                      <a16:colId xmlns:a16="http://schemas.microsoft.com/office/drawing/2014/main" val="1047627258"/>
                    </a:ext>
                  </a:extLst>
                </a:gridCol>
              </a:tblGrid>
              <a:tr h="8790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Type of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684826"/>
                  </a:ext>
                </a:extLst>
              </a:tr>
              <a:tr h="8790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Structural Work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 Rounded MT Bold" panose="020F0704030504030204" pitchFamily="34" charset="0"/>
                        </a:rPr>
                        <a:t>2200580NIS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637320"/>
                  </a:ext>
                </a:extLst>
              </a:tr>
              <a:tr h="8790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Architectural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dirty="0">
                          <a:latin typeface="Arial Rounded MT Bold" panose="020F0704030504030204" pitchFamily="34" charset="0"/>
                        </a:rPr>
                        <a:t>1600740NIS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928266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D722DB-B1D7-466B-AF45-B5EC8ECBA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65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B945CEB-460C-4C76-9332-F23F559A8E92}"/>
              </a:ext>
            </a:extLst>
          </p:cNvPr>
          <p:cNvSpPr/>
          <p:nvPr/>
        </p:nvSpPr>
        <p:spPr>
          <a:xfrm>
            <a:off x="1484311" y="5062878"/>
            <a:ext cx="64786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latin typeface="Arial Rounded MT Bold" panose="020F0704030504030204" pitchFamily="34" charset="0"/>
              </a:rPr>
              <a:t>Cost /meter. Square = 202JD/meter.sqaure</a:t>
            </a:r>
          </a:p>
        </p:txBody>
      </p:sp>
    </p:spTree>
    <p:extLst>
      <p:ext uri="{BB962C8B-B14F-4D97-AF65-F5344CB8AC3E}">
        <p14:creationId xmlns:p14="http://schemas.microsoft.com/office/powerpoint/2010/main" val="394805604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2F31E-2403-4123-8F15-1974B960A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69605"/>
          </a:xfrm>
        </p:spPr>
        <p:txBody>
          <a:bodyPr>
            <a:noAutofit/>
          </a:bodyPr>
          <a:lstStyle/>
          <a:p>
            <a:endParaRPr lang="en-US" dirty="0"/>
          </a:p>
        </p:txBody>
      </p:sp>
      <p:pic>
        <p:nvPicPr>
          <p:cNvPr id="5" name="sameh">
            <a:hlinkClick r:id="" action="ppaction://media"/>
            <a:extLst>
              <a:ext uri="{FF2B5EF4-FFF2-40B4-BE49-F238E27FC236}">
                <a16:creationId xmlns:a16="http://schemas.microsoft.com/office/drawing/2014/main" id="{893BD252-97A9-4E66-B9AF-F9E45610927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99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464684-9CE7-4996-909B-C8584AC4B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23402-D401-4F44-B7A1-8213EAEF8417}" type="slidenum">
              <a:rPr lang="en-GB" smtClean="0"/>
              <a:pPr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88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6316</TotalTime>
  <Words>1372</Words>
  <Application>Microsoft Office PowerPoint</Application>
  <PresentationFormat>Widescreen</PresentationFormat>
  <Paragraphs>505</Paragraphs>
  <Slides>66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6" baseType="lpstr">
      <vt:lpstr>Arial</vt:lpstr>
      <vt:lpstr>Arial Rounded MT Bold</vt:lpstr>
      <vt:lpstr>BankGothic Lt BT</vt:lpstr>
      <vt:lpstr>BankGothic Md BT</vt:lpstr>
      <vt:lpstr>Calibri</vt:lpstr>
      <vt:lpstr>Cambria Math</vt:lpstr>
      <vt:lpstr>Castellar</vt:lpstr>
      <vt:lpstr>Corbel</vt:lpstr>
      <vt:lpstr>Times New Roman</vt:lpstr>
      <vt:lpstr>Parallax</vt:lpstr>
      <vt:lpstr>integrated design of a secondary school </vt:lpstr>
      <vt:lpstr>Content </vt:lpstr>
      <vt:lpstr>Introduction</vt:lpstr>
      <vt:lpstr>Architectural Design</vt:lpstr>
      <vt:lpstr>Architectural Design</vt:lpstr>
      <vt:lpstr>Site plan</vt:lpstr>
      <vt:lpstr>Site plan</vt:lpstr>
      <vt:lpstr>Architectural Design</vt:lpstr>
      <vt:lpstr>Architectural Design</vt:lpstr>
      <vt:lpstr>Architectural Design</vt:lpstr>
      <vt:lpstr>Architectural Design</vt:lpstr>
      <vt:lpstr>Architectural Design</vt:lpstr>
      <vt:lpstr>Elevation: East and North elevation</vt:lpstr>
      <vt:lpstr>South and West elevation</vt:lpstr>
      <vt:lpstr>sections</vt:lpstr>
      <vt:lpstr>3D view</vt:lpstr>
      <vt:lpstr>Environmental Design</vt:lpstr>
      <vt:lpstr>Material selection</vt:lpstr>
      <vt:lpstr>Material selection</vt:lpstr>
      <vt:lpstr>Glazing</vt:lpstr>
      <vt:lpstr>Solar Analysis</vt:lpstr>
      <vt:lpstr>Acoustical Design</vt:lpstr>
      <vt:lpstr>Acoustical Design</vt:lpstr>
      <vt:lpstr>Plug load</vt:lpstr>
      <vt:lpstr>Structural Design</vt:lpstr>
      <vt:lpstr>Structural Design</vt:lpstr>
      <vt:lpstr>Block 1              block2</vt:lpstr>
      <vt:lpstr>Block 1 design</vt:lpstr>
      <vt:lpstr>Analysis </vt:lpstr>
      <vt:lpstr>Earthquakes (Seismic Analysis and Design) </vt:lpstr>
      <vt:lpstr>Earthquakes (Seismic Analysis and Design) </vt:lpstr>
      <vt:lpstr>Seismic Analysis </vt:lpstr>
      <vt:lpstr>Seismic Checks </vt:lpstr>
      <vt:lpstr>Design of frame elements </vt:lpstr>
      <vt:lpstr>Design of frame elements </vt:lpstr>
      <vt:lpstr>Design of frame elements </vt:lpstr>
      <vt:lpstr>Design of frame elements </vt:lpstr>
      <vt:lpstr>Design of frame elements</vt:lpstr>
      <vt:lpstr>Design of frame elements</vt:lpstr>
      <vt:lpstr>Design of frame elements</vt:lpstr>
      <vt:lpstr>4.Shear wall design</vt:lpstr>
      <vt:lpstr>Stairs Design </vt:lpstr>
      <vt:lpstr>Footing Design</vt:lpstr>
      <vt:lpstr>Footing Design</vt:lpstr>
      <vt:lpstr>Electrical Design </vt:lpstr>
      <vt:lpstr>Electrical Design </vt:lpstr>
      <vt:lpstr>Electrical lighting Design </vt:lpstr>
      <vt:lpstr>Electrical lighting Design </vt:lpstr>
      <vt:lpstr>Electrical lighting Design </vt:lpstr>
      <vt:lpstr>PowerPoint Presentation</vt:lpstr>
      <vt:lpstr>2.  Laboratory Lighting design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plumping Design</vt:lpstr>
      <vt:lpstr>plumping Design</vt:lpstr>
      <vt:lpstr>plumping Design</vt:lpstr>
      <vt:lpstr>HVAC</vt:lpstr>
      <vt:lpstr>Cost estimation and quantity survey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integrated and sustainable  design of a secondary school</dc:title>
  <dc:creator>Hamed Abu Shokor</dc:creator>
  <cp:lastModifiedBy>HA_0080</cp:lastModifiedBy>
  <cp:revision>240</cp:revision>
  <dcterms:created xsi:type="dcterms:W3CDTF">2016-12-15T18:54:29Z</dcterms:created>
  <dcterms:modified xsi:type="dcterms:W3CDTF">2017-05-24T00:14:35Z</dcterms:modified>
</cp:coreProperties>
</file>