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78" r:id="rId4"/>
    <p:sldId id="256" r:id="rId5"/>
    <p:sldId id="261" r:id="rId6"/>
    <p:sldId id="271" r:id="rId7"/>
    <p:sldId id="301" r:id="rId8"/>
    <p:sldId id="300" r:id="rId9"/>
    <p:sldId id="285" r:id="rId10"/>
    <p:sldId id="266" r:id="rId11"/>
    <p:sldId id="307" r:id="rId12"/>
    <p:sldId id="292" r:id="rId13"/>
    <p:sldId id="305" r:id="rId14"/>
    <p:sldId id="303" r:id="rId15"/>
    <p:sldId id="267" r:id="rId16"/>
    <p:sldId id="288" r:id="rId17"/>
    <p:sldId id="306" r:id="rId18"/>
    <p:sldId id="293" r:id="rId19"/>
    <p:sldId id="294" r:id="rId20"/>
    <p:sldId id="264" r:id="rId21"/>
    <p:sldId id="269" r:id="rId22"/>
    <p:sldId id="296" r:id="rId23"/>
    <p:sldId id="302" r:id="rId24"/>
    <p:sldId id="298" r:id="rId25"/>
    <p:sldId id="280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1" clrIdx="0">
    <p:extLst>
      <p:ext uri="{19B8F6BF-5375-455C-9EA6-DF929625EA0E}">
        <p15:presenceInfo xmlns:p15="http://schemas.microsoft.com/office/powerpoint/2012/main" userId="Windows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5-29T19:02:34.273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F2E0B6-7F97-4A97-BCF2-E956AF939F12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30E8448-56EA-4E5C-9289-74D9CF6CEACE}">
      <dgm:prSet phldrT="[Text]"/>
      <dgm:spPr/>
      <dgm:t>
        <a:bodyPr/>
        <a:lstStyle/>
        <a:p>
          <a:r>
            <a:rPr lang="en-US" dirty="0" smtClean="0"/>
            <a:t>PVC</a:t>
          </a:r>
          <a:endParaRPr lang="en-US" dirty="0"/>
        </a:p>
      </dgm:t>
    </dgm:pt>
    <dgm:pt modelId="{9A56118F-41EF-4154-9270-FB618416B4D6}" type="parTrans" cxnId="{8F744012-CB2A-4F75-A1E7-0F81DCC93071}">
      <dgm:prSet/>
      <dgm:spPr/>
      <dgm:t>
        <a:bodyPr/>
        <a:lstStyle/>
        <a:p>
          <a:endParaRPr lang="en-US"/>
        </a:p>
      </dgm:t>
    </dgm:pt>
    <dgm:pt modelId="{7115FB4F-13F2-4125-BB5A-19648081E407}" type="sibTrans" cxnId="{8F744012-CB2A-4F75-A1E7-0F81DCC93071}">
      <dgm:prSet/>
      <dgm:spPr/>
      <dgm:t>
        <a:bodyPr/>
        <a:lstStyle/>
        <a:p>
          <a:r>
            <a:rPr lang="en-US" dirty="0" smtClean="0"/>
            <a:t>ABS</a:t>
          </a:r>
          <a:endParaRPr lang="en-US" dirty="0"/>
        </a:p>
      </dgm:t>
    </dgm:pt>
    <dgm:pt modelId="{F734C587-94C8-4508-A89F-A1C786813DA3}">
      <dgm:prSet phldrT="[Text]"/>
      <dgm:spPr/>
      <dgm:t>
        <a:bodyPr/>
        <a:lstStyle/>
        <a:p>
          <a:r>
            <a:rPr lang="en-US" dirty="0" smtClean="0"/>
            <a:t>Construction</a:t>
          </a:r>
          <a:endParaRPr lang="en-US" dirty="0"/>
        </a:p>
      </dgm:t>
    </dgm:pt>
    <dgm:pt modelId="{2F0E865D-50AB-4601-8CC9-C10DAEC2536F}" type="parTrans" cxnId="{DD46EE20-F6C7-4108-9CE0-E17E2781D435}">
      <dgm:prSet/>
      <dgm:spPr/>
      <dgm:t>
        <a:bodyPr/>
        <a:lstStyle/>
        <a:p>
          <a:endParaRPr lang="en-US"/>
        </a:p>
      </dgm:t>
    </dgm:pt>
    <dgm:pt modelId="{E617D6A0-8A82-4233-9F0F-9726395038C6}" type="sibTrans" cxnId="{DD46EE20-F6C7-4108-9CE0-E17E2781D435}">
      <dgm:prSet/>
      <dgm:spPr/>
      <dgm:t>
        <a:bodyPr/>
        <a:lstStyle/>
        <a:p>
          <a:endParaRPr lang="en-US"/>
        </a:p>
      </dgm:t>
    </dgm:pt>
    <dgm:pt modelId="{025851D7-C3CA-41EE-B311-2DA3B3136B14}">
      <dgm:prSet phldrT="[Text]"/>
      <dgm:spPr/>
      <dgm:t>
        <a:bodyPr/>
        <a:lstStyle/>
        <a:p>
          <a:r>
            <a:rPr lang="en-US" dirty="0" smtClean="0"/>
            <a:t>PET</a:t>
          </a:r>
          <a:endParaRPr lang="en-US" dirty="0"/>
        </a:p>
      </dgm:t>
    </dgm:pt>
    <dgm:pt modelId="{E68F32DB-308D-4721-BBBD-C817D5356586}" type="parTrans" cxnId="{5BB701E2-44FE-433E-9B6C-9E4A9B82CA8A}">
      <dgm:prSet/>
      <dgm:spPr/>
      <dgm:t>
        <a:bodyPr/>
        <a:lstStyle/>
        <a:p>
          <a:endParaRPr lang="en-US"/>
        </a:p>
      </dgm:t>
    </dgm:pt>
    <dgm:pt modelId="{7E202BD5-1309-4C65-8E42-922F85E8494B}" type="sibTrans" cxnId="{5BB701E2-44FE-433E-9B6C-9E4A9B82CA8A}">
      <dgm:prSet/>
      <dgm:spPr/>
      <dgm:t>
        <a:bodyPr/>
        <a:lstStyle/>
        <a:p>
          <a:r>
            <a:rPr lang="en-US" dirty="0" smtClean="0"/>
            <a:t>HIPS</a:t>
          </a:r>
          <a:endParaRPr lang="en-US" dirty="0"/>
        </a:p>
      </dgm:t>
    </dgm:pt>
    <dgm:pt modelId="{17CADAA6-8CE7-4E60-AEE3-594B3560729C}">
      <dgm:prSet phldrT="[Text]"/>
      <dgm:spPr/>
      <dgm:t>
        <a:bodyPr/>
        <a:lstStyle/>
        <a:p>
          <a:r>
            <a:rPr lang="en-US" dirty="0" smtClean="0"/>
            <a:t>Outdoor  </a:t>
          </a:r>
          <a:endParaRPr lang="en-US" dirty="0"/>
        </a:p>
      </dgm:t>
    </dgm:pt>
    <dgm:pt modelId="{0B9A608B-8E54-4438-B1E4-4914E6705578}" type="parTrans" cxnId="{989A65FC-847E-44F2-9F85-892FE6D2AC7E}">
      <dgm:prSet/>
      <dgm:spPr/>
      <dgm:t>
        <a:bodyPr/>
        <a:lstStyle/>
        <a:p>
          <a:endParaRPr lang="en-US"/>
        </a:p>
      </dgm:t>
    </dgm:pt>
    <dgm:pt modelId="{E70EB3C6-AD98-4E1A-8B1F-09BAAFA80123}" type="sibTrans" cxnId="{989A65FC-847E-44F2-9F85-892FE6D2AC7E}">
      <dgm:prSet/>
      <dgm:spPr/>
      <dgm:t>
        <a:bodyPr/>
        <a:lstStyle/>
        <a:p>
          <a:endParaRPr lang="en-US"/>
        </a:p>
      </dgm:t>
    </dgm:pt>
    <dgm:pt modelId="{AE6AE9C9-95CD-46BD-8CBC-9989C59BA19D}">
      <dgm:prSet phldrT="[Text]"/>
      <dgm:spPr/>
      <dgm:t>
        <a:bodyPr/>
        <a:lstStyle/>
        <a:p>
          <a:r>
            <a:rPr lang="en-US" dirty="0" smtClean="0"/>
            <a:t>HDPE </a:t>
          </a:r>
          <a:endParaRPr lang="en-US" dirty="0"/>
        </a:p>
      </dgm:t>
    </dgm:pt>
    <dgm:pt modelId="{E514304E-24F5-4960-9CF8-AB5D176825DF}" type="parTrans" cxnId="{8EB576FB-D3C2-4EEA-B52C-84A46AC04345}">
      <dgm:prSet/>
      <dgm:spPr/>
      <dgm:t>
        <a:bodyPr/>
        <a:lstStyle/>
        <a:p>
          <a:endParaRPr lang="en-US"/>
        </a:p>
      </dgm:t>
    </dgm:pt>
    <dgm:pt modelId="{3F52F277-A53F-4794-AFAB-0FC77B9A1C8B}" type="sibTrans" cxnId="{8EB576FB-D3C2-4EEA-B52C-84A46AC04345}">
      <dgm:prSet/>
      <dgm:spPr/>
      <dgm:t>
        <a:bodyPr/>
        <a:lstStyle/>
        <a:p>
          <a:r>
            <a:rPr lang="en-US" dirty="0" smtClean="0"/>
            <a:t>PETG</a:t>
          </a:r>
          <a:endParaRPr lang="en-US" dirty="0"/>
        </a:p>
      </dgm:t>
    </dgm:pt>
    <dgm:pt modelId="{0B782A51-C164-4635-AC80-7F5CFAA105DD}">
      <dgm:prSet phldrT="[Text]"/>
      <dgm:spPr/>
      <dgm:t>
        <a:bodyPr/>
        <a:lstStyle/>
        <a:p>
          <a:endParaRPr lang="en-US" dirty="0"/>
        </a:p>
      </dgm:t>
    </dgm:pt>
    <dgm:pt modelId="{19C3B9A8-4659-48E9-9EC4-27F8E201FA7B}" type="parTrans" cxnId="{2A5BAC32-E260-47FE-ADE2-2BF9A883CD6A}">
      <dgm:prSet/>
      <dgm:spPr/>
      <dgm:t>
        <a:bodyPr/>
        <a:lstStyle/>
        <a:p>
          <a:endParaRPr lang="en-US"/>
        </a:p>
      </dgm:t>
    </dgm:pt>
    <dgm:pt modelId="{BB544BC3-D02A-4826-A560-0773200B1E4A}" type="sibTrans" cxnId="{2A5BAC32-E260-47FE-ADE2-2BF9A883CD6A}">
      <dgm:prSet/>
      <dgm:spPr/>
      <dgm:t>
        <a:bodyPr/>
        <a:lstStyle/>
        <a:p>
          <a:endParaRPr lang="en-US"/>
        </a:p>
      </dgm:t>
    </dgm:pt>
    <dgm:pt modelId="{A43C5F8D-6D5E-446D-A1D5-ED8B74398309}" type="pres">
      <dgm:prSet presAssocID="{76F2E0B6-7F97-4A97-BCF2-E956AF939F12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7B0CBB7-254B-497C-85E0-E0FEC423E40F}" type="pres">
      <dgm:prSet presAssocID="{230E8448-56EA-4E5C-9289-74D9CF6CEACE}" presName="composite" presStyleCnt="0"/>
      <dgm:spPr/>
    </dgm:pt>
    <dgm:pt modelId="{1EAD8D0A-3F9C-437B-A717-90501DDBDD88}" type="pres">
      <dgm:prSet presAssocID="{230E8448-56EA-4E5C-9289-74D9CF6CEACE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F541E0-A327-43FC-B7EE-88901300FE84}" type="pres">
      <dgm:prSet presAssocID="{230E8448-56EA-4E5C-9289-74D9CF6CEACE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D3F1EC-A416-48BC-B7A7-7038787127BC}" type="pres">
      <dgm:prSet presAssocID="{230E8448-56EA-4E5C-9289-74D9CF6CEACE}" presName="BalanceSpacing" presStyleCnt="0"/>
      <dgm:spPr/>
    </dgm:pt>
    <dgm:pt modelId="{6794E312-ECFA-4C3F-8287-0D97D3716A5B}" type="pres">
      <dgm:prSet presAssocID="{230E8448-56EA-4E5C-9289-74D9CF6CEACE}" presName="BalanceSpacing1" presStyleCnt="0"/>
      <dgm:spPr/>
    </dgm:pt>
    <dgm:pt modelId="{F8ABD4C8-6BAB-46BF-A936-3BE4D359AB8F}" type="pres">
      <dgm:prSet presAssocID="{7115FB4F-13F2-4125-BB5A-19648081E407}" presName="Accent1Text" presStyleLbl="node1" presStyleIdx="1" presStyleCnt="6"/>
      <dgm:spPr/>
      <dgm:t>
        <a:bodyPr/>
        <a:lstStyle/>
        <a:p>
          <a:endParaRPr lang="en-US"/>
        </a:p>
      </dgm:t>
    </dgm:pt>
    <dgm:pt modelId="{23997570-98A2-4611-AF7B-66F55FB3BE57}" type="pres">
      <dgm:prSet presAssocID="{7115FB4F-13F2-4125-BB5A-19648081E407}" presName="spaceBetweenRectangles" presStyleCnt="0"/>
      <dgm:spPr/>
    </dgm:pt>
    <dgm:pt modelId="{A590A63D-DB7D-4F1B-B0C7-94D09C70E066}" type="pres">
      <dgm:prSet presAssocID="{025851D7-C3CA-41EE-B311-2DA3B3136B14}" presName="composite" presStyleCnt="0"/>
      <dgm:spPr/>
    </dgm:pt>
    <dgm:pt modelId="{5B8C6227-3832-4E40-89C2-0201A49C65B7}" type="pres">
      <dgm:prSet presAssocID="{025851D7-C3CA-41EE-B311-2DA3B3136B14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C98B1A-6871-4705-A5AB-9153686CE305}" type="pres">
      <dgm:prSet presAssocID="{025851D7-C3CA-41EE-B311-2DA3B3136B14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465597-5FA1-4BF6-A177-3FE44853268F}" type="pres">
      <dgm:prSet presAssocID="{025851D7-C3CA-41EE-B311-2DA3B3136B14}" presName="BalanceSpacing" presStyleCnt="0"/>
      <dgm:spPr/>
    </dgm:pt>
    <dgm:pt modelId="{FC41A075-6C0E-4ACD-A077-8E26086F259D}" type="pres">
      <dgm:prSet presAssocID="{025851D7-C3CA-41EE-B311-2DA3B3136B14}" presName="BalanceSpacing1" presStyleCnt="0"/>
      <dgm:spPr/>
    </dgm:pt>
    <dgm:pt modelId="{E3F292B7-5DB9-4BDE-9C61-2DF46B2F1604}" type="pres">
      <dgm:prSet presAssocID="{7E202BD5-1309-4C65-8E42-922F85E8494B}" presName="Accent1Text" presStyleLbl="node1" presStyleIdx="3" presStyleCnt="6"/>
      <dgm:spPr/>
      <dgm:t>
        <a:bodyPr/>
        <a:lstStyle/>
        <a:p>
          <a:endParaRPr lang="en-US"/>
        </a:p>
      </dgm:t>
    </dgm:pt>
    <dgm:pt modelId="{6D001DF1-6812-4573-B551-51C50E345208}" type="pres">
      <dgm:prSet presAssocID="{7E202BD5-1309-4C65-8E42-922F85E8494B}" presName="spaceBetweenRectangles" presStyleCnt="0"/>
      <dgm:spPr/>
    </dgm:pt>
    <dgm:pt modelId="{FDF05E22-FFFB-46BA-AAC1-64D4AC769A79}" type="pres">
      <dgm:prSet presAssocID="{AE6AE9C9-95CD-46BD-8CBC-9989C59BA19D}" presName="composite" presStyleCnt="0"/>
      <dgm:spPr/>
    </dgm:pt>
    <dgm:pt modelId="{705B8A55-FE10-4383-958A-E8C41A635726}" type="pres">
      <dgm:prSet presAssocID="{AE6AE9C9-95CD-46BD-8CBC-9989C59BA19D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67E5C6-BC2E-4700-9838-6678F683388D}" type="pres">
      <dgm:prSet presAssocID="{AE6AE9C9-95CD-46BD-8CBC-9989C59BA19D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E5AF7E-BF10-47C4-8FC2-32AE68367B12}" type="pres">
      <dgm:prSet presAssocID="{AE6AE9C9-95CD-46BD-8CBC-9989C59BA19D}" presName="BalanceSpacing" presStyleCnt="0"/>
      <dgm:spPr/>
    </dgm:pt>
    <dgm:pt modelId="{3843AD2F-EB99-4D2E-8F0C-7B33155F1DC6}" type="pres">
      <dgm:prSet presAssocID="{AE6AE9C9-95CD-46BD-8CBC-9989C59BA19D}" presName="BalanceSpacing1" presStyleCnt="0"/>
      <dgm:spPr/>
    </dgm:pt>
    <dgm:pt modelId="{75A38C5A-9120-4998-A343-5458E63EE8A2}" type="pres">
      <dgm:prSet presAssocID="{3F52F277-A53F-4794-AFAB-0FC77B9A1C8B}" presName="Accent1Text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732FCA69-59A0-4519-A79C-4A5E4C7767C2}" type="presOf" srcId="{7115FB4F-13F2-4125-BB5A-19648081E407}" destId="{F8ABD4C8-6BAB-46BF-A936-3BE4D359AB8F}" srcOrd="0" destOrd="0" presId="urn:microsoft.com/office/officeart/2008/layout/AlternatingHexagons"/>
    <dgm:cxn modelId="{DD46EE20-F6C7-4108-9CE0-E17E2781D435}" srcId="{230E8448-56EA-4E5C-9289-74D9CF6CEACE}" destId="{F734C587-94C8-4508-A89F-A1C786813DA3}" srcOrd="0" destOrd="0" parTransId="{2F0E865D-50AB-4601-8CC9-C10DAEC2536F}" sibTransId="{E617D6A0-8A82-4233-9F0F-9726395038C6}"/>
    <dgm:cxn modelId="{D1630179-BBA1-4434-9C5B-F01BB8E58D9D}" type="presOf" srcId="{7E202BD5-1309-4C65-8E42-922F85E8494B}" destId="{E3F292B7-5DB9-4BDE-9C61-2DF46B2F1604}" srcOrd="0" destOrd="0" presId="urn:microsoft.com/office/officeart/2008/layout/AlternatingHexagons"/>
    <dgm:cxn modelId="{B2974FFD-CCDE-4A00-8BBB-0A089A6D5F26}" type="presOf" srcId="{F734C587-94C8-4508-A89F-A1C786813DA3}" destId="{DEF541E0-A327-43FC-B7EE-88901300FE84}" srcOrd="0" destOrd="0" presId="urn:microsoft.com/office/officeart/2008/layout/AlternatingHexagons"/>
    <dgm:cxn modelId="{989A65FC-847E-44F2-9F85-892FE6D2AC7E}" srcId="{025851D7-C3CA-41EE-B311-2DA3B3136B14}" destId="{17CADAA6-8CE7-4E60-AEE3-594B3560729C}" srcOrd="0" destOrd="0" parTransId="{0B9A608B-8E54-4438-B1E4-4914E6705578}" sibTransId="{E70EB3C6-AD98-4E1A-8B1F-09BAAFA80123}"/>
    <dgm:cxn modelId="{5BB701E2-44FE-433E-9B6C-9E4A9B82CA8A}" srcId="{76F2E0B6-7F97-4A97-BCF2-E956AF939F12}" destId="{025851D7-C3CA-41EE-B311-2DA3B3136B14}" srcOrd="1" destOrd="0" parTransId="{E68F32DB-308D-4721-BBBD-C817D5356586}" sibTransId="{7E202BD5-1309-4C65-8E42-922F85E8494B}"/>
    <dgm:cxn modelId="{8B8C8108-3D90-44D4-BFA1-7CAF051B4E94}" type="presOf" srcId="{3F52F277-A53F-4794-AFAB-0FC77B9A1C8B}" destId="{75A38C5A-9120-4998-A343-5458E63EE8A2}" srcOrd="0" destOrd="0" presId="urn:microsoft.com/office/officeart/2008/layout/AlternatingHexagons"/>
    <dgm:cxn modelId="{79584BB6-9CE1-4E8F-AA74-1C68178E7313}" type="presOf" srcId="{025851D7-C3CA-41EE-B311-2DA3B3136B14}" destId="{5B8C6227-3832-4E40-89C2-0201A49C65B7}" srcOrd="0" destOrd="0" presId="urn:microsoft.com/office/officeart/2008/layout/AlternatingHexagons"/>
    <dgm:cxn modelId="{1A221506-AE37-4188-A82D-584414233E71}" type="presOf" srcId="{AE6AE9C9-95CD-46BD-8CBC-9989C59BA19D}" destId="{705B8A55-FE10-4383-958A-E8C41A635726}" srcOrd="0" destOrd="0" presId="urn:microsoft.com/office/officeart/2008/layout/AlternatingHexagons"/>
    <dgm:cxn modelId="{072F2F71-2F73-4CED-BB0E-76E8B94CA383}" type="presOf" srcId="{17CADAA6-8CE7-4E60-AEE3-594B3560729C}" destId="{1BC98B1A-6871-4705-A5AB-9153686CE305}" srcOrd="0" destOrd="0" presId="urn:microsoft.com/office/officeart/2008/layout/AlternatingHexagons"/>
    <dgm:cxn modelId="{8F744012-CB2A-4F75-A1E7-0F81DCC93071}" srcId="{76F2E0B6-7F97-4A97-BCF2-E956AF939F12}" destId="{230E8448-56EA-4E5C-9289-74D9CF6CEACE}" srcOrd="0" destOrd="0" parTransId="{9A56118F-41EF-4154-9270-FB618416B4D6}" sibTransId="{7115FB4F-13F2-4125-BB5A-19648081E407}"/>
    <dgm:cxn modelId="{8EB576FB-D3C2-4EEA-B52C-84A46AC04345}" srcId="{76F2E0B6-7F97-4A97-BCF2-E956AF939F12}" destId="{AE6AE9C9-95CD-46BD-8CBC-9989C59BA19D}" srcOrd="2" destOrd="0" parTransId="{E514304E-24F5-4960-9CF8-AB5D176825DF}" sibTransId="{3F52F277-A53F-4794-AFAB-0FC77B9A1C8B}"/>
    <dgm:cxn modelId="{2A5BAC32-E260-47FE-ADE2-2BF9A883CD6A}" srcId="{AE6AE9C9-95CD-46BD-8CBC-9989C59BA19D}" destId="{0B782A51-C164-4635-AC80-7F5CFAA105DD}" srcOrd="0" destOrd="0" parTransId="{19C3B9A8-4659-48E9-9EC4-27F8E201FA7B}" sibTransId="{BB544BC3-D02A-4826-A560-0773200B1E4A}"/>
    <dgm:cxn modelId="{B1C04837-4E9E-4E0F-8B87-EF40BE8FC714}" type="presOf" srcId="{76F2E0B6-7F97-4A97-BCF2-E956AF939F12}" destId="{A43C5F8D-6D5E-446D-A1D5-ED8B74398309}" srcOrd="0" destOrd="0" presId="urn:microsoft.com/office/officeart/2008/layout/AlternatingHexagons"/>
    <dgm:cxn modelId="{B1288084-D373-409F-BD73-5E30DE913E00}" type="presOf" srcId="{0B782A51-C164-4635-AC80-7F5CFAA105DD}" destId="{D867E5C6-BC2E-4700-9838-6678F683388D}" srcOrd="0" destOrd="0" presId="urn:microsoft.com/office/officeart/2008/layout/AlternatingHexagons"/>
    <dgm:cxn modelId="{D08711FE-100B-483F-A5FE-1895F54B1F56}" type="presOf" srcId="{230E8448-56EA-4E5C-9289-74D9CF6CEACE}" destId="{1EAD8D0A-3F9C-437B-A717-90501DDBDD88}" srcOrd="0" destOrd="0" presId="urn:microsoft.com/office/officeart/2008/layout/AlternatingHexagons"/>
    <dgm:cxn modelId="{EA070876-70FE-4893-BE44-F906F4CEDCAF}" type="presParOf" srcId="{A43C5F8D-6D5E-446D-A1D5-ED8B74398309}" destId="{C7B0CBB7-254B-497C-85E0-E0FEC423E40F}" srcOrd="0" destOrd="0" presId="urn:microsoft.com/office/officeart/2008/layout/AlternatingHexagons"/>
    <dgm:cxn modelId="{FCEA1BD2-1BAD-491F-9EB8-98666B67C023}" type="presParOf" srcId="{C7B0CBB7-254B-497C-85E0-E0FEC423E40F}" destId="{1EAD8D0A-3F9C-437B-A717-90501DDBDD88}" srcOrd="0" destOrd="0" presId="urn:microsoft.com/office/officeart/2008/layout/AlternatingHexagons"/>
    <dgm:cxn modelId="{18EF5885-E775-4BBE-9E7F-A7D2EE75865D}" type="presParOf" srcId="{C7B0CBB7-254B-497C-85E0-E0FEC423E40F}" destId="{DEF541E0-A327-43FC-B7EE-88901300FE84}" srcOrd="1" destOrd="0" presId="urn:microsoft.com/office/officeart/2008/layout/AlternatingHexagons"/>
    <dgm:cxn modelId="{11C32FEC-1966-4C4B-816A-0A7D78E74394}" type="presParOf" srcId="{C7B0CBB7-254B-497C-85E0-E0FEC423E40F}" destId="{7CD3F1EC-A416-48BC-B7A7-7038787127BC}" srcOrd="2" destOrd="0" presId="urn:microsoft.com/office/officeart/2008/layout/AlternatingHexagons"/>
    <dgm:cxn modelId="{1748ABEA-D532-440B-A1B1-A916B8742570}" type="presParOf" srcId="{C7B0CBB7-254B-497C-85E0-E0FEC423E40F}" destId="{6794E312-ECFA-4C3F-8287-0D97D3716A5B}" srcOrd="3" destOrd="0" presId="urn:microsoft.com/office/officeart/2008/layout/AlternatingHexagons"/>
    <dgm:cxn modelId="{0A1D9AE1-B874-45A8-8119-2EE051AFF7C7}" type="presParOf" srcId="{C7B0CBB7-254B-497C-85E0-E0FEC423E40F}" destId="{F8ABD4C8-6BAB-46BF-A936-3BE4D359AB8F}" srcOrd="4" destOrd="0" presId="urn:microsoft.com/office/officeart/2008/layout/AlternatingHexagons"/>
    <dgm:cxn modelId="{F1D4A4BB-582F-482A-BF76-601624F2B0D7}" type="presParOf" srcId="{A43C5F8D-6D5E-446D-A1D5-ED8B74398309}" destId="{23997570-98A2-4611-AF7B-66F55FB3BE57}" srcOrd="1" destOrd="0" presId="urn:microsoft.com/office/officeart/2008/layout/AlternatingHexagons"/>
    <dgm:cxn modelId="{94A361C6-79FF-4111-B492-D91D358B48BA}" type="presParOf" srcId="{A43C5F8D-6D5E-446D-A1D5-ED8B74398309}" destId="{A590A63D-DB7D-4F1B-B0C7-94D09C70E066}" srcOrd="2" destOrd="0" presId="urn:microsoft.com/office/officeart/2008/layout/AlternatingHexagons"/>
    <dgm:cxn modelId="{1DB2CC84-910F-4357-85B6-8DC2968E7E64}" type="presParOf" srcId="{A590A63D-DB7D-4F1B-B0C7-94D09C70E066}" destId="{5B8C6227-3832-4E40-89C2-0201A49C65B7}" srcOrd="0" destOrd="0" presId="urn:microsoft.com/office/officeart/2008/layout/AlternatingHexagons"/>
    <dgm:cxn modelId="{0A7586A1-293C-4502-8CCC-604655470075}" type="presParOf" srcId="{A590A63D-DB7D-4F1B-B0C7-94D09C70E066}" destId="{1BC98B1A-6871-4705-A5AB-9153686CE305}" srcOrd="1" destOrd="0" presId="urn:microsoft.com/office/officeart/2008/layout/AlternatingHexagons"/>
    <dgm:cxn modelId="{5EC57565-552C-436D-BACF-85CBBA38B26D}" type="presParOf" srcId="{A590A63D-DB7D-4F1B-B0C7-94D09C70E066}" destId="{85465597-5FA1-4BF6-A177-3FE44853268F}" srcOrd="2" destOrd="0" presId="urn:microsoft.com/office/officeart/2008/layout/AlternatingHexagons"/>
    <dgm:cxn modelId="{01CDBA9B-40EF-4469-8F18-6DD0CACABD21}" type="presParOf" srcId="{A590A63D-DB7D-4F1B-B0C7-94D09C70E066}" destId="{FC41A075-6C0E-4ACD-A077-8E26086F259D}" srcOrd="3" destOrd="0" presId="urn:microsoft.com/office/officeart/2008/layout/AlternatingHexagons"/>
    <dgm:cxn modelId="{733D4B87-0711-4163-B5E9-5997261375E3}" type="presParOf" srcId="{A590A63D-DB7D-4F1B-B0C7-94D09C70E066}" destId="{E3F292B7-5DB9-4BDE-9C61-2DF46B2F1604}" srcOrd="4" destOrd="0" presId="urn:microsoft.com/office/officeart/2008/layout/AlternatingHexagons"/>
    <dgm:cxn modelId="{D0AF6B63-8726-494F-8C13-6EC629F7E5A5}" type="presParOf" srcId="{A43C5F8D-6D5E-446D-A1D5-ED8B74398309}" destId="{6D001DF1-6812-4573-B551-51C50E345208}" srcOrd="3" destOrd="0" presId="urn:microsoft.com/office/officeart/2008/layout/AlternatingHexagons"/>
    <dgm:cxn modelId="{DB044B59-0780-4526-AFBA-A7AF6433E24D}" type="presParOf" srcId="{A43C5F8D-6D5E-446D-A1D5-ED8B74398309}" destId="{FDF05E22-FFFB-46BA-AAC1-64D4AC769A79}" srcOrd="4" destOrd="0" presId="urn:microsoft.com/office/officeart/2008/layout/AlternatingHexagons"/>
    <dgm:cxn modelId="{94F628EA-08B5-4165-B1FE-B163F9769283}" type="presParOf" srcId="{FDF05E22-FFFB-46BA-AAC1-64D4AC769A79}" destId="{705B8A55-FE10-4383-958A-E8C41A635726}" srcOrd="0" destOrd="0" presId="urn:microsoft.com/office/officeart/2008/layout/AlternatingHexagons"/>
    <dgm:cxn modelId="{89EAAF64-92E1-465B-AA06-18AA6B3B5C32}" type="presParOf" srcId="{FDF05E22-FFFB-46BA-AAC1-64D4AC769A79}" destId="{D867E5C6-BC2E-4700-9838-6678F683388D}" srcOrd="1" destOrd="0" presId="urn:microsoft.com/office/officeart/2008/layout/AlternatingHexagons"/>
    <dgm:cxn modelId="{4754C4F4-5D3F-4F43-9A10-B99ABA426C9B}" type="presParOf" srcId="{FDF05E22-FFFB-46BA-AAC1-64D4AC769A79}" destId="{1BE5AF7E-BF10-47C4-8FC2-32AE68367B12}" srcOrd="2" destOrd="0" presId="urn:microsoft.com/office/officeart/2008/layout/AlternatingHexagons"/>
    <dgm:cxn modelId="{CE9C9BCF-EEB7-4DC6-8C8F-B12AEB91F067}" type="presParOf" srcId="{FDF05E22-FFFB-46BA-AAC1-64D4AC769A79}" destId="{3843AD2F-EB99-4D2E-8F0C-7B33155F1DC6}" srcOrd="3" destOrd="0" presId="urn:microsoft.com/office/officeart/2008/layout/AlternatingHexagons"/>
    <dgm:cxn modelId="{6530C233-E29C-4CBA-B0B4-D93863462236}" type="presParOf" srcId="{FDF05E22-FFFB-46BA-AAC1-64D4AC769A79}" destId="{75A38C5A-9120-4998-A343-5458E63EE8A2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AD8D0A-3F9C-437B-A717-90501DDBDD88}">
      <dsp:nvSpPr>
        <dsp:cNvPr id="0" name=""/>
        <dsp:cNvSpPr/>
      </dsp:nvSpPr>
      <dsp:spPr>
        <a:xfrm rot="5400000">
          <a:off x="3113103" y="106575"/>
          <a:ext cx="1628470" cy="141676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PVC</a:t>
          </a:r>
          <a:endParaRPr lang="en-US" sz="2400" kern="1200" dirty="0"/>
        </a:p>
      </dsp:txBody>
      <dsp:txXfrm rot="-5400000">
        <a:off x="3439733" y="254495"/>
        <a:ext cx="975209" cy="1120930"/>
      </dsp:txXfrm>
    </dsp:sp>
    <dsp:sp modelId="{DEF541E0-A327-43FC-B7EE-88901300FE84}">
      <dsp:nvSpPr>
        <dsp:cNvPr id="0" name=""/>
        <dsp:cNvSpPr/>
      </dsp:nvSpPr>
      <dsp:spPr>
        <a:xfrm>
          <a:off x="4678715" y="326419"/>
          <a:ext cx="1817372" cy="977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Construction</a:t>
          </a:r>
          <a:endParaRPr lang="en-US" sz="2100" kern="1200" dirty="0"/>
        </a:p>
      </dsp:txBody>
      <dsp:txXfrm>
        <a:off x="4678715" y="326419"/>
        <a:ext cx="1817372" cy="977082"/>
      </dsp:txXfrm>
    </dsp:sp>
    <dsp:sp modelId="{F8ABD4C8-6BAB-46BF-A936-3BE4D359AB8F}">
      <dsp:nvSpPr>
        <dsp:cNvPr id="0" name=""/>
        <dsp:cNvSpPr/>
      </dsp:nvSpPr>
      <dsp:spPr>
        <a:xfrm rot="5400000">
          <a:off x="1582993" y="106575"/>
          <a:ext cx="1628470" cy="141676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ABS</a:t>
          </a:r>
          <a:endParaRPr lang="en-US" sz="3600" kern="1200" dirty="0"/>
        </a:p>
      </dsp:txBody>
      <dsp:txXfrm rot="-5400000">
        <a:off x="1909623" y="254495"/>
        <a:ext cx="975209" cy="1120930"/>
      </dsp:txXfrm>
    </dsp:sp>
    <dsp:sp modelId="{5B8C6227-3832-4E40-89C2-0201A49C65B7}">
      <dsp:nvSpPr>
        <dsp:cNvPr id="0" name=""/>
        <dsp:cNvSpPr/>
      </dsp:nvSpPr>
      <dsp:spPr>
        <a:xfrm rot="5400000">
          <a:off x="2345117" y="1488821"/>
          <a:ext cx="1628470" cy="141676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PET</a:t>
          </a:r>
          <a:endParaRPr lang="en-US" sz="2400" kern="1200" dirty="0"/>
        </a:p>
      </dsp:txBody>
      <dsp:txXfrm rot="-5400000">
        <a:off x="2671747" y="1636741"/>
        <a:ext cx="975209" cy="1120930"/>
      </dsp:txXfrm>
    </dsp:sp>
    <dsp:sp modelId="{1BC98B1A-6871-4705-A5AB-9153686CE305}">
      <dsp:nvSpPr>
        <dsp:cNvPr id="0" name=""/>
        <dsp:cNvSpPr/>
      </dsp:nvSpPr>
      <dsp:spPr>
        <a:xfrm>
          <a:off x="633594" y="1708664"/>
          <a:ext cx="1758747" cy="977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Outdoor  </a:t>
          </a:r>
          <a:endParaRPr lang="en-US" sz="2100" kern="1200" dirty="0"/>
        </a:p>
      </dsp:txBody>
      <dsp:txXfrm>
        <a:off x="633594" y="1708664"/>
        <a:ext cx="1758747" cy="977082"/>
      </dsp:txXfrm>
    </dsp:sp>
    <dsp:sp modelId="{E3F292B7-5DB9-4BDE-9C61-2DF46B2F1604}">
      <dsp:nvSpPr>
        <dsp:cNvPr id="0" name=""/>
        <dsp:cNvSpPr/>
      </dsp:nvSpPr>
      <dsp:spPr>
        <a:xfrm rot="5400000">
          <a:off x="3875227" y="1488821"/>
          <a:ext cx="1628470" cy="141676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HIPS</a:t>
          </a:r>
          <a:endParaRPr lang="en-US" sz="3600" kern="1200" dirty="0"/>
        </a:p>
      </dsp:txBody>
      <dsp:txXfrm rot="-5400000">
        <a:off x="4201857" y="1636741"/>
        <a:ext cx="975209" cy="1120930"/>
      </dsp:txXfrm>
    </dsp:sp>
    <dsp:sp modelId="{705B8A55-FE10-4383-958A-E8C41A635726}">
      <dsp:nvSpPr>
        <dsp:cNvPr id="0" name=""/>
        <dsp:cNvSpPr/>
      </dsp:nvSpPr>
      <dsp:spPr>
        <a:xfrm rot="5400000">
          <a:off x="3113103" y="2871067"/>
          <a:ext cx="1628470" cy="141676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HDPE </a:t>
          </a:r>
          <a:endParaRPr lang="en-US" sz="2400" kern="1200" dirty="0"/>
        </a:p>
      </dsp:txBody>
      <dsp:txXfrm rot="-5400000">
        <a:off x="3439733" y="3018987"/>
        <a:ext cx="975209" cy="1120930"/>
      </dsp:txXfrm>
    </dsp:sp>
    <dsp:sp modelId="{D867E5C6-BC2E-4700-9838-6678F683388D}">
      <dsp:nvSpPr>
        <dsp:cNvPr id="0" name=""/>
        <dsp:cNvSpPr/>
      </dsp:nvSpPr>
      <dsp:spPr>
        <a:xfrm>
          <a:off x="4678715" y="3090910"/>
          <a:ext cx="1817372" cy="977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4678715" y="3090910"/>
        <a:ext cx="1817372" cy="977082"/>
      </dsp:txXfrm>
    </dsp:sp>
    <dsp:sp modelId="{75A38C5A-9120-4998-A343-5458E63EE8A2}">
      <dsp:nvSpPr>
        <dsp:cNvPr id="0" name=""/>
        <dsp:cNvSpPr/>
      </dsp:nvSpPr>
      <dsp:spPr>
        <a:xfrm rot="5400000">
          <a:off x="1582993" y="2871067"/>
          <a:ext cx="1628470" cy="141676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PETG</a:t>
          </a:r>
          <a:endParaRPr lang="en-US" sz="3100" kern="1200" dirty="0"/>
        </a:p>
      </dsp:txBody>
      <dsp:txXfrm rot="-5400000">
        <a:off x="1909623" y="3018987"/>
        <a:ext cx="975209" cy="1120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5/29/2022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22.png"/><Relationship Id="rId4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gif"/><Relationship Id="rId4" Type="http://schemas.openxmlformats.org/officeDocument/2006/relationships/image" Target="../media/image50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3.jp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4.jpg"/><Relationship Id="rId9" Type="http://schemas.microsoft.com/office/2007/relationships/diagramDrawing" Target="../diagrams/drawing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9651" y="2108719"/>
            <a:ext cx="9353940" cy="225987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Take a moment and look around. How many plastic objects can you count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83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6009" y="139882"/>
            <a:ext cx="3693321" cy="1293028"/>
          </a:xfrm>
        </p:spPr>
        <p:txBody>
          <a:bodyPr/>
          <a:lstStyle/>
          <a:p>
            <a:r>
              <a:rPr lang="en-US" dirty="0" smtClean="0"/>
              <a:t>Machine</a:t>
            </a:r>
            <a:endParaRPr lang="en-US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78" y="1304013"/>
            <a:ext cx="5793669" cy="4166621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258521" y="5548518"/>
            <a:ext cx="2352143" cy="49056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Actual Machine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98632" y="5470634"/>
            <a:ext cx="4634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Fig9: Sketch for a vacuum </a:t>
            </a:r>
            <a:r>
              <a:rPr lang="en-GB" dirty="0"/>
              <a:t>f</a:t>
            </a:r>
            <a:r>
              <a:rPr lang="en-GB" dirty="0" smtClean="0"/>
              <a:t>orming machine </a:t>
            </a:r>
            <a:endParaRPr lang="en-US" dirty="0"/>
          </a:p>
        </p:txBody>
      </p:sp>
      <p:pic>
        <p:nvPicPr>
          <p:cNvPr id="5124" name="Picture 4" descr="https://lh4.googleusercontent.com/79SVQTNJzTeMXuJC5wyT6dqrOpkpiilktjn2AdbhswEFo0Sw5V7XXbMOoVXuHiV0hgEKVxXcC4f_ZeR3VjZw3LhOc8homAOcc1ciHCMf86OpztCCWYVeJ8FLbSt1GLxr3bC_0LF9qf4S5yKqc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068" y="1304013"/>
            <a:ext cx="5555494" cy="4166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38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738" y="-87504"/>
            <a:ext cx="8610600" cy="1293028"/>
          </a:xfrm>
        </p:spPr>
        <p:txBody>
          <a:bodyPr/>
          <a:lstStyle/>
          <a:p>
            <a:r>
              <a:rPr lang="en-US" dirty="0" smtClean="0"/>
              <a:t>Mechanical Design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0" t="21223" r="15302" b="4592"/>
          <a:stretch/>
        </p:blipFill>
        <p:spPr bwMode="auto">
          <a:xfrm>
            <a:off x="322846" y="470111"/>
            <a:ext cx="2887322" cy="3613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738" y="1003468"/>
            <a:ext cx="4173416" cy="3327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777" y="3062100"/>
            <a:ext cx="2636783" cy="3515710"/>
          </a:xfrm>
          <a:prstGeom prst="rect">
            <a:avLst/>
          </a:prstGeom>
        </p:spPr>
      </p:pic>
      <p:pic>
        <p:nvPicPr>
          <p:cNvPr id="7174" name="Picture 6" descr="https://lh3.googleusercontent.com/mBgS3G87NLG6x5OXaz_tC3fhQrvi9M3H08m3mNxnVDAXPwh1nd_g4r6XR3Ger3tzBnvnvc299E1ZOPJVs48lvZmY92-S7S0e3C7EqB6Ft6hUvb76gH0gCeRZ6fbuxPz4e8Qj7Jc0Dfi-b7cI_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000"/>
          <a:stretch/>
        </p:blipFill>
        <p:spPr bwMode="auto">
          <a:xfrm>
            <a:off x="8012724" y="922864"/>
            <a:ext cx="3374753" cy="3408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491" y="3985689"/>
            <a:ext cx="3451350" cy="271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86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6107" y="61811"/>
            <a:ext cx="4767632" cy="1293028"/>
          </a:xfrm>
        </p:spPr>
        <p:txBody>
          <a:bodyPr/>
          <a:lstStyle/>
          <a:p>
            <a:r>
              <a:rPr lang="en-GB" dirty="0" smtClean="0"/>
              <a:t>Heating System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15279" y="5831001"/>
            <a:ext cx="165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Fig10: </a:t>
            </a:r>
            <a:r>
              <a:rPr lang="en-GB" dirty="0" smtClean="0"/>
              <a:t>Heater  </a:t>
            </a:r>
            <a:endParaRPr lang="en-US" dirty="0"/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739" y="890855"/>
            <a:ext cx="4568090" cy="2140496"/>
          </a:xfrm>
        </p:spPr>
      </p:pic>
      <p:sp>
        <p:nvSpPr>
          <p:cNvPr id="7" name="TextBox 6"/>
          <p:cNvSpPr txBox="1"/>
          <p:nvPr/>
        </p:nvSpPr>
        <p:spPr>
          <a:xfrm>
            <a:off x="8609250" y="6388849"/>
            <a:ext cx="3798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 month indicates 440 hours.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575595" y="3031351"/>
            <a:ext cx="4204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Table2: Radiant Heaters Efficiencies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687" y="6200333"/>
            <a:ext cx="3294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Rate </a:t>
            </a:r>
            <a:r>
              <a:rPr lang="en-US" dirty="0"/>
              <a:t>of </a:t>
            </a:r>
            <a:r>
              <a:rPr lang="en-US" dirty="0" smtClean="0"/>
              <a:t>production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Sheet </a:t>
            </a:r>
            <a:r>
              <a:rPr lang="en-US" dirty="0" smtClean="0"/>
              <a:t>thickness</a:t>
            </a:r>
            <a:endParaRPr lang="en-US" dirty="0" smtClean="0"/>
          </a:p>
        </p:txBody>
      </p:sp>
      <p:pic>
        <p:nvPicPr>
          <p:cNvPr id="1026" name="Picture 2" descr="https://lh5.googleusercontent.com/xsbBC0-yJjzVdRwczIuQ9-0llb0WtcP5taoa5UyEfM5XJzszl89K8epqMfWJn52n0hR_JxznXaLqMZy5R_hVkfarCksrIA6D46CXQHOvYETGLbq4lWPam4i7TxTKbPWz1D4wMbeOud2-ATYmW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58" y="1284595"/>
            <a:ext cx="6811334" cy="454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6.googleusercontent.com/bDyXZAjLl983vwgivMS-GiVt8CvS2OucyfkbmMAcxGP1llrYiLUM9sjBGCCqA3LI6P7BZFGR9LXfG4zvViwmFdzQMexZ4U7YQT2owCJ-gfIsEMbIjhRe67NMujUG5_BIA94Lr_4kD8UsEe6mRA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50" r="2852"/>
          <a:stretch/>
        </p:blipFill>
        <p:spPr bwMode="auto">
          <a:xfrm>
            <a:off x="7257574" y="3400683"/>
            <a:ext cx="1351676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lh5.googleusercontent.com/B_ned00wr8tEUgAGB14CLWB667xRdiisykRfIHsxqaus58AFI5VwitXYLQ-iZ7Tagt4c3a4KtVJCuktR_M_3NuBYXRbMaO2oIoUn3C8IgxlmzrK7hsRuEErhNycZAdKvA75S-CUt4qqH2s3A2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01" t="2177" r="4687" b="1965"/>
          <a:stretch/>
        </p:blipFill>
        <p:spPr bwMode="auto">
          <a:xfrm>
            <a:off x="8751633" y="3402813"/>
            <a:ext cx="1399952" cy="20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lh5.googleusercontent.com/y5PyO3smaelb9xmFXFDmp92D-Vs04DIsuwIXYNHBQLda_ADX3zxLpaiCEXzRT3XQe93DPkzHjSPX-rQHhj3hQlz8UyvNGH_a57sJ9Ic0YmzUDjQDzYap-gV0yqL9FdEU7th-oaMZe-LxiLNh6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7" t="3852" r="42651"/>
          <a:stretch/>
        </p:blipFill>
        <p:spPr bwMode="auto">
          <a:xfrm>
            <a:off x="10293968" y="3400683"/>
            <a:ext cx="1683187" cy="207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972936" y="5533921"/>
            <a:ext cx="3409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Shapes of Heating elements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532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508" y="107880"/>
            <a:ext cx="8610600" cy="1293028"/>
          </a:xfrm>
        </p:spPr>
        <p:txBody>
          <a:bodyPr/>
          <a:lstStyle/>
          <a:p>
            <a:r>
              <a:rPr lang="en-US" dirty="0" smtClean="0"/>
              <a:t>Electrical Connection</a:t>
            </a:r>
            <a:endParaRPr lang="en-US" dirty="0"/>
          </a:p>
        </p:txBody>
      </p:sp>
      <p:pic>
        <p:nvPicPr>
          <p:cNvPr id="4" name="Picture 8" descr="https://lh3.googleusercontent.com/643g9ODi8mXRHDVGIGa8GcUwvTkjoGVjLA8zHRHwUKLIBVTAvhEdBhni5Kn8n8TK4nJwVvEaCMETlkMA7IslexjT5g1gmKn23NskuqIPygWQlwIlp5IdQ5aCTDkm70KIBaJRpsoVxLtr6Sq0WA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" r="22157" b="4159"/>
          <a:stretch/>
        </p:blipFill>
        <p:spPr bwMode="auto">
          <a:xfrm>
            <a:off x="2227383" y="1296606"/>
            <a:ext cx="6267940" cy="4647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54214" y="6035270"/>
            <a:ext cx="4814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Fig11: Heating Element Electrical Connection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33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98027" y="-15597"/>
            <a:ext cx="8610600" cy="1293028"/>
          </a:xfrm>
        </p:spPr>
        <p:txBody>
          <a:bodyPr/>
          <a:lstStyle/>
          <a:p>
            <a:r>
              <a:rPr lang="en-US" dirty="0" smtClean="0"/>
              <a:t>Heater control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751300" y="1629683"/>
            <a:ext cx="30900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Zone Control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Temperature Control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Emergency Stop </a:t>
            </a:r>
            <a:endParaRPr lang="en-US" dirty="0"/>
          </a:p>
        </p:txBody>
      </p:sp>
      <p:sp>
        <p:nvSpPr>
          <p:cNvPr id="5" name="AutoShape 4" descr="blob:https://web.whatsapp.com/d2e573da-ebb9-4897-befd-55b4fe3a7e65"/>
          <p:cNvSpPr>
            <a:spLocks noChangeAspect="1" noChangeArrowheads="1"/>
          </p:cNvSpPr>
          <p:nvPr/>
        </p:nvSpPr>
        <p:spPr bwMode="auto">
          <a:xfrm flipH="1" flipV="1">
            <a:off x="460374" y="160338"/>
            <a:ext cx="2826735" cy="282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275" y="1085486"/>
            <a:ext cx="3614025" cy="4818699"/>
          </a:xfrm>
          <a:prstGeom prst="rect">
            <a:avLst/>
          </a:prstGeom>
        </p:spPr>
      </p:pic>
      <p:pic>
        <p:nvPicPr>
          <p:cNvPr id="2050" name="Picture 2" descr="https://lh4.googleusercontent.com/qu1ZcDWeKmRUUAD6LOZWMgLPgG7YD2hZ4nVzNwYJe3xi95MVklLbAW5LHOSIeD9ehNWlUaIopgar8pldg3fhIrkxYXZ_XSVSbyCxbYbP0yccXwaW-uNTSBSHO1re_UW-JMikoq5quP3NH8k4X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22" y="1085487"/>
            <a:ext cx="3614024" cy="4818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04387" y="5904185"/>
            <a:ext cx="3602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Fig12: Switches and PID Controller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37275" y="5904185"/>
            <a:ext cx="4162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Fig13: Breaker and Electrical Contactors </a:t>
            </a:r>
            <a:endParaRPr lang="en-US" dirty="0"/>
          </a:p>
        </p:txBody>
      </p:sp>
      <p:pic>
        <p:nvPicPr>
          <p:cNvPr id="2058" name="Picture 10" descr="https://lh5.googleusercontent.com/YkzYPS5Df2u50t6NHipJrfzgoVOlrOykPqPxoCjrKTNQ77yBtLpE5p42k3BT1koksWLrzKteqZ-Qgo461-tnebwEnGnw4YIZT430uiA0qXsS_QtbU9djyQgSuQ2DdMWyNhxsYouiBOF8wvdwqQ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08" b="2652"/>
          <a:stretch/>
        </p:blipFill>
        <p:spPr bwMode="auto">
          <a:xfrm>
            <a:off x="8950717" y="2833351"/>
            <a:ext cx="2021239" cy="307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57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8121" y="329727"/>
            <a:ext cx="4666860" cy="1293028"/>
          </a:xfrm>
        </p:spPr>
        <p:txBody>
          <a:bodyPr/>
          <a:lstStyle/>
          <a:p>
            <a:r>
              <a:rPr lang="en-US" dirty="0" smtClean="0"/>
              <a:t>Vacuum System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69" y="1526007"/>
            <a:ext cx="6146884" cy="36790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89906" y="5205046"/>
            <a:ext cx="3609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Fig14: </a:t>
            </a:r>
            <a:r>
              <a:rPr lang="en-GB" dirty="0" smtClean="0"/>
              <a:t>The vacuum system</a:t>
            </a:r>
            <a:endParaRPr lang="en-US" dirty="0"/>
          </a:p>
        </p:txBody>
      </p:sp>
      <p:pic>
        <p:nvPicPr>
          <p:cNvPr id="8194" name="Picture 2" descr="https://lh5.googleusercontent.com/OaRX9WI1m9WWQS4OC9Y0nPUANhhnLecwWt5mcxgpOifo9DMkwn8Tdg01tePOqNA_wp5D9yins7gQcjgztTA4UqOz38VDF2NVbUY_fMmAzFwUeh6rsvb3SN69RiukCFCXbLiWLSObThRMwyJAD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882" y="1526007"/>
            <a:ext cx="4904153" cy="3679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350362" y="5205046"/>
            <a:ext cx="3781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Fig15: Platen and vacuum box design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72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8269" y="103069"/>
            <a:ext cx="4271243" cy="1293028"/>
          </a:xfrm>
        </p:spPr>
        <p:txBody>
          <a:bodyPr/>
          <a:lstStyle/>
          <a:p>
            <a:r>
              <a:rPr lang="en-US" dirty="0" smtClean="0"/>
              <a:t>Vacuum pumps </a:t>
            </a:r>
            <a:endParaRPr lang="en-US" dirty="0"/>
          </a:p>
        </p:txBody>
      </p:sp>
      <p:pic>
        <p:nvPicPr>
          <p:cNvPr id="1026" name="Picture 2" descr="Oil free Piston Vacuum Pumps - Pransch Air Technology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50" y="1396097"/>
            <a:ext cx="3449460" cy="237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ry Rotary Vane Vacuum Pump, Dry Rotary Vane Vacuum Pump Manufacturer, Ind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4605" y="1396097"/>
            <a:ext cx="4591593" cy="237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477395" y="3775281"/>
            <a:ext cx="3961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Fig17: </a:t>
            </a:r>
            <a:r>
              <a:rPr lang="en-US" dirty="0" smtClean="0"/>
              <a:t>Dry Rotary </a:t>
            </a:r>
            <a:r>
              <a:rPr lang="en-US" dirty="0"/>
              <a:t>Vane Pumps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10215" y="3775281"/>
            <a:ext cx="3548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Fig16: </a:t>
            </a:r>
            <a:r>
              <a:rPr lang="en-US" dirty="0" err="1" smtClean="0"/>
              <a:t>Oiless</a:t>
            </a:r>
            <a:r>
              <a:rPr lang="en-US" dirty="0" smtClean="0"/>
              <a:t> </a:t>
            </a:r>
            <a:r>
              <a:rPr lang="en-US" dirty="0"/>
              <a:t>Piston Pumps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271" y="1396097"/>
            <a:ext cx="2556571" cy="23791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75368" y="4144613"/>
            <a:ext cx="55166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Positive displacement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Pull </a:t>
            </a:r>
            <a:r>
              <a:rPr lang="en-US" dirty="0"/>
              <a:t>26 - 27 inches of vacuum.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With lubrication, vacuum level can be increased to 28.5 IN.HG.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Better flow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More expensive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3350" y="6071968"/>
            <a:ext cx="568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term "vacuum" is used to describe </a:t>
            </a:r>
            <a:r>
              <a:rPr lang="en-US" b="1" dirty="0"/>
              <a:t>the zone of pressure below atmospheric pressure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5109" y="4144613"/>
            <a:ext cx="53024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Positive displacement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maximum vacuum of 27-28.5 IN.HG.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low maintenance, and good service life.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 flow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Best used with a storage tank</a:t>
            </a:r>
          </a:p>
        </p:txBody>
      </p:sp>
    </p:spTree>
    <p:extLst>
      <p:ext uri="{BB962C8B-B14F-4D97-AF65-F5344CB8AC3E}">
        <p14:creationId xmlns:p14="http://schemas.microsoft.com/office/powerpoint/2010/main" val="282888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431" y="315378"/>
            <a:ext cx="10052538" cy="1293028"/>
          </a:xfrm>
        </p:spPr>
        <p:txBody>
          <a:bodyPr>
            <a:normAutofit/>
          </a:bodyPr>
          <a:lstStyle/>
          <a:p>
            <a:r>
              <a:rPr lang="en-US" dirty="0" smtClean="0"/>
              <a:t>Converting the air compressor </a:t>
            </a:r>
            <a:endParaRPr lang="en-US" dirty="0"/>
          </a:p>
        </p:txBody>
      </p:sp>
      <p:pic>
        <p:nvPicPr>
          <p:cNvPr id="6146" name="Picture 2" descr="https://lh5.googleusercontent.com/omThAxSnavVeelUOk1QyF66fbghdgBIV1qdTNHYkHERjBfXsiR3A24xDYukRm89OBsJjltZFFqA8b-TsSfDydOqcsDpxp43kcuf_3fyw_14Sqz3aOTpD1bHm4_NxHwlMkSosdaKt0E5rqfrcKw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72" y="2389945"/>
            <a:ext cx="4077350" cy="305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lh4.googleusercontent.com/RkomZpCBljMrChSqGYeAip3hGb2at-OVLzYJZY0U5GjvOqrGFlwH92s8ZmL1SEM6Us4wQ1q1TnP6409fIxbBn4VwUTLXoHbFQblv3mOwxya4lThcFJNTIU4bxGQHPJAw7uE6xcQvx-JhPsJxqw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07"/>
          <a:stretch/>
        </p:blipFill>
        <p:spPr bwMode="auto">
          <a:xfrm>
            <a:off x="5049227" y="2389945"/>
            <a:ext cx="2608454" cy="3058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lh4.googleusercontent.com/tXFkJgqgXwIRv3tK0IRbF4xr2f6b-JR8PWNZy8rYmksaYXWmLKKXWUQw2DHLOQrGSSYVzPp_H85Hg3yAXR_wyOnCqb1nHIvNerzkQNcN_Sdg4Jf_WSQ6QPz3pRQLrBJzqVzZKKUTTLZkfdECb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032" y="2379938"/>
            <a:ext cx="2294153" cy="3068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51739" y="5447957"/>
            <a:ext cx="2751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Fig18: Inverting the head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74273" y="5447957"/>
            <a:ext cx="26915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Fig19: The standard output of the tank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66032" y="5447957"/>
            <a:ext cx="264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Fig20: Drilling a new output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07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0594" y="250552"/>
            <a:ext cx="3093720" cy="1293028"/>
          </a:xfrm>
        </p:spPr>
        <p:txBody>
          <a:bodyPr/>
          <a:lstStyle/>
          <a:p>
            <a:r>
              <a:rPr lang="en-GB" dirty="0" smtClean="0"/>
              <a:t>The mould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" t="1665" r="1287" b="15022"/>
          <a:stretch/>
        </p:blipFill>
        <p:spPr>
          <a:xfrm>
            <a:off x="206785" y="1482543"/>
            <a:ext cx="7556448" cy="3036460"/>
          </a:xfrm>
        </p:spPr>
      </p:pic>
      <p:sp>
        <p:nvSpPr>
          <p:cNvPr id="5" name="TextBox 4"/>
          <p:cNvSpPr txBox="1"/>
          <p:nvPr/>
        </p:nvSpPr>
        <p:spPr>
          <a:xfrm>
            <a:off x="2064769" y="4519003"/>
            <a:ext cx="384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Fig21: </a:t>
            </a:r>
            <a:r>
              <a:rPr lang="en-GB" dirty="0" smtClean="0"/>
              <a:t>Male and female forming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3418" y="1157933"/>
            <a:ext cx="3053233" cy="22899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565661" y="3447858"/>
            <a:ext cx="3509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Fig22: </a:t>
            </a:r>
            <a:r>
              <a:rPr lang="en-US" dirty="0" smtClean="0"/>
              <a:t>Male wooden </a:t>
            </a:r>
            <a:r>
              <a:rPr lang="en-US" dirty="0" err="1" smtClean="0"/>
              <a:t>mould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90965" y="6201495"/>
            <a:ext cx="3717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Fig23: </a:t>
            </a:r>
            <a:r>
              <a:rPr lang="en-US" dirty="0" smtClean="0"/>
              <a:t>Female </a:t>
            </a:r>
            <a:r>
              <a:rPr lang="en-US" dirty="0"/>
              <a:t>a</a:t>
            </a:r>
            <a:r>
              <a:rPr lang="en-US" dirty="0" smtClean="0"/>
              <a:t>luminum </a:t>
            </a:r>
            <a:r>
              <a:rPr lang="en-US" dirty="0" err="1"/>
              <a:t>m</a:t>
            </a:r>
            <a:r>
              <a:rPr lang="en-US" dirty="0" err="1" smtClean="0"/>
              <a:t>ould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" name="Picture 2" descr="Aluminium Vacuum Forming Die at Rs 25000/unit | Forming Dies | ID:  1588711361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4" t="15158" r="8657" b="17635"/>
          <a:stretch/>
        </p:blipFill>
        <p:spPr bwMode="auto">
          <a:xfrm>
            <a:off x="8633418" y="3911570"/>
            <a:ext cx="3023396" cy="2307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80275" y="5427828"/>
            <a:ext cx="8130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Mould</a:t>
            </a:r>
            <a:r>
              <a:rPr lang="en-US" dirty="0" smtClean="0"/>
              <a:t> Materials:</a:t>
            </a:r>
            <a:br>
              <a:rPr lang="en-US" dirty="0" smtClean="0"/>
            </a:br>
            <a:r>
              <a:rPr lang="en-US" dirty="0" smtClean="0"/>
              <a:t>1. Wood     2. Plaster     3. Resin     4. Aluminum      5. 3D printed Plastic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73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173" y="84647"/>
            <a:ext cx="10827825" cy="1293028"/>
          </a:xfrm>
        </p:spPr>
        <p:txBody>
          <a:bodyPr>
            <a:normAutofit/>
          </a:bodyPr>
          <a:lstStyle/>
          <a:p>
            <a:r>
              <a:rPr lang="en-US" dirty="0" smtClean="0"/>
              <a:t>Mold Stress concentration and size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6" y="1595845"/>
            <a:ext cx="4930140" cy="31831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764" y="4778954"/>
            <a:ext cx="3579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Fig24: </a:t>
            </a:r>
            <a:r>
              <a:rPr lang="en-US" dirty="0" smtClean="0"/>
              <a:t>Stress </a:t>
            </a:r>
            <a:r>
              <a:rPr lang="en-US" dirty="0"/>
              <a:t>c</a:t>
            </a:r>
            <a:r>
              <a:rPr lang="en-US" dirty="0" smtClean="0"/>
              <a:t>oncentration </a:t>
            </a:r>
            <a:r>
              <a:rPr lang="en-US" dirty="0"/>
              <a:t>v</a:t>
            </a:r>
            <a:r>
              <a:rPr lang="en-US" dirty="0" smtClean="0"/>
              <a:t>s </a:t>
            </a:r>
            <a:r>
              <a:rPr lang="en-US" dirty="0"/>
              <a:t>c</a:t>
            </a:r>
            <a:r>
              <a:rPr lang="en-US" dirty="0" smtClean="0"/>
              <a:t>orner radius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22156" y="6041292"/>
            <a:ext cx="5423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Radii should at least equal the wall thickness and never less than 0.8mm. 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814541" y="2376622"/>
            <a:ext cx="2361457" cy="113232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Molds </a:t>
            </a:r>
            <a:r>
              <a:rPr lang="en-US" dirty="0" smtClean="0"/>
              <a:t>must account </a:t>
            </a:r>
            <a:r>
              <a:rPr lang="en-US" dirty="0" smtClean="0"/>
              <a:t>for the shrinkage in the plastic after cooling.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274" y="3571043"/>
            <a:ext cx="5425900" cy="273132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58514" y="6364457"/>
            <a:ext cx="4881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Table3: Shrinkage range for each polymer</a:t>
            </a:r>
            <a:endParaRPr lang="en-US" dirty="0"/>
          </a:p>
        </p:txBody>
      </p:sp>
      <p:pic>
        <p:nvPicPr>
          <p:cNvPr id="12" name="Picture 2" descr="Vacuum Form Patterns &amp;amp; Tooling | Accurate Patter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500" y="1046437"/>
            <a:ext cx="3297231" cy="2274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92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3539" y="585147"/>
            <a:ext cx="3860697" cy="1293028"/>
          </a:xfrm>
        </p:spPr>
        <p:txBody>
          <a:bodyPr/>
          <a:lstStyle/>
          <a:p>
            <a:r>
              <a:rPr lang="en-US" dirty="0" smtClean="0"/>
              <a:t>Why Plastic ?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33" y="2266407"/>
            <a:ext cx="6262551" cy="4175034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787" y="1878175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37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230" y="490524"/>
            <a:ext cx="3257939" cy="1080597"/>
          </a:xfrm>
        </p:spPr>
        <p:txBody>
          <a:bodyPr/>
          <a:lstStyle/>
          <a:p>
            <a:r>
              <a:rPr lang="en-US" dirty="0" smtClean="0"/>
              <a:t>Limitation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43383"/>
            <a:ext cx="10820400" cy="4024125"/>
          </a:xfrm>
        </p:spPr>
        <p:txBody>
          <a:bodyPr/>
          <a:lstStyle/>
          <a:p>
            <a:r>
              <a:rPr lang="en-US" dirty="0" smtClean="0"/>
              <a:t>Tall or deep parts cause thinning and weakening at the walls;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46" y="2083681"/>
            <a:ext cx="6905630" cy="38901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87769" y="5973852"/>
            <a:ext cx="4462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Fig25: </a:t>
            </a:r>
            <a:r>
              <a:rPr lang="en-US" dirty="0" smtClean="0"/>
              <a:t>Over stretching during forming 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097108" y="2111419"/>
            <a:ext cx="2823308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Solution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097108" y="3232509"/>
            <a:ext cx="2525605" cy="9358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Pre stretch</a:t>
            </a:r>
          </a:p>
          <a:p>
            <a:r>
              <a:rPr lang="en-US" dirty="0" smtClean="0"/>
              <a:t>Heat control</a:t>
            </a:r>
          </a:p>
        </p:txBody>
      </p:sp>
    </p:spTree>
    <p:extLst>
      <p:ext uri="{BB962C8B-B14F-4D97-AF65-F5344CB8AC3E}">
        <p14:creationId xmlns:p14="http://schemas.microsoft.com/office/powerpoint/2010/main" val="3005174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446" y="-89962"/>
            <a:ext cx="3293860" cy="1176300"/>
          </a:xfrm>
        </p:spPr>
        <p:txBody>
          <a:bodyPr/>
          <a:lstStyle/>
          <a:p>
            <a:r>
              <a:rPr lang="en-US" dirty="0" smtClean="0"/>
              <a:t>Pre-stretch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99" y="556552"/>
            <a:ext cx="4807052" cy="2455604"/>
          </a:xfrm>
        </p:spPr>
      </p:pic>
      <p:sp>
        <p:nvSpPr>
          <p:cNvPr id="3" name="TextBox 2"/>
          <p:cNvSpPr txBox="1"/>
          <p:nvPr/>
        </p:nvSpPr>
        <p:spPr>
          <a:xfrm>
            <a:off x="160699" y="3012156"/>
            <a:ext cx="5120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Fig26: </a:t>
            </a:r>
            <a:r>
              <a:rPr lang="en-US" dirty="0" smtClean="0"/>
              <a:t>Pre stretching a sheet of plastic before suction </a:t>
            </a:r>
            <a:endParaRPr lang="en-US" dirty="0"/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753" y="564675"/>
            <a:ext cx="3234334" cy="24474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25188" y="2992569"/>
            <a:ext cx="4679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Fig27: </a:t>
            </a:r>
            <a:r>
              <a:rPr lang="en-US" dirty="0" smtClean="0"/>
              <a:t>Plastic sheet pre-stretched before suction </a:t>
            </a:r>
            <a:endParaRPr lang="en-US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99" y="4392246"/>
            <a:ext cx="3723665" cy="23536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376" y="4392247"/>
            <a:ext cx="3974191" cy="23682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10549" y="4392246"/>
            <a:ext cx="1914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Fig28: </a:t>
            </a:r>
            <a:r>
              <a:rPr lang="en-US" dirty="0" smtClean="0"/>
              <a:t>Heat Evenly Distributed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533568" y="4392246"/>
            <a:ext cx="12796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Fig29: </a:t>
            </a:r>
            <a:r>
              <a:rPr lang="en-US" dirty="0" smtClean="0"/>
              <a:t>Heat control</a:t>
            </a: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583419" y="3658487"/>
            <a:ext cx="3332546" cy="634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Heat control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081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1640" y="233191"/>
            <a:ext cx="8006645" cy="1113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Trimming and final products 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50" y="1511559"/>
            <a:ext cx="4420326" cy="2490117"/>
          </a:xfrm>
        </p:spPr>
      </p:pic>
      <p:sp>
        <p:nvSpPr>
          <p:cNvPr id="7" name="TextBox 6"/>
          <p:cNvSpPr txBox="1"/>
          <p:nvPr/>
        </p:nvSpPr>
        <p:spPr>
          <a:xfrm>
            <a:off x="97463" y="4001676"/>
            <a:ext cx="539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Fig30: </a:t>
            </a:r>
            <a:r>
              <a:rPr lang="en-US" dirty="0" smtClean="0"/>
              <a:t>Automatic trimming for high production</a:t>
            </a:r>
            <a:endParaRPr lang="en-US" dirty="0"/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414" y="1511559"/>
            <a:ext cx="4420326" cy="24901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440246" y="4042562"/>
            <a:ext cx="288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Fig31: </a:t>
            </a:r>
            <a:r>
              <a:rPr lang="en-US" dirty="0" smtClean="0"/>
              <a:t>Manual Trimming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220" y="4740727"/>
            <a:ext cx="1906270" cy="19062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1128" y="4740727"/>
            <a:ext cx="2131437" cy="19062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32699" y="4740726"/>
            <a:ext cx="1906271" cy="190627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098573" y="4740727"/>
            <a:ext cx="1395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Fig32: </a:t>
            </a:r>
            <a:r>
              <a:rPr lang="en-US" dirty="0" smtClean="0"/>
              <a:t>Car exterior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043582" y="4740726"/>
            <a:ext cx="192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Fig33: </a:t>
            </a:r>
            <a:r>
              <a:rPr lang="en-US" dirty="0" smtClean="0"/>
              <a:t>Bag after assembly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954742" y="4736057"/>
            <a:ext cx="1563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Fig34: </a:t>
            </a:r>
            <a:r>
              <a:rPr lang="en-US" dirty="0" smtClean="0"/>
              <a:t>Packaging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662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7630" y="218173"/>
            <a:ext cx="4670549" cy="1293028"/>
          </a:xfrm>
        </p:spPr>
        <p:txBody>
          <a:bodyPr/>
          <a:lstStyle/>
          <a:p>
            <a:r>
              <a:rPr lang="en-GB" dirty="0" smtClean="0"/>
              <a:t>Future </a:t>
            </a:r>
            <a:r>
              <a:rPr lang="en-GB" dirty="0" smtClean="0"/>
              <a:t>Work</a:t>
            </a:r>
            <a:endParaRPr lang="en-US" dirty="0"/>
          </a:p>
        </p:txBody>
      </p:sp>
      <p:pic>
        <p:nvPicPr>
          <p:cNvPr id="9218" name="Picture 2" descr="1/2 3/4 1 Inch 220v Electric Solenoid Valve Pneumatic Valve For Water Air  Gas Brass Valve Air Valves - Kitchen Faucet Accessories - AliExpre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22" y="1511201"/>
            <a:ext cx="3773015" cy="3773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ACT 34HS1456: Hybrid stepper motor NEMA 34, 1.8 °, 5.6 A, 2.8 V at reichelt  elektroni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7231" y="1511200"/>
            <a:ext cx="3784365" cy="3773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Polyethylene Terephthalate Sheets Price, 2022 Polyethylene Terephthalate  Sheets Price Manufacturers &amp; Suppliers | Made-in-China.co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0128" y="1511200"/>
            <a:ext cx="3773015" cy="3773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5753" y="5284215"/>
            <a:ext cx="3936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Fig35: 1 Inch Electronic Valve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23424" y="5284215"/>
            <a:ext cx="3815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Fig36: Stepper Motor for the arm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783983" y="5284215"/>
            <a:ext cx="2725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Fig37: Automatic Feed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84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5538" y="2577830"/>
            <a:ext cx="1922585" cy="1293028"/>
          </a:xfrm>
        </p:spPr>
        <p:txBody>
          <a:bodyPr/>
          <a:lstStyle/>
          <a:p>
            <a:r>
              <a:rPr lang="en-US" dirty="0" smtClean="0"/>
              <a:t>Demo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1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278" y="2294593"/>
            <a:ext cx="8610600" cy="1293028"/>
          </a:xfrm>
        </p:spPr>
        <p:txBody>
          <a:bodyPr/>
          <a:lstStyle/>
          <a:p>
            <a:r>
              <a:rPr lang="en-US" dirty="0" smtClean="0"/>
              <a:t>Thank you for your time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91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5797" y="302702"/>
            <a:ext cx="7564666" cy="1293028"/>
          </a:xfrm>
        </p:spPr>
        <p:txBody>
          <a:bodyPr/>
          <a:lstStyle/>
          <a:p>
            <a:r>
              <a:rPr lang="en-US" dirty="0" smtClean="0"/>
              <a:t>Plastic forming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930" y="1595730"/>
            <a:ext cx="10820400" cy="576148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Injection Forming 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Extrusion Blow Forming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Plastic Compression Forming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369" y="2959678"/>
            <a:ext cx="2066794" cy="19319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7554" y="1313024"/>
            <a:ext cx="3116425" cy="14455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208" y="5092684"/>
            <a:ext cx="2963771" cy="1675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81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798" y="1105542"/>
            <a:ext cx="10267294" cy="10768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Vacuum </a:t>
            </a:r>
            <a:r>
              <a:rPr lang="en-US" dirty="0" smtClean="0"/>
              <a:t>Forming Vacuum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83" y="2909390"/>
            <a:ext cx="9448800" cy="685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Ahmad </a:t>
            </a:r>
            <a:r>
              <a:rPr lang="en-US" dirty="0" smtClean="0"/>
              <a:t>Hamadneh</a:t>
            </a:r>
          </a:p>
          <a:p>
            <a:r>
              <a:rPr lang="en-US" dirty="0" smtClean="0"/>
              <a:t>Hamdan Awayes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15587" y="2882958"/>
            <a:ext cx="4861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Supervisor: Dr. Mahmoud Dwikat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6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154" y="456463"/>
            <a:ext cx="2418184" cy="1293028"/>
          </a:xfrm>
        </p:spPr>
        <p:txBody>
          <a:bodyPr/>
          <a:lstStyle/>
          <a:p>
            <a:r>
              <a:rPr lang="en-US" dirty="0" smtClean="0"/>
              <a:t>Outline: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046" y="3074126"/>
            <a:ext cx="10820400" cy="4024125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Vacuum </a:t>
            </a:r>
            <a:r>
              <a:rPr lang="en-US" dirty="0"/>
              <a:t>F</a:t>
            </a:r>
            <a:r>
              <a:rPr lang="en-US" dirty="0" smtClean="0"/>
              <a:t>orming</a:t>
            </a:r>
          </a:p>
          <a:p>
            <a:r>
              <a:rPr lang="en-US" dirty="0" smtClean="0"/>
              <a:t>Plastics &amp; molds. </a:t>
            </a:r>
          </a:p>
          <a:p>
            <a:r>
              <a:rPr lang="en-US" dirty="0" smtClean="0"/>
              <a:t>Process.</a:t>
            </a:r>
          </a:p>
          <a:p>
            <a:r>
              <a:rPr lang="en-US" dirty="0" smtClean="0"/>
              <a:t>Heating and Vacuum Systems </a:t>
            </a:r>
          </a:p>
          <a:p>
            <a:r>
              <a:rPr lang="en-US" dirty="0" smtClean="0"/>
              <a:t>Limitations and Solutions.</a:t>
            </a:r>
          </a:p>
          <a:p>
            <a:r>
              <a:rPr lang="en-US" dirty="0" smtClean="0"/>
              <a:t>Future and development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16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2286" y="194584"/>
            <a:ext cx="4470918" cy="1293028"/>
          </a:xfrm>
        </p:spPr>
        <p:txBody>
          <a:bodyPr/>
          <a:lstStyle/>
          <a:p>
            <a:r>
              <a:rPr lang="en-US" dirty="0" smtClean="0"/>
              <a:t>Basic principle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113" y="1420987"/>
            <a:ext cx="7371955" cy="440195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36374" y="5878119"/>
            <a:ext cx="5437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Fig1: Sketch of the vacuum forming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31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3692" y="88133"/>
            <a:ext cx="7209574" cy="1293028"/>
          </a:xfrm>
        </p:spPr>
        <p:txBody>
          <a:bodyPr/>
          <a:lstStyle/>
          <a:p>
            <a:r>
              <a:rPr lang="en-GB" dirty="0" smtClean="0"/>
              <a:t>Development and History</a:t>
            </a:r>
            <a:endParaRPr lang="en-US" dirty="0"/>
          </a:p>
        </p:txBody>
      </p:sp>
      <p:pic>
        <p:nvPicPr>
          <p:cNvPr id="4" name="image37.png"/>
          <p:cNvPicPr/>
          <p:nvPr/>
        </p:nvPicPr>
        <p:blipFill>
          <a:blip r:embed="rId2"/>
          <a:srcRect b="11372"/>
          <a:stretch>
            <a:fillRect/>
          </a:stretch>
        </p:blipFill>
        <p:spPr>
          <a:xfrm>
            <a:off x="636466" y="1426701"/>
            <a:ext cx="5938044" cy="3569676"/>
          </a:xfrm>
          <a:prstGeom prst="rect">
            <a:avLst/>
          </a:prstGeom>
          <a:ln/>
        </p:spPr>
      </p:pic>
      <p:sp>
        <p:nvSpPr>
          <p:cNvPr id="5" name="TextBox 4"/>
          <p:cNvSpPr txBox="1"/>
          <p:nvPr/>
        </p:nvSpPr>
        <p:spPr>
          <a:xfrm>
            <a:off x="636466" y="4980747"/>
            <a:ext cx="648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Fig3: </a:t>
            </a:r>
            <a:r>
              <a:rPr lang="en-US" dirty="0" err="1" smtClean="0"/>
              <a:t>Helwing’s</a:t>
            </a:r>
            <a:r>
              <a:rPr lang="en-US" dirty="0" smtClean="0"/>
              <a:t> method Forming </a:t>
            </a:r>
            <a:r>
              <a:rPr lang="en-US" dirty="0"/>
              <a:t>acrylic </a:t>
            </a:r>
            <a:r>
              <a:rPr lang="en-US" dirty="0" smtClean="0"/>
              <a:t>canopy using </a:t>
            </a:r>
            <a:r>
              <a:rPr lang="en-US" dirty="0"/>
              <a:t>hot oil </a:t>
            </a:r>
            <a:r>
              <a:rPr lang="en-US" dirty="0" smtClean="0"/>
              <a:t>pressure</a:t>
            </a:r>
            <a:r>
              <a:rPr lang="en-US" dirty="0"/>
              <a:t> </a:t>
            </a:r>
            <a:r>
              <a:rPr lang="en-US" dirty="0" smtClean="0"/>
              <a:t>in 1936.</a:t>
            </a:r>
            <a:endParaRPr lang="en-US" dirty="0"/>
          </a:p>
        </p:txBody>
      </p:sp>
      <p:pic>
        <p:nvPicPr>
          <p:cNvPr id="8" name="image10.png"/>
          <p:cNvPicPr/>
          <p:nvPr/>
        </p:nvPicPr>
        <p:blipFill>
          <a:blip r:embed="rId3"/>
          <a:srcRect b="8737"/>
          <a:stretch>
            <a:fillRect/>
          </a:stretch>
        </p:blipFill>
        <p:spPr>
          <a:xfrm>
            <a:off x="2383692" y="1236786"/>
            <a:ext cx="5384801" cy="4656014"/>
          </a:xfrm>
          <a:prstGeom prst="rect">
            <a:avLst/>
          </a:prstGeom>
          <a:ln/>
        </p:spPr>
      </p:pic>
      <p:sp>
        <p:nvSpPr>
          <p:cNvPr id="9" name="TextBox 8"/>
          <p:cNvSpPr txBox="1"/>
          <p:nvPr/>
        </p:nvSpPr>
        <p:spPr>
          <a:xfrm>
            <a:off x="2794964" y="5892800"/>
            <a:ext cx="4569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Fig4: Leary’s Vacuum </a:t>
            </a:r>
            <a:r>
              <a:rPr lang="en-US" dirty="0"/>
              <a:t>forming </a:t>
            </a:r>
            <a:r>
              <a:rPr lang="en-US" dirty="0" smtClean="0"/>
              <a:t>tools in 1940.</a:t>
            </a:r>
            <a:endParaRPr lang="en-US" dirty="0"/>
          </a:p>
        </p:txBody>
      </p:sp>
      <p:pic>
        <p:nvPicPr>
          <p:cNvPr id="10" name="image39.png"/>
          <p:cNvPicPr/>
          <p:nvPr/>
        </p:nvPicPr>
        <p:blipFill>
          <a:blip r:embed="rId4"/>
          <a:srcRect b="2714"/>
          <a:stretch>
            <a:fillRect/>
          </a:stretch>
        </p:blipFill>
        <p:spPr>
          <a:xfrm>
            <a:off x="4840214" y="1065582"/>
            <a:ext cx="4291136" cy="5266890"/>
          </a:xfrm>
          <a:prstGeom prst="rect">
            <a:avLst/>
          </a:prstGeom>
          <a:ln/>
        </p:spPr>
      </p:pic>
      <p:sp>
        <p:nvSpPr>
          <p:cNvPr id="11" name="TextBox 10"/>
          <p:cNvSpPr txBox="1"/>
          <p:nvPr/>
        </p:nvSpPr>
        <p:spPr>
          <a:xfrm>
            <a:off x="4625144" y="6262132"/>
            <a:ext cx="643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Fig5: </a:t>
            </a:r>
            <a:r>
              <a:rPr lang="en-US" dirty="0" err="1" smtClean="0"/>
              <a:t>Helwing’s</a:t>
            </a:r>
            <a:r>
              <a:rPr lang="en-US" dirty="0" smtClean="0"/>
              <a:t> </a:t>
            </a:r>
            <a:r>
              <a:rPr lang="en-US" dirty="0"/>
              <a:t>method using snap-back </a:t>
            </a:r>
            <a:r>
              <a:rPr lang="en-US" dirty="0" smtClean="0"/>
              <a:t>forming in 1942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437566" y="2454031"/>
            <a:ext cx="233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1930s – 1950s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1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5130" y="111867"/>
            <a:ext cx="3771122" cy="1293028"/>
          </a:xfrm>
        </p:spPr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06" y="5432773"/>
            <a:ext cx="3876431" cy="142522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06" y="1642031"/>
            <a:ext cx="3876431" cy="17499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06" y="3552433"/>
            <a:ext cx="3876431" cy="17198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1107" y="1220229"/>
            <a:ext cx="4040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Variety of Shapes</a:t>
            </a:r>
            <a:endParaRPr lang="en-US" dirty="0"/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1415653"/>
              </p:ext>
            </p:extLst>
          </p:nvPr>
        </p:nvGraphicFramePr>
        <p:xfrm>
          <a:off x="5376572" y="2215148"/>
          <a:ext cx="7129683" cy="4394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6541542" y="995517"/>
            <a:ext cx="4405604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Where it Begins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131281" y="5272275"/>
            <a:ext cx="1692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Packaging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4801" y="291622"/>
            <a:ext cx="4535610" cy="1293028"/>
          </a:xfrm>
        </p:spPr>
        <p:txBody>
          <a:bodyPr/>
          <a:lstStyle/>
          <a:p>
            <a:r>
              <a:rPr lang="en-US" dirty="0" smtClean="0"/>
              <a:t>Thermoplastics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66"/>
          <a:stretch/>
        </p:blipFill>
        <p:spPr>
          <a:xfrm>
            <a:off x="325701" y="1497844"/>
            <a:ext cx="3899878" cy="2515296"/>
          </a:xfrm>
        </p:spPr>
      </p:pic>
      <p:sp>
        <p:nvSpPr>
          <p:cNvPr id="5" name="TextBox 4"/>
          <p:cNvSpPr txBox="1"/>
          <p:nvPr/>
        </p:nvSpPr>
        <p:spPr>
          <a:xfrm>
            <a:off x="813223" y="4013140"/>
            <a:ext cx="41381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Table1: Processing parameters for selected thermoplastics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66"/>
          <a:stretch/>
        </p:blipFill>
        <p:spPr>
          <a:xfrm>
            <a:off x="4225579" y="1497844"/>
            <a:ext cx="785688" cy="2515296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" t="1250" r="51610" b="1770"/>
          <a:stretch/>
        </p:blipFill>
        <p:spPr>
          <a:xfrm>
            <a:off x="5508520" y="1439726"/>
            <a:ext cx="3846495" cy="25734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15" t="1501" r="672" b="1520"/>
          <a:stretch/>
        </p:blipFill>
        <p:spPr>
          <a:xfrm>
            <a:off x="5533292" y="4142153"/>
            <a:ext cx="3821723" cy="25568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54941" y="1417975"/>
            <a:ext cx="22824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Fig7: Stiffness as a function of temperature for amorphous polymers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454941" y="4142153"/>
            <a:ext cx="22824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Fig8: Stiffness as a function of temperature for crystalline polymers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3397</TotalTime>
  <Words>534</Words>
  <Application>Microsoft Office PowerPoint</Application>
  <PresentationFormat>Widescreen</PresentationFormat>
  <Paragraphs>124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Century Gothic</vt:lpstr>
      <vt:lpstr>Vapor Trail</vt:lpstr>
      <vt:lpstr>Take a moment and look around. How many plastic objects can you count ?</vt:lpstr>
      <vt:lpstr>Why Plastic ?</vt:lpstr>
      <vt:lpstr>Plastic forming processes</vt:lpstr>
      <vt:lpstr>Vacuum Forming Vacuum  </vt:lpstr>
      <vt:lpstr>Outline:</vt:lpstr>
      <vt:lpstr>Basic principle </vt:lpstr>
      <vt:lpstr>Development and History</vt:lpstr>
      <vt:lpstr>Applications</vt:lpstr>
      <vt:lpstr>Thermoplastics </vt:lpstr>
      <vt:lpstr>Machine</vt:lpstr>
      <vt:lpstr>Mechanical Design </vt:lpstr>
      <vt:lpstr>Heating System </vt:lpstr>
      <vt:lpstr>Electrical Connection</vt:lpstr>
      <vt:lpstr>Heater control </vt:lpstr>
      <vt:lpstr>Vacuum System</vt:lpstr>
      <vt:lpstr>Vacuum pumps </vt:lpstr>
      <vt:lpstr>Converting the air compressor </vt:lpstr>
      <vt:lpstr>The mould </vt:lpstr>
      <vt:lpstr>Mold Stress concentration and size</vt:lpstr>
      <vt:lpstr>Limitation</vt:lpstr>
      <vt:lpstr>Pre-stretch </vt:lpstr>
      <vt:lpstr>Trimming and final products  </vt:lpstr>
      <vt:lpstr>Future Work</vt:lpstr>
      <vt:lpstr>Demo </vt:lpstr>
      <vt:lpstr>Thank you for your time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Vacuum Forming</dc:title>
  <dc:creator>Windows User</dc:creator>
  <cp:lastModifiedBy>Windows User</cp:lastModifiedBy>
  <cp:revision>201</cp:revision>
  <dcterms:created xsi:type="dcterms:W3CDTF">2021-12-01T18:17:33Z</dcterms:created>
  <dcterms:modified xsi:type="dcterms:W3CDTF">2022-05-29T19:54:30Z</dcterms:modified>
</cp:coreProperties>
</file>