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6" r:id="rId19"/>
    <p:sldId id="275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304" r:id="rId37"/>
    <p:sldId id="293" r:id="rId38"/>
    <p:sldId id="294" r:id="rId39"/>
    <p:sldId id="303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5" r:id="rId49"/>
    <p:sldId id="306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09566A-71CD-4B15-BE67-BCF9F862A41A}" type="doc">
      <dgm:prSet loTypeId="urn:microsoft.com/office/officeart/2005/8/layout/chart3" loCatId="cycle" qsTypeId="urn:microsoft.com/office/officeart/2005/8/quickstyle/simple1" qsCatId="simple" csTypeId="urn:microsoft.com/office/officeart/2005/8/colors/accent1_2" csCatId="accent1" phldr="1"/>
      <dgm:spPr/>
    </dgm:pt>
    <dgm:pt modelId="{EC22A4FE-09F1-4E72-9368-22F4E205A930}">
      <dgm:prSet phldrT="[Text]"/>
      <dgm:spPr>
        <a:solidFill>
          <a:schemeClr val="bg1">
            <a:lumMod val="50000"/>
          </a:schemeClr>
        </a:solidFill>
        <a:ln w="6350"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bevel/>
        </a:ln>
      </dgm:spPr>
      <dgm:t>
        <a:bodyPr/>
        <a:lstStyle/>
        <a:p>
          <a:r>
            <a:rPr lang="en-US" dirty="0" smtClean="0">
              <a:latin typeface="David" pitchFamily="34" charset="-79"/>
              <a:cs typeface="David" pitchFamily="34" charset="-79"/>
            </a:rPr>
            <a:t>Artificial lighting </a:t>
          </a:r>
          <a:endParaRPr lang="en-US" dirty="0"/>
        </a:p>
      </dgm:t>
    </dgm:pt>
    <dgm:pt modelId="{9D521813-49FA-400A-AE1B-48212CDE78FF}" type="parTrans" cxnId="{1EBD04AB-90C6-49C8-B508-71E147F1EFF4}">
      <dgm:prSet/>
      <dgm:spPr/>
      <dgm:t>
        <a:bodyPr/>
        <a:lstStyle/>
        <a:p>
          <a:endParaRPr lang="en-US"/>
        </a:p>
      </dgm:t>
    </dgm:pt>
    <dgm:pt modelId="{11576E25-0628-4CF2-B00D-C14AE0DD7F22}" type="sibTrans" cxnId="{1EBD04AB-90C6-49C8-B508-71E147F1EFF4}">
      <dgm:prSet/>
      <dgm:spPr/>
      <dgm:t>
        <a:bodyPr/>
        <a:lstStyle/>
        <a:p>
          <a:endParaRPr lang="en-US"/>
        </a:p>
      </dgm:t>
    </dgm:pt>
    <dgm:pt modelId="{E673436D-B40D-467D-AC53-7E348B043AD3}">
      <dgm:prSet phldrT="[Text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dirty="0" smtClean="0">
              <a:latin typeface="David" pitchFamily="34" charset="-79"/>
              <a:cs typeface="David" pitchFamily="34" charset="-79"/>
            </a:rPr>
            <a:t>Emergency lighting</a:t>
          </a:r>
          <a:endParaRPr lang="en-US" dirty="0"/>
        </a:p>
      </dgm:t>
    </dgm:pt>
    <dgm:pt modelId="{E490AD81-C3BC-40D4-9A09-414375A8130D}" type="parTrans" cxnId="{A0DDA65A-FFB1-4BE7-8514-71DE7E68C537}">
      <dgm:prSet/>
      <dgm:spPr/>
      <dgm:t>
        <a:bodyPr/>
        <a:lstStyle/>
        <a:p>
          <a:endParaRPr lang="en-US"/>
        </a:p>
      </dgm:t>
    </dgm:pt>
    <dgm:pt modelId="{7B957C44-CCDA-4FA0-86B3-5358B259812F}" type="sibTrans" cxnId="{A0DDA65A-FFB1-4BE7-8514-71DE7E68C537}">
      <dgm:prSet/>
      <dgm:spPr/>
      <dgm:t>
        <a:bodyPr/>
        <a:lstStyle/>
        <a:p>
          <a:endParaRPr lang="en-US"/>
        </a:p>
      </dgm:t>
    </dgm:pt>
    <dgm:pt modelId="{892A272E-E074-4483-8C1E-F1AB4ECFB9C2}">
      <dgm:prSet phldrT="[Text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dirty="0" smtClean="0">
              <a:latin typeface="David" pitchFamily="34" charset="-79"/>
              <a:cs typeface="David" pitchFamily="34" charset="-79"/>
            </a:rPr>
            <a:t>Natural lighting </a:t>
          </a:r>
          <a:endParaRPr lang="en-US" dirty="0"/>
        </a:p>
      </dgm:t>
    </dgm:pt>
    <dgm:pt modelId="{1D3004E5-CA9A-4214-A9F7-B42B5F379F80}" type="parTrans" cxnId="{47C11A31-6EF4-4079-AD1E-DD06C96AEDE8}">
      <dgm:prSet/>
      <dgm:spPr/>
      <dgm:t>
        <a:bodyPr/>
        <a:lstStyle/>
        <a:p>
          <a:endParaRPr lang="en-US"/>
        </a:p>
      </dgm:t>
    </dgm:pt>
    <dgm:pt modelId="{E8E872B8-2B57-448F-8FCA-368CB45DE801}" type="sibTrans" cxnId="{47C11A31-6EF4-4079-AD1E-DD06C96AEDE8}">
      <dgm:prSet/>
      <dgm:spPr/>
      <dgm:t>
        <a:bodyPr/>
        <a:lstStyle/>
        <a:p>
          <a:endParaRPr lang="en-US"/>
        </a:p>
      </dgm:t>
    </dgm:pt>
    <dgm:pt modelId="{D4C5459F-4D45-4AFD-91B8-5F633497FD51}" type="pres">
      <dgm:prSet presAssocID="{4209566A-71CD-4B15-BE67-BCF9F862A41A}" presName="compositeShape" presStyleCnt="0">
        <dgm:presLayoutVars>
          <dgm:chMax val="7"/>
          <dgm:dir/>
          <dgm:resizeHandles val="exact"/>
        </dgm:presLayoutVars>
      </dgm:prSet>
      <dgm:spPr/>
    </dgm:pt>
    <dgm:pt modelId="{E6DA3F91-4F94-43CE-8A6A-E7B55F77B69F}" type="pres">
      <dgm:prSet presAssocID="{4209566A-71CD-4B15-BE67-BCF9F862A41A}" presName="wedge1" presStyleLbl="node1" presStyleIdx="0" presStyleCnt="3"/>
      <dgm:spPr/>
      <dgm:t>
        <a:bodyPr/>
        <a:lstStyle/>
        <a:p>
          <a:endParaRPr lang="en-US"/>
        </a:p>
      </dgm:t>
    </dgm:pt>
    <dgm:pt modelId="{07C1652E-6419-4E79-BD2D-FAE9F2EC295B}" type="pres">
      <dgm:prSet presAssocID="{4209566A-71CD-4B15-BE67-BCF9F862A41A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95A991-A9CD-4565-89B3-08AA21CF0337}" type="pres">
      <dgm:prSet presAssocID="{4209566A-71CD-4B15-BE67-BCF9F862A41A}" presName="wedge2" presStyleLbl="node1" presStyleIdx="1" presStyleCnt="3"/>
      <dgm:spPr/>
      <dgm:t>
        <a:bodyPr/>
        <a:lstStyle/>
        <a:p>
          <a:endParaRPr lang="en-US"/>
        </a:p>
      </dgm:t>
    </dgm:pt>
    <dgm:pt modelId="{ADB4E76F-513D-44E0-9FD5-430A5E9D3AB4}" type="pres">
      <dgm:prSet presAssocID="{4209566A-71CD-4B15-BE67-BCF9F862A41A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A69A39-65E9-40E0-95E1-C43B763D768A}" type="pres">
      <dgm:prSet presAssocID="{4209566A-71CD-4B15-BE67-BCF9F862A41A}" presName="wedge3" presStyleLbl="node1" presStyleIdx="2" presStyleCnt="3"/>
      <dgm:spPr/>
      <dgm:t>
        <a:bodyPr/>
        <a:lstStyle/>
        <a:p>
          <a:endParaRPr lang="en-US"/>
        </a:p>
      </dgm:t>
    </dgm:pt>
    <dgm:pt modelId="{8DC0FC75-6B2B-4652-8A70-53382727FD80}" type="pres">
      <dgm:prSet presAssocID="{4209566A-71CD-4B15-BE67-BCF9F862A41A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FBBE69D-CC01-418C-8E13-EBA6087B5393}" type="presOf" srcId="{E673436D-B40D-467D-AC53-7E348B043AD3}" destId="{ADB4E76F-513D-44E0-9FD5-430A5E9D3AB4}" srcOrd="1" destOrd="0" presId="urn:microsoft.com/office/officeart/2005/8/layout/chart3"/>
    <dgm:cxn modelId="{1EBD04AB-90C6-49C8-B508-71E147F1EFF4}" srcId="{4209566A-71CD-4B15-BE67-BCF9F862A41A}" destId="{EC22A4FE-09F1-4E72-9368-22F4E205A930}" srcOrd="0" destOrd="0" parTransId="{9D521813-49FA-400A-AE1B-48212CDE78FF}" sibTransId="{11576E25-0628-4CF2-B00D-C14AE0DD7F22}"/>
    <dgm:cxn modelId="{BC4165B4-86C8-4995-A36C-B8001507524F}" type="presOf" srcId="{EC22A4FE-09F1-4E72-9368-22F4E205A930}" destId="{E6DA3F91-4F94-43CE-8A6A-E7B55F77B69F}" srcOrd="0" destOrd="0" presId="urn:microsoft.com/office/officeart/2005/8/layout/chart3"/>
    <dgm:cxn modelId="{A7257A2C-BDD5-414E-82EF-494AB00B4693}" type="presOf" srcId="{EC22A4FE-09F1-4E72-9368-22F4E205A930}" destId="{07C1652E-6419-4E79-BD2D-FAE9F2EC295B}" srcOrd="1" destOrd="0" presId="urn:microsoft.com/office/officeart/2005/8/layout/chart3"/>
    <dgm:cxn modelId="{AD9AA705-88F4-410C-A655-FF376BCEE0AC}" type="presOf" srcId="{E673436D-B40D-467D-AC53-7E348B043AD3}" destId="{4C95A991-A9CD-4565-89B3-08AA21CF0337}" srcOrd="0" destOrd="0" presId="urn:microsoft.com/office/officeart/2005/8/layout/chart3"/>
    <dgm:cxn modelId="{47C11A31-6EF4-4079-AD1E-DD06C96AEDE8}" srcId="{4209566A-71CD-4B15-BE67-BCF9F862A41A}" destId="{892A272E-E074-4483-8C1E-F1AB4ECFB9C2}" srcOrd="2" destOrd="0" parTransId="{1D3004E5-CA9A-4214-A9F7-B42B5F379F80}" sibTransId="{E8E872B8-2B57-448F-8FCA-368CB45DE801}"/>
    <dgm:cxn modelId="{996627B5-9DBD-47A7-BF41-3362F90B3A74}" type="presOf" srcId="{4209566A-71CD-4B15-BE67-BCF9F862A41A}" destId="{D4C5459F-4D45-4AFD-91B8-5F633497FD51}" srcOrd="0" destOrd="0" presId="urn:microsoft.com/office/officeart/2005/8/layout/chart3"/>
    <dgm:cxn modelId="{34481F4B-76CB-45F6-BEB4-E4FEBCAF7F92}" type="presOf" srcId="{892A272E-E074-4483-8C1E-F1AB4ECFB9C2}" destId="{14A69A39-65E9-40E0-95E1-C43B763D768A}" srcOrd="0" destOrd="0" presId="urn:microsoft.com/office/officeart/2005/8/layout/chart3"/>
    <dgm:cxn modelId="{02118115-B89C-447F-8EB8-6C65BA6453F6}" type="presOf" srcId="{892A272E-E074-4483-8C1E-F1AB4ECFB9C2}" destId="{8DC0FC75-6B2B-4652-8A70-53382727FD80}" srcOrd="1" destOrd="0" presId="urn:microsoft.com/office/officeart/2005/8/layout/chart3"/>
    <dgm:cxn modelId="{A0DDA65A-FFB1-4BE7-8514-71DE7E68C537}" srcId="{4209566A-71CD-4B15-BE67-BCF9F862A41A}" destId="{E673436D-B40D-467D-AC53-7E348B043AD3}" srcOrd="1" destOrd="0" parTransId="{E490AD81-C3BC-40D4-9A09-414375A8130D}" sibTransId="{7B957C44-CCDA-4FA0-86B3-5358B259812F}"/>
    <dgm:cxn modelId="{439390A5-8094-4878-80ED-CCF491B7677D}" type="presParOf" srcId="{D4C5459F-4D45-4AFD-91B8-5F633497FD51}" destId="{E6DA3F91-4F94-43CE-8A6A-E7B55F77B69F}" srcOrd="0" destOrd="0" presId="urn:microsoft.com/office/officeart/2005/8/layout/chart3"/>
    <dgm:cxn modelId="{E4F6BDCD-D95D-4CE3-9FA9-A2E8D228BAC2}" type="presParOf" srcId="{D4C5459F-4D45-4AFD-91B8-5F633497FD51}" destId="{07C1652E-6419-4E79-BD2D-FAE9F2EC295B}" srcOrd="1" destOrd="0" presId="urn:microsoft.com/office/officeart/2005/8/layout/chart3"/>
    <dgm:cxn modelId="{5B87EF96-5C98-4C28-A5B6-5A236CD2AF5F}" type="presParOf" srcId="{D4C5459F-4D45-4AFD-91B8-5F633497FD51}" destId="{4C95A991-A9CD-4565-89B3-08AA21CF0337}" srcOrd="2" destOrd="0" presId="urn:microsoft.com/office/officeart/2005/8/layout/chart3"/>
    <dgm:cxn modelId="{ACA6C98C-3C3E-42DC-88A2-3AF8C83AE33E}" type="presParOf" srcId="{D4C5459F-4D45-4AFD-91B8-5F633497FD51}" destId="{ADB4E76F-513D-44E0-9FD5-430A5E9D3AB4}" srcOrd="3" destOrd="0" presId="urn:microsoft.com/office/officeart/2005/8/layout/chart3"/>
    <dgm:cxn modelId="{6DB75606-3870-4423-B834-1D6538ECF725}" type="presParOf" srcId="{D4C5459F-4D45-4AFD-91B8-5F633497FD51}" destId="{14A69A39-65E9-40E0-95E1-C43B763D768A}" srcOrd="4" destOrd="0" presId="urn:microsoft.com/office/officeart/2005/8/layout/chart3"/>
    <dgm:cxn modelId="{EE1884EF-FC8B-48DE-9B59-C5ABC1A6812B}" type="presParOf" srcId="{D4C5459F-4D45-4AFD-91B8-5F633497FD51}" destId="{8DC0FC75-6B2B-4652-8A70-53382727FD80}" srcOrd="5" destOrd="0" presId="urn:microsoft.com/office/officeart/2005/8/layout/chart3"/>
  </dgm:cxnLst>
  <dgm:bg>
    <a:noFill/>
  </dgm:bg>
  <dgm:whole>
    <a:ln>
      <a:noFill/>
    </a:ln>
  </dgm:whole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E2D583-87DE-41F0-8C31-855F3A4033E0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9E711-92B8-46E4-B029-FC158F4B9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9F89-AB12-4AF5-966A-4DD8712CBE95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C31A6-0767-4D83-BCC0-EF9FD65A9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9F89-AB12-4AF5-966A-4DD8712CBE95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C31A6-0767-4D83-BCC0-EF9FD65A9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9F89-AB12-4AF5-966A-4DD8712CBE95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C31A6-0767-4D83-BCC0-EF9FD65A9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9F89-AB12-4AF5-966A-4DD8712CBE95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C31A6-0767-4D83-BCC0-EF9FD65A9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9F89-AB12-4AF5-966A-4DD8712CBE95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C31A6-0767-4D83-BCC0-EF9FD65A9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9F89-AB12-4AF5-966A-4DD8712CBE95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C31A6-0767-4D83-BCC0-EF9FD65A9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9F89-AB12-4AF5-966A-4DD8712CBE95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C31A6-0767-4D83-BCC0-EF9FD65A9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9F89-AB12-4AF5-966A-4DD8712CBE95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C31A6-0767-4D83-BCC0-EF9FD65A9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9F89-AB12-4AF5-966A-4DD8712CBE95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C31A6-0767-4D83-BCC0-EF9FD65A9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9F89-AB12-4AF5-966A-4DD8712CBE95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C31A6-0767-4D83-BCC0-EF9FD65A9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9F89-AB12-4AF5-966A-4DD8712CBE95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C31A6-0767-4D83-BCC0-EF9FD65A9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E9F89-AB12-4AF5-966A-4DD8712CBE95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C31A6-0767-4D83-BCC0-EF9FD65A9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21.jpeg"/><Relationship Id="rId4" Type="http://schemas.openxmlformats.org/officeDocument/2006/relationships/image" Target="../media/image2.png"/><Relationship Id="rId9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1.jpeg"/><Relationship Id="rId7" Type="http://schemas.openxmlformats.org/officeDocument/2006/relationships/diagramData" Target="../diagrams/data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23.png"/><Relationship Id="rId5" Type="http://schemas.openxmlformats.org/officeDocument/2006/relationships/image" Target="../media/image3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2.png"/><Relationship Id="rId9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gif"/><Relationship Id="rId13" Type="http://schemas.openxmlformats.org/officeDocument/2006/relationships/image" Target="../media/image30.emf"/><Relationship Id="rId3" Type="http://schemas.openxmlformats.org/officeDocument/2006/relationships/image" Target="../media/image1.jpeg"/><Relationship Id="rId7" Type="http://schemas.openxmlformats.org/officeDocument/2006/relationships/image" Target="../media/image24.png"/><Relationship Id="rId12" Type="http://schemas.openxmlformats.org/officeDocument/2006/relationships/image" Target="../media/image29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28.emf"/><Relationship Id="rId5" Type="http://schemas.openxmlformats.org/officeDocument/2006/relationships/image" Target="../media/image3.png"/><Relationship Id="rId10" Type="http://schemas.openxmlformats.org/officeDocument/2006/relationships/image" Target="../media/image27.emf"/><Relationship Id="rId4" Type="http://schemas.openxmlformats.org/officeDocument/2006/relationships/image" Target="../media/image2.png"/><Relationship Id="rId9" Type="http://schemas.openxmlformats.org/officeDocument/2006/relationships/image" Target="../media/image26.emf"/><Relationship Id="rId14" Type="http://schemas.openxmlformats.org/officeDocument/2006/relationships/image" Target="../media/image31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1.jpeg"/><Relationship Id="rId7" Type="http://schemas.openxmlformats.org/officeDocument/2006/relationships/image" Target="../media/image32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1.jpe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image" Target="../media/image1.jpeg"/><Relationship Id="rId7" Type="http://schemas.openxmlformats.org/officeDocument/2006/relationships/image" Target="../media/image36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38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1.jpe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1.jpe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1.jpe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1.jpe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57.png"/><Relationship Id="rId5" Type="http://schemas.openxmlformats.org/officeDocument/2006/relationships/image" Target="../media/image3.png"/><Relationship Id="rId10" Type="http://schemas.openxmlformats.org/officeDocument/2006/relationships/image" Target="../media/image56.png"/><Relationship Id="rId4" Type="http://schemas.openxmlformats.org/officeDocument/2006/relationships/image" Target="../media/image2.png"/><Relationship Id="rId9" Type="http://schemas.openxmlformats.org/officeDocument/2006/relationships/image" Target="../media/image55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1.jpe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1.jpe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65.png"/><Relationship Id="rId5" Type="http://schemas.openxmlformats.org/officeDocument/2006/relationships/image" Target="../media/image3.png"/><Relationship Id="rId10" Type="http://schemas.openxmlformats.org/officeDocument/2006/relationships/image" Target="../media/image64.png"/><Relationship Id="rId4" Type="http://schemas.openxmlformats.org/officeDocument/2006/relationships/image" Target="../media/image2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1.jpe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1.jpe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3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1.jpe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4" name="TextBox 6"/>
          <p:cNvSpPr txBox="1">
            <a:spLocks noChangeArrowheads="1"/>
          </p:cNvSpPr>
          <p:nvPr/>
        </p:nvSpPr>
        <p:spPr bwMode="auto">
          <a:xfrm>
            <a:off x="977900" y="914400"/>
            <a:ext cx="79375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Environmental Friendly Multi purpose–Hall Design</a:t>
            </a:r>
            <a:endParaRPr lang="en-US" sz="2800" dirty="0"/>
          </a:p>
          <a:p>
            <a:pPr algn="ctr"/>
            <a:endParaRPr lang="en-US" sz="2800" dirty="0"/>
          </a:p>
        </p:txBody>
      </p:sp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pic>
        <p:nvPicPr>
          <p:cNvPr id="1026" name="Picture 2" descr="C:\Users\yousef\Desktop\1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57400" y="1676400"/>
            <a:ext cx="5257800" cy="3752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1295400" y="609600"/>
            <a:ext cx="525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/>
              <a:t>A- Architectural </a:t>
            </a:r>
            <a:r>
              <a:rPr lang="en-US" sz="2000" b="1" dirty="0" smtClean="0"/>
              <a:t>Design</a:t>
            </a:r>
            <a:endParaRPr lang="en-US" sz="2000" b="1" dirty="0"/>
          </a:p>
        </p:txBody>
      </p:sp>
      <p:pic>
        <p:nvPicPr>
          <p:cNvPr id="13" name="Picture 12" descr="C:\Users\yousef\Desktop\eee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" y="1524000"/>
            <a:ext cx="8534400" cy="32641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1295400" y="609600"/>
            <a:ext cx="525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/>
              <a:t>A- Architectural </a:t>
            </a:r>
            <a:r>
              <a:rPr lang="en-US" sz="2000" b="1" dirty="0" smtClean="0"/>
              <a:t>Design</a:t>
            </a:r>
            <a:endParaRPr lang="en-US" sz="2000" b="1" dirty="0"/>
          </a:p>
        </p:txBody>
      </p:sp>
      <p:pic>
        <p:nvPicPr>
          <p:cNvPr id="12" name="Picture 11" descr="C:\Users\yousef\Desktop\adf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1524000"/>
            <a:ext cx="8305799" cy="30933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1295400" y="609600"/>
            <a:ext cx="525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/>
              <a:t>A- Architectural </a:t>
            </a:r>
            <a:r>
              <a:rPr lang="en-US" sz="2000" b="1" dirty="0" smtClean="0"/>
              <a:t>Design</a:t>
            </a:r>
            <a:endParaRPr lang="en-US" sz="2000" b="1" dirty="0"/>
          </a:p>
        </p:txBody>
      </p:sp>
      <p:pic>
        <p:nvPicPr>
          <p:cNvPr id="12" name="Picture 11" descr="C:\Users\yousef\Desktop\hhhh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1524000"/>
            <a:ext cx="8305800" cy="30227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1295400" y="609600"/>
            <a:ext cx="525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/>
              <a:t>A- Architectural </a:t>
            </a:r>
            <a:r>
              <a:rPr lang="en-US" sz="2000" b="1" dirty="0" smtClean="0"/>
              <a:t>Design</a:t>
            </a:r>
            <a:endParaRPr lang="en-US" sz="2000" b="1" dirty="0"/>
          </a:p>
        </p:txBody>
      </p:sp>
      <p:pic>
        <p:nvPicPr>
          <p:cNvPr id="13" name="Picture 12" descr="C:\Users\yousef\Desktop\مشروع التخرج 2\AA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1524000"/>
            <a:ext cx="8153400" cy="3352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2- </a:t>
            </a:r>
            <a:r>
              <a:rPr lang="en-US" sz="3200" dirty="0" smtClean="0"/>
              <a:t>Environmental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 Steps &amp; Simulation</a:t>
            </a: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914400" y="685800"/>
            <a:ext cx="6934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 smtClean="0"/>
              <a:t>B-Environmental </a:t>
            </a:r>
            <a:r>
              <a:rPr lang="en-US" sz="2000" b="1" dirty="0"/>
              <a:t>Design-Simulation by ECOTECT</a:t>
            </a:r>
          </a:p>
        </p:txBody>
      </p:sp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304800" y="3124200"/>
            <a:ext cx="2438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Landscaping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16"/>
          <p:cNvSpPr txBox="1">
            <a:spLocks noChangeArrowheads="1"/>
          </p:cNvSpPr>
          <p:nvPr/>
        </p:nvSpPr>
        <p:spPr bwMode="auto">
          <a:xfrm>
            <a:off x="2438400" y="2667000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3) Ventilation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9"/>
          <p:cNvSpPr txBox="1">
            <a:spLocks noChangeArrowheads="1"/>
          </p:cNvSpPr>
          <p:nvPr/>
        </p:nvSpPr>
        <p:spPr bwMode="auto">
          <a:xfrm>
            <a:off x="2438400" y="3200400"/>
            <a:ext cx="2438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4) Thermal insulation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9"/>
          <p:cNvSpPr txBox="1">
            <a:spLocks noChangeArrowheads="1"/>
          </p:cNvSpPr>
          <p:nvPr/>
        </p:nvSpPr>
        <p:spPr bwMode="auto">
          <a:xfrm>
            <a:off x="304800" y="2667000"/>
            <a:ext cx="2438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Orientation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yousef\Desktop\مشروع التخرج 2\1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1447800"/>
            <a:ext cx="4394710" cy="35052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2- </a:t>
            </a:r>
            <a:r>
              <a:rPr lang="en-US" sz="3200" dirty="0" smtClean="0"/>
              <a:t>Environmental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 Steps &amp; Simulation</a:t>
            </a: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914400" y="685800"/>
            <a:ext cx="6934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 smtClean="0"/>
              <a:t>B-Environmental Design-Orientation</a:t>
            </a:r>
            <a:endParaRPr lang="en-US" sz="2000" b="1" dirty="0"/>
          </a:p>
        </p:txBody>
      </p:sp>
      <p:pic>
        <p:nvPicPr>
          <p:cNvPr id="13" name="Picture 2" descr="C:\Users\yousef\Desktop\مشروع التخرج 2\2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00200" y="1295400"/>
            <a:ext cx="5562600" cy="4206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2- </a:t>
            </a:r>
            <a:r>
              <a:rPr lang="en-US" sz="3200" dirty="0" smtClean="0"/>
              <a:t>Environmental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 Steps &amp; Simulation</a:t>
            </a: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914400" y="685800"/>
            <a:ext cx="6934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 smtClean="0"/>
              <a:t>B-Environmental Design-Sunbath</a:t>
            </a:r>
            <a:endParaRPr lang="en-US" sz="2000" b="1" dirty="0"/>
          </a:p>
        </p:txBody>
      </p:sp>
      <p:pic>
        <p:nvPicPr>
          <p:cNvPr id="16" name="Picture 15" descr="C:\Users\yousef\Desktop\anual 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" y="1295400"/>
            <a:ext cx="8534400" cy="381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2- </a:t>
            </a:r>
            <a:r>
              <a:rPr lang="en-US" sz="3200" dirty="0" smtClean="0"/>
              <a:t>Environmental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 Steps &amp; Simulation</a:t>
            </a: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914400" y="685800"/>
            <a:ext cx="6934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 smtClean="0"/>
              <a:t>B-Environmental Design- Landscaping</a:t>
            </a:r>
            <a:endParaRPr lang="en-US" sz="2000" b="1" dirty="0"/>
          </a:p>
        </p:txBody>
      </p:sp>
      <p:pic>
        <p:nvPicPr>
          <p:cNvPr id="28467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00600" y="2895600"/>
            <a:ext cx="23812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 descr="سرو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286625" y="838200"/>
            <a:ext cx="1704975" cy="26860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8" name="Picture 17" descr="صنوبر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28600" y="1600200"/>
            <a:ext cx="2950197" cy="2209800"/>
          </a:xfrm>
          <a:prstGeom prst="rect">
            <a:avLst/>
          </a:prstGeom>
        </p:spPr>
      </p:pic>
      <p:pic>
        <p:nvPicPr>
          <p:cNvPr id="19" name="Picture 18" descr="ورد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505200" y="3505200"/>
            <a:ext cx="2057400" cy="224103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2819400" y="1219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• Environmentally Appropriate Landscaping</a:t>
            </a:r>
          </a:p>
          <a:p>
            <a:r>
              <a:rPr lang="en-US" dirty="0" smtClean="0"/>
              <a:t>     • Native Plants.</a:t>
            </a:r>
          </a:p>
          <a:p>
            <a:r>
              <a:rPr lang="en-US" dirty="0" smtClean="0"/>
              <a:t>     • Protection of Existing Vegetation</a:t>
            </a:r>
          </a:p>
          <a:p>
            <a:r>
              <a:rPr lang="en-US" dirty="0" smtClean="0"/>
              <a:t>     • Re-use of Grey Water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66800" y="4191000"/>
            <a:ext cx="12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Pine</a:t>
            </a:r>
            <a:r>
              <a:rPr lang="en-US" dirty="0" smtClean="0"/>
              <a:t> </a:t>
            </a:r>
            <a:r>
              <a:rPr lang="en-US" b="1" dirty="0" smtClean="0"/>
              <a:t>trees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620000" y="3733800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Cypress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239000" y="5257800"/>
            <a:ext cx="671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nuts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886200" y="3124200"/>
            <a:ext cx="748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Rose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2- </a:t>
            </a:r>
            <a:r>
              <a:rPr lang="en-US" sz="3200" dirty="0" smtClean="0"/>
              <a:t>Environmental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 Steps &amp; Simulation</a:t>
            </a: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914400" y="685800"/>
            <a:ext cx="6934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 smtClean="0"/>
              <a:t>B-Environmental Design- Day light</a:t>
            </a:r>
            <a:endParaRPr lang="en-US" sz="2000" b="1" dirty="0"/>
          </a:p>
        </p:txBody>
      </p:sp>
      <p:pic>
        <p:nvPicPr>
          <p:cNvPr id="13" name="Picture 12" descr="C:\Users\yousef\Desktop\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1676400"/>
            <a:ext cx="8153400" cy="381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2- </a:t>
            </a:r>
            <a:r>
              <a:rPr lang="en-US" sz="3200" dirty="0" smtClean="0"/>
              <a:t>Environmental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 Steps &amp; Simulation</a:t>
            </a: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914400" y="685800"/>
            <a:ext cx="6934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 smtClean="0"/>
              <a:t>B-Environmental Design- Thermal insulation</a:t>
            </a:r>
            <a:endParaRPr lang="en-US" sz="2000" b="1" dirty="0"/>
          </a:p>
        </p:txBody>
      </p:sp>
      <p:sp>
        <p:nvSpPr>
          <p:cNvPr id="23" name="TextBox 10"/>
          <p:cNvSpPr txBox="1">
            <a:spLocks noChangeArrowheads="1"/>
          </p:cNvSpPr>
          <p:nvPr/>
        </p:nvSpPr>
        <p:spPr bwMode="auto">
          <a:xfrm>
            <a:off x="0" y="2362200"/>
            <a:ext cx="2133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Section used: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2819400"/>
            <a:ext cx="2209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sandstone 7cm </a:t>
            </a:r>
          </a:p>
          <a:p>
            <a:r>
              <a:rPr lang="en-US" dirty="0" smtClean="0"/>
              <a:t>- concrete 13cm </a:t>
            </a:r>
          </a:p>
          <a:p>
            <a:r>
              <a:rPr lang="en-US" dirty="0" smtClean="0"/>
              <a:t>- Polyurethane 2cm </a:t>
            </a:r>
          </a:p>
          <a:p>
            <a:r>
              <a:rPr lang="en-US" dirty="0" smtClean="0"/>
              <a:t>- Block 10cm</a:t>
            </a:r>
          </a:p>
          <a:p>
            <a:r>
              <a:rPr lang="en-US" dirty="0" smtClean="0"/>
              <a:t>- Plaster 1.5cm </a:t>
            </a:r>
          </a:p>
          <a:p>
            <a:r>
              <a:rPr lang="en-US" b="1" dirty="0" smtClean="0"/>
              <a:t>U-value=0.95 w/m2.k.</a:t>
            </a:r>
            <a:endParaRPr lang="en-US" dirty="0" smtClean="0"/>
          </a:p>
          <a:p>
            <a:endParaRPr lang="en-US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2209800" y="2057400"/>
          <a:ext cx="6324600" cy="2642616"/>
        </p:xfrm>
        <a:graphic>
          <a:graphicData uri="http://schemas.openxmlformats.org/drawingml/2006/table">
            <a:tbl>
              <a:tblPr/>
              <a:tblGrid>
                <a:gridCol w="1581150"/>
                <a:gridCol w="1581150"/>
                <a:gridCol w="1581150"/>
                <a:gridCol w="1581150"/>
              </a:tblGrid>
              <a:tr h="502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heating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cooling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Kw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Kw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with insulation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PER M²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Arial"/>
                        </a:rPr>
                        <a:t>0.491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Arial"/>
                        </a:rPr>
                        <a:t>34.089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without insulation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PER M²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Arial"/>
                        </a:rPr>
                        <a:t>2.903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Times New Roman"/>
                          <a:cs typeface="Arial"/>
                        </a:rPr>
                        <a:t>38.940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4" name="TextBox 6"/>
          <p:cNvSpPr txBox="1">
            <a:spLocks noChangeArrowheads="1"/>
          </p:cNvSpPr>
          <p:nvPr/>
        </p:nvSpPr>
        <p:spPr bwMode="auto">
          <a:xfrm>
            <a:off x="228600" y="762000"/>
            <a:ext cx="30607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800" dirty="0" smtClean="0">
                <a:latin typeface="Baskerville Old Face" pitchFamily="18" charset="0"/>
              </a:rPr>
              <a:t>Graduation Project</a:t>
            </a:r>
          </a:p>
          <a:p>
            <a:pPr algn="ctr"/>
            <a:endParaRPr lang="en-US" sz="2800" dirty="0"/>
          </a:p>
        </p:txBody>
      </p:sp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609600" y="2590800"/>
            <a:ext cx="79248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2400" b="0" i="1" dirty="0" smtClean="0">
                <a:solidFill>
                  <a:schemeClr val="tx1"/>
                </a:solidFill>
                <a:latin typeface="Baskerville Old Face" pitchFamily="18" charset="0"/>
              </a:rPr>
              <a:t>Prepared By :</a:t>
            </a:r>
            <a:r>
              <a:rPr lang="en-GB" sz="2400" dirty="0" smtClean="0">
                <a:solidFill>
                  <a:schemeClr val="tx1"/>
                </a:solidFill>
              </a:rPr>
              <a:t/>
            </a:r>
            <a:br>
              <a:rPr lang="en-GB" sz="2400" dirty="0" smtClean="0">
                <a:solidFill>
                  <a:schemeClr val="tx1"/>
                </a:solidFill>
              </a:rPr>
            </a:br>
            <a:r>
              <a:rPr lang="en-US" sz="2900" dirty="0" smtClean="0">
                <a:latin typeface="Monotype Corsiva" pitchFamily="66" charset="0"/>
              </a:rPr>
              <a:t>Nada </a:t>
            </a:r>
            <a:r>
              <a:rPr lang="en-US" sz="2900" dirty="0" err="1" smtClean="0">
                <a:latin typeface="Monotype Corsiva" pitchFamily="66" charset="0"/>
              </a:rPr>
              <a:t>Fuqha</a:t>
            </a:r>
            <a:r>
              <a:rPr lang="en-US" sz="2900" dirty="0" smtClean="0">
                <a:solidFill>
                  <a:schemeClr val="tx1"/>
                </a:solidFill>
                <a:latin typeface="Monotype Corsiva" pitchFamily="66" charset="0"/>
              </a:rPr>
              <a:t>-  </a:t>
            </a:r>
            <a:r>
              <a:rPr lang="en-US" sz="2900" dirty="0" err="1" smtClean="0">
                <a:solidFill>
                  <a:schemeClr val="tx1"/>
                </a:solidFill>
                <a:latin typeface="Monotype Corsiva" pitchFamily="66" charset="0"/>
              </a:rPr>
              <a:t>Yousef</a:t>
            </a:r>
            <a:r>
              <a:rPr lang="en-US" sz="2900" dirty="0" smtClean="0">
                <a:solidFill>
                  <a:schemeClr val="tx1"/>
                </a:solidFill>
                <a:latin typeface="Monotype Corsiva" pitchFamily="66" charset="0"/>
              </a:rPr>
              <a:t> </a:t>
            </a:r>
            <a:r>
              <a:rPr lang="en-US" sz="2900" dirty="0" err="1" smtClean="0">
                <a:solidFill>
                  <a:schemeClr val="tx1"/>
                </a:solidFill>
                <a:latin typeface="Monotype Corsiva" pitchFamily="66" charset="0"/>
              </a:rPr>
              <a:t>ALashqar</a:t>
            </a:r>
            <a:r>
              <a:rPr lang="en-US" sz="2900" dirty="0" smtClean="0">
                <a:solidFill>
                  <a:schemeClr val="tx1"/>
                </a:solidFill>
                <a:latin typeface="Monotype Corsiva" pitchFamily="66" charset="0"/>
              </a:rPr>
              <a:t>-  </a:t>
            </a:r>
            <a:r>
              <a:rPr lang="en-US" sz="2900" dirty="0" err="1" smtClean="0">
                <a:solidFill>
                  <a:schemeClr val="tx1"/>
                </a:solidFill>
                <a:latin typeface="Monotype Corsiva" pitchFamily="66" charset="0"/>
              </a:rPr>
              <a:t>Zeyad</a:t>
            </a:r>
            <a:r>
              <a:rPr lang="en-US" sz="2900" dirty="0" smtClean="0">
                <a:solidFill>
                  <a:schemeClr val="tx1"/>
                </a:solidFill>
                <a:latin typeface="Monotype Corsiva" pitchFamily="66" charset="0"/>
              </a:rPr>
              <a:t> </a:t>
            </a:r>
            <a:r>
              <a:rPr lang="en-US" sz="2900" dirty="0" err="1" smtClean="0">
                <a:solidFill>
                  <a:schemeClr val="tx1"/>
                </a:solidFill>
                <a:latin typeface="Monotype Corsiva" pitchFamily="66" charset="0"/>
              </a:rPr>
              <a:t>Masoud</a:t>
            </a: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  </a:t>
            </a:r>
            <a:br>
              <a:rPr lang="en-US" sz="2400" dirty="0" smtClean="0">
                <a:solidFill>
                  <a:schemeClr val="tx1"/>
                </a:solidFill>
              </a:rPr>
            </a:br>
            <a:endParaRPr lang="en-GB" sz="2400" dirty="0" smtClean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3540125"/>
            <a:ext cx="83058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i="1" dirty="0">
                <a:latin typeface="Baskerville Old Face" pitchFamily="18" charset="0"/>
              </a:rPr>
              <a:t>Supervised By :</a:t>
            </a:r>
          </a:p>
          <a:p>
            <a:pPr algn="ctr">
              <a:defRPr/>
            </a:pPr>
            <a:r>
              <a:rPr lang="en-US" sz="2600" b="1" i="1" dirty="0" smtClean="0">
                <a:latin typeface="Monotype Corsiva" pitchFamily="66" charset="0"/>
                <a:ea typeface="+mj-ea"/>
                <a:cs typeface="+mj-cs"/>
              </a:rPr>
              <a:t>Eng.</a:t>
            </a:r>
            <a:r>
              <a:rPr lang="en-US" sz="2600" b="1" dirty="0" smtClean="0">
                <a:latin typeface="Monotype Corsiva" pitchFamily="66" charset="0"/>
              </a:rPr>
              <a:t> </a:t>
            </a:r>
            <a:r>
              <a:rPr lang="en-US" sz="2600" b="1" dirty="0" err="1" smtClean="0">
                <a:latin typeface="Monotype Corsiva" pitchFamily="66" charset="0"/>
              </a:rPr>
              <a:t>Amer</a:t>
            </a:r>
            <a:r>
              <a:rPr lang="en-US" sz="2600" b="1" dirty="0" smtClean="0">
                <a:latin typeface="Monotype Corsiva" pitchFamily="66" charset="0"/>
              </a:rPr>
              <a:t>  Sharif</a:t>
            </a:r>
            <a:endParaRPr lang="en-US" sz="2600" b="1" dirty="0">
              <a:latin typeface="Monotype Corsiva" pitchFamily="66" charset="0"/>
            </a:endParaRPr>
          </a:p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3- Lighting</a:t>
            </a:r>
          </a:p>
        </p:txBody>
      </p:sp>
      <p:graphicFrame>
        <p:nvGraphicFramePr>
          <p:cNvPr id="13" name="Diagram 12"/>
          <p:cNvGraphicFramePr/>
          <p:nvPr/>
        </p:nvGraphicFramePr>
        <p:xfrm>
          <a:off x="5181600" y="1371600"/>
          <a:ext cx="39624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4800" y="2667000"/>
            <a:ext cx="4648200" cy="3140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TextBox 9"/>
          <p:cNvSpPr txBox="1">
            <a:spLocks noChangeArrowheads="1"/>
          </p:cNvSpPr>
          <p:nvPr/>
        </p:nvSpPr>
        <p:spPr bwMode="auto">
          <a:xfrm>
            <a:off x="228600" y="1447800"/>
            <a:ext cx="5181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sz="2400" u="sng" dirty="0">
                <a:latin typeface="David" pitchFamily="34" charset="-79"/>
                <a:cs typeface="David" pitchFamily="34" charset="-79"/>
              </a:rPr>
              <a:t>DIALUX</a:t>
            </a:r>
            <a:r>
              <a:rPr lang="en-US" sz="2400" dirty="0">
                <a:latin typeface="David" pitchFamily="34" charset="-79"/>
                <a:cs typeface="David" pitchFamily="34" charset="-79"/>
              </a:rPr>
              <a:t> software was used </a:t>
            </a:r>
            <a:r>
              <a:rPr lang="en-US" sz="2400" dirty="0" smtClean="0">
                <a:latin typeface="David" pitchFamily="34" charset="-79"/>
                <a:cs typeface="David" pitchFamily="34" charset="-79"/>
              </a:rPr>
              <a:t>to design </a:t>
            </a:r>
            <a:r>
              <a:rPr lang="en-US" sz="2400" dirty="0">
                <a:latin typeface="David" pitchFamily="34" charset="-79"/>
                <a:cs typeface="David" pitchFamily="34" charset="-79"/>
              </a:rPr>
              <a:t>the </a:t>
            </a:r>
            <a:r>
              <a:rPr lang="en-US" sz="2400" dirty="0" smtClean="0">
                <a:latin typeface="David" pitchFamily="34" charset="-79"/>
                <a:cs typeface="David" pitchFamily="34" charset="-79"/>
              </a:rPr>
              <a:t>lighting </a:t>
            </a:r>
            <a:r>
              <a:rPr lang="en-US" sz="2400" dirty="0">
                <a:latin typeface="David" pitchFamily="34" charset="-79"/>
                <a:cs typeface="David" pitchFamily="34" charset="-79"/>
              </a:rPr>
              <a:t>system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3- Lighting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2000" y="609600"/>
            <a:ext cx="6477000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en-US" sz="2400" dirty="0" smtClean="0">
                <a:latin typeface="David" pitchFamily="34" charset="-79"/>
                <a:cs typeface="David" pitchFamily="34" charset="-79"/>
              </a:rPr>
              <a:t>Lighting </a:t>
            </a:r>
            <a:r>
              <a:rPr lang="en-US" sz="2400" dirty="0">
                <a:latin typeface="David" pitchFamily="34" charset="-79"/>
                <a:cs typeface="David" pitchFamily="34" charset="-79"/>
              </a:rPr>
              <a:t>design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2400" u="sng" dirty="0">
                <a:latin typeface="David" pitchFamily="34" charset="-79"/>
                <a:cs typeface="David" pitchFamily="34" charset="-79"/>
              </a:rPr>
              <a:t>Natural lighting </a:t>
            </a:r>
            <a:endParaRPr lang="en-US" u="sng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 </a:t>
            </a: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990600" y="1447800"/>
            <a:ext cx="3429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GB" sz="2000" dirty="0">
                <a:latin typeface="Times New Roman" pitchFamily="18" charset="0"/>
              </a:rPr>
              <a:t> </a:t>
            </a:r>
            <a:r>
              <a:rPr lang="en-GB" dirty="0"/>
              <a:t>All of </a:t>
            </a:r>
            <a:r>
              <a:rPr lang="en-GB" dirty="0" err="1"/>
              <a:t>illuminance</a:t>
            </a:r>
            <a:r>
              <a:rPr lang="en-GB" dirty="0"/>
              <a:t> value are reduced to the half to take into account the natural lighting </a:t>
            </a:r>
          </a:p>
        </p:txBody>
      </p:sp>
      <p:sp>
        <p:nvSpPr>
          <p:cNvPr id="19" name="TextBox 19"/>
          <p:cNvSpPr txBox="1">
            <a:spLocks noChangeArrowheads="1"/>
          </p:cNvSpPr>
          <p:nvPr/>
        </p:nvSpPr>
        <p:spPr bwMode="auto">
          <a:xfrm>
            <a:off x="1143000" y="2438400"/>
            <a:ext cx="3581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400" u="sng" dirty="0">
                <a:latin typeface="David" pitchFamily="34" charset="-79"/>
                <a:cs typeface="David" pitchFamily="34" charset="-79"/>
              </a:rPr>
              <a:t>For artificial lighting </a:t>
            </a:r>
          </a:p>
        </p:txBody>
      </p:sp>
      <p:sp>
        <p:nvSpPr>
          <p:cNvPr id="20" name="TextBox 20"/>
          <p:cNvSpPr txBox="1">
            <a:spLocks noChangeArrowheads="1"/>
          </p:cNvSpPr>
          <p:nvPr/>
        </p:nvSpPr>
        <p:spPr bwMode="auto">
          <a:xfrm>
            <a:off x="228600" y="3200400"/>
            <a:ext cx="2819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GB" dirty="0" err="1"/>
              <a:t>illuminance</a:t>
            </a:r>
            <a:r>
              <a:rPr lang="en-GB" dirty="0"/>
              <a:t> value(Lx) </a:t>
            </a:r>
            <a:endParaRPr lang="en-US" dirty="0"/>
          </a:p>
        </p:txBody>
      </p:sp>
      <p:sp>
        <p:nvSpPr>
          <p:cNvPr id="21" name="TextBox 23"/>
          <p:cNvSpPr txBox="1">
            <a:spLocks noChangeArrowheads="1"/>
          </p:cNvSpPr>
          <p:nvPr/>
        </p:nvSpPr>
        <p:spPr bwMode="auto">
          <a:xfrm>
            <a:off x="1295400" y="2895600"/>
            <a:ext cx="3810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/>
              <a:t>Technical values for design</a:t>
            </a:r>
          </a:p>
        </p:txBody>
      </p:sp>
      <p:graphicFrame>
        <p:nvGraphicFramePr>
          <p:cNvPr id="26" name="Table 25"/>
          <p:cNvGraphicFramePr>
            <a:graphicFrameLocks noGrp="1"/>
          </p:cNvGraphicFramePr>
          <p:nvPr/>
        </p:nvGraphicFramePr>
        <p:xfrm>
          <a:off x="304800" y="3581400"/>
          <a:ext cx="4217670" cy="2726944"/>
        </p:xfrm>
        <a:graphic>
          <a:graphicData uri="http://schemas.openxmlformats.org/drawingml/2006/table">
            <a:tbl>
              <a:tblPr/>
              <a:tblGrid>
                <a:gridCol w="1600200"/>
                <a:gridCol w="1211580"/>
                <a:gridCol w="140589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type of room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Illuminance</a:t>
                      </a:r>
                      <a:r>
                        <a:rPr lang="en-US" sz="11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at work plane (</a:t>
                      </a:r>
                      <a:r>
                        <a:rPr lang="en-US" sz="1100" b="1" dirty="0" err="1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lux</a:t>
                      </a:r>
                      <a:r>
                        <a:rPr lang="en-US" sz="11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)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Work plan height (cm)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Stairs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100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0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Bath Room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100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0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Restaurant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100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60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Waiting Room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150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50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Reception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300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60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908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Hall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300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60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2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Store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30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50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Projection room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150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60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Stages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Times New Roman"/>
                          <a:cs typeface="Calibri"/>
                        </a:rPr>
                        <a:t>Special lighting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60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908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Entrance hall and exits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100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Times New Roman"/>
                          <a:cs typeface="Calibri"/>
                        </a:rPr>
                        <a:t>0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Times New Roman"/>
                          <a:cs typeface="Calibri"/>
                        </a:rPr>
                        <a:t>Dressing room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Times New Roman"/>
                          <a:cs typeface="Calibri"/>
                        </a:rPr>
                        <a:t>150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Times New Roman"/>
                          <a:cs typeface="Calibri"/>
                        </a:rPr>
                        <a:t>60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/>
        </p:nvGraphicFramePr>
        <p:xfrm>
          <a:off x="5029200" y="4267200"/>
          <a:ext cx="3374390" cy="1701261"/>
        </p:xfrm>
        <a:graphic>
          <a:graphicData uri="http://schemas.openxmlformats.org/drawingml/2006/table">
            <a:tbl>
              <a:tblPr/>
              <a:tblGrid>
                <a:gridCol w="1687195"/>
                <a:gridCol w="1687195"/>
              </a:tblGrid>
              <a:tr h="2555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Calibri"/>
                        </a:rPr>
                        <a:t>Room element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Calibri"/>
                        </a:rPr>
                        <a:t>reflectance 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265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Ceiling 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0.7 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5159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Walls 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0.5 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3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Floor 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742950" marR="0" lvl="1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   0.2</a:t>
                      </a:r>
                      <a:endParaRPr lang="en-GB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5181600" y="3886200"/>
            <a:ext cx="2893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2. Room element reflectance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3- Lighting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95400" y="1295401"/>
            <a:ext cx="2133600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en-US" sz="2400" dirty="0" smtClean="0">
                <a:latin typeface="David" pitchFamily="34" charset="-79"/>
                <a:cs typeface="David" pitchFamily="34" charset="-79"/>
              </a:rPr>
              <a:t>Lighting </a:t>
            </a:r>
            <a:r>
              <a:rPr lang="en-US" sz="2400" dirty="0">
                <a:latin typeface="David" pitchFamily="34" charset="-79"/>
                <a:cs typeface="David" pitchFamily="34" charset="-79"/>
              </a:rPr>
              <a:t>design</a:t>
            </a:r>
          </a:p>
          <a:p>
            <a:pPr>
              <a:defRPr/>
            </a:pPr>
            <a:r>
              <a:rPr lang="en-US" dirty="0">
                <a:latin typeface="David" pitchFamily="34" charset="-79"/>
                <a:cs typeface="David" pitchFamily="34" charset="-79"/>
              </a:rPr>
              <a:t>      Artificial lighting 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 </a:t>
            </a:r>
          </a:p>
        </p:txBody>
      </p:sp>
      <p:pic>
        <p:nvPicPr>
          <p:cNvPr id="29" name="Picture 28" descr="22.png"/>
          <p:cNvPicPr/>
          <p:nvPr/>
        </p:nvPicPr>
        <p:blipFill>
          <a:blip r:embed="rId7" cstate="print"/>
          <a:srcRect r="50000"/>
          <a:stretch>
            <a:fillRect/>
          </a:stretch>
        </p:blipFill>
        <p:spPr>
          <a:xfrm>
            <a:off x="2971800" y="3886200"/>
            <a:ext cx="1143000" cy="1095571"/>
          </a:xfrm>
          <a:prstGeom prst="rect">
            <a:avLst/>
          </a:prstGeom>
          <a:ln w="38100" cap="sq">
            <a:solidFill>
              <a:schemeClr val="tx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2" name="TextBox 22"/>
          <p:cNvSpPr txBox="1">
            <a:spLocks noChangeArrowheads="1"/>
          </p:cNvSpPr>
          <p:nvPr/>
        </p:nvSpPr>
        <p:spPr bwMode="auto">
          <a:xfrm>
            <a:off x="609600" y="2133600"/>
            <a:ext cx="2667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/>
              <a:t>Florescent lamp</a:t>
            </a:r>
          </a:p>
        </p:txBody>
      </p:sp>
      <p:pic>
        <p:nvPicPr>
          <p:cNvPr id="33" name="Picture 32" descr="mainlogo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819400" y="2667000"/>
            <a:ext cx="2870791" cy="762000"/>
          </a:xfrm>
          <a:prstGeom prst="rect">
            <a:avLst/>
          </a:prstGeom>
        </p:spPr>
      </p:pic>
      <p:sp>
        <p:nvSpPr>
          <p:cNvPr id="34" name="TextBox 30"/>
          <p:cNvSpPr txBox="1">
            <a:spLocks noChangeArrowheads="1"/>
          </p:cNvSpPr>
          <p:nvPr/>
        </p:nvSpPr>
        <p:spPr bwMode="auto">
          <a:xfrm>
            <a:off x="6324600" y="3276600"/>
            <a:ext cx="2438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Louvers luminaries</a:t>
            </a:r>
          </a:p>
        </p:txBody>
      </p:sp>
      <p:sp>
        <p:nvSpPr>
          <p:cNvPr id="35" name="Down Arrow 34"/>
          <p:cNvSpPr/>
          <p:nvPr/>
        </p:nvSpPr>
        <p:spPr>
          <a:xfrm>
            <a:off x="6629400" y="2438400"/>
            <a:ext cx="228600" cy="838200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0" name="Picture 19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24600" y="762000"/>
            <a:ext cx="2057400" cy="1676400"/>
          </a:xfrm>
          <a:prstGeom prst="rect">
            <a:avLst/>
          </a:prstGeom>
          <a:ln w="38100" cap="sq">
            <a:solidFill>
              <a:schemeClr val="tx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20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00200" y="3886200"/>
            <a:ext cx="1219200" cy="1066800"/>
          </a:xfrm>
          <a:prstGeom prst="rect">
            <a:avLst/>
          </a:prstGeom>
          <a:ln w="38100" cap="sq">
            <a:solidFill>
              <a:schemeClr val="tx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Picture 21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343400" y="3886200"/>
            <a:ext cx="1290638" cy="1066800"/>
          </a:xfrm>
          <a:prstGeom prst="rect">
            <a:avLst/>
          </a:prstGeom>
          <a:ln w="38100" cap="sq">
            <a:solidFill>
              <a:schemeClr val="tx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Picture 22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91200" y="3886200"/>
            <a:ext cx="1166813" cy="1066800"/>
          </a:xfrm>
          <a:prstGeom prst="rect">
            <a:avLst/>
          </a:prstGeom>
          <a:ln w="38100" cap="sq">
            <a:solidFill>
              <a:schemeClr val="tx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Picture 23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86601" y="3886201"/>
            <a:ext cx="1219200" cy="1066799"/>
          </a:xfrm>
          <a:prstGeom prst="rect">
            <a:avLst/>
          </a:prstGeom>
          <a:ln w="38100" cap="sq">
            <a:solidFill>
              <a:schemeClr val="tx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" name="Picture 24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3886200"/>
            <a:ext cx="1271588" cy="1066800"/>
          </a:xfrm>
          <a:prstGeom prst="rect">
            <a:avLst/>
          </a:prstGeom>
          <a:ln w="38100" cap="sq">
            <a:solidFill>
              <a:schemeClr val="tx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3- Lighting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95400" y="1295401"/>
            <a:ext cx="2133600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en-US" sz="2400" dirty="0" smtClean="0">
                <a:latin typeface="David" pitchFamily="34" charset="-79"/>
                <a:cs typeface="David" pitchFamily="34" charset="-79"/>
              </a:rPr>
              <a:t>Lighting </a:t>
            </a:r>
            <a:r>
              <a:rPr lang="en-US" sz="2400" dirty="0">
                <a:latin typeface="David" pitchFamily="34" charset="-79"/>
                <a:cs typeface="David" pitchFamily="34" charset="-79"/>
              </a:rPr>
              <a:t>design</a:t>
            </a:r>
          </a:p>
          <a:p>
            <a:pPr>
              <a:defRPr/>
            </a:pPr>
            <a:r>
              <a:rPr lang="en-US" dirty="0">
                <a:latin typeface="David" pitchFamily="34" charset="-79"/>
                <a:cs typeface="David" pitchFamily="34" charset="-79"/>
              </a:rPr>
              <a:t>      Artificial lighting 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 </a:t>
            </a:r>
          </a:p>
        </p:txBody>
      </p:sp>
      <p:sp>
        <p:nvSpPr>
          <p:cNvPr id="22" name="TextBox 16"/>
          <p:cNvSpPr txBox="1">
            <a:spLocks noChangeArrowheads="1"/>
          </p:cNvSpPr>
          <p:nvPr/>
        </p:nvSpPr>
        <p:spPr bwMode="auto">
          <a:xfrm>
            <a:off x="5105400" y="685800"/>
            <a:ext cx="297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Laminar distributed </a:t>
            </a:r>
          </a:p>
        </p:txBody>
      </p:sp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1828800" y="5029200"/>
          <a:ext cx="1157574" cy="407670"/>
        </p:xfrm>
        <a:graphic>
          <a:graphicData uri="http://schemas.openxmlformats.org/drawingml/2006/table">
            <a:tbl>
              <a:tblPr/>
              <a:tblGrid>
                <a:gridCol w="1157574"/>
              </a:tblGrid>
              <a:tr h="20383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</a:t>
                      </a:r>
                      <a:r>
                        <a:rPr lang="en-US" sz="1100" b="1" baseline="-25000" dirty="0" err="1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av</a:t>
                      </a:r>
                      <a:r>
                        <a:rPr lang="en-US" sz="11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[lx]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83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232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</a:tr>
            </a:tbl>
          </a:graphicData>
        </a:graphic>
      </p:graphicFrame>
      <p:pic>
        <p:nvPicPr>
          <p:cNvPr id="15" name="Picture 1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0600" y="2057400"/>
            <a:ext cx="2819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C:\Users\yousef\Desktop\Captur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57800" y="1143000"/>
            <a:ext cx="3429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3- Lighting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95400" y="1295401"/>
            <a:ext cx="2133600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en-US" sz="2400" dirty="0" smtClean="0">
                <a:latin typeface="David" pitchFamily="34" charset="-79"/>
                <a:cs typeface="David" pitchFamily="34" charset="-79"/>
              </a:rPr>
              <a:t>Lighting </a:t>
            </a:r>
            <a:r>
              <a:rPr lang="en-US" sz="2400" dirty="0">
                <a:latin typeface="David" pitchFamily="34" charset="-79"/>
                <a:cs typeface="David" pitchFamily="34" charset="-79"/>
              </a:rPr>
              <a:t>design</a:t>
            </a:r>
          </a:p>
          <a:p>
            <a:pPr>
              <a:defRPr/>
            </a:pPr>
            <a:r>
              <a:rPr lang="en-US" dirty="0">
                <a:latin typeface="David" pitchFamily="34" charset="-79"/>
                <a:cs typeface="David" pitchFamily="34" charset="-79"/>
              </a:rPr>
              <a:t>      Artificial lighting 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 </a:t>
            </a:r>
          </a:p>
        </p:txBody>
      </p:sp>
      <p:sp>
        <p:nvSpPr>
          <p:cNvPr id="22" name="TextBox 16"/>
          <p:cNvSpPr txBox="1">
            <a:spLocks noChangeArrowheads="1"/>
          </p:cNvSpPr>
          <p:nvPr/>
        </p:nvSpPr>
        <p:spPr bwMode="auto">
          <a:xfrm>
            <a:off x="5105400" y="685800"/>
            <a:ext cx="297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Laminar distributed </a:t>
            </a:r>
          </a:p>
        </p:txBody>
      </p:sp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1828800" y="5029200"/>
          <a:ext cx="1157574" cy="407670"/>
        </p:xfrm>
        <a:graphic>
          <a:graphicData uri="http://schemas.openxmlformats.org/drawingml/2006/table">
            <a:tbl>
              <a:tblPr/>
              <a:tblGrid>
                <a:gridCol w="1157574"/>
              </a:tblGrid>
              <a:tr h="20383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</a:t>
                      </a:r>
                      <a:r>
                        <a:rPr lang="en-US" sz="1100" b="1" baseline="-25000" dirty="0" err="1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av</a:t>
                      </a:r>
                      <a:r>
                        <a:rPr lang="en-US" sz="11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[lx]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83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184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</a:tr>
            </a:tbl>
          </a:graphicData>
        </a:graphic>
      </p:graphicFrame>
      <p:pic>
        <p:nvPicPr>
          <p:cNvPr id="17" name="Picture 16" descr="C:\Users\HP\Desktop\12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2057400"/>
            <a:ext cx="4724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C:\Users\yousef\Desktop\Captur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81600" y="1219200"/>
            <a:ext cx="35052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3- Lighting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90600" y="1143000"/>
            <a:ext cx="3581400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en-US" sz="2400" dirty="0" smtClean="0">
                <a:latin typeface="David" pitchFamily="34" charset="-79"/>
                <a:cs typeface="David" pitchFamily="34" charset="-79"/>
              </a:rPr>
              <a:t>Lighting </a:t>
            </a:r>
            <a:r>
              <a:rPr lang="en-US" sz="2400" dirty="0">
                <a:latin typeface="David" pitchFamily="34" charset="-79"/>
                <a:cs typeface="David" pitchFamily="34" charset="-79"/>
              </a:rPr>
              <a:t>design</a:t>
            </a:r>
          </a:p>
          <a:p>
            <a:pPr>
              <a:defRPr/>
            </a:pPr>
            <a:r>
              <a:rPr lang="en-US" dirty="0">
                <a:latin typeface="David" pitchFamily="34" charset="-79"/>
                <a:cs typeface="David" pitchFamily="34" charset="-79"/>
              </a:rPr>
              <a:t>Emergency </a:t>
            </a:r>
            <a:r>
              <a:rPr lang="ar-SA" dirty="0">
                <a:latin typeface="David" pitchFamily="34" charset="-79"/>
                <a:cs typeface="David" pitchFamily="34" charset="-79"/>
              </a:rPr>
              <a:t>&amp; </a:t>
            </a:r>
            <a:r>
              <a:rPr lang="en-US" dirty="0">
                <a:latin typeface="David" pitchFamily="34" charset="-79"/>
                <a:cs typeface="David" pitchFamily="34" charset="-79"/>
              </a:rPr>
              <a:t> information lighting 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 </a:t>
            </a:r>
          </a:p>
        </p:txBody>
      </p:sp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" y="2819400"/>
            <a:ext cx="2057400" cy="2147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6600" y="2819400"/>
            <a:ext cx="207562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67400" y="2743200"/>
            <a:ext cx="2133600" cy="2197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11"/>
          <p:cNvSpPr txBox="1">
            <a:spLocks noChangeArrowheads="1"/>
          </p:cNvSpPr>
          <p:nvPr/>
        </p:nvSpPr>
        <p:spPr bwMode="auto">
          <a:xfrm>
            <a:off x="762000" y="2286000"/>
            <a:ext cx="33528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en-US" b="1" dirty="0">
                <a:latin typeface="Times New Roman" pitchFamily="18" charset="0"/>
              </a:rPr>
              <a:t>Design of emergency lighting</a:t>
            </a:r>
            <a:endParaRPr lang="en-US" sz="1600" dirty="0">
              <a:latin typeface="Calibri" pitchFamily="34" charset="0"/>
            </a:endParaRPr>
          </a:p>
          <a:p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81000" y="5029200"/>
            <a:ext cx="1828800" cy="784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550" dirty="0">
                <a:latin typeface="Times New Roman"/>
                <a:ea typeface="Calibri"/>
              </a:rPr>
              <a:t>At each intersection of corridors</a:t>
            </a:r>
            <a:r>
              <a:rPr lang="en-US" sz="1400" dirty="0"/>
              <a:t>.</a:t>
            </a:r>
          </a:p>
          <a:p>
            <a:pPr>
              <a:defRPr/>
            </a:pP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3124200" y="5029200"/>
            <a:ext cx="1600200" cy="608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550" dirty="0">
                <a:latin typeface="Times New Roman"/>
                <a:ea typeface="Calibri"/>
              </a:rPr>
              <a:t>At each exit door.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638800" y="4953000"/>
            <a:ext cx="3505200" cy="884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 </a:t>
            </a:r>
            <a:r>
              <a:rPr lang="en-US" sz="1550" dirty="0">
                <a:latin typeface="Times New Roman"/>
                <a:ea typeface="Calibri"/>
              </a:rPr>
              <a:t>On each staircase so that each flight of  stairs receives direct light.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4- Mechanical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43000" y="1600200"/>
            <a:ext cx="6477000" cy="35394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defRPr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Grey water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Black water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Rain water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62000" y="1371600"/>
            <a:ext cx="3657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Sanitation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system</a:t>
            </a:r>
          </a:p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0" y="4026694"/>
            <a:ext cx="5638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Fire fighting 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62000" y="3493294"/>
            <a:ext cx="5638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Heating Design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0" y="990600"/>
            <a:ext cx="3657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Water supply</a:t>
            </a:r>
          </a:p>
          <a:p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4- Mechanical Design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62000" y="762000"/>
            <a:ext cx="3657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Water supply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24200" y="914400"/>
            <a:ext cx="5548313" cy="48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4- Mechanical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Rain water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0" y="914400"/>
            <a:ext cx="3657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Sanitation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system</a:t>
            </a:r>
          </a:p>
          <a:p>
            <a:endParaRPr lang="en-US" dirty="0"/>
          </a:p>
        </p:txBody>
      </p:sp>
      <p:sp>
        <p:nvSpPr>
          <p:cNvPr id="22" name="Bent Arrow 21"/>
          <p:cNvSpPr/>
          <p:nvPr/>
        </p:nvSpPr>
        <p:spPr>
          <a:xfrm>
            <a:off x="4343400" y="2438400"/>
            <a:ext cx="1219200" cy="457200"/>
          </a:xfrm>
          <a:prstGeom prst="bentArrow">
            <a:avLst>
              <a:gd name="adj1" fmla="val 25000"/>
              <a:gd name="adj2" fmla="val 2572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21987" y="1905000"/>
            <a:ext cx="352201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371600" y="1981200"/>
            <a:ext cx="314325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4- Mechanical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Black &amp; Grey water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0" y="914400"/>
            <a:ext cx="3657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Sanitation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system</a:t>
            </a:r>
          </a:p>
          <a:p>
            <a:endParaRPr lang="en-US" dirty="0"/>
          </a:p>
        </p:txBody>
      </p:sp>
      <p:pic>
        <p:nvPicPr>
          <p:cNvPr id="61442" name="Picture 2" descr="C:\Users\yousef\Desktop\Untitled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43000" y="2057400"/>
            <a:ext cx="6827837" cy="36290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304800" y="1066800"/>
            <a:ext cx="70104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en-US" sz="3200" b="1" dirty="0">
                <a:latin typeface="Monotype Corsiva" pitchFamily="66" charset="0"/>
              </a:rPr>
              <a:t>Project General Information</a:t>
            </a:r>
            <a:r>
              <a:rPr lang="en-US" sz="3200" b="1" dirty="0" smtClean="0">
                <a:latin typeface="Monotype Corsiva" pitchFamily="66" charset="0"/>
              </a:rPr>
              <a:t>.</a:t>
            </a:r>
            <a:endParaRPr lang="en-US" sz="3200" b="1" dirty="0">
              <a:latin typeface="Monotype Corsiva" pitchFamily="66" charset="0"/>
            </a:endParaRPr>
          </a:p>
          <a:p>
            <a:pPr marL="514350" indent="-514350">
              <a:buFont typeface="Wingdings" pitchFamily="2" charset="2"/>
              <a:buChar char="Ø"/>
            </a:pPr>
            <a:r>
              <a:rPr lang="en-US" sz="2800" b="1" dirty="0" smtClean="0">
                <a:latin typeface="Monotype Corsiva" pitchFamily="66" charset="0"/>
              </a:rPr>
              <a:t>Architectural  Design.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n-US" sz="2800" b="1" dirty="0" smtClean="0">
                <a:latin typeface="Monotype Corsiva" pitchFamily="66" charset="0"/>
              </a:rPr>
              <a:t>Environmental  Design. 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n-US" sz="2800" b="1" dirty="0" smtClean="0">
                <a:latin typeface="Monotype Corsiva" pitchFamily="66" charset="0"/>
              </a:rPr>
              <a:t>Electrical Design.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n-US" sz="2800" b="1" dirty="0" smtClean="0">
                <a:latin typeface="Monotype Corsiva" pitchFamily="66" charset="0"/>
              </a:rPr>
              <a:t>Mechanical Design.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n-US" sz="2800" b="1" dirty="0" smtClean="0">
                <a:latin typeface="Monotype Corsiva" pitchFamily="66" charset="0"/>
              </a:rPr>
              <a:t>Structural  Design.</a:t>
            </a:r>
          </a:p>
          <a:p>
            <a:pPr marL="514350" indent="-514350">
              <a:buFont typeface="Wingdings" pitchFamily="2" charset="2"/>
              <a:buChar char="Ø"/>
            </a:pPr>
            <a:endParaRPr lang="en-US" sz="3200" b="1" dirty="0">
              <a:latin typeface="Monotype Corsiva" pitchFamily="66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6096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Presentation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Outline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C:\Users\yousef\Desktop\مشروع التخرج 2\2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62400" y="1981200"/>
            <a:ext cx="4210050" cy="33680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4- Mechanical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0" y="914400"/>
            <a:ext cx="3657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Heating Design</a:t>
            </a: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04800" y="205740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Fan coil unite System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00600" y="762000"/>
            <a:ext cx="3514725" cy="5211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3400" y="2514600"/>
            <a:ext cx="3933825" cy="3288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5- Structural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6404" y="1600200"/>
            <a:ext cx="4136996" cy="35861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00600" y="1524000"/>
            <a:ext cx="3830979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5- Structural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" name="TextBox 14"/>
          <p:cNvSpPr txBox="1">
            <a:spLocks noChangeArrowheads="1"/>
          </p:cNvSpPr>
          <p:nvPr/>
        </p:nvSpPr>
        <p:spPr bwMode="auto">
          <a:xfrm>
            <a:off x="1219200" y="990600"/>
            <a:ext cx="67818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 </a:t>
            </a:r>
          </a:p>
          <a:p>
            <a:pPr>
              <a:buFont typeface="Arial" charset="0"/>
              <a:buChar char="•"/>
            </a:pPr>
            <a:r>
              <a:rPr lang="en-US"/>
              <a:t>Design Codes:</a:t>
            </a:r>
          </a:p>
          <a:p>
            <a:r>
              <a:rPr lang="en-US"/>
              <a:t> </a:t>
            </a:r>
          </a:p>
          <a:p>
            <a:r>
              <a:rPr lang="en-US"/>
              <a:t>The structural design will be according to :</a:t>
            </a:r>
          </a:p>
          <a:p>
            <a:r>
              <a:rPr lang="en-US"/>
              <a:t>1)  the American Concrete Institute code ACI 318-08 .</a:t>
            </a:r>
          </a:p>
          <a:p>
            <a:r>
              <a:rPr lang="en-US"/>
              <a:t>2)  the seismic design according to UBC-97.</a:t>
            </a:r>
          </a:p>
          <a:p>
            <a:endParaRPr lang="en-US"/>
          </a:p>
        </p:txBody>
      </p:sp>
      <p:sp>
        <p:nvSpPr>
          <p:cNvPr id="24" name="TextBox 15"/>
          <p:cNvSpPr txBox="1">
            <a:spLocks noChangeArrowheads="1"/>
          </p:cNvSpPr>
          <p:nvPr/>
        </p:nvSpPr>
        <p:spPr bwMode="auto">
          <a:xfrm>
            <a:off x="1143000" y="3048000"/>
            <a:ext cx="5867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dirty="0"/>
              <a:t>Design will include the following elements :</a:t>
            </a:r>
          </a:p>
          <a:p>
            <a:r>
              <a:rPr lang="en-US" dirty="0"/>
              <a:t>1) slab ( one way rib slab).</a:t>
            </a:r>
          </a:p>
          <a:p>
            <a:r>
              <a:rPr lang="en-US" dirty="0"/>
              <a:t>2) beam ( </a:t>
            </a:r>
            <a:r>
              <a:rPr lang="en-US" dirty="0" smtClean="0"/>
              <a:t>main, secondary ) </a:t>
            </a:r>
            <a:r>
              <a:rPr lang="en-US" dirty="0"/>
              <a:t>.</a:t>
            </a:r>
          </a:p>
          <a:p>
            <a:r>
              <a:rPr lang="en-US" dirty="0"/>
              <a:t>3) column 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4) </a:t>
            </a:r>
            <a:r>
              <a:rPr lang="en-US" dirty="0"/>
              <a:t>footing. </a:t>
            </a:r>
          </a:p>
          <a:p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5- Structural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1219200" y="1219200"/>
            <a:ext cx="1674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/>
              <a:t>Design data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90600" y="1676400"/>
            <a:ext cx="48006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en-US" dirty="0">
                <a:latin typeface="Times New Roman"/>
                <a:ea typeface="SimSun"/>
                <a:cs typeface="Tahoma"/>
              </a:rPr>
              <a:t>Compressive strength of concrete (f\c)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6" name="TextBox 18"/>
          <p:cNvSpPr txBox="1">
            <a:spLocks noChangeArrowheads="1"/>
          </p:cNvSpPr>
          <p:nvPr/>
        </p:nvSpPr>
        <p:spPr bwMode="auto">
          <a:xfrm>
            <a:off x="1143000" y="2284274"/>
            <a:ext cx="18288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beams</a:t>
            </a:r>
            <a:endParaRPr lang="en-US" dirty="0"/>
          </a:p>
          <a:p>
            <a:r>
              <a:rPr lang="en-US" dirty="0"/>
              <a:t>columns</a:t>
            </a:r>
          </a:p>
          <a:p>
            <a:r>
              <a:rPr lang="en-US" dirty="0" smtClean="0"/>
              <a:t>Footing</a:t>
            </a:r>
          </a:p>
          <a:p>
            <a:r>
              <a:rPr lang="en-US" dirty="0" smtClean="0"/>
              <a:t>Slaps</a:t>
            </a:r>
            <a:endParaRPr lang="en-US" dirty="0"/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657600" y="2589074"/>
            <a:ext cx="1981200" cy="36988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f</a:t>
            </a:r>
            <a:r>
              <a:rPr lang="en-US" baseline="30000" dirty="0"/>
              <a:t>\</a:t>
            </a:r>
            <a:r>
              <a:rPr lang="en-US" dirty="0"/>
              <a:t>c </a:t>
            </a:r>
            <a:r>
              <a:rPr lang="en-US" dirty="0" smtClean="0"/>
              <a:t>=300 </a:t>
            </a:r>
            <a:r>
              <a:rPr lang="en-US" dirty="0"/>
              <a:t>kg/cm</a:t>
            </a:r>
            <a:r>
              <a:rPr lang="en-US" baseline="30000" dirty="0"/>
              <a:t>2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590800" y="2817674"/>
            <a:ext cx="914400" cy="1588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791200" y="2970074"/>
            <a:ext cx="914400" cy="1588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791200" y="2665274"/>
            <a:ext cx="914400" cy="1588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781800" y="2589074"/>
            <a:ext cx="1066800" cy="36988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/>
              <a:t>     B350</a:t>
            </a:r>
            <a:endParaRPr lang="en-US" dirty="0"/>
          </a:p>
        </p:txBody>
      </p:sp>
      <p:sp>
        <p:nvSpPr>
          <p:cNvPr id="25" name="TextBox 29"/>
          <p:cNvSpPr txBox="1">
            <a:spLocks noChangeArrowheads="1"/>
          </p:cNvSpPr>
          <p:nvPr/>
        </p:nvSpPr>
        <p:spPr bwMode="auto">
          <a:xfrm>
            <a:off x="1143000" y="3752850"/>
            <a:ext cx="5029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Times New Roman" pitchFamily="18" charset="0"/>
                <a:ea typeface="SimSun" pitchFamily="2" charset="-122"/>
                <a:cs typeface="Tahoma" pitchFamily="34" charset="0"/>
              </a:rPr>
              <a:t>2. Yielding strength of steel </a:t>
            </a:r>
            <a:r>
              <a:rPr lang="en-US" dirty="0" smtClean="0">
                <a:latin typeface="Times New Roman" pitchFamily="18" charset="0"/>
                <a:ea typeface="SimSun" pitchFamily="2" charset="-122"/>
                <a:cs typeface="Tahoma" pitchFamily="34" charset="0"/>
              </a:rPr>
              <a:t>(</a:t>
            </a:r>
            <a:r>
              <a:rPr lang="en-US" dirty="0" err="1">
                <a:latin typeface="Times New Roman" pitchFamily="18" charset="0"/>
                <a:ea typeface="SimSun" pitchFamily="2" charset="-122"/>
                <a:cs typeface="Tahoma" pitchFamily="34" charset="0"/>
              </a:rPr>
              <a:t>F</a:t>
            </a:r>
            <a:r>
              <a:rPr lang="en-US" dirty="0" err="1" smtClean="0">
                <a:latin typeface="Times New Roman" pitchFamily="18" charset="0"/>
                <a:ea typeface="SimSun" pitchFamily="2" charset="-122"/>
                <a:cs typeface="Tahoma" pitchFamily="34" charset="0"/>
              </a:rPr>
              <a:t>y</a:t>
            </a:r>
            <a:r>
              <a:rPr lang="en-US" dirty="0">
                <a:latin typeface="Times New Roman" pitchFamily="18" charset="0"/>
                <a:ea typeface="SimSun" pitchFamily="2" charset="-122"/>
                <a:cs typeface="Tahoma" pitchFamily="34" charset="0"/>
              </a:rPr>
              <a:t>)</a:t>
            </a:r>
          </a:p>
          <a:p>
            <a:r>
              <a:rPr lang="en-US" b="1" dirty="0" err="1" smtClean="0">
                <a:latin typeface="Times New Roman" pitchFamily="18" charset="0"/>
                <a:ea typeface="SimSun" pitchFamily="2" charset="-122"/>
                <a:cs typeface="Tahoma" pitchFamily="34" charset="0"/>
              </a:rPr>
              <a:t>fy</a:t>
            </a:r>
            <a:r>
              <a:rPr lang="en-US" b="1" dirty="0" smtClean="0">
                <a:latin typeface="Times New Roman" pitchFamily="18" charset="0"/>
                <a:ea typeface="SimSun" pitchFamily="2" charset="-122"/>
                <a:cs typeface="Tahoma" pitchFamily="34" charset="0"/>
              </a:rPr>
              <a:t> </a:t>
            </a:r>
            <a:r>
              <a:rPr lang="en-US" b="1" dirty="0">
                <a:latin typeface="Times New Roman" pitchFamily="18" charset="0"/>
                <a:ea typeface="SimSun" pitchFamily="2" charset="-122"/>
                <a:cs typeface="Tahoma" pitchFamily="34" charset="0"/>
              </a:rPr>
              <a:t>= 4200 kg/cm2</a:t>
            </a:r>
          </a:p>
          <a:p>
            <a:endParaRPr lang="en-US" b="1" dirty="0">
              <a:latin typeface="Times New Roman" pitchFamily="18" charset="0"/>
              <a:ea typeface="SimSun" pitchFamily="2" charset="-122"/>
              <a:cs typeface="Tahoma" pitchFamily="34" charset="0"/>
            </a:endParaRPr>
          </a:p>
        </p:txBody>
      </p:sp>
      <p:sp>
        <p:nvSpPr>
          <p:cNvPr id="26" name="TextBox 30"/>
          <p:cNvSpPr txBox="1">
            <a:spLocks noChangeArrowheads="1"/>
          </p:cNvSpPr>
          <p:nvPr/>
        </p:nvSpPr>
        <p:spPr bwMode="auto">
          <a:xfrm>
            <a:off x="1219200" y="4953000"/>
            <a:ext cx="411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Times New Roman" pitchFamily="18" charset="0"/>
                <a:ea typeface="SimSun" pitchFamily="2" charset="-122"/>
                <a:cs typeface="Tahoma" pitchFamily="34" charset="0"/>
              </a:rPr>
              <a:t>3. Bearing capacity of soil=</a:t>
            </a:r>
            <a:r>
              <a:rPr lang="en-US" dirty="0">
                <a:ea typeface="SimSun" pitchFamily="2" charset="-122"/>
                <a:cs typeface="Tahoma" pitchFamily="34" charset="0"/>
              </a:rPr>
              <a:t> </a:t>
            </a:r>
            <a:r>
              <a:rPr lang="en-US" dirty="0" smtClean="0">
                <a:ea typeface="SimSun" pitchFamily="2" charset="-122"/>
                <a:cs typeface="Tahoma" pitchFamily="34" charset="0"/>
              </a:rPr>
              <a:t>2 Kg/cm</a:t>
            </a:r>
            <a:r>
              <a:rPr lang="en-US" baseline="30000" dirty="0" smtClean="0">
                <a:ea typeface="SimSun" pitchFamily="2" charset="-122"/>
                <a:cs typeface="Tahoma" pitchFamily="34" charset="0"/>
              </a:rPr>
              <a:t>2</a:t>
            </a:r>
            <a:r>
              <a:rPr lang="en-US" dirty="0">
                <a:ea typeface="SimSun" pitchFamily="2" charset="-122"/>
                <a:cs typeface="Tahoma" pitchFamily="34" charset="0"/>
              </a:rPr>
              <a:t>. </a:t>
            </a:r>
            <a:endParaRPr lang="en-US" dirty="0">
              <a:latin typeface="Times New Roman" pitchFamily="18" charset="0"/>
              <a:ea typeface="SimSun" pitchFamily="2" charset="-122"/>
              <a:cs typeface="Tahoma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587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5- Structural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838200"/>
            <a:ext cx="3505200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en-US" dirty="0" smtClean="0"/>
              <a:t> Seismic analysis &amp; design</a:t>
            </a:r>
            <a:endParaRPr lang="en-US" dirty="0"/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3733800" y="1143000"/>
            <a:ext cx="4876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000" dirty="0" smtClean="0"/>
              <a:t>Seismic Importance Factor: I = 1….</a:t>
            </a:r>
          </a:p>
          <a:p>
            <a:r>
              <a:rPr lang="en-US" sz="2000" dirty="0" smtClean="0"/>
              <a:t> (Special Building).</a:t>
            </a:r>
          </a:p>
          <a:p>
            <a:r>
              <a:rPr lang="en-US" sz="2000" dirty="0" smtClean="0"/>
              <a:t>Structural System Coefficient: R = 3.5. </a:t>
            </a:r>
          </a:p>
          <a:p>
            <a:r>
              <a:rPr lang="en-US" sz="2000" dirty="0" smtClean="0"/>
              <a:t>Seismic Coefficient: (</a:t>
            </a:r>
            <a:r>
              <a:rPr lang="en-US" sz="2000" dirty="0" err="1" smtClean="0"/>
              <a:t>C</a:t>
            </a:r>
            <a:r>
              <a:rPr lang="en-US" sz="2000" baseline="-25000" dirty="0" err="1" smtClean="0"/>
              <a:t>v</a:t>
            </a:r>
            <a:r>
              <a:rPr lang="en-US" sz="2000" dirty="0" smtClean="0"/>
              <a:t> ), ( C</a:t>
            </a:r>
            <a:r>
              <a:rPr lang="en-US" sz="2000" baseline="-25000" dirty="0" smtClean="0"/>
              <a:t>a</a:t>
            </a:r>
            <a:r>
              <a:rPr lang="en-US" sz="2000" dirty="0" smtClean="0"/>
              <a:t>).</a:t>
            </a:r>
          </a:p>
          <a:p>
            <a:r>
              <a:rPr lang="en-US" sz="2000" dirty="0" err="1" smtClean="0"/>
              <a:t>Cv</a:t>
            </a:r>
            <a:r>
              <a:rPr lang="en-US" sz="2000" dirty="0" smtClean="0"/>
              <a:t>=0.32</a:t>
            </a:r>
          </a:p>
          <a:p>
            <a:r>
              <a:rPr lang="en-US" sz="2000" dirty="0" smtClean="0"/>
              <a:t>Ca=0.22</a:t>
            </a:r>
          </a:p>
          <a:p>
            <a:r>
              <a:rPr lang="en-GB" sz="2000" dirty="0" smtClean="0"/>
              <a:t>Soil profile type S</a:t>
            </a:r>
            <a:r>
              <a:rPr lang="en-GB" sz="2000" baseline="-25000" dirty="0" smtClean="0"/>
              <a:t>D</a:t>
            </a:r>
            <a:endParaRPr lang="en-US" sz="2000" dirty="0"/>
          </a:p>
        </p:txBody>
      </p:sp>
      <p:pic>
        <p:nvPicPr>
          <p:cNvPr id="20" name="Picture 19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219200"/>
            <a:ext cx="3562350" cy="473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587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5- Structural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5" name="TextBox 13"/>
          <p:cNvSpPr txBox="1">
            <a:spLocks noChangeArrowheads="1"/>
          </p:cNvSpPr>
          <p:nvPr/>
        </p:nvSpPr>
        <p:spPr bwMode="auto">
          <a:xfrm>
            <a:off x="685800" y="1581150"/>
            <a:ext cx="48006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/>
            <a:r>
              <a:rPr lang="en-US" dirty="0"/>
              <a:t>Superimposed dead </a:t>
            </a:r>
            <a:r>
              <a:rPr lang="en-US" dirty="0" smtClean="0"/>
              <a:t>load=300 kg/m² </a:t>
            </a:r>
          </a:p>
          <a:p>
            <a:pPr rtl="1"/>
            <a:r>
              <a:rPr lang="en-US" dirty="0" smtClean="0"/>
              <a:t>Live load =300 kg/m²</a:t>
            </a:r>
          </a:p>
          <a:p>
            <a:pPr rtl="1"/>
            <a:r>
              <a:rPr lang="de-DE" dirty="0" smtClean="0"/>
              <a:t>Weight </a:t>
            </a:r>
            <a:r>
              <a:rPr lang="de-DE" dirty="0"/>
              <a:t>of external </a:t>
            </a:r>
            <a:r>
              <a:rPr lang="de-DE" dirty="0" smtClean="0"/>
              <a:t>walls=</a:t>
            </a:r>
            <a:r>
              <a:rPr lang="en-US" dirty="0" smtClean="0"/>
              <a:t>0.35t/m</a:t>
            </a:r>
            <a:endParaRPr lang="en-US" dirty="0"/>
          </a:p>
          <a:p>
            <a:pPr rtl="1"/>
            <a:endParaRPr lang="en-US" dirty="0"/>
          </a:p>
          <a:p>
            <a:pPr rtl="1"/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1143000" y="1104900"/>
            <a:ext cx="2362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/>
              <a:t>Loads </a:t>
            </a:r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1219200" y="2857500"/>
            <a:ext cx="2209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 u="sng" dirty="0"/>
              <a:t>SAP MODEL</a:t>
            </a:r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95800" y="1219200"/>
            <a:ext cx="4319587" cy="3802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587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5- Structural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5" name="TextBox 13"/>
          <p:cNvSpPr txBox="1">
            <a:spLocks noChangeArrowheads="1"/>
          </p:cNvSpPr>
          <p:nvPr/>
        </p:nvSpPr>
        <p:spPr bwMode="auto">
          <a:xfrm>
            <a:off x="685800" y="1581150"/>
            <a:ext cx="48006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/>
            <a:r>
              <a:rPr lang="en-US" dirty="0"/>
              <a:t>Superimposed dead </a:t>
            </a:r>
            <a:r>
              <a:rPr lang="en-US" dirty="0" smtClean="0"/>
              <a:t>load=300 kg/m² </a:t>
            </a:r>
          </a:p>
          <a:p>
            <a:pPr rtl="1"/>
            <a:r>
              <a:rPr lang="en-US" dirty="0" smtClean="0"/>
              <a:t>Live load =300 kg/m²</a:t>
            </a:r>
          </a:p>
          <a:p>
            <a:pPr rtl="1"/>
            <a:r>
              <a:rPr lang="de-DE" dirty="0" smtClean="0"/>
              <a:t>Weight </a:t>
            </a:r>
            <a:r>
              <a:rPr lang="de-DE" dirty="0"/>
              <a:t>of external </a:t>
            </a:r>
            <a:r>
              <a:rPr lang="de-DE" dirty="0" smtClean="0"/>
              <a:t>walls=</a:t>
            </a:r>
            <a:r>
              <a:rPr lang="en-US" dirty="0" smtClean="0"/>
              <a:t>0.35t/m</a:t>
            </a:r>
            <a:endParaRPr lang="en-US" dirty="0"/>
          </a:p>
          <a:p>
            <a:pPr rtl="1"/>
            <a:endParaRPr lang="en-US" dirty="0"/>
          </a:p>
          <a:p>
            <a:pPr rtl="1"/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1143000" y="1104900"/>
            <a:ext cx="2362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/>
              <a:t>Loads </a:t>
            </a:r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1219200" y="2857500"/>
            <a:ext cx="2209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 u="sng" dirty="0"/>
              <a:t>SAP MODEL</a:t>
            </a:r>
            <a:endParaRPr lang="en-US" dirty="0"/>
          </a:p>
          <a:p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43400" y="1447800"/>
            <a:ext cx="4343400" cy="357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587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5- Structural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9" name="TextBox 11"/>
          <p:cNvSpPr txBox="1">
            <a:spLocks noChangeArrowheads="1"/>
          </p:cNvSpPr>
          <p:nvPr/>
        </p:nvSpPr>
        <p:spPr bwMode="auto">
          <a:xfrm>
            <a:off x="609600" y="1219200"/>
            <a:ext cx="73914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Preliminary </a:t>
            </a:r>
            <a:r>
              <a:rPr lang="en-US" b="1" dirty="0" smtClean="0"/>
              <a:t>dimensions</a:t>
            </a:r>
          </a:p>
          <a:p>
            <a:endParaRPr lang="en-US" b="1" dirty="0"/>
          </a:p>
          <a:p>
            <a:r>
              <a:rPr lang="en-US" b="1" dirty="0"/>
              <a:t>Slab </a:t>
            </a:r>
            <a:r>
              <a:rPr lang="en-US" b="1" dirty="0" smtClean="0"/>
              <a:t>thickness=</a:t>
            </a:r>
            <a:r>
              <a:rPr lang="en-US" dirty="0" smtClean="0"/>
              <a:t> 35 cm</a:t>
            </a:r>
          </a:p>
          <a:p>
            <a:endParaRPr lang="en-US" dirty="0"/>
          </a:p>
          <a:p>
            <a:r>
              <a:rPr lang="en-US" b="1" dirty="0"/>
              <a:t>Beam </a:t>
            </a:r>
            <a:r>
              <a:rPr lang="en-US" b="1" dirty="0" smtClean="0"/>
              <a:t>dimension</a:t>
            </a:r>
            <a:endParaRPr lang="en-US" b="1" dirty="0"/>
          </a:p>
          <a:p>
            <a:r>
              <a:rPr lang="en-US" dirty="0" smtClean="0"/>
              <a:t>Main </a:t>
            </a:r>
            <a:r>
              <a:rPr lang="en-US" dirty="0"/>
              <a:t>beam→ </a:t>
            </a:r>
            <a:r>
              <a:rPr lang="en-US" dirty="0" smtClean="0"/>
              <a:t>(35*70) </a:t>
            </a:r>
            <a:r>
              <a:rPr lang="en-US" dirty="0"/>
              <a:t>cm</a:t>
            </a:r>
          </a:p>
          <a:p>
            <a:r>
              <a:rPr lang="en-US" dirty="0"/>
              <a:t>Secondary beam→ </a:t>
            </a:r>
            <a:r>
              <a:rPr lang="en-US" dirty="0" smtClean="0"/>
              <a:t>(30*35) cm</a:t>
            </a:r>
          </a:p>
          <a:p>
            <a:endParaRPr lang="en-US" dirty="0"/>
          </a:p>
          <a:p>
            <a:r>
              <a:rPr lang="en-US" b="1" i="1" u="sng" dirty="0"/>
              <a:t>Column </a:t>
            </a:r>
            <a:r>
              <a:rPr lang="en-US" b="1" i="1" u="sng" dirty="0" smtClean="0"/>
              <a:t>dimension</a:t>
            </a:r>
            <a:endParaRPr lang="en-US" b="1" i="1" u="sng" dirty="0"/>
          </a:p>
          <a:p>
            <a:endParaRPr lang="en-US" dirty="0"/>
          </a:p>
          <a:p>
            <a:r>
              <a:rPr lang="en-US" dirty="0"/>
              <a:t>Column </a:t>
            </a:r>
            <a:r>
              <a:rPr lang="en-US" dirty="0" smtClean="0"/>
              <a:t>→ (50*20) cm</a:t>
            </a:r>
          </a:p>
          <a:p>
            <a:r>
              <a:rPr lang="en-US" dirty="0" smtClean="0"/>
              <a:t>               → (60*30) cm</a:t>
            </a:r>
          </a:p>
          <a:p>
            <a:r>
              <a:rPr lang="en-US" dirty="0" smtClean="0"/>
              <a:t>               → (70*30) cm</a:t>
            </a:r>
          </a:p>
          <a:p>
            <a:r>
              <a:rPr lang="en-US" dirty="0" smtClean="0"/>
              <a:t>               → (80*30) cm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587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5- Structural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0" name="TextBox 9"/>
          <p:cNvSpPr txBox="1">
            <a:spLocks noChangeArrowheads="1"/>
          </p:cNvSpPr>
          <p:nvPr/>
        </p:nvSpPr>
        <p:spPr bwMode="auto">
          <a:xfrm>
            <a:off x="914400" y="990600"/>
            <a:ext cx="3200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 </a:t>
            </a:r>
            <a:r>
              <a:rPr lang="en-US" b="1" i="1"/>
              <a:t>Checks for SAP model</a:t>
            </a:r>
            <a:endParaRPr lang="en-US" sz="2000" b="1">
              <a:solidFill>
                <a:schemeClr val="bg1"/>
              </a:solidFill>
            </a:endParaRPr>
          </a:p>
          <a:p>
            <a:endParaRPr lang="en-US"/>
          </a:p>
        </p:txBody>
      </p:sp>
      <p:sp>
        <p:nvSpPr>
          <p:cNvPr id="21" name="TextBox 11"/>
          <p:cNvSpPr txBox="1">
            <a:spLocks noChangeArrowheads="1"/>
          </p:cNvSpPr>
          <p:nvPr/>
        </p:nvSpPr>
        <p:spPr bwMode="auto">
          <a:xfrm>
            <a:off x="990600" y="1676400"/>
            <a:ext cx="2362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dirty="0"/>
              <a:t>Compatibility </a:t>
            </a:r>
            <a:r>
              <a:rPr lang="en-US" dirty="0" smtClean="0"/>
              <a:t>check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block </a:t>
            </a:r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1066800"/>
            <a:ext cx="5270500" cy="44684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587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5- Structural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0" name="TextBox 9"/>
          <p:cNvSpPr txBox="1">
            <a:spLocks noChangeArrowheads="1"/>
          </p:cNvSpPr>
          <p:nvPr/>
        </p:nvSpPr>
        <p:spPr bwMode="auto">
          <a:xfrm>
            <a:off x="914400" y="990600"/>
            <a:ext cx="3200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 </a:t>
            </a:r>
            <a:r>
              <a:rPr lang="en-US" b="1" i="1"/>
              <a:t>Checks for SAP model</a:t>
            </a:r>
            <a:endParaRPr lang="en-US" sz="2000" b="1">
              <a:solidFill>
                <a:schemeClr val="bg1"/>
              </a:solidFill>
            </a:endParaRPr>
          </a:p>
          <a:p>
            <a:endParaRPr lang="en-US"/>
          </a:p>
        </p:txBody>
      </p:sp>
      <p:sp>
        <p:nvSpPr>
          <p:cNvPr id="21" name="TextBox 11"/>
          <p:cNvSpPr txBox="1">
            <a:spLocks noChangeArrowheads="1"/>
          </p:cNvSpPr>
          <p:nvPr/>
        </p:nvSpPr>
        <p:spPr bwMode="auto">
          <a:xfrm>
            <a:off x="990600" y="1676400"/>
            <a:ext cx="2362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dirty="0"/>
              <a:t>Compatibility </a:t>
            </a:r>
            <a:r>
              <a:rPr lang="en-US" dirty="0" smtClean="0"/>
              <a:t>check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block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81400" y="838200"/>
            <a:ext cx="5274129" cy="4343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5334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1- Project Information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" y="914400"/>
            <a:ext cx="8077200" cy="1154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14350" indent="-514350">
              <a:defRPr/>
            </a:pPr>
            <a:r>
              <a:rPr lang="en-US" sz="2300" b="1" dirty="0">
                <a:latin typeface="Arial" pitchFamily="34" charset="0"/>
                <a:cs typeface="Arial" pitchFamily="34" charset="0"/>
              </a:rPr>
              <a:t>      This Graduation Project </a:t>
            </a:r>
            <a:r>
              <a:rPr lang="en-US" sz="2300" b="1" dirty="0" smtClean="0">
                <a:latin typeface="Arial" pitchFamily="34" charset="0"/>
                <a:cs typeface="Arial" pitchFamily="34" charset="0"/>
              </a:rPr>
              <a:t>Interested in designing Friendly Environment Multi purpose Hall design instead of  typical designs.</a:t>
            </a:r>
            <a:endParaRPr lang="en-US" sz="2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0"/>
          <p:cNvSpPr txBox="1">
            <a:spLocks noChangeArrowheads="1"/>
          </p:cNvSpPr>
          <p:nvPr/>
        </p:nvSpPr>
        <p:spPr bwMode="auto">
          <a:xfrm>
            <a:off x="762000" y="609600"/>
            <a:ext cx="3200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 smtClean="0"/>
              <a:t>A- General Overview</a:t>
            </a:r>
            <a:endParaRPr lang="en-US" sz="2000" b="1" dirty="0"/>
          </a:p>
        </p:txBody>
      </p:sp>
      <p:pic>
        <p:nvPicPr>
          <p:cNvPr id="3074" name="Picture 2" descr="C:\Users\yousef\Desktop\1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0" y="2057400"/>
            <a:ext cx="6019799" cy="34845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587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5- Structural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82296" y="609600"/>
            <a:ext cx="28232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Equilibrium Checks:</a:t>
            </a:r>
            <a:endParaRPr lang="en-US" sz="2000" b="1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457200" y="1371601"/>
          <a:ext cx="7772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2934"/>
                <a:gridCol w="1583266"/>
                <a:gridCol w="1943100"/>
                <a:gridCol w="1943100"/>
              </a:tblGrid>
              <a:tr h="335060">
                <a:tc>
                  <a:txBody>
                    <a:bodyPr/>
                    <a:lstStyle/>
                    <a:p>
                      <a:r>
                        <a:rPr lang="en-US" dirty="0" smtClean="0"/>
                        <a:t>For first block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From SAP</a:t>
                      </a:r>
                    </a:p>
                    <a:p>
                      <a:pPr algn="ctr"/>
                      <a:r>
                        <a:rPr lang="en-US" dirty="0" smtClean="0"/>
                        <a:t>(ton)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Manual</a:t>
                      </a:r>
                    </a:p>
                    <a:p>
                      <a:pPr algn="ctr"/>
                      <a:r>
                        <a:rPr lang="en-US" dirty="0" smtClean="0"/>
                        <a:t>(ton)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Difference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pPr algn="ctr"/>
                      <a:r>
                        <a:rPr lang="en-US" baseline="0" dirty="0" smtClean="0"/>
                        <a:t>(%)</a:t>
                      </a:r>
                      <a:endParaRPr lang="en-US" dirty="0"/>
                    </a:p>
                  </a:txBody>
                  <a:tcPr/>
                </a:tc>
              </a:tr>
              <a:tr h="267820">
                <a:tc>
                  <a:txBody>
                    <a:bodyPr/>
                    <a:lstStyle/>
                    <a:p>
                      <a:r>
                        <a:rPr lang="en-US" dirty="0" smtClean="0"/>
                        <a:t>D.L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1319.3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1273.1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3.5</a:t>
                      </a:r>
                      <a:endParaRPr lang="en-US" dirty="0"/>
                    </a:p>
                  </a:txBody>
                  <a:tcPr/>
                </a:tc>
              </a:tr>
              <a:tr h="267820">
                <a:tc>
                  <a:txBody>
                    <a:bodyPr/>
                    <a:lstStyle/>
                    <a:p>
                      <a:r>
                        <a:rPr lang="en-US" dirty="0" smtClean="0"/>
                        <a:t>L.L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250.54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253.76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533400" y="3505200"/>
          <a:ext cx="7772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2934"/>
                <a:gridCol w="1583266"/>
                <a:gridCol w="1943100"/>
                <a:gridCol w="1943100"/>
              </a:tblGrid>
              <a:tr h="335060">
                <a:tc>
                  <a:txBody>
                    <a:bodyPr/>
                    <a:lstStyle/>
                    <a:p>
                      <a:r>
                        <a:rPr lang="en-US" dirty="0" smtClean="0"/>
                        <a:t>For second</a:t>
                      </a:r>
                      <a:r>
                        <a:rPr lang="en-US" baseline="0" dirty="0" smtClean="0"/>
                        <a:t> block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From SAP</a:t>
                      </a:r>
                    </a:p>
                    <a:p>
                      <a:pPr algn="ctr"/>
                      <a:r>
                        <a:rPr lang="en-US" dirty="0" smtClean="0"/>
                        <a:t>(ton)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Manual</a:t>
                      </a:r>
                    </a:p>
                    <a:p>
                      <a:pPr algn="ctr"/>
                      <a:r>
                        <a:rPr lang="en-US" dirty="0" smtClean="0"/>
                        <a:t>(ton)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Difference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pPr algn="ctr"/>
                      <a:r>
                        <a:rPr lang="en-US" baseline="0" dirty="0" smtClean="0"/>
                        <a:t>(%)</a:t>
                      </a:r>
                      <a:endParaRPr lang="en-US" dirty="0"/>
                    </a:p>
                  </a:txBody>
                  <a:tcPr/>
                </a:tc>
              </a:tr>
              <a:tr h="267820">
                <a:tc>
                  <a:txBody>
                    <a:bodyPr/>
                    <a:lstStyle/>
                    <a:p>
                      <a:r>
                        <a:rPr lang="en-US" dirty="0" smtClean="0"/>
                        <a:t>D.L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1103.7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1160.35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4.8</a:t>
                      </a:r>
                      <a:endParaRPr lang="en-US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L.L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275.4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267.5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587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5- Structural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381000" y="914400"/>
            <a:ext cx="4495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b="1" dirty="0" smtClean="0"/>
              <a:t>Reinforcement  Details</a:t>
            </a:r>
            <a:endParaRPr lang="en-US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" y="1828800"/>
            <a:ext cx="1600200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en-US" dirty="0"/>
              <a:t>Slab design</a:t>
            </a:r>
          </a:p>
        </p:txBody>
      </p:sp>
      <p:sp>
        <p:nvSpPr>
          <p:cNvPr id="13" name="TextBox 10"/>
          <p:cNvSpPr txBox="1">
            <a:spLocks noChangeArrowheads="1"/>
          </p:cNvSpPr>
          <p:nvPr/>
        </p:nvSpPr>
        <p:spPr bwMode="auto">
          <a:xfrm>
            <a:off x="762000" y="2362200"/>
            <a:ext cx="4648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Slabs are designed as one way ribbed slab with thickness </a:t>
            </a:r>
            <a:r>
              <a:rPr lang="en-US" dirty="0" smtClean="0"/>
              <a:t>=35cm</a:t>
            </a:r>
            <a:endParaRPr lang="en-US" dirty="0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9600" y="3037919"/>
            <a:ext cx="7696200" cy="278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587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5- Structural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524000" y="990600"/>
          <a:ext cx="6248400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0"/>
                <a:gridCol w="2082800"/>
                <a:gridCol w="2082800"/>
              </a:tblGrid>
              <a:tr h="345440">
                <a:tc>
                  <a:txBody>
                    <a:bodyPr/>
                    <a:lstStyle/>
                    <a:p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+</a:t>
                      </a:r>
                      <a:r>
                        <a:rPr lang="en-US" sz="1800" kern="1200" dirty="0" err="1" smtClean="0"/>
                        <a:t>ve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-</a:t>
                      </a:r>
                      <a:r>
                        <a:rPr lang="en-US" sz="1800" kern="1200" dirty="0" err="1" smtClean="0"/>
                        <a:t>ve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04520"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Main beam</a:t>
                      </a:r>
                    </a:p>
                    <a:p>
                      <a:r>
                        <a:rPr lang="en-US" sz="1800" kern="1200" dirty="0" smtClean="0"/>
                        <a:t>(40</a:t>
                      </a:r>
                      <a:r>
                        <a:rPr lang="en-US" sz="1800" kern="1200" baseline="0" dirty="0" smtClean="0"/>
                        <a:t> X 120)cm</a:t>
                      </a:r>
                      <a:endParaRPr lang="en-US" sz="1800" kern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9ɸ25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4ɸ14</a:t>
                      </a: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04520"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Main beam</a:t>
                      </a:r>
                    </a:p>
                    <a:p>
                      <a:r>
                        <a:rPr lang="en-US" sz="1800" kern="1200" dirty="0" smtClean="0"/>
                        <a:t>(50 </a:t>
                      </a:r>
                      <a:r>
                        <a:rPr lang="en-US" sz="1800" kern="1200" baseline="0" dirty="0" smtClean="0"/>
                        <a:t>X 80)cm</a:t>
                      </a:r>
                      <a:endParaRPr lang="en-US" sz="1800" kern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8ɸ20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8ɸ20</a:t>
                      </a:r>
                    </a:p>
                  </a:txBody>
                  <a:tcPr/>
                </a:tc>
              </a:tr>
              <a:tr h="604520"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Main beam</a:t>
                      </a:r>
                    </a:p>
                    <a:p>
                      <a:r>
                        <a:rPr lang="en-US" sz="1800" kern="1200" dirty="0" smtClean="0"/>
                        <a:t>(30</a:t>
                      </a:r>
                      <a:r>
                        <a:rPr lang="en-US" sz="1800" kern="1200" baseline="0" dirty="0" smtClean="0"/>
                        <a:t> X 80)cm</a:t>
                      </a:r>
                      <a:endParaRPr lang="en-US" sz="1800" kern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3ɸ18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4ɸ14</a:t>
                      </a:r>
                    </a:p>
                  </a:txBody>
                  <a:tcPr/>
                </a:tc>
              </a:tr>
              <a:tr h="604520"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Main beam</a:t>
                      </a:r>
                    </a:p>
                    <a:p>
                      <a:r>
                        <a:rPr lang="en-US" sz="1800" kern="1200" dirty="0" smtClean="0"/>
                        <a:t>(70</a:t>
                      </a:r>
                      <a:r>
                        <a:rPr lang="en-US" sz="1800" kern="1200" baseline="0" dirty="0" smtClean="0"/>
                        <a:t> X 35)cm</a:t>
                      </a:r>
                      <a:endParaRPr lang="en-US" sz="1800" kern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5ɸ14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8ɸ14</a:t>
                      </a:r>
                    </a:p>
                  </a:txBody>
                  <a:tcPr/>
                </a:tc>
              </a:tr>
              <a:tr h="604520"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Main beam</a:t>
                      </a:r>
                    </a:p>
                    <a:p>
                      <a:r>
                        <a:rPr lang="en-US" sz="1800" kern="1200" dirty="0" smtClean="0"/>
                        <a:t>(60</a:t>
                      </a:r>
                      <a:r>
                        <a:rPr lang="en-US" sz="1800" kern="1200" baseline="0" dirty="0" smtClean="0"/>
                        <a:t> X 35)cm</a:t>
                      </a:r>
                      <a:endParaRPr lang="en-US" sz="1800" kern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5ɸ14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8ɸ14</a:t>
                      </a:r>
                    </a:p>
                  </a:txBody>
                  <a:tcPr/>
                </a:tc>
              </a:tr>
              <a:tr h="604520"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Secondary beam</a:t>
                      </a:r>
                    </a:p>
                    <a:p>
                      <a:r>
                        <a:rPr lang="en-US" sz="1800" kern="1200" dirty="0" smtClean="0"/>
                        <a:t>(30</a:t>
                      </a:r>
                      <a:r>
                        <a:rPr lang="en-US" sz="1800" kern="1200" baseline="0" dirty="0" smtClean="0"/>
                        <a:t> X 35)cm</a:t>
                      </a:r>
                      <a:endParaRPr lang="en-US" sz="1800" kern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3ɸ14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3ɸ14</a:t>
                      </a:r>
                    </a:p>
                  </a:txBody>
                  <a:tcPr/>
                </a:tc>
              </a:tr>
              <a:tr h="60452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Tie beam</a:t>
                      </a:r>
                    </a:p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(30 X 50)cm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3ɸ14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5ɸ14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587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5- Structural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" y="838200"/>
            <a:ext cx="2438400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en-US" dirty="0" smtClean="0"/>
              <a:t> Beam design details</a:t>
            </a:r>
            <a:endParaRPr lang="en-US" dirty="0"/>
          </a:p>
        </p:txBody>
      </p:sp>
      <p:pic>
        <p:nvPicPr>
          <p:cNvPr id="16" name="Picture 15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371600"/>
            <a:ext cx="2438400" cy="267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" y="3657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19400" y="1371600"/>
            <a:ext cx="290036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81000" y="4114800"/>
            <a:ext cx="7010400" cy="165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517" name="Picture 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19800" y="1371600"/>
            <a:ext cx="2895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587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5- Structural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" y="838200"/>
            <a:ext cx="1905000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en-US" dirty="0" smtClean="0"/>
              <a:t> Column design</a:t>
            </a:r>
            <a:endParaRPr lang="en-US" dirty="0"/>
          </a:p>
        </p:txBody>
      </p:sp>
      <p:sp>
        <p:nvSpPr>
          <p:cNvPr id="12" name="TextBox 10"/>
          <p:cNvSpPr txBox="1">
            <a:spLocks noChangeArrowheads="1"/>
          </p:cNvSpPr>
          <p:nvPr/>
        </p:nvSpPr>
        <p:spPr bwMode="auto">
          <a:xfrm>
            <a:off x="228600" y="1295400"/>
            <a:ext cx="2362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Centre plan &amp; Detail</a:t>
            </a:r>
            <a:endParaRPr lang="en-US" dirty="0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8200" y="1676400"/>
            <a:ext cx="4089958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2400" y="1676400"/>
            <a:ext cx="4076700" cy="4006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587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5- Structural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" y="838200"/>
            <a:ext cx="1905000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en-US" dirty="0" smtClean="0"/>
              <a:t> Column design</a:t>
            </a:r>
            <a:endParaRPr lang="en-US" dirty="0"/>
          </a:p>
        </p:txBody>
      </p:sp>
      <p:pic>
        <p:nvPicPr>
          <p:cNvPr id="66570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0575" y="1485900"/>
            <a:ext cx="75628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5- Structural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" y="838200"/>
            <a:ext cx="1905000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en-US" dirty="0" smtClean="0"/>
              <a:t> Column design</a:t>
            </a:r>
            <a:endParaRPr lang="en-US" dirty="0"/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" y="1371600"/>
            <a:ext cx="1524000" cy="1936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563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05000" y="1371600"/>
            <a:ext cx="144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05200" y="1371600"/>
            <a:ext cx="152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565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181600" y="1371600"/>
            <a:ext cx="152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566" name="Picture 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28600" y="3505200"/>
            <a:ext cx="1524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567" name="Picture 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905000" y="3505201"/>
            <a:ext cx="1447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568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429000" y="3505200"/>
            <a:ext cx="1600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569" name="Picture 9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105401" y="3505200"/>
            <a:ext cx="1600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587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5- Structural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" y="838200"/>
            <a:ext cx="1905000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en-US" dirty="0" smtClean="0"/>
              <a:t> Footing design</a:t>
            </a:r>
            <a:endParaRPr lang="en-US" dirty="0"/>
          </a:p>
        </p:txBody>
      </p:sp>
      <p:sp>
        <p:nvSpPr>
          <p:cNvPr id="19" name="TextBox 10"/>
          <p:cNvSpPr txBox="1">
            <a:spLocks noChangeArrowheads="1"/>
          </p:cNvSpPr>
          <p:nvPr/>
        </p:nvSpPr>
        <p:spPr bwMode="auto">
          <a:xfrm>
            <a:off x="228600" y="1295400"/>
            <a:ext cx="2362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Details</a:t>
            </a:r>
            <a:endParaRPr lang="en-US" dirty="0"/>
          </a:p>
        </p:txBody>
      </p:sp>
      <p:sp>
        <p:nvSpPr>
          <p:cNvPr id="20" name="TextBox 10"/>
          <p:cNvSpPr txBox="1">
            <a:spLocks noChangeArrowheads="1"/>
          </p:cNvSpPr>
          <p:nvPr/>
        </p:nvSpPr>
        <p:spPr bwMode="auto">
          <a:xfrm>
            <a:off x="6553200" y="914400"/>
            <a:ext cx="2362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Centre plan</a:t>
            </a:r>
            <a:endParaRPr lang="en-US" dirty="0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66800" y="1371600"/>
            <a:ext cx="344805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00600" y="1371600"/>
            <a:ext cx="38100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16"/>
          <p:cNvSpPr/>
          <p:nvPr/>
        </p:nvSpPr>
        <p:spPr>
          <a:xfrm>
            <a:off x="2590800" y="914400"/>
            <a:ext cx="1272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Centre plan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587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5- Structural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" y="838200"/>
            <a:ext cx="1905000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en-US" dirty="0" smtClean="0"/>
              <a:t> Footing design</a:t>
            </a:r>
            <a:endParaRPr lang="en-US" dirty="0"/>
          </a:p>
        </p:txBody>
      </p:sp>
      <p:sp>
        <p:nvSpPr>
          <p:cNvPr id="19" name="TextBox 10"/>
          <p:cNvSpPr txBox="1">
            <a:spLocks noChangeArrowheads="1"/>
          </p:cNvSpPr>
          <p:nvPr/>
        </p:nvSpPr>
        <p:spPr bwMode="auto">
          <a:xfrm>
            <a:off x="228600" y="1295400"/>
            <a:ext cx="2362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Details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24600" y="1676400"/>
            <a:ext cx="2819400" cy="2772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48000" y="1676400"/>
            <a:ext cx="262622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" y="1645276"/>
            <a:ext cx="2667000" cy="2760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587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5- Structural Design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" y="838200"/>
            <a:ext cx="1905000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en-US" dirty="0" smtClean="0"/>
              <a:t> Footing design</a:t>
            </a:r>
            <a:endParaRPr lang="en-US" dirty="0"/>
          </a:p>
        </p:txBody>
      </p:sp>
      <p:sp>
        <p:nvSpPr>
          <p:cNvPr id="19" name="TextBox 10"/>
          <p:cNvSpPr txBox="1">
            <a:spLocks noChangeArrowheads="1"/>
          </p:cNvSpPr>
          <p:nvPr/>
        </p:nvSpPr>
        <p:spPr bwMode="auto">
          <a:xfrm>
            <a:off x="228600" y="1295400"/>
            <a:ext cx="2362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Details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8200" y="1676400"/>
            <a:ext cx="3300412" cy="3049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24400" y="1676400"/>
            <a:ext cx="3643311" cy="301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11563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1- Project Information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34000" y="3124200"/>
            <a:ext cx="76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N</a:t>
            </a:r>
            <a:endParaRPr lang="en-US" b="1" dirty="0"/>
          </a:p>
        </p:txBody>
      </p:sp>
      <p:sp>
        <p:nvSpPr>
          <p:cNvPr id="27" name="TextBox 10"/>
          <p:cNvSpPr txBox="1">
            <a:spLocks noChangeArrowheads="1"/>
          </p:cNvSpPr>
          <p:nvPr/>
        </p:nvSpPr>
        <p:spPr bwMode="auto">
          <a:xfrm>
            <a:off x="1143000" y="762000"/>
            <a:ext cx="3200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/>
              <a:t>B- Location &amp; Site Plan</a:t>
            </a:r>
          </a:p>
        </p:txBody>
      </p:sp>
      <p:pic>
        <p:nvPicPr>
          <p:cNvPr id="26" name="Picture 25" descr="C:\Users\yousef\Desktop\Untitled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28800" y="1295400"/>
            <a:ext cx="3176446" cy="42195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9" name="Right Arrow 28"/>
          <p:cNvSpPr/>
          <p:nvPr/>
        </p:nvSpPr>
        <p:spPr>
          <a:xfrm rot="16200000">
            <a:off x="4953000" y="2362200"/>
            <a:ext cx="1295400" cy="3810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7620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1- Project Information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7" name="TextBox 10"/>
          <p:cNvSpPr txBox="1">
            <a:spLocks noChangeArrowheads="1"/>
          </p:cNvSpPr>
          <p:nvPr/>
        </p:nvSpPr>
        <p:spPr bwMode="auto">
          <a:xfrm>
            <a:off x="1143000" y="762000"/>
            <a:ext cx="3200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/>
              <a:t>B- Location &amp; Site Plan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8400" y="1143000"/>
            <a:ext cx="447675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1295400" y="609600"/>
            <a:ext cx="525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/>
              <a:t>A- Architectural </a:t>
            </a:r>
            <a:r>
              <a:rPr lang="en-US" sz="2000" b="1" dirty="0" smtClean="0"/>
              <a:t>Design</a:t>
            </a:r>
            <a:endParaRPr lang="en-US" sz="2000" b="1" dirty="0"/>
          </a:p>
        </p:txBody>
      </p:sp>
      <p:pic>
        <p:nvPicPr>
          <p:cNvPr id="5122" name="Picture 2" descr="C:\Users\yousef\Desktop\مشروع التخرج 2\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05037" y="1524000"/>
            <a:ext cx="5033963" cy="3810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381000" y="1828800"/>
            <a:ext cx="4191000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To achieve :-</a:t>
            </a:r>
          </a:p>
          <a:p>
            <a:endParaRPr lang="en-US" sz="2400" dirty="0" smtClean="0"/>
          </a:p>
          <a:p>
            <a:pPr lvl="0">
              <a:buFont typeface="Wingdings" pitchFamily="2" charset="2"/>
              <a:buChar char="Ø"/>
            </a:pPr>
            <a:r>
              <a:rPr lang="en-US" sz="2000" dirty="0" smtClean="0"/>
              <a:t>Maximum comfort.</a:t>
            </a:r>
          </a:p>
          <a:p>
            <a:pPr lvl="0">
              <a:buFont typeface="Wingdings" pitchFamily="2" charset="2"/>
              <a:buChar char="Ø"/>
            </a:pPr>
            <a:endParaRPr lang="en-US" sz="2000" dirty="0" smtClean="0"/>
          </a:p>
          <a:p>
            <a:pPr lvl="0">
              <a:buFont typeface="Wingdings" pitchFamily="2" charset="2"/>
              <a:buChar char="Ø"/>
            </a:pPr>
            <a:r>
              <a:rPr lang="en-US" sz="2000" dirty="0" smtClean="0"/>
              <a:t>Lowest energy consumption.</a:t>
            </a:r>
          </a:p>
          <a:p>
            <a:pPr lvl="0">
              <a:buFont typeface="Wingdings" pitchFamily="2" charset="2"/>
              <a:buChar char="Ø"/>
            </a:pPr>
            <a:endParaRPr lang="en-US" sz="2000" dirty="0" smtClean="0"/>
          </a:p>
          <a:p>
            <a:pPr lvl="0">
              <a:buFont typeface="Wingdings" pitchFamily="2" charset="2"/>
              <a:buChar char="Ø"/>
            </a:pPr>
            <a:r>
              <a:rPr lang="en-US" sz="2000" dirty="0" smtClean="0"/>
              <a:t>Appositive relationship between the building and the surrounding environment.</a:t>
            </a:r>
            <a:endParaRPr lang="en-US" sz="2000" dirty="0"/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1295400" y="895350"/>
            <a:ext cx="525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/>
              <a:t>A- Architectural </a:t>
            </a:r>
            <a:r>
              <a:rPr lang="en-US" sz="2000" b="1" dirty="0" smtClean="0"/>
              <a:t>Design</a:t>
            </a:r>
            <a:endParaRPr lang="en-US" sz="2000" b="1" dirty="0"/>
          </a:p>
        </p:txBody>
      </p:sp>
      <p:pic>
        <p:nvPicPr>
          <p:cNvPr id="6146" name="Picture 2" descr="C:\Users\yousef\Desktop\مشروع التخرج 2\6 (2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38600" y="1219200"/>
            <a:ext cx="4572000" cy="36576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d-00-표지-완성 cop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0825" cy="68564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34819" name="Picture 8" descr="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14925"/>
            <a:ext cx="9140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pic>
        <p:nvPicPr>
          <p:cNvPr id="34821" name="Picture 9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3652838"/>
            <a:ext cx="91408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 descr="شعار الجامعة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15038"/>
            <a:ext cx="8985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04888" y="6110288"/>
            <a:ext cx="333533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An-Najah National University</a:t>
            </a:r>
          </a:p>
          <a:p>
            <a:pPr algn="ctr"/>
            <a:r>
              <a:rPr lang="en-US" sz="1500" dirty="0"/>
              <a:t>Faculty of Building Engineering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985125" y="6443663"/>
            <a:ext cx="1119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Jan 2013</a:t>
            </a:r>
            <a:endParaRPr lang="en-US" sz="1600" dirty="0"/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1295400" y="609600"/>
            <a:ext cx="525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/>
              <a:t>A- Architectural </a:t>
            </a:r>
            <a:r>
              <a:rPr lang="en-US" sz="2000" b="1" dirty="0" smtClean="0"/>
              <a:t>Design</a:t>
            </a:r>
            <a:endParaRPr lang="en-US" sz="2000" b="1" dirty="0"/>
          </a:p>
        </p:txBody>
      </p:sp>
      <p:pic>
        <p:nvPicPr>
          <p:cNvPr id="12" name="Picture 11" descr="C:\Users\yousef\Desktop\rr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1447800"/>
            <a:ext cx="8305800" cy="32792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1478</Words>
  <Application>Microsoft Office PowerPoint</Application>
  <PresentationFormat>On-screen Show (4:3)</PresentationFormat>
  <Paragraphs>670</Paragraphs>
  <Slides>49</Slides>
  <Notes>49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Slide 1</vt:lpstr>
      <vt:lpstr>Prepared By : Nada Fuqha-  Yousef ALashqar-  Zeyad Masoud      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</vt:vector>
  </TitlesOfParts>
  <Company>alashqar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yousef</dc:creator>
  <cp:lastModifiedBy>yousef</cp:lastModifiedBy>
  <cp:revision>30</cp:revision>
  <dcterms:created xsi:type="dcterms:W3CDTF">2013-01-02T12:44:31Z</dcterms:created>
  <dcterms:modified xsi:type="dcterms:W3CDTF">2013-01-05T21:22:51Z</dcterms:modified>
</cp:coreProperties>
</file>