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Raleway"/>
      <p:regular r:id="rId15"/>
      <p:bold r:id="rId16"/>
      <p:italic r:id="rId17"/>
      <p:boldItalic r:id="rId18"/>
    </p:embeddedFont>
    <p:embeddedFont>
      <p:font typeface="Lato"/>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bold.fntdata"/><Relationship Id="rId11" Type="http://schemas.openxmlformats.org/officeDocument/2006/relationships/slide" Target="slides/slide6.xml"/><Relationship Id="rId22" Type="http://schemas.openxmlformats.org/officeDocument/2006/relationships/font" Target="fonts/Lato-boldItalic.fntdata"/><Relationship Id="rId10" Type="http://schemas.openxmlformats.org/officeDocument/2006/relationships/slide" Target="slides/slide5.xml"/><Relationship Id="rId21" Type="http://schemas.openxmlformats.org/officeDocument/2006/relationships/font" Target="fonts/Lato-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aleway-regular.fntdata"/><Relationship Id="rId14" Type="http://schemas.openxmlformats.org/officeDocument/2006/relationships/slide" Target="slides/slide9.xml"/><Relationship Id="rId17" Type="http://schemas.openxmlformats.org/officeDocument/2006/relationships/font" Target="fonts/Raleway-italic.fntdata"/><Relationship Id="rId16" Type="http://schemas.openxmlformats.org/officeDocument/2006/relationships/font" Target="fonts/Raleway-bold.fntdata"/><Relationship Id="rId5" Type="http://schemas.openxmlformats.org/officeDocument/2006/relationships/notesMaster" Target="notesMasters/notesMaster1.xml"/><Relationship Id="rId19" Type="http://schemas.openxmlformats.org/officeDocument/2006/relationships/font" Target="fonts/Lato-regular.fntdata"/><Relationship Id="rId6" Type="http://schemas.openxmlformats.org/officeDocument/2006/relationships/slide" Target="slides/slide1.xml"/><Relationship Id="rId18" Type="http://schemas.openxmlformats.org/officeDocument/2006/relationships/font" Target="fonts/Raleway-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b2c6c4e65d_0_7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b2c6c4e65d_0_7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b2c6c4e65d_0_7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b2c6c4e65d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b2c6c4e65d_0_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b2c6c4e65d_0_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b2c6c4e65d_0_7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b2c6c4e65d_0_7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b2c6c4e65d_0_7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b2c6c4e65d_0_7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b2c6c4e65d_0_8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b2c6c4e65d_0_8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b2c6c4e65d_0_8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b2c6c4e65d_0_8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b2c6c4e65d_0_8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b2c6c4e65d_0_8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1600"/>
              </a:spcBef>
              <a:spcAft>
                <a:spcPts val="0"/>
              </a:spcAft>
              <a:buClr>
                <a:schemeClr val="lt1"/>
              </a:buClr>
              <a:buSzPts val="1100"/>
              <a:buChar char="○"/>
              <a:defRPr>
                <a:solidFill>
                  <a:schemeClr val="lt1"/>
                </a:solidFill>
              </a:defRPr>
            </a:lvl2pPr>
            <a:lvl3pPr indent="-298450" lvl="2" marL="1371600">
              <a:spcBef>
                <a:spcPts val="1600"/>
              </a:spcBef>
              <a:spcAft>
                <a:spcPts val="0"/>
              </a:spcAft>
              <a:buClr>
                <a:schemeClr val="lt1"/>
              </a:buClr>
              <a:buSzPts val="1100"/>
              <a:buChar char="■"/>
              <a:defRPr>
                <a:solidFill>
                  <a:schemeClr val="lt1"/>
                </a:solidFill>
              </a:defRPr>
            </a:lvl3pPr>
            <a:lvl4pPr indent="-298450" lvl="3" marL="1828800">
              <a:spcBef>
                <a:spcPts val="1600"/>
              </a:spcBef>
              <a:spcAft>
                <a:spcPts val="0"/>
              </a:spcAft>
              <a:buClr>
                <a:schemeClr val="lt1"/>
              </a:buClr>
              <a:buSzPts val="1100"/>
              <a:buChar char="●"/>
              <a:defRPr>
                <a:solidFill>
                  <a:schemeClr val="lt1"/>
                </a:solidFill>
              </a:defRPr>
            </a:lvl4pPr>
            <a:lvl5pPr indent="-298450" lvl="4" marL="2286000">
              <a:spcBef>
                <a:spcPts val="1600"/>
              </a:spcBef>
              <a:spcAft>
                <a:spcPts val="0"/>
              </a:spcAft>
              <a:buClr>
                <a:schemeClr val="lt1"/>
              </a:buClr>
              <a:buSzPts val="1100"/>
              <a:buChar char="○"/>
              <a:defRPr>
                <a:solidFill>
                  <a:schemeClr val="lt1"/>
                </a:solidFill>
              </a:defRPr>
            </a:lvl5pPr>
            <a:lvl6pPr indent="-298450" lvl="5" marL="2743200">
              <a:spcBef>
                <a:spcPts val="1600"/>
              </a:spcBef>
              <a:spcAft>
                <a:spcPts val="0"/>
              </a:spcAft>
              <a:buClr>
                <a:schemeClr val="lt1"/>
              </a:buClr>
              <a:buSzPts val="1100"/>
              <a:buChar char="■"/>
              <a:defRPr>
                <a:solidFill>
                  <a:schemeClr val="lt1"/>
                </a:solidFill>
              </a:defRPr>
            </a:lvl6pPr>
            <a:lvl7pPr indent="-298450" lvl="6" marL="3200400">
              <a:spcBef>
                <a:spcPts val="1600"/>
              </a:spcBef>
              <a:spcAft>
                <a:spcPts val="0"/>
              </a:spcAft>
              <a:buClr>
                <a:schemeClr val="lt1"/>
              </a:buClr>
              <a:buSzPts val="1100"/>
              <a:buChar char="●"/>
              <a:defRPr>
                <a:solidFill>
                  <a:schemeClr val="lt1"/>
                </a:solidFill>
              </a:defRPr>
            </a:lvl7pPr>
            <a:lvl8pPr indent="-298450" lvl="7" marL="3657600">
              <a:spcBef>
                <a:spcPts val="1600"/>
              </a:spcBef>
              <a:spcAft>
                <a:spcPts val="0"/>
              </a:spcAft>
              <a:buClr>
                <a:schemeClr val="lt1"/>
              </a:buClr>
              <a:buSzPts val="1100"/>
              <a:buChar char="○"/>
              <a:defRPr>
                <a:solidFill>
                  <a:schemeClr val="lt1"/>
                </a:solidFill>
              </a:defRPr>
            </a:lvl8pPr>
            <a:lvl9pPr indent="-298450" lvl="8" marL="4114800">
              <a:spcBef>
                <a:spcPts val="1600"/>
              </a:spcBef>
              <a:spcAft>
                <a:spcPts val="160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SzPts val="2800"/>
              <a:buFont typeface="Raleway"/>
              <a:buNone/>
              <a:defRPr b="1" sz="2800">
                <a:latin typeface="Raleway"/>
                <a:ea typeface="Raleway"/>
                <a:cs typeface="Raleway"/>
                <a:sym typeface="Raleway"/>
              </a:defRPr>
            </a:lvl1pPr>
            <a:lvl2pPr lvl="1">
              <a:spcBef>
                <a:spcPts val="0"/>
              </a:spcBef>
              <a:spcAft>
                <a:spcPts val="0"/>
              </a:spcAft>
              <a:buSzPts val="2800"/>
              <a:buFont typeface="Raleway"/>
              <a:buNone/>
              <a:defRPr b="1" sz="2800">
                <a:latin typeface="Raleway"/>
                <a:ea typeface="Raleway"/>
                <a:cs typeface="Raleway"/>
                <a:sym typeface="Raleway"/>
              </a:defRPr>
            </a:lvl2pPr>
            <a:lvl3pPr lvl="2">
              <a:spcBef>
                <a:spcPts val="0"/>
              </a:spcBef>
              <a:spcAft>
                <a:spcPts val="0"/>
              </a:spcAft>
              <a:buSzPts val="2800"/>
              <a:buFont typeface="Raleway"/>
              <a:buNone/>
              <a:defRPr b="1" sz="2800">
                <a:latin typeface="Raleway"/>
                <a:ea typeface="Raleway"/>
                <a:cs typeface="Raleway"/>
                <a:sym typeface="Raleway"/>
              </a:defRPr>
            </a:lvl3pPr>
            <a:lvl4pPr lvl="3">
              <a:spcBef>
                <a:spcPts val="0"/>
              </a:spcBef>
              <a:spcAft>
                <a:spcPts val="0"/>
              </a:spcAft>
              <a:buSzPts val="2800"/>
              <a:buFont typeface="Raleway"/>
              <a:buNone/>
              <a:defRPr b="1" sz="2800">
                <a:latin typeface="Raleway"/>
                <a:ea typeface="Raleway"/>
                <a:cs typeface="Raleway"/>
                <a:sym typeface="Raleway"/>
              </a:defRPr>
            </a:lvl4pPr>
            <a:lvl5pPr lvl="4">
              <a:spcBef>
                <a:spcPts val="0"/>
              </a:spcBef>
              <a:spcAft>
                <a:spcPts val="0"/>
              </a:spcAft>
              <a:buSzPts val="2800"/>
              <a:buFont typeface="Raleway"/>
              <a:buNone/>
              <a:defRPr b="1" sz="2800">
                <a:latin typeface="Raleway"/>
                <a:ea typeface="Raleway"/>
                <a:cs typeface="Raleway"/>
                <a:sym typeface="Raleway"/>
              </a:defRPr>
            </a:lvl5pPr>
            <a:lvl6pPr lvl="5">
              <a:spcBef>
                <a:spcPts val="0"/>
              </a:spcBef>
              <a:spcAft>
                <a:spcPts val="0"/>
              </a:spcAft>
              <a:buSzPts val="2800"/>
              <a:buFont typeface="Raleway"/>
              <a:buNone/>
              <a:defRPr b="1" sz="2800">
                <a:latin typeface="Raleway"/>
                <a:ea typeface="Raleway"/>
                <a:cs typeface="Raleway"/>
                <a:sym typeface="Raleway"/>
              </a:defRPr>
            </a:lvl6pPr>
            <a:lvl7pPr lvl="6">
              <a:spcBef>
                <a:spcPts val="0"/>
              </a:spcBef>
              <a:spcAft>
                <a:spcPts val="0"/>
              </a:spcAft>
              <a:buSzPts val="2800"/>
              <a:buFont typeface="Raleway"/>
              <a:buNone/>
              <a:defRPr b="1" sz="2800">
                <a:latin typeface="Raleway"/>
                <a:ea typeface="Raleway"/>
                <a:cs typeface="Raleway"/>
                <a:sym typeface="Raleway"/>
              </a:defRPr>
            </a:lvl7pPr>
            <a:lvl8pPr lvl="7">
              <a:spcBef>
                <a:spcPts val="0"/>
              </a:spcBef>
              <a:spcAft>
                <a:spcPts val="0"/>
              </a:spcAft>
              <a:buSzPts val="2800"/>
              <a:buFont typeface="Raleway"/>
              <a:buNone/>
              <a:defRPr b="1" sz="2800">
                <a:latin typeface="Raleway"/>
                <a:ea typeface="Raleway"/>
                <a:cs typeface="Raleway"/>
                <a:sym typeface="Raleway"/>
              </a:defRPr>
            </a:lvl8pPr>
            <a:lvl9pPr lvl="8">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a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3"/>
          <p:cNvSpPr txBox="1"/>
          <p:nvPr>
            <p:ph type="ctrTitle"/>
          </p:nvPr>
        </p:nvSpPr>
        <p:spPr>
          <a:xfrm>
            <a:off x="627925" y="2108100"/>
            <a:ext cx="7688100" cy="85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ar"/>
              <a:t>Health Archive </a:t>
            </a:r>
            <a:endParaRPr/>
          </a:p>
        </p:txBody>
      </p:sp>
      <p:sp>
        <p:nvSpPr>
          <p:cNvPr id="87" name="Google Shape;87;p13"/>
          <p:cNvSpPr txBox="1"/>
          <p:nvPr>
            <p:ph idx="1" type="subTitle"/>
          </p:nvPr>
        </p:nvSpPr>
        <p:spPr>
          <a:xfrm>
            <a:off x="727952" y="2894900"/>
            <a:ext cx="7688100" cy="541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ar"/>
              <a:t>The </a:t>
            </a:r>
            <a:r>
              <a:rPr lang="ar"/>
              <a:t>Medical</a:t>
            </a:r>
            <a:r>
              <a:rPr lang="ar"/>
              <a:t> History digital Storage</a:t>
            </a:r>
            <a:endParaRPr/>
          </a:p>
        </p:txBody>
      </p:sp>
      <p:pic>
        <p:nvPicPr>
          <p:cNvPr id="88" name="Google Shape;88;p13"/>
          <p:cNvPicPr preferRelativeResize="0"/>
          <p:nvPr/>
        </p:nvPicPr>
        <p:blipFill>
          <a:blip r:embed="rId3">
            <a:alphaModFix/>
          </a:blip>
          <a:stretch>
            <a:fillRect/>
          </a:stretch>
        </p:blipFill>
        <p:spPr>
          <a:xfrm>
            <a:off x="3331350" y="563375"/>
            <a:ext cx="2281242" cy="1887925"/>
          </a:xfrm>
          <a:prstGeom prst="rect">
            <a:avLst/>
          </a:prstGeom>
          <a:noFill/>
          <a:ln>
            <a:noFill/>
          </a:ln>
        </p:spPr>
      </p:pic>
      <p:sp>
        <p:nvSpPr>
          <p:cNvPr id="89" name="Google Shape;89;p13"/>
          <p:cNvSpPr txBox="1"/>
          <p:nvPr/>
        </p:nvSpPr>
        <p:spPr>
          <a:xfrm>
            <a:off x="376125" y="4136350"/>
            <a:ext cx="3275700" cy="47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ar">
                <a:latin typeface="Lato"/>
                <a:ea typeface="Lato"/>
                <a:cs typeface="Lato"/>
                <a:sym typeface="Lato"/>
              </a:rPr>
              <a:t>Students : Tareq sabra &amp; Zaid awad</a:t>
            </a:r>
            <a:endParaRPr>
              <a:latin typeface="Lato"/>
              <a:ea typeface="Lato"/>
              <a:cs typeface="Lato"/>
              <a:sym typeface="Lato"/>
            </a:endParaRPr>
          </a:p>
        </p:txBody>
      </p:sp>
      <p:sp>
        <p:nvSpPr>
          <p:cNvPr id="90" name="Google Shape;90;p13"/>
          <p:cNvSpPr txBox="1"/>
          <p:nvPr/>
        </p:nvSpPr>
        <p:spPr>
          <a:xfrm>
            <a:off x="6014800" y="4166500"/>
            <a:ext cx="2713500" cy="41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ar">
                <a:latin typeface="Lato"/>
                <a:ea typeface="Lato"/>
                <a:cs typeface="Lato"/>
                <a:sym typeface="Lato"/>
              </a:rPr>
              <a:t>Supervisor:  Dr Ashraf Armoush</a:t>
            </a:r>
            <a:endParaRPr>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What is Health Archive ?</a:t>
            </a:r>
            <a:endParaRPr/>
          </a:p>
        </p:txBody>
      </p:sp>
      <p:sp>
        <p:nvSpPr>
          <p:cNvPr id="96" name="Google Shape;96;p14"/>
          <p:cNvSpPr txBox="1"/>
          <p:nvPr>
            <p:ph idx="1" type="body"/>
          </p:nvPr>
        </p:nvSpPr>
        <p:spPr>
          <a:xfrm>
            <a:off x="811250" y="1888125"/>
            <a:ext cx="7606800" cy="2441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ar" sz="1400">
                <a:solidFill>
                  <a:srgbClr val="000000"/>
                </a:solidFill>
              </a:rPr>
              <a:t>Health Archive is a mobile application that serves as a storage for </a:t>
            </a:r>
            <a:r>
              <a:rPr lang="ar" sz="1400">
                <a:solidFill>
                  <a:srgbClr val="000000"/>
                </a:solidFill>
              </a:rPr>
              <a:t>Medical History and tries to optimize the Doctor/Patient interactions , it has separate interfaces for the doctor and the patient that show how many appointments they have on a  certain day , it lists the doctors/patients that you’re treating or being treated by with in addition of its main functionality of storing medical history by giving every  patient his own account and his own medical history that’s divided into (Family history , past medical history and current medical history) along with other features   that include a ranking system for the doctors and a specialty-based doctor list and a map that shows close medical centers. </a:t>
            </a:r>
            <a:endParaRPr sz="14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5"/>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Difficulties &amp; Constraints </a:t>
            </a:r>
            <a:endParaRPr/>
          </a:p>
          <a:p>
            <a:pPr indent="0" lvl="0" marL="0" rtl="0" algn="l">
              <a:spcBef>
                <a:spcPts val="0"/>
              </a:spcBef>
              <a:spcAft>
                <a:spcPts val="0"/>
              </a:spcAft>
              <a:buNone/>
            </a:pPr>
            <a:r>
              <a:t/>
            </a:r>
            <a:endParaRPr/>
          </a:p>
        </p:txBody>
      </p:sp>
      <p:sp>
        <p:nvSpPr>
          <p:cNvPr id="102" name="Google Shape;102;p15"/>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lnSpc>
                <a:spcPct val="100000"/>
              </a:lnSpc>
              <a:spcBef>
                <a:spcPts val="0"/>
              </a:spcBef>
              <a:spcAft>
                <a:spcPts val="0"/>
              </a:spcAft>
              <a:buClr>
                <a:schemeClr val="dk2"/>
              </a:buClr>
              <a:buSzPts val="1300"/>
              <a:buFont typeface="Raleway"/>
              <a:buAutoNum type="arabicPeriod"/>
            </a:pPr>
            <a:r>
              <a:rPr b="1" lang="ar" sz="1800">
                <a:solidFill>
                  <a:schemeClr val="dk2"/>
                </a:solidFill>
                <a:latin typeface="Raleway"/>
                <a:ea typeface="Raleway"/>
                <a:cs typeface="Raleway"/>
                <a:sym typeface="Raleway"/>
              </a:rPr>
              <a:t> </a:t>
            </a:r>
            <a:r>
              <a:rPr b="1" lang="ar">
                <a:solidFill>
                  <a:schemeClr val="dk2"/>
                </a:solidFill>
                <a:latin typeface="Raleway"/>
                <a:ea typeface="Raleway"/>
                <a:cs typeface="Raleway"/>
                <a:sym typeface="Raleway"/>
              </a:rPr>
              <a:t>Knowledge Difficulty </a:t>
            </a:r>
            <a:endParaRPr b="1">
              <a:solidFill>
                <a:schemeClr val="dk2"/>
              </a:solidFill>
              <a:latin typeface="Raleway"/>
              <a:ea typeface="Raleway"/>
              <a:cs typeface="Raleway"/>
              <a:sym typeface="Raleway"/>
            </a:endParaRPr>
          </a:p>
          <a:p>
            <a:pPr indent="0" lvl="0" marL="914400" rtl="0" algn="l">
              <a:spcBef>
                <a:spcPts val="0"/>
              </a:spcBef>
              <a:spcAft>
                <a:spcPts val="0"/>
              </a:spcAft>
              <a:buNone/>
            </a:pPr>
            <a:r>
              <a:t/>
            </a:r>
            <a:endParaRPr b="1">
              <a:solidFill>
                <a:schemeClr val="dk2"/>
              </a:solidFill>
              <a:latin typeface="Raleway"/>
              <a:ea typeface="Raleway"/>
              <a:cs typeface="Raleway"/>
              <a:sym typeface="Raleway"/>
            </a:endParaRPr>
          </a:p>
          <a:p>
            <a:pPr indent="-311150" lvl="0" marL="457200" rtl="0" algn="l">
              <a:spcBef>
                <a:spcPts val="0"/>
              </a:spcBef>
              <a:spcAft>
                <a:spcPts val="0"/>
              </a:spcAft>
              <a:buClr>
                <a:schemeClr val="dk2"/>
              </a:buClr>
              <a:buSzPts val="1300"/>
              <a:buFont typeface="Raleway"/>
              <a:buAutoNum type="arabicPeriod"/>
            </a:pPr>
            <a:r>
              <a:rPr b="1" lang="ar">
                <a:solidFill>
                  <a:schemeClr val="dk2"/>
                </a:solidFill>
                <a:latin typeface="Raleway"/>
                <a:ea typeface="Raleway"/>
                <a:cs typeface="Raleway"/>
                <a:sym typeface="Raleway"/>
              </a:rPr>
              <a:t>Time Constraints</a:t>
            </a:r>
            <a:endParaRPr b="1">
              <a:solidFill>
                <a:schemeClr val="dk2"/>
              </a:solidFill>
              <a:latin typeface="Raleway"/>
              <a:ea typeface="Raleway"/>
              <a:cs typeface="Raleway"/>
              <a:sym typeface="Raleway"/>
            </a:endParaRPr>
          </a:p>
          <a:p>
            <a:pPr indent="0" lvl="0" marL="914400" rtl="0" algn="l">
              <a:spcBef>
                <a:spcPts val="0"/>
              </a:spcBef>
              <a:spcAft>
                <a:spcPts val="0"/>
              </a:spcAft>
              <a:buNone/>
            </a:pPr>
            <a:r>
              <a:t/>
            </a:r>
            <a:endParaRPr b="1">
              <a:solidFill>
                <a:schemeClr val="dk2"/>
              </a:solidFill>
              <a:latin typeface="Raleway"/>
              <a:ea typeface="Raleway"/>
              <a:cs typeface="Raleway"/>
              <a:sym typeface="Raleway"/>
            </a:endParaRPr>
          </a:p>
          <a:p>
            <a:pPr indent="-311150" lvl="0" marL="457200" rtl="0" algn="l">
              <a:spcBef>
                <a:spcPts val="0"/>
              </a:spcBef>
              <a:spcAft>
                <a:spcPts val="0"/>
              </a:spcAft>
              <a:buClr>
                <a:schemeClr val="dk2"/>
              </a:buClr>
              <a:buSzPts val="1300"/>
              <a:buFont typeface="Raleway"/>
              <a:buAutoNum type="arabicPeriod"/>
            </a:pPr>
            <a:r>
              <a:rPr b="1" lang="ar">
                <a:solidFill>
                  <a:schemeClr val="dk2"/>
                </a:solidFill>
                <a:latin typeface="Raleway"/>
                <a:ea typeface="Raleway"/>
                <a:cs typeface="Raleway"/>
                <a:sym typeface="Raleway"/>
              </a:rPr>
              <a:t> Covid -19 </a:t>
            </a:r>
            <a:endParaRPr b="1">
              <a:solidFill>
                <a:schemeClr val="dk2"/>
              </a:solidFill>
              <a:latin typeface="Raleway"/>
              <a:ea typeface="Raleway"/>
              <a:cs typeface="Raleway"/>
              <a:sym typeface="Raleway"/>
            </a:endParaRPr>
          </a:p>
          <a:p>
            <a:pPr indent="0" lvl="0" marL="457200" rtl="0" algn="l">
              <a:spcBef>
                <a:spcPts val="0"/>
              </a:spcBef>
              <a:spcAft>
                <a:spcPts val="0"/>
              </a:spcAft>
              <a:buNone/>
            </a:pPr>
            <a:r>
              <a:t/>
            </a:r>
            <a:endParaRPr b="1">
              <a:solidFill>
                <a:schemeClr val="dk2"/>
              </a:solidFill>
              <a:latin typeface="Raleway"/>
              <a:ea typeface="Raleway"/>
              <a:cs typeface="Raleway"/>
              <a:sym typeface="Raleway"/>
            </a:endParaRPr>
          </a:p>
          <a:p>
            <a:pPr indent="-311150" lvl="0" marL="457200" rtl="0" algn="l">
              <a:spcBef>
                <a:spcPts val="0"/>
              </a:spcBef>
              <a:spcAft>
                <a:spcPts val="0"/>
              </a:spcAft>
              <a:buClr>
                <a:schemeClr val="dk2"/>
              </a:buClr>
              <a:buSzPts val="1300"/>
              <a:buFont typeface="Raleway"/>
              <a:buAutoNum type="arabicPeriod"/>
            </a:pPr>
            <a:r>
              <a:rPr b="1" lang="ar">
                <a:solidFill>
                  <a:schemeClr val="dk2"/>
                </a:solidFill>
                <a:latin typeface="Raleway"/>
                <a:ea typeface="Raleway"/>
                <a:cs typeface="Raleway"/>
                <a:sym typeface="Raleway"/>
              </a:rPr>
              <a:t>Communication And services Constrain</a:t>
            </a:r>
            <a:endParaRPr b="1">
              <a:solidFill>
                <a:schemeClr val="dk2"/>
              </a:solidFill>
              <a:latin typeface="Raleway"/>
              <a:ea typeface="Raleway"/>
              <a:cs typeface="Raleway"/>
              <a:sym typeface="Raleway"/>
            </a:endParaRPr>
          </a:p>
          <a:p>
            <a:pPr indent="0" lvl="0" marL="457200" rtl="0" algn="l">
              <a:spcBef>
                <a:spcPts val="0"/>
              </a:spcBef>
              <a:spcAft>
                <a:spcPts val="0"/>
              </a:spcAft>
              <a:buNone/>
            </a:pPr>
            <a:r>
              <a:t/>
            </a:r>
            <a:endParaRPr b="1">
              <a:solidFill>
                <a:schemeClr val="dk2"/>
              </a:solidFill>
              <a:latin typeface="Raleway"/>
              <a:ea typeface="Raleway"/>
              <a:cs typeface="Raleway"/>
              <a:sym typeface="Raleway"/>
            </a:endParaRPr>
          </a:p>
          <a:p>
            <a:pPr indent="0" lvl="0" marL="0" rtl="0" algn="l">
              <a:spcBef>
                <a:spcPts val="0"/>
              </a:spcBef>
              <a:spcAft>
                <a:spcPts val="0"/>
              </a:spcAft>
              <a:buNone/>
            </a:pPr>
            <a:r>
              <a:t/>
            </a:r>
            <a:endParaRPr b="1" sz="1000">
              <a:solidFill>
                <a:schemeClr val="dk2"/>
              </a:solidFill>
              <a:latin typeface="Raleway"/>
              <a:ea typeface="Raleway"/>
              <a:cs typeface="Raleway"/>
              <a:sym typeface="Raleway"/>
            </a:endParaRPr>
          </a:p>
          <a:p>
            <a:pPr indent="0" lvl="0" marL="0" rtl="0" algn="l">
              <a:spcBef>
                <a:spcPts val="0"/>
              </a:spcBef>
              <a:spcAft>
                <a:spcPts val="0"/>
              </a:spcAft>
              <a:buNone/>
            </a:pPr>
            <a:r>
              <a:t/>
            </a:r>
            <a:endParaRPr b="1" sz="1000">
              <a:solidFill>
                <a:schemeClr val="dk2"/>
              </a:solidFill>
              <a:latin typeface="Raleway"/>
              <a:ea typeface="Raleway"/>
              <a:cs typeface="Raleway"/>
              <a:sym typeface="Raleway"/>
            </a:endParaRPr>
          </a:p>
          <a:p>
            <a:pPr indent="0" lvl="0" marL="0" rtl="0" algn="l">
              <a:spcBef>
                <a:spcPts val="0"/>
              </a:spcBef>
              <a:spcAft>
                <a:spcPts val="0"/>
              </a:spcAft>
              <a:buNone/>
            </a:pPr>
            <a:r>
              <a:t/>
            </a:r>
            <a:endParaRPr b="1" sz="1000">
              <a:solidFill>
                <a:schemeClr val="dk2"/>
              </a:solidFill>
              <a:latin typeface="Raleway"/>
              <a:ea typeface="Raleway"/>
              <a:cs typeface="Raleway"/>
              <a:sym typeface="Raleway"/>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6"/>
          <p:cNvSpPr txBox="1"/>
          <p:nvPr/>
        </p:nvSpPr>
        <p:spPr>
          <a:xfrm>
            <a:off x="727650" y="1288763"/>
            <a:ext cx="76887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ar" sz="2600">
                <a:solidFill>
                  <a:srgbClr val="1A1A1A"/>
                </a:solidFill>
                <a:latin typeface="Raleway"/>
                <a:ea typeface="Raleway"/>
                <a:cs typeface="Raleway"/>
                <a:sym typeface="Raleway"/>
              </a:rPr>
              <a:t>Framework</a:t>
            </a:r>
            <a:endParaRPr b="1" sz="2600">
              <a:solidFill>
                <a:srgbClr val="1A1A1A"/>
              </a:solidFill>
              <a:latin typeface="Raleway"/>
              <a:ea typeface="Raleway"/>
              <a:cs typeface="Raleway"/>
              <a:sym typeface="Raleway"/>
            </a:endParaRPr>
          </a:p>
        </p:txBody>
      </p:sp>
      <p:sp>
        <p:nvSpPr>
          <p:cNvPr id="108" name="Google Shape;108;p16"/>
          <p:cNvSpPr txBox="1"/>
          <p:nvPr/>
        </p:nvSpPr>
        <p:spPr>
          <a:xfrm>
            <a:off x="727650" y="1922788"/>
            <a:ext cx="7488900" cy="5352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rgbClr val="000000"/>
              </a:buClr>
              <a:buSzPts val="1600"/>
              <a:buFont typeface="Lato"/>
              <a:buChar char="●"/>
            </a:pPr>
            <a:r>
              <a:rPr lang="ar" sz="1600">
                <a:latin typeface="Lato"/>
                <a:ea typeface="Lato"/>
                <a:cs typeface="Lato"/>
                <a:sym typeface="Lato"/>
              </a:rPr>
              <a:t>React Native FrameWork &amp; Django Python Web framework</a:t>
            </a:r>
            <a:endParaRPr sz="1600">
              <a:latin typeface="Lato"/>
              <a:ea typeface="Lato"/>
              <a:cs typeface="Lato"/>
              <a:sym typeface="Lato"/>
            </a:endParaRPr>
          </a:p>
        </p:txBody>
      </p:sp>
      <p:sp>
        <p:nvSpPr>
          <p:cNvPr id="109" name="Google Shape;109;p16"/>
          <p:cNvSpPr txBox="1"/>
          <p:nvPr/>
        </p:nvSpPr>
        <p:spPr>
          <a:xfrm>
            <a:off x="727650" y="2457988"/>
            <a:ext cx="76887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ar" sz="2600">
                <a:solidFill>
                  <a:srgbClr val="1A1A1A"/>
                </a:solidFill>
                <a:latin typeface="Raleway"/>
                <a:ea typeface="Raleway"/>
                <a:cs typeface="Raleway"/>
                <a:sym typeface="Raleway"/>
              </a:rPr>
              <a:t>Tools </a:t>
            </a:r>
            <a:endParaRPr b="1" sz="2600">
              <a:solidFill>
                <a:srgbClr val="1A1A1A"/>
              </a:solidFill>
              <a:latin typeface="Raleway"/>
              <a:ea typeface="Raleway"/>
              <a:cs typeface="Raleway"/>
              <a:sym typeface="Raleway"/>
            </a:endParaRPr>
          </a:p>
        </p:txBody>
      </p:sp>
      <p:sp>
        <p:nvSpPr>
          <p:cNvPr id="110" name="Google Shape;110;p16"/>
          <p:cNvSpPr txBox="1"/>
          <p:nvPr/>
        </p:nvSpPr>
        <p:spPr>
          <a:xfrm>
            <a:off x="727650" y="3053963"/>
            <a:ext cx="7488900" cy="5352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rgbClr val="000000"/>
              </a:buClr>
              <a:buSzPts val="1600"/>
              <a:buFont typeface="Lato"/>
              <a:buChar char="●"/>
            </a:pPr>
            <a:r>
              <a:rPr lang="ar" sz="1600">
                <a:latin typeface="Lato"/>
                <a:ea typeface="Lato"/>
                <a:cs typeface="Lato"/>
                <a:sym typeface="Lato"/>
              </a:rPr>
              <a:t>Expo Platform &amp; </a:t>
            </a:r>
            <a:r>
              <a:rPr lang="ar" sz="1600">
                <a:latin typeface="Lato"/>
                <a:ea typeface="Lato"/>
                <a:cs typeface="Lato"/>
                <a:sym typeface="Lato"/>
              </a:rPr>
              <a:t>Visual</a:t>
            </a:r>
            <a:r>
              <a:rPr lang="ar" sz="1600">
                <a:latin typeface="Lato"/>
                <a:ea typeface="Lato"/>
                <a:cs typeface="Lato"/>
                <a:sym typeface="Lato"/>
              </a:rPr>
              <a:t> Code</a:t>
            </a:r>
            <a:endParaRPr sz="1600">
              <a:latin typeface="Lato"/>
              <a:ea typeface="Lato"/>
              <a:cs typeface="Lato"/>
              <a:sym typeface="Lato"/>
            </a:endParaRPr>
          </a:p>
        </p:txBody>
      </p:sp>
      <p:sp>
        <p:nvSpPr>
          <p:cNvPr id="111" name="Google Shape;111;p16"/>
          <p:cNvSpPr txBox="1"/>
          <p:nvPr/>
        </p:nvSpPr>
        <p:spPr>
          <a:xfrm>
            <a:off x="727650" y="3649950"/>
            <a:ext cx="76887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ar" sz="2600">
                <a:solidFill>
                  <a:srgbClr val="1A1A1A"/>
                </a:solidFill>
                <a:latin typeface="Raleway"/>
                <a:ea typeface="Raleway"/>
                <a:cs typeface="Raleway"/>
                <a:sym typeface="Raleway"/>
              </a:rPr>
              <a:t>Database</a:t>
            </a:r>
            <a:endParaRPr b="1" sz="2600">
              <a:solidFill>
                <a:srgbClr val="1A1A1A"/>
              </a:solidFill>
              <a:latin typeface="Raleway"/>
              <a:ea typeface="Raleway"/>
              <a:cs typeface="Raleway"/>
              <a:sym typeface="Raleway"/>
            </a:endParaRPr>
          </a:p>
        </p:txBody>
      </p:sp>
      <p:sp>
        <p:nvSpPr>
          <p:cNvPr id="112" name="Google Shape;112;p16"/>
          <p:cNvSpPr txBox="1"/>
          <p:nvPr/>
        </p:nvSpPr>
        <p:spPr>
          <a:xfrm>
            <a:off x="727650" y="4245925"/>
            <a:ext cx="7488900" cy="5352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rgbClr val="000000"/>
              </a:buClr>
              <a:buSzPts val="1600"/>
              <a:buFont typeface="Lato"/>
              <a:buChar char="●"/>
            </a:pPr>
            <a:r>
              <a:rPr lang="ar" sz="1600">
                <a:latin typeface="Lato"/>
                <a:ea typeface="Lato"/>
                <a:cs typeface="Lato"/>
                <a:sym typeface="Lato"/>
              </a:rPr>
              <a:t>MySQL</a:t>
            </a:r>
            <a:endParaRPr sz="1600">
              <a:latin typeface="Lato"/>
              <a:ea typeface="Lato"/>
              <a:cs typeface="Lato"/>
              <a:sym typeface="Lato"/>
            </a:endParaRPr>
          </a:p>
        </p:txBody>
      </p:sp>
      <p:pic>
        <p:nvPicPr>
          <p:cNvPr id="113" name="Google Shape;113;p16"/>
          <p:cNvPicPr preferRelativeResize="0"/>
          <p:nvPr/>
        </p:nvPicPr>
        <p:blipFill>
          <a:blip r:embed="rId3">
            <a:alphaModFix/>
          </a:blip>
          <a:stretch>
            <a:fillRect/>
          </a:stretch>
        </p:blipFill>
        <p:spPr>
          <a:xfrm>
            <a:off x="6745275" y="1643925"/>
            <a:ext cx="1065999" cy="753300"/>
          </a:xfrm>
          <a:prstGeom prst="rect">
            <a:avLst/>
          </a:prstGeom>
          <a:noFill/>
          <a:ln>
            <a:noFill/>
          </a:ln>
        </p:spPr>
      </p:pic>
      <p:pic>
        <p:nvPicPr>
          <p:cNvPr id="114" name="Google Shape;114;p16"/>
          <p:cNvPicPr preferRelativeResize="0"/>
          <p:nvPr/>
        </p:nvPicPr>
        <p:blipFill>
          <a:blip r:embed="rId4">
            <a:alphaModFix/>
          </a:blip>
          <a:stretch>
            <a:fillRect/>
          </a:stretch>
        </p:blipFill>
        <p:spPr>
          <a:xfrm>
            <a:off x="7971750" y="1556663"/>
            <a:ext cx="927825" cy="927825"/>
          </a:xfrm>
          <a:prstGeom prst="rect">
            <a:avLst/>
          </a:prstGeom>
          <a:noFill/>
          <a:ln>
            <a:noFill/>
          </a:ln>
        </p:spPr>
      </p:pic>
      <p:pic>
        <p:nvPicPr>
          <p:cNvPr id="115" name="Google Shape;115;p16"/>
          <p:cNvPicPr preferRelativeResize="0"/>
          <p:nvPr/>
        </p:nvPicPr>
        <p:blipFill>
          <a:blip r:embed="rId5">
            <a:alphaModFix/>
          </a:blip>
          <a:stretch>
            <a:fillRect/>
          </a:stretch>
        </p:blipFill>
        <p:spPr>
          <a:xfrm>
            <a:off x="4414700" y="2806225"/>
            <a:ext cx="1603475" cy="782950"/>
          </a:xfrm>
          <a:prstGeom prst="rect">
            <a:avLst/>
          </a:prstGeom>
          <a:noFill/>
          <a:ln>
            <a:noFill/>
          </a:ln>
        </p:spPr>
      </p:pic>
      <p:pic>
        <p:nvPicPr>
          <p:cNvPr id="116" name="Google Shape;116;p16"/>
          <p:cNvPicPr preferRelativeResize="0"/>
          <p:nvPr/>
        </p:nvPicPr>
        <p:blipFill rotWithShape="1">
          <a:blip r:embed="rId6">
            <a:alphaModFix/>
          </a:blip>
          <a:srcRect b="0" l="0" r="54493" t="5069"/>
          <a:stretch/>
        </p:blipFill>
        <p:spPr>
          <a:xfrm>
            <a:off x="6218475" y="2556825"/>
            <a:ext cx="1349550" cy="1142075"/>
          </a:xfrm>
          <a:prstGeom prst="rect">
            <a:avLst/>
          </a:prstGeom>
          <a:noFill/>
          <a:ln>
            <a:noFill/>
          </a:ln>
        </p:spPr>
      </p:pic>
      <p:pic>
        <p:nvPicPr>
          <p:cNvPr id="117" name="Google Shape;117;p16"/>
          <p:cNvPicPr preferRelativeResize="0"/>
          <p:nvPr/>
        </p:nvPicPr>
        <p:blipFill>
          <a:blip r:embed="rId7">
            <a:alphaModFix/>
          </a:blip>
          <a:stretch>
            <a:fillRect/>
          </a:stretch>
        </p:blipFill>
        <p:spPr>
          <a:xfrm>
            <a:off x="2563500" y="3817675"/>
            <a:ext cx="2306850" cy="963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7"/>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2600"/>
              <a:buFont typeface="Arial"/>
              <a:buNone/>
            </a:pPr>
            <a:r>
              <a:rPr lang="ar"/>
              <a:t>Languages Used in The Project</a:t>
            </a:r>
            <a:endParaRPr/>
          </a:p>
          <a:p>
            <a:pPr indent="0" lvl="0" marL="0" rtl="0" algn="l">
              <a:spcBef>
                <a:spcPts val="0"/>
              </a:spcBef>
              <a:spcAft>
                <a:spcPts val="0"/>
              </a:spcAft>
              <a:buNone/>
            </a:pPr>
            <a:r>
              <a:t/>
            </a:r>
            <a:endParaRPr/>
          </a:p>
        </p:txBody>
      </p:sp>
      <p:sp>
        <p:nvSpPr>
          <p:cNvPr id="123" name="Google Shape;123;p17"/>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Char char="●"/>
            </a:pPr>
            <a:r>
              <a:rPr lang="ar" sz="1800">
                <a:solidFill>
                  <a:srgbClr val="000000"/>
                </a:solidFill>
              </a:rPr>
              <a:t>JavaScript</a:t>
            </a:r>
            <a:r>
              <a:rPr lang="ar" sz="1800">
                <a:solidFill>
                  <a:srgbClr val="000000"/>
                </a:solidFill>
              </a:rPr>
              <a:t>(ES6)</a:t>
            </a:r>
            <a:endParaRPr sz="1800">
              <a:solidFill>
                <a:srgbClr val="000000"/>
              </a:solidFill>
            </a:endParaRPr>
          </a:p>
          <a:p>
            <a:pPr indent="-342900" lvl="0" marL="457200" rtl="0" algn="l">
              <a:spcBef>
                <a:spcPts val="0"/>
              </a:spcBef>
              <a:spcAft>
                <a:spcPts val="0"/>
              </a:spcAft>
              <a:buClr>
                <a:srgbClr val="000000"/>
              </a:buClr>
              <a:buSzPts val="1800"/>
              <a:buChar char="●"/>
            </a:pPr>
            <a:r>
              <a:rPr lang="ar" sz="1800">
                <a:solidFill>
                  <a:srgbClr val="000000"/>
                </a:solidFill>
              </a:rPr>
              <a:t>JSX(</a:t>
            </a:r>
            <a:r>
              <a:rPr b="1" lang="ar" sz="1100">
                <a:solidFill>
                  <a:srgbClr val="000000"/>
                </a:solidFill>
                <a:latin typeface="Arial"/>
                <a:ea typeface="Arial"/>
                <a:cs typeface="Arial"/>
                <a:sym typeface="Arial"/>
              </a:rPr>
              <a:t>JavaScript</a:t>
            </a:r>
            <a:r>
              <a:rPr lang="ar" sz="1100">
                <a:solidFill>
                  <a:srgbClr val="000000"/>
                </a:solidFill>
                <a:latin typeface="Arial"/>
                <a:ea typeface="Arial"/>
                <a:cs typeface="Arial"/>
                <a:sym typeface="Arial"/>
              </a:rPr>
              <a:t> mixes </a:t>
            </a:r>
            <a:r>
              <a:rPr b="1" lang="ar" sz="1100">
                <a:solidFill>
                  <a:srgbClr val="000000"/>
                </a:solidFill>
                <a:latin typeface="Arial"/>
                <a:ea typeface="Arial"/>
                <a:cs typeface="Arial"/>
                <a:sym typeface="Arial"/>
              </a:rPr>
              <a:t>HTML</a:t>
            </a:r>
            <a:r>
              <a:rPr lang="ar" sz="1100">
                <a:solidFill>
                  <a:srgbClr val="000000"/>
                </a:solidFill>
                <a:latin typeface="Arial"/>
                <a:ea typeface="Arial"/>
                <a:cs typeface="Arial"/>
                <a:sym typeface="Arial"/>
              </a:rPr>
              <a:t> type syntax used in React and React native</a:t>
            </a:r>
            <a:r>
              <a:rPr lang="ar" sz="1800">
                <a:solidFill>
                  <a:srgbClr val="000000"/>
                </a:solidFill>
              </a:rPr>
              <a:t>)</a:t>
            </a:r>
            <a:endParaRPr sz="1800">
              <a:solidFill>
                <a:srgbClr val="000000"/>
              </a:solidFill>
            </a:endParaRPr>
          </a:p>
          <a:p>
            <a:pPr indent="-342900" lvl="0" marL="457200" rtl="0" algn="l">
              <a:spcBef>
                <a:spcPts val="0"/>
              </a:spcBef>
              <a:spcAft>
                <a:spcPts val="0"/>
              </a:spcAft>
              <a:buClr>
                <a:srgbClr val="000000"/>
              </a:buClr>
              <a:buSzPts val="1800"/>
              <a:buChar char="●"/>
            </a:pPr>
            <a:r>
              <a:rPr lang="ar" sz="1800">
                <a:solidFill>
                  <a:srgbClr val="000000"/>
                </a:solidFill>
              </a:rPr>
              <a:t>Python</a:t>
            </a:r>
            <a:endParaRPr sz="180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8"/>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2600"/>
              <a:buFont typeface="Arial"/>
              <a:buNone/>
            </a:pPr>
            <a:r>
              <a:rPr lang="ar"/>
              <a:t>Nonfunctional Requirements</a:t>
            </a:r>
            <a:endParaRPr/>
          </a:p>
          <a:p>
            <a:pPr indent="0" lvl="0" marL="0" rtl="0" algn="l">
              <a:spcBef>
                <a:spcPts val="0"/>
              </a:spcBef>
              <a:spcAft>
                <a:spcPts val="0"/>
              </a:spcAft>
              <a:buNone/>
            </a:pPr>
            <a:r>
              <a:t/>
            </a:r>
            <a:endParaRPr/>
          </a:p>
        </p:txBody>
      </p:sp>
      <p:sp>
        <p:nvSpPr>
          <p:cNvPr id="129" name="Google Shape;129;p18"/>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Clr>
                <a:srgbClr val="000000"/>
              </a:buClr>
              <a:buSzPts val="1800"/>
              <a:buChar char="●"/>
            </a:pPr>
            <a:r>
              <a:rPr lang="ar" sz="1800">
                <a:solidFill>
                  <a:srgbClr val="000000"/>
                </a:solidFill>
              </a:rPr>
              <a:t>User Friendly</a:t>
            </a:r>
            <a:r>
              <a:rPr lang="ar" sz="1800">
                <a:solidFill>
                  <a:srgbClr val="000000"/>
                </a:solidFill>
              </a:rPr>
              <a:t> </a:t>
            </a:r>
            <a:endParaRPr sz="1800">
              <a:solidFill>
                <a:srgbClr val="000000"/>
              </a:solidFill>
            </a:endParaRPr>
          </a:p>
          <a:p>
            <a:pPr indent="-342900" lvl="0" marL="457200" rtl="0" algn="l">
              <a:lnSpc>
                <a:spcPct val="150000"/>
              </a:lnSpc>
              <a:spcBef>
                <a:spcPts val="0"/>
              </a:spcBef>
              <a:spcAft>
                <a:spcPts val="0"/>
              </a:spcAft>
              <a:buClr>
                <a:srgbClr val="000000"/>
              </a:buClr>
              <a:buSzPts val="1800"/>
              <a:buChar char="●"/>
            </a:pPr>
            <a:r>
              <a:rPr lang="ar" sz="1800">
                <a:solidFill>
                  <a:srgbClr val="000000"/>
                </a:solidFill>
              </a:rPr>
              <a:t>Security</a:t>
            </a:r>
            <a:endParaRPr sz="1800">
              <a:solidFill>
                <a:srgbClr val="000000"/>
              </a:solidFill>
            </a:endParaRPr>
          </a:p>
          <a:p>
            <a:pPr indent="-342900" lvl="0" marL="457200" rtl="0" algn="l">
              <a:lnSpc>
                <a:spcPct val="150000"/>
              </a:lnSpc>
              <a:spcBef>
                <a:spcPts val="0"/>
              </a:spcBef>
              <a:spcAft>
                <a:spcPts val="0"/>
              </a:spcAft>
              <a:buClr>
                <a:srgbClr val="000000"/>
              </a:buClr>
              <a:buSzPts val="1800"/>
              <a:buChar char="●"/>
            </a:pPr>
            <a:r>
              <a:rPr lang="ar" sz="1800">
                <a:solidFill>
                  <a:srgbClr val="000000"/>
                </a:solidFill>
              </a:rPr>
              <a:t>Fast</a:t>
            </a:r>
            <a:endParaRPr sz="1800">
              <a:solidFill>
                <a:srgbClr val="000000"/>
              </a:solidFill>
            </a:endParaRPr>
          </a:p>
          <a:p>
            <a:pPr indent="-342900" lvl="0" marL="457200" rtl="0" algn="l">
              <a:lnSpc>
                <a:spcPct val="150000"/>
              </a:lnSpc>
              <a:spcBef>
                <a:spcPts val="0"/>
              </a:spcBef>
              <a:spcAft>
                <a:spcPts val="0"/>
              </a:spcAft>
              <a:buClr>
                <a:srgbClr val="000000"/>
              </a:buClr>
              <a:buSzPts val="1800"/>
              <a:buChar char="●"/>
            </a:pPr>
            <a:r>
              <a:rPr lang="ar" sz="1800">
                <a:solidFill>
                  <a:srgbClr val="000000"/>
                </a:solidFill>
              </a:rPr>
              <a:t>Usability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9"/>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2600"/>
              <a:buFont typeface="Arial"/>
              <a:buNone/>
            </a:pPr>
            <a:r>
              <a:rPr lang="ar"/>
              <a:t>Conclusion</a:t>
            </a:r>
            <a:endParaRPr/>
          </a:p>
          <a:p>
            <a:pPr indent="0" lvl="0" marL="0" rtl="0" algn="l">
              <a:spcBef>
                <a:spcPts val="0"/>
              </a:spcBef>
              <a:spcAft>
                <a:spcPts val="0"/>
              </a:spcAft>
              <a:buNone/>
            </a:pPr>
            <a:r>
              <a:t/>
            </a:r>
            <a:endParaRPr/>
          </a:p>
        </p:txBody>
      </p:sp>
      <p:sp>
        <p:nvSpPr>
          <p:cNvPr id="135" name="Google Shape;135;p19"/>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ar" sz="1700">
                <a:solidFill>
                  <a:srgbClr val="000000"/>
                </a:solidFill>
              </a:rPr>
              <a:t>To conclude everything discussed, we developed an </a:t>
            </a:r>
            <a:r>
              <a:rPr lang="ar" sz="1700">
                <a:solidFill>
                  <a:srgbClr val="000000"/>
                </a:solidFill>
              </a:rPr>
              <a:t>Cross Platform</a:t>
            </a:r>
            <a:r>
              <a:rPr lang="ar" sz="1700">
                <a:solidFill>
                  <a:srgbClr val="000000"/>
                </a:solidFill>
              </a:rPr>
              <a:t> application that works as a Digital storage for </a:t>
            </a:r>
            <a:r>
              <a:rPr lang="ar" sz="1700">
                <a:solidFill>
                  <a:srgbClr val="000000"/>
                </a:solidFill>
              </a:rPr>
              <a:t>medical</a:t>
            </a:r>
            <a:r>
              <a:rPr lang="ar" sz="1700">
                <a:solidFill>
                  <a:srgbClr val="000000"/>
                </a:solidFill>
              </a:rPr>
              <a:t> history  and improves the Doctor/</a:t>
            </a:r>
            <a:r>
              <a:rPr lang="ar" sz="1700">
                <a:solidFill>
                  <a:srgbClr val="000000"/>
                </a:solidFill>
              </a:rPr>
              <a:t>patient Interactions and   provides a ranking system for doctors and a specialty-based doctor list to choose doctors from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0"/>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Future</a:t>
            </a:r>
            <a:r>
              <a:rPr lang="ar"/>
              <a:t> Work</a:t>
            </a:r>
            <a:endParaRPr/>
          </a:p>
        </p:txBody>
      </p:sp>
      <p:sp>
        <p:nvSpPr>
          <p:cNvPr id="141" name="Google Shape;141;p20"/>
          <p:cNvSpPr txBox="1"/>
          <p:nvPr>
            <p:ph idx="1" type="body"/>
          </p:nvPr>
        </p:nvSpPr>
        <p:spPr>
          <a:xfrm>
            <a:off x="729450" y="2078875"/>
            <a:ext cx="7688700" cy="29397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Clr>
                <a:srgbClr val="000000"/>
              </a:buClr>
              <a:buSzPts val="1800"/>
              <a:buChar char="●"/>
            </a:pPr>
            <a:r>
              <a:rPr lang="ar" sz="1800">
                <a:solidFill>
                  <a:srgbClr val="000000"/>
                </a:solidFill>
              </a:rPr>
              <a:t>Improve  the database.</a:t>
            </a:r>
            <a:endParaRPr sz="1800">
              <a:solidFill>
                <a:srgbClr val="000000"/>
              </a:solidFill>
            </a:endParaRPr>
          </a:p>
          <a:p>
            <a:pPr indent="-349250" lvl="0" marL="457200" rtl="0" algn="l">
              <a:spcBef>
                <a:spcPts val="0"/>
              </a:spcBef>
              <a:spcAft>
                <a:spcPts val="0"/>
              </a:spcAft>
              <a:buClr>
                <a:srgbClr val="000000"/>
              </a:buClr>
              <a:buSzPts val="1900"/>
              <a:buChar char="●"/>
            </a:pPr>
            <a:r>
              <a:rPr lang="ar" sz="1900">
                <a:solidFill>
                  <a:srgbClr val="000000"/>
                </a:solidFill>
              </a:rPr>
              <a:t>Better representation of medical history.</a:t>
            </a:r>
            <a:endParaRPr sz="1800">
              <a:solidFill>
                <a:srgbClr val="000000"/>
              </a:solidFill>
            </a:endParaRPr>
          </a:p>
          <a:p>
            <a:pPr indent="-342900" lvl="0" marL="457200" rtl="0" algn="l">
              <a:lnSpc>
                <a:spcPct val="150000"/>
              </a:lnSpc>
              <a:spcBef>
                <a:spcPts val="0"/>
              </a:spcBef>
              <a:spcAft>
                <a:spcPts val="0"/>
              </a:spcAft>
              <a:buClr>
                <a:srgbClr val="000000"/>
              </a:buClr>
              <a:buSzPts val="1800"/>
              <a:buChar char="●"/>
            </a:pPr>
            <a:r>
              <a:rPr lang="ar" sz="1800">
                <a:solidFill>
                  <a:srgbClr val="000000"/>
                </a:solidFill>
              </a:rPr>
              <a:t>Improve</a:t>
            </a:r>
            <a:r>
              <a:rPr lang="ar" sz="1800">
                <a:solidFill>
                  <a:srgbClr val="000000"/>
                </a:solidFill>
              </a:rPr>
              <a:t> the map </a:t>
            </a:r>
            <a:r>
              <a:rPr lang="ar" sz="1800">
                <a:solidFill>
                  <a:srgbClr val="000000"/>
                </a:solidFill>
              </a:rPr>
              <a:t>view.</a:t>
            </a:r>
            <a:endParaRPr sz="1800">
              <a:solidFill>
                <a:srgbClr val="000000"/>
              </a:solidFill>
            </a:endParaRPr>
          </a:p>
          <a:p>
            <a:pPr indent="-342900" lvl="0" marL="457200" rtl="0" algn="l">
              <a:spcBef>
                <a:spcPts val="0"/>
              </a:spcBef>
              <a:spcAft>
                <a:spcPts val="0"/>
              </a:spcAft>
              <a:buClr>
                <a:srgbClr val="000000"/>
              </a:buClr>
              <a:buSzPts val="1800"/>
              <a:buChar char="●"/>
            </a:pPr>
            <a:r>
              <a:rPr lang="ar" sz="1800">
                <a:solidFill>
                  <a:srgbClr val="000000"/>
                </a:solidFill>
              </a:rPr>
              <a:t>Better the emergency information system</a:t>
            </a:r>
            <a:endParaRPr sz="1800">
              <a:solidFill>
                <a:srgbClr val="000000"/>
              </a:solidFill>
            </a:endParaRPr>
          </a:p>
          <a:p>
            <a:pPr indent="-342900" lvl="0" marL="457200" rtl="0" algn="l">
              <a:spcBef>
                <a:spcPts val="0"/>
              </a:spcBef>
              <a:spcAft>
                <a:spcPts val="0"/>
              </a:spcAft>
              <a:buClr>
                <a:srgbClr val="000000"/>
              </a:buClr>
              <a:buSzPts val="1800"/>
              <a:buChar char="●"/>
            </a:pPr>
            <a:r>
              <a:rPr lang="ar" sz="1800">
                <a:solidFill>
                  <a:srgbClr val="000000"/>
                </a:solidFill>
              </a:rPr>
              <a:t>Adding a medicine database for up-date medicine information</a:t>
            </a:r>
            <a:endParaRPr sz="1800">
              <a:solidFill>
                <a:srgbClr val="000000"/>
              </a:solidFill>
            </a:endParaRPr>
          </a:p>
          <a:p>
            <a:pPr indent="-342900" lvl="0" marL="457200" rtl="0" algn="l">
              <a:spcBef>
                <a:spcPts val="0"/>
              </a:spcBef>
              <a:spcAft>
                <a:spcPts val="0"/>
              </a:spcAft>
              <a:buClr>
                <a:srgbClr val="000000"/>
              </a:buClr>
              <a:buSzPts val="1800"/>
              <a:buChar char="●"/>
            </a:pPr>
            <a:r>
              <a:rPr lang="ar" sz="1800">
                <a:solidFill>
                  <a:srgbClr val="000000"/>
                </a:solidFill>
              </a:rPr>
              <a:t> Adding finance features to system</a:t>
            </a:r>
            <a:endParaRPr sz="1500">
              <a:solidFill>
                <a:srgbClr val="000000"/>
              </a:solidFill>
              <a:latin typeface="Times"/>
              <a:ea typeface="Times"/>
              <a:cs typeface="Times"/>
              <a:sym typeface="Times"/>
            </a:endParaRPr>
          </a:p>
          <a:p>
            <a:pPr indent="0" lvl="0" marL="0" rtl="0" algn="l">
              <a:spcBef>
                <a:spcPts val="0"/>
              </a:spcBef>
              <a:spcAft>
                <a:spcPts val="16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1"/>
          <p:cNvSpPr txBox="1"/>
          <p:nvPr>
            <p:ph idx="1" type="body"/>
          </p:nvPr>
        </p:nvSpPr>
        <p:spPr>
          <a:xfrm>
            <a:off x="729450" y="1374425"/>
            <a:ext cx="7688700" cy="296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ar" sz="6000">
                <a:solidFill>
                  <a:schemeClr val="dk1"/>
                </a:solidFill>
                <a:latin typeface="Raleway"/>
                <a:ea typeface="Raleway"/>
                <a:cs typeface="Raleway"/>
                <a:sym typeface="Raleway"/>
              </a:rPr>
              <a:t>Thank You </a:t>
            </a:r>
            <a:endParaRPr b="1" sz="6000">
              <a:solidFill>
                <a:schemeClr val="dk1"/>
              </a:solidFill>
              <a:latin typeface="Raleway"/>
              <a:ea typeface="Raleway"/>
              <a:cs typeface="Raleway"/>
              <a:sym typeface="Raleway"/>
            </a:endParaRPr>
          </a:p>
          <a:p>
            <a:pPr indent="0" lvl="0" marL="0" rtl="0" algn="ctr">
              <a:spcBef>
                <a:spcPts val="1600"/>
              </a:spcBef>
              <a:spcAft>
                <a:spcPts val="1600"/>
              </a:spcAft>
              <a:buNone/>
            </a:pPr>
            <a:r>
              <a:rPr b="1" lang="ar" sz="6000">
                <a:solidFill>
                  <a:schemeClr val="dk1"/>
                </a:solidFill>
                <a:latin typeface="Raleway"/>
                <a:ea typeface="Raleway"/>
                <a:cs typeface="Raleway"/>
                <a:sym typeface="Raleway"/>
              </a:rPr>
              <a:t>For Your Time</a:t>
            </a:r>
            <a:endParaRPr b="1" sz="6000">
              <a:solidFill>
                <a:schemeClr val="dk1"/>
              </a:solidFill>
              <a:latin typeface="Raleway"/>
              <a:ea typeface="Raleway"/>
              <a:cs typeface="Raleway"/>
              <a:sym typeface="Raleway"/>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