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91" r:id="rId2"/>
    <p:sldId id="257" r:id="rId3"/>
    <p:sldId id="258" r:id="rId4"/>
    <p:sldId id="259" r:id="rId5"/>
    <p:sldId id="260" r:id="rId6"/>
    <p:sldId id="261" r:id="rId7"/>
    <p:sldId id="262" r:id="rId8"/>
    <p:sldId id="263" r:id="rId9"/>
    <p:sldId id="264" r:id="rId10"/>
    <p:sldId id="265" r:id="rId11"/>
    <p:sldId id="267" r:id="rId12"/>
    <p:sldId id="286" r:id="rId13"/>
    <p:sldId id="268" r:id="rId14"/>
    <p:sldId id="269" r:id="rId15"/>
    <p:sldId id="270" r:id="rId16"/>
    <p:sldId id="272" r:id="rId17"/>
    <p:sldId id="273" r:id="rId18"/>
    <p:sldId id="274" r:id="rId19"/>
    <p:sldId id="275" r:id="rId20"/>
    <p:sldId id="276" r:id="rId21"/>
    <p:sldId id="277" r:id="rId22"/>
    <p:sldId id="303" r:id="rId23"/>
    <p:sldId id="292" r:id="rId24"/>
    <p:sldId id="293" r:id="rId25"/>
    <p:sldId id="295" r:id="rId26"/>
    <p:sldId id="294" r:id="rId27"/>
    <p:sldId id="296" r:id="rId28"/>
    <p:sldId id="297" r:id="rId29"/>
    <p:sldId id="298" r:id="rId30"/>
    <p:sldId id="300" r:id="rId31"/>
    <p:sldId id="299" r:id="rId32"/>
    <p:sldId id="287" r:id="rId33"/>
    <p:sldId id="288" r:id="rId34"/>
    <p:sldId id="285" r:id="rId35"/>
    <p:sldId id="279" r:id="rId36"/>
    <p:sldId id="280" r:id="rId37"/>
    <p:sldId id="281" r:id="rId38"/>
    <p:sldId id="283" r:id="rId39"/>
    <p:sldId id="284" r:id="rId40"/>
    <p:sldId id="302" r:id="rId41"/>
    <p:sldId id="290" r:id="rId42"/>
  </p:sldIdLst>
  <p:sldSz cx="12192000" cy="6858000"/>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E2FF"/>
    <a:srgbClr val="FB9D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36" autoAdjust="0"/>
    <p:restoredTop sz="94660"/>
  </p:normalViewPr>
  <p:slideViewPr>
    <p:cSldViewPr snapToGrid="0">
      <p:cViewPr varScale="1">
        <p:scale>
          <a:sx n="86" d="100"/>
          <a:sy n="86" d="100"/>
        </p:scale>
        <p:origin x="126" y="1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57953F-6699-444D-9FE2-475F15848DC3}" type="doc">
      <dgm:prSet loTypeId="urn:microsoft.com/office/officeart/2005/8/layout/cycle3" loCatId="cycle" qsTypeId="urn:microsoft.com/office/officeart/2005/8/quickstyle/simple2" qsCatId="simple" csTypeId="urn:microsoft.com/office/officeart/2005/8/colors/accent2_2" csCatId="accent2" phldr="1"/>
      <dgm:spPr/>
      <dgm:t>
        <a:bodyPr/>
        <a:lstStyle/>
        <a:p>
          <a:endParaRPr lang="en-US"/>
        </a:p>
      </dgm:t>
    </dgm:pt>
    <dgm:pt modelId="{0A868630-FAF4-4F79-884B-B033D9D0A980}">
      <dgm:prSet phldrT="[Text]" custT="1"/>
      <dgm:spPr/>
      <dgm:t>
        <a:bodyPr/>
        <a:lstStyle/>
        <a:p>
          <a:r>
            <a:rPr lang="en-US" sz="1800" dirty="0"/>
            <a:t>Define the problem</a:t>
          </a:r>
        </a:p>
      </dgm:t>
    </dgm:pt>
    <dgm:pt modelId="{4DA132A8-18C1-450F-B864-4A55F36FAEFD}" type="parTrans" cxnId="{3FDFA3E3-852C-410A-999D-B5EEF8579CAD}">
      <dgm:prSet/>
      <dgm:spPr/>
      <dgm:t>
        <a:bodyPr/>
        <a:lstStyle/>
        <a:p>
          <a:endParaRPr lang="en-US"/>
        </a:p>
      </dgm:t>
    </dgm:pt>
    <dgm:pt modelId="{8D13F213-AA87-4BA9-BBBB-528990F8566F}" type="sibTrans" cxnId="{3FDFA3E3-852C-410A-999D-B5EEF8579CAD}">
      <dgm:prSet/>
      <dgm:spPr/>
      <dgm:t>
        <a:bodyPr/>
        <a:lstStyle/>
        <a:p>
          <a:endParaRPr lang="en-US"/>
        </a:p>
      </dgm:t>
    </dgm:pt>
    <dgm:pt modelId="{42C9B79D-D59C-4C59-AC9F-1D4F70597D6F}">
      <dgm:prSet phldrT="[Text]" custT="1"/>
      <dgm:spPr/>
      <dgm:t>
        <a:bodyPr/>
        <a:lstStyle/>
        <a:p>
          <a:r>
            <a:rPr lang="en-US" sz="1800" dirty="0"/>
            <a:t>Collect data for the study area</a:t>
          </a:r>
        </a:p>
      </dgm:t>
    </dgm:pt>
    <dgm:pt modelId="{B6F80257-3CAF-4B07-84FA-61B2661BA6CA}" type="parTrans" cxnId="{3D822A73-342A-40D3-8B75-374DABB2A757}">
      <dgm:prSet/>
      <dgm:spPr/>
      <dgm:t>
        <a:bodyPr/>
        <a:lstStyle/>
        <a:p>
          <a:endParaRPr lang="en-US"/>
        </a:p>
      </dgm:t>
    </dgm:pt>
    <dgm:pt modelId="{DAD51AEA-A8AF-4A1A-A4C9-04F55B5A38E4}" type="sibTrans" cxnId="{3D822A73-342A-40D3-8B75-374DABB2A757}">
      <dgm:prSet/>
      <dgm:spPr/>
      <dgm:t>
        <a:bodyPr/>
        <a:lstStyle/>
        <a:p>
          <a:endParaRPr lang="en-US"/>
        </a:p>
      </dgm:t>
    </dgm:pt>
    <dgm:pt modelId="{B485F637-5422-4945-98B5-D560E7C303D6}">
      <dgm:prSet phldrT="[Text]" custT="1"/>
      <dgm:spPr/>
      <dgm:t>
        <a:bodyPr/>
        <a:lstStyle/>
        <a:p>
          <a:r>
            <a:rPr lang="en-US" sz="1800" dirty="0"/>
            <a:t>Preparing profiles</a:t>
          </a:r>
        </a:p>
      </dgm:t>
    </dgm:pt>
    <dgm:pt modelId="{56FC38FB-6EDF-4E0F-929C-49F947465A24}" type="parTrans" cxnId="{AD7768AD-A369-468B-B729-6222C18F0507}">
      <dgm:prSet/>
      <dgm:spPr/>
      <dgm:t>
        <a:bodyPr/>
        <a:lstStyle/>
        <a:p>
          <a:endParaRPr lang="en-US"/>
        </a:p>
      </dgm:t>
    </dgm:pt>
    <dgm:pt modelId="{CE8893F3-812F-46BE-9E43-386ECD9F9AE2}" type="sibTrans" cxnId="{AD7768AD-A369-468B-B729-6222C18F0507}">
      <dgm:prSet/>
      <dgm:spPr/>
      <dgm:t>
        <a:bodyPr/>
        <a:lstStyle/>
        <a:p>
          <a:endParaRPr lang="en-US"/>
        </a:p>
      </dgm:t>
    </dgm:pt>
    <dgm:pt modelId="{CFC3F0C0-D9D8-432B-84DC-64E21597ED53}">
      <dgm:prSet custT="1"/>
      <dgm:spPr/>
      <dgm:t>
        <a:bodyPr/>
        <a:lstStyle/>
        <a:p>
          <a:pPr algn="ctr"/>
          <a:r>
            <a:rPr lang="en-US" sz="1800" dirty="0"/>
            <a:t>Training on SewerCAD</a:t>
          </a:r>
        </a:p>
      </dgm:t>
    </dgm:pt>
    <dgm:pt modelId="{DBF0FBC2-5C45-4F47-83B6-D9A115935550}" type="parTrans" cxnId="{1CA61E77-CC4B-4AF1-B98F-6B9E161D7B67}">
      <dgm:prSet/>
      <dgm:spPr/>
      <dgm:t>
        <a:bodyPr/>
        <a:lstStyle/>
        <a:p>
          <a:endParaRPr lang="en-US"/>
        </a:p>
      </dgm:t>
    </dgm:pt>
    <dgm:pt modelId="{DB98E6DA-CFA0-443F-B2A8-CDD049366136}" type="sibTrans" cxnId="{1CA61E77-CC4B-4AF1-B98F-6B9E161D7B67}">
      <dgm:prSet/>
      <dgm:spPr/>
      <dgm:t>
        <a:bodyPr/>
        <a:lstStyle/>
        <a:p>
          <a:endParaRPr lang="en-US"/>
        </a:p>
      </dgm:t>
    </dgm:pt>
    <dgm:pt modelId="{0ECC2F0D-8859-41FE-8EBF-0EC931559FFF}">
      <dgm:prSet phldrT="[Text]" custT="1"/>
      <dgm:spPr/>
      <dgm:t>
        <a:bodyPr/>
        <a:lstStyle/>
        <a:p>
          <a:r>
            <a:rPr lang="en-US" sz="1800" dirty="0"/>
            <a:t>Design WWCN</a:t>
          </a:r>
        </a:p>
      </dgm:t>
    </dgm:pt>
    <dgm:pt modelId="{E3FA4938-C996-4239-A4FB-241562CD8B38}" type="sibTrans" cxnId="{F97E6603-DABE-4A71-9D35-A94CDA97564E}">
      <dgm:prSet/>
      <dgm:spPr/>
      <dgm:t>
        <a:bodyPr/>
        <a:lstStyle/>
        <a:p>
          <a:endParaRPr lang="en-US"/>
        </a:p>
      </dgm:t>
    </dgm:pt>
    <dgm:pt modelId="{D58F1552-1D9F-4930-B2A1-55B50CBE7D79}" type="parTrans" cxnId="{F97E6603-DABE-4A71-9D35-A94CDA97564E}">
      <dgm:prSet/>
      <dgm:spPr/>
      <dgm:t>
        <a:bodyPr/>
        <a:lstStyle/>
        <a:p>
          <a:endParaRPr lang="en-US"/>
        </a:p>
      </dgm:t>
    </dgm:pt>
    <dgm:pt modelId="{6EE323E4-F28E-4C56-A37B-D936774BDDAF}">
      <dgm:prSet phldrT="[Text]" custT="1"/>
      <dgm:spPr/>
      <dgm:t>
        <a:bodyPr/>
        <a:lstStyle/>
        <a:p>
          <a:r>
            <a:rPr lang="en-US" sz="1800" dirty="0"/>
            <a:t>Estimate the cost of WWCN</a:t>
          </a:r>
        </a:p>
      </dgm:t>
    </dgm:pt>
    <dgm:pt modelId="{BD4C5265-CD85-434E-87FE-E23915BF1A49}" type="parTrans" cxnId="{3B5E6347-06CC-42DE-B88B-2054A5025B0C}">
      <dgm:prSet/>
      <dgm:spPr/>
      <dgm:t>
        <a:bodyPr/>
        <a:lstStyle/>
        <a:p>
          <a:pPr rtl="1"/>
          <a:endParaRPr lang="ar-SA"/>
        </a:p>
      </dgm:t>
    </dgm:pt>
    <dgm:pt modelId="{8A9E1608-AB81-4A3B-A4E2-5792FDEB3995}" type="sibTrans" cxnId="{3B5E6347-06CC-42DE-B88B-2054A5025B0C}">
      <dgm:prSet/>
      <dgm:spPr/>
      <dgm:t>
        <a:bodyPr/>
        <a:lstStyle/>
        <a:p>
          <a:pPr rtl="1"/>
          <a:endParaRPr lang="ar-SA"/>
        </a:p>
      </dgm:t>
    </dgm:pt>
    <dgm:pt modelId="{D0E1350F-C882-4936-924A-406917B076E4}">
      <dgm:prSet phldrT="[Text]" custT="1"/>
      <dgm:spPr/>
      <dgm:t>
        <a:bodyPr/>
        <a:lstStyle/>
        <a:p>
          <a:r>
            <a:rPr lang="en-US" sz="1800" dirty="0"/>
            <a:t>Determine the best location of WWTP</a:t>
          </a:r>
        </a:p>
      </dgm:t>
    </dgm:pt>
    <dgm:pt modelId="{F7220352-920D-4CC5-8B5C-CD0FC859E803}" type="sibTrans" cxnId="{5E4A661D-BD80-4E7E-8F3D-9EADB3DC3883}">
      <dgm:prSet/>
      <dgm:spPr/>
      <dgm:t>
        <a:bodyPr/>
        <a:lstStyle/>
        <a:p>
          <a:endParaRPr lang="en-US"/>
        </a:p>
      </dgm:t>
    </dgm:pt>
    <dgm:pt modelId="{232137F8-DD01-4E31-BBA8-BD0808B33E34}" type="parTrans" cxnId="{5E4A661D-BD80-4E7E-8F3D-9EADB3DC3883}">
      <dgm:prSet/>
      <dgm:spPr/>
      <dgm:t>
        <a:bodyPr/>
        <a:lstStyle/>
        <a:p>
          <a:endParaRPr lang="en-US"/>
        </a:p>
      </dgm:t>
    </dgm:pt>
    <dgm:pt modelId="{AF08BC8D-A2D3-4074-B1B5-5F9EF1167009}">
      <dgm:prSet phldrT="[Text]" custT="1"/>
      <dgm:spPr/>
      <dgm:t>
        <a:bodyPr/>
        <a:lstStyle/>
        <a:p>
          <a:r>
            <a:rPr lang="en-US" sz="1600" dirty="0"/>
            <a:t>Selection of the study area</a:t>
          </a:r>
        </a:p>
      </dgm:t>
    </dgm:pt>
    <dgm:pt modelId="{70F08B43-CFB1-4656-9367-944B5B3E67A2}" type="parTrans" cxnId="{1FF1EB4E-AB3D-45D0-BA9E-A7680D7A65D9}">
      <dgm:prSet/>
      <dgm:spPr/>
      <dgm:t>
        <a:bodyPr/>
        <a:lstStyle/>
        <a:p>
          <a:pPr rtl="1"/>
          <a:endParaRPr lang="ar-SA"/>
        </a:p>
      </dgm:t>
    </dgm:pt>
    <dgm:pt modelId="{C3C0BB16-4F0C-4A90-B26B-51C7C02134E1}" type="sibTrans" cxnId="{1FF1EB4E-AB3D-45D0-BA9E-A7680D7A65D9}">
      <dgm:prSet/>
      <dgm:spPr/>
      <dgm:t>
        <a:bodyPr/>
        <a:lstStyle/>
        <a:p>
          <a:pPr rtl="1"/>
          <a:endParaRPr lang="ar-SA"/>
        </a:p>
      </dgm:t>
    </dgm:pt>
    <dgm:pt modelId="{277A2B03-4F2A-4FD9-92A7-82140CA19B9A}" type="pres">
      <dgm:prSet presAssocID="{D657953F-6699-444D-9FE2-475F15848DC3}" presName="Name0" presStyleCnt="0">
        <dgm:presLayoutVars>
          <dgm:dir/>
          <dgm:resizeHandles val="exact"/>
        </dgm:presLayoutVars>
      </dgm:prSet>
      <dgm:spPr/>
    </dgm:pt>
    <dgm:pt modelId="{F00F5CA8-5A0E-4ED7-A0DF-FFD4314A7D0D}" type="pres">
      <dgm:prSet presAssocID="{D657953F-6699-444D-9FE2-475F15848DC3}" presName="cycle" presStyleCnt="0"/>
      <dgm:spPr/>
    </dgm:pt>
    <dgm:pt modelId="{AFC2A28E-3021-4BCD-B91E-43DAB409F001}" type="pres">
      <dgm:prSet presAssocID="{0A868630-FAF4-4F79-884B-B033D9D0A980}" presName="nodeFirstNode" presStyleLbl="node1" presStyleIdx="0" presStyleCnt="8" custScaleX="128828">
        <dgm:presLayoutVars>
          <dgm:bulletEnabled val="1"/>
        </dgm:presLayoutVars>
      </dgm:prSet>
      <dgm:spPr/>
    </dgm:pt>
    <dgm:pt modelId="{21866993-28E2-4BBE-B4D8-DF2766290C1E}" type="pres">
      <dgm:prSet presAssocID="{8D13F213-AA87-4BA9-BBBB-528990F8566F}" presName="sibTransFirstNode" presStyleLbl="bgShp" presStyleIdx="0" presStyleCnt="1"/>
      <dgm:spPr/>
    </dgm:pt>
    <dgm:pt modelId="{5B3C32B1-84F2-4375-861E-118D4FA7DC76}" type="pres">
      <dgm:prSet presAssocID="{AF08BC8D-A2D3-4074-B1B5-5F9EF1167009}" presName="nodeFollowingNodes" presStyleLbl="node1" presStyleIdx="1" presStyleCnt="8" custScaleX="116335" custRadScaleRad="115896" custRadScaleInc="26521">
        <dgm:presLayoutVars>
          <dgm:bulletEnabled val="1"/>
        </dgm:presLayoutVars>
      </dgm:prSet>
      <dgm:spPr/>
    </dgm:pt>
    <dgm:pt modelId="{443D2C5D-57B8-4889-85D2-405AE7204A9D}" type="pres">
      <dgm:prSet presAssocID="{42C9B79D-D59C-4C59-AC9F-1D4F70597D6F}" presName="nodeFollowingNodes" presStyleLbl="node1" presStyleIdx="2" presStyleCnt="8" custScaleX="116335" custRadScaleRad="133773" custRadScaleInc="-3372">
        <dgm:presLayoutVars>
          <dgm:bulletEnabled val="1"/>
        </dgm:presLayoutVars>
      </dgm:prSet>
      <dgm:spPr/>
    </dgm:pt>
    <dgm:pt modelId="{F5D8CA11-CF05-4D4C-850D-14D903DCAD80}" type="pres">
      <dgm:prSet presAssocID="{CFC3F0C0-D9D8-432B-84DC-64E21597ED53}" presName="nodeFollowingNodes" presStyleLbl="node1" presStyleIdx="3" presStyleCnt="8" custScaleX="115332" custRadScaleRad="132757" custRadScaleInc="-50079">
        <dgm:presLayoutVars>
          <dgm:bulletEnabled val="1"/>
        </dgm:presLayoutVars>
      </dgm:prSet>
      <dgm:spPr/>
    </dgm:pt>
    <dgm:pt modelId="{CA3A2324-2332-4742-82E1-A5B463474F7F}" type="pres">
      <dgm:prSet presAssocID="{0ECC2F0D-8859-41FE-8EBF-0EC931559FFF}" presName="nodeFollowingNodes" presStyleLbl="node1" presStyleIdx="4" presStyleCnt="8" custScaleX="120256" custRadScaleRad="100075" custRadScaleInc="2777">
        <dgm:presLayoutVars>
          <dgm:bulletEnabled val="1"/>
        </dgm:presLayoutVars>
      </dgm:prSet>
      <dgm:spPr/>
    </dgm:pt>
    <dgm:pt modelId="{0E2F6E55-539A-4CC7-915E-B238B58F48FE}" type="pres">
      <dgm:prSet presAssocID="{B485F637-5422-4945-98B5-D560E7C303D6}" presName="nodeFollowingNodes" presStyleLbl="node1" presStyleIdx="5" presStyleCnt="8" custScaleX="117346" custRadScaleRad="129557" custRadScaleInc="43984">
        <dgm:presLayoutVars>
          <dgm:bulletEnabled val="1"/>
        </dgm:presLayoutVars>
      </dgm:prSet>
      <dgm:spPr/>
    </dgm:pt>
    <dgm:pt modelId="{31F03E0A-ECDC-433E-91A5-1B70CD5748B9}" type="pres">
      <dgm:prSet presAssocID="{D0E1350F-C882-4936-924A-406917B076E4}" presName="nodeFollowingNodes" presStyleLbl="node1" presStyleIdx="6" presStyleCnt="8" custScaleX="117413" custRadScaleRad="136682" custRadScaleInc="-616">
        <dgm:presLayoutVars>
          <dgm:bulletEnabled val="1"/>
        </dgm:presLayoutVars>
      </dgm:prSet>
      <dgm:spPr/>
    </dgm:pt>
    <dgm:pt modelId="{37F96FC3-8BD5-4BB9-BF39-65F53DBD03ED}" type="pres">
      <dgm:prSet presAssocID="{6EE323E4-F28E-4C56-A37B-D936774BDDAF}" presName="nodeFollowingNodes" presStyleLbl="node1" presStyleIdx="7" presStyleCnt="8" custScaleX="119634" custRadScaleRad="126921" custRadScaleInc="-37168">
        <dgm:presLayoutVars>
          <dgm:bulletEnabled val="1"/>
        </dgm:presLayoutVars>
      </dgm:prSet>
      <dgm:spPr/>
    </dgm:pt>
  </dgm:ptLst>
  <dgm:cxnLst>
    <dgm:cxn modelId="{F97E6603-DABE-4A71-9D35-A94CDA97564E}" srcId="{D657953F-6699-444D-9FE2-475F15848DC3}" destId="{0ECC2F0D-8859-41FE-8EBF-0EC931559FFF}" srcOrd="4" destOrd="0" parTransId="{D58F1552-1D9F-4930-B2A1-55B50CBE7D79}" sibTransId="{E3FA4938-C996-4239-A4FB-241562CD8B38}"/>
    <dgm:cxn modelId="{5E4A661D-BD80-4E7E-8F3D-9EADB3DC3883}" srcId="{D657953F-6699-444D-9FE2-475F15848DC3}" destId="{D0E1350F-C882-4936-924A-406917B076E4}" srcOrd="6" destOrd="0" parTransId="{232137F8-DD01-4E31-BBA8-BD0808B33E34}" sibTransId="{F7220352-920D-4CC5-8B5C-CD0FC859E803}"/>
    <dgm:cxn modelId="{ABDA9C63-761C-4162-8443-9AB8BB1CF0E9}" type="presOf" srcId="{8D13F213-AA87-4BA9-BBBB-528990F8566F}" destId="{21866993-28E2-4BBE-B4D8-DF2766290C1E}" srcOrd="0" destOrd="0" presId="urn:microsoft.com/office/officeart/2005/8/layout/cycle3"/>
    <dgm:cxn modelId="{3B5E6347-06CC-42DE-B88B-2054A5025B0C}" srcId="{D657953F-6699-444D-9FE2-475F15848DC3}" destId="{6EE323E4-F28E-4C56-A37B-D936774BDDAF}" srcOrd="7" destOrd="0" parTransId="{BD4C5265-CD85-434E-87FE-E23915BF1A49}" sibTransId="{8A9E1608-AB81-4A3B-A4E2-5792FDEB3995}"/>
    <dgm:cxn modelId="{1FF1EB4E-AB3D-45D0-BA9E-A7680D7A65D9}" srcId="{D657953F-6699-444D-9FE2-475F15848DC3}" destId="{AF08BC8D-A2D3-4074-B1B5-5F9EF1167009}" srcOrd="1" destOrd="0" parTransId="{70F08B43-CFB1-4656-9367-944B5B3E67A2}" sibTransId="{C3C0BB16-4F0C-4A90-B26B-51C7C02134E1}"/>
    <dgm:cxn modelId="{3D822A73-342A-40D3-8B75-374DABB2A757}" srcId="{D657953F-6699-444D-9FE2-475F15848DC3}" destId="{42C9B79D-D59C-4C59-AC9F-1D4F70597D6F}" srcOrd="2" destOrd="0" parTransId="{B6F80257-3CAF-4B07-84FA-61B2661BA6CA}" sibTransId="{DAD51AEA-A8AF-4A1A-A4C9-04F55B5A38E4}"/>
    <dgm:cxn modelId="{1CA61E77-CC4B-4AF1-B98F-6B9E161D7B67}" srcId="{D657953F-6699-444D-9FE2-475F15848DC3}" destId="{CFC3F0C0-D9D8-432B-84DC-64E21597ED53}" srcOrd="3" destOrd="0" parTransId="{DBF0FBC2-5C45-4F47-83B6-D9A115935550}" sibTransId="{DB98E6DA-CFA0-443F-B2A8-CDD049366136}"/>
    <dgm:cxn modelId="{ED54A57E-91A7-4F9C-8E74-6E7A15F17F2B}" type="presOf" srcId="{D0E1350F-C882-4936-924A-406917B076E4}" destId="{31F03E0A-ECDC-433E-91A5-1B70CD5748B9}" srcOrd="0" destOrd="0" presId="urn:microsoft.com/office/officeart/2005/8/layout/cycle3"/>
    <dgm:cxn modelId="{8E480691-C81F-4FF6-A7F6-06840C99A258}" type="presOf" srcId="{B485F637-5422-4945-98B5-D560E7C303D6}" destId="{0E2F6E55-539A-4CC7-915E-B238B58F48FE}" srcOrd="0" destOrd="0" presId="urn:microsoft.com/office/officeart/2005/8/layout/cycle3"/>
    <dgm:cxn modelId="{4F861A93-F2EE-4BF8-92B7-118DD68AC07E}" type="presOf" srcId="{42C9B79D-D59C-4C59-AC9F-1D4F70597D6F}" destId="{443D2C5D-57B8-4889-85D2-405AE7204A9D}" srcOrd="0" destOrd="0" presId="urn:microsoft.com/office/officeart/2005/8/layout/cycle3"/>
    <dgm:cxn modelId="{B9A16B9F-1F63-405F-BE25-3A162DDD789A}" type="presOf" srcId="{0ECC2F0D-8859-41FE-8EBF-0EC931559FFF}" destId="{CA3A2324-2332-4742-82E1-A5B463474F7F}" srcOrd="0" destOrd="0" presId="urn:microsoft.com/office/officeart/2005/8/layout/cycle3"/>
    <dgm:cxn modelId="{AD7768AD-A369-468B-B729-6222C18F0507}" srcId="{D657953F-6699-444D-9FE2-475F15848DC3}" destId="{B485F637-5422-4945-98B5-D560E7C303D6}" srcOrd="5" destOrd="0" parTransId="{56FC38FB-6EDF-4E0F-929C-49F947465A24}" sibTransId="{CE8893F3-812F-46BE-9E43-386ECD9F9AE2}"/>
    <dgm:cxn modelId="{51B8ECB3-2F6B-4998-8DE1-79B5C20462D1}" type="presOf" srcId="{CFC3F0C0-D9D8-432B-84DC-64E21597ED53}" destId="{F5D8CA11-CF05-4D4C-850D-14D903DCAD80}" srcOrd="0" destOrd="0" presId="urn:microsoft.com/office/officeart/2005/8/layout/cycle3"/>
    <dgm:cxn modelId="{D927E2B7-1901-4C98-84F4-B8A74FCDD431}" type="presOf" srcId="{D657953F-6699-444D-9FE2-475F15848DC3}" destId="{277A2B03-4F2A-4FD9-92A7-82140CA19B9A}" srcOrd="0" destOrd="0" presId="urn:microsoft.com/office/officeart/2005/8/layout/cycle3"/>
    <dgm:cxn modelId="{3FDFA3E3-852C-410A-999D-B5EEF8579CAD}" srcId="{D657953F-6699-444D-9FE2-475F15848DC3}" destId="{0A868630-FAF4-4F79-884B-B033D9D0A980}" srcOrd="0" destOrd="0" parTransId="{4DA132A8-18C1-450F-B864-4A55F36FAEFD}" sibTransId="{8D13F213-AA87-4BA9-BBBB-528990F8566F}"/>
    <dgm:cxn modelId="{661949ED-5124-4CDC-ACA2-02995BE03433}" type="presOf" srcId="{6EE323E4-F28E-4C56-A37B-D936774BDDAF}" destId="{37F96FC3-8BD5-4BB9-BF39-65F53DBD03ED}" srcOrd="0" destOrd="0" presId="urn:microsoft.com/office/officeart/2005/8/layout/cycle3"/>
    <dgm:cxn modelId="{DA1DA0F9-7B1D-4CE2-9672-D85C67AB5302}" type="presOf" srcId="{AF08BC8D-A2D3-4074-B1B5-5F9EF1167009}" destId="{5B3C32B1-84F2-4375-861E-118D4FA7DC76}" srcOrd="0" destOrd="0" presId="urn:microsoft.com/office/officeart/2005/8/layout/cycle3"/>
    <dgm:cxn modelId="{6EB681FC-FDA1-47A9-9D88-A942CFFA34E9}" type="presOf" srcId="{0A868630-FAF4-4F79-884B-B033D9D0A980}" destId="{AFC2A28E-3021-4BCD-B91E-43DAB409F001}" srcOrd="0" destOrd="0" presId="urn:microsoft.com/office/officeart/2005/8/layout/cycle3"/>
    <dgm:cxn modelId="{ED672E28-5419-4000-8F9A-5EF3BE184AC4}" type="presParOf" srcId="{277A2B03-4F2A-4FD9-92A7-82140CA19B9A}" destId="{F00F5CA8-5A0E-4ED7-A0DF-FFD4314A7D0D}" srcOrd="0" destOrd="0" presId="urn:microsoft.com/office/officeart/2005/8/layout/cycle3"/>
    <dgm:cxn modelId="{FAB5D038-22E6-451E-A6D6-0FE38651FCAC}" type="presParOf" srcId="{F00F5CA8-5A0E-4ED7-A0DF-FFD4314A7D0D}" destId="{AFC2A28E-3021-4BCD-B91E-43DAB409F001}" srcOrd="0" destOrd="0" presId="urn:microsoft.com/office/officeart/2005/8/layout/cycle3"/>
    <dgm:cxn modelId="{4A6E338C-1116-42BC-829F-2588B9548B61}" type="presParOf" srcId="{F00F5CA8-5A0E-4ED7-A0DF-FFD4314A7D0D}" destId="{21866993-28E2-4BBE-B4D8-DF2766290C1E}" srcOrd="1" destOrd="0" presId="urn:microsoft.com/office/officeart/2005/8/layout/cycle3"/>
    <dgm:cxn modelId="{FA638804-901E-4610-A6C7-C0BFF4480398}" type="presParOf" srcId="{F00F5CA8-5A0E-4ED7-A0DF-FFD4314A7D0D}" destId="{5B3C32B1-84F2-4375-861E-118D4FA7DC76}" srcOrd="2" destOrd="0" presId="urn:microsoft.com/office/officeart/2005/8/layout/cycle3"/>
    <dgm:cxn modelId="{38E63551-61B8-4230-B157-6B54346C546F}" type="presParOf" srcId="{F00F5CA8-5A0E-4ED7-A0DF-FFD4314A7D0D}" destId="{443D2C5D-57B8-4889-85D2-405AE7204A9D}" srcOrd="3" destOrd="0" presId="urn:microsoft.com/office/officeart/2005/8/layout/cycle3"/>
    <dgm:cxn modelId="{B7C5B1C5-CD2B-49C6-81F4-7DE9B9BC8AB1}" type="presParOf" srcId="{F00F5CA8-5A0E-4ED7-A0DF-FFD4314A7D0D}" destId="{F5D8CA11-CF05-4D4C-850D-14D903DCAD80}" srcOrd="4" destOrd="0" presId="urn:microsoft.com/office/officeart/2005/8/layout/cycle3"/>
    <dgm:cxn modelId="{4DE5DF10-A354-4F12-82DF-59C6D171EC9E}" type="presParOf" srcId="{F00F5CA8-5A0E-4ED7-A0DF-FFD4314A7D0D}" destId="{CA3A2324-2332-4742-82E1-A5B463474F7F}" srcOrd="5" destOrd="0" presId="urn:microsoft.com/office/officeart/2005/8/layout/cycle3"/>
    <dgm:cxn modelId="{36703EA1-C51C-4573-A56A-98D2417A39DD}" type="presParOf" srcId="{F00F5CA8-5A0E-4ED7-A0DF-FFD4314A7D0D}" destId="{0E2F6E55-539A-4CC7-915E-B238B58F48FE}" srcOrd="6" destOrd="0" presId="urn:microsoft.com/office/officeart/2005/8/layout/cycle3"/>
    <dgm:cxn modelId="{E87E2775-A455-4232-9DEC-17D851630877}" type="presParOf" srcId="{F00F5CA8-5A0E-4ED7-A0DF-FFD4314A7D0D}" destId="{31F03E0A-ECDC-433E-91A5-1B70CD5748B9}" srcOrd="7" destOrd="0" presId="urn:microsoft.com/office/officeart/2005/8/layout/cycle3"/>
    <dgm:cxn modelId="{7D9F2BB2-4F45-4C30-930D-BD72F79C63CE}" type="presParOf" srcId="{F00F5CA8-5A0E-4ED7-A0DF-FFD4314A7D0D}" destId="{37F96FC3-8BD5-4BB9-BF39-65F53DBD03ED}"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66993-28E2-4BBE-B4D8-DF2766290C1E}">
      <dsp:nvSpPr>
        <dsp:cNvPr id="0" name=""/>
        <dsp:cNvSpPr/>
      </dsp:nvSpPr>
      <dsp:spPr>
        <a:xfrm>
          <a:off x="3355353" y="-137237"/>
          <a:ext cx="5489860" cy="5489860"/>
        </a:xfrm>
        <a:prstGeom prst="circularArrow">
          <a:avLst>
            <a:gd name="adj1" fmla="val 5544"/>
            <a:gd name="adj2" fmla="val 330680"/>
            <a:gd name="adj3" fmla="val 14232718"/>
            <a:gd name="adj4" fmla="val 17113784"/>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C2A28E-3021-4BCD-B91E-43DAB409F001}">
      <dsp:nvSpPr>
        <dsp:cNvPr id="0" name=""/>
        <dsp:cNvSpPr/>
      </dsp:nvSpPr>
      <dsp:spPr>
        <a:xfrm>
          <a:off x="5076433" y="1324"/>
          <a:ext cx="2047700"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Define the problem</a:t>
          </a:r>
        </a:p>
      </dsp:txBody>
      <dsp:txXfrm>
        <a:off x="5115229" y="40120"/>
        <a:ext cx="1970108" cy="717150"/>
      </dsp:txXfrm>
    </dsp:sp>
    <dsp:sp modelId="{5B3C32B1-84F2-4375-861E-118D4FA7DC76}">
      <dsp:nvSpPr>
        <dsp:cNvPr id="0" name=""/>
        <dsp:cNvSpPr/>
      </dsp:nvSpPr>
      <dsp:spPr>
        <a:xfrm>
          <a:off x="7414669" y="809858"/>
          <a:ext cx="1849126"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Selection of the study area</a:t>
          </a:r>
        </a:p>
      </dsp:txBody>
      <dsp:txXfrm>
        <a:off x="7453465" y="848654"/>
        <a:ext cx="1771534" cy="717150"/>
      </dsp:txXfrm>
    </dsp:sp>
    <dsp:sp modelId="{443D2C5D-57B8-4889-85D2-405AE7204A9D}">
      <dsp:nvSpPr>
        <dsp:cNvPr id="0" name=""/>
        <dsp:cNvSpPr/>
      </dsp:nvSpPr>
      <dsp:spPr>
        <a:xfrm>
          <a:off x="8306601" y="2268699"/>
          <a:ext cx="1849126"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Collect data for the study area</a:t>
          </a:r>
        </a:p>
      </dsp:txBody>
      <dsp:txXfrm>
        <a:off x="8345397" y="2307495"/>
        <a:ext cx="1771534" cy="717150"/>
      </dsp:txXfrm>
    </dsp:sp>
    <dsp:sp modelId="{F5D8CA11-CF05-4D4C-850D-14D903DCAD80}">
      <dsp:nvSpPr>
        <dsp:cNvPr id="0" name=""/>
        <dsp:cNvSpPr/>
      </dsp:nvSpPr>
      <dsp:spPr>
        <a:xfrm>
          <a:off x="8001187" y="3654345"/>
          <a:ext cx="1833184"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Training on SewerCAD</a:t>
          </a:r>
        </a:p>
      </dsp:txBody>
      <dsp:txXfrm>
        <a:off x="8039983" y="3693141"/>
        <a:ext cx="1755592" cy="717150"/>
      </dsp:txXfrm>
    </dsp:sp>
    <dsp:sp modelId="{CA3A2324-2332-4742-82E1-A5B463474F7F}">
      <dsp:nvSpPr>
        <dsp:cNvPr id="0" name=""/>
        <dsp:cNvSpPr/>
      </dsp:nvSpPr>
      <dsp:spPr>
        <a:xfrm>
          <a:off x="5099140" y="4684824"/>
          <a:ext cx="1911450"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Design WWCN</a:t>
          </a:r>
        </a:p>
      </dsp:txBody>
      <dsp:txXfrm>
        <a:off x="5137936" y="4723620"/>
        <a:ext cx="1833858" cy="717150"/>
      </dsp:txXfrm>
    </dsp:sp>
    <dsp:sp modelId="{0E2F6E55-539A-4CC7-915E-B238B58F48FE}">
      <dsp:nvSpPr>
        <dsp:cNvPr id="0" name=""/>
        <dsp:cNvSpPr/>
      </dsp:nvSpPr>
      <dsp:spPr>
        <a:xfrm>
          <a:off x="2475054" y="3738526"/>
          <a:ext cx="1865196"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Preparing profiles</a:t>
          </a:r>
        </a:p>
      </dsp:txBody>
      <dsp:txXfrm>
        <a:off x="2513850" y="3777322"/>
        <a:ext cx="1787604" cy="717150"/>
      </dsp:txXfrm>
    </dsp:sp>
    <dsp:sp modelId="{31F03E0A-ECDC-433E-91A5-1B70CD5748B9}">
      <dsp:nvSpPr>
        <dsp:cNvPr id="0" name=""/>
        <dsp:cNvSpPr/>
      </dsp:nvSpPr>
      <dsp:spPr>
        <a:xfrm>
          <a:off x="1967331" y="2356177"/>
          <a:ext cx="1866261"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Determine the best location of WWTP</a:t>
          </a:r>
        </a:p>
      </dsp:txBody>
      <dsp:txXfrm>
        <a:off x="2006127" y="2394973"/>
        <a:ext cx="1788669" cy="717150"/>
      </dsp:txXfrm>
    </dsp:sp>
    <dsp:sp modelId="{37F96FC3-8BD5-4BB9-BF39-65F53DBD03ED}">
      <dsp:nvSpPr>
        <dsp:cNvPr id="0" name=""/>
        <dsp:cNvSpPr/>
      </dsp:nvSpPr>
      <dsp:spPr>
        <a:xfrm>
          <a:off x="2579698" y="850787"/>
          <a:ext cx="1901563" cy="7947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Estimate the cost of WWCN</a:t>
          </a:r>
        </a:p>
      </dsp:txBody>
      <dsp:txXfrm>
        <a:off x="2618494" y="889583"/>
        <a:ext cx="1823971" cy="71715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J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JO"/>
          </a:p>
        </p:txBody>
      </p:sp>
      <p:sp>
        <p:nvSpPr>
          <p:cNvPr id="4"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5" name="Rectangle 5"/>
          <p:cNvSpPr>
            <a:spLocks noGrp="1" noChangeArrowheads="1"/>
          </p:cNvSpPr>
          <p:nvPr>
            <p:ph type="ftr" sz="quarter" idx="11"/>
          </p:nvPr>
        </p:nvSpPr>
        <p:spPr>
          <a:ln/>
        </p:spPr>
        <p:txBody>
          <a:bodyPr/>
          <a:lstStyle>
            <a:lvl1pPr>
              <a:defRPr/>
            </a:lvl1pPr>
          </a:lstStyle>
          <a:p>
            <a:endParaRPr lang="ar-JO"/>
          </a:p>
        </p:txBody>
      </p:sp>
      <p:sp>
        <p:nvSpPr>
          <p:cNvPr id="6"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3174265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5" name="Rectangle 5"/>
          <p:cNvSpPr>
            <a:spLocks noGrp="1" noChangeArrowheads="1"/>
          </p:cNvSpPr>
          <p:nvPr>
            <p:ph type="ftr" sz="quarter" idx="11"/>
          </p:nvPr>
        </p:nvSpPr>
        <p:spPr>
          <a:ln/>
        </p:spPr>
        <p:txBody>
          <a:bodyPr/>
          <a:lstStyle>
            <a:lvl1pPr>
              <a:defRPr/>
            </a:lvl1pPr>
          </a:lstStyle>
          <a:p>
            <a:endParaRPr lang="ar-JO"/>
          </a:p>
        </p:txBody>
      </p:sp>
      <p:sp>
        <p:nvSpPr>
          <p:cNvPr id="6"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66737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ar-JO"/>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5" name="Rectangle 5"/>
          <p:cNvSpPr>
            <a:spLocks noGrp="1" noChangeArrowheads="1"/>
          </p:cNvSpPr>
          <p:nvPr>
            <p:ph type="ftr" sz="quarter" idx="11"/>
          </p:nvPr>
        </p:nvSpPr>
        <p:spPr>
          <a:ln/>
        </p:spPr>
        <p:txBody>
          <a:bodyPr/>
          <a:lstStyle>
            <a:lvl1pPr>
              <a:defRPr/>
            </a:lvl1pPr>
          </a:lstStyle>
          <a:p>
            <a:endParaRPr lang="ar-JO"/>
          </a:p>
        </p:txBody>
      </p:sp>
      <p:sp>
        <p:nvSpPr>
          <p:cNvPr id="6"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801085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5" name="Rectangle 5"/>
          <p:cNvSpPr>
            <a:spLocks noGrp="1" noChangeArrowheads="1"/>
          </p:cNvSpPr>
          <p:nvPr>
            <p:ph type="ftr" sz="quarter" idx="11"/>
          </p:nvPr>
        </p:nvSpPr>
        <p:spPr>
          <a:ln/>
        </p:spPr>
        <p:txBody>
          <a:bodyPr/>
          <a:lstStyle>
            <a:lvl1pPr>
              <a:defRPr/>
            </a:lvl1pPr>
          </a:lstStyle>
          <a:p>
            <a:endParaRPr lang="ar-JO"/>
          </a:p>
        </p:txBody>
      </p:sp>
      <p:sp>
        <p:nvSpPr>
          <p:cNvPr id="6"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2992047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ar-JO"/>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5" name="Rectangle 5"/>
          <p:cNvSpPr>
            <a:spLocks noGrp="1" noChangeArrowheads="1"/>
          </p:cNvSpPr>
          <p:nvPr>
            <p:ph type="ftr" sz="quarter" idx="11"/>
          </p:nvPr>
        </p:nvSpPr>
        <p:spPr>
          <a:ln/>
        </p:spPr>
        <p:txBody>
          <a:bodyPr/>
          <a:lstStyle>
            <a:lvl1pPr>
              <a:defRPr/>
            </a:lvl1pPr>
          </a:lstStyle>
          <a:p>
            <a:endParaRPr lang="ar-JO"/>
          </a:p>
        </p:txBody>
      </p:sp>
      <p:sp>
        <p:nvSpPr>
          <p:cNvPr id="6"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113831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Content Placeholder 2"/>
          <p:cNvSpPr>
            <a:spLocks noGrp="1"/>
          </p:cNvSpPr>
          <p:nvPr>
            <p:ph sz="half" idx="1"/>
          </p:nvPr>
        </p:nvSpPr>
        <p:spPr>
          <a:xfrm>
            <a:off x="609600" y="1600201"/>
            <a:ext cx="53848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Content Placeholder 3"/>
          <p:cNvSpPr>
            <a:spLocks noGrp="1"/>
          </p:cNvSpPr>
          <p:nvPr>
            <p:ph sz="half" idx="2"/>
          </p:nvPr>
        </p:nvSpPr>
        <p:spPr>
          <a:xfrm>
            <a:off x="6197600" y="1600201"/>
            <a:ext cx="53848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6" name="Rectangle 5"/>
          <p:cNvSpPr>
            <a:spLocks noGrp="1" noChangeArrowheads="1"/>
          </p:cNvSpPr>
          <p:nvPr>
            <p:ph type="ftr" sz="quarter" idx="11"/>
          </p:nvPr>
        </p:nvSpPr>
        <p:spPr>
          <a:ln/>
        </p:spPr>
        <p:txBody>
          <a:bodyPr/>
          <a:lstStyle>
            <a:lvl1pPr>
              <a:defRPr/>
            </a:lvl1pPr>
          </a:lstStyle>
          <a:p>
            <a:endParaRPr lang="ar-JO"/>
          </a:p>
        </p:txBody>
      </p:sp>
      <p:sp>
        <p:nvSpPr>
          <p:cNvPr id="7"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3835670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ar-JO"/>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7"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8" name="Rectangle 5"/>
          <p:cNvSpPr>
            <a:spLocks noGrp="1" noChangeArrowheads="1"/>
          </p:cNvSpPr>
          <p:nvPr>
            <p:ph type="ftr" sz="quarter" idx="11"/>
          </p:nvPr>
        </p:nvSpPr>
        <p:spPr>
          <a:ln/>
        </p:spPr>
        <p:txBody>
          <a:bodyPr/>
          <a:lstStyle>
            <a:lvl1pPr>
              <a:defRPr/>
            </a:lvl1pPr>
          </a:lstStyle>
          <a:p>
            <a:endParaRPr lang="ar-JO"/>
          </a:p>
        </p:txBody>
      </p:sp>
      <p:sp>
        <p:nvSpPr>
          <p:cNvPr id="9"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3386305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JO"/>
          </a:p>
        </p:txBody>
      </p:sp>
      <p:sp>
        <p:nvSpPr>
          <p:cNvPr id="3"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4" name="Rectangle 5"/>
          <p:cNvSpPr>
            <a:spLocks noGrp="1" noChangeArrowheads="1"/>
          </p:cNvSpPr>
          <p:nvPr>
            <p:ph type="ftr" sz="quarter" idx="11"/>
          </p:nvPr>
        </p:nvSpPr>
        <p:spPr>
          <a:ln/>
        </p:spPr>
        <p:txBody>
          <a:bodyPr/>
          <a:lstStyle>
            <a:lvl1pPr>
              <a:defRPr/>
            </a:lvl1pPr>
          </a:lstStyle>
          <a:p>
            <a:endParaRPr lang="ar-JO"/>
          </a:p>
        </p:txBody>
      </p:sp>
      <p:sp>
        <p:nvSpPr>
          <p:cNvPr id="5"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3601921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3" name="Rectangle 5"/>
          <p:cNvSpPr>
            <a:spLocks noGrp="1" noChangeArrowheads="1"/>
          </p:cNvSpPr>
          <p:nvPr>
            <p:ph type="ftr" sz="quarter" idx="11"/>
          </p:nvPr>
        </p:nvSpPr>
        <p:spPr>
          <a:ln/>
        </p:spPr>
        <p:txBody>
          <a:bodyPr/>
          <a:lstStyle>
            <a:lvl1pPr>
              <a:defRPr/>
            </a:lvl1pPr>
          </a:lstStyle>
          <a:p>
            <a:endParaRPr lang="ar-JO"/>
          </a:p>
        </p:txBody>
      </p:sp>
      <p:sp>
        <p:nvSpPr>
          <p:cNvPr id="4"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2467305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ar-JO"/>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6" name="Rectangle 5"/>
          <p:cNvSpPr>
            <a:spLocks noGrp="1" noChangeArrowheads="1"/>
          </p:cNvSpPr>
          <p:nvPr>
            <p:ph type="ftr" sz="quarter" idx="11"/>
          </p:nvPr>
        </p:nvSpPr>
        <p:spPr>
          <a:ln/>
        </p:spPr>
        <p:txBody>
          <a:bodyPr/>
          <a:lstStyle>
            <a:lvl1pPr>
              <a:defRPr/>
            </a:lvl1pPr>
          </a:lstStyle>
          <a:p>
            <a:endParaRPr lang="ar-JO"/>
          </a:p>
        </p:txBody>
      </p:sp>
      <p:sp>
        <p:nvSpPr>
          <p:cNvPr id="7"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1644197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ar-JO"/>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ar-JO" noProof="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60AAD5FE-362D-4327-A486-0A7DD903B85A}" type="datetimeFigureOut">
              <a:rPr lang="ar-JO" smtClean="0"/>
              <a:pPr/>
              <a:t>16/10/1438</a:t>
            </a:fld>
            <a:endParaRPr lang="ar-JO"/>
          </a:p>
        </p:txBody>
      </p:sp>
      <p:sp>
        <p:nvSpPr>
          <p:cNvPr id="6" name="Rectangle 5"/>
          <p:cNvSpPr>
            <a:spLocks noGrp="1" noChangeArrowheads="1"/>
          </p:cNvSpPr>
          <p:nvPr>
            <p:ph type="ftr" sz="quarter" idx="11"/>
          </p:nvPr>
        </p:nvSpPr>
        <p:spPr>
          <a:ln/>
        </p:spPr>
        <p:txBody>
          <a:bodyPr/>
          <a:lstStyle>
            <a:lvl1pPr>
              <a:defRPr/>
            </a:lvl1pPr>
          </a:lstStyle>
          <a:p>
            <a:endParaRPr lang="ar-JO"/>
          </a:p>
        </p:txBody>
      </p:sp>
      <p:sp>
        <p:nvSpPr>
          <p:cNvPr id="7" name="Rectangle 6"/>
          <p:cNvSpPr>
            <a:spLocks noGrp="1" noChangeArrowheads="1"/>
          </p:cNvSpPr>
          <p:nvPr>
            <p:ph type="sldNum" sz="quarter" idx="12"/>
          </p:nvPr>
        </p:nvSpPr>
        <p:spPr>
          <a:ln/>
        </p:spPr>
        <p:txBody>
          <a:bodyPr/>
          <a:lstStyle>
            <a:lvl1pPr>
              <a:defRPr/>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4180082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ar-JO"/>
              <a:t>Haga clic para cambiar el estilo de título	</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ar-JO"/>
              <a:t>Haga clic para modificar el estilo de texto del patrón</a:t>
            </a:r>
          </a:p>
          <a:p>
            <a:pPr lvl="1"/>
            <a:r>
              <a:rPr lang="es-ES" altLang="ar-JO"/>
              <a:t>Segundo nivel</a:t>
            </a:r>
          </a:p>
          <a:p>
            <a:pPr lvl="2"/>
            <a:r>
              <a:rPr lang="es-ES" altLang="ar-JO"/>
              <a:t>Tercer nivel</a:t>
            </a:r>
          </a:p>
          <a:p>
            <a:pPr lvl="3"/>
            <a:r>
              <a:rPr lang="es-ES" altLang="ar-JO"/>
              <a:t>Cuarto nivel</a:t>
            </a:r>
          </a:p>
          <a:p>
            <a:pPr lvl="4"/>
            <a:r>
              <a:rPr lang="es-ES" altLang="ar-JO"/>
              <a:t>Quinto nivel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fld id="{60AAD5FE-362D-4327-A486-0A7DD903B85A}" type="datetimeFigureOut">
              <a:rPr lang="ar-JO" smtClean="0"/>
              <a:pPr/>
              <a:t>16/10/1438</a:t>
            </a:fld>
            <a:endParaRPr lang="ar-JO"/>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ar-JO"/>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fld id="{6948396A-A099-43EF-853B-7B62638F0D9E}" type="slidenum">
              <a:rPr lang="ar-JO" smtClean="0"/>
              <a:pPr/>
              <a:t>‹#›</a:t>
            </a:fld>
            <a:endParaRPr lang="ar-JO"/>
          </a:p>
        </p:txBody>
      </p:sp>
    </p:spTree>
    <p:extLst>
      <p:ext uri="{BB962C8B-B14F-4D97-AF65-F5344CB8AC3E}">
        <p14:creationId xmlns:p14="http://schemas.microsoft.com/office/powerpoint/2010/main" val="426725380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ctr" rtl="1" eaLnBrk="1" fontAlgn="base" hangingPunct="1">
        <a:spcBef>
          <a:spcPct val="0"/>
        </a:spcBef>
        <a:spcAft>
          <a:spcPct val="0"/>
        </a:spcAft>
        <a:defRPr sz="4400" kern="1200">
          <a:solidFill>
            <a:schemeClr val="tx2"/>
          </a:solidFill>
          <a:latin typeface="+mj-lt"/>
          <a:ea typeface="+mj-ea"/>
          <a:cs typeface="+mj-cs"/>
        </a:defRPr>
      </a:lvl1pPr>
      <a:lvl2pPr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1"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r" rtl="1"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r" rtl="1"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r" rtl="1"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r" rtl="1"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49.jpe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55.jpeg"/><Relationship Id="rId4" Type="http://schemas.openxmlformats.org/officeDocument/2006/relationships/image" Target="../media/image54.jpe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110"/>
          <p:cNvSpPr>
            <a:spLocks noGrp="1" noChangeArrowheads="1"/>
          </p:cNvSpPr>
          <p:nvPr>
            <p:ph type="ctrTitle"/>
          </p:nvPr>
        </p:nvSpPr>
        <p:spPr>
          <a:xfrm>
            <a:off x="0" y="1731418"/>
            <a:ext cx="8408020" cy="1308758"/>
          </a:xfrm>
          <a:noFill/>
        </p:spPr>
        <p:txBody>
          <a:bodyPr anchor="ctr"/>
          <a:lstStyle/>
          <a:p>
            <a:pPr algn="l" eaLnBrk="1" hangingPunct="1"/>
            <a:r>
              <a:rPr lang="es-ES" altLang="ar-J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Design of a </a:t>
            </a:r>
            <a:r>
              <a:rPr lang="es-ES" altLang="ar-JO" sz="3600" b="1"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rPr>
              <a:t>wastewater</a:t>
            </a:r>
            <a:r>
              <a:rPr lang="es-ES" altLang="ar-J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collection network for </a:t>
            </a:r>
            <a:r>
              <a:rPr lang="en-US" altLang="ar-J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U</a:t>
            </a:r>
            <a:r>
              <a:rPr lang="es-ES" altLang="ar-J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rif Village</a:t>
            </a:r>
          </a:p>
        </p:txBody>
      </p:sp>
      <p:sp>
        <p:nvSpPr>
          <p:cNvPr id="2051" name="Rectangle 122"/>
          <p:cNvSpPr>
            <a:spLocks noChangeArrowheads="1"/>
          </p:cNvSpPr>
          <p:nvPr/>
        </p:nvSpPr>
        <p:spPr bwMode="auto">
          <a:xfrm>
            <a:off x="2464419" y="4012890"/>
            <a:ext cx="5865541" cy="1295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UY" altLang="ar-JO" sz="2800" b="1" dirty="0">
                <a:ln w="6600">
                  <a:solidFill>
                    <a:schemeClr val="accent2"/>
                  </a:solidFill>
                  <a:prstDash val="solid"/>
                </a:ln>
                <a:solidFill>
                  <a:srgbClr val="FFFFFF"/>
                </a:solidFill>
                <a:effectLst>
                  <a:outerShdw dist="38100" dir="2700000" algn="tl" rotWithShape="0">
                    <a:schemeClr val="accent2"/>
                  </a:outerShdw>
                </a:effectLst>
              </a:rPr>
              <a:t>Prepared by:</a:t>
            </a:r>
            <a:br>
              <a:rPr lang="es-UY" altLang="ar-JO" sz="2800" b="1" dirty="0">
                <a:ln w="6600">
                  <a:solidFill>
                    <a:schemeClr val="accent2"/>
                  </a:solidFill>
                  <a:prstDash val="solid"/>
                </a:ln>
                <a:solidFill>
                  <a:srgbClr val="FFFFFF"/>
                </a:solidFill>
                <a:effectLst>
                  <a:outerShdw dist="38100" dir="2700000" algn="tl" rotWithShape="0">
                    <a:schemeClr val="accent2"/>
                  </a:outerShdw>
                </a:effectLst>
              </a:rPr>
            </a:br>
            <a:r>
              <a:rPr lang="es-UY" altLang="ar-JO" sz="2800" b="1" dirty="0">
                <a:ln w="6600">
                  <a:solidFill>
                    <a:schemeClr val="accent2"/>
                  </a:solidFill>
                  <a:prstDash val="solid"/>
                </a:ln>
                <a:solidFill>
                  <a:srgbClr val="FFFFFF"/>
                </a:solidFill>
                <a:effectLst>
                  <a:outerShdw dist="38100" dir="2700000" algn="tl" rotWithShape="0">
                    <a:schemeClr val="accent2"/>
                  </a:outerShdw>
                </a:effectLst>
              </a:rPr>
              <a:t>Heba Daraghmeh.</a:t>
            </a:r>
            <a:br>
              <a:rPr lang="es-UY" altLang="ar-JO" sz="2800" b="1" dirty="0">
                <a:ln w="6600">
                  <a:solidFill>
                    <a:schemeClr val="accent2"/>
                  </a:solidFill>
                  <a:prstDash val="solid"/>
                </a:ln>
                <a:solidFill>
                  <a:srgbClr val="FFFFFF"/>
                </a:solidFill>
                <a:effectLst>
                  <a:outerShdw dist="38100" dir="2700000" algn="tl" rotWithShape="0">
                    <a:schemeClr val="accent2"/>
                  </a:outerShdw>
                </a:effectLst>
              </a:rPr>
            </a:br>
            <a:r>
              <a:rPr lang="es-UY" altLang="ar-JO" sz="2800" b="1" dirty="0">
                <a:ln w="6600">
                  <a:solidFill>
                    <a:schemeClr val="accent2"/>
                  </a:solidFill>
                  <a:prstDash val="solid"/>
                </a:ln>
                <a:solidFill>
                  <a:srgbClr val="FFFFFF"/>
                </a:solidFill>
                <a:effectLst>
                  <a:outerShdw dist="38100" dir="2700000" algn="tl" rotWithShape="0">
                    <a:schemeClr val="accent2"/>
                  </a:outerShdw>
                </a:effectLst>
              </a:rPr>
              <a:t>Mariam Sabbah</a:t>
            </a:r>
            <a:r>
              <a:rPr lang="es-UY" altLang="ar-JO" b="1" dirty="0">
                <a:ln w="6600">
                  <a:solidFill>
                    <a:schemeClr val="accent2"/>
                  </a:solidFill>
                  <a:prstDash val="solid"/>
                </a:ln>
                <a:solidFill>
                  <a:srgbClr val="FFFFFF"/>
                </a:solidFill>
                <a:effectLst>
                  <a:outerShdw dist="38100" dir="2700000" algn="tl" rotWithShape="0">
                    <a:schemeClr val="accent2"/>
                  </a:outerShdw>
                </a:effectLst>
              </a:rPr>
              <a:t>.</a:t>
            </a:r>
            <a:endParaRPr lang="es-ES" altLang="ar-JO"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Rectangle 1"/>
          <p:cNvSpPr/>
          <p:nvPr/>
        </p:nvSpPr>
        <p:spPr>
          <a:xfrm>
            <a:off x="5762180" y="5597136"/>
            <a:ext cx="4258345" cy="954107"/>
          </a:xfrm>
          <a:prstGeom prst="rect">
            <a:avLst/>
          </a:prstGeom>
          <a:noFill/>
        </p:spPr>
        <p:txBody>
          <a:bodyPr wrap="none" lIns="91440" tIns="45720" rIns="91440" bIns="45720">
            <a:spAutoFit/>
          </a:bodyPr>
          <a:lstStyle/>
          <a:p>
            <a:r>
              <a:rPr lang="en-US" sz="2800" b="1" cap="none" spc="0" dirty="0">
                <a:ln w="6600">
                  <a:solidFill>
                    <a:schemeClr val="accent2"/>
                  </a:solidFill>
                  <a:prstDash val="solid"/>
                </a:ln>
                <a:solidFill>
                  <a:srgbClr val="FFFFFF"/>
                </a:solidFill>
                <a:effectLst>
                  <a:outerShdw dist="38100" dir="2700000" algn="tl" rotWithShape="0">
                    <a:schemeClr val="accent2"/>
                  </a:outerShdw>
                </a:effectLst>
              </a:rPr>
              <a:t>Supervisor:</a:t>
            </a:r>
            <a:br>
              <a:rPr lang="en-US" sz="2800" b="1" cap="none" spc="0" dirty="0">
                <a:ln w="6600">
                  <a:solidFill>
                    <a:schemeClr val="accent2"/>
                  </a:solidFill>
                  <a:prstDash val="solid"/>
                </a:ln>
                <a:solidFill>
                  <a:srgbClr val="FFFFFF"/>
                </a:solidFill>
                <a:effectLst>
                  <a:outerShdw dist="38100" dir="2700000" algn="tl" rotWithShape="0">
                    <a:schemeClr val="accent2"/>
                  </a:outerShdw>
                </a:effectLst>
              </a:rPr>
            </a:br>
            <a:r>
              <a:rPr lang="en-US" sz="2800" b="1" cap="none" spc="0" dirty="0">
                <a:ln w="6600">
                  <a:solidFill>
                    <a:schemeClr val="accent2"/>
                  </a:solidFill>
                  <a:prstDash val="solid"/>
                </a:ln>
                <a:solidFill>
                  <a:srgbClr val="FFFFFF"/>
                </a:solidFill>
                <a:effectLst>
                  <a:outerShdw dist="38100" dir="2700000" algn="tl" rotWithShape="0">
                    <a:schemeClr val="accent2"/>
                  </a:outerShdw>
                </a:effectLst>
              </a:rPr>
              <a:t>Dr.Mohammad AL Masri</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892555">
            <a:off x="7691221" y="288140"/>
            <a:ext cx="4275625" cy="383515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066" y="0"/>
            <a:ext cx="10972800" cy="1143000"/>
          </a:xfrm>
        </p:spPr>
        <p:txBody>
          <a:bodyPr/>
          <a:lstStyle/>
          <a:p>
            <a:r>
              <a:rPr lang="en-US" dirty="0"/>
              <a:t>Climate</a:t>
            </a:r>
            <a:endParaRPr lang="ar-JO"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9367576"/>
              </p:ext>
            </p:extLst>
          </p:nvPr>
        </p:nvGraphicFramePr>
        <p:xfrm>
          <a:off x="807719" y="1478282"/>
          <a:ext cx="10149842" cy="5181598"/>
        </p:xfrm>
        <a:graphic>
          <a:graphicData uri="http://schemas.openxmlformats.org/drawingml/2006/table">
            <a:tbl>
              <a:tblPr rtl="1" firstRow="1" firstCol="1" bandRow="1"/>
              <a:tblGrid>
                <a:gridCol w="632503">
                  <a:extLst>
                    <a:ext uri="{9D8B030D-6E8A-4147-A177-3AD203B41FA5}">
                      <a16:colId xmlns:a16="http://schemas.microsoft.com/office/drawing/2014/main" val="2372909714"/>
                    </a:ext>
                  </a:extLst>
                </a:gridCol>
                <a:gridCol w="609812">
                  <a:extLst>
                    <a:ext uri="{9D8B030D-6E8A-4147-A177-3AD203B41FA5}">
                      <a16:colId xmlns:a16="http://schemas.microsoft.com/office/drawing/2014/main" val="2163524397"/>
                    </a:ext>
                  </a:extLst>
                </a:gridCol>
                <a:gridCol w="637229">
                  <a:extLst>
                    <a:ext uri="{9D8B030D-6E8A-4147-A177-3AD203B41FA5}">
                      <a16:colId xmlns:a16="http://schemas.microsoft.com/office/drawing/2014/main" val="678790019"/>
                    </a:ext>
                  </a:extLst>
                </a:gridCol>
                <a:gridCol w="609812">
                  <a:extLst>
                    <a:ext uri="{9D8B030D-6E8A-4147-A177-3AD203B41FA5}">
                      <a16:colId xmlns:a16="http://schemas.microsoft.com/office/drawing/2014/main" val="2030599376"/>
                    </a:ext>
                  </a:extLst>
                </a:gridCol>
                <a:gridCol w="609812">
                  <a:extLst>
                    <a:ext uri="{9D8B030D-6E8A-4147-A177-3AD203B41FA5}">
                      <a16:colId xmlns:a16="http://schemas.microsoft.com/office/drawing/2014/main" val="1341192404"/>
                    </a:ext>
                  </a:extLst>
                </a:gridCol>
                <a:gridCol w="609812">
                  <a:extLst>
                    <a:ext uri="{9D8B030D-6E8A-4147-A177-3AD203B41FA5}">
                      <a16:colId xmlns:a16="http://schemas.microsoft.com/office/drawing/2014/main" val="2524096410"/>
                    </a:ext>
                  </a:extLst>
                </a:gridCol>
                <a:gridCol w="609812">
                  <a:extLst>
                    <a:ext uri="{9D8B030D-6E8A-4147-A177-3AD203B41FA5}">
                      <a16:colId xmlns:a16="http://schemas.microsoft.com/office/drawing/2014/main" val="1223428620"/>
                    </a:ext>
                  </a:extLst>
                </a:gridCol>
                <a:gridCol w="609812">
                  <a:extLst>
                    <a:ext uri="{9D8B030D-6E8A-4147-A177-3AD203B41FA5}">
                      <a16:colId xmlns:a16="http://schemas.microsoft.com/office/drawing/2014/main" val="1269594183"/>
                    </a:ext>
                  </a:extLst>
                </a:gridCol>
                <a:gridCol w="609812">
                  <a:extLst>
                    <a:ext uri="{9D8B030D-6E8A-4147-A177-3AD203B41FA5}">
                      <a16:colId xmlns:a16="http://schemas.microsoft.com/office/drawing/2014/main" val="326084834"/>
                    </a:ext>
                  </a:extLst>
                </a:gridCol>
                <a:gridCol w="609812">
                  <a:extLst>
                    <a:ext uri="{9D8B030D-6E8A-4147-A177-3AD203B41FA5}">
                      <a16:colId xmlns:a16="http://schemas.microsoft.com/office/drawing/2014/main" val="1615672654"/>
                    </a:ext>
                  </a:extLst>
                </a:gridCol>
                <a:gridCol w="609812">
                  <a:extLst>
                    <a:ext uri="{9D8B030D-6E8A-4147-A177-3AD203B41FA5}">
                      <a16:colId xmlns:a16="http://schemas.microsoft.com/office/drawing/2014/main" val="1850121046"/>
                    </a:ext>
                  </a:extLst>
                </a:gridCol>
                <a:gridCol w="609812">
                  <a:extLst>
                    <a:ext uri="{9D8B030D-6E8A-4147-A177-3AD203B41FA5}">
                      <a16:colId xmlns:a16="http://schemas.microsoft.com/office/drawing/2014/main" val="1985218487"/>
                    </a:ext>
                  </a:extLst>
                </a:gridCol>
                <a:gridCol w="609812">
                  <a:extLst>
                    <a:ext uri="{9D8B030D-6E8A-4147-A177-3AD203B41FA5}">
                      <a16:colId xmlns:a16="http://schemas.microsoft.com/office/drawing/2014/main" val="1148774902"/>
                    </a:ext>
                  </a:extLst>
                </a:gridCol>
                <a:gridCol w="2172178">
                  <a:extLst>
                    <a:ext uri="{9D8B030D-6E8A-4147-A177-3AD203B41FA5}">
                      <a16:colId xmlns:a16="http://schemas.microsoft.com/office/drawing/2014/main" val="549193995"/>
                    </a:ext>
                  </a:extLst>
                </a:gridCol>
              </a:tblGrid>
              <a:tr h="870192">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year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Dec</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Nov</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Oct</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Sep</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Aug</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Jul</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Jun</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May</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Apr</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Mar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Feb</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Jan</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Month</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w="19050" cap="flat" cmpd="sng" algn="ctr">
                      <a:solidFill>
                        <a:srgbClr val="95B3D7"/>
                      </a:solidFill>
                      <a:prstDash val="solid"/>
                      <a:round/>
                      <a:headEnd type="none" w="med" len="med"/>
                      <a:tailEnd type="none" w="med" len="med"/>
                    </a:lnB>
                    <a:solidFill>
                      <a:srgbClr val="FFFFFF"/>
                    </a:solidFill>
                  </a:tcPr>
                </a:tc>
                <a:extLst>
                  <a:ext uri="{0D108BD9-81ED-4DB2-BD59-A6C34878D82A}">
                    <a16:rowId xmlns:a16="http://schemas.microsoft.com/office/drawing/2014/main" val="3275360951"/>
                  </a:ext>
                </a:extLst>
              </a:tr>
              <a:tr h="870192">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21.9</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16.4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21.6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25.7</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26.6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29.6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28.1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25.5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20.8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16.1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12.1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12.4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average high c</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a:noFill/>
                    </a:lnR>
                    <a:lnT w="190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3176661204"/>
                  </a:ext>
                </a:extLst>
              </a:tr>
              <a:tr h="870192">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17.8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13.1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20.5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22.5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24.8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20.7</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16.6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11.9</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8.8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daily mean c</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17026385"/>
                  </a:ext>
                </a:extLst>
              </a:tr>
              <a:tr h="870192">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13.3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13.8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16.4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17.5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19.1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18.8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17.4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15.2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11.8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8.2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average low c</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3077370845"/>
                  </a:ext>
                </a:extLst>
              </a:tr>
              <a:tr h="830638">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656</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158</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17</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34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90</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rtl="0">
                        <a:lnSpc>
                          <a:spcPct val="11500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115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average precipitation(mm)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697123842"/>
                  </a:ext>
                </a:extLst>
              </a:tr>
              <a:tr h="870192">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62.7</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69</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62</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50</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47</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r"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l" rtl="0">
                        <a:lnSpc>
                          <a:spcPct val="115000"/>
                        </a:lnSpc>
                        <a:spcAft>
                          <a:spcPts val="0"/>
                        </a:spcAft>
                      </a:pPr>
                      <a:r>
                        <a:rPr lang="en-US"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average relative humidity%</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234316466"/>
                  </a:ext>
                </a:extLst>
              </a:tr>
            </a:tbl>
          </a:graphicData>
        </a:graphic>
      </p:graphicFrame>
    </p:spTree>
    <p:extLst>
      <p:ext uri="{BB962C8B-B14F-4D97-AF65-F5344CB8AC3E}">
        <p14:creationId xmlns:p14="http://schemas.microsoft.com/office/powerpoint/2010/main" val="2546629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2" y="0"/>
            <a:ext cx="10972800" cy="1143000"/>
          </a:xfrm>
        </p:spPr>
        <p:txBody>
          <a:bodyPr/>
          <a:lstStyle/>
          <a:p>
            <a:r>
              <a:rPr lang="en-US" dirty="0"/>
              <a:t>Data collected</a:t>
            </a:r>
            <a:endParaRPr lang="ar-JO" dirty="0"/>
          </a:p>
        </p:txBody>
      </p:sp>
      <p:sp>
        <p:nvSpPr>
          <p:cNvPr id="3" name="Content Placeholder 2"/>
          <p:cNvSpPr>
            <a:spLocks noGrp="1"/>
          </p:cNvSpPr>
          <p:nvPr>
            <p:ph idx="1"/>
          </p:nvPr>
        </p:nvSpPr>
        <p:spPr>
          <a:xfrm>
            <a:off x="1120000" y="1825625"/>
            <a:ext cx="4890835" cy="4351338"/>
          </a:xfrm>
        </p:spPr>
        <p:txBody>
          <a:bodyPr/>
          <a:lstStyle/>
          <a:p>
            <a:pPr algn="l" rtl="0">
              <a:buFont typeface="Wingdings" panose="05000000000000000000" pitchFamily="2" charset="2"/>
              <a:buChar char="v"/>
            </a:pPr>
            <a:r>
              <a:rPr lang="ar-JO" dirty="0"/>
              <a:t> </a:t>
            </a:r>
            <a:r>
              <a:rPr lang="en-US" dirty="0"/>
              <a:t> contour map and the roads network.</a:t>
            </a:r>
            <a:br>
              <a:rPr lang="en-US" dirty="0"/>
            </a:br>
            <a:endParaRPr lang="en-US" dirty="0"/>
          </a:p>
          <a:p>
            <a:pPr algn="l" rtl="0">
              <a:buFont typeface="Wingdings" panose="05000000000000000000" pitchFamily="2" charset="2"/>
              <a:buChar char="v"/>
            </a:pPr>
            <a:endParaRPr lang="en-US" dirty="0"/>
          </a:p>
          <a:p>
            <a:pPr algn="l" rtl="0">
              <a:buFont typeface="Wingdings" panose="05000000000000000000" pitchFamily="2" charset="2"/>
              <a:buChar char="v"/>
            </a:pPr>
            <a:endParaRPr lang="en-US" dirty="0"/>
          </a:p>
          <a:p>
            <a:pPr algn="l" rtl="0">
              <a:buFont typeface="Wingdings" panose="05000000000000000000" pitchFamily="2" charset="2"/>
              <a:buChar char="v"/>
            </a:pPr>
            <a:r>
              <a:rPr lang="ar-JO" dirty="0"/>
              <a:t> </a:t>
            </a:r>
            <a:r>
              <a:rPr lang="en-US" dirty="0"/>
              <a:t> other data like population, topography and roads slope.</a:t>
            </a:r>
            <a:br>
              <a:rPr lang="ar-JO" dirty="0"/>
            </a:br>
            <a:endParaRPr lang="ar-JO"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2540" y="1569664"/>
            <a:ext cx="4867835" cy="4486275"/>
          </a:xfrm>
          <a:prstGeom prst="rect">
            <a:avLst/>
          </a:prstGeom>
          <a:ln>
            <a:noFill/>
          </a:ln>
          <a:effectLst>
            <a:softEdge rad="112500"/>
          </a:effectLst>
        </p:spPr>
      </p:pic>
    </p:spTree>
    <p:extLst>
      <p:ext uri="{BB962C8B-B14F-4D97-AF65-F5344CB8AC3E}">
        <p14:creationId xmlns:p14="http://schemas.microsoft.com/office/powerpoint/2010/main" val="1790531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6399"/>
            <a:ext cx="10972800" cy="1143000"/>
          </a:xfrm>
        </p:spPr>
        <p:txBody>
          <a:bodyPr/>
          <a:lstStyle/>
          <a:p>
            <a:r>
              <a:rPr lang="en-US" dirty="0"/>
              <a:t>Why SewerCad?</a:t>
            </a:r>
            <a:endParaRPr lang="ar-JO" dirty="0"/>
          </a:p>
        </p:txBody>
      </p:sp>
      <p:sp>
        <p:nvSpPr>
          <p:cNvPr id="3" name="Content Placeholder 2"/>
          <p:cNvSpPr>
            <a:spLocks noGrp="1"/>
          </p:cNvSpPr>
          <p:nvPr>
            <p:ph idx="1"/>
          </p:nvPr>
        </p:nvSpPr>
        <p:spPr>
          <a:xfrm>
            <a:off x="445827" y="1927747"/>
            <a:ext cx="7739168" cy="4525963"/>
          </a:xfrm>
        </p:spPr>
        <p:txBody>
          <a:bodyPr/>
          <a:lstStyle/>
          <a:p>
            <a:pPr lvl="1" algn="l" rtl="0">
              <a:buFont typeface="Wingdings" panose="05000000000000000000" pitchFamily="2" charset="2"/>
              <a:buChar char="v"/>
            </a:pPr>
            <a:r>
              <a:rPr lang="en-US" dirty="0"/>
              <a:t> SewerCad has the ability for both design  and analysis of the network.</a:t>
            </a:r>
            <a:br>
              <a:rPr lang="en-US" dirty="0"/>
            </a:br>
            <a:endParaRPr lang="en-US" dirty="0"/>
          </a:p>
          <a:p>
            <a:pPr lvl="1" algn="l" rtl="0">
              <a:buFont typeface="Wingdings" panose="05000000000000000000" pitchFamily="2" charset="2"/>
              <a:buChar char="v"/>
            </a:pPr>
            <a:r>
              <a:rPr lang="en-US" dirty="0"/>
              <a:t> Import and export AutoCAD , Excel and GIS files.</a:t>
            </a:r>
          </a:p>
          <a:p>
            <a:pPr lvl="1" algn="l" rtl="0">
              <a:buFont typeface="Wingdings" panose="05000000000000000000" pitchFamily="2" charset="2"/>
              <a:buChar char="v"/>
            </a:pPr>
            <a:endParaRPr lang="en-US" dirty="0"/>
          </a:p>
          <a:p>
            <a:pPr lvl="1" algn="l" rtl="0">
              <a:buFont typeface="Wingdings" panose="05000000000000000000" pitchFamily="2" charset="2"/>
              <a:buChar char="v"/>
            </a:pPr>
            <a:r>
              <a:rPr lang="en-US" dirty="0"/>
              <a:t> Profiles  can be  made using it.</a:t>
            </a:r>
          </a:p>
          <a:p>
            <a:pPr lvl="1" algn="l" rtl="0">
              <a:buFont typeface="Wingdings" panose="05000000000000000000" pitchFamily="2" charset="2"/>
              <a:buChar char="v"/>
            </a:pPr>
            <a:endParaRPr lang="en-US" dirty="0"/>
          </a:p>
          <a:p>
            <a:pPr lvl="1" algn="l" rtl="0">
              <a:buFont typeface="Wingdings" pitchFamily="2" charset="2"/>
              <a:buChar char="ü"/>
            </a:pPr>
            <a:endParaRPr lang="en-US" dirty="0"/>
          </a:p>
          <a:p>
            <a:pPr lvl="1" algn="l" rtl="0">
              <a:buFont typeface="Wingdings" pitchFamily="2" charset="2"/>
              <a:buChar char="ü"/>
            </a:pPr>
            <a:endParaRPr lang="en-US" dirty="0"/>
          </a:p>
          <a:p>
            <a:pPr lvl="1" algn="l" rtl="0">
              <a:buFont typeface="Wingdings" pitchFamily="2" charset="2"/>
              <a:buChar char="ü"/>
            </a:pPr>
            <a:endParaRPr lang="en-US" dirty="0"/>
          </a:p>
          <a:p>
            <a:pPr lvl="1" algn="l" rtl="0">
              <a:buFont typeface="Wingdings" pitchFamily="2" charset="2"/>
              <a:buChar char="ü"/>
            </a:pPr>
            <a:endParaRPr lang="en-US" dirty="0"/>
          </a:p>
          <a:p>
            <a:pPr lvl="1" algn="l" rtl="0">
              <a:buFont typeface="Wingdings" pitchFamily="2" charset="2"/>
              <a:buChar char="ü"/>
            </a:pPr>
            <a:endParaRPr lang="en-US" dirty="0"/>
          </a:p>
          <a:p>
            <a:pPr lvl="1" algn="l" rtl="0">
              <a:buFont typeface="Wingdings" pitchFamily="2" charset="2"/>
              <a:buChar char="ü"/>
            </a:pPr>
            <a:endParaRPr lang="en-US" dirty="0"/>
          </a:p>
          <a:p>
            <a:pPr lvl="1" algn="l" rtl="0">
              <a:buFont typeface="Wingdings" pitchFamily="2" charset="2"/>
              <a:buChar char="ü"/>
            </a:pPr>
            <a:endParaRPr lang="en-US" dirty="0"/>
          </a:p>
          <a:p>
            <a:pPr lvl="1" algn="l" rtl="0">
              <a:buFont typeface="Wingdings" pitchFamily="2" charset="2"/>
              <a:buChar char="ü"/>
            </a:pPr>
            <a:endParaRPr lang="ar-JO"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84995" y="2418401"/>
            <a:ext cx="3562350" cy="3190663"/>
          </a:xfrm>
          <a:prstGeom prst="rect">
            <a:avLst/>
          </a:prstGeom>
          <a:ln>
            <a:noFill/>
          </a:ln>
          <a:effectLst>
            <a:outerShdw blurRad="292100" dist="139700" dir="2700000" algn="tl" rotWithShape="0">
              <a:srgbClr val="333333">
                <a:alpha val="65000"/>
              </a:srgbClr>
            </a:outerShdw>
          </a:effectLst>
        </p:spPr>
      </p:pic>
      <p:pic>
        <p:nvPicPr>
          <p:cNvPr id="5" name="Picture 4" descr="images.jpg"/>
          <p:cNvPicPr>
            <a:picLocks noChangeAspect="1"/>
          </p:cNvPicPr>
          <p:nvPr/>
        </p:nvPicPr>
        <p:blipFill>
          <a:blip r:embed="rId3" cstate="print"/>
          <a:stretch>
            <a:fillRect/>
          </a:stretch>
        </p:blipFill>
        <p:spPr>
          <a:xfrm>
            <a:off x="7068456" y="5766179"/>
            <a:ext cx="928915" cy="1091821"/>
          </a:xfrm>
          <a:prstGeom prst="rect">
            <a:avLst/>
          </a:prstGeom>
        </p:spPr>
      </p:pic>
    </p:spTree>
    <p:extLst>
      <p:ext uri="{BB962C8B-B14F-4D97-AF65-F5344CB8AC3E}">
        <p14:creationId xmlns:p14="http://schemas.microsoft.com/office/powerpoint/2010/main" val="1790531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066" y="13648"/>
            <a:ext cx="10972800" cy="1143000"/>
          </a:xfrm>
        </p:spPr>
        <p:txBody>
          <a:bodyPr/>
          <a:lstStyle/>
          <a:p>
            <a:r>
              <a:rPr lang="en-US" dirty="0"/>
              <a:t>Development of  the WWCN </a:t>
            </a:r>
            <a:endParaRPr lang="ar-JO"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92072" y="1546411"/>
            <a:ext cx="8911987" cy="5311589"/>
          </a:xfrm>
          <a:prstGeom prst="rect">
            <a:avLst/>
          </a:prstGeom>
          <a:ln>
            <a:noFill/>
          </a:ln>
          <a:effectLst>
            <a:softEdge rad="112500"/>
          </a:effectLst>
        </p:spPr>
      </p:pic>
    </p:spTree>
    <p:extLst>
      <p:ext uri="{BB962C8B-B14F-4D97-AF65-F5344CB8AC3E}">
        <p14:creationId xmlns:p14="http://schemas.microsoft.com/office/powerpoint/2010/main" val="890640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1" y="0"/>
            <a:ext cx="10972800" cy="1143000"/>
          </a:xfrm>
        </p:spPr>
        <p:txBody>
          <a:bodyPr/>
          <a:lstStyle/>
          <a:p>
            <a:r>
              <a:rPr lang="en-US" dirty="0"/>
              <a:t>Development of WWCN </a:t>
            </a:r>
            <a:endParaRPr lang="ar-JO"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64023" y="1452281"/>
            <a:ext cx="9067332" cy="5405719"/>
          </a:xfrm>
          <a:prstGeom prst="rect">
            <a:avLst/>
          </a:prstGeom>
          <a:ln>
            <a:noFill/>
          </a:ln>
          <a:effectLst>
            <a:softEdge rad="112500"/>
          </a:effectLst>
        </p:spPr>
      </p:pic>
      <p:pic>
        <p:nvPicPr>
          <p:cNvPr id="5" name="Picture 4" descr="د.PNG"/>
          <p:cNvPicPr>
            <a:picLocks noChangeAspect="1"/>
          </p:cNvPicPr>
          <p:nvPr/>
        </p:nvPicPr>
        <p:blipFill>
          <a:blip r:embed="rId3" cstate="print"/>
          <a:stretch>
            <a:fillRect/>
          </a:stretch>
        </p:blipFill>
        <p:spPr>
          <a:xfrm>
            <a:off x="960119" y="1237465"/>
            <a:ext cx="11231881" cy="5620535"/>
          </a:xfrm>
          <a:prstGeom prst="rect">
            <a:avLst/>
          </a:prstGeom>
        </p:spPr>
      </p:pic>
    </p:spTree>
    <p:extLst>
      <p:ext uri="{BB962C8B-B14F-4D97-AF65-F5344CB8AC3E}">
        <p14:creationId xmlns:p14="http://schemas.microsoft.com/office/powerpoint/2010/main" val="121791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066" y="0"/>
            <a:ext cx="10972800" cy="1143000"/>
          </a:xfrm>
        </p:spPr>
        <p:txBody>
          <a:bodyPr/>
          <a:lstStyle/>
          <a:p>
            <a:r>
              <a:rPr lang="en-US" dirty="0"/>
              <a:t>Calculation of population</a:t>
            </a:r>
            <a:endParaRPr lang="ar-JO" dirty="0"/>
          </a:p>
        </p:txBody>
      </p:sp>
      <p:sp>
        <p:nvSpPr>
          <p:cNvPr id="3" name="Content Placeholder 2"/>
          <p:cNvSpPr>
            <a:spLocks noGrp="1"/>
          </p:cNvSpPr>
          <p:nvPr>
            <p:ph idx="1"/>
          </p:nvPr>
        </p:nvSpPr>
        <p:spPr>
          <a:xfrm>
            <a:off x="1120000" y="1559859"/>
            <a:ext cx="4971518" cy="4894729"/>
          </a:xfrm>
        </p:spPr>
        <p:txBody>
          <a:bodyPr/>
          <a:lstStyle/>
          <a:p>
            <a:pPr algn="l" rtl="0">
              <a:buFont typeface="Wingdings" panose="05000000000000000000" pitchFamily="2" charset="2"/>
              <a:buChar char="v"/>
            </a:pPr>
            <a:r>
              <a:rPr lang="en-US" dirty="0"/>
              <a:t>Constant growth rate method.</a:t>
            </a:r>
            <a:br>
              <a:rPr lang="en-US" dirty="0"/>
            </a:br>
            <a:endParaRPr lang="en-US" dirty="0"/>
          </a:p>
          <a:p>
            <a:pPr algn="l" rtl="0">
              <a:buFont typeface="Wingdings" panose="05000000000000000000" pitchFamily="2" charset="2"/>
              <a:buChar char="v"/>
            </a:pPr>
            <a:r>
              <a:rPr lang="en-US" dirty="0"/>
              <a:t>Geometric growth phase.</a:t>
            </a:r>
            <a:br>
              <a:rPr lang="en-US" dirty="0"/>
            </a:br>
            <a:endParaRPr lang="en-US" dirty="0"/>
          </a:p>
          <a:p>
            <a:pPr algn="l" rtl="0">
              <a:buFont typeface="Wingdings" panose="05000000000000000000" pitchFamily="2" charset="2"/>
              <a:buChar char="v"/>
            </a:pPr>
            <a:r>
              <a:rPr lang="en-US" dirty="0"/>
              <a:t>Arithmetic growth phase.</a:t>
            </a:r>
            <a:br>
              <a:rPr lang="en-US" dirty="0"/>
            </a:br>
            <a:endParaRPr lang="en-US" dirty="0"/>
          </a:p>
          <a:p>
            <a:pPr algn="l" rtl="0">
              <a:buFont typeface="Wingdings" panose="05000000000000000000" pitchFamily="2" charset="2"/>
              <a:buChar char="v"/>
            </a:pPr>
            <a:r>
              <a:rPr lang="en-US" dirty="0"/>
              <a:t>Declining growth phase.</a:t>
            </a:r>
            <a:br>
              <a:rPr lang="en-US" dirty="0"/>
            </a:br>
            <a:endParaRPr lang="ar-JO" dirty="0"/>
          </a:p>
        </p:txBody>
      </p:sp>
      <p:pic>
        <p:nvPicPr>
          <p:cNvPr id="4" name="Picture 3"/>
          <p:cNvPicPr>
            <a:picLocks noChangeAspect="1"/>
          </p:cNvPicPr>
          <p:nvPr/>
        </p:nvPicPr>
        <p:blipFill>
          <a:blip r:embed="rId2" cstate="print"/>
          <a:stretch>
            <a:fillRect/>
          </a:stretch>
        </p:blipFill>
        <p:spPr>
          <a:xfrm>
            <a:off x="6316948" y="2229037"/>
            <a:ext cx="5875052" cy="4628963"/>
          </a:xfrm>
          <a:prstGeom prst="rect">
            <a:avLst/>
          </a:prstGeom>
          <a:ln>
            <a:noFill/>
          </a:ln>
          <a:effectLst>
            <a:softEdge rad="112500"/>
          </a:effectLst>
        </p:spPr>
      </p:pic>
      <p:sp>
        <p:nvSpPr>
          <p:cNvPr id="54274" name="AutoShape 2" descr="نتيجة بحث الصور عن ‪calculator icons‬‏"/>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4276" name="AutoShape 4" descr="نتيجة بحث الصور عن ‪calculator icons‬‏"/>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4278" name="AutoShape 6" descr="نتيجة بحث الصور عن ‪calculator icons‬‏"/>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4280" name="AutoShape 8" descr="نتيجة بحث الصور عن ‪calculator icons‬‏"/>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9" name="Picture 6" descr="نتيجة بحث الصور عن ‪calculator icons‬‏"/>
          <p:cNvPicPr>
            <a:picLocks noChangeAspect="1" noChangeArrowheads="1"/>
          </p:cNvPicPr>
          <p:nvPr/>
        </p:nvPicPr>
        <p:blipFill>
          <a:blip r:embed="rId3" cstate="print"/>
          <a:srcRect/>
          <a:stretch>
            <a:fillRect/>
          </a:stretch>
        </p:blipFill>
        <p:spPr bwMode="auto">
          <a:xfrm>
            <a:off x="258309" y="0"/>
            <a:ext cx="1265691" cy="1265691"/>
          </a:xfrm>
          <a:prstGeom prst="rect">
            <a:avLst/>
          </a:prstGeom>
          <a:noFill/>
        </p:spPr>
      </p:pic>
    </p:spTree>
    <p:extLst>
      <p:ext uri="{BB962C8B-B14F-4D97-AF65-F5344CB8AC3E}">
        <p14:creationId xmlns:p14="http://schemas.microsoft.com/office/powerpoint/2010/main" val="202735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770" y="0"/>
            <a:ext cx="10972800" cy="1143000"/>
          </a:xfrm>
        </p:spPr>
        <p:txBody>
          <a:bodyPr/>
          <a:lstStyle/>
          <a:p>
            <a:r>
              <a:rPr lang="en-US" dirty="0"/>
              <a:t>Geometric growth phase</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600" y="1600201"/>
                <a:ext cx="8991600" cy="4525963"/>
              </a:xfrm>
            </p:spPr>
            <p:txBody>
              <a:bodyPr>
                <a:normAutofit fontScale="77500" lnSpcReduction="20000"/>
              </a:bodyPr>
              <a:lstStyle/>
              <a:p>
                <a:pPr marL="0" indent="0" algn="l">
                  <a:buNone/>
                </a:pPr>
                <a:r>
                  <a:rPr lang="ar-JO" sz="3900" dirty="0"/>
                  <a:t> </a:t>
                </a:r>
                <a:r>
                  <a:rPr lang="en-US" sz="3900" dirty="0"/>
                  <a:t>the equation is:</a:t>
                </a:r>
              </a:p>
              <a:p>
                <a:pPr marL="0" indent="0" algn="ctr">
                  <a:buNone/>
                </a:pPr>
                <a:r>
                  <a:rPr lang="en-US" dirty="0"/>
                  <a:t> </a:t>
                </a:r>
                <a:r>
                  <a:rPr lang="en-US" sz="4300" i="1" dirty="0"/>
                  <a:t>P(t)=Po </a:t>
                </a:r>
                <a14:m>
                  <m:oMath xmlns:m="http://schemas.openxmlformats.org/officeDocument/2006/math">
                    <m:sSup>
                      <m:sSupPr>
                        <m:ctrlPr>
                          <a:rPr lang="en-US" sz="4300" i="1">
                            <a:latin typeface="Cambria Math" panose="02040503050406030204" pitchFamily="18" charset="0"/>
                          </a:rPr>
                        </m:ctrlPr>
                      </m:sSupPr>
                      <m:e>
                        <m:r>
                          <a:rPr lang="en-US" sz="4300" i="1">
                            <a:latin typeface="Cambria Math" panose="02040503050406030204" pitchFamily="18" charset="0"/>
                          </a:rPr>
                          <m:t>𝑒</m:t>
                        </m:r>
                      </m:e>
                      <m:sup>
                        <m:r>
                          <a:rPr lang="en-US" sz="4300" i="1">
                            <a:latin typeface="Cambria Math" panose="02040503050406030204" pitchFamily="18" charset="0"/>
                          </a:rPr>
                          <m:t>𝑘𝑡</m:t>
                        </m:r>
                      </m:sup>
                    </m:sSup>
                  </m:oMath>
                </a14:m>
                <a:endParaRPr lang="en-US" sz="4300" dirty="0"/>
              </a:p>
              <a:p>
                <a:pPr marL="0" indent="0" algn="l">
                  <a:buNone/>
                </a:pPr>
                <a:r>
                  <a:rPr lang="en-US" dirty="0"/>
                  <a:t>P(2016)=P(2007)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𝑘</m:t>
                        </m:r>
                        <m:r>
                          <a:rPr lang="en-US" i="1">
                            <a:latin typeface="Cambria Math" panose="02040503050406030204" pitchFamily="18" charset="0"/>
                          </a:rPr>
                          <m:t>∗</m:t>
                        </m:r>
                        <m:r>
                          <a:rPr lang="en-US" i="1">
                            <a:latin typeface="Cambria Math" panose="02040503050406030204" pitchFamily="18" charset="0"/>
                          </a:rPr>
                          <m:t>9</m:t>
                        </m:r>
                      </m:sup>
                    </m:sSup>
                  </m:oMath>
                </a14:m>
                <a:endParaRPr lang="en-US" dirty="0"/>
              </a:p>
              <a:p>
                <a:pPr marL="0" indent="0" algn="l">
                  <a:buNone/>
                </a:pPr>
                <a:r>
                  <a:rPr lang="en-US" dirty="0"/>
                  <a:t>3545=2921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𝑘</m:t>
                        </m:r>
                        <m:r>
                          <a:rPr lang="en-US" i="1">
                            <a:latin typeface="Cambria Math" panose="02040503050406030204" pitchFamily="18" charset="0"/>
                          </a:rPr>
                          <m:t>∗</m:t>
                        </m:r>
                        <m:r>
                          <a:rPr lang="en-US" i="1">
                            <a:latin typeface="Cambria Math" panose="02040503050406030204" pitchFamily="18" charset="0"/>
                          </a:rPr>
                          <m:t>9</m:t>
                        </m:r>
                      </m:sup>
                    </m:sSup>
                  </m:oMath>
                </a14:m>
                <a:endParaRPr lang="en-US" dirty="0"/>
              </a:p>
              <a:p>
                <a:pPr marL="0" indent="0" algn="l">
                  <a:buNone/>
                </a:pPr>
                <a:r>
                  <a:rPr lang="en-US" dirty="0"/>
                  <a:t>From this equation k =.0215.</a:t>
                </a:r>
                <a:br>
                  <a:rPr lang="en-US" dirty="0"/>
                </a:br>
                <a:r>
                  <a:rPr lang="en-US" dirty="0"/>
                  <a:t>the population after 30 years :</a:t>
                </a:r>
                <a:br>
                  <a:rPr lang="ar-JO" dirty="0"/>
                </a:br>
                <a:br>
                  <a:rPr lang="en-US" dirty="0"/>
                </a:br>
                <a:r>
                  <a:rPr lang="en-US" dirty="0"/>
                  <a:t>P(2046)=P(2016)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𝑘</m:t>
                        </m:r>
                        <m:r>
                          <a:rPr lang="en-US" i="1">
                            <a:latin typeface="Cambria Math" panose="02040503050406030204" pitchFamily="18" charset="0"/>
                          </a:rPr>
                          <m:t>∗</m:t>
                        </m:r>
                        <m:r>
                          <a:rPr lang="en-US" i="1">
                            <a:latin typeface="Cambria Math" panose="02040503050406030204" pitchFamily="18" charset="0"/>
                          </a:rPr>
                          <m:t>30</m:t>
                        </m:r>
                      </m:sup>
                    </m:sSup>
                  </m:oMath>
                </a14:m>
                <a:br>
                  <a:rPr lang="en-US" dirty="0"/>
                </a:br>
                <a:r>
                  <a:rPr lang="en-US" dirty="0"/>
                  <a:t>P(2046)=3545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0215</m:t>
                        </m:r>
                        <m:r>
                          <a:rPr lang="en-US" i="1">
                            <a:latin typeface="Cambria Math" panose="02040503050406030204" pitchFamily="18" charset="0"/>
                          </a:rPr>
                          <m:t>∗</m:t>
                        </m:r>
                        <m:r>
                          <a:rPr lang="en-US" i="1">
                            <a:latin typeface="Cambria Math" panose="02040503050406030204" pitchFamily="18" charset="0"/>
                          </a:rPr>
                          <m:t>30</m:t>
                        </m:r>
                      </m:sup>
                    </m:sSup>
                  </m:oMath>
                </a14:m>
                <a:endParaRPr lang="en-US" dirty="0"/>
              </a:p>
              <a:p>
                <a:pPr marL="0" indent="0" algn="l">
                  <a:buNone/>
                </a:pPr>
                <a:r>
                  <a:rPr lang="en-US" dirty="0"/>
                  <a:t>Then P(2046)=6756 persons.</a:t>
                </a:r>
                <a:br>
                  <a:rPr lang="en-US" dirty="0"/>
                </a:br>
                <a:r>
                  <a:rPr lang="en-US" dirty="0"/>
                  <a:t>the area of Urif=110000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oMath>
                </a14:m>
                <a:r>
                  <a:rPr lang="en-US" dirty="0"/>
                  <a:t> .</a:t>
                </a:r>
                <a:br>
                  <a:rPr lang="en-US" dirty="0"/>
                </a:br>
                <a:r>
                  <a:rPr lang="en-US" dirty="0"/>
                  <a:t>the population density =6756/1100000 =.00615 c/</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oMath>
                </a14:m>
                <a:endParaRPr lang="en-US" dirty="0"/>
              </a:p>
              <a:p>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600" y="1600201"/>
                <a:ext cx="8991600" cy="4525963"/>
              </a:xfrm>
              <a:blipFill>
                <a:blip r:embed="rId2" cstate="print"/>
                <a:stretch>
                  <a:fillRect l="-1492" t="-3774"/>
                </a:stretch>
              </a:blipFill>
            </p:spPr>
            <p:txBody>
              <a:bodyPr/>
              <a:lstStyle/>
              <a:p>
                <a:r>
                  <a:rPr lang="ar-JO">
                    <a:noFill/>
                  </a:rPr>
                  <a:t> </a:t>
                </a:r>
              </a:p>
            </p:txBody>
          </p:sp>
        </mc:Fallback>
      </mc:AlternateContent>
      <p:pic>
        <p:nvPicPr>
          <p:cNvPr id="5" name="Picture 4"/>
          <p:cNvPicPr>
            <a:picLocks noChangeAspect="1"/>
          </p:cNvPicPr>
          <p:nvPr/>
        </p:nvPicPr>
        <p:blipFill>
          <a:blip r:embed="rId3" cstate="print"/>
          <a:stretch>
            <a:fillRect/>
          </a:stretch>
        </p:blipFill>
        <p:spPr>
          <a:xfrm>
            <a:off x="6963770" y="1985265"/>
            <a:ext cx="4495800" cy="3400425"/>
          </a:xfrm>
          <a:prstGeom prst="rect">
            <a:avLst/>
          </a:prstGeom>
          <a:ln>
            <a:noFill/>
          </a:ln>
          <a:effectLst>
            <a:softEdge rad="112500"/>
          </a:effectLst>
        </p:spPr>
      </p:pic>
      <p:sp>
        <p:nvSpPr>
          <p:cNvPr id="53250" name="AutoShape 2" descr="نتيجة بحث الصور عن ‪calculator icons‬‏"/>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3252" name="AutoShape 4" descr="نتيجة بحث الصور عن ‪calculator icons‬‏"/>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53254" name="Picture 6" descr="نتيجة بحث الصور عن ‪calculator icons‬‏"/>
          <p:cNvPicPr>
            <a:picLocks noChangeAspect="1" noChangeArrowheads="1"/>
          </p:cNvPicPr>
          <p:nvPr/>
        </p:nvPicPr>
        <p:blipFill>
          <a:blip r:embed="rId4" cstate="print"/>
          <a:srcRect/>
          <a:stretch>
            <a:fillRect/>
          </a:stretch>
        </p:blipFill>
        <p:spPr bwMode="auto">
          <a:xfrm>
            <a:off x="258309" y="0"/>
            <a:ext cx="1265691" cy="1265691"/>
          </a:xfrm>
          <a:prstGeom prst="rect">
            <a:avLst/>
          </a:prstGeom>
          <a:noFill/>
        </p:spPr>
      </p:pic>
    </p:spTree>
    <p:extLst>
      <p:ext uri="{BB962C8B-B14F-4D97-AF65-F5344CB8AC3E}">
        <p14:creationId xmlns:p14="http://schemas.microsoft.com/office/powerpoint/2010/main" val="714402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361" y="0"/>
            <a:ext cx="10972800" cy="1143000"/>
          </a:xfrm>
        </p:spPr>
        <p:txBody>
          <a:bodyPr/>
          <a:lstStyle/>
          <a:p>
            <a:r>
              <a:rPr lang="en-US" dirty="0"/>
              <a:t>Load per manhole</a:t>
            </a:r>
            <a:endParaRPr lang="ar-JO" dirty="0"/>
          </a:p>
        </p:txBody>
      </p:sp>
      <p:sp>
        <p:nvSpPr>
          <p:cNvPr id="3" name="Content Placeholder 2"/>
          <p:cNvSpPr>
            <a:spLocks noGrp="1"/>
          </p:cNvSpPr>
          <p:nvPr>
            <p:ph idx="1"/>
          </p:nvPr>
        </p:nvSpPr>
        <p:spPr>
          <a:xfrm>
            <a:off x="514066" y="2091521"/>
            <a:ext cx="10972800" cy="4525963"/>
          </a:xfrm>
        </p:spPr>
        <p:txBody>
          <a:bodyPr/>
          <a:lstStyle/>
          <a:p>
            <a:pPr algn="l" rtl="0">
              <a:buFont typeface="Wingdings" panose="05000000000000000000" pitchFamily="2" charset="2"/>
              <a:buChar char="v"/>
            </a:pPr>
            <a:r>
              <a:rPr lang="en-US" dirty="0"/>
              <a:t>Thiessen polygon method.</a:t>
            </a:r>
          </a:p>
          <a:p>
            <a:pPr algn="l" rtl="0">
              <a:buFont typeface="Wingdings" panose="05000000000000000000" pitchFamily="2" charset="2"/>
              <a:buChar char="v"/>
            </a:pPr>
            <a:endParaRPr lang="en-US" dirty="0"/>
          </a:p>
          <a:p>
            <a:pPr algn="l" rtl="0">
              <a:buFont typeface="Wingdings" panose="05000000000000000000" pitchFamily="2" charset="2"/>
              <a:buChar char="v"/>
            </a:pPr>
            <a:r>
              <a:rPr lang="en-US" dirty="0"/>
              <a:t>Equal distribution method.</a:t>
            </a:r>
          </a:p>
          <a:p>
            <a:pPr algn="l" rtl="0">
              <a:buFont typeface="Wingdings" panose="05000000000000000000" pitchFamily="2" charset="2"/>
              <a:buChar char="v"/>
            </a:pPr>
            <a:endParaRPr lang="en-US" dirty="0"/>
          </a:p>
          <a:p>
            <a:pPr algn="l" rtl="0">
              <a:buFont typeface="Wingdings" panose="05000000000000000000" pitchFamily="2" charset="2"/>
              <a:buChar char="v"/>
            </a:pPr>
            <a:r>
              <a:rPr lang="en-US" dirty="0"/>
              <a:t>Gravity distribution method.</a:t>
            </a:r>
          </a:p>
          <a:p>
            <a:pPr algn="l" rtl="0">
              <a:buFont typeface="Wingdings" panose="05000000000000000000" pitchFamily="2" charset="2"/>
              <a:buChar char="v"/>
            </a:pPr>
            <a:endParaRPr lang="ar-JO"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5854" y="2263698"/>
            <a:ext cx="3233854" cy="3345365"/>
          </a:xfrm>
          <a:prstGeom prst="rect">
            <a:avLst/>
          </a:prstGeom>
        </p:spPr>
      </p:pic>
    </p:spTree>
    <p:extLst>
      <p:ext uri="{BB962C8B-B14F-4D97-AF65-F5344CB8AC3E}">
        <p14:creationId xmlns:p14="http://schemas.microsoft.com/office/powerpoint/2010/main" val="1466327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lobeGuy.png"/>
          <p:cNvPicPr>
            <a:picLocks noChangeAspect="1"/>
          </p:cNvPicPr>
          <p:nvPr/>
        </p:nvPicPr>
        <p:blipFill>
          <a:blip r:embed="rId2" cstate="print"/>
          <a:stretch>
            <a:fillRect/>
          </a:stretch>
        </p:blipFill>
        <p:spPr>
          <a:xfrm>
            <a:off x="0" y="2906142"/>
            <a:ext cx="2316480" cy="3072636"/>
          </a:xfrm>
          <a:prstGeom prst="rect">
            <a:avLst/>
          </a:prstGeom>
        </p:spPr>
      </p:pic>
      <p:sp>
        <p:nvSpPr>
          <p:cNvPr id="2" name="Title 1"/>
          <p:cNvSpPr>
            <a:spLocks noGrp="1"/>
          </p:cNvSpPr>
          <p:nvPr>
            <p:ph type="title"/>
          </p:nvPr>
        </p:nvSpPr>
        <p:spPr>
          <a:xfrm>
            <a:off x="304800" y="0"/>
            <a:ext cx="10972800" cy="1143000"/>
          </a:xfrm>
        </p:spPr>
        <p:txBody>
          <a:bodyPr/>
          <a:lstStyle/>
          <a:p>
            <a:r>
              <a:rPr lang="en-US" dirty="0"/>
              <a:t>Gravity distribution method</a:t>
            </a:r>
            <a:endParaRPr lang="ar-JO" dirty="0"/>
          </a:p>
        </p:txBody>
      </p:sp>
      <p:pic>
        <p:nvPicPr>
          <p:cNvPr id="4" name="Content Placeholder 3" descr="C:\Users\H P\AppData\Local\Microsoft\Windows\INetCacheContent.Word\d.pn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215032" y="1282890"/>
            <a:ext cx="9763608" cy="5575110"/>
          </a:xfrm>
          <a:prstGeom prst="rect">
            <a:avLst/>
          </a:prstGeom>
          <a:ln>
            <a:noFill/>
          </a:ln>
          <a:effectLst>
            <a:softEdge rad="112500"/>
          </a:effectLst>
        </p:spPr>
      </p:pic>
    </p:spTree>
    <p:extLst>
      <p:ext uri="{BB962C8B-B14F-4D97-AF65-F5344CB8AC3E}">
        <p14:creationId xmlns:p14="http://schemas.microsoft.com/office/powerpoint/2010/main" val="726861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2" y="0"/>
            <a:ext cx="10972800" cy="1143000"/>
          </a:xfrm>
        </p:spPr>
        <p:txBody>
          <a:bodyPr/>
          <a:lstStyle/>
          <a:p>
            <a:r>
              <a:rPr lang="en-US" dirty="0"/>
              <a:t>Load calculation</a:t>
            </a:r>
            <a:endParaRPr lang="ar-JO" dirty="0"/>
          </a:p>
        </p:txBody>
      </p:sp>
      <p:sp>
        <p:nvSpPr>
          <p:cNvPr id="3" name="Content Placeholder 2"/>
          <p:cNvSpPr>
            <a:spLocks noGrp="1"/>
          </p:cNvSpPr>
          <p:nvPr>
            <p:ph idx="1"/>
          </p:nvPr>
        </p:nvSpPr>
        <p:spPr>
          <a:xfrm>
            <a:off x="838200" y="1411942"/>
            <a:ext cx="10515600" cy="4760258"/>
          </a:xfrm>
        </p:spPr>
        <p:txBody>
          <a:bodyPr>
            <a:normAutofit fontScale="77500" lnSpcReduction="20000"/>
          </a:bodyPr>
          <a:lstStyle/>
          <a:p>
            <a:pPr marL="0" indent="0" algn="ctr" rtl="0">
              <a:lnSpc>
                <a:spcPct val="115000"/>
              </a:lnSpc>
              <a:spcAft>
                <a:spcPts val="1000"/>
              </a:spcAft>
              <a:buNone/>
            </a:pPr>
            <a:endParaRPr lang="en-US" sz="3100" dirty="0">
              <a:latin typeface="Times New Roman" panose="02020603050405020304" pitchFamily="18" charset="0"/>
              <a:ea typeface="Calibri" panose="020F0502020204030204" pitchFamily="34" charset="0"/>
              <a:cs typeface="Arial" panose="020B0604020202020204" pitchFamily="34" charset="0"/>
            </a:endParaRPr>
          </a:p>
          <a:p>
            <a:pPr marL="0" indent="0" algn="ctr" rtl="0">
              <a:lnSpc>
                <a:spcPct val="115000"/>
              </a:lnSpc>
              <a:spcAft>
                <a:spcPts val="1000"/>
              </a:spcAft>
              <a:buNone/>
            </a:pPr>
            <a:r>
              <a:rPr lang="en-US" sz="3100" dirty="0">
                <a:latin typeface="Times New Roman" panose="02020603050405020304" pitchFamily="18" charset="0"/>
                <a:ea typeface="Calibri" panose="020F0502020204030204" pitchFamily="34" charset="0"/>
                <a:cs typeface="Arial" panose="020B0604020202020204" pitchFamily="34" charset="0"/>
              </a:rPr>
              <a:t>Load per manhole = Population per manhole (water consumption x% of wastewater generation x PHF + infiltration x water consumption x% of wastewater generation)  </a:t>
            </a:r>
            <a:endParaRPr lang="en-US" sz="3100" dirty="0">
              <a:latin typeface="Calibri" panose="020F0502020204030204" pitchFamily="34" charset="0"/>
              <a:ea typeface="Calibri" panose="020F0502020204030204" pitchFamily="34" charset="0"/>
              <a:cs typeface="Arial" panose="020B0604020202020204" pitchFamily="34" charset="0"/>
            </a:endParaRPr>
          </a:p>
          <a:p>
            <a:pPr marL="0" indent="0" algn="ctr" rtl="0">
              <a:lnSpc>
                <a:spcPct val="115000"/>
              </a:lnSpc>
              <a:spcAft>
                <a:spcPts val="1000"/>
              </a:spcAft>
              <a:buNone/>
            </a:pPr>
            <a:endParaRPr lang="en-US" sz="3100" dirty="0">
              <a:latin typeface="Times New Roman" panose="02020603050405020304" pitchFamily="18" charset="0"/>
              <a:ea typeface="Calibri" panose="020F0502020204030204" pitchFamily="34" charset="0"/>
              <a:cs typeface="Arial" panose="020B0604020202020204" pitchFamily="34" charset="0"/>
            </a:endParaRPr>
          </a:p>
          <a:p>
            <a:pPr marL="0" indent="0" algn="l" rtl="0">
              <a:lnSpc>
                <a:spcPct val="115000"/>
              </a:lnSpc>
              <a:spcAft>
                <a:spcPts val="1000"/>
              </a:spcAft>
              <a:buNone/>
            </a:pPr>
            <a:r>
              <a:rPr lang="en-US" dirty="0">
                <a:latin typeface="Times New Roman" panose="02020603050405020304" pitchFamily="18" charset="0"/>
                <a:ea typeface="Calibri" panose="020F0502020204030204" pitchFamily="34" charset="0"/>
                <a:cs typeface="Arial" panose="020B0604020202020204" pitchFamily="34" charset="0"/>
              </a:rPr>
              <a:t>where:</a:t>
            </a:r>
            <a:br>
              <a:rPr lang="en-US" dirty="0">
                <a:latin typeface="Times New Roman" panose="02020603050405020304" pitchFamily="18" charset="0"/>
                <a:ea typeface="Calibri" panose="020F0502020204030204" pitchFamily="34" charset="0"/>
                <a:cs typeface="Arial" panose="020B0604020202020204" pitchFamily="34" charset="0"/>
              </a:rPr>
            </a:br>
            <a:r>
              <a:rPr lang="en-US" dirty="0">
                <a:latin typeface="Times New Roman" panose="02020603050405020304" pitchFamily="18" charset="0"/>
                <a:ea typeface="Calibri" panose="020F0502020204030204" pitchFamily="34" charset="0"/>
                <a:cs typeface="Arial" panose="020B0604020202020204" pitchFamily="34" charset="0"/>
              </a:rPr>
              <a:t>water consumption: 125 L/c.d.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l" rtl="0">
              <a:lnSpc>
                <a:spcPct val="115000"/>
              </a:lnSpc>
              <a:spcAft>
                <a:spcPts val="1000"/>
              </a:spcAft>
              <a:buNone/>
            </a:pPr>
            <a:r>
              <a:rPr lang="en-US" dirty="0">
                <a:latin typeface="Times New Roman" panose="02020603050405020304" pitchFamily="18" charset="0"/>
                <a:ea typeface="Calibri" panose="020F0502020204030204" pitchFamily="34" charset="0"/>
                <a:cs typeface="Arial" panose="020B0604020202020204" pitchFamily="34" charset="0"/>
              </a:rPr>
              <a:t>% of waste water generation= 80%.</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l" rtl="0">
              <a:lnSpc>
                <a:spcPct val="115000"/>
              </a:lnSpc>
              <a:spcAft>
                <a:spcPts val="1000"/>
              </a:spcAft>
              <a:buNone/>
            </a:pPr>
            <a:r>
              <a:rPr lang="en-US" dirty="0">
                <a:latin typeface="Times New Roman" panose="02020603050405020304" pitchFamily="18" charset="0"/>
                <a:ea typeface="Calibri" panose="020F0502020204030204" pitchFamily="34" charset="0"/>
                <a:cs typeface="Arial" panose="020B0604020202020204" pitchFamily="34" charset="0"/>
              </a:rPr>
              <a:t>PHF=(2-4) use 4.</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lvl="0" indent="0" algn="l" rtl="0">
              <a:lnSpc>
                <a:spcPct val="115000"/>
              </a:lnSpc>
              <a:spcAft>
                <a:spcPts val="1000"/>
              </a:spcAft>
              <a:buNone/>
            </a:pPr>
            <a:r>
              <a:rPr lang="en-US" dirty="0">
                <a:latin typeface="Times New Roman" panose="02020603050405020304" pitchFamily="18" charset="0"/>
                <a:ea typeface="Calibri" panose="020F0502020204030204" pitchFamily="34" charset="0"/>
                <a:cs typeface="Arial" panose="020B0604020202020204" pitchFamily="34" charset="0"/>
              </a:rPr>
              <a:t>Infiltration =5%.</a:t>
            </a: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ar-JO" dirty="0"/>
          </a:p>
        </p:txBody>
      </p:sp>
      <p:pic>
        <p:nvPicPr>
          <p:cNvPr id="4" name="Picture 3"/>
          <p:cNvPicPr>
            <a:picLocks noChangeAspect="1"/>
          </p:cNvPicPr>
          <p:nvPr/>
        </p:nvPicPr>
        <p:blipFill>
          <a:blip r:embed="rId2" cstate="print"/>
          <a:stretch>
            <a:fillRect/>
          </a:stretch>
        </p:blipFill>
        <p:spPr>
          <a:xfrm>
            <a:off x="7848601" y="2788817"/>
            <a:ext cx="4343400" cy="4069183"/>
          </a:xfrm>
          <a:prstGeom prst="rect">
            <a:avLst/>
          </a:prstGeom>
        </p:spPr>
      </p:pic>
      <p:pic>
        <p:nvPicPr>
          <p:cNvPr id="5" name="Picture 4" descr="blog-excel-logo.png"/>
          <p:cNvPicPr>
            <a:picLocks noChangeAspect="1"/>
          </p:cNvPicPr>
          <p:nvPr/>
        </p:nvPicPr>
        <p:blipFill>
          <a:blip r:embed="rId3" cstate="print"/>
          <a:stretch>
            <a:fillRect/>
          </a:stretch>
        </p:blipFill>
        <p:spPr>
          <a:xfrm>
            <a:off x="5066513" y="5577571"/>
            <a:ext cx="2656591" cy="1280429"/>
          </a:xfrm>
          <a:prstGeom prst="rect">
            <a:avLst/>
          </a:prstGeom>
        </p:spPr>
      </p:pic>
      <p:sp>
        <p:nvSpPr>
          <p:cNvPr id="50178" name="AutoShape 2" descr="نتيجة بحث الصور عن ‪excel logo‬‏"/>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0180" name="AutoShape 4" descr="نتيجة بحث الصور عن ‪excel logo‬‏"/>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50182" name="AutoShape 6" descr="نتيجة بحث الصور عن ‪excel logo‬‏"/>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9" name="Picture 6" descr="نتيجة بحث الصور عن ‪calculator icons‬‏"/>
          <p:cNvPicPr>
            <a:picLocks noChangeAspect="1" noChangeArrowheads="1"/>
          </p:cNvPicPr>
          <p:nvPr/>
        </p:nvPicPr>
        <p:blipFill>
          <a:blip r:embed="rId4" cstate="print"/>
          <a:srcRect/>
          <a:stretch>
            <a:fillRect/>
          </a:stretch>
        </p:blipFill>
        <p:spPr bwMode="auto">
          <a:xfrm>
            <a:off x="258309" y="0"/>
            <a:ext cx="1265691" cy="1265691"/>
          </a:xfrm>
          <a:prstGeom prst="rect">
            <a:avLst/>
          </a:prstGeom>
          <a:noFill/>
        </p:spPr>
      </p:pic>
    </p:spTree>
    <p:extLst>
      <p:ext uri="{BB962C8B-B14F-4D97-AF65-F5344CB8AC3E}">
        <p14:creationId xmlns:p14="http://schemas.microsoft.com/office/powerpoint/2010/main" val="2628636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250" y="174058"/>
            <a:ext cx="10515600" cy="993738"/>
          </a:xfrm>
        </p:spPr>
        <p:txBody>
          <a:bodyPr/>
          <a:lstStyle/>
          <a:p>
            <a:r>
              <a:rPr lang="en-US" dirty="0">
                <a:ln w="0"/>
                <a:solidFill>
                  <a:schemeClr val="tx1"/>
                </a:solidFill>
                <a:effectLst>
                  <a:outerShdw blurRad="38100" dist="19050" dir="2700000" algn="tl" rotWithShape="0">
                    <a:schemeClr val="dk1">
                      <a:alpha val="40000"/>
                    </a:schemeClr>
                  </a:outerShdw>
                </a:effectLst>
              </a:rPr>
              <a:t>Introduction</a:t>
            </a:r>
            <a:endParaRPr lang="ar-JO" b="1" dirty="0">
              <a:ln w="22225">
                <a:solidFill>
                  <a:schemeClr val="accent2"/>
                </a:solidFill>
                <a:prstDash val="solid"/>
              </a:ln>
              <a:solidFill>
                <a:schemeClr val="accent2">
                  <a:lumMod val="40000"/>
                  <a:lumOff val="60000"/>
                </a:schemeClr>
              </a:solidFill>
            </a:endParaRPr>
          </a:p>
        </p:txBody>
      </p:sp>
      <p:sp>
        <p:nvSpPr>
          <p:cNvPr id="3" name="Content Placeholder 2"/>
          <p:cNvSpPr>
            <a:spLocks noGrp="1"/>
          </p:cNvSpPr>
          <p:nvPr>
            <p:ph idx="1"/>
          </p:nvPr>
        </p:nvSpPr>
        <p:spPr>
          <a:xfrm>
            <a:off x="925038" y="2312515"/>
            <a:ext cx="5472952" cy="3193956"/>
          </a:xfrm>
        </p:spPr>
        <p:txBody>
          <a:bodyPr>
            <a:normAutofit fontScale="85000" lnSpcReduction="10000"/>
          </a:bodyPr>
          <a:lstStyle/>
          <a:p>
            <a:pPr marL="0" lvl="0" indent="0" algn="l">
              <a:buNone/>
            </a:pPr>
            <a:r>
              <a:rPr lang="en-US" sz="3200" dirty="0">
                <a:ln w="0"/>
                <a:effectLst>
                  <a:outerShdw blurRad="38100" dist="19050" dir="2700000" algn="tl" rotWithShape="0">
                    <a:schemeClr val="dk1">
                      <a:alpha val="40000"/>
                    </a:schemeClr>
                  </a:outerShdw>
                </a:effectLst>
              </a:rPr>
              <a:t>Water is the most important substance for humans life, people consume water and produce wastewater. The traditional way in Palestine to dispose of wastewater is cesspits which have serious environmental and economical problems. </a:t>
            </a:r>
            <a:endParaRPr lang="ar-JO" sz="3200" dirty="0">
              <a:ln w="0"/>
              <a:effectLst>
                <a:outerShdw blurRad="38100" dist="19050" dir="2700000" algn="tl" rotWithShape="0">
                  <a:schemeClr val="dk1">
                    <a:alpha val="40000"/>
                  </a:schemeClr>
                </a:outerShdw>
              </a:effectLst>
            </a:endParaRPr>
          </a:p>
          <a:p>
            <a:endParaRPr lang="ar-JO" dirty="0"/>
          </a:p>
        </p:txBody>
      </p:sp>
      <p:pic>
        <p:nvPicPr>
          <p:cNvPr id="4" name="Picture 3"/>
          <p:cNvPicPr>
            <a:picLocks noChangeAspect="1"/>
          </p:cNvPicPr>
          <p:nvPr/>
        </p:nvPicPr>
        <p:blipFill>
          <a:blip r:embed="rId2" cstate="print"/>
          <a:stretch>
            <a:fillRect/>
          </a:stretch>
        </p:blipFill>
        <p:spPr>
          <a:xfrm>
            <a:off x="7375908" y="1809239"/>
            <a:ext cx="3712786" cy="4200508"/>
          </a:xfrm>
          <a:prstGeom prst="rect">
            <a:avLst/>
          </a:prstGeom>
        </p:spPr>
      </p:pic>
    </p:spTree>
    <p:extLst>
      <p:ext uri="{BB962C8B-B14F-4D97-AF65-F5344CB8AC3E}">
        <p14:creationId xmlns:p14="http://schemas.microsoft.com/office/powerpoint/2010/main" val="2775298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722" y="0"/>
            <a:ext cx="10515600" cy="777922"/>
          </a:xfrm>
        </p:spPr>
        <p:txBody>
          <a:bodyPr>
            <a:normAutofit fontScale="90000"/>
          </a:bodyPr>
          <a:lstStyle/>
          <a:p>
            <a:br>
              <a:rPr lang="en-US" dirty="0"/>
            </a:br>
            <a:r>
              <a:rPr lang="en-US" sz="6000" dirty="0"/>
              <a:t>Load calculation</a:t>
            </a:r>
            <a:endParaRPr lang="ar-JO" sz="60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69221024"/>
              </p:ext>
            </p:extLst>
          </p:nvPr>
        </p:nvGraphicFramePr>
        <p:xfrm>
          <a:off x="1045030" y="1403910"/>
          <a:ext cx="9985826" cy="5454090"/>
        </p:xfrm>
        <a:graphic>
          <a:graphicData uri="http://schemas.openxmlformats.org/drawingml/2006/table">
            <a:tbl>
              <a:tblPr rtl="1" firstRow="1" firstCol="1" bandRow="1">
                <a:tableStyleId>{BC89EF96-8CEA-46FF-86C4-4CE0E7609802}</a:tableStyleId>
              </a:tblPr>
              <a:tblGrid>
                <a:gridCol w="1264455">
                  <a:extLst>
                    <a:ext uri="{9D8B030D-6E8A-4147-A177-3AD203B41FA5}">
                      <a16:colId xmlns:a16="http://schemas.microsoft.com/office/drawing/2014/main" val="1216153902"/>
                    </a:ext>
                  </a:extLst>
                </a:gridCol>
                <a:gridCol w="1037676">
                  <a:extLst>
                    <a:ext uri="{9D8B030D-6E8A-4147-A177-3AD203B41FA5}">
                      <a16:colId xmlns:a16="http://schemas.microsoft.com/office/drawing/2014/main" val="4032570601"/>
                    </a:ext>
                  </a:extLst>
                </a:gridCol>
                <a:gridCol w="1214759">
                  <a:extLst>
                    <a:ext uri="{9D8B030D-6E8A-4147-A177-3AD203B41FA5}">
                      <a16:colId xmlns:a16="http://schemas.microsoft.com/office/drawing/2014/main" val="1459954383"/>
                    </a:ext>
                  </a:extLst>
                </a:gridCol>
                <a:gridCol w="1129686">
                  <a:extLst>
                    <a:ext uri="{9D8B030D-6E8A-4147-A177-3AD203B41FA5}">
                      <a16:colId xmlns:a16="http://schemas.microsoft.com/office/drawing/2014/main" val="2966836549"/>
                    </a:ext>
                  </a:extLst>
                </a:gridCol>
                <a:gridCol w="703577">
                  <a:extLst>
                    <a:ext uri="{9D8B030D-6E8A-4147-A177-3AD203B41FA5}">
                      <a16:colId xmlns:a16="http://schemas.microsoft.com/office/drawing/2014/main" val="164453776"/>
                    </a:ext>
                  </a:extLst>
                </a:gridCol>
                <a:gridCol w="652834">
                  <a:extLst>
                    <a:ext uri="{9D8B030D-6E8A-4147-A177-3AD203B41FA5}">
                      <a16:colId xmlns:a16="http://schemas.microsoft.com/office/drawing/2014/main" val="3699837213"/>
                    </a:ext>
                  </a:extLst>
                </a:gridCol>
                <a:gridCol w="946338">
                  <a:extLst>
                    <a:ext uri="{9D8B030D-6E8A-4147-A177-3AD203B41FA5}">
                      <a16:colId xmlns:a16="http://schemas.microsoft.com/office/drawing/2014/main" val="4163965387"/>
                    </a:ext>
                  </a:extLst>
                </a:gridCol>
                <a:gridCol w="1385708">
                  <a:extLst>
                    <a:ext uri="{9D8B030D-6E8A-4147-A177-3AD203B41FA5}">
                      <a16:colId xmlns:a16="http://schemas.microsoft.com/office/drawing/2014/main" val="65911675"/>
                    </a:ext>
                  </a:extLst>
                </a:gridCol>
                <a:gridCol w="1650793">
                  <a:extLst>
                    <a:ext uri="{9D8B030D-6E8A-4147-A177-3AD203B41FA5}">
                      <a16:colId xmlns:a16="http://schemas.microsoft.com/office/drawing/2014/main" val="1398535867"/>
                    </a:ext>
                  </a:extLst>
                </a:gridCol>
              </a:tblGrid>
              <a:tr h="2013789">
                <a:tc>
                  <a:txBody>
                    <a:bodyPr/>
                    <a:lstStyle/>
                    <a:p>
                      <a:pPr marL="71755" marR="71755" algn="ctr" rtl="1">
                        <a:lnSpc>
                          <a:spcPct val="115000"/>
                        </a:lnSpc>
                        <a:spcAft>
                          <a:spcPts val="0"/>
                        </a:spcAft>
                      </a:pPr>
                      <a:r>
                        <a:rPr lang="en-US" sz="1600" dirty="0">
                          <a:effectLst/>
                        </a:rPr>
                        <a:t>Load\manhole</a:t>
                      </a:r>
                    </a:p>
                    <a:p>
                      <a:pPr marL="71755" marR="71755" algn="ctr" rtl="1">
                        <a:lnSpc>
                          <a:spcPct val="115000"/>
                        </a:lnSpc>
                        <a:spcAft>
                          <a:spcPts val="0"/>
                        </a:spcAft>
                      </a:pPr>
                      <a:r>
                        <a:rPr lang="en-US" sz="1600" dirty="0">
                          <a:effectLst/>
                        </a:rPr>
                        <a:t>(m</a:t>
                      </a:r>
                      <a:r>
                        <a:rPr lang="en-US" sz="1600" baseline="30000" dirty="0">
                          <a:effectLst/>
                        </a:rPr>
                        <a:t>3</a:t>
                      </a:r>
                      <a:r>
                        <a:rPr lang="en-US" sz="1600" dirty="0">
                          <a:effectLst/>
                        </a:rPr>
                        <a:t>\d)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1">
                        <a:lnSpc>
                          <a:spcPct val="115000"/>
                        </a:lnSpc>
                        <a:spcAft>
                          <a:spcPts val="0"/>
                        </a:spcAft>
                      </a:pPr>
                      <a:r>
                        <a:rPr lang="en-US" sz="1600" dirty="0">
                          <a:effectLst/>
                        </a:rPr>
                        <a:t>Pop\manhole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1">
                        <a:lnSpc>
                          <a:spcPct val="115000"/>
                        </a:lnSpc>
                        <a:spcAft>
                          <a:spcPts val="0"/>
                        </a:spcAft>
                      </a:pPr>
                      <a:r>
                        <a:rPr lang="en-US" sz="1600" dirty="0">
                          <a:effectLst/>
                        </a:rPr>
                        <a:t>Population density</a:t>
                      </a:r>
                    </a:p>
                    <a:p>
                      <a:pPr marL="71755" marR="71755" algn="ctr" rtl="1">
                        <a:lnSpc>
                          <a:spcPct val="115000"/>
                        </a:lnSpc>
                        <a:spcAft>
                          <a:spcPts val="0"/>
                        </a:spcAft>
                      </a:pPr>
                      <a:r>
                        <a:rPr lang="en-US" sz="1600" dirty="0">
                          <a:effectLst/>
                        </a:rPr>
                        <a:t>(c\m</a:t>
                      </a:r>
                      <a:r>
                        <a:rPr lang="en-US" sz="1600" baseline="30000" dirty="0">
                          <a:effectLst/>
                        </a:rPr>
                        <a:t>2</a:t>
                      </a:r>
                      <a:r>
                        <a:rPr lang="en-US" sz="1600" dirty="0">
                          <a:effectLst/>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1">
                        <a:lnSpc>
                          <a:spcPct val="115000"/>
                        </a:lnSpc>
                        <a:spcAft>
                          <a:spcPts val="0"/>
                        </a:spcAft>
                      </a:pPr>
                      <a:r>
                        <a:rPr lang="ar-SA" sz="1600" dirty="0">
                          <a:effectLst/>
                        </a:rPr>
                        <a:t> </a:t>
                      </a:r>
                      <a:endParaRPr lang="en-US" sz="1600" dirty="0">
                        <a:effectLst/>
                      </a:endParaRPr>
                    </a:p>
                    <a:p>
                      <a:pPr marL="71755" marR="71755" algn="ctr" rtl="1">
                        <a:lnSpc>
                          <a:spcPct val="115000"/>
                        </a:lnSpc>
                        <a:spcAft>
                          <a:spcPts val="0"/>
                        </a:spcAft>
                      </a:pPr>
                      <a:r>
                        <a:rPr lang="en-US" sz="1600" dirty="0">
                          <a:effectLst/>
                        </a:rPr>
                        <a:t>Area (m</a:t>
                      </a:r>
                      <a:r>
                        <a:rPr lang="en-US" sz="1600" baseline="30000" dirty="0">
                          <a:effectLst/>
                        </a:rPr>
                        <a:t>2</a:t>
                      </a:r>
                      <a:r>
                        <a:rPr lang="en-US" sz="1600" dirty="0">
                          <a:effectLst/>
                        </a:rPr>
                        <a:t>)</a:t>
                      </a:r>
                    </a:p>
                    <a:p>
                      <a:pPr marL="71755" marR="71755" algn="ctr" rtl="1">
                        <a:lnSpc>
                          <a:spcPct val="115000"/>
                        </a:lnSpc>
                        <a:spcAft>
                          <a:spcPts val="0"/>
                        </a:spcAft>
                      </a:pPr>
                      <a:r>
                        <a:rPr lang="ar-SA" sz="1600" dirty="0">
                          <a:effectLst/>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1">
                        <a:lnSpc>
                          <a:spcPct val="115000"/>
                        </a:lnSpc>
                        <a:spcAft>
                          <a:spcPts val="0"/>
                        </a:spcAft>
                      </a:pPr>
                      <a:r>
                        <a:rPr lang="en-US" sz="1600" dirty="0">
                          <a:effectLst/>
                        </a:rPr>
                        <a:t>Infiltration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1">
                        <a:lnSpc>
                          <a:spcPct val="115000"/>
                        </a:lnSpc>
                        <a:spcAft>
                          <a:spcPts val="0"/>
                        </a:spcAft>
                      </a:pPr>
                      <a:r>
                        <a:rPr lang="en-US" sz="1600" dirty="0">
                          <a:effectLst/>
                        </a:rPr>
                        <a:t>PHF</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dirty="0">
                          <a:effectLst/>
                        </a:rPr>
                        <a:t>% waste of water consumption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1">
                        <a:lnSpc>
                          <a:spcPct val="115000"/>
                        </a:lnSpc>
                        <a:spcAft>
                          <a:spcPts val="0"/>
                        </a:spcAft>
                      </a:pPr>
                      <a:r>
                        <a:rPr lang="en-US" sz="1600" dirty="0">
                          <a:effectLst/>
                        </a:rPr>
                        <a:t>Water consumption (L\c.d)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dirty="0">
                          <a:effectLst/>
                        </a:rPr>
                        <a:t>LABEL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extLst>
                  <a:ext uri="{0D108BD9-81ED-4DB2-BD59-A6C34878D82A}">
                    <a16:rowId xmlns:a16="http://schemas.microsoft.com/office/drawing/2014/main" val="3266191910"/>
                  </a:ext>
                </a:extLst>
              </a:tr>
              <a:tr h="553067">
                <a:tc>
                  <a:txBody>
                    <a:bodyPr/>
                    <a:lstStyle/>
                    <a:p>
                      <a:pPr algn="ctr" rtl="0">
                        <a:lnSpc>
                          <a:spcPct val="115000"/>
                        </a:lnSpc>
                        <a:spcAft>
                          <a:spcPts val="0"/>
                        </a:spcAft>
                      </a:pPr>
                      <a:r>
                        <a:rPr lang="en-US" sz="1800" dirty="0">
                          <a:effectLst/>
                        </a:rPr>
                        <a:t>132.84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328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pPr>
                      <a:r>
                        <a:rPr lang="en-US" sz="1800">
                          <a:effectLst/>
                        </a:rPr>
                        <a:t>0.00615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53220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pPr>
                      <a:r>
                        <a:rPr lang="en-US"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0"/>
                        </a:spcAft>
                      </a:pPr>
                      <a:r>
                        <a:rPr lang="en-US" sz="1800">
                          <a:effectLst/>
                        </a:rPr>
                        <a:t>125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MH-1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75271565"/>
                  </a:ext>
                </a:extLst>
              </a:tr>
              <a:tr h="593700">
                <a:tc>
                  <a:txBody>
                    <a:bodyPr/>
                    <a:lstStyle/>
                    <a:p>
                      <a:pPr algn="ctr" rtl="0">
                        <a:lnSpc>
                          <a:spcPct val="115000"/>
                        </a:lnSpc>
                        <a:spcAft>
                          <a:spcPts val="0"/>
                        </a:spcAft>
                      </a:pPr>
                      <a:r>
                        <a:rPr lang="en-US" sz="1800">
                          <a:effectLst/>
                        </a:rPr>
                        <a:t>46.98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116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0.00615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18707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MH-2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98729578"/>
                  </a:ext>
                </a:extLst>
              </a:tr>
              <a:tr h="553067">
                <a:tc>
                  <a:txBody>
                    <a:bodyPr/>
                    <a:lstStyle/>
                    <a:p>
                      <a:pPr algn="ctr" rtl="0">
                        <a:lnSpc>
                          <a:spcPct val="115000"/>
                        </a:lnSpc>
                        <a:spcAft>
                          <a:spcPts val="0"/>
                        </a:spcAft>
                      </a:pPr>
                      <a:r>
                        <a:rPr lang="en-US" sz="1800">
                          <a:effectLst/>
                        </a:rPr>
                        <a:t>59.535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147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0.00615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23761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MH-3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35720625"/>
                  </a:ext>
                </a:extLst>
              </a:tr>
              <a:tr h="593700">
                <a:tc>
                  <a:txBody>
                    <a:bodyPr/>
                    <a:lstStyle/>
                    <a:p>
                      <a:pPr algn="ctr" rtl="0">
                        <a:lnSpc>
                          <a:spcPct val="115000"/>
                        </a:lnSpc>
                        <a:spcAft>
                          <a:spcPts val="0"/>
                        </a:spcAft>
                      </a:pPr>
                      <a:r>
                        <a:rPr lang="en-US" sz="1800">
                          <a:effectLst/>
                        </a:rPr>
                        <a:t>54.27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134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0.00615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21668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MH-4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50172275"/>
                  </a:ext>
                </a:extLst>
              </a:tr>
              <a:tr h="553067">
                <a:tc>
                  <a:txBody>
                    <a:bodyPr/>
                    <a:lstStyle/>
                    <a:p>
                      <a:pPr algn="ctr" rtl="0">
                        <a:lnSpc>
                          <a:spcPct val="115000"/>
                        </a:lnSpc>
                        <a:spcAft>
                          <a:spcPts val="0"/>
                        </a:spcAft>
                      </a:pPr>
                      <a:r>
                        <a:rPr lang="en-US" sz="1800">
                          <a:effectLst/>
                        </a:rPr>
                        <a:t>30.78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76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0.00615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12241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80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a:effectLst/>
                        </a:rPr>
                        <a:t>125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MH-5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12309634"/>
                  </a:ext>
                </a:extLst>
              </a:tr>
              <a:tr h="593700">
                <a:tc>
                  <a:txBody>
                    <a:bodyPr/>
                    <a:lstStyle/>
                    <a:p>
                      <a:pPr algn="ctr" rtl="0">
                        <a:lnSpc>
                          <a:spcPct val="115000"/>
                        </a:lnSpc>
                        <a:spcAft>
                          <a:spcPts val="0"/>
                        </a:spcAft>
                      </a:pPr>
                      <a:r>
                        <a:rPr lang="en-US" sz="1800" dirty="0">
                          <a:effectLst/>
                        </a:rPr>
                        <a:t>24.705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61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0.00615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9835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80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125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800" dirty="0">
                          <a:effectLst/>
                        </a:rPr>
                        <a:t>MH-6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04424786"/>
                  </a:ext>
                </a:extLst>
              </a:tr>
            </a:tbl>
          </a:graphicData>
        </a:graphic>
      </p:graphicFrame>
      <p:sp>
        <p:nvSpPr>
          <p:cNvPr id="49154" name="AutoShape 2" descr="نتيجة بحث الصور عن ‪excel logo‬‏"/>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5" name="Picture 6" descr="نتيجة بحث الصور عن ‪calculator icons‬‏"/>
          <p:cNvPicPr>
            <a:picLocks noChangeAspect="1" noChangeArrowheads="1"/>
          </p:cNvPicPr>
          <p:nvPr/>
        </p:nvPicPr>
        <p:blipFill>
          <a:blip r:embed="rId2" cstate="print"/>
          <a:srcRect/>
          <a:stretch>
            <a:fillRect/>
          </a:stretch>
        </p:blipFill>
        <p:spPr bwMode="auto">
          <a:xfrm>
            <a:off x="258309" y="0"/>
            <a:ext cx="1265691" cy="1265691"/>
          </a:xfrm>
          <a:prstGeom prst="rect">
            <a:avLst/>
          </a:prstGeom>
          <a:noFill/>
        </p:spPr>
      </p:pic>
    </p:spTree>
    <p:extLst>
      <p:ext uri="{BB962C8B-B14F-4D97-AF65-F5344CB8AC3E}">
        <p14:creationId xmlns:p14="http://schemas.microsoft.com/office/powerpoint/2010/main" val="1570193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idx="1"/>
          </p:nvPr>
        </p:nvSpPr>
        <p:spPr>
          <a:xfrm>
            <a:off x="260190" y="191068"/>
            <a:ext cx="10233800" cy="903927"/>
          </a:xfrm>
        </p:spPr>
        <p:txBody>
          <a:bodyPr>
            <a:noAutofit/>
          </a:bodyPr>
          <a:lstStyle/>
          <a:p>
            <a:pPr algn="ctr" rtl="0" eaLnBrk="1" hangingPunct="1">
              <a:buNone/>
            </a:pPr>
            <a:r>
              <a:rPr lang="en-US" altLang="en-US" sz="4400" b="1" dirty="0">
                <a:latin typeface="Times New Roman" panose="02020603050405020304" pitchFamily="18" charset="0"/>
                <a:cs typeface="Times New Roman" panose="02020603050405020304" pitchFamily="18" charset="0"/>
              </a:rPr>
              <a:t>Design constraints </a:t>
            </a:r>
          </a:p>
        </p:txBody>
      </p:sp>
      <p:pic>
        <p:nvPicPr>
          <p:cNvPr id="6" name="Picture 5" descr="C:\Users\H P\AppData\Local\Microsoft\Windows\INetCacheContent.Word\v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268" y="1664050"/>
            <a:ext cx="4353636" cy="2451074"/>
          </a:xfrm>
          <a:prstGeom prst="rect">
            <a:avLst/>
          </a:prstGeom>
          <a:ln>
            <a:noFill/>
          </a:ln>
          <a:effectLst>
            <a:softEdge rad="112500"/>
          </a:effectLst>
        </p:spPr>
      </p:pic>
      <p:pic>
        <p:nvPicPr>
          <p:cNvPr id="7" name="Picture 6" descr="C:\Users\H P\AppData\Local\Microsoft\Windows\INetCacheContent.Word\s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7945" y="4471639"/>
            <a:ext cx="4367284" cy="2386361"/>
          </a:xfrm>
          <a:prstGeom prst="rect">
            <a:avLst/>
          </a:prstGeom>
          <a:ln>
            <a:noFill/>
          </a:ln>
          <a:effectLst>
            <a:softEdge rad="112500"/>
          </a:effectLst>
        </p:spPr>
      </p:pic>
      <p:pic>
        <p:nvPicPr>
          <p:cNvPr id="8" name="Picture 7" descr="C:\Users\H P\AppData\Local\Microsoft\Windows\INetCacheContent.Word\c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96473" y="1664050"/>
            <a:ext cx="4367282" cy="2398261"/>
          </a:xfrm>
          <a:prstGeom prst="rect">
            <a:avLst/>
          </a:prstGeom>
          <a:ln>
            <a:noFill/>
          </a:ln>
          <a:effectLst>
            <a:softEdge rad="112500"/>
          </a:effectLst>
        </p:spPr>
      </p:pic>
      <p:sp>
        <p:nvSpPr>
          <p:cNvPr id="5" name="Rectangle 4"/>
          <p:cNvSpPr/>
          <p:nvPr/>
        </p:nvSpPr>
        <p:spPr>
          <a:xfrm>
            <a:off x="881845" y="1163122"/>
            <a:ext cx="1537969" cy="523220"/>
          </a:xfrm>
          <a:prstGeom prst="rect">
            <a:avLst/>
          </a:prstGeom>
        </p:spPr>
        <p:txBody>
          <a:bodyPr wrap="square">
            <a:spAutoFit/>
          </a:bodyPr>
          <a:lstStyle/>
          <a:p>
            <a:pPr algn="ctr"/>
            <a:r>
              <a:rPr lang="en-US" sz="2800" dirty="0">
                <a:ln w="0"/>
                <a:effectLst>
                  <a:outerShdw blurRad="38100" dist="19050" dir="2700000" algn="tl" rotWithShape="0">
                    <a:schemeClr val="dk1">
                      <a:alpha val="40000"/>
                    </a:schemeClr>
                  </a:outerShdw>
                </a:effectLst>
              </a:rPr>
              <a:t>velocity</a:t>
            </a:r>
          </a:p>
        </p:txBody>
      </p:sp>
      <p:sp>
        <p:nvSpPr>
          <p:cNvPr id="9" name="Rectangle 8"/>
          <p:cNvSpPr/>
          <p:nvPr/>
        </p:nvSpPr>
        <p:spPr>
          <a:xfrm>
            <a:off x="4909806" y="3948419"/>
            <a:ext cx="1164101" cy="584775"/>
          </a:xfrm>
          <a:prstGeom prst="rect">
            <a:avLst/>
          </a:prstGeom>
          <a:noFill/>
        </p:spPr>
        <p:txBody>
          <a:bodyPr wrap="none" lIns="91440" tIns="45720" rIns="91440" bIns="45720">
            <a:spAutoFit/>
          </a:bodyPr>
          <a:lstStyle/>
          <a:p>
            <a:pPr algn="ctr"/>
            <a:r>
              <a:rPr lang="en-US" sz="3200" b="0" cap="none" spc="0" dirty="0">
                <a:ln w="0"/>
                <a:solidFill>
                  <a:schemeClr val="tx1"/>
                </a:solidFill>
                <a:effectLst>
                  <a:outerShdw blurRad="38100" dist="19050" dir="2700000" algn="tl" rotWithShape="0">
                    <a:schemeClr val="dk1">
                      <a:alpha val="40000"/>
                    </a:schemeClr>
                  </a:outerShdw>
                </a:effectLst>
              </a:rPr>
              <a:t>slope</a:t>
            </a:r>
          </a:p>
        </p:txBody>
      </p:sp>
      <p:sp>
        <p:nvSpPr>
          <p:cNvPr id="10" name="Rectangle 9"/>
          <p:cNvSpPr/>
          <p:nvPr/>
        </p:nvSpPr>
        <p:spPr>
          <a:xfrm>
            <a:off x="6396473" y="1189900"/>
            <a:ext cx="2145139" cy="523220"/>
          </a:xfrm>
          <a:prstGeom prst="rect">
            <a:avLst/>
          </a:prstGeom>
          <a:noFill/>
        </p:spPr>
        <p:txBody>
          <a:bodyPr wrap="non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Cover depth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4171"/>
            <a:ext cx="10972800" cy="1143000"/>
          </a:xfrm>
        </p:spPr>
        <p:txBody>
          <a:bodyPr/>
          <a:lstStyle/>
          <a:p>
            <a:r>
              <a:rPr lang="en-US" dirty="0"/>
              <a:t>Solving the problems of cover depth and velocity </a:t>
            </a:r>
            <a:endParaRPr lang="ar-SA" dirty="0"/>
          </a:p>
        </p:txBody>
      </p:sp>
      <p:pic>
        <p:nvPicPr>
          <p:cNvPr id="4" name="Content Placeholder 3" descr="12.PNG"/>
          <p:cNvPicPr>
            <a:picLocks noGrp="1" noChangeAspect="1"/>
          </p:cNvPicPr>
          <p:nvPr>
            <p:ph idx="1"/>
          </p:nvPr>
        </p:nvPicPr>
        <p:blipFill>
          <a:blip r:embed="rId2" cstate="print"/>
          <a:stretch>
            <a:fillRect/>
          </a:stretch>
        </p:blipFill>
        <p:spPr>
          <a:xfrm>
            <a:off x="0" y="1741715"/>
            <a:ext cx="5863771" cy="5116286"/>
          </a:xfrm>
        </p:spPr>
      </p:pic>
      <p:pic>
        <p:nvPicPr>
          <p:cNvPr id="5" name="Picture 4" descr="13.PNG"/>
          <p:cNvPicPr>
            <a:picLocks noChangeAspect="1"/>
          </p:cNvPicPr>
          <p:nvPr/>
        </p:nvPicPr>
        <p:blipFill>
          <a:blip r:embed="rId3" cstate="print"/>
          <a:stretch>
            <a:fillRect/>
          </a:stretch>
        </p:blipFill>
        <p:spPr>
          <a:xfrm>
            <a:off x="6270171" y="1756229"/>
            <a:ext cx="5921829" cy="5101771"/>
          </a:xfrm>
          <a:prstGeom prst="rect">
            <a:avLst/>
          </a:prstGeom>
        </p:spPr>
      </p:pic>
      <p:pic>
        <p:nvPicPr>
          <p:cNvPr id="61442" name="Picture 2" descr="نتيجة بحث الصور عن ‪thinking icons‬‏"/>
          <p:cNvPicPr>
            <a:picLocks noChangeAspect="1" noChangeArrowheads="1"/>
          </p:cNvPicPr>
          <p:nvPr/>
        </p:nvPicPr>
        <p:blipFill>
          <a:blip r:embed="rId4" cstate="print"/>
          <a:srcRect/>
          <a:stretch>
            <a:fillRect/>
          </a:stretch>
        </p:blipFill>
        <p:spPr bwMode="auto">
          <a:xfrm>
            <a:off x="10525805" y="-346983"/>
            <a:ext cx="1912938" cy="191293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 y="0"/>
            <a:ext cx="10972800" cy="1143000"/>
          </a:xfrm>
        </p:spPr>
        <p:txBody>
          <a:bodyPr/>
          <a:lstStyle/>
          <a:p>
            <a:r>
              <a:rPr lang="en-US" dirty="0"/>
              <a:t>Determining the location of WWTP</a:t>
            </a:r>
            <a:endParaRPr lang="ar-SA" dirty="0"/>
          </a:p>
        </p:txBody>
      </p:sp>
      <p:pic>
        <p:nvPicPr>
          <p:cNvPr id="4" name="Content Placeholder 3" descr="ك.PNG"/>
          <p:cNvPicPr>
            <a:picLocks noGrp="1" noChangeAspect="1"/>
          </p:cNvPicPr>
          <p:nvPr>
            <p:ph idx="1"/>
          </p:nvPr>
        </p:nvPicPr>
        <p:blipFill>
          <a:blip r:embed="rId2" cstate="print"/>
          <a:stretch>
            <a:fillRect/>
          </a:stretch>
        </p:blipFill>
        <p:spPr>
          <a:xfrm>
            <a:off x="1417320" y="1356360"/>
            <a:ext cx="9238738" cy="5501640"/>
          </a:xfrm>
        </p:spPr>
      </p:pic>
      <p:pic>
        <p:nvPicPr>
          <p:cNvPr id="5" name="Picture 2" descr="نتيجة بحث الصور عن ‪think icon‬‏"/>
          <p:cNvPicPr>
            <a:picLocks noChangeAspect="1" noChangeArrowheads="1"/>
          </p:cNvPicPr>
          <p:nvPr/>
        </p:nvPicPr>
        <p:blipFill>
          <a:blip r:embed="rId3" cstate="print"/>
          <a:srcRect/>
          <a:stretch>
            <a:fillRect/>
          </a:stretch>
        </p:blipFill>
        <p:spPr bwMode="auto">
          <a:xfrm>
            <a:off x="29029" y="0"/>
            <a:ext cx="1480457" cy="1480457"/>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10972800" cy="1143000"/>
          </a:xfrm>
        </p:spPr>
        <p:txBody>
          <a:bodyPr/>
          <a:lstStyle/>
          <a:p>
            <a:r>
              <a:rPr lang="en-US" dirty="0"/>
              <a:t>Determining the location of WWTP</a:t>
            </a:r>
            <a:endParaRPr lang="ar-SA" dirty="0"/>
          </a:p>
        </p:txBody>
      </p:sp>
      <p:pic>
        <p:nvPicPr>
          <p:cNvPr id="4" name="Content Placeholder 3" descr="mm.PNG"/>
          <p:cNvPicPr>
            <a:picLocks noGrp="1" noChangeAspect="1"/>
          </p:cNvPicPr>
          <p:nvPr>
            <p:ph idx="1"/>
          </p:nvPr>
        </p:nvPicPr>
        <p:blipFill>
          <a:blip r:embed="rId2" cstate="print"/>
          <a:stretch>
            <a:fillRect/>
          </a:stretch>
        </p:blipFill>
        <p:spPr>
          <a:xfrm>
            <a:off x="889692" y="1645920"/>
            <a:ext cx="10827602" cy="4907280"/>
          </a:xfrm>
        </p:spPr>
      </p:pic>
      <p:pic>
        <p:nvPicPr>
          <p:cNvPr id="46082" name="Picture 2" descr="نتيجة بحث الصور عن ‪think icon‬‏"/>
          <p:cNvPicPr>
            <a:picLocks noChangeAspect="1" noChangeArrowheads="1"/>
          </p:cNvPicPr>
          <p:nvPr/>
        </p:nvPicPr>
        <p:blipFill>
          <a:blip r:embed="rId3" cstate="print"/>
          <a:srcRect/>
          <a:stretch>
            <a:fillRect/>
          </a:stretch>
        </p:blipFill>
        <p:spPr bwMode="auto">
          <a:xfrm>
            <a:off x="29029" y="0"/>
            <a:ext cx="1480457" cy="1480457"/>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3.PNG"/>
          <p:cNvPicPr>
            <a:picLocks noGrp="1" noChangeAspect="1"/>
          </p:cNvPicPr>
          <p:nvPr>
            <p:ph idx="1"/>
          </p:nvPr>
        </p:nvPicPr>
        <p:blipFill>
          <a:blip r:embed="rId2" cstate="print"/>
          <a:stretch>
            <a:fillRect/>
          </a:stretch>
        </p:blipFill>
        <p:spPr>
          <a:xfrm>
            <a:off x="1219200" y="1248229"/>
            <a:ext cx="9971314" cy="5609771"/>
          </a:xfrm>
        </p:spPr>
      </p:pic>
      <p:sp>
        <p:nvSpPr>
          <p:cNvPr id="5" name="Title 1"/>
          <p:cNvSpPr>
            <a:spLocks noGrp="1"/>
          </p:cNvSpPr>
          <p:nvPr>
            <p:ph type="title"/>
          </p:nvPr>
        </p:nvSpPr>
        <p:spPr>
          <a:xfrm>
            <a:off x="441325" y="0"/>
            <a:ext cx="10972800" cy="1143000"/>
          </a:xfrm>
        </p:spPr>
        <p:txBody>
          <a:bodyPr/>
          <a:lstStyle/>
          <a:p>
            <a:r>
              <a:rPr lang="en-US" dirty="0"/>
              <a:t>Determining the location of WWTP</a:t>
            </a:r>
            <a:endParaRPr lang="ar-SA" dirty="0"/>
          </a:p>
        </p:txBody>
      </p:sp>
      <p:pic>
        <p:nvPicPr>
          <p:cNvPr id="6" name="Picture 2" descr="نتيجة بحث الصور عن ‪think icon‬‏"/>
          <p:cNvPicPr>
            <a:picLocks noChangeAspect="1" noChangeArrowheads="1"/>
          </p:cNvPicPr>
          <p:nvPr/>
        </p:nvPicPr>
        <p:blipFill>
          <a:blip r:embed="rId3" cstate="print"/>
          <a:srcRect/>
          <a:stretch>
            <a:fillRect/>
          </a:stretch>
        </p:blipFill>
        <p:spPr bwMode="auto">
          <a:xfrm>
            <a:off x="29029" y="0"/>
            <a:ext cx="1480457" cy="148045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 y="0"/>
            <a:ext cx="10972800" cy="1143000"/>
          </a:xfrm>
        </p:spPr>
        <p:txBody>
          <a:bodyPr/>
          <a:lstStyle/>
          <a:p>
            <a:r>
              <a:rPr lang="en-US" dirty="0"/>
              <a:t>Criteria for choosing WWTP</a:t>
            </a:r>
            <a:endParaRPr lang="ar-SA" dirty="0"/>
          </a:p>
        </p:txBody>
      </p:sp>
      <p:pic>
        <p:nvPicPr>
          <p:cNvPr id="44036" name="Picture 4" descr="نتيجة بحث الصور عن ‪choices icon‬‏"/>
          <p:cNvPicPr>
            <a:picLocks noChangeAspect="1" noChangeArrowheads="1"/>
          </p:cNvPicPr>
          <p:nvPr/>
        </p:nvPicPr>
        <p:blipFill>
          <a:blip r:embed="rId2" cstate="print"/>
          <a:srcRect/>
          <a:stretch>
            <a:fillRect/>
          </a:stretch>
        </p:blipFill>
        <p:spPr bwMode="auto">
          <a:xfrm>
            <a:off x="0" y="184148"/>
            <a:ext cx="2412320" cy="2412321"/>
          </a:xfrm>
          <a:prstGeom prst="rect">
            <a:avLst/>
          </a:prstGeom>
          <a:noFill/>
        </p:spPr>
      </p:pic>
      <p:graphicFrame>
        <p:nvGraphicFramePr>
          <p:cNvPr id="6" name="Content Placeholder 5">
            <a:extLst>
              <a:ext uri="{FF2B5EF4-FFF2-40B4-BE49-F238E27FC236}">
                <a16:creationId xmlns:a16="http://schemas.microsoft.com/office/drawing/2014/main" id="{81CEFF91-5349-4EAC-98BE-F3A498358C75}"/>
              </a:ext>
            </a:extLst>
          </p:cNvPr>
          <p:cNvGraphicFramePr>
            <a:graphicFrameLocks noGrp="1"/>
          </p:cNvGraphicFramePr>
          <p:nvPr>
            <p:ph idx="1"/>
            <p:extLst>
              <p:ext uri="{D42A27DB-BD31-4B8C-83A1-F6EECF244321}">
                <p14:modId xmlns:p14="http://schemas.microsoft.com/office/powerpoint/2010/main" val="4106137321"/>
              </p:ext>
            </p:extLst>
          </p:nvPr>
        </p:nvGraphicFramePr>
        <p:xfrm>
          <a:off x="2051822" y="2129883"/>
          <a:ext cx="8619894" cy="4404729"/>
        </p:xfrm>
        <a:graphic>
          <a:graphicData uri="http://schemas.openxmlformats.org/drawingml/2006/table">
            <a:tbl>
              <a:tblPr rtl="1" firstRow="1" firstCol="1" bandRow="1">
                <a:tableStyleId>{5DA37D80-6434-44D0-A028-1B22A696006F}</a:tableStyleId>
              </a:tblPr>
              <a:tblGrid>
                <a:gridCol w="4309947">
                  <a:extLst>
                    <a:ext uri="{9D8B030D-6E8A-4147-A177-3AD203B41FA5}">
                      <a16:colId xmlns:a16="http://schemas.microsoft.com/office/drawing/2014/main" val="3031891241"/>
                    </a:ext>
                  </a:extLst>
                </a:gridCol>
                <a:gridCol w="4309947">
                  <a:extLst>
                    <a:ext uri="{9D8B030D-6E8A-4147-A177-3AD203B41FA5}">
                      <a16:colId xmlns:a16="http://schemas.microsoft.com/office/drawing/2014/main" val="735309792"/>
                    </a:ext>
                  </a:extLst>
                </a:gridCol>
              </a:tblGrid>
              <a:tr h="629247">
                <a:tc>
                  <a:txBody>
                    <a:bodyPr/>
                    <a:lstStyle/>
                    <a:p>
                      <a:pPr algn="ctr" rtl="1">
                        <a:lnSpc>
                          <a:spcPct val="115000"/>
                        </a:lnSpc>
                        <a:spcAft>
                          <a:spcPts val="0"/>
                        </a:spcAft>
                      </a:pPr>
                      <a:r>
                        <a:rPr lang="en-US" sz="1800">
                          <a:effectLst/>
                        </a:rPr>
                        <a:t>weight</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800" dirty="0">
                          <a:effectLst/>
                        </a:rPr>
                        <a:t>Constraints</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01227728"/>
                  </a:ext>
                </a:extLst>
              </a:tr>
              <a:tr h="629247">
                <a:tc>
                  <a:txBody>
                    <a:bodyPr/>
                    <a:lstStyle/>
                    <a:p>
                      <a:pPr algn="ctr" rtl="0">
                        <a:lnSpc>
                          <a:spcPct val="115000"/>
                        </a:lnSpc>
                        <a:spcAft>
                          <a:spcPts val="0"/>
                        </a:spcAft>
                      </a:pPr>
                      <a:r>
                        <a:rPr lang="en-US" sz="1800">
                          <a:effectLst/>
                        </a:rPr>
                        <a:t>10</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800" dirty="0">
                          <a:effectLst/>
                        </a:rPr>
                        <a:t>Environmental</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04981872"/>
                  </a:ext>
                </a:extLst>
              </a:tr>
              <a:tr h="629247">
                <a:tc>
                  <a:txBody>
                    <a:bodyPr/>
                    <a:lstStyle/>
                    <a:p>
                      <a:pPr algn="ctr" rtl="0">
                        <a:lnSpc>
                          <a:spcPct val="115000"/>
                        </a:lnSpc>
                        <a:spcAft>
                          <a:spcPts val="0"/>
                        </a:spcAft>
                      </a:pPr>
                      <a:r>
                        <a:rPr lang="en-US" sz="1800">
                          <a:effectLst/>
                        </a:rPr>
                        <a:t>15</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800" dirty="0">
                          <a:effectLst/>
                        </a:rPr>
                        <a:t>Economical</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98039120"/>
                  </a:ext>
                </a:extLst>
              </a:tr>
              <a:tr h="629247">
                <a:tc>
                  <a:txBody>
                    <a:bodyPr/>
                    <a:lstStyle/>
                    <a:p>
                      <a:pPr algn="ctr" rtl="0">
                        <a:lnSpc>
                          <a:spcPct val="115000"/>
                        </a:lnSpc>
                        <a:spcAft>
                          <a:spcPts val="0"/>
                        </a:spcAft>
                      </a:pPr>
                      <a:r>
                        <a:rPr lang="en-US" sz="1800">
                          <a:effectLst/>
                        </a:rPr>
                        <a:t>20</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800" dirty="0">
                          <a:effectLst/>
                        </a:rPr>
                        <a:t>Close to the services</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93630793"/>
                  </a:ext>
                </a:extLst>
              </a:tr>
              <a:tr h="629247">
                <a:tc>
                  <a:txBody>
                    <a:bodyPr/>
                    <a:lstStyle/>
                    <a:p>
                      <a:pPr algn="ctr" rtl="0">
                        <a:lnSpc>
                          <a:spcPct val="115000"/>
                        </a:lnSpc>
                        <a:spcAft>
                          <a:spcPts val="0"/>
                        </a:spcAft>
                      </a:pPr>
                      <a:r>
                        <a:rPr lang="en-US" sz="1800">
                          <a:effectLst/>
                        </a:rPr>
                        <a:t>15</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800" dirty="0">
                          <a:effectLst/>
                        </a:rPr>
                        <a:t>Not in sensitive areas</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51956857"/>
                  </a:ext>
                </a:extLst>
              </a:tr>
              <a:tr h="629247">
                <a:tc>
                  <a:txBody>
                    <a:bodyPr/>
                    <a:lstStyle/>
                    <a:p>
                      <a:pPr algn="ctr" rtl="0">
                        <a:lnSpc>
                          <a:spcPct val="115000"/>
                        </a:lnSpc>
                        <a:spcAft>
                          <a:spcPts val="0"/>
                        </a:spcAft>
                      </a:pPr>
                      <a:r>
                        <a:rPr lang="en-US" sz="1800">
                          <a:effectLst/>
                        </a:rPr>
                        <a:t>20</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800" dirty="0">
                          <a:effectLst/>
                        </a:rPr>
                        <a:t>Availability of infrastructure</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6423886"/>
                  </a:ext>
                </a:extLst>
              </a:tr>
              <a:tr h="629247">
                <a:tc>
                  <a:txBody>
                    <a:bodyPr/>
                    <a:lstStyle/>
                    <a:p>
                      <a:pPr algn="ctr" rtl="0">
                        <a:lnSpc>
                          <a:spcPct val="115000"/>
                        </a:lnSpc>
                        <a:spcAft>
                          <a:spcPts val="0"/>
                        </a:spcAft>
                      </a:pPr>
                      <a:r>
                        <a:rPr lang="en-US" sz="1800">
                          <a:effectLst/>
                        </a:rPr>
                        <a:t>20</a:t>
                      </a:r>
                      <a:endParaRPr lang="en-US" sz="18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800" dirty="0">
                          <a:effectLst/>
                        </a:rPr>
                        <a:t>Political</a:t>
                      </a:r>
                      <a:endParaRPr lang="en-US" sz="18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65892530"/>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04800" y="0"/>
            <a:ext cx="10972800" cy="1143000"/>
          </a:xfrm>
        </p:spPr>
        <p:txBody>
          <a:bodyPr/>
          <a:lstStyle/>
          <a:p>
            <a:r>
              <a:rPr lang="en-US" dirty="0"/>
              <a:t>Criteria for choosing WWTP</a:t>
            </a:r>
            <a:endParaRPr lang="ar-SA" dirty="0"/>
          </a:p>
        </p:txBody>
      </p:sp>
      <p:sp>
        <p:nvSpPr>
          <p:cNvPr id="6" name="Title 1"/>
          <p:cNvSpPr txBox="1">
            <a:spLocks/>
          </p:cNvSpPr>
          <p:nvPr/>
        </p:nvSpPr>
        <p:spPr bwMode="auto">
          <a:xfrm>
            <a:off x="8305800" y="3381828"/>
            <a:ext cx="3886200" cy="3998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4400" b="0" i="0" u="none" strike="noStrike" kern="1200" cap="none" spc="0" normalizeH="0" baseline="0" noProof="0" dirty="0">
                <a:ln>
                  <a:noFill/>
                </a:ln>
                <a:solidFill>
                  <a:schemeClr val="tx2"/>
                </a:solidFill>
                <a:effectLst/>
                <a:uLnTx/>
                <a:uFillTx/>
                <a:latin typeface="+mj-lt"/>
                <a:ea typeface="+mj-ea"/>
                <a:cs typeface="+mj-cs"/>
              </a:rPr>
              <a:t>So the best alternative is </a:t>
            </a:r>
            <a:r>
              <a:rPr kumimoji="0" lang="en-US" sz="4400" b="0" i="0" u="sng" strike="noStrike" kern="1200" cap="none" spc="0" normalizeH="0" baseline="0" noProof="0" dirty="0">
                <a:ln>
                  <a:noFill/>
                </a:ln>
                <a:solidFill>
                  <a:schemeClr val="tx2"/>
                </a:solidFill>
                <a:effectLst/>
                <a:uLnTx/>
                <a:uFillTx/>
                <a:latin typeface="+mj-lt"/>
                <a:ea typeface="+mj-ea"/>
                <a:cs typeface="+mj-cs"/>
              </a:rPr>
              <a:t>B3</a:t>
            </a:r>
            <a:endParaRPr kumimoji="0" lang="ar-SA" sz="4400" b="0" i="0" u="sng" strike="noStrike" kern="1200" cap="none" spc="0" normalizeH="0" baseline="0" noProof="0" dirty="0">
              <a:ln>
                <a:noFill/>
              </a:ln>
              <a:solidFill>
                <a:schemeClr val="tx2"/>
              </a:solidFill>
              <a:effectLst/>
              <a:uLnTx/>
              <a:uFillTx/>
              <a:latin typeface="+mj-lt"/>
              <a:ea typeface="+mj-ea"/>
              <a:cs typeface="+mj-cs"/>
            </a:endParaRPr>
          </a:p>
        </p:txBody>
      </p:sp>
      <p:sp>
        <p:nvSpPr>
          <p:cNvPr id="43010" name="AutoShape 2" descr="نتيجة بحث الصور عن ‪choices icon‬‏"/>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43012" name="AutoShape 4" descr="نتيجة بحث الصور عن ‪choices icon‬‏"/>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43014" name="AutoShape 6" descr="نتيجة بحث الصور عن ‪choices icon‬‏"/>
          <p:cNvSpPr>
            <a:spLocks noChangeAspect="1" noChangeArrowheads="1"/>
          </p:cNvSpPr>
          <p:nvPr/>
        </p:nvSpPr>
        <p:spPr bwMode="auto">
          <a:xfrm>
            <a:off x="11971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43016" name="Picture 8" descr="صورة ذات صلة"/>
          <p:cNvPicPr>
            <a:picLocks noChangeAspect="1" noChangeArrowheads="1"/>
          </p:cNvPicPr>
          <p:nvPr/>
        </p:nvPicPr>
        <p:blipFill>
          <a:blip r:embed="rId2" cstate="print"/>
          <a:srcRect/>
          <a:stretch>
            <a:fillRect/>
          </a:stretch>
        </p:blipFill>
        <p:spPr bwMode="auto">
          <a:xfrm>
            <a:off x="8577943" y="1291772"/>
            <a:ext cx="3614057" cy="2786742"/>
          </a:xfrm>
          <a:prstGeom prst="rect">
            <a:avLst/>
          </a:prstGeom>
          <a:noFill/>
        </p:spPr>
      </p:pic>
      <p:graphicFrame>
        <p:nvGraphicFramePr>
          <p:cNvPr id="7" name="Content Placeholder 6">
            <a:extLst>
              <a:ext uri="{FF2B5EF4-FFF2-40B4-BE49-F238E27FC236}">
                <a16:creationId xmlns:a16="http://schemas.microsoft.com/office/drawing/2014/main" id="{2556A64B-EDD1-4607-8866-67DC8F7C053F}"/>
              </a:ext>
            </a:extLst>
          </p:cNvPr>
          <p:cNvGraphicFramePr>
            <a:graphicFrameLocks noGrp="1"/>
          </p:cNvGraphicFramePr>
          <p:nvPr>
            <p:ph idx="1"/>
            <p:extLst>
              <p:ext uri="{D42A27DB-BD31-4B8C-83A1-F6EECF244321}">
                <p14:modId xmlns:p14="http://schemas.microsoft.com/office/powerpoint/2010/main" val="4291015764"/>
              </p:ext>
            </p:extLst>
          </p:nvPr>
        </p:nvGraphicFramePr>
        <p:xfrm>
          <a:off x="724828" y="1650381"/>
          <a:ext cx="7717044" cy="4460484"/>
        </p:xfrm>
        <a:graphic>
          <a:graphicData uri="http://schemas.openxmlformats.org/drawingml/2006/table">
            <a:tbl>
              <a:tblPr rtl="1" firstRow="1" firstCol="1" bandRow="1">
                <a:tableStyleId>{E8B1032C-EA38-4F05-BA0D-38AFFFC7BED3}</a:tableStyleId>
              </a:tblPr>
              <a:tblGrid>
                <a:gridCol w="1285554">
                  <a:extLst>
                    <a:ext uri="{9D8B030D-6E8A-4147-A177-3AD203B41FA5}">
                      <a16:colId xmlns:a16="http://schemas.microsoft.com/office/drawing/2014/main" val="3472250414"/>
                    </a:ext>
                  </a:extLst>
                </a:gridCol>
                <a:gridCol w="1286484">
                  <a:extLst>
                    <a:ext uri="{9D8B030D-6E8A-4147-A177-3AD203B41FA5}">
                      <a16:colId xmlns:a16="http://schemas.microsoft.com/office/drawing/2014/main" val="246410108"/>
                    </a:ext>
                  </a:extLst>
                </a:gridCol>
                <a:gridCol w="1286484">
                  <a:extLst>
                    <a:ext uri="{9D8B030D-6E8A-4147-A177-3AD203B41FA5}">
                      <a16:colId xmlns:a16="http://schemas.microsoft.com/office/drawing/2014/main" val="572297121"/>
                    </a:ext>
                  </a:extLst>
                </a:gridCol>
                <a:gridCol w="3858522">
                  <a:extLst>
                    <a:ext uri="{9D8B030D-6E8A-4147-A177-3AD203B41FA5}">
                      <a16:colId xmlns:a16="http://schemas.microsoft.com/office/drawing/2014/main" val="2396393463"/>
                    </a:ext>
                  </a:extLst>
                </a:gridCol>
              </a:tblGrid>
              <a:tr h="482530">
                <a:tc gridSpan="3">
                  <a:txBody>
                    <a:bodyPr/>
                    <a:lstStyle/>
                    <a:p>
                      <a:pPr algn="ctr" rtl="1">
                        <a:lnSpc>
                          <a:spcPct val="115000"/>
                        </a:lnSpc>
                        <a:spcAft>
                          <a:spcPts val="0"/>
                        </a:spcAft>
                      </a:pPr>
                      <a:r>
                        <a:rPr lang="en-US" sz="1600">
                          <a:effectLst/>
                        </a:rPr>
                        <a:t>Evaluation</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rowSpan="2">
                  <a:txBody>
                    <a:bodyPr/>
                    <a:lstStyle/>
                    <a:p>
                      <a:pPr algn="ctr" rtl="1">
                        <a:lnSpc>
                          <a:spcPct val="115000"/>
                        </a:lnSpc>
                        <a:spcAft>
                          <a:spcPts val="0"/>
                        </a:spcAft>
                      </a:pPr>
                      <a:r>
                        <a:rPr lang="en-US" sz="1600" dirty="0">
                          <a:effectLst/>
                        </a:rPr>
                        <a:t>Constraints</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04163744"/>
                  </a:ext>
                </a:extLst>
              </a:tr>
              <a:tr h="482530">
                <a:tc>
                  <a:txBody>
                    <a:bodyPr/>
                    <a:lstStyle/>
                    <a:p>
                      <a:pPr algn="ctr" rtl="1">
                        <a:lnSpc>
                          <a:spcPct val="115000"/>
                        </a:lnSpc>
                        <a:spcAft>
                          <a:spcPts val="0"/>
                        </a:spcAft>
                      </a:pPr>
                      <a:r>
                        <a:rPr lang="en-US" sz="1600">
                          <a:effectLst/>
                        </a:rPr>
                        <a:t>Site B2</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600">
                          <a:effectLst/>
                        </a:rPr>
                        <a:t>Site B1</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600">
                          <a:effectLst/>
                        </a:rPr>
                        <a:t>Site B3</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2257956142"/>
                  </a:ext>
                </a:extLst>
              </a:tr>
              <a:tr h="482530">
                <a:tc>
                  <a:txBody>
                    <a:bodyPr/>
                    <a:lstStyle/>
                    <a:p>
                      <a:pPr algn="ctr" rtl="0">
                        <a:lnSpc>
                          <a:spcPct val="115000"/>
                        </a:lnSpc>
                        <a:spcAft>
                          <a:spcPts val="0"/>
                        </a:spcAft>
                      </a:pPr>
                      <a:r>
                        <a:rPr lang="en-US" sz="1600">
                          <a:effectLst/>
                        </a:rPr>
                        <a:t>5*10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10*10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5*10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Environmental</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13922841"/>
                  </a:ext>
                </a:extLst>
              </a:tr>
              <a:tr h="482530">
                <a:tc>
                  <a:txBody>
                    <a:bodyPr/>
                    <a:lstStyle/>
                    <a:p>
                      <a:pPr algn="ctr" rtl="0">
                        <a:lnSpc>
                          <a:spcPct val="115000"/>
                        </a:lnSpc>
                        <a:spcAft>
                          <a:spcPts val="0"/>
                        </a:spcAft>
                      </a:pPr>
                      <a:r>
                        <a:rPr lang="en-US" sz="1600">
                          <a:effectLst/>
                        </a:rPr>
                        <a:t>10*15</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15000"/>
                        </a:lnSpc>
                        <a:spcAft>
                          <a:spcPts val="0"/>
                        </a:spcAft>
                      </a:pPr>
                      <a:r>
                        <a:rPr lang="en-US" sz="1600" dirty="0">
                          <a:effectLst/>
                        </a:rPr>
                        <a:t>10*15</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10*15</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economical</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00937092"/>
                  </a:ext>
                </a:extLst>
              </a:tr>
              <a:tr h="482530">
                <a:tc>
                  <a:txBody>
                    <a:bodyPr/>
                    <a:lstStyle/>
                    <a:p>
                      <a:pPr algn="ctr" rtl="0">
                        <a:lnSpc>
                          <a:spcPct val="115000"/>
                        </a:lnSpc>
                        <a:spcAft>
                          <a:spcPts val="0"/>
                        </a:spcAft>
                      </a:pPr>
                      <a:r>
                        <a:rPr lang="en-US" sz="1600">
                          <a:effectLst/>
                        </a:rPr>
                        <a:t>10*20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10*20</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10*20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Close to the services</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15630640"/>
                  </a:ext>
                </a:extLst>
              </a:tr>
              <a:tr h="482530">
                <a:tc>
                  <a:txBody>
                    <a:bodyPr/>
                    <a:lstStyle/>
                    <a:p>
                      <a:pPr algn="ctr" rtl="0">
                        <a:lnSpc>
                          <a:spcPct val="115000"/>
                        </a:lnSpc>
                        <a:spcAft>
                          <a:spcPts val="0"/>
                        </a:spcAft>
                        <a:tabLst>
                          <a:tab pos="283845" algn="l"/>
                          <a:tab pos="370205" algn="ctr"/>
                        </a:tabLst>
                      </a:pPr>
                      <a:r>
                        <a:rPr lang="en-US" sz="1600">
                          <a:effectLst/>
                        </a:rPr>
                        <a:t>10*15</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tabLst>
                          <a:tab pos="283845" algn="l"/>
                          <a:tab pos="370205" algn="ctr"/>
                        </a:tabLst>
                      </a:pPr>
                      <a:r>
                        <a:rPr lang="en-US" sz="1600">
                          <a:effectLst/>
                        </a:rPr>
                        <a:t>10*15</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tabLst>
                          <a:tab pos="283845" algn="l"/>
                          <a:tab pos="370205" algn="ctr"/>
                        </a:tabLst>
                      </a:pPr>
                      <a:r>
                        <a:rPr lang="en-US" sz="1600">
                          <a:effectLst/>
                        </a:rPr>
                        <a:t>10*15</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Not in sensitive areas</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79868485"/>
                  </a:ext>
                </a:extLst>
              </a:tr>
              <a:tr h="482530">
                <a:tc>
                  <a:txBody>
                    <a:bodyPr/>
                    <a:lstStyle/>
                    <a:p>
                      <a:pPr algn="ctr" rtl="0">
                        <a:lnSpc>
                          <a:spcPct val="115000"/>
                        </a:lnSpc>
                        <a:spcAft>
                          <a:spcPts val="0"/>
                        </a:spcAft>
                      </a:pPr>
                      <a:r>
                        <a:rPr lang="en-US" sz="1600">
                          <a:effectLst/>
                        </a:rPr>
                        <a:t>10*20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10*20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10*20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Availability of infrastructure</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88239967"/>
                  </a:ext>
                </a:extLst>
              </a:tr>
              <a:tr h="482530">
                <a:tc>
                  <a:txBody>
                    <a:bodyPr/>
                    <a:lstStyle/>
                    <a:p>
                      <a:pPr algn="ctr" rtl="0">
                        <a:lnSpc>
                          <a:spcPct val="115000"/>
                        </a:lnSpc>
                        <a:spcAft>
                          <a:spcPts val="0"/>
                        </a:spcAft>
                      </a:pPr>
                      <a:r>
                        <a:rPr lang="en-US" sz="1600">
                          <a:effectLst/>
                        </a:rPr>
                        <a:t>5*20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5*20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10*20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political</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38144641"/>
                  </a:ext>
                </a:extLst>
              </a:tr>
              <a:tr h="600244">
                <a:tc>
                  <a:txBody>
                    <a:bodyPr/>
                    <a:lstStyle/>
                    <a:p>
                      <a:pPr algn="ctr" rtl="0">
                        <a:lnSpc>
                          <a:spcPct val="115000"/>
                        </a:lnSpc>
                        <a:spcAft>
                          <a:spcPts val="0"/>
                        </a:spcAft>
                      </a:pPr>
                      <a:r>
                        <a:rPr lang="en-US" sz="1600">
                          <a:effectLst/>
                        </a:rPr>
                        <a:t>850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0"/>
                        </a:spcAft>
                      </a:pPr>
                      <a:r>
                        <a:rPr lang="en-US" sz="1600">
                          <a:effectLst/>
                        </a:rPr>
                        <a:t>900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a:effectLst/>
                        </a:rPr>
                        <a:t>950</a:t>
                      </a:r>
                      <a:endParaRPr lang="en-US" sz="160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0"/>
                        </a:spcAft>
                      </a:pPr>
                      <a:r>
                        <a:rPr lang="en-US" sz="1600" dirty="0">
                          <a:effectLst/>
                        </a:rPr>
                        <a:t>Total</a:t>
                      </a:r>
                      <a:endParaRPr lang="en-US" sz="1600" dirty="0">
                        <a:solidFill>
                          <a:srgbClr val="943634"/>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18004622"/>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10972800" cy="1143000"/>
          </a:xfrm>
        </p:spPr>
        <p:txBody>
          <a:bodyPr/>
          <a:lstStyle/>
          <a:p>
            <a:r>
              <a:rPr lang="en-US" dirty="0"/>
              <a:t>Cost of constructing the WWCN</a:t>
            </a:r>
            <a:endParaRPr lang="ar-SA" dirty="0"/>
          </a:p>
        </p:txBody>
      </p:sp>
      <p:sp>
        <p:nvSpPr>
          <p:cNvPr id="4" name="TextBox 3"/>
          <p:cNvSpPr txBox="1"/>
          <p:nvPr/>
        </p:nvSpPr>
        <p:spPr>
          <a:xfrm>
            <a:off x="5312228" y="1329509"/>
            <a:ext cx="1349829" cy="584775"/>
          </a:xfrm>
          <a:prstGeom prst="rect">
            <a:avLst/>
          </a:prstGeom>
          <a:solidFill>
            <a:srgbClr val="B7E2FF"/>
          </a:solidFill>
        </p:spPr>
        <p:txBody>
          <a:bodyPr wrap="square" rtlCol="1">
            <a:spAutoFit/>
          </a:bodyPr>
          <a:lstStyle/>
          <a:p>
            <a:pPr algn="ctr"/>
            <a:r>
              <a:rPr lang="en-US" sz="3200" dirty="0">
                <a:latin typeface="+mn-lt"/>
              </a:rPr>
              <a:t>Cost</a:t>
            </a:r>
            <a:endParaRPr lang="ar-SA" sz="3200" dirty="0">
              <a:latin typeface="+mn-lt"/>
            </a:endParaRPr>
          </a:p>
        </p:txBody>
      </p:sp>
      <p:sp>
        <p:nvSpPr>
          <p:cNvPr id="22" name="TextBox 21"/>
          <p:cNvSpPr txBox="1"/>
          <p:nvPr/>
        </p:nvSpPr>
        <p:spPr>
          <a:xfrm>
            <a:off x="9200532" y="2890051"/>
            <a:ext cx="1173480" cy="523220"/>
          </a:xfrm>
          <a:prstGeom prst="rect">
            <a:avLst/>
          </a:prstGeom>
          <a:solidFill>
            <a:srgbClr val="B7E2FF"/>
          </a:solidFill>
        </p:spPr>
        <p:txBody>
          <a:bodyPr wrap="square" rtlCol="1">
            <a:spAutoFit/>
          </a:bodyPr>
          <a:lstStyle/>
          <a:p>
            <a:pPr algn="ctr"/>
            <a:r>
              <a:rPr lang="en-US" sz="2800" dirty="0">
                <a:latin typeface="+mn-lt"/>
              </a:rPr>
              <a:t>Labor</a:t>
            </a:r>
            <a:endParaRPr lang="ar-SA" sz="2800" dirty="0">
              <a:latin typeface="+mn-lt"/>
            </a:endParaRPr>
          </a:p>
        </p:txBody>
      </p:sp>
      <p:sp>
        <p:nvSpPr>
          <p:cNvPr id="23" name="TextBox 22"/>
          <p:cNvSpPr txBox="1"/>
          <p:nvPr/>
        </p:nvSpPr>
        <p:spPr>
          <a:xfrm>
            <a:off x="1744752" y="2889265"/>
            <a:ext cx="1691640" cy="523220"/>
          </a:xfrm>
          <a:prstGeom prst="rect">
            <a:avLst/>
          </a:prstGeom>
          <a:solidFill>
            <a:srgbClr val="B7E2FF"/>
          </a:solidFill>
        </p:spPr>
        <p:txBody>
          <a:bodyPr wrap="square" rtlCol="1">
            <a:spAutoFit/>
          </a:bodyPr>
          <a:lstStyle/>
          <a:p>
            <a:pPr algn="ctr"/>
            <a:r>
              <a:rPr lang="en-US" sz="2800" dirty="0">
                <a:latin typeface="+mn-lt"/>
              </a:rPr>
              <a:t>Material</a:t>
            </a:r>
            <a:endParaRPr lang="ar-SA" sz="2800" dirty="0">
              <a:latin typeface="+mn-lt"/>
            </a:endParaRPr>
          </a:p>
        </p:txBody>
      </p:sp>
      <p:sp>
        <p:nvSpPr>
          <p:cNvPr id="28" name="TextBox 27"/>
          <p:cNvSpPr txBox="1"/>
          <p:nvPr/>
        </p:nvSpPr>
        <p:spPr>
          <a:xfrm>
            <a:off x="1772291" y="3632772"/>
            <a:ext cx="1691640" cy="1200329"/>
          </a:xfrm>
          <a:prstGeom prst="rect">
            <a:avLst/>
          </a:prstGeom>
          <a:noFill/>
        </p:spPr>
        <p:txBody>
          <a:bodyPr wrap="square" rtlCol="1">
            <a:spAutoFit/>
          </a:bodyPr>
          <a:lstStyle/>
          <a:p>
            <a:r>
              <a:rPr lang="en-US" sz="2400" dirty="0">
                <a:latin typeface="+mn-lt"/>
              </a:rPr>
              <a:t>Manholes</a:t>
            </a:r>
          </a:p>
          <a:p>
            <a:endParaRPr lang="en-US" sz="2400" dirty="0">
              <a:latin typeface="+mn-lt"/>
            </a:endParaRPr>
          </a:p>
          <a:p>
            <a:endParaRPr lang="ar-SA" sz="2400" dirty="0">
              <a:latin typeface="+mn-lt"/>
            </a:endParaRPr>
          </a:p>
        </p:txBody>
      </p:sp>
      <p:cxnSp>
        <p:nvCxnSpPr>
          <p:cNvPr id="30" name="Straight Connector 29"/>
          <p:cNvCxnSpPr/>
          <p:nvPr/>
        </p:nvCxnSpPr>
        <p:spPr bwMode="auto">
          <a:xfrm flipH="1">
            <a:off x="1325537" y="3189098"/>
            <a:ext cx="396240" cy="0"/>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41" name="Straight Connector 40"/>
          <p:cNvCxnSpPr/>
          <p:nvPr/>
        </p:nvCxnSpPr>
        <p:spPr bwMode="auto">
          <a:xfrm flipH="1">
            <a:off x="2346960" y="2225040"/>
            <a:ext cx="3657600" cy="0"/>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cxnSp>
      <p:cxnSp>
        <p:nvCxnSpPr>
          <p:cNvPr id="42" name="Straight Connector 41"/>
          <p:cNvCxnSpPr/>
          <p:nvPr/>
        </p:nvCxnSpPr>
        <p:spPr bwMode="auto">
          <a:xfrm flipH="1">
            <a:off x="5989320" y="2225040"/>
            <a:ext cx="3657600" cy="0"/>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46" name="Straight Connector 45"/>
          <p:cNvCxnSpPr>
            <a:stCxn id="4" idx="2"/>
          </p:cNvCxnSpPr>
          <p:nvPr/>
        </p:nvCxnSpPr>
        <p:spPr bwMode="auto">
          <a:xfrm>
            <a:off x="5987143" y="1914284"/>
            <a:ext cx="2177" cy="310756"/>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dk1"/>
          </a:lnRef>
          <a:fillRef idx="0">
            <a:schemeClr val="dk1"/>
          </a:fillRef>
          <a:effectRef idx="2">
            <a:schemeClr val="dk1"/>
          </a:effectRef>
          <a:fontRef idx="minor">
            <a:schemeClr val="tx1"/>
          </a:fontRef>
        </p:style>
      </p:cxnSp>
      <p:cxnSp>
        <p:nvCxnSpPr>
          <p:cNvPr id="48" name="Straight Arrow Connector 47"/>
          <p:cNvCxnSpPr/>
          <p:nvPr/>
        </p:nvCxnSpPr>
        <p:spPr bwMode="auto">
          <a:xfrm>
            <a:off x="2342508" y="2219218"/>
            <a:ext cx="10274" cy="61644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Arrow Connector 48"/>
          <p:cNvCxnSpPr/>
          <p:nvPr/>
        </p:nvCxnSpPr>
        <p:spPr bwMode="auto">
          <a:xfrm>
            <a:off x="9645721" y="2207232"/>
            <a:ext cx="10274" cy="61644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Box 49"/>
          <p:cNvSpPr txBox="1"/>
          <p:nvPr/>
        </p:nvSpPr>
        <p:spPr>
          <a:xfrm>
            <a:off x="1739758" y="4175590"/>
            <a:ext cx="1691640" cy="1200329"/>
          </a:xfrm>
          <a:prstGeom prst="rect">
            <a:avLst/>
          </a:prstGeom>
          <a:noFill/>
        </p:spPr>
        <p:txBody>
          <a:bodyPr wrap="square" rtlCol="1">
            <a:spAutoFit/>
          </a:bodyPr>
          <a:lstStyle/>
          <a:p>
            <a:r>
              <a:rPr lang="en-US" sz="2400" dirty="0">
                <a:latin typeface="+mn-lt"/>
              </a:rPr>
              <a:t>Pipes</a:t>
            </a:r>
          </a:p>
          <a:p>
            <a:endParaRPr lang="en-US" sz="2400" dirty="0">
              <a:latin typeface="+mn-lt"/>
            </a:endParaRPr>
          </a:p>
          <a:p>
            <a:endParaRPr lang="ar-SA" sz="2400" dirty="0">
              <a:latin typeface="+mn-lt"/>
            </a:endParaRPr>
          </a:p>
        </p:txBody>
      </p:sp>
      <p:sp>
        <p:nvSpPr>
          <p:cNvPr id="51" name="TextBox 50"/>
          <p:cNvSpPr txBox="1"/>
          <p:nvPr/>
        </p:nvSpPr>
        <p:spPr>
          <a:xfrm>
            <a:off x="1739756" y="4709845"/>
            <a:ext cx="1691640" cy="1200329"/>
          </a:xfrm>
          <a:prstGeom prst="rect">
            <a:avLst/>
          </a:prstGeom>
          <a:noFill/>
        </p:spPr>
        <p:txBody>
          <a:bodyPr wrap="square" rtlCol="1">
            <a:spAutoFit/>
          </a:bodyPr>
          <a:lstStyle/>
          <a:p>
            <a:r>
              <a:rPr lang="en-US" sz="2400" dirty="0">
                <a:latin typeface="+mn-lt"/>
              </a:rPr>
              <a:t>Excavation</a:t>
            </a:r>
          </a:p>
          <a:p>
            <a:endParaRPr lang="en-US" sz="2400" dirty="0">
              <a:latin typeface="+mn-lt"/>
            </a:endParaRPr>
          </a:p>
          <a:p>
            <a:endParaRPr lang="ar-SA" sz="2400" dirty="0">
              <a:latin typeface="+mn-lt"/>
            </a:endParaRPr>
          </a:p>
        </p:txBody>
      </p:sp>
      <p:sp>
        <p:nvSpPr>
          <p:cNvPr id="52" name="TextBox 51"/>
          <p:cNvSpPr txBox="1"/>
          <p:nvPr/>
        </p:nvSpPr>
        <p:spPr>
          <a:xfrm>
            <a:off x="1727771" y="5269405"/>
            <a:ext cx="1691640" cy="1200329"/>
          </a:xfrm>
          <a:prstGeom prst="rect">
            <a:avLst/>
          </a:prstGeom>
          <a:noFill/>
        </p:spPr>
        <p:txBody>
          <a:bodyPr wrap="square" rtlCol="1">
            <a:spAutoFit/>
          </a:bodyPr>
          <a:lstStyle/>
          <a:p>
            <a:r>
              <a:rPr lang="en-US" sz="2400" dirty="0">
                <a:latin typeface="+mn-lt"/>
              </a:rPr>
              <a:t>Pavement</a:t>
            </a:r>
          </a:p>
          <a:p>
            <a:endParaRPr lang="en-US" sz="2400" dirty="0">
              <a:latin typeface="+mn-lt"/>
            </a:endParaRPr>
          </a:p>
          <a:p>
            <a:endParaRPr lang="ar-SA" sz="2400" dirty="0">
              <a:latin typeface="+mn-lt"/>
            </a:endParaRPr>
          </a:p>
        </p:txBody>
      </p:sp>
      <p:sp>
        <p:nvSpPr>
          <p:cNvPr id="53" name="TextBox 52"/>
          <p:cNvSpPr txBox="1"/>
          <p:nvPr/>
        </p:nvSpPr>
        <p:spPr>
          <a:xfrm>
            <a:off x="1756880" y="5929045"/>
            <a:ext cx="1691640" cy="1200329"/>
          </a:xfrm>
          <a:prstGeom prst="rect">
            <a:avLst/>
          </a:prstGeom>
          <a:noFill/>
        </p:spPr>
        <p:txBody>
          <a:bodyPr wrap="square" rtlCol="1">
            <a:spAutoFit/>
          </a:bodyPr>
          <a:lstStyle/>
          <a:p>
            <a:r>
              <a:rPr lang="en-US" sz="2400" dirty="0">
                <a:latin typeface="+mn-lt"/>
              </a:rPr>
              <a:t>Sand</a:t>
            </a:r>
          </a:p>
          <a:p>
            <a:endParaRPr lang="en-US" sz="2400" dirty="0">
              <a:latin typeface="+mn-lt"/>
            </a:endParaRPr>
          </a:p>
          <a:p>
            <a:endParaRPr lang="ar-SA" sz="2400" dirty="0">
              <a:latin typeface="+mn-lt"/>
            </a:endParaRPr>
          </a:p>
        </p:txBody>
      </p:sp>
      <p:cxnSp>
        <p:nvCxnSpPr>
          <p:cNvPr id="55" name="Straight Connector 54"/>
          <p:cNvCxnSpPr/>
          <p:nvPr/>
        </p:nvCxnSpPr>
        <p:spPr bwMode="auto">
          <a:xfrm>
            <a:off x="1335640" y="3195263"/>
            <a:ext cx="21446" cy="3005966"/>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57" name="Straight Arrow Connector 56"/>
          <p:cNvCxnSpPr/>
          <p:nvPr/>
        </p:nvCxnSpPr>
        <p:spPr bwMode="auto">
          <a:xfrm>
            <a:off x="1345915" y="3811712"/>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58" name="Straight Arrow Connector 57"/>
          <p:cNvCxnSpPr/>
          <p:nvPr/>
        </p:nvCxnSpPr>
        <p:spPr bwMode="auto">
          <a:xfrm>
            <a:off x="1354477" y="6193604"/>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59" name="Straight Arrow Connector 58"/>
          <p:cNvCxnSpPr/>
          <p:nvPr/>
        </p:nvCxnSpPr>
        <p:spPr bwMode="auto">
          <a:xfrm>
            <a:off x="1342490" y="4969267"/>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0" name="Straight Arrow Connector 59"/>
          <p:cNvCxnSpPr/>
          <p:nvPr/>
        </p:nvCxnSpPr>
        <p:spPr bwMode="auto">
          <a:xfrm>
            <a:off x="1340779" y="4433298"/>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1" name="Straight Arrow Connector 60"/>
          <p:cNvCxnSpPr/>
          <p:nvPr/>
        </p:nvCxnSpPr>
        <p:spPr bwMode="auto">
          <a:xfrm>
            <a:off x="1349340" y="5551470"/>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3" name="Straight Connector 62"/>
          <p:cNvCxnSpPr/>
          <p:nvPr/>
        </p:nvCxnSpPr>
        <p:spPr bwMode="auto">
          <a:xfrm flipH="1">
            <a:off x="8804712" y="3225751"/>
            <a:ext cx="396240" cy="0"/>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4" name="Straight Connector 63"/>
          <p:cNvCxnSpPr/>
          <p:nvPr/>
        </p:nvCxnSpPr>
        <p:spPr bwMode="auto">
          <a:xfrm>
            <a:off x="8814815" y="3231916"/>
            <a:ext cx="24385" cy="2356084"/>
          </a:xfrm>
          <a:prstGeom prst="line">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5" name="Straight Arrow Connector 64"/>
          <p:cNvCxnSpPr/>
          <p:nvPr/>
        </p:nvCxnSpPr>
        <p:spPr bwMode="auto">
          <a:xfrm>
            <a:off x="8825090" y="3848365"/>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7" name="Straight Arrow Connector 66"/>
          <p:cNvCxnSpPr/>
          <p:nvPr/>
        </p:nvCxnSpPr>
        <p:spPr bwMode="auto">
          <a:xfrm>
            <a:off x="8821665" y="5005920"/>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8" name="Straight Arrow Connector 67"/>
          <p:cNvCxnSpPr/>
          <p:nvPr/>
        </p:nvCxnSpPr>
        <p:spPr bwMode="auto">
          <a:xfrm>
            <a:off x="8819954" y="4469951"/>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cxnSp>
        <p:nvCxnSpPr>
          <p:cNvPr id="69" name="Straight Arrow Connector 68"/>
          <p:cNvCxnSpPr/>
          <p:nvPr/>
        </p:nvCxnSpPr>
        <p:spPr bwMode="auto">
          <a:xfrm>
            <a:off x="8828515" y="5588123"/>
            <a:ext cx="369869" cy="0"/>
          </a:xfrm>
          <a:prstGeom prst="straightConnector1">
            <a:avLst/>
          </a:prstGeom>
          <a:ln>
            <a:headEnd type="none" w="med" len="med"/>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cxnSp>
      <p:sp>
        <p:nvSpPr>
          <p:cNvPr id="74" name="TextBox 73"/>
          <p:cNvSpPr txBox="1"/>
          <p:nvPr/>
        </p:nvSpPr>
        <p:spPr>
          <a:xfrm>
            <a:off x="9239890" y="3523916"/>
            <a:ext cx="4156796" cy="1200329"/>
          </a:xfrm>
          <a:prstGeom prst="rect">
            <a:avLst/>
          </a:prstGeom>
          <a:noFill/>
        </p:spPr>
        <p:txBody>
          <a:bodyPr wrap="square" rtlCol="1">
            <a:spAutoFit/>
          </a:bodyPr>
          <a:lstStyle/>
          <a:p>
            <a:r>
              <a:rPr lang="en-US" sz="2400" dirty="0">
                <a:latin typeface="+mn-lt"/>
              </a:rPr>
              <a:t>Manholes</a:t>
            </a:r>
          </a:p>
          <a:p>
            <a:endParaRPr lang="en-US" sz="2400" dirty="0">
              <a:latin typeface="+mn-lt"/>
            </a:endParaRPr>
          </a:p>
          <a:p>
            <a:endParaRPr lang="ar-SA" sz="2400" dirty="0">
              <a:latin typeface="+mn-lt"/>
            </a:endParaRPr>
          </a:p>
        </p:txBody>
      </p:sp>
      <p:sp>
        <p:nvSpPr>
          <p:cNvPr id="76" name="TextBox 75"/>
          <p:cNvSpPr txBox="1"/>
          <p:nvPr/>
        </p:nvSpPr>
        <p:spPr>
          <a:xfrm>
            <a:off x="9209884" y="4725120"/>
            <a:ext cx="3272401" cy="1200329"/>
          </a:xfrm>
          <a:prstGeom prst="rect">
            <a:avLst/>
          </a:prstGeom>
          <a:noFill/>
        </p:spPr>
        <p:txBody>
          <a:bodyPr wrap="square" rtlCol="1">
            <a:spAutoFit/>
          </a:bodyPr>
          <a:lstStyle/>
          <a:p>
            <a:r>
              <a:rPr lang="en-US" sz="2400" dirty="0">
                <a:latin typeface="+mn-lt"/>
              </a:rPr>
              <a:t>Pavement ($\m2)</a:t>
            </a:r>
          </a:p>
          <a:p>
            <a:endParaRPr lang="en-US" sz="2400" dirty="0">
              <a:latin typeface="+mn-lt"/>
            </a:endParaRPr>
          </a:p>
          <a:p>
            <a:endParaRPr lang="ar-SA" sz="2400" dirty="0">
              <a:latin typeface="+mn-lt"/>
            </a:endParaRPr>
          </a:p>
        </p:txBody>
      </p:sp>
      <p:sp>
        <p:nvSpPr>
          <p:cNvPr id="77" name="TextBox 76"/>
          <p:cNvSpPr txBox="1"/>
          <p:nvPr/>
        </p:nvSpPr>
        <p:spPr>
          <a:xfrm>
            <a:off x="9178330" y="4211876"/>
            <a:ext cx="3202356" cy="1200329"/>
          </a:xfrm>
          <a:prstGeom prst="rect">
            <a:avLst/>
          </a:prstGeom>
          <a:noFill/>
        </p:spPr>
        <p:txBody>
          <a:bodyPr wrap="square" rtlCol="1">
            <a:spAutoFit/>
          </a:bodyPr>
          <a:lstStyle/>
          <a:p>
            <a:r>
              <a:rPr lang="en-US" sz="2400" dirty="0">
                <a:latin typeface="+mn-lt"/>
              </a:rPr>
              <a:t>Pipes ($\m) </a:t>
            </a:r>
          </a:p>
          <a:p>
            <a:endParaRPr lang="en-US" sz="2400" dirty="0">
              <a:latin typeface="+mn-lt"/>
            </a:endParaRPr>
          </a:p>
          <a:p>
            <a:endParaRPr lang="ar-SA" sz="2400" dirty="0">
              <a:latin typeface="+mn-lt"/>
            </a:endParaRPr>
          </a:p>
        </p:txBody>
      </p:sp>
      <p:sp>
        <p:nvSpPr>
          <p:cNvPr id="78" name="TextBox 77"/>
          <p:cNvSpPr txBox="1"/>
          <p:nvPr/>
        </p:nvSpPr>
        <p:spPr>
          <a:xfrm>
            <a:off x="9238994" y="5268645"/>
            <a:ext cx="2953005" cy="1200329"/>
          </a:xfrm>
          <a:prstGeom prst="rect">
            <a:avLst/>
          </a:prstGeom>
          <a:noFill/>
        </p:spPr>
        <p:txBody>
          <a:bodyPr wrap="square" rtlCol="1">
            <a:spAutoFit/>
          </a:bodyPr>
          <a:lstStyle/>
          <a:p>
            <a:r>
              <a:rPr lang="en-US" sz="2400" dirty="0">
                <a:latin typeface="+mn-lt"/>
              </a:rPr>
              <a:t>Sand ($\ m3)</a:t>
            </a:r>
          </a:p>
          <a:p>
            <a:endParaRPr lang="en-US" sz="2400" dirty="0">
              <a:latin typeface="+mn-lt"/>
            </a:endParaRPr>
          </a:p>
          <a:p>
            <a:endParaRPr lang="ar-SA" sz="2400" dirty="0">
              <a:latin typeface="+mn-lt"/>
            </a:endParaRPr>
          </a:p>
        </p:txBody>
      </p:sp>
      <p:pic>
        <p:nvPicPr>
          <p:cNvPr id="31746" name="Picture 2" descr="صورة ذات صلة"/>
          <p:cNvPicPr>
            <a:picLocks noChangeAspect="1" noChangeArrowheads="1"/>
          </p:cNvPicPr>
          <p:nvPr/>
        </p:nvPicPr>
        <p:blipFill>
          <a:blip r:embed="rId2" cstate="print"/>
          <a:srcRect/>
          <a:stretch>
            <a:fillRect/>
          </a:stretch>
        </p:blipFill>
        <p:spPr bwMode="auto">
          <a:xfrm>
            <a:off x="4081141" y="3575377"/>
            <a:ext cx="3654973" cy="3282623"/>
          </a:xfrm>
          <a:prstGeom prst="rect">
            <a:avLst/>
          </a:prstGeom>
          <a:noFill/>
        </p:spPr>
      </p:pic>
      <p:pic>
        <p:nvPicPr>
          <p:cNvPr id="31750" name="Picture 6" descr="صورة ذات صلة"/>
          <p:cNvPicPr>
            <a:picLocks noChangeAspect="1" noChangeArrowheads="1"/>
          </p:cNvPicPr>
          <p:nvPr/>
        </p:nvPicPr>
        <p:blipFill>
          <a:blip r:embed="rId3" cstate="print"/>
          <a:srcRect/>
          <a:stretch>
            <a:fillRect/>
          </a:stretch>
        </p:blipFill>
        <p:spPr bwMode="auto">
          <a:xfrm>
            <a:off x="-1" y="0"/>
            <a:ext cx="1219199" cy="1219200"/>
          </a:xfrm>
          <a:prstGeom prst="rect">
            <a:avLst/>
          </a:prstGeom>
          <a:noFill/>
        </p:spPr>
      </p:pic>
      <p:pic>
        <p:nvPicPr>
          <p:cNvPr id="85" name="Picture 2" descr="نتيجة بحث الصور عن ‪cash icon‬‏"/>
          <p:cNvPicPr>
            <a:picLocks noChangeAspect="1" noChangeArrowheads="1"/>
          </p:cNvPicPr>
          <p:nvPr/>
        </p:nvPicPr>
        <p:blipFill>
          <a:blip r:embed="rId4" cstate="print"/>
          <a:srcRect/>
          <a:stretch>
            <a:fillRect/>
          </a:stretch>
        </p:blipFill>
        <p:spPr bwMode="auto">
          <a:xfrm>
            <a:off x="11622314" y="0"/>
            <a:ext cx="569686" cy="551543"/>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41905" y="1901374"/>
          <a:ext cx="5418666" cy="4193175"/>
        </p:xfrm>
        <a:graphic>
          <a:graphicData uri="http://schemas.openxmlformats.org/drawingml/2006/table">
            <a:tbl>
              <a:tblPr rtl="1" firstRow="1" bandRow="1">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tblGrid>
              <a:tr h="667654">
                <a:tc>
                  <a:txBody>
                    <a:bodyPr/>
                    <a:lstStyle/>
                    <a:p>
                      <a:pPr algn="ctr" rtl="1"/>
                      <a:r>
                        <a:rPr lang="ar-SA" sz="2000" dirty="0">
                          <a:solidFill>
                            <a:schemeClr val="tx1"/>
                          </a:solidFill>
                        </a:rPr>
                        <a:t> $ </a:t>
                      </a:r>
                      <a:r>
                        <a:rPr lang="en-US" sz="2000" dirty="0">
                          <a:solidFill>
                            <a:schemeClr val="tx1"/>
                          </a:solidFill>
                        </a:rPr>
                        <a:t> Cost</a:t>
                      </a:r>
                      <a:endParaRPr lang="ar-SA" sz="2000" dirty="0">
                        <a:solidFill>
                          <a:schemeClr val="tx1"/>
                        </a:solidFill>
                      </a:endParaRPr>
                    </a:p>
                  </a:txBody>
                  <a:tcPr anchor="ctr"/>
                </a:tc>
                <a:tc>
                  <a:txBody>
                    <a:bodyPr/>
                    <a:lstStyle/>
                    <a:p>
                      <a:pPr algn="ctr" rtl="1"/>
                      <a:r>
                        <a:rPr lang="en-US" sz="2000" dirty="0">
                          <a:solidFill>
                            <a:schemeClr val="tx1"/>
                          </a:solidFill>
                        </a:rPr>
                        <a:t>Material</a:t>
                      </a:r>
                      <a:endParaRPr lang="ar-SA" sz="2000" dirty="0">
                        <a:solidFill>
                          <a:schemeClr val="tx1"/>
                        </a:solidFill>
                      </a:endParaRPr>
                    </a:p>
                  </a:txBody>
                  <a:tcPr anchor="ctr"/>
                </a:tc>
                <a:extLst>
                  <a:ext uri="{0D108BD9-81ED-4DB2-BD59-A6C34878D82A}">
                    <a16:rowId xmlns:a16="http://schemas.microsoft.com/office/drawing/2014/main" val="10000"/>
                  </a:ext>
                </a:extLst>
              </a:tr>
              <a:tr h="52251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latin typeface="+mn-lt"/>
                        </a:rPr>
                        <a:t>50954</a:t>
                      </a:r>
                      <a:r>
                        <a:rPr lang="ar-SA" sz="1800" b="0" i="0" u="none" strike="noStrike" dirty="0">
                          <a:solidFill>
                            <a:srgbClr val="000000"/>
                          </a:solidFill>
                          <a:latin typeface="+mn-lt"/>
                        </a:rPr>
                        <a:t> </a:t>
                      </a:r>
                      <a:r>
                        <a:rPr lang="en-US" sz="1800" b="0" i="0" u="none" strike="noStrike" dirty="0">
                          <a:solidFill>
                            <a:srgbClr val="000000"/>
                          </a:solidFill>
                          <a:latin typeface="+mn-lt"/>
                        </a:rPr>
                        <a:t>$</a:t>
                      </a:r>
                      <a:endParaRPr lang="ar-SA" sz="1800" b="0" i="0" u="none" strike="noStrike" dirty="0">
                        <a:solidFill>
                          <a:srgbClr val="000000"/>
                        </a:solidFill>
                        <a:latin typeface="+mn-lt"/>
                      </a:endParaRPr>
                    </a:p>
                    <a:p>
                      <a:pPr algn="ctr" rtl="0" fontAlgn="b"/>
                      <a:endParaRPr lang="ar-SA" sz="1800" b="0" i="0" u="none" strike="noStrike" dirty="0">
                        <a:solidFill>
                          <a:srgbClr val="000000"/>
                        </a:solidFill>
                        <a:latin typeface="+mn-lt"/>
                      </a:endParaRPr>
                    </a:p>
                  </a:txBody>
                  <a:tcPr marL="9525" marR="9525" marT="9525"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a:t>Manholes</a:t>
                      </a:r>
                      <a:endParaRPr lang="ar-SA" dirty="0"/>
                    </a:p>
                    <a:p>
                      <a:pPr algn="ctr" rtl="1"/>
                      <a:endParaRPr lang="ar-SA" dirty="0"/>
                    </a:p>
                  </a:txBody>
                  <a:tcPr anchor="ctr"/>
                </a:tc>
                <a:extLst>
                  <a:ext uri="{0D108BD9-81ED-4DB2-BD59-A6C34878D82A}">
                    <a16:rowId xmlns:a16="http://schemas.microsoft.com/office/drawing/2014/main" val="10001"/>
                  </a:ext>
                </a:extLst>
              </a:tr>
              <a:tr h="637178">
                <a:tc>
                  <a:txBody>
                    <a:bodyPr/>
                    <a:lstStyle/>
                    <a:p>
                      <a:pPr algn="ctr" rtl="0" fontAlgn="b"/>
                      <a:r>
                        <a:rPr lang="en-US" sz="1800" b="0" i="0" u="none" strike="noStrike" dirty="0">
                          <a:solidFill>
                            <a:srgbClr val="000000"/>
                          </a:solidFill>
                          <a:latin typeface="+mn-lt"/>
                        </a:rPr>
                        <a:t>39116</a:t>
                      </a:r>
                      <a:r>
                        <a:rPr lang="ar-SA" sz="1800" b="0" i="0" u="none" strike="noStrike" dirty="0">
                          <a:solidFill>
                            <a:srgbClr val="000000"/>
                          </a:solidFill>
                          <a:latin typeface="+mn-lt"/>
                        </a:rPr>
                        <a:t> </a:t>
                      </a:r>
                      <a:r>
                        <a:rPr lang="en-US" sz="1800" b="0" i="0" u="none" strike="noStrike" dirty="0">
                          <a:solidFill>
                            <a:srgbClr val="000000"/>
                          </a:solidFill>
                          <a:latin typeface="+mn-lt"/>
                        </a:rPr>
                        <a:t>$</a:t>
                      </a:r>
                      <a:endParaRPr lang="ar-SA" sz="1800" b="0" i="0" u="none" strike="noStrike" dirty="0">
                        <a:solidFill>
                          <a:srgbClr val="000000"/>
                        </a:solidFill>
                        <a:latin typeface="+mn-lt"/>
                      </a:endParaRPr>
                    </a:p>
                  </a:txBody>
                  <a:tcPr marL="9525" marR="9525" marT="9525" marB="0" anchor="ctr"/>
                </a:tc>
                <a:tc>
                  <a:txBody>
                    <a:bodyPr/>
                    <a:lstStyle/>
                    <a:p>
                      <a:pPr algn="ctr" rtl="1"/>
                      <a:r>
                        <a:rPr lang="en-US"/>
                        <a:t>Pipes</a:t>
                      </a:r>
                      <a:endParaRPr lang="ar-SA" dirty="0"/>
                    </a:p>
                  </a:txBody>
                  <a:tcPr anchor="ctr"/>
                </a:tc>
                <a:extLst>
                  <a:ext uri="{0D108BD9-81ED-4DB2-BD59-A6C34878D82A}">
                    <a16:rowId xmlns:a16="http://schemas.microsoft.com/office/drawing/2014/main" val="10002"/>
                  </a:ext>
                </a:extLst>
              </a:tr>
              <a:tr h="637178">
                <a:tc>
                  <a:txBody>
                    <a:bodyPr/>
                    <a:lstStyle/>
                    <a:p>
                      <a:pPr algn="ctr" rtl="0" fontAlgn="b"/>
                      <a:r>
                        <a:rPr lang="en-US" dirty="0"/>
                        <a:t>48774</a:t>
                      </a:r>
                      <a:r>
                        <a:rPr lang="ar-SA" dirty="0"/>
                        <a:t> </a:t>
                      </a:r>
                      <a:r>
                        <a:rPr lang="en-US" dirty="0"/>
                        <a:t>$</a:t>
                      </a:r>
                      <a:endParaRPr lang="ar-SA" sz="1800" b="0" i="0" u="none" strike="noStrike" dirty="0">
                        <a:solidFill>
                          <a:srgbClr val="000000"/>
                        </a:solidFill>
                        <a:latin typeface="+mn-lt"/>
                      </a:endParaRPr>
                    </a:p>
                  </a:txBody>
                  <a:tcPr marL="9525" marR="9525" marT="9525" marB="0" anchor="ctr"/>
                </a:tc>
                <a:tc>
                  <a:txBody>
                    <a:bodyPr/>
                    <a:lstStyle/>
                    <a:p>
                      <a:pPr algn="ctr" rtl="1"/>
                      <a:r>
                        <a:rPr lang="en-US" dirty="0"/>
                        <a:t>Excavation</a:t>
                      </a:r>
                      <a:endParaRPr lang="ar-SA" dirty="0"/>
                    </a:p>
                  </a:txBody>
                  <a:tcPr anchor="ctr"/>
                </a:tc>
                <a:extLst>
                  <a:ext uri="{0D108BD9-81ED-4DB2-BD59-A6C34878D82A}">
                    <a16:rowId xmlns:a16="http://schemas.microsoft.com/office/drawing/2014/main" val="10003"/>
                  </a:ext>
                </a:extLst>
              </a:tr>
              <a:tr h="682171">
                <a:tc>
                  <a:txBody>
                    <a:bodyPr/>
                    <a:lstStyle/>
                    <a:p>
                      <a:pPr algn="ctr" rtl="1"/>
                      <a:r>
                        <a:rPr lang="ar-SA" dirty="0"/>
                        <a:t>$ </a:t>
                      </a:r>
                      <a:r>
                        <a:rPr lang="en-US" dirty="0"/>
                        <a:t>48006</a:t>
                      </a:r>
                      <a:r>
                        <a:rPr lang="ar-SA" sz="1800" b="0" i="0" u="none" strike="noStrike" dirty="0">
                          <a:solidFill>
                            <a:srgbClr val="000000"/>
                          </a:solidFill>
                          <a:latin typeface="+mn-lt"/>
                        </a:rPr>
                        <a:t> </a:t>
                      </a:r>
                      <a:endParaRPr lang="ar-SA" dirty="0"/>
                    </a:p>
                  </a:txBody>
                  <a:tcPr anchor="ctr"/>
                </a:tc>
                <a:tc>
                  <a:txBody>
                    <a:bodyPr/>
                    <a:lstStyle/>
                    <a:p>
                      <a:pPr algn="ctr" rtl="1"/>
                      <a:r>
                        <a:rPr lang="en-US" dirty="0"/>
                        <a:t>Pavement</a:t>
                      </a:r>
                      <a:endParaRPr lang="ar-SA" dirty="0"/>
                    </a:p>
                  </a:txBody>
                  <a:tcPr anchor="ctr"/>
                </a:tc>
                <a:extLst>
                  <a:ext uri="{0D108BD9-81ED-4DB2-BD59-A6C34878D82A}">
                    <a16:rowId xmlns:a16="http://schemas.microsoft.com/office/drawing/2014/main" val="10004"/>
                  </a:ext>
                </a:extLst>
              </a:tr>
              <a:tr h="464457">
                <a:tc>
                  <a:txBody>
                    <a:bodyPr/>
                    <a:lstStyle/>
                    <a:p>
                      <a:pPr algn="ctr" rtl="1"/>
                      <a:r>
                        <a:rPr lang="ar-SA" dirty="0"/>
                        <a:t>$ </a:t>
                      </a:r>
                      <a:r>
                        <a:rPr lang="en-US" dirty="0"/>
                        <a:t>14580</a:t>
                      </a:r>
                      <a:endParaRPr lang="ar-SA" dirty="0"/>
                    </a:p>
                  </a:txBody>
                  <a:tcPr anchor="ctr"/>
                </a:tc>
                <a:tc>
                  <a:txBody>
                    <a:bodyPr/>
                    <a:lstStyle/>
                    <a:p>
                      <a:pPr algn="ctr" rtl="1"/>
                      <a:r>
                        <a:rPr lang="en-US" dirty="0"/>
                        <a:t>Sand</a:t>
                      </a:r>
                      <a:endParaRPr lang="ar-SA" dirty="0"/>
                    </a:p>
                  </a:txBody>
                  <a:tcPr anchor="ctr"/>
                </a:tc>
                <a:extLst>
                  <a:ext uri="{0D108BD9-81ED-4DB2-BD59-A6C34878D82A}">
                    <a16:rowId xmlns:a16="http://schemas.microsoft.com/office/drawing/2014/main" val="10005"/>
                  </a:ext>
                </a:extLst>
              </a:tr>
              <a:tr h="464457">
                <a:tc>
                  <a:txBody>
                    <a:bodyPr/>
                    <a:lstStyle/>
                    <a:p>
                      <a:pPr algn="ctr" rtl="1"/>
                      <a:r>
                        <a:rPr lang="ar-SA" b="1" dirty="0"/>
                        <a:t> $ </a:t>
                      </a:r>
                      <a:r>
                        <a:rPr lang="en-US" b="1" dirty="0"/>
                        <a:t>201430</a:t>
                      </a:r>
                      <a:endParaRPr lang="ar-SA" b="1" dirty="0"/>
                    </a:p>
                  </a:txBody>
                  <a:tcPr anchor="ctr">
                    <a:solidFill>
                      <a:srgbClr val="FFC000"/>
                    </a:solidFill>
                  </a:tcPr>
                </a:tc>
                <a:tc>
                  <a:txBody>
                    <a:bodyPr/>
                    <a:lstStyle/>
                    <a:p>
                      <a:pPr algn="ctr" rtl="1"/>
                      <a:r>
                        <a:rPr lang="en-US" b="1" dirty="0"/>
                        <a:t>Material total cost</a:t>
                      </a:r>
                      <a:endParaRPr lang="ar-SA" b="1" dirty="0"/>
                    </a:p>
                  </a:txBody>
                  <a:tcPr>
                    <a:solidFill>
                      <a:srgbClr val="FFC000"/>
                    </a:solidFill>
                  </a:tcPr>
                </a:tc>
                <a:extLst>
                  <a:ext uri="{0D108BD9-81ED-4DB2-BD59-A6C34878D82A}">
                    <a16:rowId xmlns:a16="http://schemas.microsoft.com/office/drawing/2014/main" val="10006"/>
                  </a:ext>
                </a:extLst>
              </a:tr>
            </a:tbl>
          </a:graphicData>
        </a:graphic>
      </p:graphicFrame>
      <p:sp>
        <p:nvSpPr>
          <p:cNvPr id="5" name="Title 1"/>
          <p:cNvSpPr>
            <a:spLocks noGrp="1"/>
          </p:cNvSpPr>
          <p:nvPr>
            <p:ph type="title"/>
          </p:nvPr>
        </p:nvSpPr>
        <p:spPr>
          <a:xfrm>
            <a:off x="533400" y="0"/>
            <a:ext cx="10972800" cy="1143000"/>
          </a:xfrm>
        </p:spPr>
        <p:txBody>
          <a:bodyPr/>
          <a:lstStyle/>
          <a:p>
            <a:r>
              <a:rPr lang="en-US" dirty="0"/>
              <a:t>Cost of material for WWCN</a:t>
            </a:r>
            <a:endParaRPr lang="ar-SA"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2000" y="1253275"/>
            <a:ext cx="4064001" cy="2764387"/>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6684" y="4281714"/>
            <a:ext cx="3092173" cy="2576286"/>
          </a:xfrm>
          <a:prstGeom prst="rect">
            <a:avLst/>
          </a:prstGeom>
          <a:ln>
            <a:noFill/>
          </a:ln>
          <a:effectLst>
            <a:outerShdw blurRad="292100" dist="139700" dir="2700000" algn="tl" rotWithShape="0">
              <a:srgbClr val="333333">
                <a:alpha val="65000"/>
              </a:srgbClr>
            </a:outerShdw>
          </a:effectLst>
        </p:spPr>
      </p:pic>
      <p:pic>
        <p:nvPicPr>
          <p:cNvPr id="10" name="Picture 6" descr="صورة ذات صلة"/>
          <p:cNvPicPr>
            <a:picLocks noChangeAspect="1" noChangeArrowheads="1"/>
          </p:cNvPicPr>
          <p:nvPr/>
        </p:nvPicPr>
        <p:blipFill>
          <a:blip r:embed="rId4" cstate="print"/>
          <a:srcRect/>
          <a:stretch>
            <a:fillRect/>
          </a:stretch>
        </p:blipFill>
        <p:spPr bwMode="auto">
          <a:xfrm>
            <a:off x="-1" y="0"/>
            <a:ext cx="1219199" cy="1219200"/>
          </a:xfrm>
          <a:prstGeom prst="rect">
            <a:avLst/>
          </a:prstGeom>
          <a:noFill/>
        </p:spPr>
      </p:pic>
      <p:pic>
        <p:nvPicPr>
          <p:cNvPr id="30722" name="Picture 2" descr="نتيجة بحث الصور عن ‪cash icon‬‏"/>
          <p:cNvPicPr>
            <a:picLocks noChangeAspect="1" noChangeArrowheads="1"/>
          </p:cNvPicPr>
          <p:nvPr/>
        </p:nvPicPr>
        <p:blipFill>
          <a:blip r:embed="rId5" cstate="print"/>
          <a:srcRect/>
          <a:stretch>
            <a:fillRect/>
          </a:stretch>
        </p:blipFill>
        <p:spPr bwMode="auto">
          <a:xfrm>
            <a:off x="11572046" y="-14515"/>
            <a:ext cx="619954" cy="537029"/>
          </a:xfrm>
          <a:prstGeom prst="rect">
            <a:avLst/>
          </a:prstGeom>
          <a:noFill/>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89143" y="4267200"/>
            <a:ext cx="2902857" cy="25908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657" y="0"/>
            <a:ext cx="10972800" cy="1143000"/>
          </a:xfrm>
        </p:spPr>
        <p:txBody>
          <a:bodyPr/>
          <a:lstStyle/>
          <a:p>
            <a:r>
              <a:rPr lang="en-US" dirty="0"/>
              <a:t>Introduction </a:t>
            </a:r>
            <a:endParaRPr lang="ar-JO" dirty="0"/>
          </a:p>
        </p:txBody>
      </p:sp>
      <p:sp>
        <p:nvSpPr>
          <p:cNvPr id="3" name="Content Placeholder 2"/>
          <p:cNvSpPr>
            <a:spLocks noGrp="1"/>
          </p:cNvSpPr>
          <p:nvPr>
            <p:ph idx="1"/>
          </p:nvPr>
        </p:nvSpPr>
        <p:spPr>
          <a:xfrm>
            <a:off x="997168" y="1498078"/>
            <a:ext cx="9567051" cy="4351338"/>
          </a:xfrm>
        </p:spPr>
        <p:txBody>
          <a:bodyPr/>
          <a:lstStyle/>
          <a:p>
            <a:pPr marL="0" indent="0" algn="l">
              <a:buNone/>
            </a:pPr>
            <a:r>
              <a:rPr lang="en-US" dirty="0"/>
              <a:t>The suitable way  to dispose of wastewater is wastewater collection network.</a:t>
            </a:r>
            <a:br>
              <a:rPr lang="en-US" dirty="0"/>
            </a:br>
            <a:endParaRPr lang="ar-JO"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 y="3029744"/>
            <a:ext cx="2276475" cy="2500312"/>
          </a:xfrm>
          <a:prstGeom prst="rect">
            <a:avLst/>
          </a:prstGeom>
        </p:spPr>
      </p:pic>
      <p:sp>
        <p:nvSpPr>
          <p:cNvPr id="5" name="Arrow: Right 4"/>
          <p:cNvSpPr/>
          <p:nvPr/>
        </p:nvSpPr>
        <p:spPr>
          <a:xfrm>
            <a:off x="2648533" y="4001294"/>
            <a:ext cx="742950" cy="5572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1225" y="3043239"/>
            <a:ext cx="2380082" cy="250031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4369" y="3043239"/>
            <a:ext cx="2243138" cy="2500312"/>
          </a:xfrm>
          <a:prstGeom prst="rect">
            <a:avLst/>
          </a:prstGeom>
        </p:spPr>
      </p:pic>
      <p:sp>
        <p:nvSpPr>
          <p:cNvPr id="8" name="Arrow: Right 7"/>
          <p:cNvSpPr/>
          <p:nvPr/>
        </p:nvSpPr>
        <p:spPr>
          <a:xfrm>
            <a:off x="5801307" y="3965575"/>
            <a:ext cx="767347" cy="628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29763" y="3043239"/>
            <a:ext cx="2271712" cy="2486817"/>
          </a:xfrm>
          <a:prstGeom prst="rect">
            <a:avLst/>
          </a:prstGeom>
        </p:spPr>
      </p:pic>
      <p:sp>
        <p:nvSpPr>
          <p:cNvPr id="10" name="Arrow: Right 9"/>
          <p:cNvSpPr/>
          <p:nvPr/>
        </p:nvSpPr>
        <p:spPr>
          <a:xfrm>
            <a:off x="8782636" y="4001294"/>
            <a:ext cx="767933" cy="5929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a:p>
        </p:txBody>
      </p:sp>
      <p:sp>
        <p:nvSpPr>
          <p:cNvPr id="11" name="Multiplication Sign 10"/>
          <p:cNvSpPr/>
          <p:nvPr/>
        </p:nvSpPr>
        <p:spPr>
          <a:xfrm>
            <a:off x="7354469" y="5576889"/>
            <a:ext cx="642937" cy="814388"/>
          </a:xfrm>
          <a:prstGeom prst="mathMultiply">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JO"/>
          </a:p>
        </p:txBody>
      </p:sp>
      <p:pic>
        <p:nvPicPr>
          <p:cNvPr id="12" name="صورة 10" descr="big_tick.png"/>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29862" y="5564984"/>
            <a:ext cx="914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18409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1712685"/>
          <a:ext cx="4702629" cy="4441371"/>
        </p:xfrm>
        <a:graphic>
          <a:graphicData uri="http://schemas.openxmlformats.org/drawingml/2006/table">
            <a:tbl>
              <a:tblPr rtl="1" firstRow="1" bandRow="1">
                <a:tableStyleId>{5C22544A-7EE6-4342-B048-85BDC9FD1C3A}</a:tableStyleId>
              </a:tblPr>
              <a:tblGrid>
                <a:gridCol w="1567543">
                  <a:extLst>
                    <a:ext uri="{9D8B030D-6E8A-4147-A177-3AD203B41FA5}">
                      <a16:colId xmlns:a16="http://schemas.microsoft.com/office/drawing/2014/main" val="20000"/>
                    </a:ext>
                  </a:extLst>
                </a:gridCol>
                <a:gridCol w="1567543">
                  <a:extLst>
                    <a:ext uri="{9D8B030D-6E8A-4147-A177-3AD203B41FA5}">
                      <a16:colId xmlns:a16="http://schemas.microsoft.com/office/drawing/2014/main" val="20001"/>
                    </a:ext>
                  </a:extLst>
                </a:gridCol>
                <a:gridCol w="1567543">
                  <a:extLst>
                    <a:ext uri="{9D8B030D-6E8A-4147-A177-3AD203B41FA5}">
                      <a16:colId xmlns:a16="http://schemas.microsoft.com/office/drawing/2014/main" val="20002"/>
                    </a:ext>
                  </a:extLst>
                </a:gridCol>
              </a:tblGrid>
              <a:tr h="812937">
                <a:tc>
                  <a:txBody>
                    <a:bodyPr/>
                    <a:lstStyle/>
                    <a:p>
                      <a:pPr algn="ctr" rtl="1"/>
                      <a:r>
                        <a:rPr lang="ar-SA" sz="2000" dirty="0">
                          <a:solidFill>
                            <a:schemeClr val="tx1"/>
                          </a:solidFill>
                        </a:rPr>
                        <a:t>$ </a:t>
                      </a:r>
                      <a:r>
                        <a:rPr lang="en-US" sz="2000" dirty="0">
                          <a:solidFill>
                            <a:schemeClr val="tx1"/>
                          </a:solidFill>
                        </a:rPr>
                        <a:t>Cost</a:t>
                      </a:r>
                      <a:endParaRPr lang="ar-SA" sz="2000" dirty="0">
                        <a:solidFill>
                          <a:schemeClr val="tx1"/>
                        </a:solidFill>
                      </a:endParaRPr>
                    </a:p>
                  </a:txBody>
                  <a:tcPr anchor="ctr"/>
                </a:tc>
                <a:tc>
                  <a:txBody>
                    <a:bodyPr/>
                    <a:lstStyle/>
                    <a:p>
                      <a:pPr algn="ctr" rtl="1"/>
                      <a:r>
                        <a:rPr lang="en-US" sz="2000" dirty="0">
                          <a:solidFill>
                            <a:schemeClr val="tx1"/>
                          </a:solidFill>
                        </a:rPr>
                        <a:t>Cost per unit</a:t>
                      </a:r>
                      <a:endParaRPr lang="ar-SA" sz="2000" dirty="0">
                        <a:solidFill>
                          <a:schemeClr val="tx1"/>
                        </a:solidFill>
                      </a:endParaRPr>
                    </a:p>
                  </a:txBody>
                  <a:tcPr anchor="ctr"/>
                </a:tc>
                <a:tc>
                  <a:txBody>
                    <a:bodyPr/>
                    <a:lstStyle/>
                    <a:p>
                      <a:pPr algn="ctr" rtl="1"/>
                      <a:r>
                        <a:rPr lang="en-US" sz="2000" dirty="0">
                          <a:solidFill>
                            <a:schemeClr val="tx1"/>
                          </a:solidFill>
                        </a:rPr>
                        <a:t>Material</a:t>
                      </a:r>
                      <a:endParaRPr lang="ar-SA" sz="2000" dirty="0">
                        <a:solidFill>
                          <a:schemeClr val="tx1"/>
                        </a:solidFill>
                      </a:endParaRPr>
                    </a:p>
                  </a:txBody>
                  <a:tcPr anchor="ctr"/>
                </a:tc>
                <a:extLst>
                  <a:ext uri="{0D108BD9-81ED-4DB2-BD59-A6C34878D82A}">
                    <a16:rowId xmlns:a16="http://schemas.microsoft.com/office/drawing/2014/main" val="10000"/>
                  </a:ext>
                </a:extLst>
              </a:tr>
              <a:tr h="77936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chemeClr val="tx1"/>
                          </a:solidFill>
                          <a:latin typeface="+mn-lt"/>
                        </a:rPr>
                        <a:t>4890</a:t>
                      </a:r>
                      <a:r>
                        <a:rPr lang="en-US" sz="1800" b="0" i="0" u="none" strike="noStrike" baseline="0" dirty="0">
                          <a:solidFill>
                            <a:schemeClr val="tx1"/>
                          </a:solidFill>
                          <a:latin typeface="+mn-lt"/>
                        </a:rPr>
                        <a:t> </a:t>
                      </a:r>
                      <a:r>
                        <a:rPr lang="en-US" sz="1800" b="0" i="0" u="none" strike="noStrike" dirty="0">
                          <a:solidFill>
                            <a:schemeClr val="tx1"/>
                          </a:solidFill>
                          <a:latin typeface="+mn-lt"/>
                        </a:rPr>
                        <a:t>$</a:t>
                      </a:r>
                      <a:endParaRPr lang="ar-SA" sz="1800" b="0" i="0" u="none" strike="noStrike" dirty="0">
                        <a:solidFill>
                          <a:schemeClr val="tx1"/>
                        </a:solidFill>
                        <a:latin typeface="+mn-lt"/>
                      </a:endParaRPr>
                    </a:p>
                    <a:p>
                      <a:pPr algn="ctr" rtl="0" fontAlgn="b"/>
                      <a:endParaRPr lang="ar-SA" sz="1800" b="0" i="0" u="none" strike="noStrike" dirty="0">
                        <a:solidFill>
                          <a:schemeClr val="tx1"/>
                        </a:solidFill>
                        <a:latin typeface="+mn-lt"/>
                      </a:endParaRPr>
                    </a:p>
                  </a:txBody>
                  <a:tcPr marL="9525" marR="9525" marT="9525" marB="0" anchor="ctr"/>
                </a:tc>
                <a:tc>
                  <a:txBody>
                    <a:bodyPr/>
                    <a:lstStyle/>
                    <a:p>
                      <a:pPr algn="ctr" rtl="0" fontAlgn="b"/>
                      <a:r>
                        <a:rPr lang="en-US" sz="1800" b="0" i="0" u="none" strike="noStrike" dirty="0">
                          <a:solidFill>
                            <a:schemeClr val="tx1"/>
                          </a:solidFill>
                          <a:latin typeface="+mn-lt"/>
                        </a:rPr>
                        <a:t>     30 $\man</a:t>
                      </a:r>
                      <a:endParaRPr lang="ar-SA" sz="1800" b="0" i="0" u="none" strike="noStrike" dirty="0">
                        <a:solidFill>
                          <a:schemeClr val="tx1"/>
                        </a:solidFill>
                        <a:latin typeface="+mn-lt"/>
                      </a:endParaRPr>
                    </a:p>
                  </a:txBody>
                  <a:tcPr marL="9525" marR="9525" marT="9525"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a:solidFill>
                            <a:schemeClr val="tx1"/>
                          </a:solidFill>
                        </a:rPr>
                        <a:t>Manholes</a:t>
                      </a:r>
                      <a:endParaRPr lang="ar-SA" dirty="0">
                        <a:solidFill>
                          <a:schemeClr val="tx1"/>
                        </a:solidFill>
                      </a:endParaRPr>
                    </a:p>
                    <a:p>
                      <a:pPr algn="ctr" rtl="1"/>
                      <a:endParaRPr lang="ar-SA" dirty="0">
                        <a:solidFill>
                          <a:schemeClr val="tx1"/>
                        </a:solidFill>
                      </a:endParaRPr>
                    </a:p>
                  </a:txBody>
                  <a:tcPr anchor="ctr"/>
                </a:tc>
                <a:extLst>
                  <a:ext uri="{0D108BD9-81ED-4DB2-BD59-A6C34878D82A}">
                    <a16:rowId xmlns:a16="http://schemas.microsoft.com/office/drawing/2014/main" val="10001"/>
                  </a:ext>
                </a:extLst>
              </a:tr>
              <a:tr h="775830">
                <a:tc>
                  <a:txBody>
                    <a:bodyPr/>
                    <a:lstStyle/>
                    <a:p>
                      <a:pPr algn="ctr" rtl="0" fontAlgn="b"/>
                      <a:r>
                        <a:rPr lang="en-US" sz="1800" b="0" i="0" u="none" strike="noStrike" dirty="0">
                          <a:solidFill>
                            <a:schemeClr val="tx1"/>
                          </a:solidFill>
                          <a:latin typeface="+mn-lt"/>
                        </a:rPr>
                        <a:t> 53340 $</a:t>
                      </a:r>
                      <a:endParaRPr lang="ar-SA" sz="1800" b="0" i="0" u="none" strike="noStrike" dirty="0">
                        <a:solidFill>
                          <a:schemeClr val="tx1"/>
                        </a:solidFill>
                        <a:latin typeface="+mn-lt"/>
                      </a:endParaRPr>
                    </a:p>
                  </a:txBody>
                  <a:tcPr marL="9525" marR="9525" marT="9525" marB="0" anchor="ctr"/>
                </a:tc>
                <a:tc>
                  <a:txBody>
                    <a:bodyPr/>
                    <a:lstStyle/>
                    <a:p>
                      <a:pPr algn="ctr" rtl="0" fontAlgn="b"/>
                      <a:r>
                        <a:rPr lang="en-US" sz="1800" b="0" i="0" u="none" strike="noStrike" dirty="0">
                          <a:solidFill>
                            <a:schemeClr val="tx1"/>
                          </a:solidFill>
                          <a:latin typeface="+mn-lt"/>
                        </a:rPr>
                        <a:t>15 $\m</a:t>
                      </a:r>
                      <a:endParaRPr lang="ar-SA" sz="1800" b="0" i="0" u="none" strike="noStrike" dirty="0">
                        <a:solidFill>
                          <a:schemeClr val="tx1"/>
                        </a:solidFill>
                        <a:latin typeface="+mn-lt"/>
                      </a:endParaRPr>
                    </a:p>
                  </a:txBody>
                  <a:tcPr marL="9525" marR="9525" marT="9525" marB="0" anchor="ctr"/>
                </a:tc>
                <a:tc>
                  <a:txBody>
                    <a:bodyPr/>
                    <a:lstStyle/>
                    <a:p>
                      <a:pPr algn="ctr" rtl="1"/>
                      <a:r>
                        <a:rPr lang="en-US">
                          <a:solidFill>
                            <a:schemeClr val="tx1"/>
                          </a:solidFill>
                        </a:rPr>
                        <a:t>Pipes</a:t>
                      </a:r>
                      <a:endParaRPr lang="ar-SA" dirty="0">
                        <a:solidFill>
                          <a:schemeClr val="tx1"/>
                        </a:solidFill>
                      </a:endParaRPr>
                    </a:p>
                  </a:txBody>
                  <a:tcPr anchor="ctr"/>
                </a:tc>
                <a:extLst>
                  <a:ext uri="{0D108BD9-81ED-4DB2-BD59-A6C34878D82A}">
                    <a16:rowId xmlns:a16="http://schemas.microsoft.com/office/drawing/2014/main" val="10002"/>
                  </a:ext>
                </a:extLst>
              </a:tr>
              <a:tr h="830613">
                <a:tc>
                  <a:txBody>
                    <a:bodyPr/>
                    <a:lstStyle/>
                    <a:p>
                      <a:pPr algn="ctr" rtl="1"/>
                      <a:r>
                        <a:rPr lang="ar-SA" dirty="0">
                          <a:solidFill>
                            <a:schemeClr val="tx1"/>
                          </a:solidFill>
                        </a:rPr>
                        <a:t>$ </a:t>
                      </a:r>
                      <a:r>
                        <a:rPr lang="en-US" dirty="0">
                          <a:solidFill>
                            <a:schemeClr val="tx1"/>
                          </a:solidFill>
                        </a:rPr>
                        <a:t>40005</a:t>
                      </a:r>
                      <a:r>
                        <a:rPr lang="ar-SA" sz="1800" b="0" i="0" u="none" strike="noStrike" dirty="0">
                          <a:solidFill>
                            <a:schemeClr val="tx1"/>
                          </a:solidFill>
                          <a:latin typeface="+mn-lt"/>
                        </a:rPr>
                        <a:t> </a:t>
                      </a:r>
                      <a:endParaRPr lang="ar-SA" dirty="0">
                        <a:solidFill>
                          <a:schemeClr val="tx1"/>
                        </a:solidFill>
                      </a:endParaRPr>
                    </a:p>
                  </a:txBody>
                  <a:tcPr anchor="ctr"/>
                </a:tc>
                <a:tc>
                  <a:txBody>
                    <a:bodyPr/>
                    <a:lstStyle/>
                    <a:p>
                      <a:pPr algn="ctr" rtl="1"/>
                      <a:r>
                        <a:rPr lang="en-US" dirty="0">
                          <a:solidFill>
                            <a:schemeClr val="tx1"/>
                          </a:solidFill>
                        </a:rPr>
                        <a:t>15 $\m2</a:t>
                      </a:r>
                      <a:endParaRPr lang="ar-SA" dirty="0">
                        <a:solidFill>
                          <a:schemeClr val="tx1"/>
                        </a:solidFill>
                      </a:endParaRPr>
                    </a:p>
                  </a:txBody>
                  <a:tcPr anchor="ctr"/>
                </a:tc>
                <a:tc>
                  <a:txBody>
                    <a:bodyPr/>
                    <a:lstStyle/>
                    <a:p>
                      <a:pPr algn="ctr" rtl="1"/>
                      <a:r>
                        <a:rPr lang="en-US" dirty="0">
                          <a:solidFill>
                            <a:schemeClr val="tx1"/>
                          </a:solidFill>
                        </a:rPr>
                        <a:t>Pavement</a:t>
                      </a:r>
                      <a:endParaRPr lang="ar-SA" dirty="0">
                        <a:solidFill>
                          <a:schemeClr val="tx1"/>
                        </a:solidFill>
                      </a:endParaRPr>
                    </a:p>
                  </a:txBody>
                  <a:tcPr anchor="ctr"/>
                </a:tc>
                <a:extLst>
                  <a:ext uri="{0D108BD9-81ED-4DB2-BD59-A6C34878D82A}">
                    <a16:rowId xmlns:a16="http://schemas.microsoft.com/office/drawing/2014/main" val="10003"/>
                  </a:ext>
                </a:extLst>
              </a:tr>
              <a:tr h="565524">
                <a:tc>
                  <a:txBody>
                    <a:bodyPr/>
                    <a:lstStyle/>
                    <a:p>
                      <a:pPr algn="ctr" rtl="1"/>
                      <a:r>
                        <a:rPr lang="ar-SA" dirty="0">
                          <a:solidFill>
                            <a:schemeClr val="tx1"/>
                          </a:solidFill>
                        </a:rPr>
                        <a:t>$ </a:t>
                      </a:r>
                      <a:r>
                        <a:rPr lang="en-US" dirty="0">
                          <a:solidFill>
                            <a:schemeClr val="tx1"/>
                          </a:solidFill>
                        </a:rPr>
                        <a:t>1778</a:t>
                      </a:r>
                      <a:endParaRPr lang="ar-SA" dirty="0">
                        <a:solidFill>
                          <a:schemeClr val="tx1"/>
                        </a:solidFill>
                      </a:endParaRPr>
                    </a:p>
                  </a:txBody>
                  <a:tcPr anchor="ctr"/>
                </a:tc>
                <a:tc>
                  <a:txBody>
                    <a:bodyPr/>
                    <a:lstStyle/>
                    <a:p>
                      <a:pPr algn="ctr" rtl="1"/>
                      <a:r>
                        <a:rPr lang="en-US" dirty="0">
                          <a:solidFill>
                            <a:schemeClr val="tx1"/>
                          </a:solidFill>
                        </a:rPr>
                        <a:t>5 $\m3</a:t>
                      </a:r>
                      <a:endParaRPr lang="ar-SA" dirty="0">
                        <a:solidFill>
                          <a:schemeClr val="tx1"/>
                        </a:solidFill>
                      </a:endParaRPr>
                    </a:p>
                  </a:txBody>
                  <a:tcPr anchor="ctr"/>
                </a:tc>
                <a:tc>
                  <a:txBody>
                    <a:bodyPr/>
                    <a:lstStyle/>
                    <a:p>
                      <a:pPr algn="ctr" rtl="1"/>
                      <a:r>
                        <a:rPr lang="en-US" dirty="0">
                          <a:solidFill>
                            <a:schemeClr val="tx1"/>
                          </a:solidFill>
                        </a:rPr>
                        <a:t>Sand</a:t>
                      </a:r>
                      <a:endParaRPr lang="ar-SA" dirty="0">
                        <a:solidFill>
                          <a:schemeClr val="tx1"/>
                        </a:solidFill>
                      </a:endParaRPr>
                    </a:p>
                  </a:txBody>
                  <a:tcPr anchor="ctr"/>
                </a:tc>
                <a:extLst>
                  <a:ext uri="{0D108BD9-81ED-4DB2-BD59-A6C34878D82A}">
                    <a16:rowId xmlns:a16="http://schemas.microsoft.com/office/drawing/2014/main" val="10004"/>
                  </a:ext>
                </a:extLst>
              </a:tr>
              <a:tr h="677105">
                <a:tc>
                  <a:txBody>
                    <a:bodyPr/>
                    <a:lstStyle/>
                    <a:p>
                      <a:pPr algn="ctr" rtl="1"/>
                      <a:r>
                        <a:rPr lang="ar-SA" b="1" dirty="0">
                          <a:solidFill>
                            <a:schemeClr val="tx1"/>
                          </a:solidFill>
                        </a:rPr>
                        <a:t> </a:t>
                      </a:r>
                      <a:r>
                        <a:rPr lang="en-US" b="1" dirty="0">
                          <a:solidFill>
                            <a:schemeClr val="tx1"/>
                          </a:solidFill>
                        </a:rPr>
                        <a:t>100013</a:t>
                      </a:r>
                      <a:r>
                        <a:rPr lang="en-US" b="1" baseline="0" dirty="0">
                          <a:solidFill>
                            <a:schemeClr val="tx1"/>
                          </a:solidFill>
                        </a:rPr>
                        <a:t> $</a:t>
                      </a:r>
                      <a:endParaRPr lang="ar-SA" b="1" dirty="0">
                        <a:solidFill>
                          <a:schemeClr val="tx1"/>
                        </a:solidFill>
                      </a:endParaRPr>
                    </a:p>
                  </a:txBody>
                  <a:tcPr anchor="ctr">
                    <a:solidFill>
                      <a:srgbClr val="FFC000"/>
                    </a:solidFill>
                  </a:tcPr>
                </a:tc>
                <a:tc>
                  <a:txBody>
                    <a:bodyPr/>
                    <a:lstStyle/>
                    <a:p>
                      <a:pPr algn="ctr" rtl="1"/>
                      <a:endParaRPr lang="ar-SA" b="1" dirty="0">
                        <a:solidFill>
                          <a:schemeClr val="tx1"/>
                        </a:solidFill>
                      </a:endParaRPr>
                    </a:p>
                  </a:txBody>
                  <a:tcPr anchor="ctr">
                    <a:solidFill>
                      <a:srgbClr val="FFC000"/>
                    </a:solidFill>
                  </a:tcPr>
                </a:tc>
                <a:tc>
                  <a:txBody>
                    <a:bodyPr/>
                    <a:lstStyle/>
                    <a:p>
                      <a:pPr algn="ctr" rtl="1"/>
                      <a:r>
                        <a:rPr lang="en-US" b="1" dirty="0">
                          <a:solidFill>
                            <a:schemeClr val="tx1"/>
                          </a:solidFill>
                        </a:rPr>
                        <a:t>Labor total cost</a:t>
                      </a:r>
                      <a:endParaRPr lang="ar-SA" b="1" dirty="0">
                        <a:solidFill>
                          <a:schemeClr val="tx1"/>
                        </a:solidFill>
                      </a:endParaRPr>
                    </a:p>
                  </a:txBody>
                  <a:tcPr anchor="ctr">
                    <a:solidFill>
                      <a:srgbClr val="FFC000"/>
                    </a:solidFill>
                  </a:tcPr>
                </a:tc>
                <a:extLst>
                  <a:ext uri="{0D108BD9-81ED-4DB2-BD59-A6C34878D82A}">
                    <a16:rowId xmlns:a16="http://schemas.microsoft.com/office/drawing/2014/main" val="10005"/>
                  </a:ext>
                </a:extLst>
              </a:tr>
            </a:tbl>
          </a:graphicData>
        </a:graphic>
      </p:graphicFrame>
      <p:pic>
        <p:nvPicPr>
          <p:cNvPr id="6" name="Picture 6" descr="صورة ذات صلة"/>
          <p:cNvPicPr>
            <a:picLocks noChangeAspect="1" noChangeArrowheads="1"/>
          </p:cNvPicPr>
          <p:nvPr/>
        </p:nvPicPr>
        <p:blipFill>
          <a:blip r:embed="rId2" cstate="print"/>
          <a:srcRect/>
          <a:stretch>
            <a:fillRect/>
          </a:stretch>
        </p:blipFill>
        <p:spPr bwMode="auto">
          <a:xfrm>
            <a:off x="-1" y="0"/>
            <a:ext cx="1219199" cy="1219200"/>
          </a:xfrm>
          <a:prstGeom prst="rect">
            <a:avLst/>
          </a:prstGeom>
          <a:noFill/>
        </p:spPr>
      </p:pic>
      <p:sp>
        <p:nvSpPr>
          <p:cNvPr id="7" name="Title 1"/>
          <p:cNvSpPr>
            <a:spLocks noGrp="1"/>
          </p:cNvSpPr>
          <p:nvPr>
            <p:ph type="title"/>
          </p:nvPr>
        </p:nvSpPr>
        <p:spPr>
          <a:xfrm>
            <a:off x="533400" y="0"/>
            <a:ext cx="10972800" cy="1143000"/>
          </a:xfrm>
        </p:spPr>
        <p:txBody>
          <a:bodyPr/>
          <a:lstStyle/>
          <a:p>
            <a:r>
              <a:rPr lang="en-US" dirty="0"/>
              <a:t>Cost of labor for WWCN</a:t>
            </a:r>
            <a:endParaRPr lang="ar-SA" dirty="0"/>
          </a:p>
        </p:txBody>
      </p:sp>
      <p:pic>
        <p:nvPicPr>
          <p:cNvPr id="39940" name="Picture 4" descr="صورة ذات صلة"/>
          <p:cNvPicPr>
            <a:picLocks noChangeAspect="1" noChangeArrowheads="1"/>
          </p:cNvPicPr>
          <p:nvPr/>
        </p:nvPicPr>
        <p:blipFill>
          <a:blip r:embed="rId3" cstate="print"/>
          <a:srcRect/>
          <a:stretch>
            <a:fillRect/>
          </a:stretch>
        </p:blipFill>
        <p:spPr bwMode="auto">
          <a:xfrm>
            <a:off x="4804229" y="2400527"/>
            <a:ext cx="3410858" cy="3967515"/>
          </a:xfrm>
          <a:prstGeom prst="rect">
            <a:avLst/>
          </a:prstGeom>
          <a:noFill/>
        </p:spPr>
      </p:pic>
      <p:pic>
        <p:nvPicPr>
          <p:cNvPr id="39942" name="Picture 6" descr="نتيجة بحث الصور عن ‪pipes for manholes‬‏"/>
          <p:cNvPicPr>
            <a:picLocks noChangeAspect="1" noChangeArrowheads="1"/>
          </p:cNvPicPr>
          <p:nvPr/>
        </p:nvPicPr>
        <p:blipFill>
          <a:blip r:embed="rId4" cstate="print"/>
          <a:srcRect/>
          <a:stretch>
            <a:fillRect/>
          </a:stretch>
        </p:blipFill>
        <p:spPr bwMode="auto">
          <a:xfrm>
            <a:off x="8418287" y="4049486"/>
            <a:ext cx="3773714" cy="2808514"/>
          </a:xfrm>
          <a:prstGeom prst="rect">
            <a:avLst/>
          </a:prstGeom>
          <a:noFill/>
        </p:spPr>
      </p:pic>
      <p:pic>
        <p:nvPicPr>
          <p:cNvPr id="39944" name="Picture 8" descr="نتيجة بحث الصور عن ‪manholes excavation‬‏"/>
          <p:cNvPicPr>
            <a:picLocks noChangeAspect="1" noChangeArrowheads="1"/>
          </p:cNvPicPr>
          <p:nvPr/>
        </p:nvPicPr>
        <p:blipFill>
          <a:blip r:embed="rId5" cstate="print"/>
          <a:srcRect/>
          <a:stretch>
            <a:fillRect/>
          </a:stretch>
        </p:blipFill>
        <p:spPr bwMode="auto">
          <a:xfrm>
            <a:off x="8418286" y="1219201"/>
            <a:ext cx="3773714" cy="2641600"/>
          </a:xfrm>
          <a:prstGeom prst="rect">
            <a:avLst/>
          </a:prstGeom>
          <a:noFill/>
        </p:spPr>
      </p:pic>
      <p:pic>
        <p:nvPicPr>
          <p:cNvPr id="8" name="Picture 2" descr="نتيجة بحث الصور عن ‪cash icon‬‏"/>
          <p:cNvPicPr>
            <a:picLocks noChangeAspect="1" noChangeArrowheads="1"/>
          </p:cNvPicPr>
          <p:nvPr/>
        </p:nvPicPr>
        <p:blipFill>
          <a:blip r:embed="rId6" cstate="print"/>
          <a:srcRect/>
          <a:stretch>
            <a:fillRect/>
          </a:stretch>
        </p:blipFill>
        <p:spPr bwMode="auto">
          <a:xfrm>
            <a:off x="11622314" y="-1"/>
            <a:ext cx="569686" cy="537029"/>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tretch>
            <a:fillRect/>
          </a:stretch>
        </p:blipFill>
        <p:spPr bwMode="auto">
          <a:xfrm>
            <a:off x="2075543" y="1296537"/>
            <a:ext cx="9942286" cy="5561463"/>
          </a:xfrm>
          <a:prstGeom prst="rect">
            <a:avLst/>
          </a:prstGeom>
          <a:noFill/>
          <a:ln>
            <a:noFill/>
          </a:ln>
        </p:spPr>
      </p:pic>
      <p:graphicFrame>
        <p:nvGraphicFramePr>
          <p:cNvPr id="5" name="Table 4"/>
          <p:cNvGraphicFramePr>
            <a:graphicFrameLocks noGrp="1"/>
          </p:cNvGraphicFramePr>
          <p:nvPr>
            <p:extLst>
              <p:ext uri="{D42A27DB-BD31-4B8C-83A1-F6EECF244321}">
                <p14:modId xmlns:p14="http://schemas.microsoft.com/office/powerpoint/2010/main" val="3150140287"/>
              </p:ext>
            </p:extLst>
          </p:nvPr>
        </p:nvGraphicFramePr>
        <p:xfrm>
          <a:off x="261257" y="4691188"/>
          <a:ext cx="4192526" cy="1963612"/>
        </p:xfrm>
        <a:graphic>
          <a:graphicData uri="http://schemas.openxmlformats.org/drawingml/2006/table">
            <a:tbl>
              <a:tblPr rtl="1" firstRow="1" bandRow="1">
                <a:tableStyleId>{125E5076-3810-47DD-B79F-674D7AD40C01}</a:tableStyleId>
              </a:tblPr>
              <a:tblGrid>
                <a:gridCol w="2096263">
                  <a:extLst>
                    <a:ext uri="{9D8B030D-6E8A-4147-A177-3AD203B41FA5}">
                      <a16:colId xmlns:a16="http://schemas.microsoft.com/office/drawing/2014/main" val="20000"/>
                    </a:ext>
                  </a:extLst>
                </a:gridCol>
                <a:gridCol w="2096263">
                  <a:extLst>
                    <a:ext uri="{9D8B030D-6E8A-4147-A177-3AD203B41FA5}">
                      <a16:colId xmlns:a16="http://schemas.microsoft.com/office/drawing/2014/main" val="20001"/>
                    </a:ext>
                  </a:extLst>
                </a:gridCol>
              </a:tblGrid>
              <a:tr h="490903">
                <a:tc>
                  <a:txBody>
                    <a:bodyPr/>
                    <a:lstStyle/>
                    <a:p>
                      <a:pPr algn="ctr" rtl="0">
                        <a:lnSpc>
                          <a:spcPct val="115000"/>
                        </a:lnSpc>
                        <a:spcAft>
                          <a:spcPts val="0"/>
                        </a:spcAft>
                      </a:pPr>
                      <a:r>
                        <a:rPr lang="en-US" sz="1800" dirty="0"/>
                        <a:t>Count</a:t>
                      </a:r>
                      <a:endParaRPr lang="en-US" sz="1800" dirty="0">
                        <a:latin typeface="Calibri"/>
                        <a:ea typeface="Calibri"/>
                        <a:cs typeface="Arial"/>
                      </a:endParaRPr>
                    </a:p>
                  </a:txBody>
                  <a:tcPr marL="68580" marR="68580" marT="0" marB="0">
                    <a:solidFill>
                      <a:schemeClr val="accent1">
                        <a:lumMod val="50000"/>
                      </a:schemeClr>
                    </a:solidFill>
                  </a:tcPr>
                </a:tc>
                <a:tc>
                  <a:txBody>
                    <a:bodyPr/>
                    <a:lstStyle/>
                    <a:p>
                      <a:pPr algn="ctr" rtl="0">
                        <a:lnSpc>
                          <a:spcPct val="115000"/>
                        </a:lnSpc>
                        <a:spcAft>
                          <a:spcPts val="0"/>
                        </a:spcAft>
                      </a:pPr>
                      <a:endParaRPr lang="en-US" sz="1800" dirty="0">
                        <a:latin typeface="Calibri"/>
                        <a:ea typeface="Calibri"/>
                        <a:cs typeface="Arial"/>
                      </a:endParaRPr>
                    </a:p>
                  </a:txBody>
                  <a:tcPr marL="68580" marR="68580" marT="0" marB="0">
                    <a:noFill/>
                  </a:tcPr>
                </a:tc>
                <a:extLst>
                  <a:ext uri="{0D108BD9-81ED-4DB2-BD59-A6C34878D82A}">
                    <a16:rowId xmlns:a16="http://schemas.microsoft.com/office/drawing/2014/main" val="10000"/>
                  </a:ext>
                </a:extLst>
              </a:tr>
              <a:tr h="490903">
                <a:tc>
                  <a:txBody>
                    <a:bodyPr/>
                    <a:lstStyle/>
                    <a:p>
                      <a:pPr algn="ctr"/>
                      <a:r>
                        <a:rPr lang="en-US" dirty="0"/>
                        <a:t>162</a:t>
                      </a:r>
                      <a:endParaRPr lang="ar-SA" dirty="0"/>
                    </a:p>
                  </a:txBody>
                  <a:tcPr marL="68580" marR="68580" marT="0" marB="0"/>
                </a:tc>
                <a:tc>
                  <a:txBody>
                    <a:bodyPr/>
                    <a:lstStyle/>
                    <a:p>
                      <a:pPr algn="ctr" rtl="0">
                        <a:lnSpc>
                          <a:spcPct val="115000"/>
                        </a:lnSpc>
                        <a:spcAft>
                          <a:spcPts val="0"/>
                        </a:spcAft>
                      </a:pPr>
                      <a:r>
                        <a:rPr lang="en-US" sz="1800" dirty="0"/>
                        <a:t>Manholes</a:t>
                      </a:r>
                      <a:endParaRPr lang="en-US" sz="1800" dirty="0">
                        <a:latin typeface="Calibri"/>
                        <a:ea typeface="Calibri"/>
                        <a:cs typeface="Arial"/>
                      </a:endParaRPr>
                    </a:p>
                  </a:txBody>
                  <a:tcPr marL="68580" marR="68580" marT="0" marB="0"/>
                </a:tc>
                <a:extLst>
                  <a:ext uri="{0D108BD9-81ED-4DB2-BD59-A6C34878D82A}">
                    <a16:rowId xmlns:a16="http://schemas.microsoft.com/office/drawing/2014/main" val="10001"/>
                  </a:ext>
                </a:extLst>
              </a:tr>
              <a:tr h="490903">
                <a:tc>
                  <a:txBody>
                    <a:bodyPr/>
                    <a:lstStyle/>
                    <a:p>
                      <a:pPr algn="ctr"/>
                      <a:r>
                        <a:rPr lang="en-US" dirty="0"/>
                        <a:t>161</a:t>
                      </a:r>
                      <a:endParaRPr lang="ar-SA" dirty="0"/>
                    </a:p>
                  </a:txBody>
                  <a:tcPr marL="68580" marR="68580" marT="0" marB="0"/>
                </a:tc>
                <a:tc>
                  <a:txBody>
                    <a:bodyPr/>
                    <a:lstStyle/>
                    <a:p>
                      <a:pPr algn="ctr" rtl="0">
                        <a:lnSpc>
                          <a:spcPct val="115000"/>
                        </a:lnSpc>
                        <a:spcAft>
                          <a:spcPts val="0"/>
                        </a:spcAft>
                      </a:pPr>
                      <a:r>
                        <a:rPr lang="en-US" sz="1800" dirty="0"/>
                        <a:t>Conduits </a:t>
                      </a:r>
                      <a:endParaRPr lang="en-US" sz="1800" dirty="0">
                        <a:latin typeface="Calibri"/>
                        <a:ea typeface="Calibri"/>
                        <a:cs typeface="Arial"/>
                      </a:endParaRPr>
                    </a:p>
                  </a:txBody>
                  <a:tcPr marL="68580" marR="68580" marT="0" marB="0"/>
                </a:tc>
                <a:extLst>
                  <a:ext uri="{0D108BD9-81ED-4DB2-BD59-A6C34878D82A}">
                    <a16:rowId xmlns:a16="http://schemas.microsoft.com/office/drawing/2014/main" val="10002"/>
                  </a:ext>
                </a:extLst>
              </a:tr>
              <a:tr h="490903">
                <a:tc>
                  <a:txBody>
                    <a:bodyPr/>
                    <a:lstStyle/>
                    <a:p>
                      <a:pPr algn="ctr"/>
                      <a:r>
                        <a:rPr lang="en-US" dirty="0"/>
                        <a:t>1</a:t>
                      </a:r>
                      <a:endParaRPr lang="ar-SA" dirty="0"/>
                    </a:p>
                  </a:txBody>
                  <a:tcPr marL="68580" marR="68580" marT="0" marB="0"/>
                </a:tc>
                <a:tc>
                  <a:txBody>
                    <a:bodyPr/>
                    <a:lstStyle/>
                    <a:p>
                      <a:pPr algn="ctr" rtl="0">
                        <a:lnSpc>
                          <a:spcPct val="115000"/>
                        </a:lnSpc>
                        <a:spcAft>
                          <a:spcPts val="0"/>
                        </a:spcAft>
                      </a:pPr>
                      <a:r>
                        <a:rPr lang="en-US" sz="1800" dirty="0"/>
                        <a:t>Outfalls</a:t>
                      </a:r>
                      <a:endParaRPr lang="en-US" sz="1800" dirty="0">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
        <p:nvSpPr>
          <p:cNvPr id="6" name="Title 1"/>
          <p:cNvSpPr>
            <a:spLocks noGrp="1"/>
          </p:cNvSpPr>
          <p:nvPr>
            <p:ph type="title"/>
          </p:nvPr>
        </p:nvSpPr>
        <p:spPr>
          <a:xfrm>
            <a:off x="377372" y="0"/>
            <a:ext cx="10972800" cy="1143000"/>
          </a:xfrm>
        </p:spPr>
        <p:txBody>
          <a:bodyPr/>
          <a:lstStyle/>
          <a:p>
            <a:r>
              <a:rPr lang="en-US" dirty="0"/>
              <a:t>Results </a:t>
            </a:r>
            <a:endParaRPr lang="ar-SA" dirty="0"/>
          </a:p>
        </p:txBody>
      </p:sp>
      <p:pic>
        <p:nvPicPr>
          <p:cNvPr id="7" name="Picture 2" descr="نتيجة بحث الصور عن ‪result icon‬‏"/>
          <p:cNvPicPr>
            <a:picLocks noChangeAspect="1" noChangeArrowheads="1"/>
          </p:cNvPicPr>
          <p:nvPr/>
        </p:nvPicPr>
        <p:blipFill>
          <a:blip r:embed="rId3" cstate="print"/>
          <a:srcRect/>
          <a:stretch>
            <a:fillRect/>
          </a:stretch>
        </p:blipFill>
        <p:spPr bwMode="auto">
          <a:xfrm>
            <a:off x="10363200" y="-203200"/>
            <a:ext cx="2034948" cy="2034948"/>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endParaRPr lang="ar-JO" dirty="0"/>
          </a:p>
        </p:txBody>
      </p:sp>
      <p:sp>
        <p:nvSpPr>
          <p:cNvPr id="3" name="Content Placeholder 2"/>
          <p:cNvSpPr>
            <a:spLocks noGrp="1"/>
          </p:cNvSpPr>
          <p:nvPr>
            <p:ph idx="1"/>
          </p:nvPr>
        </p:nvSpPr>
        <p:spPr>
          <a:xfrm>
            <a:off x="609600" y="1282390"/>
            <a:ext cx="10972800" cy="5575609"/>
          </a:xfrm>
        </p:spPr>
        <p:txBody>
          <a:bodyPr/>
          <a:lstStyle/>
          <a:p>
            <a:pPr marL="0" indent="0" algn="l">
              <a:buNone/>
            </a:pPr>
            <a:r>
              <a:rPr lang="en-US" dirty="0"/>
              <a:t>Results of manholes:</a:t>
            </a:r>
            <a:endParaRPr lang="ar-JO" dirty="0"/>
          </a:p>
        </p:txBody>
      </p:sp>
      <p:graphicFrame>
        <p:nvGraphicFramePr>
          <p:cNvPr id="5" name="Table 4"/>
          <p:cNvGraphicFramePr>
            <a:graphicFrameLocks noGrp="1"/>
          </p:cNvGraphicFramePr>
          <p:nvPr>
            <p:extLst>
              <p:ext uri="{D42A27DB-BD31-4B8C-83A1-F6EECF244321}">
                <p14:modId xmlns:p14="http://schemas.microsoft.com/office/powerpoint/2010/main" val="370397488"/>
              </p:ext>
            </p:extLst>
          </p:nvPr>
        </p:nvGraphicFramePr>
        <p:xfrm>
          <a:off x="856343" y="1898490"/>
          <a:ext cx="10551886" cy="4959508"/>
        </p:xfrm>
        <a:graphic>
          <a:graphicData uri="http://schemas.openxmlformats.org/drawingml/2006/table">
            <a:tbl>
              <a:tblPr rtl="1" firstRow="1" firstCol="1" bandRow="1">
                <a:tableStyleId>{BC89EF96-8CEA-46FF-86C4-4CE0E7609802}</a:tableStyleId>
              </a:tblPr>
              <a:tblGrid>
                <a:gridCol w="1325163">
                  <a:extLst>
                    <a:ext uri="{9D8B030D-6E8A-4147-A177-3AD203B41FA5}">
                      <a16:colId xmlns:a16="http://schemas.microsoft.com/office/drawing/2014/main" val="2324252858"/>
                    </a:ext>
                  </a:extLst>
                </a:gridCol>
                <a:gridCol w="1325163">
                  <a:extLst>
                    <a:ext uri="{9D8B030D-6E8A-4147-A177-3AD203B41FA5}">
                      <a16:colId xmlns:a16="http://schemas.microsoft.com/office/drawing/2014/main" val="699546636"/>
                    </a:ext>
                  </a:extLst>
                </a:gridCol>
                <a:gridCol w="1179898">
                  <a:extLst>
                    <a:ext uri="{9D8B030D-6E8A-4147-A177-3AD203B41FA5}">
                      <a16:colId xmlns:a16="http://schemas.microsoft.com/office/drawing/2014/main" val="1265722727"/>
                    </a:ext>
                  </a:extLst>
                </a:gridCol>
                <a:gridCol w="1144322">
                  <a:extLst>
                    <a:ext uri="{9D8B030D-6E8A-4147-A177-3AD203B41FA5}">
                      <a16:colId xmlns:a16="http://schemas.microsoft.com/office/drawing/2014/main" val="3689135558"/>
                    </a:ext>
                  </a:extLst>
                </a:gridCol>
                <a:gridCol w="1060328">
                  <a:extLst>
                    <a:ext uri="{9D8B030D-6E8A-4147-A177-3AD203B41FA5}">
                      <a16:colId xmlns:a16="http://schemas.microsoft.com/office/drawing/2014/main" val="3123810073"/>
                    </a:ext>
                  </a:extLst>
                </a:gridCol>
                <a:gridCol w="1180886">
                  <a:extLst>
                    <a:ext uri="{9D8B030D-6E8A-4147-A177-3AD203B41FA5}">
                      <a16:colId xmlns:a16="http://schemas.microsoft.com/office/drawing/2014/main" val="4109716277"/>
                    </a:ext>
                  </a:extLst>
                </a:gridCol>
                <a:gridCol w="1180886">
                  <a:extLst>
                    <a:ext uri="{9D8B030D-6E8A-4147-A177-3AD203B41FA5}">
                      <a16:colId xmlns:a16="http://schemas.microsoft.com/office/drawing/2014/main" val="3348190099"/>
                    </a:ext>
                  </a:extLst>
                </a:gridCol>
                <a:gridCol w="1053409">
                  <a:extLst>
                    <a:ext uri="{9D8B030D-6E8A-4147-A177-3AD203B41FA5}">
                      <a16:colId xmlns:a16="http://schemas.microsoft.com/office/drawing/2014/main" val="756050572"/>
                    </a:ext>
                  </a:extLst>
                </a:gridCol>
                <a:gridCol w="1101831">
                  <a:extLst>
                    <a:ext uri="{9D8B030D-6E8A-4147-A177-3AD203B41FA5}">
                      <a16:colId xmlns:a16="http://schemas.microsoft.com/office/drawing/2014/main" val="3431761653"/>
                    </a:ext>
                  </a:extLst>
                </a:gridCol>
              </a:tblGrid>
              <a:tr h="1559524">
                <a:tc>
                  <a:txBody>
                    <a:bodyPr/>
                    <a:lstStyle/>
                    <a:p>
                      <a:pPr marL="71755" marR="71755" algn="ctr" rtl="0">
                        <a:lnSpc>
                          <a:spcPct val="115000"/>
                        </a:lnSpc>
                        <a:spcAft>
                          <a:spcPts val="0"/>
                        </a:spcAft>
                      </a:pPr>
                      <a:r>
                        <a:rPr lang="en-US" sz="1600" dirty="0">
                          <a:effectLst/>
                        </a:rPr>
                        <a:t>Hydraulic Grade Line (In) (m)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dirty="0">
                          <a:effectLst/>
                        </a:rPr>
                        <a:t>Depth (Structure) (m)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a:effectLst/>
                        </a:rPr>
                        <a:t>Structure Type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a:effectLst/>
                        </a:rPr>
                        <a:t>Diameter (m)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a:effectLst/>
                        </a:rPr>
                        <a:t>Flow (Total Out) (m³/day)</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a:effectLst/>
                        </a:rPr>
                        <a:t>Elevation (Invert) (m)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dirty="0">
                          <a:effectLst/>
                        </a:rPr>
                        <a:t>Elevation (Rim) (m)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a:effectLst/>
                        </a:rPr>
                        <a:t>Elevation (Ground) (m)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a:effectLst/>
                        </a:rPr>
                        <a:t>Label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extLst>
                  <a:ext uri="{0D108BD9-81ED-4DB2-BD59-A6C34878D82A}">
                    <a16:rowId xmlns:a16="http://schemas.microsoft.com/office/drawing/2014/main" val="2857759032"/>
                  </a:ext>
                </a:extLst>
              </a:tr>
              <a:tr h="566664">
                <a:tc>
                  <a:txBody>
                    <a:bodyPr/>
                    <a:lstStyle/>
                    <a:p>
                      <a:pPr algn="ctr" rtl="0">
                        <a:lnSpc>
                          <a:spcPct val="115000"/>
                        </a:lnSpc>
                        <a:spcAft>
                          <a:spcPts val="0"/>
                        </a:spcAft>
                      </a:pPr>
                      <a:r>
                        <a:rPr lang="en-US" sz="1600" b="0">
                          <a:effectLst/>
                        </a:rPr>
                        <a:t>523.34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2.46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Circular Structure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1,071.63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523.25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525.7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525.7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MH-1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71523915"/>
                  </a:ext>
                </a:extLst>
              </a:tr>
              <a:tr h="566664">
                <a:tc>
                  <a:txBody>
                    <a:bodyPr/>
                    <a:lstStyle/>
                    <a:p>
                      <a:pPr algn="ctr" rtl="0">
                        <a:lnSpc>
                          <a:spcPct val="115000"/>
                        </a:lnSpc>
                        <a:spcAft>
                          <a:spcPts val="0"/>
                        </a:spcAft>
                      </a:pPr>
                      <a:r>
                        <a:rPr lang="en-US" sz="1600" b="0">
                          <a:effectLst/>
                        </a:rPr>
                        <a:t>528.44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Circular Structure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938.79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528.35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529.55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529.55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MH-2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58734224"/>
                  </a:ext>
                </a:extLst>
              </a:tr>
              <a:tr h="566664">
                <a:tc>
                  <a:txBody>
                    <a:bodyPr/>
                    <a:lstStyle/>
                    <a:p>
                      <a:pPr algn="ctr" rtl="0">
                        <a:lnSpc>
                          <a:spcPct val="115000"/>
                        </a:lnSpc>
                        <a:spcAft>
                          <a:spcPts val="0"/>
                        </a:spcAft>
                      </a:pPr>
                      <a:r>
                        <a:rPr lang="en-US" sz="1600" b="0">
                          <a:effectLst/>
                        </a:rPr>
                        <a:t>532.64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1.2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Circular Structure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891.81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532.55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533.76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533.76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MH-3</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87458146"/>
                  </a:ext>
                </a:extLst>
              </a:tr>
              <a:tr h="566664">
                <a:tc>
                  <a:txBody>
                    <a:bodyPr/>
                    <a:lstStyle/>
                    <a:p>
                      <a:pPr algn="ctr" rtl="0">
                        <a:lnSpc>
                          <a:spcPct val="115000"/>
                        </a:lnSpc>
                        <a:spcAft>
                          <a:spcPts val="0"/>
                        </a:spcAft>
                      </a:pPr>
                      <a:r>
                        <a:rPr lang="en-US" sz="1600" b="0">
                          <a:effectLst/>
                        </a:rPr>
                        <a:t>536.42</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Circular Structure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832.27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536.34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537.54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537.54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MH-4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22466506"/>
                  </a:ext>
                </a:extLst>
              </a:tr>
              <a:tr h="566664">
                <a:tc>
                  <a:txBody>
                    <a:bodyPr/>
                    <a:lstStyle/>
                    <a:p>
                      <a:pPr algn="ctr" rtl="0">
                        <a:lnSpc>
                          <a:spcPct val="115000"/>
                        </a:lnSpc>
                        <a:spcAft>
                          <a:spcPts val="0"/>
                        </a:spcAft>
                      </a:pPr>
                      <a:r>
                        <a:rPr lang="en-US" sz="1600" b="0">
                          <a:effectLst/>
                        </a:rPr>
                        <a:t>539.93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Circular Structure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0.9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778.01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539.85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541.05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a:effectLst/>
                        </a:rPr>
                        <a:t>541.05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MH-5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61555929"/>
                  </a:ext>
                </a:extLst>
              </a:tr>
              <a:tr h="566664">
                <a:tc>
                  <a:txBody>
                    <a:bodyPr/>
                    <a:lstStyle/>
                    <a:p>
                      <a:pPr algn="ctr" rtl="0">
                        <a:lnSpc>
                          <a:spcPct val="115000"/>
                        </a:lnSpc>
                        <a:spcAft>
                          <a:spcPts val="0"/>
                        </a:spcAft>
                      </a:pPr>
                      <a:r>
                        <a:rPr lang="en-US" sz="1600" b="0" dirty="0">
                          <a:effectLst/>
                        </a:rPr>
                        <a:t>542.55</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1.2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Circular Structure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0.9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747.23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542.47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543.67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dirty="0">
                          <a:effectLst/>
                        </a:rPr>
                        <a:t>543.67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dirty="0">
                          <a:effectLst/>
                        </a:rPr>
                        <a:t>MH-6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11779427"/>
                  </a:ext>
                </a:extLst>
              </a:tr>
            </a:tbl>
          </a:graphicData>
        </a:graphic>
      </p:graphicFrame>
      <p:pic>
        <p:nvPicPr>
          <p:cNvPr id="36866" name="Picture 2" descr="نتيجة بحث الصور عن ‪result icon‬‏"/>
          <p:cNvPicPr>
            <a:picLocks noChangeAspect="1" noChangeArrowheads="1"/>
          </p:cNvPicPr>
          <p:nvPr/>
        </p:nvPicPr>
        <p:blipFill>
          <a:blip r:embed="rId2" cstate="print"/>
          <a:srcRect/>
          <a:stretch>
            <a:fillRect/>
          </a:stretch>
        </p:blipFill>
        <p:spPr bwMode="auto">
          <a:xfrm>
            <a:off x="10363200" y="-203200"/>
            <a:ext cx="2034948" cy="2034948"/>
          </a:xfrm>
          <a:prstGeom prst="rect">
            <a:avLst/>
          </a:prstGeom>
          <a:noFill/>
        </p:spPr>
      </p:pic>
    </p:spTree>
    <p:extLst>
      <p:ext uri="{BB962C8B-B14F-4D97-AF65-F5344CB8AC3E}">
        <p14:creationId xmlns:p14="http://schemas.microsoft.com/office/powerpoint/2010/main" val="26891124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endParaRPr lang="ar-JO" dirty="0"/>
          </a:p>
        </p:txBody>
      </p:sp>
      <p:sp>
        <p:nvSpPr>
          <p:cNvPr id="3" name="Content Placeholder 2"/>
          <p:cNvSpPr>
            <a:spLocks noGrp="1"/>
          </p:cNvSpPr>
          <p:nvPr>
            <p:ph idx="1"/>
          </p:nvPr>
        </p:nvSpPr>
        <p:spPr>
          <a:xfrm>
            <a:off x="609600" y="1193181"/>
            <a:ext cx="10972800" cy="4932984"/>
          </a:xfrm>
        </p:spPr>
        <p:txBody>
          <a:bodyPr/>
          <a:lstStyle/>
          <a:p>
            <a:pPr marL="0" indent="0" algn="l">
              <a:buNone/>
            </a:pPr>
            <a:r>
              <a:rPr lang="en-US" dirty="0"/>
              <a:t>Results of conduits:</a:t>
            </a:r>
            <a:br>
              <a:rPr lang="en-US" dirty="0"/>
            </a:br>
            <a:endParaRPr lang="ar-JO" dirty="0"/>
          </a:p>
        </p:txBody>
      </p:sp>
      <p:graphicFrame>
        <p:nvGraphicFramePr>
          <p:cNvPr id="4" name="Table 3"/>
          <p:cNvGraphicFramePr>
            <a:graphicFrameLocks noGrp="1"/>
          </p:cNvGraphicFramePr>
          <p:nvPr>
            <p:extLst>
              <p:ext uri="{D42A27DB-BD31-4B8C-83A1-F6EECF244321}">
                <p14:modId xmlns:p14="http://schemas.microsoft.com/office/powerpoint/2010/main" val="3084575370"/>
              </p:ext>
            </p:extLst>
          </p:nvPr>
        </p:nvGraphicFramePr>
        <p:xfrm>
          <a:off x="957942" y="1906855"/>
          <a:ext cx="10189029" cy="4951144"/>
        </p:xfrm>
        <a:graphic>
          <a:graphicData uri="http://schemas.openxmlformats.org/drawingml/2006/table">
            <a:tbl>
              <a:tblPr rtl="1" firstRow="1" firstCol="1" bandRow="1">
                <a:tableStyleId>{BC89EF96-8CEA-46FF-86C4-4CE0E7609802}</a:tableStyleId>
              </a:tblPr>
              <a:tblGrid>
                <a:gridCol w="679269">
                  <a:extLst>
                    <a:ext uri="{9D8B030D-6E8A-4147-A177-3AD203B41FA5}">
                      <a16:colId xmlns:a16="http://schemas.microsoft.com/office/drawing/2014/main" val="4128642313"/>
                    </a:ext>
                  </a:extLst>
                </a:gridCol>
                <a:gridCol w="815314">
                  <a:extLst>
                    <a:ext uri="{9D8B030D-6E8A-4147-A177-3AD203B41FA5}">
                      <a16:colId xmlns:a16="http://schemas.microsoft.com/office/drawing/2014/main" val="4011951999"/>
                    </a:ext>
                  </a:extLst>
                </a:gridCol>
                <a:gridCol w="814355">
                  <a:extLst>
                    <a:ext uri="{9D8B030D-6E8A-4147-A177-3AD203B41FA5}">
                      <a16:colId xmlns:a16="http://schemas.microsoft.com/office/drawing/2014/main" val="4265851552"/>
                    </a:ext>
                  </a:extLst>
                </a:gridCol>
                <a:gridCol w="546097">
                  <a:extLst>
                    <a:ext uri="{9D8B030D-6E8A-4147-A177-3AD203B41FA5}">
                      <a16:colId xmlns:a16="http://schemas.microsoft.com/office/drawing/2014/main" val="2512533048"/>
                    </a:ext>
                  </a:extLst>
                </a:gridCol>
                <a:gridCol w="815314">
                  <a:extLst>
                    <a:ext uri="{9D8B030D-6E8A-4147-A177-3AD203B41FA5}">
                      <a16:colId xmlns:a16="http://schemas.microsoft.com/office/drawing/2014/main" val="2834327472"/>
                    </a:ext>
                  </a:extLst>
                </a:gridCol>
                <a:gridCol w="814355">
                  <a:extLst>
                    <a:ext uri="{9D8B030D-6E8A-4147-A177-3AD203B41FA5}">
                      <a16:colId xmlns:a16="http://schemas.microsoft.com/office/drawing/2014/main" val="2037259822"/>
                    </a:ext>
                  </a:extLst>
                </a:gridCol>
                <a:gridCol w="815314">
                  <a:extLst>
                    <a:ext uri="{9D8B030D-6E8A-4147-A177-3AD203B41FA5}">
                      <a16:colId xmlns:a16="http://schemas.microsoft.com/office/drawing/2014/main" val="2980137423"/>
                    </a:ext>
                  </a:extLst>
                </a:gridCol>
                <a:gridCol w="679269">
                  <a:extLst>
                    <a:ext uri="{9D8B030D-6E8A-4147-A177-3AD203B41FA5}">
                      <a16:colId xmlns:a16="http://schemas.microsoft.com/office/drawing/2014/main" val="763027377"/>
                    </a:ext>
                  </a:extLst>
                </a:gridCol>
                <a:gridCol w="678310">
                  <a:extLst>
                    <a:ext uri="{9D8B030D-6E8A-4147-A177-3AD203B41FA5}">
                      <a16:colId xmlns:a16="http://schemas.microsoft.com/office/drawing/2014/main" val="2196148533"/>
                    </a:ext>
                  </a:extLst>
                </a:gridCol>
                <a:gridCol w="679269">
                  <a:extLst>
                    <a:ext uri="{9D8B030D-6E8A-4147-A177-3AD203B41FA5}">
                      <a16:colId xmlns:a16="http://schemas.microsoft.com/office/drawing/2014/main" val="2848678505"/>
                    </a:ext>
                  </a:extLst>
                </a:gridCol>
                <a:gridCol w="950402">
                  <a:extLst>
                    <a:ext uri="{9D8B030D-6E8A-4147-A177-3AD203B41FA5}">
                      <a16:colId xmlns:a16="http://schemas.microsoft.com/office/drawing/2014/main" val="1384642937"/>
                    </a:ext>
                  </a:extLst>
                </a:gridCol>
                <a:gridCol w="951359">
                  <a:extLst>
                    <a:ext uri="{9D8B030D-6E8A-4147-A177-3AD203B41FA5}">
                      <a16:colId xmlns:a16="http://schemas.microsoft.com/office/drawing/2014/main" val="2529635913"/>
                    </a:ext>
                  </a:extLst>
                </a:gridCol>
                <a:gridCol w="950402">
                  <a:extLst>
                    <a:ext uri="{9D8B030D-6E8A-4147-A177-3AD203B41FA5}">
                      <a16:colId xmlns:a16="http://schemas.microsoft.com/office/drawing/2014/main" val="3569356932"/>
                    </a:ext>
                  </a:extLst>
                </a:gridCol>
              </a:tblGrid>
              <a:tr h="1598811">
                <a:tc>
                  <a:txBody>
                    <a:bodyPr/>
                    <a:lstStyle/>
                    <a:p>
                      <a:pPr marL="71755" marR="71755" algn="ctr" rtl="0">
                        <a:lnSpc>
                          <a:spcPct val="115000"/>
                        </a:lnSpc>
                        <a:spcAft>
                          <a:spcPts val="0"/>
                        </a:spcAft>
                      </a:pPr>
                      <a:r>
                        <a:rPr lang="en-US" sz="1600" b="1" dirty="0">
                          <a:effectLst/>
                        </a:rPr>
                        <a:t>Velocity (m/s)</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Flow (m³/day)</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Manning's n</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Diameter (in)</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Slope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Invert (Stop)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Invert (Start)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Cover (Stop)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Cover (Start)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Length (Scaled)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Stop Node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Start Node</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tc>
                  <a:txBody>
                    <a:bodyPr/>
                    <a:lstStyle/>
                    <a:p>
                      <a:pPr marL="71755" marR="71755" algn="ctr" rtl="0">
                        <a:lnSpc>
                          <a:spcPct val="115000"/>
                        </a:lnSpc>
                        <a:spcAft>
                          <a:spcPts val="0"/>
                        </a:spcAft>
                      </a:pPr>
                      <a:r>
                        <a:rPr lang="en-US" sz="1600" b="1" dirty="0">
                          <a:effectLst/>
                        </a:rPr>
                        <a:t>Label</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vert="vert270" anchor="ctr"/>
                </a:tc>
                <a:extLst>
                  <a:ext uri="{0D108BD9-81ED-4DB2-BD59-A6C34878D82A}">
                    <a16:rowId xmlns:a16="http://schemas.microsoft.com/office/drawing/2014/main" val="63737264"/>
                  </a:ext>
                </a:extLst>
              </a:tr>
              <a:tr h="614927">
                <a:tc>
                  <a:txBody>
                    <a:bodyPr/>
                    <a:lstStyle/>
                    <a:p>
                      <a:pPr algn="ctr" rtl="0">
                        <a:lnSpc>
                          <a:spcPct val="115000"/>
                        </a:lnSpc>
                        <a:spcAft>
                          <a:spcPts val="0"/>
                        </a:spcAft>
                      </a:pPr>
                      <a:r>
                        <a:rPr lang="en-US" sz="1600" b="0">
                          <a:effectLst/>
                        </a:rPr>
                        <a:t>2.34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938.79</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0.013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8</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12.877</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528.35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524.5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30</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MH-2</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MH-1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CO-1</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47876358"/>
                  </a:ext>
                </a:extLst>
              </a:tr>
              <a:tr h="619483">
                <a:tc>
                  <a:txBody>
                    <a:bodyPr/>
                    <a:lstStyle/>
                    <a:p>
                      <a:pPr algn="ctr" rtl="0">
                        <a:lnSpc>
                          <a:spcPct val="115000"/>
                        </a:lnSpc>
                        <a:spcAft>
                          <a:spcPts val="0"/>
                        </a:spcAft>
                      </a:pPr>
                      <a:r>
                        <a:rPr lang="en-US" sz="1600" b="0">
                          <a:effectLst/>
                        </a:rPr>
                        <a:t>2.37</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891.81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0.013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14.076</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532.55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528.35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29.8</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MH-2</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CO-2</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6867170"/>
                  </a:ext>
                </a:extLst>
              </a:tr>
              <a:tr h="522310">
                <a:tc>
                  <a:txBody>
                    <a:bodyPr/>
                    <a:lstStyle/>
                    <a:p>
                      <a:pPr algn="ctr" rtl="0">
                        <a:lnSpc>
                          <a:spcPct val="115000"/>
                        </a:lnSpc>
                        <a:spcAft>
                          <a:spcPts val="0"/>
                        </a:spcAft>
                      </a:pPr>
                      <a:r>
                        <a:rPr lang="en-US" sz="1600" b="0">
                          <a:effectLst/>
                        </a:rPr>
                        <a:t>2.25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832.27</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0.013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12.794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536.34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532.55</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29.7</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dirty="0">
                          <a:effectLst/>
                        </a:rPr>
                        <a:t>CO-3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08425702"/>
                  </a:ext>
                </a:extLst>
              </a:tr>
              <a:tr h="501812">
                <a:tc>
                  <a:txBody>
                    <a:bodyPr/>
                    <a:lstStyle/>
                    <a:p>
                      <a:pPr algn="ctr" rtl="0">
                        <a:lnSpc>
                          <a:spcPct val="115000"/>
                        </a:lnSpc>
                        <a:spcAft>
                          <a:spcPts val="0"/>
                        </a:spcAft>
                      </a:pPr>
                      <a:r>
                        <a:rPr lang="en-US" sz="1600" b="0">
                          <a:effectLst/>
                        </a:rPr>
                        <a:t>2.15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778.01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0.013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11.878</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539.85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536.34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29.4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MH-5</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MH-4</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CO-4</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77161221"/>
                  </a:ext>
                </a:extLst>
              </a:tr>
              <a:tr h="591989">
                <a:tc>
                  <a:txBody>
                    <a:bodyPr/>
                    <a:lstStyle/>
                    <a:p>
                      <a:pPr algn="ctr" rtl="0">
                        <a:lnSpc>
                          <a:spcPct val="115000"/>
                        </a:lnSpc>
                        <a:spcAft>
                          <a:spcPts val="0"/>
                        </a:spcAft>
                      </a:pPr>
                      <a:r>
                        <a:rPr lang="en-US" sz="1600" b="0">
                          <a:effectLst/>
                        </a:rPr>
                        <a:t>1.92</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747.23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0.013</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8.872</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542.47</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539.85</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29.5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MH-6</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MH-5</a:t>
                      </a:r>
                      <a:endParaRPr lang="en-US" sz="16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a:effectLst/>
                        </a:rPr>
                        <a:t>CO-5</a:t>
                      </a:r>
                      <a:endParaRPr lang="en-US" sz="16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67585789"/>
                  </a:ext>
                </a:extLst>
              </a:tr>
              <a:tr h="501812">
                <a:tc>
                  <a:txBody>
                    <a:bodyPr/>
                    <a:lstStyle/>
                    <a:p>
                      <a:pPr algn="ctr" rtl="0">
                        <a:lnSpc>
                          <a:spcPct val="115000"/>
                        </a:lnSpc>
                        <a:spcAft>
                          <a:spcPts val="0"/>
                        </a:spcAft>
                      </a:pPr>
                      <a:r>
                        <a:rPr lang="en-US" sz="1600" b="0" dirty="0">
                          <a:effectLst/>
                        </a:rPr>
                        <a:t>1.89</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722.52</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0.013</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8</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8.818</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545.1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542.47</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1</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a:effectLst/>
                        </a:rPr>
                        <a:t>30</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MH-7</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0" dirty="0">
                          <a:effectLst/>
                        </a:rPr>
                        <a:t>MH-6</a:t>
                      </a:r>
                      <a:endParaRPr lang="en-US" sz="16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0"/>
                        </a:spcAft>
                      </a:pPr>
                      <a:r>
                        <a:rPr lang="en-US" sz="1600" b="1" dirty="0">
                          <a:effectLst/>
                        </a:rPr>
                        <a:t>CO-6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29689727"/>
                  </a:ext>
                </a:extLst>
              </a:tr>
            </a:tbl>
          </a:graphicData>
        </a:graphic>
      </p:graphicFrame>
      <p:pic>
        <p:nvPicPr>
          <p:cNvPr id="5" name="Picture 2" descr="نتيجة بحث الصور عن ‪result icon‬‏"/>
          <p:cNvPicPr>
            <a:picLocks noChangeAspect="1" noChangeArrowheads="1"/>
          </p:cNvPicPr>
          <p:nvPr/>
        </p:nvPicPr>
        <p:blipFill>
          <a:blip r:embed="rId2" cstate="print"/>
          <a:srcRect/>
          <a:stretch>
            <a:fillRect/>
          </a:stretch>
        </p:blipFill>
        <p:spPr bwMode="auto">
          <a:xfrm>
            <a:off x="10363200" y="-203200"/>
            <a:ext cx="2034948" cy="2034948"/>
          </a:xfrm>
          <a:prstGeom prst="rect">
            <a:avLst/>
          </a:prstGeom>
          <a:noFill/>
        </p:spPr>
      </p:pic>
    </p:spTree>
    <p:extLst>
      <p:ext uri="{BB962C8B-B14F-4D97-AF65-F5344CB8AC3E}">
        <p14:creationId xmlns:p14="http://schemas.microsoft.com/office/powerpoint/2010/main" val="14294696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a:t>
            </a:r>
            <a:endParaRPr lang="ar-SA" dirty="0"/>
          </a:p>
        </p:txBody>
      </p:sp>
      <p:sp>
        <p:nvSpPr>
          <p:cNvPr id="3" name="Content Placeholder 2"/>
          <p:cNvSpPr>
            <a:spLocks noGrp="1"/>
          </p:cNvSpPr>
          <p:nvPr>
            <p:ph idx="1"/>
          </p:nvPr>
        </p:nvSpPr>
        <p:spPr/>
        <p:txBody>
          <a:bodyPr/>
          <a:lstStyle/>
          <a:p>
            <a:pPr marL="0" indent="0" algn="l" rtl="0">
              <a:buNone/>
            </a:pPr>
            <a:r>
              <a:rPr lang="en-US" dirty="0"/>
              <a:t>Results of outfall:</a:t>
            </a:r>
            <a:br>
              <a:rPr lang="en-US" dirty="0"/>
            </a:b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946809804"/>
              </p:ext>
            </p:extLst>
          </p:nvPr>
        </p:nvGraphicFramePr>
        <p:xfrm>
          <a:off x="1616926" y="2832410"/>
          <a:ext cx="7755829" cy="1360449"/>
        </p:xfrm>
        <a:graphic>
          <a:graphicData uri="http://schemas.openxmlformats.org/drawingml/2006/table">
            <a:tbl>
              <a:tblPr rtl="1" firstRow="1" firstCol="1" bandRow="1">
                <a:tableStyleId>{3B4B98B0-60AC-42C2-AFA5-B58CD77FA1E5}</a:tableStyleId>
              </a:tblPr>
              <a:tblGrid>
                <a:gridCol w="1935148">
                  <a:extLst>
                    <a:ext uri="{9D8B030D-6E8A-4147-A177-3AD203B41FA5}">
                      <a16:colId xmlns:a16="http://schemas.microsoft.com/office/drawing/2014/main" val="1068385629"/>
                    </a:ext>
                  </a:extLst>
                </a:gridCol>
                <a:gridCol w="1772787">
                  <a:extLst>
                    <a:ext uri="{9D8B030D-6E8A-4147-A177-3AD203B41FA5}">
                      <a16:colId xmlns:a16="http://schemas.microsoft.com/office/drawing/2014/main" val="217336000"/>
                    </a:ext>
                  </a:extLst>
                </a:gridCol>
                <a:gridCol w="1739591">
                  <a:extLst>
                    <a:ext uri="{9D8B030D-6E8A-4147-A177-3AD203B41FA5}">
                      <a16:colId xmlns:a16="http://schemas.microsoft.com/office/drawing/2014/main" val="4227149038"/>
                    </a:ext>
                  </a:extLst>
                </a:gridCol>
                <a:gridCol w="1650380">
                  <a:extLst>
                    <a:ext uri="{9D8B030D-6E8A-4147-A177-3AD203B41FA5}">
                      <a16:colId xmlns:a16="http://schemas.microsoft.com/office/drawing/2014/main" val="2704853837"/>
                    </a:ext>
                  </a:extLst>
                </a:gridCol>
                <a:gridCol w="657923">
                  <a:extLst>
                    <a:ext uri="{9D8B030D-6E8A-4147-A177-3AD203B41FA5}">
                      <a16:colId xmlns:a16="http://schemas.microsoft.com/office/drawing/2014/main" val="1346085288"/>
                    </a:ext>
                  </a:extLst>
                </a:gridCol>
              </a:tblGrid>
              <a:tr h="784874">
                <a:tc>
                  <a:txBody>
                    <a:bodyPr/>
                    <a:lstStyle/>
                    <a:p>
                      <a:pPr algn="r" rtl="0">
                        <a:lnSpc>
                          <a:spcPct val="115000"/>
                        </a:lnSpc>
                        <a:spcAft>
                          <a:spcPts val="0"/>
                        </a:spcAft>
                      </a:pPr>
                      <a:r>
                        <a:rPr lang="en-US" sz="1600" b="1" dirty="0">
                          <a:effectLst/>
                        </a:rPr>
                        <a:t>Flow (Total Out) (m³/day)</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Elevation (Invert)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Elevation (Rim)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Elevation (Ground) (m)</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Label</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29400412"/>
                  </a:ext>
                </a:extLst>
              </a:tr>
              <a:tr h="575575">
                <a:tc>
                  <a:txBody>
                    <a:bodyPr/>
                    <a:lstStyle/>
                    <a:p>
                      <a:pPr algn="l" rtl="0">
                        <a:lnSpc>
                          <a:spcPct val="115000"/>
                        </a:lnSpc>
                        <a:spcAft>
                          <a:spcPts val="0"/>
                        </a:spcAft>
                      </a:pPr>
                      <a:r>
                        <a:rPr lang="en-US" sz="1600" b="1" dirty="0">
                          <a:effectLst/>
                        </a:rPr>
                        <a:t>1,071.63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518.95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520.15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520.15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15000"/>
                        </a:lnSpc>
                        <a:spcAft>
                          <a:spcPts val="0"/>
                        </a:spcAft>
                      </a:pPr>
                      <a:r>
                        <a:rPr lang="en-US" sz="1600" b="1" dirty="0">
                          <a:effectLst/>
                        </a:rPr>
                        <a:t>OF-1</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78904377"/>
                  </a:ext>
                </a:extLst>
              </a:tr>
            </a:tbl>
          </a:graphicData>
        </a:graphic>
      </p:graphicFrame>
      <p:pic>
        <p:nvPicPr>
          <p:cNvPr id="5" name="Picture 2" descr="نتيجة بحث الصور عن ‪result icon‬‏"/>
          <p:cNvPicPr>
            <a:picLocks noChangeAspect="1" noChangeArrowheads="1"/>
          </p:cNvPicPr>
          <p:nvPr/>
        </p:nvPicPr>
        <p:blipFill>
          <a:blip r:embed="rId2" cstate="print"/>
          <a:srcRect/>
          <a:stretch>
            <a:fillRect/>
          </a:stretch>
        </p:blipFill>
        <p:spPr bwMode="auto">
          <a:xfrm>
            <a:off x="10363200" y="-203200"/>
            <a:ext cx="2034948" cy="2034948"/>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3762" y="545909"/>
            <a:ext cx="2961562" cy="723333"/>
          </a:xfrm>
        </p:spPr>
        <p:txBody>
          <a:bodyPr/>
          <a:lstStyle/>
          <a:p>
            <a:pPr algn="l" rtl="0"/>
            <a:r>
              <a:rPr lang="en-US" dirty="0"/>
              <a:t>Results</a:t>
            </a:r>
            <a:br>
              <a:rPr lang="en-US" dirty="0"/>
            </a:br>
            <a:endParaRPr lang="ar-SA" dirty="0"/>
          </a:p>
        </p:txBody>
      </p:sp>
      <p:pic>
        <p:nvPicPr>
          <p:cNvPr id="4" name="Content Placeholder 3"/>
          <p:cNvPicPr>
            <a:picLocks noGrp="1"/>
          </p:cNvPicPr>
          <p:nvPr>
            <p:ph idx="1"/>
          </p:nvPr>
        </p:nvPicPr>
        <p:blipFill>
          <a:blip r:embed="rId2" cstate="print"/>
          <a:stretch>
            <a:fillRect/>
          </a:stretch>
        </p:blipFill>
        <p:spPr>
          <a:xfrm>
            <a:off x="0" y="1325880"/>
            <a:ext cx="12192000" cy="5532120"/>
          </a:xfrm>
          <a:prstGeom prst="rect">
            <a:avLst/>
          </a:prstGeom>
          <a:noFill/>
          <a:ln>
            <a:noFill/>
          </a:ln>
        </p:spPr>
      </p:pic>
      <p:pic>
        <p:nvPicPr>
          <p:cNvPr id="5" name="Picture 2" descr="نتيجة بحث الصور عن ‪result icon‬‏"/>
          <p:cNvPicPr>
            <a:picLocks noChangeAspect="1" noChangeArrowheads="1"/>
          </p:cNvPicPr>
          <p:nvPr/>
        </p:nvPicPr>
        <p:blipFill>
          <a:blip r:embed="rId3" cstate="print"/>
          <a:srcRect/>
          <a:stretch>
            <a:fillRect/>
          </a:stretch>
        </p:blipFill>
        <p:spPr bwMode="auto">
          <a:xfrm>
            <a:off x="10612889" y="-232229"/>
            <a:ext cx="1857829" cy="1857829"/>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7267" y="0"/>
            <a:ext cx="3498375" cy="1143000"/>
          </a:xfrm>
        </p:spPr>
        <p:txBody>
          <a:bodyPr/>
          <a:lstStyle/>
          <a:p>
            <a:pPr algn="r" rtl="0"/>
            <a:r>
              <a:rPr lang="en-US" dirty="0"/>
              <a:t>Results</a:t>
            </a:r>
            <a:endParaRPr lang="ar-SA" dirty="0"/>
          </a:p>
        </p:txBody>
      </p:sp>
      <p:pic>
        <p:nvPicPr>
          <p:cNvPr id="4" name="Content Placeholder 3"/>
          <p:cNvPicPr>
            <a:picLocks noGrp="1"/>
          </p:cNvPicPr>
          <p:nvPr>
            <p:ph idx="1"/>
          </p:nvPr>
        </p:nvPicPr>
        <p:blipFill>
          <a:blip r:embed="rId2" cstate="print"/>
          <a:stretch>
            <a:fillRect/>
          </a:stretch>
        </p:blipFill>
        <p:spPr>
          <a:xfrm>
            <a:off x="0" y="1249680"/>
            <a:ext cx="12191999" cy="5608320"/>
          </a:xfrm>
          <a:prstGeom prst="rect">
            <a:avLst/>
          </a:prstGeom>
        </p:spPr>
      </p:pic>
      <p:pic>
        <p:nvPicPr>
          <p:cNvPr id="5" name="Picture 2" descr="نتيجة بحث الصور عن ‪result icon‬‏"/>
          <p:cNvPicPr>
            <a:picLocks noChangeAspect="1" noChangeArrowheads="1"/>
          </p:cNvPicPr>
          <p:nvPr/>
        </p:nvPicPr>
        <p:blipFill>
          <a:blip r:embed="rId3" cstate="print"/>
          <a:srcRect/>
          <a:stretch>
            <a:fillRect/>
          </a:stretch>
        </p:blipFill>
        <p:spPr bwMode="auto">
          <a:xfrm>
            <a:off x="10334171" y="-203200"/>
            <a:ext cx="2063977" cy="1947862"/>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1749" y="533947"/>
            <a:ext cx="2688610" cy="721647"/>
          </a:xfrm>
        </p:spPr>
        <p:txBody>
          <a:bodyPr/>
          <a:lstStyle/>
          <a:p>
            <a:r>
              <a:rPr lang="en-US" dirty="0"/>
              <a:t>Results</a:t>
            </a:r>
            <a:br>
              <a:rPr lang="en-US" dirty="0"/>
            </a:br>
            <a:endParaRPr lang="ar-SA" dirty="0"/>
          </a:p>
        </p:txBody>
      </p:sp>
      <p:pic>
        <p:nvPicPr>
          <p:cNvPr id="4" name="Content Placeholder 3" descr="C:\Users\H P\AppData\Local\Microsoft\Windows\INetCacheContent.Word\VEL.PNG"/>
          <p:cNvPicPr>
            <a:picLocks noGrp="1"/>
          </p:cNvPicPr>
          <p:nvPr>
            <p:ph idx="1"/>
          </p:nvPr>
        </p:nvPicPr>
        <p:blipFill>
          <a:blip r:embed="rId2" cstate="print"/>
          <a:stretch>
            <a:fillRect/>
          </a:stretch>
        </p:blipFill>
        <p:spPr bwMode="auto">
          <a:xfrm>
            <a:off x="746760" y="1264920"/>
            <a:ext cx="10683239" cy="5593080"/>
          </a:xfrm>
          <a:prstGeom prst="rect">
            <a:avLst/>
          </a:prstGeom>
          <a:noFill/>
          <a:ln>
            <a:noFill/>
          </a:ln>
        </p:spPr>
      </p:pic>
      <p:pic>
        <p:nvPicPr>
          <p:cNvPr id="5" name="Picture 2" descr="نتيجة بحث الصور عن ‪result icon‬‏"/>
          <p:cNvPicPr>
            <a:picLocks noChangeAspect="1" noChangeArrowheads="1"/>
          </p:cNvPicPr>
          <p:nvPr/>
        </p:nvPicPr>
        <p:blipFill>
          <a:blip r:embed="rId3" cstate="print"/>
          <a:srcRect/>
          <a:stretch>
            <a:fillRect/>
          </a:stretch>
        </p:blipFill>
        <p:spPr bwMode="auto">
          <a:xfrm>
            <a:off x="10508342" y="-203200"/>
            <a:ext cx="1889805" cy="1889805"/>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430973" y="450377"/>
            <a:ext cx="2256430" cy="900752"/>
          </a:xfrm>
        </p:spPr>
        <p:txBody>
          <a:bodyPr/>
          <a:lstStyle/>
          <a:p>
            <a:r>
              <a:rPr lang="en-US" dirty="0"/>
              <a:t>Results</a:t>
            </a:r>
            <a:br>
              <a:rPr lang="en-US" dirty="0"/>
            </a:br>
            <a:endParaRPr lang="ar-SA" dirty="0"/>
          </a:p>
        </p:txBody>
      </p:sp>
      <p:pic>
        <p:nvPicPr>
          <p:cNvPr id="4" name="Content Placeholder 3" descr="C:\Users\H P\AppData\Local\Microsoft\Windows\INetCacheContent.Word\cover.png"/>
          <p:cNvPicPr>
            <a:picLocks noGrp="1"/>
          </p:cNvPicPr>
          <p:nvPr>
            <p:ph idx="1"/>
          </p:nvPr>
        </p:nvPicPr>
        <p:blipFill>
          <a:blip r:embed="rId2" cstate="print"/>
          <a:stretch>
            <a:fillRect/>
          </a:stretch>
        </p:blipFill>
        <p:spPr bwMode="auto">
          <a:xfrm>
            <a:off x="716280" y="1249680"/>
            <a:ext cx="10622279" cy="5608320"/>
          </a:xfrm>
          <a:prstGeom prst="rect">
            <a:avLst/>
          </a:prstGeom>
          <a:noFill/>
          <a:ln>
            <a:noFill/>
          </a:ln>
        </p:spPr>
      </p:pic>
      <p:pic>
        <p:nvPicPr>
          <p:cNvPr id="6" name="Picture 2" descr="نتيجة بحث الصور عن ‪result icon‬‏"/>
          <p:cNvPicPr>
            <a:picLocks noChangeAspect="1" noChangeArrowheads="1"/>
          </p:cNvPicPr>
          <p:nvPr/>
        </p:nvPicPr>
        <p:blipFill>
          <a:blip r:embed="rId3" cstate="print"/>
          <a:srcRect/>
          <a:stretch>
            <a:fillRect/>
          </a:stretch>
        </p:blipFill>
        <p:spPr bwMode="auto">
          <a:xfrm>
            <a:off x="10508342" y="-203200"/>
            <a:ext cx="1889805" cy="1889805"/>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485565" y="479354"/>
            <a:ext cx="2092657" cy="1049195"/>
          </a:xfrm>
        </p:spPr>
        <p:txBody>
          <a:bodyPr/>
          <a:lstStyle/>
          <a:p>
            <a:r>
              <a:rPr lang="en-US" dirty="0"/>
              <a:t>Results</a:t>
            </a:r>
            <a:br>
              <a:rPr lang="en-US" dirty="0"/>
            </a:br>
            <a:endParaRPr lang="ar-SA" dirty="0"/>
          </a:p>
        </p:txBody>
      </p:sp>
      <p:pic>
        <p:nvPicPr>
          <p:cNvPr id="6" name="Content Placeholder 5" descr="C:\Users\H P\AppData\Local\Microsoft\Windows\INetCacheContent.Word\SLOPE.PNG"/>
          <p:cNvPicPr>
            <a:picLocks noGrp="1"/>
          </p:cNvPicPr>
          <p:nvPr>
            <p:ph idx="1"/>
          </p:nvPr>
        </p:nvPicPr>
        <p:blipFill>
          <a:blip r:embed="rId2" cstate="print"/>
          <a:stretch>
            <a:fillRect/>
          </a:stretch>
        </p:blipFill>
        <p:spPr bwMode="auto">
          <a:xfrm>
            <a:off x="972457" y="1306287"/>
            <a:ext cx="10377714" cy="5551714"/>
          </a:xfrm>
          <a:prstGeom prst="rect">
            <a:avLst/>
          </a:prstGeom>
          <a:noFill/>
          <a:ln>
            <a:noFill/>
          </a:ln>
        </p:spPr>
      </p:pic>
      <p:pic>
        <p:nvPicPr>
          <p:cNvPr id="4" name="Picture 2" descr="نتيجة بحث الصور عن ‪result icon‬‏"/>
          <p:cNvPicPr>
            <a:picLocks noChangeAspect="1" noChangeArrowheads="1"/>
          </p:cNvPicPr>
          <p:nvPr/>
        </p:nvPicPr>
        <p:blipFill>
          <a:blip r:embed="rId3" cstate="print"/>
          <a:srcRect/>
          <a:stretch>
            <a:fillRect/>
          </a:stretch>
        </p:blipFill>
        <p:spPr bwMode="auto">
          <a:xfrm>
            <a:off x="10508342" y="-203200"/>
            <a:ext cx="1889805" cy="188980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055" y="0"/>
            <a:ext cx="10972800" cy="1143000"/>
          </a:xfrm>
        </p:spPr>
        <p:txBody>
          <a:bodyPr/>
          <a:lstStyle/>
          <a:p>
            <a:r>
              <a:rPr lang="en-US" dirty="0"/>
              <a:t>Objectives</a:t>
            </a:r>
            <a:endParaRPr lang="ar-JO" dirty="0"/>
          </a:p>
        </p:txBody>
      </p:sp>
      <p:sp>
        <p:nvSpPr>
          <p:cNvPr id="3" name="Content Placeholder 2"/>
          <p:cNvSpPr>
            <a:spLocks noGrp="1"/>
          </p:cNvSpPr>
          <p:nvPr>
            <p:ph idx="1"/>
          </p:nvPr>
        </p:nvSpPr>
        <p:spPr>
          <a:xfrm>
            <a:off x="1120000" y="1825625"/>
            <a:ext cx="5366525" cy="4351338"/>
          </a:xfrm>
        </p:spPr>
        <p:txBody>
          <a:bodyPr/>
          <a:lstStyle/>
          <a:p>
            <a:pPr algn="l" rtl="0">
              <a:buFont typeface="Wingdings" panose="05000000000000000000" pitchFamily="2" charset="2"/>
              <a:buChar char="v"/>
            </a:pPr>
            <a:r>
              <a:rPr lang="en-US" sz="2400" dirty="0"/>
              <a:t>Design a wastewater collection network for Urif Village using SewerCAD.</a:t>
            </a:r>
            <a:br>
              <a:rPr lang="en-US" sz="2400" dirty="0"/>
            </a:br>
            <a:endParaRPr lang="en-US" sz="2400" dirty="0"/>
          </a:p>
          <a:p>
            <a:pPr algn="l" rtl="0">
              <a:buFont typeface="Wingdings" panose="05000000000000000000" pitchFamily="2" charset="2"/>
              <a:buChar char="v"/>
            </a:pPr>
            <a:r>
              <a:rPr lang="en-US" sz="2400" dirty="0"/>
              <a:t>Estimate the cost of the construction of this network.                          </a:t>
            </a:r>
            <a:endParaRPr lang="ar-JO" sz="2400" dirty="0"/>
          </a:p>
          <a:p>
            <a:pPr algn="l" rtl="0">
              <a:buFont typeface="Wingdings" panose="05000000000000000000" pitchFamily="2" charset="2"/>
              <a:buChar char="v"/>
            </a:pPr>
            <a:endParaRPr lang="en-US" sz="2400" dirty="0"/>
          </a:p>
          <a:p>
            <a:pPr algn="l" rtl="0">
              <a:buFont typeface="Wingdings" panose="05000000000000000000" pitchFamily="2" charset="2"/>
              <a:buChar char="v"/>
            </a:pPr>
            <a:r>
              <a:rPr lang="en-US" sz="2400" dirty="0"/>
              <a:t> Determine the best location of the WWTP</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bwMode="auto">
          <a:xfrm>
            <a:off x="6663929" y="1690688"/>
            <a:ext cx="3386137" cy="2285206"/>
          </a:xfrm>
          <a:prstGeom prst="rect">
            <a:avLst/>
          </a:prstGeom>
          <a:ln>
            <a:noFill/>
          </a:ln>
          <a:effectLst>
            <a:softEdge rad="112500"/>
          </a:effectLst>
        </p:spPr>
      </p:pic>
      <p:sp>
        <p:nvSpPr>
          <p:cNvPr id="6" name="AutoShape 2" descr="نتيجة بحث الصور عن ‪cost‬‏"/>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JO"/>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3929" y="4314826"/>
            <a:ext cx="3324819" cy="2195512"/>
          </a:xfrm>
          <a:prstGeom prst="rect">
            <a:avLst/>
          </a:prstGeom>
          <a:ln>
            <a:noFill/>
          </a:ln>
          <a:effectLst>
            <a:softEdge rad="112500"/>
          </a:effectLst>
        </p:spPr>
      </p:pic>
    </p:spTree>
    <p:extLst>
      <p:ext uri="{BB962C8B-B14F-4D97-AF65-F5344CB8AC3E}">
        <p14:creationId xmlns:p14="http://schemas.microsoft.com/office/powerpoint/2010/main" val="11074702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0"/>
            <a:ext cx="10972800" cy="1143000"/>
          </a:xfrm>
        </p:spPr>
        <p:txBody>
          <a:bodyPr/>
          <a:lstStyle/>
          <a:p>
            <a:r>
              <a:rPr lang="en-US" dirty="0"/>
              <a:t>Conclusion </a:t>
            </a:r>
            <a:endParaRPr lang="ar-SA" dirty="0"/>
          </a:p>
        </p:txBody>
      </p:sp>
      <p:sp>
        <p:nvSpPr>
          <p:cNvPr id="5" name="TextBox 4"/>
          <p:cNvSpPr txBox="1"/>
          <p:nvPr/>
        </p:nvSpPr>
        <p:spPr>
          <a:xfrm>
            <a:off x="624114" y="1716886"/>
            <a:ext cx="11248571" cy="4154984"/>
          </a:xfrm>
          <a:prstGeom prst="rect">
            <a:avLst/>
          </a:prstGeom>
          <a:noFill/>
        </p:spPr>
        <p:txBody>
          <a:bodyPr wrap="square" rtlCol="1">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buFont typeface="Wingdings" pitchFamily="2" charset="2"/>
              <a:buChar char="ü"/>
            </a:pPr>
            <a:r>
              <a:rPr lang="en-US" sz="2400" b="1" dirty="0">
                <a:latin typeface="+mn-lt"/>
              </a:rPr>
              <a:t>We highly recommended of constructing the WWCN for its advantages </a:t>
            </a:r>
          </a:p>
          <a:p>
            <a:pPr>
              <a:buFont typeface="Wingdings" pitchFamily="2" charset="2"/>
              <a:buChar char="ü"/>
            </a:pPr>
            <a:endParaRPr lang="en-US" sz="2400" b="1" dirty="0">
              <a:latin typeface="+mn-lt"/>
            </a:endParaRPr>
          </a:p>
          <a:p>
            <a:pPr>
              <a:buFont typeface="Wingdings" pitchFamily="2" charset="2"/>
              <a:buChar char="ü"/>
            </a:pPr>
            <a:r>
              <a:rPr lang="en-US" sz="2400" b="1" dirty="0">
                <a:latin typeface="+mn-lt"/>
              </a:rPr>
              <a:t>The total cost of constructing the WWCN is 301,443 $ </a:t>
            </a:r>
          </a:p>
          <a:p>
            <a:pPr>
              <a:buFont typeface="Wingdings" pitchFamily="2" charset="2"/>
              <a:buChar char="ü"/>
            </a:pPr>
            <a:endParaRPr lang="en-US" sz="2400" b="1" dirty="0">
              <a:latin typeface="+mn-lt"/>
            </a:endParaRPr>
          </a:p>
          <a:p>
            <a:pPr>
              <a:buFont typeface="Wingdings" pitchFamily="2" charset="2"/>
              <a:buChar char="ü"/>
            </a:pPr>
            <a:r>
              <a:rPr lang="en-US" sz="2400" b="1" dirty="0">
                <a:latin typeface="+mn-lt"/>
              </a:rPr>
              <a:t>The total length if the network conduit is 3556 m</a:t>
            </a:r>
          </a:p>
          <a:p>
            <a:pPr>
              <a:buFont typeface="Wingdings" pitchFamily="2" charset="2"/>
              <a:buChar char="ü"/>
            </a:pPr>
            <a:endParaRPr lang="en-US" sz="2400" b="1" dirty="0">
              <a:latin typeface="+mn-lt"/>
            </a:endParaRPr>
          </a:p>
          <a:p>
            <a:pPr>
              <a:buFont typeface="Wingdings" pitchFamily="2" charset="2"/>
              <a:buChar char="ü"/>
            </a:pPr>
            <a:r>
              <a:rPr lang="en-US" sz="2400" b="1" dirty="0">
                <a:latin typeface="+mn-lt"/>
              </a:rPr>
              <a:t>The unit cost is 85$ per meter</a:t>
            </a:r>
          </a:p>
          <a:p>
            <a:pPr>
              <a:buFont typeface="Wingdings" pitchFamily="2" charset="2"/>
              <a:buChar char="ü"/>
            </a:pPr>
            <a:endParaRPr lang="en-US" sz="2400" b="1" dirty="0">
              <a:latin typeface="+mn-lt"/>
            </a:endParaRPr>
          </a:p>
          <a:p>
            <a:pPr>
              <a:buFont typeface="Wingdings" pitchFamily="2" charset="2"/>
              <a:buChar char="ü"/>
            </a:pPr>
            <a:endParaRPr lang="en-US" sz="2400" b="1" dirty="0">
              <a:latin typeface="+mn-lt"/>
            </a:endParaRPr>
          </a:p>
          <a:p>
            <a:endPar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n-lt"/>
            </a:endParaRPr>
          </a:p>
          <a:p>
            <a:endParaRPr lang="ar-SA"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n-lt"/>
            </a:endParaRPr>
          </a:p>
        </p:txBody>
      </p:sp>
      <p:pic>
        <p:nvPicPr>
          <p:cNvPr id="6" name="Picture 2" descr="نتيجة بحث الصور عن ‪choice icon‬‏"/>
          <p:cNvPicPr>
            <a:picLocks noChangeAspect="1" noChangeArrowheads="1"/>
          </p:cNvPicPr>
          <p:nvPr/>
        </p:nvPicPr>
        <p:blipFill>
          <a:blip r:embed="rId2" cstate="print"/>
          <a:srcRect/>
          <a:stretch>
            <a:fillRect/>
          </a:stretch>
        </p:blipFill>
        <p:spPr bwMode="auto">
          <a:xfrm>
            <a:off x="214767" y="0"/>
            <a:ext cx="1219200" cy="1219200"/>
          </a:xfrm>
          <a:prstGeom prst="rect">
            <a:avLst/>
          </a:prstGeom>
          <a:noFill/>
        </p:spPr>
      </p:pic>
      <p:pic>
        <p:nvPicPr>
          <p:cNvPr id="60420" name="Picture 4" descr="نتيجة بحث الصور عن ‪conclusion icons‬‏"/>
          <p:cNvPicPr>
            <a:picLocks noChangeAspect="1" noChangeArrowheads="1"/>
          </p:cNvPicPr>
          <p:nvPr/>
        </p:nvPicPr>
        <p:blipFill>
          <a:blip r:embed="rId3" cstate="print"/>
          <a:srcRect/>
          <a:stretch>
            <a:fillRect/>
          </a:stretch>
        </p:blipFill>
        <p:spPr bwMode="auto">
          <a:xfrm>
            <a:off x="9320892" y="3986892"/>
            <a:ext cx="2871108" cy="2871108"/>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5345" y="2007220"/>
            <a:ext cx="7382108" cy="4159404"/>
          </a:xfrm>
        </p:spPr>
      </p:pic>
    </p:spTree>
    <p:extLst>
      <p:ext uri="{BB962C8B-B14F-4D97-AF65-F5344CB8AC3E}">
        <p14:creationId xmlns:p14="http://schemas.microsoft.com/office/powerpoint/2010/main" val="424733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247" y="163773"/>
            <a:ext cx="10972800" cy="1143000"/>
          </a:xfrm>
        </p:spPr>
        <p:txBody>
          <a:bodyPr/>
          <a:lstStyle/>
          <a:p>
            <a:r>
              <a:rPr lang="en-US" dirty="0"/>
              <a:t>Methodology</a:t>
            </a:r>
            <a:endParaRPr lang="ar-JO"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68208508"/>
              </p:ext>
            </p:extLst>
          </p:nvPr>
        </p:nvGraphicFramePr>
        <p:xfrm>
          <a:off x="1" y="1392938"/>
          <a:ext cx="12192000" cy="5479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cstate="print">
            <a:duotone>
              <a:prstClr val="black"/>
              <a:srgbClr val="FFC000">
                <a:tint val="45000"/>
                <a:satMod val="400000"/>
              </a:srgbClr>
            </a:duotone>
          </a:blip>
          <a:stretch>
            <a:fillRect/>
          </a:stretch>
        </p:blipFill>
        <p:spPr>
          <a:xfrm>
            <a:off x="4626240" y="3677378"/>
            <a:ext cx="2962913" cy="639604"/>
          </a:xfrm>
          <a:prstGeom prst="rect">
            <a:avLst/>
          </a:prstGeom>
        </p:spPr>
      </p:pic>
    </p:spTree>
    <p:extLst>
      <p:ext uri="{BB962C8B-B14F-4D97-AF65-F5344CB8AC3E}">
        <p14:creationId xmlns:p14="http://schemas.microsoft.com/office/powerpoint/2010/main" val="2047151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1" y="0"/>
            <a:ext cx="10972800" cy="1143000"/>
          </a:xfrm>
        </p:spPr>
        <p:txBody>
          <a:bodyPr/>
          <a:lstStyle/>
          <a:p>
            <a:r>
              <a:rPr lang="en-US" dirty="0"/>
              <a:t>Selection of the study area</a:t>
            </a:r>
            <a:endParaRPr lang="ar-JO"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7868" y="1987147"/>
            <a:ext cx="3869233" cy="4045766"/>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224031" y="5320416"/>
            <a:ext cx="4118307" cy="769441"/>
          </a:xfrm>
          <a:prstGeom prst="rect">
            <a:avLst/>
          </a:prstGeom>
          <a:noFill/>
        </p:spPr>
        <p:txBody>
          <a:bodyPr wrap="none" lIns="91440" tIns="45720" rIns="91440" bIns="45720">
            <a:spAutoFit/>
          </a:bodyPr>
          <a:lstStyle/>
          <a:p>
            <a:pPr algn="ctr"/>
            <a:r>
              <a:rPr lang="en-US"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Available data </a:t>
            </a: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4368695" y="1987147"/>
            <a:ext cx="3875167" cy="4094931"/>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4342338" y="4233895"/>
            <a:ext cx="3899646" cy="1938992"/>
          </a:xfrm>
          <a:prstGeom prst="rect">
            <a:avLst/>
          </a:prstGeom>
          <a:noFill/>
        </p:spPr>
        <p:txBody>
          <a:bodyPr wrap="square" lIns="91440" tIns="45720" rIns="91440" bIns="45720">
            <a:spAutoFit/>
          </a:bodyPr>
          <a:lstStyle/>
          <a:p>
            <a:pPr algn="ctr"/>
            <a:r>
              <a:rPr lang="en-US"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place where one of us lives</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3578" y="1987146"/>
            <a:ext cx="3464597" cy="4094931"/>
          </a:xfrm>
          <a:prstGeom prst="rect">
            <a:avLst/>
          </a:prstGeom>
        </p:spPr>
      </p:pic>
      <p:sp>
        <p:nvSpPr>
          <p:cNvPr id="11" name="Rectangle 10"/>
          <p:cNvSpPr/>
          <p:nvPr/>
        </p:nvSpPr>
        <p:spPr>
          <a:xfrm>
            <a:off x="8672457" y="4643307"/>
            <a:ext cx="3495882" cy="1446550"/>
          </a:xfrm>
          <a:prstGeom prst="rect">
            <a:avLst/>
          </a:prstGeom>
          <a:noFill/>
        </p:spPr>
        <p:txBody>
          <a:bodyPr wrap="square" lIns="91440" tIns="45720" rIns="91440" bIns="45720">
            <a:spAutoFit/>
          </a:bodyPr>
          <a:lstStyle/>
          <a:p>
            <a:pPr algn="ctr"/>
            <a:r>
              <a:rPr lang="en-US"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There is no WWCN in it</a:t>
            </a:r>
          </a:p>
        </p:txBody>
      </p:sp>
    </p:spTree>
    <p:extLst>
      <p:ext uri="{BB962C8B-B14F-4D97-AF65-F5344CB8AC3E}">
        <p14:creationId xmlns:p14="http://schemas.microsoft.com/office/powerpoint/2010/main" val="2626162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410" y="0"/>
            <a:ext cx="10972800" cy="1143000"/>
          </a:xfrm>
        </p:spPr>
        <p:txBody>
          <a:bodyPr/>
          <a:lstStyle/>
          <a:p>
            <a:r>
              <a:rPr lang="en-US" dirty="0"/>
              <a:t>Description of  the study area</a:t>
            </a:r>
            <a:endParaRPr lang="ar-JO" dirty="0"/>
          </a:p>
        </p:txBody>
      </p:sp>
      <p:pic>
        <p:nvPicPr>
          <p:cNvPr id="4" name="Content Placeholder 3" descr="https://scontent-bru2-1.xx.fbcdn.net/v/t34.0-12/15239368_954283991382367_1848387638_n.png?oh=659ed35c3271f22db6b12051298eb18c&amp;oe=58411929"/>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85545" y="1354933"/>
            <a:ext cx="3429000" cy="2881312"/>
          </a:xfrm>
          <a:prstGeom prst="ellipse">
            <a:avLst/>
          </a:prstGeom>
          <a:ln>
            <a:noFill/>
          </a:ln>
          <a:effectLst>
            <a:softEdge rad="112500"/>
          </a:effectLst>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7206952" y="1221581"/>
            <a:ext cx="3509047" cy="3014664"/>
          </a:xfrm>
          <a:prstGeom prst="ellipse">
            <a:avLst/>
          </a:prstGeom>
          <a:ln>
            <a:noFill/>
          </a:ln>
          <a:effectLst>
            <a:softEdge rad="112500"/>
          </a:effec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5743" y="4236245"/>
            <a:ext cx="3626889" cy="2709860"/>
          </a:xfrm>
          <a:prstGeom prst="ellipse">
            <a:avLst/>
          </a:prstGeom>
          <a:ln>
            <a:noFill/>
          </a:ln>
          <a:effectLst>
            <a:softEdge rad="112500"/>
          </a:effec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54072" y="4236245"/>
            <a:ext cx="3628748" cy="2709860"/>
          </a:xfrm>
          <a:prstGeom prst="ellipse">
            <a:avLst/>
          </a:prstGeom>
          <a:ln>
            <a:noFill/>
          </a:ln>
          <a:effectLst>
            <a:softEdge rad="112500"/>
          </a:effectLst>
        </p:spPr>
      </p:pic>
      <p:sp>
        <p:nvSpPr>
          <p:cNvPr id="9" name="Rectangle 8"/>
          <p:cNvSpPr/>
          <p:nvPr/>
        </p:nvSpPr>
        <p:spPr>
          <a:xfrm>
            <a:off x="767627" y="2938760"/>
            <a:ext cx="2839240"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location</a:t>
            </a:r>
          </a:p>
        </p:txBody>
      </p:sp>
      <p:sp>
        <p:nvSpPr>
          <p:cNvPr id="10" name="Rectangle 9"/>
          <p:cNvSpPr/>
          <p:nvPr/>
        </p:nvSpPr>
        <p:spPr>
          <a:xfrm>
            <a:off x="6975512" y="2771016"/>
            <a:ext cx="3971925" cy="830997"/>
          </a:xfrm>
          <a:prstGeom prst="rect">
            <a:avLst/>
          </a:prstGeom>
          <a:noFill/>
        </p:spPr>
        <p:txBody>
          <a:bodyPr wrap="square" lIns="91440" tIns="45720" rIns="91440" bIns="45720">
            <a:spAutoFit/>
          </a:bodyPr>
          <a:lstStyle/>
          <a:p>
            <a:pPr algn="ctr"/>
            <a:r>
              <a:rPr 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Topography</a:t>
            </a:r>
          </a:p>
        </p:txBody>
      </p:sp>
      <p:sp>
        <p:nvSpPr>
          <p:cNvPr id="11" name="Rectangle 10"/>
          <p:cNvSpPr/>
          <p:nvPr/>
        </p:nvSpPr>
        <p:spPr>
          <a:xfrm>
            <a:off x="1987469" y="5445917"/>
            <a:ext cx="3724096"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population</a:t>
            </a:r>
          </a:p>
        </p:txBody>
      </p:sp>
      <p:sp>
        <p:nvSpPr>
          <p:cNvPr id="12" name="Rectangle 11"/>
          <p:cNvSpPr/>
          <p:nvPr/>
        </p:nvSpPr>
        <p:spPr>
          <a:xfrm>
            <a:off x="6287547" y="5484317"/>
            <a:ext cx="2569934"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climate</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903034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17" y="14514"/>
            <a:ext cx="10972800" cy="1143000"/>
          </a:xfrm>
        </p:spPr>
        <p:txBody>
          <a:bodyPr/>
          <a:lstStyle/>
          <a:p>
            <a:r>
              <a:rPr lang="en-US" dirty="0"/>
              <a:t>Location</a:t>
            </a:r>
            <a:endParaRPr lang="ar-JO" dirty="0"/>
          </a:p>
        </p:txBody>
      </p:sp>
      <p:pic>
        <p:nvPicPr>
          <p:cNvPr id="4" name="Content Placeholder 3" descr="https://scontent-bru2-1.xx.fbcdn.net/v/t34.0-12/15239368_954283991382367_1848387638_n.png?oh=659ed35c3271f22db6b12051298eb18c&amp;oe=58411929"/>
          <p:cNvPicPr>
            <a:picLocks noGrp="1"/>
          </p:cNvPicPr>
          <p:nvPr>
            <p:ph idx="1"/>
          </p:nvPr>
        </p:nvPicPr>
        <p:blipFill>
          <a:blip r:embed="rId2" cstate="print"/>
          <a:stretch>
            <a:fillRect/>
          </a:stretch>
        </p:blipFill>
        <p:spPr bwMode="auto">
          <a:xfrm>
            <a:off x="0" y="1219200"/>
            <a:ext cx="9956800" cy="5638801"/>
          </a:xfrm>
          <a:prstGeom prst="rect">
            <a:avLst/>
          </a:prstGeom>
          <a:noFill/>
          <a:ln>
            <a:noFill/>
          </a:ln>
          <a:extLst>
            <a:ext uri="{53640926-AAD7-44D8-BBD7-CCE9431645EC}">
              <a14:shadowObscured xmlns:a14="http://schemas.microsoft.com/office/drawing/2010/main"/>
            </a:ext>
          </a:extLst>
        </p:spPr>
      </p:pic>
      <p:pic>
        <p:nvPicPr>
          <p:cNvPr id="5" name="Picture 4" descr="cc.PNG"/>
          <p:cNvPicPr>
            <a:picLocks noChangeAspect="1"/>
          </p:cNvPicPr>
          <p:nvPr/>
        </p:nvPicPr>
        <p:blipFill>
          <a:blip r:embed="rId3" cstate="print"/>
          <a:stretch>
            <a:fillRect/>
          </a:stretch>
        </p:blipFill>
        <p:spPr>
          <a:xfrm>
            <a:off x="9739086" y="1197429"/>
            <a:ext cx="2452914" cy="3323771"/>
          </a:xfrm>
          <a:prstGeom prst="rect">
            <a:avLst/>
          </a:prstGeom>
        </p:spPr>
      </p:pic>
    </p:spTree>
    <p:extLst>
      <p:ext uri="{BB962C8B-B14F-4D97-AF65-F5344CB8AC3E}">
        <p14:creationId xmlns:p14="http://schemas.microsoft.com/office/powerpoint/2010/main" val="3601920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713" y="0"/>
            <a:ext cx="10972800" cy="1143000"/>
          </a:xfrm>
        </p:spPr>
        <p:txBody>
          <a:bodyPr/>
          <a:lstStyle/>
          <a:p>
            <a:r>
              <a:rPr lang="en-US" dirty="0"/>
              <a:t>Population </a:t>
            </a:r>
            <a:endParaRPr lang="ar-JO" dirty="0"/>
          </a:p>
        </p:txBody>
      </p:sp>
      <p:graphicFrame>
        <p:nvGraphicFramePr>
          <p:cNvPr id="10" name="Object 9"/>
          <p:cNvGraphicFramePr>
            <a:graphicFrameLocks noChangeAspect="1"/>
          </p:cNvGraphicFramePr>
          <p:nvPr>
            <p:extLst>
              <p:ext uri="{D42A27DB-BD31-4B8C-83A1-F6EECF244321}">
                <p14:modId xmlns:p14="http://schemas.microsoft.com/office/powerpoint/2010/main" val="4024688144"/>
              </p:ext>
            </p:extLst>
          </p:nvPr>
        </p:nvGraphicFramePr>
        <p:xfrm>
          <a:off x="-487363" y="1706563"/>
          <a:ext cx="8670926" cy="6477000"/>
        </p:xfrm>
        <a:graphic>
          <a:graphicData uri="http://schemas.openxmlformats.org/presentationml/2006/ole">
            <mc:AlternateContent xmlns:mc="http://schemas.openxmlformats.org/markup-compatibility/2006">
              <mc:Choice xmlns:v="urn:schemas-microsoft-com:vml" Requires="v">
                <p:oleObj spid="_x0000_s6158" name="Document" r:id="rId3" imgW="5281090" imgH="3933861" progId="Word.Document.12">
                  <p:embed/>
                </p:oleObj>
              </mc:Choice>
              <mc:Fallback>
                <p:oleObj name="Document" r:id="rId3" imgW="5281090" imgH="3933861" progId="Word.Document.12">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363" y="1706563"/>
                        <a:ext cx="8670926" cy="647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94239452"/>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ar-JO"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ar-JO"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3405</TotalTime>
  <Words>988</Words>
  <Application>Microsoft Office PowerPoint</Application>
  <PresentationFormat>Widescreen</PresentationFormat>
  <Paragraphs>528</Paragraphs>
  <Slides>41</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8" baseType="lpstr">
      <vt:lpstr>Arial</vt:lpstr>
      <vt:lpstr>Calibri</vt:lpstr>
      <vt:lpstr>Cambria Math</vt:lpstr>
      <vt:lpstr>Times New Roman</vt:lpstr>
      <vt:lpstr>Wingdings</vt:lpstr>
      <vt:lpstr>Diseño predeterminado</vt:lpstr>
      <vt:lpstr>Document</vt:lpstr>
      <vt:lpstr>Design of a wastewater collection network for Urif Village</vt:lpstr>
      <vt:lpstr>Introduction</vt:lpstr>
      <vt:lpstr>Introduction </vt:lpstr>
      <vt:lpstr>Objectives</vt:lpstr>
      <vt:lpstr>Methodology</vt:lpstr>
      <vt:lpstr>Selection of the study area</vt:lpstr>
      <vt:lpstr>Description of  the study area</vt:lpstr>
      <vt:lpstr>Location</vt:lpstr>
      <vt:lpstr>Population </vt:lpstr>
      <vt:lpstr>Climate</vt:lpstr>
      <vt:lpstr>Data collected</vt:lpstr>
      <vt:lpstr>Why SewerCad?</vt:lpstr>
      <vt:lpstr>Development of  the WWCN </vt:lpstr>
      <vt:lpstr>Development of WWCN </vt:lpstr>
      <vt:lpstr>Calculation of population</vt:lpstr>
      <vt:lpstr>Geometric growth phase</vt:lpstr>
      <vt:lpstr>Load per manhole</vt:lpstr>
      <vt:lpstr>Gravity distribution method</vt:lpstr>
      <vt:lpstr>Load calculation</vt:lpstr>
      <vt:lpstr> Load calculation</vt:lpstr>
      <vt:lpstr>PowerPoint Presentation</vt:lpstr>
      <vt:lpstr>Solving the problems of cover depth and velocity </vt:lpstr>
      <vt:lpstr>Determining the location of WWTP</vt:lpstr>
      <vt:lpstr>Determining the location of WWTP</vt:lpstr>
      <vt:lpstr>Determining the location of WWTP</vt:lpstr>
      <vt:lpstr>Criteria for choosing WWTP</vt:lpstr>
      <vt:lpstr>Criteria for choosing WWTP</vt:lpstr>
      <vt:lpstr>Cost of constructing the WWCN</vt:lpstr>
      <vt:lpstr>Cost of material for WWCN</vt:lpstr>
      <vt:lpstr>Cost of labor for WWCN</vt:lpstr>
      <vt:lpstr>Results </vt:lpstr>
      <vt:lpstr>Results</vt:lpstr>
      <vt:lpstr>Results</vt:lpstr>
      <vt:lpstr>Results</vt:lpstr>
      <vt:lpstr>Results </vt:lpstr>
      <vt:lpstr>Results</vt:lpstr>
      <vt:lpstr>Results </vt:lpstr>
      <vt:lpstr>Results </vt:lpstr>
      <vt:lpstr>Results </vt:lpstr>
      <vt:lpstr>Conclusion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H P</dc:creator>
  <cp:lastModifiedBy>H P</cp:lastModifiedBy>
  <cp:revision>95</cp:revision>
  <dcterms:created xsi:type="dcterms:W3CDTF">2016-12-20T12:25:34Z</dcterms:created>
  <dcterms:modified xsi:type="dcterms:W3CDTF">2017-07-10T17:24:33Z</dcterms:modified>
</cp:coreProperties>
</file>