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53"/>
  </p:notesMasterIdLst>
  <p:handoutMasterIdLst>
    <p:handoutMasterId r:id="rId54"/>
  </p:handoutMasterIdLst>
  <p:sldIdLst>
    <p:sldId id="256" r:id="rId2"/>
    <p:sldId id="258" r:id="rId3"/>
    <p:sldId id="264" r:id="rId4"/>
    <p:sldId id="263" r:id="rId5"/>
    <p:sldId id="265" r:id="rId6"/>
    <p:sldId id="271" r:id="rId7"/>
    <p:sldId id="272" r:id="rId8"/>
    <p:sldId id="273" r:id="rId9"/>
    <p:sldId id="274" r:id="rId10"/>
    <p:sldId id="276" r:id="rId11"/>
    <p:sldId id="277" r:id="rId12"/>
    <p:sldId id="278" r:id="rId13"/>
    <p:sldId id="282" r:id="rId14"/>
    <p:sldId id="283" r:id="rId15"/>
    <p:sldId id="284" r:id="rId16"/>
    <p:sldId id="285" r:id="rId17"/>
    <p:sldId id="287" r:id="rId18"/>
    <p:sldId id="286" r:id="rId19"/>
    <p:sldId id="288" r:id="rId20"/>
    <p:sldId id="289" r:id="rId21"/>
    <p:sldId id="290" r:id="rId22"/>
    <p:sldId id="291" r:id="rId23"/>
    <p:sldId id="317" r:id="rId24"/>
    <p:sldId id="292" r:id="rId25"/>
    <p:sldId id="293" r:id="rId26"/>
    <p:sldId id="294" r:id="rId27"/>
    <p:sldId id="295" r:id="rId28"/>
    <p:sldId id="296" r:id="rId29"/>
    <p:sldId id="297" r:id="rId30"/>
    <p:sldId id="298" r:id="rId31"/>
    <p:sldId id="299" r:id="rId32"/>
    <p:sldId id="300" r:id="rId33"/>
    <p:sldId id="301" r:id="rId34"/>
    <p:sldId id="318" r:id="rId35"/>
    <p:sldId id="302" r:id="rId36"/>
    <p:sldId id="319" r:id="rId37"/>
    <p:sldId id="320" r:id="rId38"/>
    <p:sldId id="304" r:id="rId39"/>
    <p:sldId id="303" r:id="rId40"/>
    <p:sldId id="305" r:id="rId41"/>
    <p:sldId id="306" r:id="rId42"/>
    <p:sldId id="307" r:id="rId43"/>
    <p:sldId id="308" r:id="rId44"/>
    <p:sldId id="309" r:id="rId45"/>
    <p:sldId id="310" r:id="rId46"/>
    <p:sldId id="311" r:id="rId47"/>
    <p:sldId id="321" r:id="rId48"/>
    <p:sldId id="313" r:id="rId49"/>
    <p:sldId id="314" r:id="rId50"/>
    <p:sldId id="315" r:id="rId51"/>
    <p:sldId id="316" r:id="rId5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12"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5" d="100"/>
          <a:sy n="55" d="100"/>
        </p:scale>
        <p:origin x="-290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7B05E4CF-8B90-4C7C-A432-F60303DC43DF}" type="datetimeFigureOut">
              <a:rPr lang="ar-SA" smtClean="0"/>
              <a:pPr/>
              <a:t>16/02/1435</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0550BC19-4706-4DF5-9A67-2EDEC255E781}"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1D6243F-07A2-46D9-A900-579D7BE58476}" type="datetimeFigureOut">
              <a:rPr lang="ar-SA" smtClean="0"/>
              <a:pPr/>
              <a:t>16/02/1435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9BFEE4F-E35F-4663-B456-656A06BD87CD}"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E9BFEE4F-E35F-4663-B456-656A06BD87CD}"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9BFEE4F-E35F-4663-B456-656A06BD87CD}" type="slidenum">
              <a:rPr lang="ar-SA" smtClean="0"/>
              <a:pPr/>
              <a:t>37</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9BFEE4F-E35F-4663-B456-656A06BD87CD}" type="slidenum">
              <a:rPr lang="ar-SA" smtClean="0"/>
              <a:pPr/>
              <a:t>38</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9BFEE4F-E35F-4663-B456-656A06BD87CD}" type="slidenum">
              <a:rPr lang="ar-SA" smtClean="0"/>
              <a:pPr/>
              <a:t>39</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E9BFEE4F-E35F-4663-B456-656A06BD87CD}" type="slidenum">
              <a:rPr lang="ar-SA" smtClean="0"/>
              <a:pPr/>
              <a:t>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E9BFEE4F-E35F-4663-B456-656A06BD87CD}" type="slidenum">
              <a:rPr lang="ar-SA" smtClean="0"/>
              <a:pPr/>
              <a:t>12</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E9BFEE4F-E35F-4663-B456-656A06BD87CD}" type="slidenum">
              <a:rPr lang="ar-SA" smtClean="0"/>
              <a:pPr/>
              <a:t>19</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9BFEE4F-E35F-4663-B456-656A06BD87CD}" type="slidenum">
              <a:rPr lang="ar-SA" smtClean="0"/>
              <a:pPr/>
              <a:t>20</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9BFEE4F-E35F-4663-B456-656A06BD87CD}" type="slidenum">
              <a:rPr lang="ar-SA" smtClean="0"/>
              <a:pPr/>
              <a:t>33</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9BFEE4F-E35F-4663-B456-656A06BD87CD}" type="slidenum">
              <a:rPr lang="ar-SA" smtClean="0"/>
              <a:pPr/>
              <a:t>34</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9BFEE4F-E35F-4663-B456-656A06BD87CD}" type="slidenum">
              <a:rPr lang="ar-SA" smtClean="0"/>
              <a:pPr/>
              <a:t>35</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E9BFEE4F-E35F-4663-B456-656A06BD87CD}" type="slidenum">
              <a:rPr lang="ar-SA" smtClean="0"/>
              <a:pPr/>
              <a:t>36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581C7CD3-16DB-425F-96A7-02BA3DAD562D}" type="datetimeFigureOut">
              <a:rPr lang="ar-SA" smtClean="0"/>
              <a:pPr/>
              <a:t>16/02/1435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DCBBC30-1C2E-4535-9B39-FC66FDB4481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81C7CD3-16DB-425F-96A7-02BA3DAD562D}" type="datetimeFigureOut">
              <a:rPr lang="ar-SA" smtClean="0"/>
              <a:pPr/>
              <a:t>16/02/1435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DCBBC30-1C2E-4535-9B39-FC66FDB4481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81C7CD3-16DB-425F-96A7-02BA3DAD562D}" type="datetimeFigureOut">
              <a:rPr lang="ar-SA" smtClean="0"/>
              <a:pPr/>
              <a:t>16/02/1435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DCBBC30-1C2E-4535-9B39-FC66FDB4481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81C7CD3-16DB-425F-96A7-02BA3DAD562D}" type="datetimeFigureOut">
              <a:rPr lang="ar-SA" smtClean="0"/>
              <a:pPr/>
              <a:t>16/02/1435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DCBBC30-1C2E-4535-9B39-FC66FDB4481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1C7CD3-16DB-425F-96A7-02BA3DAD562D}" type="datetimeFigureOut">
              <a:rPr lang="ar-SA" smtClean="0"/>
              <a:pPr/>
              <a:t>16/02/1435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DCBBC30-1C2E-4535-9B39-FC66FDB4481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581C7CD3-16DB-425F-96A7-02BA3DAD562D}" type="datetimeFigureOut">
              <a:rPr lang="ar-SA" smtClean="0"/>
              <a:pPr/>
              <a:t>16/02/1435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DCBBC30-1C2E-4535-9B39-FC66FDB4481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581C7CD3-16DB-425F-96A7-02BA3DAD562D}" type="datetimeFigureOut">
              <a:rPr lang="ar-SA" smtClean="0"/>
              <a:pPr/>
              <a:t>16/02/1435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DCBBC30-1C2E-4535-9B39-FC66FDB4481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581C7CD3-16DB-425F-96A7-02BA3DAD562D}" type="datetimeFigureOut">
              <a:rPr lang="ar-SA" smtClean="0"/>
              <a:pPr/>
              <a:t>16/02/1435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DCBBC30-1C2E-4535-9B39-FC66FDB4481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C7CD3-16DB-425F-96A7-02BA3DAD562D}" type="datetimeFigureOut">
              <a:rPr lang="ar-SA" smtClean="0"/>
              <a:pPr/>
              <a:t>16/02/1435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DCBBC30-1C2E-4535-9B39-FC66FDB4481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1C7CD3-16DB-425F-96A7-02BA3DAD562D}" type="datetimeFigureOut">
              <a:rPr lang="ar-SA" smtClean="0"/>
              <a:pPr/>
              <a:t>16/02/1435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DCBBC30-1C2E-4535-9B39-FC66FDB4481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1C7CD3-16DB-425F-96A7-02BA3DAD562D}" type="datetimeFigureOut">
              <a:rPr lang="ar-SA" smtClean="0"/>
              <a:pPr/>
              <a:t>16/02/1435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DCBBC30-1C2E-4535-9B39-FC66FDB4481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81C7CD3-16DB-425F-96A7-02BA3DAD562D}" type="datetimeFigureOut">
              <a:rPr lang="ar-SA" smtClean="0"/>
              <a:pPr/>
              <a:t>16/02/1435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DCBBC30-1C2E-4535-9B39-FC66FDB4481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4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ZAI8X6CAUYQFBZCARJKO8XCAZ8T0VDCAQ6SQOMCA99OIJUCAEQ7O0XCA2RRUDICAVEV3DDCALZ2NTHCACW1Y3VCAJ2KYQFCANC1BYOCAFSSPXZCALR4LHOCAEJSGRYCAHPBQ2LCAPNFZ32CAIGO8QWCAVA5POO.jpg"/>
          <p:cNvPicPr/>
          <p:nvPr/>
        </p:nvPicPr>
        <p:blipFill>
          <a:blip r:embed="rId3" cstate="print"/>
          <a:stretch>
            <a:fillRect/>
          </a:stretch>
        </p:blipFill>
        <p:spPr>
          <a:xfrm>
            <a:off x="3286116" y="0"/>
            <a:ext cx="2214578" cy="2214554"/>
          </a:xfrm>
          <a:prstGeom prst="rect">
            <a:avLst/>
          </a:prstGeom>
        </p:spPr>
      </p:pic>
      <p:sp>
        <p:nvSpPr>
          <p:cNvPr id="8" name="TextBox 7"/>
          <p:cNvSpPr txBox="1"/>
          <p:nvPr/>
        </p:nvSpPr>
        <p:spPr>
          <a:xfrm>
            <a:off x="0" y="2428868"/>
            <a:ext cx="9144000" cy="4247317"/>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lgn="ctr" rtl="0"/>
            <a:r>
              <a:rPr lang="en-US" b="1" dirty="0" smtClean="0">
                <a:latin typeface="Times New Roman" pitchFamily="18" charset="0"/>
                <a:cs typeface="Times New Roman" pitchFamily="18" charset="0"/>
              </a:rPr>
              <a:t>AN-</a:t>
            </a:r>
            <a:r>
              <a:rPr lang="en-US" b="1" dirty="0" err="1" smtClean="0">
                <a:latin typeface="Times New Roman" pitchFamily="18" charset="0"/>
                <a:cs typeface="Times New Roman" pitchFamily="18" charset="0"/>
              </a:rPr>
              <a:t>Najah</a:t>
            </a:r>
            <a:r>
              <a:rPr lang="en-US" b="1" dirty="0" smtClean="0">
                <a:latin typeface="Times New Roman" pitchFamily="18" charset="0"/>
                <a:cs typeface="Times New Roman" pitchFamily="18" charset="0"/>
              </a:rPr>
              <a:t> </a:t>
            </a:r>
            <a:r>
              <a:rPr lang="en-US" b="1" dirty="0">
                <a:latin typeface="Times New Roman" pitchFamily="18" charset="0"/>
                <a:cs typeface="Times New Roman" pitchFamily="18" charset="0"/>
              </a:rPr>
              <a:t>National University</a:t>
            </a:r>
          </a:p>
          <a:p>
            <a:pPr algn="ctr" rtl="0"/>
            <a:r>
              <a:rPr lang="en-US" b="1" dirty="0">
                <a:latin typeface="Times New Roman" pitchFamily="18" charset="0"/>
                <a:cs typeface="Times New Roman" pitchFamily="18" charset="0"/>
              </a:rPr>
              <a:t>Faculty of Engineering</a:t>
            </a:r>
          </a:p>
          <a:p>
            <a:pPr algn="ctr" rtl="0"/>
            <a:r>
              <a:rPr lang="en-US" b="1" dirty="0">
                <a:latin typeface="Times New Roman" pitchFamily="18" charset="0"/>
                <a:cs typeface="Times New Roman" pitchFamily="18" charset="0"/>
              </a:rPr>
              <a:t>Civil Engineering </a:t>
            </a:r>
            <a:r>
              <a:rPr lang="en-US" b="1" dirty="0" smtClean="0">
                <a:latin typeface="Times New Roman" pitchFamily="18" charset="0"/>
                <a:cs typeface="Times New Roman" pitchFamily="18" charset="0"/>
              </a:rPr>
              <a:t>Department</a:t>
            </a:r>
          </a:p>
          <a:p>
            <a:pPr algn="ctr" rtl="0"/>
            <a:endParaRPr lang="en-US" b="1" dirty="0" smtClean="0">
              <a:latin typeface="Times New Roman" pitchFamily="18" charset="0"/>
              <a:cs typeface="Times New Roman" pitchFamily="18" charset="0"/>
            </a:endParaRPr>
          </a:p>
          <a:p>
            <a:pPr algn="ctr"/>
            <a:r>
              <a:rPr lang="en-US" dirty="0" smtClean="0">
                <a:latin typeface="Times New Roman" pitchFamily="18" charset="0"/>
                <a:cs typeface="Times New Roman" pitchFamily="18" charset="0"/>
              </a:rPr>
              <a:t>Graduation Project</a:t>
            </a:r>
          </a:p>
          <a:p>
            <a:pPr algn="ctr"/>
            <a:r>
              <a:rPr lang="ar-SA" b="1" dirty="0">
                <a:latin typeface="Times New Roman" pitchFamily="18" charset="0"/>
                <a:cs typeface="Times New Roman" pitchFamily="18" charset="0"/>
              </a:rPr>
              <a:t> </a:t>
            </a:r>
            <a:endParaRPr lang="en-US" dirty="0">
              <a:latin typeface="Times New Roman" pitchFamily="18" charset="0"/>
              <a:cs typeface="Times New Roman" pitchFamily="18" charset="0"/>
            </a:endParaRPr>
          </a:p>
          <a:p>
            <a:pPr algn="ct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The Jerusalem Tower</a:t>
            </a:r>
          </a:p>
          <a:p>
            <a:pPr algn="ct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Structural Analysis and Design</a:t>
            </a:r>
          </a:p>
          <a:p>
            <a:pPr algn="ctr" rtl="0"/>
            <a:r>
              <a:rPr lang="en-US" dirty="0">
                <a:latin typeface="Times New Roman" pitchFamily="18" charset="0"/>
                <a:cs typeface="Times New Roman" pitchFamily="18" charset="0"/>
              </a:rPr>
              <a:t> </a:t>
            </a:r>
          </a:p>
          <a:p>
            <a:pPr algn="ctr" rtl="0"/>
            <a:r>
              <a:rPr lang="en-US" dirty="0">
                <a:latin typeface="Times New Roman" pitchFamily="18" charset="0"/>
                <a:cs typeface="+mj-cs"/>
              </a:rPr>
              <a:t>By: </a:t>
            </a:r>
            <a:r>
              <a:rPr lang="en-US" dirty="0" smtClean="0">
                <a:latin typeface="Times New Roman" pitchFamily="18" charset="0"/>
                <a:cs typeface="+mj-cs"/>
              </a:rPr>
              <a:t>Shafiq</a:t>
            </a:r>
            <a:r>
              <a:rPr lang="en-US" dirty="0" smtClean="0">
                <a:cs typeface="+mj-cs"/>
              </a:rPr>
              <a:t> </a:t>
            </a:r>
            <a:r>
              <a:rPr lang="en-US" dirty="0" smtClean="0">
                <a:latin typeface="Times New Roman" pitchFamily="18" charset="0"/>
                <a:cs typeface="+mj-cs"/>
              </a:rPr>
              <a:t>Fawzi</a:t>
            </a:r>
            <a:r>
              <a:rPr lang="en-US" dirty="0" smtClean="0">
                <a:cs typeface="+mj-cs"/>
              </a:rPr>
              <a:t> </a:t>
            </a:r>
            <a:r>
              <a:rPr lang="en-US" dirty="0" smtClean="0">
                <a:latin typeface="Times New Roman" pitchFamily="18" charset="0"/>
                <a:cs typeface="+mj-cs"/>
              </a:rPr>
              <a:t>Aysi; </a:t>
            </a:r>
            <a:r>
              <a:rPr lang="en-US" dirty="0">
                <a:latin typeface="Times New Roman" pitchFamily="18" charset="0"/>
                <a:cs typeface="+mj-cs"/>
              </a:rPr>
              <a:t>Sameh Shaheen; </a:t>
            </a:r>
            <a:r>
              <a:rPr lang="en-US" dirty="0" smtClean="0">
                <a:latin typeface="Times New Roman" pitchFamily="18" charset="0"/>
                <a:cs typeface="+mj-cs"/>
              </a:rPr>
              <a:t>Fuad</a:t>
            </a:r>
            <a:r>
              <a:rPr lang="en-US" dirty="0" smtClean="0">
                <a:cs typeface="+mj-cs"/>
              </a:rPr>
              <a:t> </a:t>
            </a:r>
            <a:r>
              <a:rPr lang="en-US" dirty="0" smtClean="0">
                <a:latin typeface="Times New Roman" pitchFamily="18" charset="0"/>
                <a:cs typeface="+mj-cs"/>
              </a:rPr>
              <a:t>Abu</a:t>
            </a:r>
            <a:r>
              <a:rPr lang="en-US" dirty="0" smtClean="0">
                <a:cs typeface="+mj-cs"/>
              </a:rPr>
              <a:t> </a:t>
            </a:r>
            <a:r>
              <a:rPr lang="en-US" dirty="0" smtClean="0">
                <a:latin typeface="Times New Roman" pitchFamily="18" charset="0"/>
                <a:cs typeface="+mj-cs"/>
              </a:rPr>
              <a:t>Al</a:t>
            </a:r>
            <a:r>
              <a:rPr lang="en-US" dirty="0" smtClean="0">
                <a:cs typeface="+mj-cs"/>
              </a:rPr>
              <a:t> </a:t>
            </a:r>
            <a:r>
              <a:rPr lang="en-US" dirty="0" smtClean="0">
                <a:latin typeface="Times New Roman" pitchFamily="18" charset="0"/>
                <a:cs typeface="+mj-cs"/>
              </a:rPr>
              <a:t>Hayyat</a:t>
            </a:r>
            <a:endParaRPr lang="en-US" dirty="0">
              <a:latin typeface="Times New Roman" pitchFamily="18" charset="0"/>
              <a:cs typeface="+mj-cs"/>
            </a:endParaRPr>
          </a:p>
          <a:p>
            <a:pPr algn="ctr"/>
            <a:r>
              <a:rPr lang="ar-SA" dirty="0">
                <a:latin typeface="Times New Roman" pitchFamily="18" charset="0"/>
                <a:cs typeface="+mj-cs"/>
              </a:rPr>
              <a:t> </a:t>
            </a:r>
            <a:endParaRPr lang="en-US" dirty="0">
              <a:latin typeface="Times New Roman" pitchFamily="18" charset="0"/>
              <a:cs typeface="+mj-cs"/>
            </a:endParaRPr>
          </a:p>
          <a:p>
            <a:pPr algn="ctr"/>
            <a:r>
              <a:rPr lang="en-US" dirty="0">
                <a:latin typeface="Times New Roman" pitchFamily="18" charset="0"/>
                <a:cs typeface="+mj-cs"/>
              </a:rPr>
              <a:t>Supervisor:  </a:t>
            </a:r>
            <a:r>
              <a:rPr lang="en-US" dirty="0" smtClean="0">
                <a:latin typeface="Times New Roman" pitchFamily="18" charset="0"/>
                <a:cs typeface="+mj-cs"/>
              </a:rPr>
              <a:t>Dr. Samir H. Helou</a:t>
            </a:r>
            <a:endParaRPr lang="en-US" dirty="0">
              <a:latin typeface="Times New Roman" pitchFamily="18" charset="0"/>
              <a:cs typeface="+mj-cs"/>
            </a:endParaRPr>
          </a:p>
          <a:p>
            <a:pPr algn="ctr"/>
            <a:r>
              <a:rPr lang="ar-SA" dirty="0">
                <a:latin typeface="Times New Roman" pitchFamily="18" charset="0"/>
                <a:cs typeface="+mj-cs"/>
              </a:rPr>
              <a:t> </a:t>
            </a:r>
            <a:endParaRPr lang="en-US" dirty="0">
              <a:latin typeface="Times New Roman" pitchFamily="18" charset="0"/>
              <a:cs typeface="+mj-cs"/>
            </a:endParaRPr>
          </a:p>
          <a:p>
            <a:pPr algn="ctr"/>
            <a:r>
              <a:rPr lang="en-US" dirty="0" smtClean="0">
                <a:latin typeface="Times New Roman" pitchFamily="18" charset="0"/>
                <a:cs typeface="Times New Roman" pitchFamily="18" charset="0"/>
              </a:rPr>
              <a:t>Dec 2013</a:t>
            </a:r>
            <a:endParaRPr lang="en-US" dirty="0">
              <a:latin typeface="Times New Roman" pitchFamily="18" charset="0"/>
              <a:cs typeface="Times New Roman" pitchFamily="18" charset="0"/>
            </a:endParaRPr>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57166"/>
            <a:ext cx="8229600" cy="1143000"/>
          </a:xfrm>
        </p:spPr>
        <p:txBody>
          <a:bodyPr>
            <a:noAutofit/>
          </a:bodyPr>
          <a:lstStyle/>
          <a:p>
            <a:pPr lvl="1" algn="l" rtl="1">
              <a:spcBef>
                <a:spcPct val="0"/>
              </a:spcBef>
            </a:pPr>
            <a:r>
              <a:rPr lang="en-US" sz="5000" b="1" kern="1200" dirty="0" smtClean="0">
                <a:solidFill>
                  <a:schemeClr val="tx2"/>
                </a:solidFill>
                <a:latin typeface="+mj-lt"/>
                <a:ea typeface="+mj-ea"/>
                <a:cs typeface="+mj-cs"/>
              </a:rPr>
              <a:t>load combinations:</a:t>
            </a:r>
            <a:endParaRPr lang="ar-SA" sz="5000" b="1" kern="1200" dirty="0">
              <a:solidFill>
                <a:schemeClr val="tx2"/>
              </a:solidFill>
              <a:latin typeface="+mj-lt"/>
              <a:ea typeface="+mj-ea"/>
              <a:cs typeface="+mj-cs"/>
            </a:endParaRPr>
          </a:p>
        </p:txBody>
      </p:sp>
      <p:sp>
        <p:nvSpPr>
          <p:cNvPr id="3" name="Content Placeholder 2"/>
          <p:cNvSpPr>
            <a:spLocks noGrp="1"/>
          </p:cNvSpPr>
          <p:nvPr>
            <p:ph idx="1"/>
          </p:nvPr>
        </p:nvSpPr>
        <p:spPr>
          <a:xfrm>
            <a:off x="857224" y="1714488"/>
            <a:ext cx="7000924" cy="3857652"/>
          </a:xfrm>
        </p:spPr>
        <p:txBody>
          <a:bodyPr>
            <a:normAutofit/>
          </a:bodyPr>
          <a:lstStyle/>
          <a:p>
            <a:pPr lvl="2" algn="l" rtl="0">
              <a:buNone/>
            </a:pPr>
            <a:endParaRPr lang="en-US" sz="1600" dirty="0" smtClean="0">
              <a:latin typeface="Times New Roman" pitchFamily="18" charset="0"/>
              <a:cs typeface="Times New Roman" pitchFamily="18" charset="0"/>
            </a:endParaRPr>
          </a:p>
          <a:p>
            <a:pPr lvl="0" algn="l" rtl="0">
              <a:lnSpc>
                <a:spcPct val="150000"/>
              </a:lnSpc>
            </a:pPr>
            <a:r>
              <a:rPr lang="en-US" sz="1600" dirty="0" smtClean="0">
                <a:latin typeface="Times New Roman" pitchFamily="18" charset="0"/>
                <a:cs typeface="Times New Roman" pitchFamily="18" charset="0"/>
              </a:rPr>
              <a:t>Comb 1 = 1.4DL</a:t>
            </a:r>
          </a:p>
          <a:p>
            <a:pPr lvl="0" algn="l" rtl="0">
              <a:lnSpc>
                <a:spcPct val="150000"/>
              </a:lnSpc>
            </a:pPr>
            <a:r>
              <a:rPr lang="en-US" sz="1600" dirty="0" smtClean="0">
                <a:latin typeface="Times New Roman" pitchFamily="18" charset="0"/>
                <a:cs typeface="Times New Roman" pitchFamily="18" charset="0"/>
              </a:rPr>
              <a:t>Comb 2 = 1.2DL + 1.6L L</a:t>
            </a:r>
          </a:p>
          <a:p>
            <a:pPr lvl="0" algn="l" rtl="0">
              <a:lnSpc>
                <a:spcPct val="150000"/>
              </a:lnSpc>
            </a:pPr>
            <a:r>
              <a:rPr lang="en-US" sz="1600" dirty="0" smtClean="0">
                <a:latin typeface="Times New Roman" pitchFamily="18" charset="0"/>
                <a:cs typeface="Times New Roman" pitchFamily="18" charset="0"/>
              </a:rPr>
              <a:t>Comb 3 = 1.2D L+ 1 LL </a:t>
            </a:r>
          </a:p>
          <a:p>
            <a:pPr lvl="0" algn="l" rtl="0">
              <a:lnSpc>
                <a:spcPct val="150000"/>
              </a:lnSpc>
            </a:pPr>
            <a:r>
              <a:rPr lang="en-US" sz="1600" dirty="0" smtClean="0">
                <a:latin typeface="Times New Roman" pitchFamily="18" charset="0"/>
                <a:cs typeface="Times New Roman" pitchFamily="18" charset="0"/>
              </a:rPr>
              <a:t>Comb 4 (Service) = DL + LL</a:t>
            </a:r>
          </a:p>
          <a:p>
            <a:pPr lvl="0" algn="l" rtl="0">
              <a:lnSpc>
                <a:spcPct val="150000"/>
              </a:lnSpc>
            </a:pPr>
            <a:r>
              <a:rPr lang="en-US" sz="1600" dirty="0" smtClean="0">
                <a:latin typeface="Times New Roman" pitchFamily="18" charset="0"/>
                <a:cs typeface="Times New Roman" pitchFamily="18" charset="0"/>
              </a:rPr>
              <a:t>Comb 5 = ENV (Comb1, Comb2, Comb3, Comb4).</a:t>
            </a:r>
          </a:p>
          <a:p>
            <a:pPr algn="l" rtl="0">
              <a:buNone/>
            </a:pPr>
            <a:r>
              <a:rPr lang="en-US" sz="1600" dirty="0" smtClean="0">
                <a:latin typeface="Times New Roman" pitchFamily="18" charset="0"/>
                <a:cs typeface="Times New Roman" pitchFamily="18" charset="0"/>
              </a:rPr>
              <a:t> </a:t>
            </a:r>
          </a:p>
          <a:p>
            <a:pPr lvl="2" algn="l" rtl="0">
              <a:lnSpc>
                <a:spcPct val="150000"/>
              </a:lnSpc>
              <a:buNone/>
            </a:pPr>
            <a:r>
              <a:rPr lang="en-US" sz="1600" dirty="0" smtClean="0">
                <a:latin typeface="Times New Roman" pitchFamily="18" charset="0"/>
                <a:cs typeface="Times New Roman" pitchFamily="18" charset="0"/>
              </a:rPr>
              <a:t>Where:	DL = Dead load.</a:t>
            </a:r>
          </a:p>
          <a:p>
            <a:pPr lvl="2" algn="l" rtl="0">
              <a:lnSpc>
                <a:spcPct val="150000"/>
              </a:lnSpc>
              <a:buNone/>
            </a:pPr>
            <a:r>
              <a:rPr lang="en-US" sz="1600" dirty="0" smtClean="0">
                <a:latin typeface="Times New Roman" pitchFamily="18" charset="0"/>
                <a:cs typeface="Times New Roman" pitchFamily="18" charset="0"/>
              </a:rPr>
              <a:t>		L L = Live load.	</a:t>
            </a:r>
          </a:p>
          <a:p>
            <a:pPr algn="l" rtl="0">
              <a:buNone/>
            </a:pPr>
            <a:endParaRPr lang="en-US" sz="2200" dirty="0" smtClean="0">
              <a:latin typeface="Times New Roman" pitchFamily="18" charset="0"/>
              <a:ea typeface="Calibri"/>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8000"/>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normAutofit/>
          </a:bodyPr>
          <a:lstStyle/>
          <a:p>
            <a:r>
              <a:rPr lang="en-US" b="1" dirty="0" smtClean="0">
                <a:solidFill>
                  <a:srgbClr val="FF0000"/>
                </a:solidFill>
                <a:effectLst>
                  <a:outerShdw blurRad="38100" dist="38100" dir="2700000" algn="tl">
                    <a:srgbClr val="000000">
                      <a:alpha val="43137"/>
                    </a:srgbClr>
                  </a:outerShdw>
                </a:effectLst>
              </a:rPr>
              <a:t>Chapter Two </a:t>
            </a:r>
            <a:endParaRPr lang="ar-SA"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000100" y="3500438"/>
            <a:ext cx="7686700" cy="2603170"/>
          </a:xfrm>
        </p:spPr>
        <p:txBody>
          <a:bodyPr>
            <a:normAutofit/>
          </a:bodyPr>
          <a:lstStyle/>
          <a:p>
            <a:pPr marL="594360" marR="594360" algn="ctr" rtl="0">
              <a:lnSpc>
                <a:spcPct val="120000"/>
              </a:lnSpc>
              <a:spcBef>
                <a:spcPts val="1000"/>
              </a:spcBef>
              <a:spcAft>
                <a:spcPts val="1400"/>
              </a:spcAft>
              <a:buNone/>
            </a:pPr>
            <a:r>
              <a:rPr lang="en-US" sz="3200" b="1" dirty="0" smtClean="0"/>
              <a:t>			The Numerical Model</a:t>
            </a:r>
            <a:r>
              <a:rPr lang="en-US" sz="2800" b="1" i="1" dirty="0" smtClean="0">
                <a:effectLst>
                  <a:outerShdw blurRad="38100" dist="38100" dir="2700000" algn="tl">
                    <a:srgbClr val="000000">
                      <a:alpha val="43137"/>
                    </a:srgbClr>
                  </a:outerShdw>
                </a:effectLst>
                <a:latin typeface="Times New Roman"/>
                <a:ea typeface="Calibri"/>
                <a:cs typeface="Arial"/>
              </a:rPr>
              <a:t>			</a:t>
            </a:r>
            <a:endParaRPr lang="en-US" dirty="0" smtClean="0">
              <a:effectLst>
                <a:outerShdw blurRad="38100" dist="38100" dir="2700000" algn="tl">
                  <a:srgbClr val="000000">
                    <a:alpha val="43137"/>
                  </a:srgbClr>
                </a:outerShdw>
              </a:effectLst>
            </a:endParaRPr>
          </a:p>
          <a:p>
            <a:pPr algn="l" rtl="0">
              <a:buNone/>
            </a:pPr>
            <a:r>
              <a:rPr lang="en-US"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	</a:t>
            </a:r>
          </a:p>
          <a:p>
            <a:pPr algn="l">
              <a:buNone/>
            </a:pPr>
            <a:endParaRPr lang="ar-SA" dirty="0">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71462"/>
            <a:ext cx="8229600" cy="1143000"/>
          </a:xfrm>
        </p:spPr>
        <p:txBody>
          <a:bodyPr/>
          <a:lstStyle/>
          <a:p>
            <a:pPr lvl="1" rtl="0"/>
            <a:r>
              <a:rPr lang="en-US" sz="5000" b="1" kern="1200" dirty="0" smtClean="0">
                <a:solidFill>
                  <a:schemeClr val="tx2"/>
                </a:solidFill>
                <a:latin typeface="+mj-lt"/>
                <a:ea typeface="+mj-ea"/>
                <a:cs typeface="+mj-cs"/>
              </a:rPr>
              <a:t>Grid</a:t>
            </a:r>
            <a:r>
              <a:rPr lang="en-US" b="1" dirty="0" smtClean="0"/>
              <a:t>  </a:t>
            </a:r>
            <a:r>
              <a:rPr lang="en-US" sz="5000" b="1" kern="1200" dirty="0">
                <a:solidFill>
                  <a:schemeClr val="tx2"/>
                </a:solidFill>
                <a:latin typeface="+mj-lt"/>
                <a:ea typeface="+mj-ea"/>
                <a:cs typeface="+mj-cs"/>
              </a:rPr>
              <a:t>D</a:t>
            </a:r>
            <a:r>
              <a:rPr lang="en-US" sz="5000" b="1" kern="1200" dirty="0" smtClean="0">
                <a:solidFill>
                  <a:schemeClr val="tx2"/>
                </a:solidFill>
                <a:latin typeface="+mj-lt"/>
                <a:ea typeface="+mj-ea"/>
                <a:cs typeface="+mj-cs"/>
              </a:rPr>
              <a:t>efinition</a:t>
            </a:r>
            <a:r>
              <a:rPr lang="en-US" b="1" dirty="0"/>
              <a:t>:</a:t>
            </a:r>
            <a:endParaRPr lang="en-US" sz="1600" dirty="0"/>
          </a:p>
        </p:txBody>
      </p:sp>
      <p:sp>
        <p:nvSpPr>
          <p:cNvPr id="3" name="Content Placeholder 2"/>
          <p:cNvSpPr>
            <a:spLocks noGrp="1"/>
          </p:cNvSpPr>
          <p:nvPr>
            <p:ph idx="1"/>
          </p:nvPr>
        </p:nvSpPr>
        <p:spPr>
          <a:xfrm>
            <a:off x="857224" y="1285860"/>
            <a:ext cx="7829576" cy="1428760"/>
          </a:xfrm>
        </p:spPr>
        <p:txBody>
          <a:bodyPr>
            <a:normAutofit fontScale="25000" lnSpcReduction="20000"/>
          </a:bodyPr>
          <a:lstStyle/>
          <a:p>
            <a:pPr algn="l" rtl="0">
              <a:lnSpc>
                <a:spcPct val="170000"/>
              </a:lnSpc>
              <a:buNone/>
            </a:pPr>
            <a:r>
              <a:rPr lang="en-US" sz="6400" dirty="0" smtClean="0">
                <a:latin typeface="Times New Roman" pitchFamily="18" charset="0"/>
                <a:ea typeface="Calibri"/>
                <a:cs typeface="Times New Roman" pitchFamily="18" charset="0"/>
              </a:rPr>
              <a:t>		The AutoCAD drawings are exported to ETABS. This process achieved by dividing the project into five coordinate systems as shown in Figure  below</a:t>
            </a:r>
          </a:p>
          <a:p>
            <a:pPr indent="457200" algn="l" rtl="0">
              <a:lnSpc>
                <a:spcPct val="115000"/>
              </a:lnSpc>
              <a:spcAft>
                <a:spcPts val="1000"/>
              </a:spcAft>
              <a:buNone/>
            </a:pPr>
            <a:endParaRPr lang="en-US" sz="6200" dirty="0" smtClean="0">
              <a:latin typeface="Times New Roman" pitchFamily="18" charset="0"/>
              <a:ea typeface="Calibri"/>
              <a:cs typeface="Times New Roman" pitchFamily="18" charset="0"/>
            </a:endParaRPr>
          </a:p>
          <a:p>
            <a:pPr marL="342900" lvl="0" indent="-342900" algn="l" rtl="0">
              <a:lnSpc>
                <a:spcPct val="120000"/>
              </a:lnSpc>
              <a:spcAft>
                <a:spcPts val="1000"/>
              </a:spcAft>
              <a:buNone/>
            </a:pPr>
            <a:r>
              <a:rPr lang="en-US" b="1" i="1" dirty="0" smtClean="0">
                <a:latin typeface="Times New Roman" pitchFamily="18" charset="0"/>
                <a:ea typeface="Calibri"/>
                <a:cs typeface="Times New Roman" pitchFamily="18" charset="0"/>
              </a:rPr>
              <a:t>				</a:t>
            </a:r>
            <a:endParaRPr lang="en-US" dirty="0" smtClean="0">
              <a:latin typeface="Times New Roman" pitchFamily="18" charset="0"/>
              <a:cs typeface="Times New Roman" pitchFamily="18" charset="0"/>
            </a:endParaRPr>
          </a:p>
          <a:p>
            <a:pPr algn="l" rtl="0">
              <a:buNone/>
            </a:pPr>
            <a:r>
              <a:rPr lang="en-US" dirty="0" smtClean="0"/>
              <a:t>	</a:t>
            </a:r>
            <a:r>
              <a:rPr lang="en-US" b="1" dirty="0" smtClean="0"/>
              <a:t>		</a:t>
            </a:r>
            <a:r>
              <a:rPr lang="en-US" dirty="0" smtClean="0"/>
              <a:t>	</a:t>
            </a:r>
          </a:p>
          <a:p>
            <a:pPr algn="l">
              <a:buNone/>
            </a:pPr>
            <a:endParaRPr lang="ar-SA" dirty="0"/>
          </a:p>
        </p:txBody>
      </p:sp>
      <p:pic>
        <p:nvPicPr>
          <p:cNvPr id="4" name="Picture 3" descr="Grid.PNG"/>
          <p:cNvPicPr/>
          <p:nvPr/>
        </p:nvPicPr>
        <p:blipFill>
          <a:blip r:embed="rId3" cstate="print"/>
          <a:stretch>
            <a:fillRect/>
          </a:stretch>
        </p:blipFill>
        <p:spPr>
          <a:xfrm>
            <a:off x="1419248" y="2428868"/>
            <a:ext cx="6796090" cy="421484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p:spPr>
        <p:txBody>
          <a:bodyPr>
            <a:normAutofit fontScale="90000"/>
          </a:bodyPr>
          <a:lstStyle/>
          <a:p>
            <a:pPr lvl="1" algn="l" rtl="1">
              <a:spcBef>
                <a:spcPct val="0"/>
              </a:spcBef>
            </a:pPr>
            <a:r>
              <a:rPr lang="en-US" sz="5000" b="1" kern="1200" dirty="0" smtClean="0">
                <a:solidFill>
                  <a:schemeClr val="tx2"/>
                </a:solidFill>
                <a:latin typeface="+mj-lt"/>
                <a:ea typeface="+mj-ea"/>
                <a:cs typeface="+mj-cs"/>
              </a:rPr>
              <a:t>Preliminary</a:t>
            </a:r>
            <a:r>
              <a:rPr lang="en-US" b="1" dirty="0" smtClean="0"/>
              <a:t> </a:t>
            </a:r>
            <a:r>
              <a:rPr lang="en-US" sz="5000" b="1" kern="1200" dirty="0">
                <a:solidFill>
                  <a:schemeClr val="tx2"/>
                </a:solidFill>
                <a:latin typeface="+mj-lt"/>
                <a:ea typeface="+mj-ea"/>
                <a:cs typeface="+mj-cs"/>
              </a:rPr>
              <a:t>D</a:t>
            </a:r>
            <a:r>
              <a:rPr lang="en-US" sz="5000" b="1" kern="1200" dirty="0" smtClean="0">
                <a:solidFill>
                  <a:schemeClr val="tx2"/>
                </a:solidFill>
                <a:latin typeface="+mj-lt"/>
                <a:ea typeface="+mj-ea"/>
                <a:cs typeface="+mj-cs"/>
              </a:rPr>
              <a:t>esign</a:t>
            </a:r>
            <a:r>
              <a:rPr lang="en-US" b="1" dirty="0" smtClean="0"/>
              <a:t> </a:t>
            </a:r>
            <a:r>
              <a:rPr lang="en-US" sz="5000" b="1" kern="1200" dirty="0">
                <a:solidFill>
                  <a:schemeClr val="tx2"/>
                </a:solidFill>
                <a:latin typeface="+mj-lt"/>
                <a:ea typeface="+mj-ea"/>
                <a:cs typeface="+mj-cs"/>
              </a:rPr>
              <a:t>of</a:t>
            </a:r>
            <a:r>
              <a:rPr lang="en-US" b="1" dirty="0"/>
              <a:t> </a:t>
            </a:r>
            <a:r>
              <a:rPr lang="en-US" sz="5000" b="1" kern="1200" dirty="0">
                <a:solidFill>
                  <a:schemeClr val="tx2"/>
                </a:solidFill>
                <a:latin typeface="+mj-lt"/>
                <a:ea typeface="+mj-ea"/>
                <a:cs typeface="+mj-cs"/>
              </a:rPr>
              <a:t>E</a:t>
            </a:r>
            <a:r>
              <a:rPr lang="en-US" sz="5000" b="1" kern="1200" dirty="0" smtClean="0">
                <a:solidFill>
                  <a:schemeClr val="tx2"/>
                </a:solidFill>
                <a:latin typeface="+mj-lt"/>
                <a:ea typeface="+mj-ea"/>
                <a:cs typeface="+mj-cs"/>
              </a:rPr>
              <a:t>lements</a:t>
            </a:r>
            <a:r>
              <a:rPr lang="en-US" b="1" dirty="0"/>
              <a:t>:</a:t>
            </a:r>
            <a:r>
              <a:rPr lang="en-US" sz="1600" dirty="0"/>
              <a:t/>
            </a:r>
            <a:br>
              <a:rPr lang="en-US" sz="1600" dirty="0"/>
            </a:br>
            <a:endParaRPr lang="ar-SA" dirty="0"/>
          </a:p>
        </p:txBody>
      </p:sp>
      <p:sp>
        <p:nvSpPr>
          <p:cNvPr id="3" name="Content Placeholder 2"/>
          <p:cNvSpPr>
            <a:spLocks noGrp="1"/>
          </p:cNvSpPr>
          <p:nvPr>
            <p:ph idx="1"/>
          </p:nvPr>
        </p:nvSpPr>
        <p:spPr>
          <a:xfrm>
            <a:off x="-71470" y="1357298"/>
            <a:ext cx="8229600" cy="1428760"/>
          </a:xfrm>
        </p:spPr>
        <p:txBody>
          <a:bodyPr>
            <a:normAutofit fontScale="85000" lnSpcReduction="20000"/>
          </a:bodyPr>
          <a:lstStyle/>
          <a:p>
            <a:pPr marL="1143000" lvl="2" indent="-228600" algn="l" rtl="0">
              <a:lnSpc>
                <a:spcPct val="115000"/>
              </a:lnSpc>
              <a:spcAft>
                <a:spcPts val="1000"/>
              </a:spcAft>
              <a:buFont typeface="Symbol"/>
              <a:buBlip>
                <a:blip r:embed="rId2"/>
              </a:buBlip>
            </a:pPr>
            <a:r>
              <a:rPr lang="en-US" sz="1900" dirty="0" smtClean="0">
                <a:latin typeface="Times New Roman" pitchFamily="18" charset="0"/>
                <a:ea typeface="Calibri"/>
                <a:cs typeface="Times New Roman" pitchFamily="18" charset="0"/>
              </a:rPr>
              <a:t>Slabs:</a:t>
            </a:r>
          </a:p>
          <a:p>
            <a:pPr marL="942975" indent="428625" algn="l" rtl="0">
              <a:lnSpc>
                <a:spcPct val="170000"/>
              </a:lnSpc>
              <a:spcAft>
                <a:spcPts val="1000"/>
              </a:spcAft>
              <a:buNone/>
            </a:pPr>
            <a:r>
              <a:rPr lang="en-US" sz="1900" dirty="0" smtClean="0">
                <a:latin typeface="Times New Roman" pitchFamily="18" charset="0"/>
                <a:cs typeface="Times New Roman" pitchFamily="18" charset="0"/>
              </a:rPr>
              <a:t>The thickness of the slab depends on the type of slab and the length of span. In this project the type of slab is a two way flat plate; its maximum span length is 8 m</a:t>
            </a:r>
            <a:r>
              <a:rPr lang="en-US" sz="1900" dirty="0" smtClean="0"/>
              <a:t>.</a:t>
            </a:r>
          </a:p>
          <a:p>
            <a:pPr marL="942975" indent="428625" algn="l" rtl="0">
              <a:lnSpc>
                <a:spcPct val="115000"/>
              </a:lnSpc>
              <a:spcAft>
                <a:spcPts val="1000"/>
              </a:spcAft>
              <a:buNone/>
            </a:pPr>
            <a:endParaRPr lang="en-US" sz="1900" dirty="0" smtClean="0">
              <a:latin typeface="Times New Roman" pitchFamily="18" charset="0"/>
              <a:ea typeface="Calibri"/>
              <a:cs typeface="Times New Roman" pitchFamily="18" charset="0"/>
            </a:endParaRPr>
          </a:p>
          <a:p>
            <a:endParaRPr lang="ar-SA" dirty="0"/>
          </a:p>
        </p:txBody>
      </p:sp>
      <p:pic>
        <p:nvPicPr>
          <p:cNvPr id="5" name="Picture 4" descr="Larg Span.PNG"/>
          <p:cNvPicPr/>
          <p:nvPr/>
        </p:nvPicPr>
        <p:blipFill>
          <a:blip r:embed="rId3" cstate="print"/>
          <a:stretch>
            <a:fillRect/>
          </a:stretch>
        </p:blipFill>
        <p:spPr>
          <a:xfrm>
            <a:off x="1500166" y="2714620"/>
            <a:ext cx="6429420" cy="364333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numum thickness.PNG"/>
          <p:cNvPicPr/>
          <p:nvPr/>
        </p:nvPicPr>
        <p:blipFill>
          <a:blip r:embed="rId2" cstate="print"/>
          <a:srcRect/>
          <a:stretch>
            <a:fillRect/>
          </a:stretch>
        </p:blipFill>
        <p:spPr>
          <a:xfrm>
            <a:off x="1357290" y="2714620"/>
            <a:ext cx="6357982" cy="38576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3016" name="Picture 8" descr="C:\Users\Shafiq\Desktop\DCV.PNG"/>
          <p:cNvPicPr>
            <a:picLocks noChangeAspect="1" noChangeArrowheads="1"/>
          </p:cNvPicPr>
          <p:nvPr/>
        </p:nvPicPr>
        <p:blipFill>
          <a:blip r:embed="rId3"/>
          <a:srcRect/>
          <a:stretch>
            <a:fillRect/>
          </a:stretch>
        </p:blipFill>
        <p:spPr bwMode="auto">
          <a:xfrm>
            <a:off x="1000100" y="142876"/>
            <a:ext cx="5726126" cy="1142984"/>
          </a:xfrm>
          <a:prstGeom prst="rect">
            <a:avLst/>
          </a:prstGeom>
          <a:noFill/>
        </p:spPr>
      </p:pic>
      <p:sp>
        <p:nvSpPr>
          <p:cNvPr id="17" name="Content Placeholder 2"/>
          <p:cNvSpPr txBox="1">
            <a:spLocks/>
          </p:cNvSpPr>
          <p:nvPr/>
        </p:nvSpPr>
        <p:spPr>
          <a:xfrm>
            <a:off x="285720" y="1357298"/>
            <a:ext cx="8229600" cy="1357322"/>
          </a:xfrm>
          <a:prstGeom prst="rect">
            <a:avLst/>
          </a:prstGeom>
        </p:spPr>
        <p:txBody>
          <a:bodyPr vert="horz" lIns="91440" tIns="45720" rIns="91440" bIns="45720" rtlCol="1">
            <a:normAutofit fontScale="77500" lnSpcReduction="20000"/>
          </a:bodyPr>
          <a:lstStyle/>
          <a:p>
            <a:pPr marL="1143000" marR="0" lvl="2" indent="-228600" algn="l" defTabSz="914400" rtl="0" eaLnBrk="1" fontAlgn="auto" latinLnBrk="0" hangingPunct="1">
              <a:lnSpc>
                <a:spcPct val="115000"/>
              </a:lnSpc>
              <a:spcBef>
                <a:spcPct val="20000"/>
              </a:spcBef>
              <a:spcAft>
                <a:spcPts val="1000"/>
              </a:spcAft>
              <a:buClrTx/>
              <a:buSzTx/>
              <a:buFont typeface="Symbol"/>
              <a:buBlip>
                <a:blip r:embed="rId4"/>
              </a:buBlip>
              <a:tabLst/>
              <a:defRPr/>
            </a:pPr>
            <a:r>
              <a:rPr kumimoji="0" lang="en-US" sz="19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rPr>
              <a:t>Drop Panels:</a:t>
            </a:r>
          </a:p>
          <a:p>
            <a:pPr marL="942975" lvl="0" indent="428625" algn="l" rtl="0">
              <a:lnSpc>
                <a:spcPct val="170000"/>
              </a:lnSpc>
              <a:spcBef>
                <a:spcPct val="20000"/>
              </a:spcBef>
              <a:spcAft>
                <a:spcPts val="1000"/>
              </a:spcAft>
            </a:pPr>
            <a:r>
              <a:rPr lang="en-US" sz="1900" dirty="0" smtClean="0">
                <a:latin typeface="Times New Roman" pitchFamily="18" charset="0"/>
                <a:cs typeface="Times New Roman" pitchFamily="18" charset="0"/>
              </a:rPr>
              <a:t>All drop panels used in floors, to resist punching shear, are (2x2) m</a:t>
            </a:r>
            <a:r>
              <a:rPr lang="en-US" sz="1900" baseline="30000" dirty="0" smtClean="0">
                <a:latin typeface="Times New Roman" pitchFamily="18" charset="0"/>
                <a:cs typeface="Times New Roman" pitchFamily="18" charset="0"/>
              </a:rPr>
              <a:t>2 </a:t>
            </a:r>
            <a:r>
              <a:rPr lang="en-US" sz="1900" dirty="0" smtClean="0">
                <a:latin typeface="Times New Roman" pitchFamily="18" charset="0"/>
                <a:cs typeface="Times New Roman" pitchFamily="18" charset="0"/>
              </a:rPr>
              <a:t>and depth of 30 cm. the same area used for the mat foundations with a depth of 40 cm.</a:t>
            </a:r>
            <a:endParaRPr kumimoji="0" lang="en-US" sz="19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357166"/>
            <a:ext cx="8286808" cy="6072230"/>
          </a:xfrm>
        </p:spPr>
        <p:txBody>
          <a:bodyPr>
            <a:normAutofit lnSpcReduction="10000"/>
          </a:bodyPr>
          <a:lstStyle/>
          <a:p>
            <a:pPr marL="1143000" lvl="2" indent="-228600" algn="just" rtl="0">
              <a:lnSpc>
                <a:spcPct val="200000"/>
              </a:lnSpc>
              <a:spcAft>
                <a:spcPts val="1000"/>
              </a:spcAft>
              <a:buFont typeface="Symbol"/>
              <a:buBlip>
                <a:blip r:embed="rId2"/>
              </a:buBlip>
            </a:pPr>
            <a:r>
              <a:rPr lang="en-US" sz="1600" dirty="0" smtClean="0">
                <a:latin typeface="Times New Roman" pitchFamily="18" charset="0"/>
                <a:ea typeface="Calibri"/>
                <a:cs typeface="Times New Roman" pitchFamily="18" charset="0"/>
              </a:rPr>
              <a:t>Columns:</a:t>
            </a:r>
          </a:p>
          <a:p>
            <a:pPr marL="342900" lvl="0" indent="-342900" algn="just" rtl="0">
              <a:lnSpc>
                <a:spcPct val="115000"/>
              </a:lnSpc>
              <a:spcAft>
                <a:spcPts val="1000"/>
              </a:spcAft>
              <a:buFont typeface="Symbol"/>
              <a:buChar char=""/>
            </a:pPr>
            <a:r>
              <a:rPr lang="en-US" sz="1600" dirty="0" smtClean="0">
                <a:latin typeface="Times New Roman" pitchFamily="18" charset="0"/>
                <a:ea typeface="Calibri"/>
                <a:cs typeface="Times New Roman" pitchFamily="18" charset="0"/>
              </a:rPr>
              <a:t>Circular columns: using in parking with diameter of 70 cm . </a:t>
            </a:r>
          </a:p>
          <a:p>
            <a:pPr marL="342900" lvl="0" indent="-342900" algn="just" rtl="0">
              <a:lnSpc>
                <a:spcPct val="150000"/>
              </a:lnSpc>
              <a:spcAft>
                <a:spcPts val="1000"/>
              </a:spcAft>
              <a:buFont typeface="Symbol"/>
              <a:buChar char=""/>
            </a:pPr>
            <a:r>
              <a:rPr lang="en-US" sz="1600" dirty="0" smtClean="0">
                <a:latin typeface="Times New Roman" pitchFamily="18" charset="0"/>
                <a:ea typeface="Calibri"/>
                <a:cs typeface="Times New Roman" pitchFamily="18" charset="0"/>
              </a:rPr>
              <a:t>Rectangular columns: using in around perimeter of building of many types:</a:t>
            </a:r>
          </a:p>
          <a:p>
            <a:pPr marL="742950" lvl="1" indent="-285750" algn="just" rtl="0">
              <a:lnSpc>
                <a:spcPct val="115000"/>
              </a:lnSpc>
              <a:spcAft>
                <a:spcPts val="1000"/>
              </a:spcAft>
              <a:buFont typeface="+mj-lt"/>
              <a:buAutoNum type="alphaLcPeriod"/>
            </a:pPr>
            <a:r>
              <a:rPr lang="en-US" sz="1600" dirty="0" smtClean="0">
                <a:latin typeface="Times New Roman" pitchFamily="18" charset="0"/>
                <a:ea typeface="Calibri"/>
                <a:cs typeface="Times New Roman" pitchFamily="18" charset="0"/>
              </a:rPr>
              <a:t>Column 40×120 cm using in (B3, B2, B1).</a:t>
            </a:r>
          </a:p>
          <a:p>
            <a:pPr marL="742950" lvl="1" indent="-285750" algn="just" rtl="0">
              <a:lnSpc>
                <a:spcPct val="115000"/>
              </a:lnSpc>
              <a:spcAft>
                <a:spcPts val="1000"/>
              </a:spcAft>
              <a:buFont typeface="+mj-lt"/>
              <a:buAutoNum type="alphaLcPeriod"/>
            </a:pPr>
            <a:r>
              <a:rPr lang="en-US" sz="1600" dirty="0" smtClean="0">
                <a:latin typeface="Times New Roman" pitchFamily="18" charset="0"/>
                <a:ea typeface="Calibri"/>
                <a:cs typeface="Times New Roman" pitchFamily="18" charset="0"/>
              </a:rPr>
              <a:t>Column 30×90 cm using in( GF, F1, F2, F3, F4)</a:t>
            </a:r>
          </a:p>
          <a:p>
            <a:pPr marL="742950" lvl="1" indent="-285750" algn="just" rtl="0">
              <a:lnSpc>
                <a:spcPct val="115000"/>
              </a:lnSpc>
              <a:spcAft>
                <a:spcPts val="1000"/>
              </a:spcAft>
              <a:buFont typeface="+mj-lt"/>
              <a:buAutoNum type="alphaLcPeriod"/>
            </a:pPr>
            <a:r>
              <a:rPr lang="en-US" sz="1600" dirty="0" smtClean="0">
                <a:latin typeface="Times New Roman" pitchFamily="18" charset="0"/>
                <a:ea typeface="Calibri"/>
                <a:cs typeface="Times New Roman" pitchFamily="18" charset="0"/>
              </a:rPr>
              <a:t>Column 30×60 cm using in (F5, F6, F7)</a:t>
            </a:r>
          </a:p>
          <a:p>
            <a:pPr marL="742950" lvl="1" indent="-285750" algn="just" rtl="0">
              <a:lnSpc>
                <a:spcPct val="115000"/>
              </a:lnSpc>
              <a:spcAft>
                <a:spcPts val="1000"/>
              </a:spcAft>
              <a:buFont typeface="+mj-lt"/>
              <a:buAutoNum type="alphaLcPeriod"/>
            </a:pPr>
            <a:r>
              <a:rPr lang="en-US" sz="1600" dirty="0" smtClean="0">
                <a:latin typeface="Times New Roman" pitchFamily="18" charset="0"/>
                <a:ea typeface="Calibri"/>
                <a:cs typeface="Times New Roman" pitchFamily="18" charset="0"/>
              </a:rPr>
              <a:t>Column 30×40 cm using in (FR1, FR2)</a:t>
            </a:r>
          </a:p>
          <a:p>
            <a:pPr marL="342900" lvl="0" indent="-342900" algn="just" rtl="0">
              <a:lnSpc>
                <a:spcPct val="115000"/>
              </a:lnSpc>
              <a:spcAft>
                <a:spcPts val="1000"/>
              </a:spcAft>
              <a:buFont typeface="Symbol"/>
              <a:buChar char=""/>
            </a:pPr>
            <a:r>
              <a:rPr lang="en-US" sz="1600" dirty="0" smtClean="0">
                <a:latin typeface="Times New Roman" pitchFamily="18" charset="0"/>
                <a:ea typeface="Calibri"/>
                <a:cs typeface="Times New Roman" pitchFamily="18" charset="0"/>
              </a:rPr>
              <a:t>Square columns: using in the middle of the building of many types:</a:t>
            </a:r>
          </a:p>
          <a:p>
            <a:pPr marL="742950" lvl="1" indent="-285750" algn="just" rtl="0">
              <a:lnSpc>
                <a:spcPct val="115000"/>
              </a:lnSpc>
              <a:spcAft>
                <a:spcPts val="1000"/>
              </a:spcAft>
              <a:buFont typeface="+mj-lt"/>
              <a:buAutoNum type="alphaLcPeriod"/>
            </a:pPr>
            <a:r>
              <a:rPr lang="en-US" sz="1600" dirty="0" smtClean="0">
                <a:latin typeface="Times New Roman" pitchFamily="18" charset="0"/>
                <a:ea typeface="Calibri"/>
                <a:cs typeface="Times New Roman" pitchFamily="18" charset="0"/>
              </a:rPr>
              <a:t>60×60 cm using in (GF, F1, F2, F3, F4).</a:t>
            </a:r>
          </a:p>
          <a:p>
            <a:pPr marL="742950" lvl="1" indent="-285750" algn="just" rtl="0">
              <a:lnSpc>
                <a:spcPct val="115000"/>
              </a:lnSpc>
              <a:spcAft>
                <a:spcPts val="1000"/>
              </a:spcAft>
              <a:buFont typeface="+mj-lt"/>
              <a:buAutoNum type="alphaLcPeriod"/>
            </a:pPr>
            <a:r>
              <a:rPr lang="en-US" sz="1600" dirty="0" smtClean="0">
                <a:latin typeface="Times New Roman" pitchFamily="18" charset="0"/>
                <a:ea typeface="Calibri"/>
                <a:cs typeface="Times New Roman" pitchFamily="18" charset="0"/>
              </a:rPr>
              <a:t>40×40 cm using in (F5, F6, F7, FR1 ,FR2)</a:t>
            </a:r>
          </a:p>
          <a:p>
            <a:pPr marL="1143000" lvl="2" indent="-228600" algn="just" rtl="0">
              <a:lnSpc>
                <a:spcPct val="115000"/>
              </a:lnSpc>
              <a:spcAft>
                <a:spcPts val="1000"/>
              </a:spcAft>
              <a:buFont typeface="Symbol"/>
              <a:buBlip>
                <a:blip r:embed="rId2"/>
              </a:buBlip>
            </a:pPr>
            <a:r>
              <a:rPr lang="en-US" sz="1600" dirty="0" smtClean="0">
                <a:latin typeface="Times New Roman" pitchFamily="18" charset="0"/>
                <a:ea typeface="Calibri"/>
                <a:cs typeface="Times New Roman" pitchFamily="18" charset="0"/>
              </a:rPr>
              <a:t>Shear walls:</a:t>
            </a:r>
          </a:p>
          <a:p>
            <a:pPr marL="714375" algn="just" rtl="0">
              <a:lnSpc>
                <a:spcPct val="115000"/>
              </a:lnSpc>
              <a:spcAft>
                <a:spcPts val="1000"/>
              </a:spcAft>
            </a:pPr>
            <a:r>
              <a:rPr lang="en-US" sz="1600" dirty="0" smtClean="0">
                <a:latin typeface="Times New Roman" pitchFamily="18" charset="0"/>
                <a:ea typeface="Calibri"/>
                <a:cs typeface="Times New Roman" pitchFamily="18" charset="0"/>
              </a:rPr>
              <a:t>The </a:t>
            </a:r>
            <a:r>
              <a:rPr lang="en-US" sz="1600" dirty="0" smtClean="0">
                <a:latin typeface="Times New Roman" pitchFamily="18" charset="0"/>
                <a:cs typeface="Times New Roman" pitchFamily="18" charset="0"/>
              </a:rPr>
              <a:t>Shear walls around the periphery of the building. Shear Walls reduce sway and add stiffness to the structure.  </a:t>
            </a:r>
            <a:endParaRPr lang="en-US" sz="1600" dirty="0" smtClean="0">
              <a:latin typeface="Times New Roman" pitchFamily="18" charset="0"/>
              <a:ea typeface="Calibri"/>
              <a:cs typeface="Times New Roman" pitchFamily="18" charset="0"/>
            </a:endParaRPr>
          </a:p>
          <a:p>
            <a:pPr marL="742950" lvl="1" indent="-285750" algn="just" rtl="0">
              <a:lnSpc>
                <a:spcPct val="115000"/>
              </a:lnSpc>
              <a:spcAft>
                <a:spcPts val="1000"/>
              </a:spcAft>
              <a:buFont typeface="+mj-lt"/>
              <a:buAutoNum type="alphaLcPeriod"/>
            </a:pPr>
            <a:endParaRPr lang="en-US" sz="1700" dirty="0" smtClean="0">
              <a:latin typeface="Times New Roman" pitchFamily="18" charset="0"/>
              <a:ea typeface="Calibri"/>
              <a:cs typeface="Times New Roman" pitchFamily="18" charset="0"/>
            </a:endParaRPr>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742950" lvl="1" indent="-285750" rtl="0">
              <a:lnSpc>
                <a:spcPct val="115000"/>
              </a:lnSpc>
              <a:spcAft>
                <a:spcPts val="1000"/>
              </a:spcAft>
            </a:pPr>
            <a:r>
              <a:rPr lang="en-US" sz="4500" b="1" kern="1200" dirty="0" smtClean="0">
                <a:solidFill>
                  <a:schemeClr val="tx2"/>
                </a:solidFill>
                <a:latin typeface="Times New Roman" pitchFamily="18" charset="0"/>
                <a:ea typeface="+mj-ea"/>
                <a:cs typeface="Times New Roman" pitchFamily="18" charset="0"/>
              </a:rPr>
              <a:t>Meshing of</a:t>
            </a:r>
            <a:r>
              <a:rPr lang="en-US" b="1" dirty="0" smtClean="0">
                <a:latin typeface="Times New Roman"/>
                <a:ea typeface="Calibri"/>
                <a:cs typeface="Arial"/>
              </a:rPr>
              <a:t>  </a:t>
            </a:r>
            <a:r>
              <a:rPr lang="en-US" sz="4500" b="1" kern="1200" dirty="0" smtClean="0">
                <a:solidFill>
                  <a:schemeClr val="tx2"/>
                </a:solidFill>
                <a:latin typeface="Times New Roman" pitchFamily="18" charset="0"/>
                <a:ea typeface="+mj-ea"/>
                <a:cs typeface="Times New Roman" pitchFamily="18" charset="0"/>
              </a:rPr>
              <a:t>Area</a:t>
            </a:r>
            <a:r>
              <a:rPr lang="en-US" b="1" dirty="0" smtClean="0">
                <a:latin typeface="Times New Roman"/>
                <a:ea typeface="Calibri"/>
                <a:cs typeface="Arial"/>
              </a:rPr>
              <a:t>:</a:t>
            </a:r>
            <a:r>
              <a:rPr lang="en-US" sz="1600" dirty="0" smtClean="0">
                <a:latin typeface="Calibri"/>
                <a:ea typeface="Calibri"/>
                <a:cs typeface="Arial"/>
              </a:rPr>
              <a:t/>
            </a:r>
            <a:br>
              <a:rPr lang="en-US" sz="1600" dirty="0" smtClean="0">
                <a:latin typeface="Calibri"/>
                <a:ea typeface="Calibri"/>
                <a:cs typeface="Arial"/>
              </a:rPr>
            </a:br>
            <a:endParaRPr lang="ar-SA" dirty="0"/>
          </a:p>
        </p:txBody>
      </p:sp>
      <p:sp>
        <p:nvSpPr>
          <p:cNvPr id="3" name="Content Placeholder 2"/>
          <p:cNvSpPr>
            <a:spLocks noGrp="1"/>
          </p:cNvSpPr>
          <p:nvPr>
            <p:ph idx="1"/>
          </p:nvPr>
        </p:nvSpPr>
        <p:spPr>
          <a:xfrm>
            <a:off x="428596" y="1928802"/>
            <a:ext cx="8229600" cy="1779272"/>
          </a:xfrm>
        </p:spPr>
        <p:txBody>
          <a:bodyPr>
            <a:normAutofit/>
          </a:bodyPr>
          <a:lstStyle/>
          <a:p>
            <a:pPr marL="342900" lvl="0" indent="-342900" algn="just" rtl="0">
              <a:lnSpc>
                <a:spcPct val="115000"/>
              </a:lnSpc>
              <a:spcAft>
                <a:spcPts val="1000"/>
              </a:spcAft>
              <a:buFont typeface="+mj-lt"/>
              <a:buAutoNum type="alphaLcPeriod"/>
            </a:pPr>
            <a:r>
              <a:rPr lang="en-US" sz="1600" dirty="0" smtClean="0">
                <a:latin typeface="Times New Roman" pitchFamily="18" charset="0"/>
                <a:ea typeface="Calibri"/>
                <a:cs typeface="Times New Roman" pitchFamily="18" charset="0"/>
              </a:rPr>
              <a:t>There are many shapes used to form the meshing area. </a:t>
            </a:r>
          </a:p>
          <a:p>
            <a:pPr marL="342900" lvl="0" indent="-342900" algn="just" rtl="0">
              <a:lnSpc>
                <a:spcPct val="115000"/>
              </a:lnSpc>
              <a:spcAft>
                <a:spcPts val="1000"/>
              </a:spcAft>
              <a:buFont typeface="+mj-lt"/>
              <a:buAutoNum type="alphaLcPeriod"/>
            </a:pPr>
            <a:r>
              <a:rPr lang="en-US" sz="1600" dirty="0" smtClean="0">
                <a:latin typeface="Times New Roman" pitchFamily="18" charset="0"/>
                <a:ea typeface="Calibri"/>
                <a:cs typeface="Times New Roman" pitchFamily="18" charset="0"/>
              </a:rPr>
              <a:t>The strips of meshing must located at the centre of the column.  </a:t>
            </a:r>
          </a:p>
          <a:p>
            <a:endParaRPr lang="ar-SA" dirty="0"/>
          </a:p>
        </p:txBody>
      </p:sp>
      <p:sp>
        <p:nvSpPr>
          <p:cNvPr id="5" name="Title 1"/>
          <p:cNvSpPr txBox="1">
            <a:spLocks/>
          </p:cNvSpPr>
          <p:nvPr/>
        </p:nvSpPr>
        <p:spPr>
          <a:xfrm>
            <a:off x="485804" y="3429000"/>
            <a:ext cx="8229600" cy="1143000"/>
          </a:xfrm>
          <a:prstGeom prst="rect">
            <a:avLst/>
          </a:prstGeom>
        </p:spPr>
        <p:txBody>
          <a:bodyPr vert="horz" lIns="0" rIns="0" bIns="0" anchor="b">
            <a:normAutofit lnSpcReduction="10000"/>
          </a:bodyPr>
          <a:lstStyle/>
          <a:p>
            <a:pPr marL="742950" lvl="1" indent="-285750" algn="l" rtl="0">
              <a:lnSpc>
                <a:spcPct val="115000"/>
              </a:lnSpc>
              <a:spcAft>
                <a:spcPts val="1000"/>
              </a:spcAft>
            </a:pPr>
            <a:r>
              <a:rPr lang="en-US" sz="4500" b="1" dirty="0" smtClean="0">
                <a:solidFill>
                  <a:schemeClr val="tx2"/>
                </a:solidFill>
                <a:latin typeface="Times New Roman" pitchFamily="18" charset="0"/>
                <a:ea typeface="+mj-ea"/>
                <a:cs typeface="Times New Roman" pitchFamily="18" charset="0"/>
              </a:rPr>
              <a:t>Preparing</a:t>
            </a:r>
            <a:r>
              <a:rPr lang="en-US" sz="4800" b="1" dirty="0" smtClean="0"/>
              <a:t> </a:t>
            </a:r>
            <a:r>
              <a:rPr lang="en-US" sz="4500" b="1" dirty="0" smtClean="0">
                <a:solidFill>
                  <a:schemeClr val="tx2"/>
                </a:solidFill>
                <a:latin typeface="Times New Roman" pitchFamily="18" charset="0"/>
                <a:ea typeface="+mj-ea"/>
                <a:cs typeface="Times New Roman" pitchFamily="18" charset="0"/>
              </a:rPr>
              <a:t>Storey Levels</a:t>
            </a:r>
            <a:r>
              <a:rPr kumimoji="0" lang="en-US" sz="1800" b="1" i="0" u="none" strike="noStrike" kern="0" cap="none" spc="0" normalizeH="0" baseline="0" noProof="0" dirty="0" smtClean="0">
                <a:ln>
                  <a:noFill/>
                </a:ln>
                <a:solidFill>
                  <a:sysClr val="windowText" lastClr="000000"/>
                </a:solidFill>
                <a:effectLst/>
                <a:uLnTx/>
                <a:uFillTx/>
                <a:latin typeface="Times New Roman"/>
                <a:ea typeface="Calibri"/>
                <a:cs typeface="Arial"/>
              </a:rPr>
              <a:t>:</a:t>
            </a:r>
            <a:r>
              <a:rPr kumimoji="0" lang="en-US" sz="1600" b="0" i="0" u="none" strike="noStrike" kern="0" cap="none" spc="0" normalizeH="0" baseline="0" noProof="0" dirty="0" smtClean="0">
                <a:ln>
                  <a:noFill/>
                </a:ln>
                <a:solidFill>
                  <a:sysClr val="windowText" lastClr="000000"/>
                </a:solidFill>
                <a:effectLst/>
                <a:uLnTx/>
                <a:uFillTx/>
                <a:latin typeface="Calibri"/>
                <a:ea typeface="Calibri"/>
                <a:cs typeface="Arial"/>
              </a:rPr>
              <a:t/>
            </a:r>
            <a:br>
              <a:rPr kumimoji="0" lang="en-US" sz="1600" b="0" i="0" u="none" strike="noStrike" kern="0" cap="none" spc="0" normalizeH="0" baseline="0" noProof="0" dirty="0" smtClean="0">
                <a:ln>
                  <a:noFill/>
                </a:ln>
                <a:solidFill>
                  <a:sysClr val="windowText" lastClr="000000"/>
                </a:solidFill>
                <a:effectLst/>
                <a:uLnTx/>
                <a:uFillTx/>
                <a:latin typeface="Calibri"/>
                <a:ea typeface="Calibri"/>
                <a:cs typeface="Arial"/>
              </a:rPr>
            </a:br>
            <a:endParaRPr kumimoji="0" lang="ar-SA" sz="1800" b="0" i="0" u="none" strike="noStrike" kern="0" cap="none" spc="0" normalizeH="0" baseline="0" noProof="0" dirty="0" smtClean="0">
              <a:ln>
                <a:noFill/>
              </a:ln>
              <a:solidFill>
                <a:sysClr val="windowText" lastClr="000000"/>
              </a:solidFill>
              <a:effectLst/>
              <a:uLnTx/>
              <a:uFillTx/>
            </a:endParaRPr>
          </a:p>
        </p:txBody>
      </p:sp>
      <p:sp>
        <p:nvSpPr>
          <p:cNvPr id="6" name="Content Placeholder 2"/>
          <p:cNvSpPr txBox="1">
            <a:spLocks/>
          </p:cNvSpPr>
          <p:nvPr/>
        </p:nvSpPr>
        <p:spPr>
          <a:xfrm>
            <a:off x="485804" y="4364372"/>
            <a:ext cx="8229600" cy="2493628"/>
          </a:xfrm>
          <a:prstGeom prst="rect">
            <a:avLst/>
          </a:prstGeom>
        </p:spPr>
        <p:txBody>
          <a:bodyPr vert="horz">
            <a:normAutofit fontScale="77500" lnSpcReduction="20000"/>
          </a:bodyPr>
          <a:lstStyle/>
          <a:p>
            <a:pPr marL="342900" lvl="0" indent="-342900" algn="just" rtl="0">
              <a:lnSpc>
                <a:spcPct val="160000"/>
              </a:lnSpc>
              <a:spcAft>
                <a:spcPts val="1000"/>
              </a:spcAft>
              <a:buFont typeface="Symbol"/>
              <a:buBlip>
                <a:blip r:embed="rId2"/>
              </a:buBlip>
            </a:pPr>
            <a:r>
              <a:rPr lang="en-US" sz="2300" dirty="0" smtClean="0">
                <a:latin typeface="Times New Roman" pitchFamily="18" charset="0"/>
                <a:ea typeface="Calibri"/>
                <a:cs typeface="Times New Roman" pitchFamily="18" charset="0"/>
              </a:rPr>
              <a:t>Replicating stories: </a:t>
            </a:r>
            <a:r>
              <a:rPr lang="en-US" sz="2400" dirty="0" smtClean="0">
                <a:latin typeface="Times New Roman" pitchFamily="18" charset="0"/>
                <a:cs typeface="Times New Roman" pitchFamily="18" charset="0"/>
              </a:rPr>
              <a:t>slabs in different story levels are given different names. This is desired and simplifies load application.</a:t>
            </a:r>
            <a:endParaRPr lang="en-US" sz="2400" dirty="0" smtClean="0">
              <a:latin typeface="Times New Roman" pitchFamily="18" charset="0"/>
              <a:ea typeface="Calibri"/>
              <a:cs typeface="Times New Roman" pitchFamily="18" charset="0"/>
            </a:endParaRPr>
          </a:p>
          <a:p>
            <a:pPr marL="457200" algn="just" rtl="0">
              <a:lnSpc>
                <a:spcPct val="115000"/>
              </a:lnSpc>
              <a:spcAft>
                <a:spcPts val="1000"/>
              </a:spcAft>
            </a:pPr>
            <a:r>
              <a:rPr lang="en-US" sz="2300" dirty="0" smtClean="0">
                <a:latin typeface="Times New Roman" pitchFamily="18" charset="0"/>
                <a:ea typeface="Calibri"/>
                <a:cs typeface="Times New Roman" pitchFamily="18" charset="0"/>
              </a:rPr>
              <a:t> </a:t>
            </a:r>
          </a:p>
          <a:p>
            <a:pPr marL="342900" lvl="0" indent="-342900" algn="just" rtl="0">
              <a:lnSpc>
                <a:spcPct val="170000"/>
              </a:lnSpc>
              <a:spcAft>
                <a:spcPts val="1000"/>
              </a:spcAft>
              <a:buFont typeface="Symbol"/>
              <a:buBlip>
                <a:blip r:embed="rId2"/>
              </a:buBlip>
            </a:pPr>
            <a:r>
              <a:rPr lang="en-US" sz="2300" dirty="0" smtClean="0">
                <a:latin typeface="Times New Roman" pitchFamily="18" charset="0"/>
                <a:ea typeface="Calibri"/>
                <a:cs typeface="Times New Roman" pitchFamily="18" charset="0"/>
              </a:rPr>
              <a:t>Addition loads to slabs: every slab have different types of loads as shown in </a:t>
            </a:r>
            <a:r>
              <a:rPr lang="en-US" sz="2300" b="1" dirty="0" smtClean="0">
                <a:solidFill>
                  <a:srgbClr val="365F91"/>
                </a:solidFill>
                <a:latin typeface="Times New Roman" pitchFamily="18" charset="0"/>
                <a:ea typeface="Calibri"/>
                <a:cs typeface="Times New Roman" pitchFamily="18" charset="0"/>
              </a:rPr>
              <a:t>Table</a:t>
            </a:r>
            <a:r>
              <a:rPr lang="en-US" sz="2300" dirty="0" smtClean="0">
                <a:latin typeface="Times New Roman" pitchFamily="18" charset="0"/>
                <a:ea typeface="Calibri"/>
                <a:cs typeface="Times New Roman" pitchFamily="18" charset="0"/>
              </a:rPr>
              <a:t> .</a:t>
            </a:r>
          </a:p>
          <a:p>
            <a:pPr marL="274320" marR="0" lvl="0" indent="-274320" algn="r" defTabSz="914400" rtl="1"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ar-SA"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71472" y="0"/>
          <a:ext cx="8358245" cy="6954800"/>
        </p:xfrm>
        <a:graphic>
          <a:graphicData uri="http://schemas.openxmlformats.org/drawingml/2006/table">
            <a:tbl>
              <a:tblPr/>
              <a:tblGrid>
                <a:gridCol w="1757783"/>
                <a:gridCol w="1757783"/>
                <a:gridCol w="1408445"/>
                <a:gridCol w="1717117"/>
                <a:gridCol w="1717117"/>
              </a:tblGrid>
              <a:tr h="237275">
                <a:tc gridSpan="3">
                  <a:txBody>
                    <a:bodyPr/>
                    <a:lstStyle/>
                    <a:p>
                      <a:pPr algn="ctr"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load type</a:t>
                      </a:r>
                      <a:endParaRPr lang="en-US" sz="1400" dirty="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rtl="1"/>
                      <a:endParaRPr lang="ar-SA"/>
                    </a:p>
                  </a:txBody>
                  <a:tcPr/>
                </a:tc>
                <a:tc hMerge="1">
                  <a:txBody>
                    <a:bodyPr/>
                    <a:lstStyle/>
                    <a:p>
                      <a:pPr rtl="1"/>
                      <a:endParaRPr lang="ar-SA"/>
                    </a:p>
                  </a:txBody>
                  <a:tcPr/>
                </a:tc>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Live</a:t>
                      </a:r>
                      <a:endParaRPr lang="en-US" sz="1400">
                        <a:latin typeface="Times New Roman" pitchFamily="18" charset="0"/>
                        <a:ea typeface="Calibri"/>
                        <a:cs typeface="Times New Roman" pitchFamily="18" charset="0"/>
                      </a:endParaRPr>
                    </a:p>
                  </a:txBody>
                  <a:tcPr marL="48781" marR="487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Super imposed</a:t>
                      </a:r>
                      <a:endParaRPr lang="en-US" sz="1400">
                        <a:latin typeface="Times New Roman" pitchFamily="18" charset="0"/>
                        <a:ea typeface="Calibri"/>
                        <a:cs typeface="Times New Roman" pitchFamily="18" charset="0"/>
                      </a:endParaRPr>
                    </a:p>
                  </a:txBody>
                  <a:tcPr marL="48781" marR="487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37275">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Story Name</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Slab Name</a:t>
                      </a:r>
                      <a:endParaRPr lang="en-US" sz="1400">
                        <a:latin typeface="Times New Roman" pitchFamily="18" charset="0"/>
                        <a:ea typeface="Calibri"/>
                        <a:cs typeface="Times New Roman" pitchFamily="18" charset="0"/>
                      </a:endParaRPr>
                    </a:p>
                  </a:txBody>
                  <a:tcPr marL="48781" marR="48781"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Occupancy</a:t>
                      </a:r>
                      <a:endParaRPr lang="en-US" sz="1400">
                        <a:latin typeface="Times New Roman" pitchFamily="18" charset="0"/>
                        <a:ea typeface="Calibri"/>
                        <a:cs typeface="Times New Roman" pitchFamily="18" charset="0"/>
                      </a:endParaRPr>
                    </a:p>
                  </a:txBody>
                  <a:tcPr marL="48781" marR="48781"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vMerge="1">
                  <a:txBody>
                    <a:bodyPr/>
                    <a:lstStyle/>
                    <a:p>
                      <a:pPr rtl="1"/>
                      <a:endParaRPr lang="ar-SA"/>
                    </a:p>
                  </a:txBody>
                  <a:tcPr/>
                </a:tc>
                <a:tc vMerge="1">
                  <a:txBody>
                    <a:bodyPr/>
                    <a:lstStyle/>
                    <a:p>
                      <a:pPr rtl="1"/>
                      <a:endParaRPr lang="ar-SA"/>
                    </a:p>
                  </a:txBody>
                  <a:tcPr/>
                </a:tc>
              </a:tr>
              <a:tr h="237275">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Base</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S25B3G</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Garage</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0</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275">
                <a:tc vMerge="1">
                  <a:txBody>
                    <a:bodyPr/>
                    <a:lstStyle/>
                    <a:p>
                      <a:pPr rtl="1"/>
                      <a:endParaRPr lang="ar-SA"/>
                    </a:p>
                  </a:txBody>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S25B3W</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Water</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30</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0</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7275">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Base3</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S25B3G</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Garage</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0</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9972">
                <a:tc vMerge="1">
                  <a:txBody>
                    <a:bodyPr/>
                    <a:lstStyle/>
                    <a:p>
                      <a:pPr rtl="1"/>
                      <a:endParaRPr lang="ar-SA"/>
                    </a:p>
                  </a:txBody>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S25B3M</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Mechanical</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7275">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Base2</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S25B3G</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Garage</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0</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275">
                <a:tc vMerge="1">
                  <a:txBody>
                    <a:bodyPr/>
                    <a:lstStyle/>
                    <a:p>
                      <a:pPr rtl="1"/>
                      <a:endParaRPr lang="ar-SA"/>
                    </a:p>
                  </a:txBody>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S25B3S</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Storage</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7275">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Base1</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S25B3S</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Storage</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275">
                <a:tc vMerge="1">
                  <a:txBody>
                    <a:bodyPr/>
                    <a:lstStyle/>
                    <a:p>
                      <a:pPr rtl="1"/>
                      <a:endParaRPr lang="ar-SA"/>
                    </a:p>
                  </a:txBody>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S25B3S</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Storage</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7275">
                <a:tc rowSpan="3">
                  <a:txBody>
                    <a:bodyPr/>
                    <a:lstStyle/>
                    <a:p>
                      <a:pPr algn="ctr"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Ground Floor</a:t>
                      </a:r>
                      <a:endParaRPr lang="en-US" sz="1400" dirty="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S25FGO</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Offices</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275">
                <a:tc vMerge="1">
                  <a:txBody>
                    <a:bodyPr/>
                    <a:lstStyle/>
                    <a:p>
                      <a:pPr rtl="1"/>
                      <a:endParaRPr lang="ar-SA"/>
                    </a:p>
                  </a:txBody>
                  <a:tcPr/>
                </a:tc>
                <a:tc>
                  <a:txBody>
                    <a:bodyPr/>
                    <a:lstStyle/>
                    <a:p>
                      <a:pPr algn="l"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S25FGS</a:t>
                      </a:r>
                      <a:endParaRPr lang="en-US" sz="1400" dirty="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Storage</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37275">
                <a:tc vMerge="1">
                  <a:txBody>
                    <a:bodyPr/>
                    <a:lstStyle/>
                    <a:p>
                      <a:pPr rtl="1"/>
                      <a:endParaRPr lang="ar-SA"/>
                    </a:p>
                  </a:txBody>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Roof Ramp</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Water</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0</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7275">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Floor1</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S25F1O</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Offices</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275">
                <a:tc vMerge="1">
                  <a:txBody>
                    <a:bodyPr/>
                    <a:lstStyle/>
                    <a:p>
                      <a:pPr rtl="1"/>
                      <a:endParaRPr lang="ar-SA"/>
                    </a:p>
                  </a:txBody>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S25F1S</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Storage</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7275">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Floor2</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S25F2O</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Offices</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275">
                <a:tc vMerge="1">
                  <a:txBody>
                    <a:bodyPr/>
                    <a:lstStyle/>
                    <a:p>
                      <a:pPr rtl="1"/>
                      <a:endParaRPr lang="ar-SA"/>
                    </a:p>
                  </a:txBody>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S25F2S</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Storage</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7275">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Floor3</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S25F3R</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Restaurant</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275">
                <a:tc vMerge="1">
                  <a:txBody>
                    <a:bodyPr/>
                    <a:lstStyle/>
                    <a:p>
                      <a:pPr rtl="1"/>
                      <a:endParaRPr lang="ar-SA"/>
                    </a:p>
                  </a:txBody>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S25F3R</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Restaurant</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7275">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Floor4</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S25F4A</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Apartment</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275">
                <a:tc vMerge="1">
                  <a:txBody>
                    <a:bodyPr/>
                    <a:lstStyle/>
                    <a:p>
                      <a:pPr rtl="1"/>
                      <a:endParaRPr lang="ar-SA"/>
                    </a:p>
                  </a:txBody>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S25F4A</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Apartment</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7275">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Floor5</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S25F5A</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Apartment</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275">
                <a:tc vMerge="1">
                  <a:txBody>
                    <a:bodyPr/>
                    <a:lstStyle/>
                    <a:p>
                      <a:pPr rtl="1"/>
                      <a:endParaRPr lang="ar-SA"/>
                    </a:p>
                  </a:txBody>
                  <a:tcPr/>
                </a:tc>
                <a:tc>
                  <a:txBody>
                    <a:bodyPr/>
                    <a:lstStyle/>
                    <a:p>
                      <a:pPr algn="l"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S25F5A</a:t>
                      </a:r>
                      <a:endParaRPr lang="en-US" sz="1400" dirty="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Apartment</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7275">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Floor6</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S25F6A</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Apartment</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275">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Floor7</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S25F6A</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Apartment</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3.5</a:t>
                      </a:r>
                      <a:endParaRPr lang="en-US" sz="1400" dirty="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275">
                <a:tc row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1st Roof</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S25FR1M</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Mechanical</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2.5</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3.5</a:t>
                      </a:r>
                      <a:endParaRPr lang="en-US" sz="1400" dirty="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275">
                <a:tc vMerge="1">
                  <a:txBody>
                    <a:bodyPr/>
                    <a:lstStyle/>
                    <a:p>
                      <a:pPr rtl="1"/>
                      <a:endParaRPr lang="ar-SA"/>
                    </a:p>
                  </a:txBody>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S25FR2W</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Water</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0</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7275">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2rd Roof</a:t>
                      </a:r>
                      <a:endParaRPr lang="en-US" sz="1400">
                        <a:latin typeface="Times New Roman" pitchFamily="18" charset="0"/>
                        <a:ea typeface="Calibri"/>
                        <a:cs typeface="Times New Roman" pitchFamily="18" charset="0"/>
                      </a:endParaRPr>
                    </a:p>
                  </a:txBody>
                  <a:tcPr marL="48781" marR="487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S25FR2W</a:t>
                      </a:r>
                      <a:endParaRPr lang="en-US" sz="1400" dirty="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Water</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a:t>
                      </a:r>
                      <a:endParaRPr lang="en-US" sz="140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0</a:t>
                      </a:r>
                      <a:endParaRPr lang="en-US" sz="1400" dirty="0">
                        <a:latin typeface="Times New Roman" pitchFamily="18" charset="0"/>
                        <a:ea typeface="Calibri"/>
                        <a:cs typeface="Times New Roman" pitchFamily="18" charset="0"/>
                      </a:endParaRPr>
                    </a:p>
                  </a:txBody>
                  <a:tcPr marL="48781" marR="487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48680"/>
            <a:ext cx="8229600" cy="1143000"/>
          </a:xfrm>
        </p:spPr>
        <p:txBody>
          <a:bodyPr>
            <a:normAutofit/>
          </a:bodyPr>
          <a:lstStyle/>
          <a:p>
            <a:r>
              <a:rPr lang="en-US" b="1" dirty="0" smtClean="0">
                <a:solidFill>
                  <a:srgbClr val="FF0000"/>
                </a:solidFill>
                <a:effectLst>
                  <a:outerShdw blurRad="38100" dist="38100" dir="2700000" algn="tl">
                    <a:srgbClr val="000000">
                      <a:alpha val="43137"/>
                    </a:srgbClr>
                  </a:outerShdw>
                </a:effectLst>
              </a:rPr>
              <a:t>Chapter Three </a:t>
            </a:r>
            <a:endParaRPr lang="ar-SA"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000100" y="3500438"/>
            <a:ext cx="7686700" cy="2603170"/>
          </a:xfrm>
        </p:spPr>
        <p:txBody>
          <a:bodyPr>
            <a:normAutofit/>
          </a:bodyPr>
          <a:lstStyle/>
          <a:p>
            <a:pPr marL="594360" marR="594360" algn="ctr" rtl="0">
              <a:lnSpc>
                <a:spcPct val="120000"/>
              </a:lnSpc>
              <a:spcBef>
                <a:spcPts val="1000"/>
              </a:spcBef>
              <a:spcAft>
                <a:spcPts val="1400"/>
              </a:spcAft>
              <a:buNone/>
            </a:pPr>
            <a:r>
              <a:rPr lang="en-US" sz="3200" b="1" dirty="0" smtClean="0">
                <a:effectLst>
                  <a:outerShdw blurRad="38100" dist="38100" dir="2700000" algn="tl">
                    <a:srgbClr val="000000">
                      <a:alpha val="43137"/>
                    </a:srgbClr>
                  </a:outerShdw>
                </a:effectLst>
              </a:rPr>
              <a:t>	Analysis</a:t>
            </a:r>
            <a:r>
              <a:rPr lang="en-US" sz="3200" b="1" dirty="0" smtClean="0"/>
              <a:t> </a:t>
            </a:r>
            <a:r>
              <a:rPr lang="en-US" sz="3200" b="1" dirty="0" smtClean="0">
                <a:effectLst>
                  <a:outerShdw blurRad="38100" dist="38100" dir="2700000" algn="tl">
                    <a:srgbClr val="000000">
                      <a:alpha val="43137"/>
                    </a:srgbClr>
                  </a:outerShdw>
                </a:effectLst>
              </a:rPr>
              <a:t>and</a:t>
            </a:r>
            <a:r>
              <a:rPr lang="en-US" sz="3200" b="1" dirty="0" smtClean="0"/>
              <a:t> </a:t>
            </a:r>
            <a:r>
              <a:rPr lang="en-US" sz="3200" b="1" dirty="0" smtClean="0">
                <a:effectLst>
                  <a:outerShdw blurRad="38100" dist="38100" dir="2700000" algn="tl">
                    <a:srgbClr val="000000">
                      <a:alpha val="43137"/>
                    </a:srgbClr>
                  </a:outerShdw>
                </a:effectLst>
              </a:rPr>
              <a:t>Verification</a:t>
            </a:r>
            <a:r>
              <a:rPr lang="en-US" sz="3200" b="1" dirty="0" smtClean="0"/>
              <a:t> </a:t>
            </a:r>
            <a:r>
              <a:rPr lang="en-US" sz="2800" b="1" i="1" dirty="0" smtClean="0">
                <a:effectLst>
                  <a:outerShdw blurRad="38100" dist="38100" dir="2700000" algn="tl">
                    <a:srgbClr val="000000">
                      <a:alpha val="43137"/>
                    </a:srgbClr>
                  </a:outerShdw>
                </a:effectLst>
                <a:latin typeface="Times New Roman"/>
                <a:ea typeface="Calibri"/>
                <a:cs typeface="Arial"/>
              </a:rPr>
              <a:t>			</a:t>
            </a:r>
            <a:endParaRPr lang="en-US" dirty="0" smtClean="0">
              <a:effectLst>
                <a:outerShdw blurRad="38100" dist="38100" dir="2700000" algn="tl">
                  <a:srgbClr val="000000">
                    <a:alpha val="43137"/>
                  </a:srgbClr>
                </a:outerShdw>
              </a:effectLst>
            </a:endParaRPr>
          </a:p>
          <a:p>
            <a:pPr algn="l" rtl="0">
              <a:buNone/>
            </a:pPr>
            <a:r>
              <a:rPr lang="en-US"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	</a:t>
            </a:r>
          </a:p>
          <a:p>
            <a:pPr algn="l">
              <a:buNone/>
            </a:pPr>
            <a:endParaRPr lang="ar-SA" dirty="0">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lstStyle/>
          <a:p>
            <a:pPr lvl="1" algn="l" rtl="1">
              <a:spcBef>
                <a:spcPct val="0"/>
              </a:spcBef>
            </a:pPr>
            <a:r>
              <a:rPr lang="en-US" sz="4500" b="1" kern="1200" dirty="0" smtClean="0">
                <a:solidFill>
                  <a:schemeClr val="tx2"/>
                </a:solidFill>
                <a:latin typeface="Times New Roman" pitchFamily="18" charset="0"/>
                <a:ea typeface="+mj-ea"/>
                <a:cs typeface="Times New Roman" pitchFamily="18" charset="0"/>
              </a:rPr>
              <a:t>Compatibility</a:t>
            </a:r>
            <a:r>
              <a:rPr lang="en-US" b="1" dirty="0"/>
              <a:t>:</a:t>
            </a:r>
            <a:r>
              <a:rPr lang="en-US" sz="1600" dirty="0"/>
              <a:t/>
            </a:r>
            <a:br>
              <a:rPr lang="en-US" sz="1600" dirty="0"/>
            </a:br>
            <a:endParaRPr lang="ar-SA" dirty="0"/>
          </a:p>
        </p:txBody>
      </p:sp>
      <p:sp>
        <p:nvSpPr>
          <p:cNvPr id="3" name="Content Placeholder 2"/>
          <p:cNvSpPr>
            <a:spLocks noGrp="1"/>
          </p:cNvSpPr>
          <p:nvPr>
            <p:ph idx="1"/>
          </p:nvPr>
        </p:nvSpPr>
        <p:spPr>
          <a:xfrm>
            <a:off x="357158" y="1714488"/>
            <a:ext cx="8043890" cy="571504"/>
          </a:xfrm>
        </p:spPr>
        <p:txBody>
          <a:bodyPr>
            <a:normAutofit/>
          </a:bodyPr>
          <a:lstStyle/>
          <a:p>
            <a:pPr marL="457200" indent="457200" algn="l" rtl="0">
              <a:lnSpc>
                <a:spcPct val="115000"/>
              </a:lnSpc>
              <a:spcAft>
                <a:spcPts val="1000"/>
              </a:spcAft>
              <a:buNone/>
            </a:pPr>
            <a:r>
              <a:rPr lang="en-US" sz="1600" dirty="0" smtClean="0">
                <a:latin typeface="Times New Roman" pitchFamily="18" charset="0"/>
                <a:cs typeface="Times New Roman" pitchFamily="18" charset="0"/>
              </a:rPr>
              <a:t>Compatibility is Ok	</a:t>
            </a:r>
          </a:p>
        </p:txBody>
      </p:sp>
      <p:pic>
        <p:nvPicPr>
          <p:cNvPr id="4" name="Picture 3" descr="COMPATAPLE.PNG"/>
          <p:cNvPicPr/>
          <p:nvPr/>
        </p:nvPicPr>
        <p:blipFill>
          <a:blip r:embed="rId3" cstate="print"/>
          <a:stretch>
            <a:fillRect/>
          </a:stretch>
        </p:blipFill>
        <p:spPr>
          <a:xfrm>
            <a:off x="2357422" y="2428868"/>
            <a:ext cx="4857784" cy="40719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57166"/>
            <a:ext cx="8229600" cy="1143000"/>
          </a:xfrm>
        </p:spPr>
        <p:txBody>
          <a:bodyPr/>
          <a:lstStyle/>
          <a:p>
            <a:r>
              <a:rPr lang="en-US" b="1" dirty="0" smtClean="0"/>
              <a:t>Content </a:t>
            </a:r>
            <a:endParaRPr lang="ar-SA" dirty="0"/>
          </a:p>
        </p:txBody>
      </p:sp>
      <p:sp>
        <p:nvSpPr>
          <p:cNvPr id="3" name="Content Placeholder 2"/>
          <p:cNvSpPr>
            <a:spLocks noGrp="1"/>
          </p:cNvSpPr>
          <p:nvPr>
            <p:ph idx="1"/>
          </p:nvPr>
        </p:nvSpPr>
        <p:spPr>
          <a:xfrm>
            <a:off x="1000100" y="1500174"/>
            <a:ext cx="7858180" cy="5143536"/>
          </a:xfrm>
        </p:spPr>
        <p:txBody>
          <a:bodyPr>
            <a:normAutofit fontScale="77500" lnSpcReduction="20000"/>
          </a:bodyPr>
          <a:lstStyle/>
          <a:p>
            <a:pPr marL="594360" marR="594360" algn="l" rtl="0">
              <a:lnSpc>
                <a:spcPct val="120000"/>
              </a:lnSpc>
              <a:spcBef>
                <a:spcPts val="1000"/>
              </a:spcBef>
              <a:spcAft>
                <a:spcPts val="1400"/>
              </a:spcAft>
              <a:buNone/>
            </a:pPr>
            <a:r>
              <a:rPr lang="en-US" b="1" i="1" dirty="0" smtClean="0">
                <a:solidFill>
                  <a:srgbClr val="4F81BD"/>
                </a:solidFill>
                <a:latin typeface="Times New Roman" pitchFamily="18" charset="0"/>
                <a:ea typeface="Calibri"/>
                <a:cs typeface="Times New Roman" pitchFamily="18" charset="0"/>
              </a:rPr>
              <a:t>			Project</a:t>
            </a:r>
            <a:r>
              <a:rPr lang="en-US" dirty="0" smtClean="0"/>
              <a:t> </a:t>
            </a:r>
            <a:r>
              <a:rPr lang="en-US" b="1" i="1" dirty="0" smtClean="0">
                <a:solidFill>
                  <a:srgbClr val="4F81BD"/>
                </a:solidFill>
                <a:latin typeface="Times New Roman" pitchFamily="18" charset="0"/>
                <a:ea typeface="Calibri"/>
                <a:cs typeface="Times New Roman" pitchFamily="18" charset="0"/>
              </a:rPr>
              <a:t>Statement</a:t>
            </a:r>
          </a:p>
          <a:p>
            <a:pPr marL="594360" marR="594360" algn="l" rtl="0">
              <a:lnSpc>
                <a:spcPct val="120000"/>
              </a:lnSpc>
              <a:spcBef>
                <a:spcPts val="1000"/>
              </a:spcBef>
              <a:spcAft>
                <a:spcPts val="1400"/>
              </a:spcAft>
              <a:buNone/>
            </a:pPr>
            <a:r>
              <a:rPr lang="en-US" sz="3200" b="1" i="1" dirty="0" smtClean="0">
                <a:solidFill>
                  <a:srgbClr val="4F81BD"/>
                </a:solidFill>
                <a:latin typeface="Times New Roman" pitchFamily="18" charset="0"/>
                <a:ea typeface="Calibri"/>
                <a:cs typeface="Times New Roman" pitchFamily="18" charset="0"/>
              </a:rPr>
              <a:t>Chapter 1: Introduction	</a:t>
            </a:r>
          </a:p>
          <a:p>
            <a:pPr marL="594360" marR="594360" algn="l" rtl="0">
              <a:lnSpc>
                <a:spcPct val="120000"/>
              </a:lnSpc>
              <a:spcBef>
                <a:spcPts val="1000"/>
              </a:spcBef>
              <a:spcAft>
                <a:spcPts val="1400"/>
              </a:spcAft>
              <a:buNone/>
            </a:pPr>
            <a:r>
              <a:rPr lang="en-US" sz="3200" b="1" i="1" dirty="0" smtClean="0">
                <a:solidFill>
                  <a:srgbClr val="4F81BD"/>
                </a:solidFill>
                <a:latin typeface="Times New Roman" pitchFamily="18" charset="0"/>
                <a:ea typeface="Calibri"/>
                <a:cs typeface="Times New Roman" pitchFamily="18" charset="0"/>
              </a:rPr>
              <a:t>C</a:t>
            </a:r>
            <a:r>
              <a:rPr lang="en-US" sz="3200" b="1" i="1" dirty="0" smtClean="0">
                <a:solidFill>
                  <a:srgbClr val="4F81BD"/>
                </a:solidFill>
                <a:latin typeface="Calibri"/>
                <a:ea typeface="Calibri"/>
                <a:cs typeface="Arial"/>
              </a:rPr>
              <a:t>hapter 2: </a:t>
            </a:r>
            <a:r>
              <a:rPr lang="en-US" b="1" i="1" dirty="0" smtClean="0">
                <a:solidFill>
                  <a:srgbClr val="4F81BD"/>
                </a:solidFill>
                <a:latin typeface="Times New Roman" pitchFamily="18" charset="0"/>
                <a:ea typeface="Calibri"/>
                <a:cs typeface="Times New Roman" pitchFamily="18" charset="0"/>
              </a:rPr>
              <a:t>The</a:t>
            </a:r>
            <a:r>
              <a:rPr lang="en-US" dirty="0" smtClean="0"/>
              <a:t> </a:t>
            </a:r>
            <a:r>
              <a:rPr lang="en-US" b="1" i="1" dirty="0" smtClean="0">
                <a:solidFill>
                  <a:srgbClr val="4F81BD"/>
                </a:solidFill>
                <a:latin typeface="Times New Roman" pitchFamily="18" charset="0"/>
                <a:ea typeface="Calibri"/>
                <a:cs typeface="Times New Roman" pitchFamily="18" charset="0"/>
              </a:rPr>
              <a:t>Numerical</a:t>
            </a:r>
            <a:r>
              <a:rPr lang="en-US" dirty="0" smtClean="0"/>
              <a:t> </a:t>
            </a:r>
            <a:r>
              <a:rPr lang="en-US" b="1" i="1" dirty="0" smtClean="0">
                <a:solidFill>
                  <a:srgbClr val="4F81BD"/>
                </a:solidFill>
                <a:latin typeface="Times New Roman" pitchFamily="18" charset="0"/>
                <a:ea typeface="Calibri"/>
                <a:cs typeface="Times New Roman" pitchFamily="18" charset="0"/>
              </a:rPr>
              <a:t>Model</a:t>
            </a:r>
            <a:r>
              <a:rPr lang="en-US" dirty="0" smtClean="0"/>
              <a:t>	</a:t>
            </a:r>
            <a:endParaRPr lang="en-US" sz="3200" b="1" i="1" dirty="0" smtClean="0">
              <a:solidFill>
                <a:srgbClr val="4F81BD"/>
              </a:solidFill>
              <a:latin typeface="Calibri"/>
              <a:ea typeface="Calibri"/>
              <a:cs typeface="Arial"/>
            </a:endParaRPr>
          </a:p>
          <a:p>
            <a:pPr marL="594360" marR="594360" algn="l" rtl="0">
              <a:lnSpc>
                <a:spcPct val="120000"/>
              </a:lnSpc>
              <a:spcBef>
                <a:spcPts val="1000"/>
              </a:spcBef>
              <a:spcAft>
                <a:spcPts val="1400"/>
              </a:spcAft>
              <a:buNone/>
            </a:pPr>
            <a:r>
              <a:rPr lang="en-US" sz="3200" b="1" i="1" dirty="0" smtClean="0">
                <a:solidFill>
                  <a:srgbClr val="4F81BD"/>
                </a:solidFill>
                <a:latin typeface="Times New Roman" pitchFamily="18" charset="0"/>
                <a:ea typeface="Calibri"/>
                <a:cs typeface="Times New Roman" pitchFamily="18" charset="0"/>
              </a:rPr>
              <a:t>Chapter 3: </a:t>
            </a:r>
            <a:r>
              <a:rPr lang="en-US" b="1" i="1" dirty="0" smtClean="0">
                <a:solidFill>
                  <a:srgbClr val="4F81BD"/>
                </a:solidFill>
                <a:latin typeface="Times New Roman" pitchFamily="18" charset="0"/>
                <a:ea typeface="Calibri"/>
                <a:cs typeface="Times New Roman" pitchFamily="18" charset="0"/>
              </a:rPr>
              <a:t>Analysis</a:t>
            </a:r>
            <a:r>
              <a:rPr lang="en-US" dirty="0" smtClean="0"/>
              <a:t> </a:t>
            </a:r>
            <a:r>
              <a:rPr lang="en-US" b="1" i="1" dirty="0" smtClean="0">
                <a:solidFill>
                  <a:srgbClr val="4F81BD"/>
                </a:solidFill>
                <a:latin typeface="Times New Roman" pitchFamily="18" charset="0"/>
                <a:ea typeface="Calibri"/>
                <a:cs typeface="Times New Roman" pitchFamily="18" charset="0"/>
              </a:rPr>
              <a:t>and</a:t>
            </a:r>
            <a:r>
              <a:rPr lang="en-US" dirty="0" smtClean="0"/>
              <a:t> </a:t>
            </a:r>
            <a:r>
              <a:rPr lang="en-US" b="1" i="1" dirty="0" smtClean="0">
                <a:solidFill>
                  <a:srgbClr val="4F81BD"/>
                </a:solidFill>
                <a:latin typeface="Times New Roman" pitchFamily="18" charset="0"/>
                <a:ea typeface="Calibri"/>
                <a:cs typeface="Times New Roman" pitchFamily="18" charset="0"/>
              </a:rPr>
              <a:t>Verification</a:t>
            </a:r>
          </a:p>
          <a:p>
            <a:pPr marL="594360" marR="594360" algn="l" rtl="0">
              <a:lnSpc>
                <a:spcPct val="120000"/>
              </a:lnSpc>
              <a:spcBef>
                <a:spcPts val="1000"/>
              </a:spcBef>
              <a:spcAft>
                <a:spcPts val="1400"/>
              </a:spcAft>
              <a:buNone/>
            </a:pPr>
            <a:r>
              <a:rPr lang="en-US" sz="3200" b="1" i="1" dirty="0" smtClean="0">
                <a:solidFill>
                  <a:srgbClr val="4F81BD"/>
                </a:solidFill>
                <a:latin typeface="Times New Roman" pitchFamily="18" charset="0"/>
                <a:ea typeface="Calibri"/>
                <a:cs typeface="Times New Roman" pitchFamily="18" charset="0"/>
              </a:rPr>
              <a:t>Chapter 3: </a:t>
            </a:r>
            <a:r>
              <a:rPr lang="en-US" b="1" i="1" dirty="0" smtClean="0">
                <a:solidFill>
                  <a:srgbClr val="4F81BD"/>
                </a:solidFill>
                <a:latin typeface="Times New Roman" pitchFamily="18" charset="0"/>
                <a:ea typeface="Calibri"/>
                <a:cs typeface="Times New Roman" pitchFamily="18" charset="0"/>
              </a:rPr>
              <a:t>Dimensional</a:t>
            </a:r>
            <a:r>
              <a:rPr lang="en-US" dirty="0" smtClean="0"/>
              <a:t> </a:t>
            </a:r>
            <a:r>
              <a:rPr lang="en-US" b="1" i="1" dirty="0" smtClean="0">
                <a:solidFill>
                  <a:srgbClr val="4F81BD"/>
                </a:solidFill>
                <a:latin typeface="Times New Roman" pitchFamily="18" charset="0"/>
                <a:ea typeface="Calibri"/>
                <a:cs typeface="Times New Roman" pitchFamily="18" charset="0"/>
              </a:rPr>
              <a:t>analysis</a:t>
            </a:r>
            <a:r>
              <a:rPr lang="en-US" dirty="0" smtClean="0"/>
              <a:t> </a:t>
            </a:r>
            <a:r>
              <a:rPr lang="en-US" b="1" i="1" dirty="0" smtClean="0">
                <a:solidFill>
                  <a:srgbClr val="4F81BD"/>
                </a:solidFill>
                <a:latin typeface="Times New Roman" pitchFamily="18" charset="0"/>
                <a:ea typeface="Calibri"/>
                <a:cs typeface="Times New Roman" pitchFamily="18" charset="0"/>
              </a:rPr>
              <a:t>and</a:t>
            </a:r>
            <a:r>
              <a:rPr lang="en-US" dirty="0" smtClean="0"/>
              <a:t> </a:t>
            </a:r>
            <a:r>
              <a:rPr lang="en-US" b="1" i="1" dirty="0" smtClean="0">
                <a:solidFill>
                  <a:srgbClr val="4F81BD"/>
                </a:solidFill>
                <a:latin typeface="Times New Roman" pitchFamily="18" charset="0"/>
                <a:ea typeface="Calibri"/>
                <a:cs typeface="Times New Roman" pitchFamily="18" charset="0"/>
              </a:rPr>
              <a:t>Design</a:t>
            </a:r>
          </a:p>
          <a:p>
            <a:pPr marL="594360" marR="594360" algn="l" rtl="0">
              <a:lnSpc>
                <a:spcPct val="120000"/>
              </a:lnSpc>
              <a:spcBef>
                <a:spcPts val="1000"/>
              </a:spcBef>
              <a:spcAft>
                <a:spcPts val="1400"/>
              </a:spcAft>
              <a:buNone/>
            </a:pPr>
            <a:r>
              <a:rPr lang="en-US" sz="3200" b="1" i="1" dirty="0" smtClean="0">
                <a:solidFill>
                  <a:srgbClr val="4F81BD"/>
                </a:solidFill>
                <a:latin typeface="Times New Roman" pitchFamily="18" charset="0"/>
                <a:ea typeface="Calibri"/>
                <a:cs typeface="Times New Roman" pitchFamily="18" charset="0"/>
              </a:rPr>
              <a:t>			</a:t>
            </a:r>
            <a:r>
              <a:rPr lang="en-US" b="1" i="1" dirty="0" smtClean="0">
                <a:solidFill>
                  <a:srgbClr val="4F81BD"/>
                </a:solidFill>
                <a:latin typeface="Times New Roman" pitchFamily="18" charset="0"/>
                <a:ea typeface="Calibri"/>
                <a:cs typeface="Times New Roman" pitchFamily="18" charset="0"/>
              </a:rPr>
              <a:t>Conclusion</a:t>
            </a:r>
            <a:r>
              <a:rPr lang="en-US" sz="3200" b="1" i="1" dirty="0" smtClean="0">
                <a:solidFill>
                  <a:srgbClr val="4F81BD"/>
                </a:solidFill>
                <a:latin typeface="Times New Roman" pitchFamily="18" charset="0"/>
                <a:ea typeface="Calibri"/>
                <a:cs typeface="Times New Roman" pitchFamily="18" charset="0"/>
              </a:rPr>
              <a:t>		</a:t>
            </a:r>
          </a:p>
          <a:p>
            <a:pPr marL="594360" marR="594360" algn="l" rtl="0">
              <a:lnSpc>
                <a:spcPct val="120000"/>
              </a:lnSpc>
              <a:spcBef>
                <a:spcPts val="1000"/>
              </a:spcBef>
              <a:spcAft>
                <a:spcPts val="1400"/>
              </a:spcAft>
              <a:buNone/>
            </a:pPr>
            <a:r>
              <a:rPr lang="en-US" sz="1800" b="1" i="1" dirty="0" smtClean="0">
                <a:solidFill>
                  <a:srgbClr val="4F81BD"/>
                </a:solidFill>
                <a:latin typeface="Calibri"/>
                <a:ea typeface="Calibri"/>
                <a:cs typeface="Arial"/>
              </a:rPr>
              <a:t>	</a:t>
            </a:r>
            <a:r>
              <a:rPr lang="en-US" sz="2000" b="1" i="1" dirty="0" smtClean="0">
                <a:solidFill>
                  <a:srgbClr val="4F81BD"/>
                </a:solidFill>
                <a:latin typeface="Times New Roman" pitchFamily="18" charset="0"/>
                <a:ea typeface="Calibri"/>
                <a:cs typeface="Times New Roman" pitchFamily="18" charset="0"/>
              </a:rPr>
              <a:t>			</a:t>
            </a:r>
            <a:r>
              <a:rPr lang="en-US" sz="6200" b="1" i="1" dirty="0" smtClean="0">
                <a:solidFill>
                  <a:srgbClr val="4F81BD"/>
                </a:solidFill>
                <a:latin typeface="Times New Roman" pitchFamily="18" charset="0"/>
                <a:ea typeface="Calibri"/>
                <a:cs typeface="Times New Roman" pitchFamily="18" charset="0"/>
              </a:rPr>
              <a:t>	</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88640"/>
            <a:ext cx="8229600" cy="1143000"/>
          </a:xfrm>
        </p:spPr>
        <p:txBody>
          <a:bodyPr>
            <a:normAutofit/>
          </a:bodyPr>
          <a:lstStyle/>
          <a:p>
            <a:pPr lvl="1" algn="l" rtl="1">
              <a:spcBef>
                <a:spcPct val="0"/>
              </a:spcBef>
            </a:pPr>
            <a:r>
              <a:rPr lang="en-US" sz="5000" b="1" kern="1200" dirty="0" smtClean="0">
                <a:solidFill>
                  <a:schemeClr val="tx2"/>
                </a:solidFill>
                <a:latin typeface="Times New Roman" pitchFamily="18" charset="0"/>
                <a:ea typeface="+mj-ea"/>
                <a:cs typeface="Times New Roman" pitchFamily="18" charset="0"/>
              </a:rPr>
              <a:t>Equilibrium</a:t>
            </a:r>
            <a:r>
              <a:rPr lang="en-US" sz="4800" b="1" dirty="0" smtClean="0">
                <a:solidFill>
                  <a:schemeClr val="tx2"/>
                </a:solidFill>
              </a:rPr>
              <a:t>:</a:t>
            </a:r>
            <a:endParaRPr lang="ar-SA" dirty="0">
              <a:solidFill>
                <a:schemeClr val="tx2"/>
              </a:solidFill>
            </a:endParaRPr>
          </a:p>
        </p:txBody>
      </p:sp>
      <p:sp>
        <p:nvSpPr>
          <p:cNvPr id="5" name="Content Placeholder 4"/>
          <p:cNvSpPr>
            <a:spLocks noGrp="1"/>
          </p:cNvSpPr>
          <p:nvPr>
            <p:ph idx="1"/>
          </p:nvPr>
        </p:nvSpPr>
        <p:spPr>
          <a:xfrm>
            <a:off x="457200" y="1500174"/>
            <a:ext cx="3686172" cy="1714512"/>
          </a:xfrm>
        </p:spPr>
        <p:txBody>
          <a:bodyPr>
            <a:normAutofit/>
          </a:bodyPr>
          <a:lstStyle/>
          <a:p>
            <a:pPr algn="l" rtl="0">
              <a:buNone/>
            </a:pPr>
            <a:r>
              <a:rPr lang="en-US" sz="1600" dirty="0" smtClean="0">
                <a:latin typeface="Times New Roman" pitchFamily="18" charset="0"/>
                <a:cs typeface="Times New Roman" pitchFamily="18" charset="0"/>
              </a:rPr>
              <a:t>This check is done by two ways</a:t>
            </a:r>
          </a:p>
          <a:p>
            <a:pPr algn="l" rtl="0">
              <a:buNone/>
            </a:pPr>
            <a:endParaRPr lang="en-US" sz="1600" dirty="0" smtClean="0">
              <a:latin typeface="Times New Roman" pitchFamily="18" charset="0"/>
              <a:cs typeface="Times New Roman" pitchFamily="18" charset="0"/>
            </a:endParaRPr>
          </a:p>
          <a:p>
            <a:pPr marL="342900" lvl="0" indent="-342900" algn="just" rtl="0">
              <a:lnSpc>
                <a:spcPct val="115000"/>
              </a:lnSpc>
              <a:spcAft>
                <a:spcPts val="1000"/>
              </a:spcAft>
              <a:buFont typeface="Symbol"/>
              <a:buBlip>
                <a:blip r:embed="rId3"/>
              </a:buBlip>
            </a:pPr>
            <a:r>
              <a:rPr lang="en-US" sz="1600" dirty="0" smtClean="0">
                <a:latin typeface="Times New Roman" pitchFamily="18" charset="0"/>
                <a:ea typeface="Calibri"/>
                <a:cs typeface="Times New Roman" pitchFamily="18" charset="0"/>
              </a:rPr>
              <a:t>Equilibrium of Testing point load: the point load put on the second roof</a:t>
            </a:r>
          </a:p>
          <a:p>
            <a:pPr algn="l" rtl="0">
              <a:buNone/>
            </a:pPr>
            <a:endParaRPr lang="ar-SA" dirty="0"/>
          </a:p>
        </p:txBody>
      </p:sp>
      <p:graphicFrame>
        <p:nvGraphicFramePr>
          <p:cNvPr id="6" name="Table 5"/>
          <p:cNvGraphicFramePr>
            <a:graphicFrameLocks noGrp="1"/>
          </p:cNvGraphicFramePr>
          <p:nvPr/>
        </p:nvGraphicFramePr>
        <p:xfrm>
          <a:off x="5214942" y="1643050"/>
          <a:ext cx="3571899" cy="2071704"/>
        </p:xfrm>
        <a:graphic>
          <a:graphicData uri="http://schemas.openxmlformats.org/drawingml/2006/table">
            <a:tbl>
              <a:tblPr/>
              <a:tblGrid>
                <a:gridCol w="1115974"/>
                <a:gridCol w="325785"/>
                <a:gridCol w="635126"/>
                <a:gridCol w="1495014"/>
              </a:tblGrid>
              <a:tr h="258963">
                <a:tc gridSpan="4">
                  <a:txBody>
                    <a:bodyPr/>
                    <a:lstStyle/>
                    <a:p>
                      <a:pPr algn="ctr"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Test Load Check Equilibrium </a:t>
                      </a:r>
                      <a:endParaRPr lang="en-US" sz="14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258963">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 </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 </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l" rtl="0">
                        <a:lnSpc>
                          <a:spcPct val="115000"/>
                        </a:lnSpc>
                        <a:spcAft>
                          <a:spcPts val="0"/>
                        </a:spcAft>
                      </a:pPr>
                      <a:r>
                        <a:rPr lang="en-US" sz="1400" dirty="0" smtClean="0">
                          <a:solidFill>
                            <a:srgbClr val="000000"/>
                          </a:solidFill>
                          <a:latin typeface="Times New Roman" pitchFamily="18" charset="0"/>
                          <a:ea typeface="Times New Roman"/>
                          <a:cs typeface="Times New Roman" pitchFamily="18" charset="0"/>
                        </a:rPr>
                        <a:t>ETABS </a:t>
                      </a:r>
                      <a:r>
                        <a:rPr lang="en-US" sz="1400" dirty="0">
                          <a:solidFill>
                            <a:srgbClr val="000000"/>
                          </a:solidFill>
                          <a:latin typeface="Times New Roman" pitchFamily="18" charset="0"/>
                          <a:ea typeface="Times New Roman"/>
                          <a:cs typeface="Times New Roman" pitchFamily="18" charset="0"/>
                        </a:rPr>
                        <a:t>Results</a:t>
                      </a:r>
                      <a:endParaRPr lang="en-US" sz="14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963">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Test Dead</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X</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500</a:t>
                      </a:r>
                      <a:endParaRPr lang="en-US" sz="1400">
                        <a:latin typeface="Times New Roman" pitchFamily="18" charset="0"/>
                        <a:ea typeface="Calibri"/>
                        <a:cs typeface="Times New Roman"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-500</a:t>
                      </a:r>
                      <a:endParaRPr lang="en-US" sz="14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8963">
                <a:tc>
                  <a:txBody>
                    <a:bodyPr/>
                    <a:lstStyle/>
                    <a:p>
                      <a:pPr algn="ctr" rtl="0">
                        <a:lnSpc>
                          <a:spcPct val="115000"/>
                        </a:lnSpc>
                        <a:spcAft>
                          <a:spcPts val="0"/>
                        </a:spcAft>
                      </a:pPr>
                      <a:r>
                        <a:rPr lang="en-US" sz="1400" dirty="0" smtClean="0">
                          <a:solidFill>
                            <a:srgbClr val="000000"/>
                          </a:solidFill>
                          <a:latin typeface="Times New Roman" pitchFamily="18" charset="0"/>
                          <a:ea typeface="Times New Roman"/>
                          <a:cs typeface="Times New Roman" pitchFamily="18" charset="0"/>
                        </a:rPr>
                        <a:t>Load (KN</a:t>
                      </a:r>
                      <a:r>
                        <a:rPr lang="en-US" sz="1400" dirty="0">
                          <a:solidFill>
                            <a:srgbClr val="000000"/>
                          </a:solidFill>
                          <a:latin typeface="Times New Roman" pitchFamily="18" charset="0"/>
                          <a:ea typeface="Times New Roman"/>
                          <a:cs typeface="Times New Roman" pitchFamily="18" charset="0"/>
                        </a:rPr>
                        <a:t>)</a:t>
                      </a:r>
                      <a:endParaRPr lang="en-US" sz="14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Y</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600</a:t>
                      </a:r>
                      <a:endParaRPr lang="en-US" sz="1400">
                        <a:latin typeface="Times New Roman" pitchFamily="18" charset="0"/>
                        <a:ea typeface="Calibri"/>
                        <a:cs typeface="Times New Roman"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-600</a:t>
                      </a:r>
                      <a:endParaRPr lang="en-US" sz="14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58963">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 </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Z</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-1000</a:t>
                      </a:r>
                      <a:endParaRPr lang="en-US" sz="1400">
                        <a:latin typeface="Times New Roman" pitchFamily="18" charset="0"/>
                        <a:ea typeface="Calibri"/>
                        <a:cs typeface="Times New Roman"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1000</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8963">
                <a:tc>
                  <a:txBody>
                    <a:bodyPr/>
                    <a:lstStyle/>
                    <a:p>
                      <a:pPr algn="l"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Test </a:t>
                      </a:r>
                      <a:r>
                        <a:rPr lang="en-US" sz="1400" dirty="0" smtClean="0">
                          <a:solidFill>
                            <a:srgbClr val="000000"/>
                          </a:solidFill>
                          <a:latin typeface="Times New Roman" pitchFamily="18" charset="0"/>
                          <a:ea typeface="Times New Roman"/>
                          <a:cs typeface="Times New Roman" pitchFamily="18" charset="0"/>
                        </a:rPr>
                        <a:t>Live</a:t>
                      </a:r>
                      <a:endParaRPr lang="en-US" sz="14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l"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X</a:t>
                      </a:r>
                      <a:endParaRPr lang="en-US" sz="14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1000</a:t>
                      </a:r>
                      <a:endParaRPr lang="en-US" sz="1400">
                        <a:latin typeface="Times New Roman" pitchFamily="18" charset="0"/>
                        <a:ea typeface="Calibri"/>
                        <a:cs typeface="Times New Roman"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-1000</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8963">
                <a:tc>
                  <a:txBody>
                    <a:bodyPr/>
                    <a:lstStyle/>
                    <a:p>
                      <a:pPr algn="ctr" rtl="0">
                        <a:lnSpc>
                          <a:spcPct val="115000"/>
                        </a:lnSpc>
                        <a:spcAft>
                          <a:spcPts val="0"/>
                        </a:spcAft>
                      </a:pPr>
                      <a:r>
                        <a:rPr lang="en-US" sz="1400" dirty="0" smtClean="0">
                          <a:solidFill>
                            <a:srgbClr val="000000"/>
                          </a:solidFill>
                          <a:latin typeface="Times New Roman" pitchFamily="18" charset="0"/>
                          <a:ea typeface="Times New Roman"/>
                          <a:cs typeface="Times New Roman" pitchFamily="18" charset="0"/>
                        </a:rPr>
                        <a:t>Load (KN</a:t>
                      </a:r>
                      <a:r>
                        <a:rPr lang="en-US" sz="1400" dirty="0">
                          <a:solidFill>
                            <a:srgbClr val="000000"/>
                          </a:solidFill>
                          <a:latin typeface="Times New Roman" pitchFamily="18" charset="0"/>
                          <a:ea typeface="Times New Roman"/>
                          <a:cs typeface="Times New Roman" pitchFamily="18" charset="0"/>
                        </a:rPr>
                        <a:t>)</a:t>
                      </a:r>
                      <a:endParaRPr lang="en-US" sz="14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Y</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1200</a:t>
                      </a:r>
                      <a:endParaRPr lang="en-US" sz="1400">
                        <a:latin typeface="Times New Roman" pitchFamily="18" charset="0"/>
                        <a:ea typeface="Calibri"/>
                        <a:cs typeface="Times New Roman"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-1200</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58963">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 </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l" rtl="0">
                        <a:lnSpc>
                          <a:spcPct val="115000"/>
                        </a:lnSpc>
                        <a:spcAft>
                          <a:spcPts val="0"/>
                        </a:spcAft>
                      </a:pPr>
                      <a:r>
                        <a:rPr lang="en-US" sz="1400">
                          <a:solidFill>
                            <a:srgbClr val="000000"/>
                          </a:solidFill>
                          <a:latin typeface="Times New Roman" pitchFamily="18" charset="0"/>
                          <a:ea typeface="Times New Roman"/>
                          <a:cs typeface="Times New Roman" pitchFamily="18" charset="0"/>
                        </a:rPr>
                        <a:t>Z</a:t>
                      </a:r>
                      <a:endParaRPr lang="en-US"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a:solidFill>
                            <a:srgbClr val="000000"/>
                          </a:solidFill>
                          <a:latin typeface="Times New Roman" pitchFamily="18" charset="0"/>
                          <a:ea typeface="Times New Roman"/>
                          <a:cs typeface="Times New Roman" pitchFamily="18" charset="0"/>
                        </a:rPr>
                        <a:t>-2000</a:t>
                      </a:r>
                      <a:endParaRPr lang="en-US" sz="1400">
                        <a:latin typeface="Times New Roman" pitchFamily="18" charset="0"/>
                        <a:ea typeface="Calibri"/>
                        <a:cs typeface="Times New Roman"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dirty="0">
                          <a:solidFill>
                            <a:srgbClr val="000000"/>
                          </a:solidFill>
                          <a:latin typeface="Times New Roman" pitchFamily="18" charset="0"/>
                          <a:ea typeface="Times New Roman"/>
                          <a:cs typeface="Times New Roman" pitchFamily="18" charset="0"/>
                        </a:rPr>
                        <a:t>2000</a:t>
                      </a:r>
                      <a:endParaRPr lang="en-US" sz="14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7" name="Content Placeholder 4"/>
          <p:cNvSpPr txBox="1">
            <a:spLocks/>
          </p:cNvSpPr>
          <p:nvPr/>
        </p:nvSpPr>
        <p:spPr>
          <a:xfrm>
            <a:off x="500034" y="3143248"/>
            <a:ext cx="4071966" cy="1571636"/>
          </a:xfrm>
          <a:prstGeom prst="rect">
            <a:avLst/>
          </a:prstGeom>
        </p:spPr>
        <p:txBody>
          <a:bodyPr vert="horz">
            <a:normAutofit/>
          </a:bodyPr>
          <a:lstStyle/>
          <a:p>
            <a:pPr marL="342900" marR="0" lvl="0" indent="-342900" algn="just" defTabSz="914400" rtl="0" eaLnBrk="1" fontAlgn="auto" latinLnBrk="0" hangingPunct="1">
              <a:lnSpc>
                <a:spcPct val="115000"/>
              </a:lnSpc>
              <a:spcBef>
                <a:spcPct val="20000"/>
              </a:spcBef>
              <a:spcAft>
                <a:spcPts val="1000"/>
              </a:spcAft>
              <a:buClr>
                <a:schemeClr val="accent3"/>
              </a:buClr>
              <a:buSzPct val="95000"/>
              <a:buFont typeface="Symbol"/>
              <a:buBlip>
                <a:blip r:embed="rId3"/>
              </a:buBlip>
              <a:tabLst/>
              <a:defRPr/>
            </a:pPr>
            <a:r>
              <a:rPr kumimoji="0" lang="en-US" sz="1600" b="0" i="0" u="none" strike="noStrike" kern="1200" cap="none" spc="0" normalizeH="0" baseline="0" noProof="0" dirty="0" smtClean="0">
                <a:ln>
                  <a:noFill/>
                </a:ln>
                <a:solidFill>
                  <a:schemeClr val="tx1"/>
                </a:solidFill>
                <a:effectLst/>
                <a:uLnTx/>
                <a:uFillTx/>
                <a:latin typeface="Times New Roman"/>
                <a:ea typeface="Calibri"/>
                <a:cs typeface="Arial"/>
              </a:rPr>
              <a:t>Equilibrium area loads: the process of transfer the model from ETABS to AutoCAD to calculate the areas of all stories</a:t>
            </a:r>
            <a:endParaRPr kumimoji="0" lang="en-US" sz="1400" b="0" i="0" u="none" strike="noStrike" kern="1200" cap="none" spc="0" normalizeH="0" baseline="0" noProof="0" dirty="0" smtClean="0">
              <a:ln>
                <a:noFill/>
              </a:ln>
              <a:solidFill>
                <a:schemeClr val="tx1"/>
              </a:solidFill>
              <a:effectLst/>
              <a:uLnTx/>
              <a:uFillTx/>
              <a:latin typeface="Calibri"/>
              <a:ea typeface="Calibri"/>
              <a:cs typeface="Arial"/>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ar-SA" sz="2600" b="0" i="0" u="none" strike="noStrike" kern="1200" cap="none" spc="0" normalizeH="0" baseline="0" noProof="0" dirty="0">
              <a:ln>
                <a:noFill/>
              </a:ln>
              <a:solidFill>
                <a:schemeClr val="tx1"/>
              </a:solidFill>
              <a:effectLst/>
              <a:uLnTx/>
              <a:uFillTx/>
              <a:latin typeface="+mn-lt"/>
              <a:ea typeface="+mn-ea"/>
              <a:cs typeface="+mn-cs"/>
            </a:endParaRPr>
          </a:p>
        </p:txBody>
      </p:sp>
      <p:pic>
        <p:nvPicPr>
          <p:cNvPr id="9" name="Picture 1" descr="C:\Users\Shafiq\Desktop\ee.PNG"/>
          <p:cNvPicPr>
            <a:picLocks noChangeAspect="1" noChangeArrowheads="1"/>
          </p:cNvPicPr>
          <p:nvPr/>
        </p:nvPicPr>
        <p:blipFill>
          <a:blip r:embed="rId4" cstate="print"/>
          <a:srcRect/>
          <a:stretch>
            <a:fillRect/>
          </a:stretch>
        </p:blipFill>
        <p:spPr bwMode="auto">
          <a:xfrm>
            <a:off x="71406" y="4357694"/>
            <a:ext cx="6786610" cy="245072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85720" y="142852"/>
          <a:ext cx="8501093" cy="6519672"/>
        </p:xfrm>
        <a:graphic>
          <a:graphicData uri="http://schemas.openxmlformats.org/drawingml/2006/table">
            <a:tbl>
              <a:tblPr/>
              <a:tblGrid>
                <a:gridCol w="1336127"/>
                <a:gridCol w="1228004"/>
                <a:gridCol w="972207"/>
                <a:gridCol w="1024067"/>
                <a:gridCol w="1024067"/>
                <a:gridCol w="972207"/>
                <a:gridCol w="972207"/>
                <a:gridCol w="972207"/>
              </a:tblGrid>
              <a:tr h="195878">
                <a:tc gridSpan="8">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Area Check Equilibrium  </a:t>
                      </a:r>
                      <a:endParaRPr lang="en-US" sz="1200" dirty="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95878">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 </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pPr>
                      <a:endParaRPr lang="en-US" sz="1200">
                        <a:latin typeface="Times New Roman" pitchFamily="18" charset="0"/>
                        <a:cs typeface="Times New Roman" pitchFamily="18" charset="0"/>
                      </a:endParaRPr>
                    </a:p>
                  </a:txBody>
                  <a:tcPr marL="24503" marR="2450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L Load(not include Ramp Load)</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gridSpan="3">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Super Imposed</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195878">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 </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pPr>
                      <a:endParaRPr lang="en-US" sz="1200">
                        <a:latin typeface="Times New Roman" pitchFamily="18" charset="0"/>
                        <a:cs typeface="Times New Roman" pitchFamily="18" charset="0"/>
                      </a:endParaRPr>
                    </a:p>
                  </a:txBody>
                  <a:tcPr marL="24503" marR="24503"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Area</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Load</a:t>
                      </a:r>
                      <a:endParaRPr lang="en-US" sz="120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total</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Area</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Load</a:t>
                      </a:r>
                      <a:endParaRPr lang="en-US" sz="120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total</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878">
                <a:tc row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Base</a:t>
                      </a:r>
                      <a:endParaRPr lang="en-US" sz="120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S25B3G</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790.0481</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1975.12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790.0481</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S25B3W</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68.503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2055.09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68.503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row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Base3</a:t>
                      </a:r>
                      <a:endParaRPr lang="en-US" sz="120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S25B3G</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790.0481</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1975.12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790.0481</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S25B3M</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68.503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342.515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68.503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239.7605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row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Base2</a:t>
                      </a:r>
                      <a:endParaRPr lang="en-US" sz="120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S25B3G</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790.0481</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1975.12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790.0481</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S25B3S</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68.503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342.515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68.503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239.7605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row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Base1</a:t>
                      </a:r>
                      <a:endParaRPr lang="en-US" sz="120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S25B3S</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799.1391</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3995.696</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799.1391</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2796.987</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S25B3S</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68.503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342.515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68.503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239.7605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rowSpan="3">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Ground Floor</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S25FGO</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749.2453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1873.113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749.2453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2622.359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S25FGS</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200.252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140.1764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06810">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Roof Ramp</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184.0093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368.0186</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184.0093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row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Floor1</a:t>
                      </a:r>
                      <a:endParaRPr lang="en-US" sz="120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S25F1O</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839.8813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2099.703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839.8813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2939.585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S25F1S</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200.252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140.1764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rowSpan="2">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Floor2</a:t>
                      </a:r>
                      <a:endParaRPr lang="en-US" sz="1200" dirty="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S25F2O</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839.8813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2099.703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839.8813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2939.585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S25F2S</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200.252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140.1764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row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Floor3</a:t>
                      </a:r>
                      <a:endParaRPr lang="en-US" sz="120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S25F3R</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741.2289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3706.145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741.2289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2594.301</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S25F3R</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200.252</a:t>
                      </a:r>
                      <a:endParaRPr lang="en-US" sz="1200" dirty="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140.1764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rowSpan="2">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Floor4</a:t>
                      </a:r>
                      <a:endParaRPr lang="en-US" sz="1200" dirty="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S25F4A</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683.3839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2050.152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683.3839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2391.844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S25F4A</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120.1512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140.1764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row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Floor5</a:t>
                      </a:r>
                      <a:endParaRPr lang="en-US" sz="120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S25F5A</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791.8869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2375.661</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791.8869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2771.604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S25F5A</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120.1512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40.0504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140.1764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Floor6</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S25F6A</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791.8869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2375.661</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791.8869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3.5</a:t>
                      </a:r>
                      <a:endParaRPr lang="en-US" sz="1200" dirty="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2771.604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Floor7</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S25F6A</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791.8869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3959.435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791.8869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2771.604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row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1st Roof</a:t>
                      </a:r>
                      <a:endParaRPr lang="en-US" sz="120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S25FR1M</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492.0866</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1230.217</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492.0866</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3.5</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1722.303</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5878">
                <a:tc v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S25FR2W</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27.7272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55.4544</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27.7272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5878">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2rd Roof</a:t>
                      </a:r>
                      <a:endParaRPr lang="en-US" sz="1200">
                        <a:latin typeface="Times New Roman" pitchFamily="18" charset="0"/>
                        <a:ea typeface="Calibri"/>
                        <a:cs typeface="Times New Roman" pitchFamily="18" charset="0"/>
                      </a:endParaRPr>
                    </a:p>
                  </a:txBody>
                  <a:tcPr marL="24503" marR="24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S25FR2W</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120.5126</a:t>
                      </a:r>
                      <a:endParaRPr lang="en-US" sz="1200" dirty="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241.0252</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120.5126</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0</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878">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 </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pPr>
                      <a:endParaRPr lang="en-US" sz="1200">
                        <a:latin typeface="Times New Roman" pitchFamily="18" charset="0"/>
                        <a:cs typeface="Times New Roman" pitchFamily="18" charset="0"/>
                      </a:endParaRPr>
                    </a:p>
                  </a:txBody>
                  <a:tcPr marL="24503" marR="2450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Total</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36479.29</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grid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Total</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27882.11</a:t>
                      </a:r>
                      <a:endParaRPr lang="en-US" sz="1200" dirty="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95878">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 </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 </a:t>
                      </a:r>
                      <a:endParaRPr lang="en-US" sz="1200">
                        <a:latin typeface="Times New Roman" pitchFamily="18" charset="0"/>
                        <a:ea typeface="Calibri"/>
                        <a:cs typeface="Times New Roman" pitchFamily="18" charset="0"/>
                      </a:endParaRPr>
                    </a:p>
                  </a:txBody>
                  <a:tcPr marL="24503" marR="24503"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ETAB Results</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36148.77</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gridSpan="2">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ETAB Results</a:t>
                      </a:r>
                      <a:endParaRPr lang="en-US" sz="120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27882.16</a:t>
                      </a:r>
                      <a:endParaRPr lang="en-US" sz="1200" dirty="0">
                        <a:latin typeface="Times New Roman" pitchFamily="18" charset="0"/>
                        <a:ea typeface="Calibri"/>
                        <a:cs typeface="Times New Roman" pitchFamily="18" charset="0"/>
                      </a:endParaRPr>
                    </a:p>
                  </a:txBody>
                  <a:tcPr marL="24503" marR="245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en-US" sz="5400" b="1" dirty="0" smtClean="0">
                <a:solidFill>
                  <a:schemeClr val="tx2"/>
                </a:solidFill>
                <a:latin typeface="Times New Roman"/>
                <a:ea typeface="Calibri"/>
              </a:rPr>
              <a:t>Serviceability</a:t>
            </a:r>
            <a:endParaRPr lang="ar-SA" dirty="0">
              <a:solidFill>
                <a:schemeClr val="tx2"/>
              </a:solidFill>
            </a:endParaRPr>
          </a:p>
        </p:txBody>
      </p:sp>
      <p:sp>
        <p:nvSpPr>
          <p:cNvPr id="3" name="Content Placeholder 2"/>
          <p:cNvSpPr>
            <a:spLocks noGrp="1"/>
          </p:cNvSpPr>
          <p:nvPr>
            <p:ph idx="1"/>
          </p:nvPr>
        </p:nvSpPr>
        <p:spPr>
          <a:xfrm>
            <a:off x="457200" y="1643050"/>
            <a:ext cx="8229600" cy="4389120"/>
          </a:xfrm>
        </p:spPr>
        <p:txBody>
          <a:bodyPr/>
          <a:lstStyle/>
          <a:p>
            <a:pPr algn="l" rtl="0"/>
            <a:r>
              <a:rPr lang="en-US" sz="1600" dirty="0" smtClean="0">
                <a:latin typeface="Times New Roman" pitchFamily="18" charset="0"/>
                <a:cs typeface="Times New Roman" pitchFamily="18" charset="0"/>
              </a:rPr>
              <a:t>The deflection is calculated on </a:t>
            </a:r>
            <a:r>
              <a:rPr lang="en-US" sz="1600" u="sng" dirty="0" smtClean="0">
                <a:latin typeface="Times New Roman" pitchFamily="18" charset="0"/>
                <a:cs typeface="Times New Roman" pitchFamily="18" charset="0"/>
              </a:rPr>
              <a:t>case 3 </a:t>
            </a:r>
            <a:r>
              <a:rPr lang="en-US" sz="1600" dirty="0" smtClean="0">
                <a:latin typeface="Times New Roman" pitchFamily="18" charset="0"/>
                <a:cs typeface="Times New Roman" pitchFamily="18" charset="0"/>
              </a:rPr>
              <a:t>in </a:t>
            </a:r>
            <a:r>
              <a:rPr lang="en-US" sz="1600" b="1" dirty="0" smtClean="0">
                <a:latin typeface="Times New Roman" pitchFamily="18" charset="0"/>
                <a:cs typeface="Times New Roman" pitchFamily="18" charset="0"/>
              </a:rPr>
              <a:t>Table  </a:t>
            </a:r>
            <a:r>
              <a:rPr lang="en-US" sz="1600" dirty="0" smtClean="0">
                <a:latin typeface="Times New Roman" pitchFamily="18" charset="0"/>
                <a:cs typeface="Times New Roman" pitchFamily="18" charset="0"/>
              </a:rPr>
              <a:t>and the longest span (8m) because they are the critical cases.</a:t>
            </a:r>
          </a:p>
          <a:p>
            <a:endParaRPr lang="ar-SA" dirty="0"/>
          </a:p>
        </p:txBody>
      </p:sp>
      <p:pic>
        <p:nvPicPr>
          <p:cNvPr id="4" name="Picture 3" descr="span lingth.PNG"/>
          <p:cNvPicPr/>
          <p:nvPr/>
        </p:nvPicPr>
        <p:blipFill>
          <a:blip r:embed="rId2" cstate="print"/>
          <a:stretch>
            <a:fillRect/>
          </a:stretch>
        </p:blipFill>
        <p:spPr>
          <a:xfrm>
            <a:off x="1214414" y="2357430"/>
            <a:ext cx="6786610" cy="3143272"/>
          </a:xfrm>
          <a:prstGeom prst="rect">
            <a:avLst/>
          </a:prstGeom>
        </p:spPr>
      </p:pic>
      <p:pic>
        <p:nvPicPr>
          <p:cNvPr id="52226" name="Picture 2" descr="C:\Users\Shafiq\Desktop\as.PNG"/>
          <p:cNvPicPr>
            <a:picLocks noChangeAspect="1" noChangeArrowheads="1"/>
          </p:cNvPicPr>
          <p:nvPr/>
        </p:nvPicPr>
        <p:blipFill>
          <a:blip r:embed="rId3" cstate="print"/>
          <a:srcRect/>
          <a:stretch>
            <a:fillRect/>
          </a:stretch>
        </p:blipFill>
        <p:spPr bwMode="auto">
          <a:xfrm>
            <a:off x="714348" y="5572140"/>
            <a:ext cx="7572428" cy="115904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
            <a:ext cx="8229600" cy="1143000"/>
          </a:xfrm>
        </p:spPr>
        <p:txBody>
          <a:bodyPr/>
          <a:lstStyle/>
          <a:p>
            <a:r>
              <a:rPr lang="en-US" b="1" dirty="0" smtClean="0">
                <a:solidFill>
                  <a:schemeClr val="tx2"/>
                </a:solidFill>
              </a:rPr>
              <a:t>Check of Bending Moment Values</a:t>
            </a:r>
            <a:endParaRPr lang="ar-SA" dirty="0">
              <a:solidFill>
                <a:schemeClr val="tx2"/>
              </a:solidFill>
            </a:endParaRPr>
          </a:p>
        </p:txBody>
      </p:sp>
      <p:pic>
        <p:nvPicPr>
          <p:cNvPr id="4" name="Content Placeholder 3" descr="التقاط.PNG"/>
          <p:cNvPicPr>
            <a:picLocks noGrp="1" noChangeAspect="1"/>
          </p:cNvPicPr>
          <p:nvPr>
            <p:ph idx="1"/>
          </p:nvPr>
        </p:nvPicPr>
        <p:blipFill>
          <a:blip r:embed="rId2" cstate="print"/>
          <a:srcRect l="6667" t="13053" r="4999"/>
          <a:stretch>
            <a:fillRect/>
          </a:stretch>
        </p:blipFill>
        <p:spPr>
          <a:xfrm>
            <a:off x="5286380" y="1205302"/>
            <a:ext cx="3786214" cy="3152392"/>
          </a:xfrm>
        </p:spPr>
      </p:pic>
      <p:sp>
        <p:nvSpPr>
          <p:cNvPr id="5" name="Title 1"/>
          <p:cNvSpPr txBox="1">
            <a:spLocks/>
          </p:cNvSpPr>
          <p:nvPr/>
        </p:nvSpPr>
        <p:spPr>
          <a:xfrm>
            <a:off x="0" y="1412776"/>
            <a:ext cx="4644008" cy="720080"/>
          </a:xfrm>
          <a:prstGeom prst="rect">
            <a:avLst/>
          </a:prstGeom>
        </p:spPr>
        <p:txBody>
          <a:bodyPr vert="horz" lIns="0" rIns="0" bIns="0" anchor="b">
            <a:normAutofit fontScale="92500" lnSpcReduction="10000"/>
          </a:bodyPr>
          <a:lstStyle/>
          <a:p>
            <a:pPr marL="0" marR="0" lvl="0" indent="0" algn="l" defTabSz="914400" rtl="1" eaLnBrk="1" fontAlgn="auto" latinLnBrk="0" hangingPunct="1">
              <a:lnSpc>
                <a:spcPct val="100000"/>
              </a:lnSpc>
              <a:spcBef>
                <a:spcPct val="0"/>
              </a:spcBef>
              <a:spcAft>
                <a:spcPts val="0"/>
              </a:spcAft>
              <a:buClrTx/>
              <a:buSzTx/>
              <a:buFontTx/>
              <a:buNone/>
              <a:tabLst/>
              <a:defRPr/>
            </a:pPr>
            <a:endParaRPr kumimoji="0" lang="ar-SA" sz="5000" b="0" i="0" u="none" strike="noStrike" kern="1200" cap="none" spc="0" normalizeH="0" baseline="0" noProof="0" dirty="0">
              <a:ln>
                <a:noFill/>
              </a:ln>
              <a:solidFill>
                <a:schemeClr val="tx2"/>
              </a:solidFill>
              <a:effectLst/>
              <a:uLnTx/>
              <a:uFillTx/>
              <a:latin typeface="+mj-lt"/>
              <a:ea typeface="+mj-ea"/>
              <a:cs typeface="+mj-cs"/>
            </a:endParaRPr>
          </a:p>
        </p:txBody>
      </p:sp>
      <p:sp>
        <p:nvSpPr>
          <p:cNvPr id="6" name="Rectangle 5"/>
          <p:cNvSpPr/>
          <p:nvPr/>
        </p:nvSpPr>
        <p:spPr>
          <a:xfrm>
            <a:off x="-357222" y="2095111"/>
            <a:ext cx="4751512" cy="5262979"/>
          </a:xfrm>
          <a:prstGeom prst="rect">
            <a:avLst/>
          </a:prstGeom>
        </p:spPr>
        <p:txBody>
          <a:bodyPr wrap="square">
            <a:spAutoFit/>
          </a:bodyPr>
          <a:lstStyle/>
          <a:p>
            <a:r>
              <a:rPr lang="en-US" sz="1600" dirty="0" smtClean="0"/>
              <a:t>Slab dimensions = 1 m x 0.25 m and length = 6.6 m</a:t>
            </a:r>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r>
              <a:rPr lang="en-US" sz="1600" dirty="0" smtClean="0"/>
              <a:t> </a:t>
            </a:r>
            <a:endParaRPr lang="ar-SA" sz="1600" dirty="0"/>
          </a:p>
        </p:txBody>
      </p:sp>
      <p:sp>
        <p:nvSpPr>
          <p:cNvPr id="1036" name="Rectangle 12"/>
          <p:cNvSpPr>
            <a:spLocks noChangeArrowheads="1"/>
          </p:cNvSpPr>
          <p:nvPr/>
        </p:nvSpPr>
        <p:spPr bwMode="auto">
          <a:xfrm>
            <a:off x="-71470" y="2652781"/>
            <a:ext cx="5099473" cy="206210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justLow" defTabSz="914400" rtl="0" eaLnBrk="1" fontAlgn="base" latinLnBrk="0" hangingPunct="1">
              <a:lnSpc>
                <a:spcPct val="2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Ultimate load in the slab per meters: Wu</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Low" defTabSz="914400" rtl="0" eaLnBrk="0" fontAlgn="base" latinLnBrk="0" hangingPunct="0">
              <a:lnSpc>
                <a:spcPct val="15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a:t>
            </a:r>
            <a:r>
              <a:rPr kumimoji="0" lang="en-US" sz="16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D</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Own weight of slab = 0.25 x 25 x 1 = 6.25 KN/m</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Low" defTabSz="914400" rtl="0" eaLnBrk="0" fontAlgn="base" latinLnBrk="0" hangingPunct="0">
              <a:lnSpc>
                <a:spcPct val="15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a:t>
            </a:r>
            <a:r>
              <a:rPr kumimoji="0" lang="en-US" sz="16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L</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Live load = 2.5 x 1 = 2.5 KN/m</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Low" defTabSz="914400" rtl="0" eaLnBrk="0" fontAlgn="base" latinLnBrk="0" hangingPunct="0">
              <a:lnSpc>
                <a:spcPct val="15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Wu = 1.2 W</a:t>
            </a:r>
            <a:r>
              <a:rPr kumimoji="0" lang="en-US" sz="16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D </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+ 1.6 W</a:t>
            </a:r>
            <a:r>
              <a:rPr kumimoji="0" lang="en-US" sz="16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L</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Low" defTabSz="914400" rtl="0" eaLnBrk="0" fontAlgn="base" latinLnBrk="0" hangingPunct="0">
              <a:lnSpc>
                <a:spcPct val="15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1.2 x 6.25 + 1.6 x 2.5 = 11.5 KN/m</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 name="Picture 29" descr="التقاط.PNG"/>
          <p:cNvPicPr>
            <a:picLocks noChangeAspect="1"/>
          </p:cNvPicPr>
          <p:nvPr/>
        </p:nvPicPr>
        <p:blipFill>
          <a:blip r:embed="rId3" cstate="print"/>
          <a:stretch>
            <a:fillRect/>
          </a:stretch>
        </p:blipFill>
        <p:spPr>
          <a:xfrm>
            <a:off x="285720" y="5214950"/>
            <a:ext cx="3960440" cy="694814"/>
          </a:xfrm>
          <a:prstGeom prst="rect">
            <a:avLst/>
          </a:prstGeom>
        </p:spPr>
      </p:pic>
      <p:pic>
        <p:nvPicPr>
          <p:cNvPr id="31745" name="Picture 1" descr="C:\Users\Shafiq\Desktop\jn.PNG"/>
          <p:cNvPicPr>
            <a:picLocks noChangeAspect="1" noChangeArrowheads="1"/>
          </p:cNvPicPr>
          <p:nvPr/>
        </p:nvPicPr>
        <p:blipFill>
          <a:blip r:embed="rId4"/>
          <a:srcRect/>
          <a:stretch>
            <a:fillRect/>
          </a:stretch>
        </p:blipFill>
        <p:spPr bwMode="auto">
          <a:xfrm>
            <a:off x="1" y="1142984"/>
            <a:ext cx="5143504" cy="857256"/>
          </a:xfrm>
          <a:prstGeom prst="rect">
            <a:avLst/>
          </a:prstGeom>
          <a:noFill/>
        </p:spPr>
      </p:pic>
      <p:pic>
        <p:nvPicPr>
          <p:cNvPr id="13" name="Picture 12" descr="C:\Users\Shafiq\Desktop\12.PNG"/>
          <p:cNvPicPr/>
          <p:nvPr/>
        </p:nvPicPr>
        <p:blipFill>
          <a:blip r:embed="rId5" cstate="print"/>
          <a:srcRect/>
          <a:stretch>
            <a:fillRect/>
          </a:stretch>
        </p:blipFill>
        <p:spPr bwMode="auto">
          <a:xfrm>
            <a:off x="5214974" y="4214818"/>
            <a:ext cx="3857620" cy="2609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412776"/>
            <a:ext cx="4644008" cy="720080"/>
          </a:xfrm>
          <a:prstGeom prst="rect">
            <a:avLst/>
          </a:prstGeom>
        </p:spPr>
        <p:txBody>
          <a:bodyPr vert="horz" lIns="0" rIns="0" bIns="0" anchor="b">
            <a:normAutofit fontScale="92500" lnSpcReduction="10000"/>
          </a:bodyPr>
          <a:lstStyle/>
          <a:p>
            <a:pPr marL="0" marR="0" lvl="0" indent="0" algn="l" defTabSz="914400" rtl="1" eaLnBrk="1" fontAlgn="auto" latinLnBrk="0" hangingPunct="1">
              <a:lnSpc>
                <a:spcPct val="100000"/>
              </a:lnSpc>
              <a:spcBef>
                <a:spcPct val="0"/>
              </a:spcBef>
              <a:spcAft>
                <a:spcPts val="0"/>
              </a:spcAft>
              <a:buClrTx/>
              <a:buSzTx/>
              <a:buFontTx/>
              <a:buNone/>
              <a:tabLst/>
              <a:defRPr/>
            </a:pPr>
            <a:endParaRPr kumimoji="0" lang="ar-SA" sz="5000" b="0" i="0" u="none" strike="noStrike" kern="1200" cap="none" spc="0" normalizeH="0" baseline="0" noProof="0" dirty="0">
              <a:ln>
                <a:noFill/>
              </a:ln>
              <a:solidFill>
                <a:schemeClr val="tx2"/>
              </a:solidFill>
              <a:effectLst/>
              <a:uLnTx/>
              <a:uFillTx/>
              <a:latin typeface="+mj-lt"/>
              <a:ea typeface="+mj-ea"/>
              <a:cs typeface="+mj-cs"/>
            </a:endParaRPr>
          </a:p>
        </p:txBody>
      </p:sp>
      <p:pic>
        <p:nvPicPr>
          <p:cNvPr id="31" name="Picture 30" descr="التقاط.PNG"/>
          <p:cNvPicPr>
            <a:picLocks noChangeAspect="1"/>
          </p:cNvPicPr>
          <p:nvPr/>
        </p:nvPicPr>
        <p:blipFill>
          <a:blip r:embed="rId2" cstate="print"/>
          <a:srcRect t="8760"/>
          <a:stretch>
            <a:fillRect/>
          </a:stretch>
        </p:blipFill>
        <p:spPr>
          <a:xfrm>
            <a:off x="2000264" y="1428736"/>
            <a:ext cx="4929190" cy="3500438"/>
          </a:xfrm>
          <a:prstGeom prst="rect">
            <a:avLst/>
          </a:prstGeom>
        </p:spPr>
      </p:pic>
      <p:sp>
        <p:nvSpPr>
          <p:cNvPr id="1047" name="Rectangle 23"/>
          <p:cNvSpPr>
            <a:spLocks noChangeArrowheads="1"/>
          </p:cNvSpPr>
          <p:nvPr/>
        </p:nvSpPr>
        <p:spPr bwMode="auto">
          <a:xfrm>
            <a:off x="540528" y="714356"/>
            <a:ext cx="4291175"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justLow" rtl="0" fontAlgn="base">
              <a:spcBef>
                <a:spcPct val="0"/>
              </a:spcBef>
              <a:spcAft>
                <a:spcPct val="0"/>
              </a:spcAft>
              <a:buFontTx/>
              <a:buChar char="•"/>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Bending moment from ETABS=19.1 </a:t>
            </a:r>
            <a:r>
              <a:rPr lang="en-US" sz="1600" dirty="0" smtClean="0"/>
              <a:t>KN</a:t>
            </a:r>
            <a:r>
              <a:rPr lang="en-US" sz="1600" b="1" dirty="0" smtClean="0"/>
              <a:t>.</a:t>
            </a:r>
            <a:r>
              <a:rPr lang="en-US" sz="1600" dirty="0" smtClean="0"/>
              <a:t>m/m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8" name="Picture 37" descr="التقاط.PNG"/>
          <p:cNvPicPr>
            <a:picLocks noChangeAspect="1"/>
          </p:cNvPicPr>
          <p:nvPr/>
        </p:nvPicPr>
        <p:blipFill>
          <a:blip r:embed="rId3" cstate="print"/>
          <a:stretch>
            <a:fillRect/>
          </a:stretch>
        </p:blipFill>
        <p:spPr>
          <a:xfrm>
            <a:off x="714348" y="5316769"/>
            <a:ext cx="3888432" cy="612561"/>
          </a:xfrm>
          <a:prstGeom prst="rect">
            <a:avLst/>
          </a:prstGeom>
        </p:spPr>
      </p:pic>
      <p:sp>
        <p:nvSpPr>
          <p:cNvPr id="39" name="Rectangle 38"/>
          <p:cNvSpPr/>
          <p:nvPr/>
        </p:nvSpPr>
        <p:spPr>
          <a:xfrm>
            <a:off x="4572000" y="5357826"/>
            <a:ext cx="522899" cy="369332"/>
          </a:xfrm>
          <a:prstGeom prst="rect">
            <a:avLst/>
          </a:prstGeom>
        </p:spPr>
        <p:txBody>
          <a:bodyPr wrap="none">
            <a:spAutoFit/>
          </a:bodyPr>
          <a:lstStyle/>
          <a:p>
            <a:r>
              <a:rPr lang="en-US" dirty="0" smtClean="0"/>
              <a:t>OK</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l" rtl="0">
              <a:spcBef>
                <a:spcPct val="0"/>
              </a:spcBef>
            </a:pPr>
            <a:r>
              <a:rPr lang="en-US" sz="5400" b="1" kern="1200" dirty="0" smtClean="0">
                <a:solidFill>
                  <a:schemeClr val="tx2"/>
                </a:solidFill>
                <a:latin typeface="Times New Roman"/>
                <a:ea typeface="Calibri"/>
                <a:cs typeface="+mj-cs"/>
              </a:rPr>
              <a:t>Punching shear</a:t>
            </a:r>
            <a:r>
              <a:rPr lang="en-US" b="1" dirty="0"/>
              <a:t>:</a:t>
            </a:r>
            <a:r>
              <a:rPr lang="en-US" dirty="0"/>
              <a:t> </a:t>
            </a:r>
            <a:r>
              <a:rPr lang="en-US" sz="1600" dirty="0"/>
              <a:t/>
            </a:r>
            <a:br>
              <a:rPr lang="en-US" sz="1600" dirty="0"/>
            </a:br>
            <a:endParaRPr lang="ar-SA" dirty="0"/>
          </a:p>
        </p:txBody>
      </p:sp>
      <p:sp>
        <p:nvSpPr>
          <p:cNvPr id="3" name="Content Placeholder 2"/>
          <p:cNvSpPr>
            <a:spLocks noGrp="1"/>
          </p:cNvSpPr>
          <p:nvPr>
            <p:ph idx="1"/>
          </p:nvPr>
        </p:nvSpPr>
        <p:spPr>
          <a:xfrm>
            <a:off x="457200" y="1935480"/>
            <a:ext cx="4614866" cy="4389120"/>
          </a:xfrm>
        </p:spPr>
        <p:txBody>
          <a:bodyPr>
            <a:normAutofit/>
          </a:bodyPr>
          <a:lstStyle/>
          <a:p>
            <a:pPr marL="228600" algn="l" rtl="0">
              <a:lnSpc>
                <a:spcPct val="115000"/>
              </a:lnSpc>
              <a:spcAft>
                <a:spcPts val="1000"/>
              </a:spcAft>
              <a:buNone/>
            </a:pPr>
            <a:r>
              <a:rPr lang="en-US" sz="1600" dirty="0" smtClean="0">
                <a:latin typeface="Times New Roman" pitchFamily="18" charset="0"/>
                <a:ea typeface="Calibri"/>
                <a:cs typeface="Times New Roman" pitchFamily="18" charset="0"/>
              </a:rPr>
              <a:t>It is checked by SAFE software and hand calculations </a:t>
            </a:r>
          </a:p>
          <a:p>
            <a:pPr marL="1143000" lvl="2" indent="-228600" algn="l" rtl="0">
              <a:lnSpc>
                <a:spcPct val="115000"/>
              </a:lnSpc>
              <a:spcAft>
                <a:spcPts val="1000"/>
              </a:spcAft>
              <a:buNone/>
            </a:pPr>
            <a:r>
              <a:rPr lang="en-US" dirty="0" smtClean="0">
                <a:ea typeface="Calibri"/>
                <a:cs typeface="Times New Roman" pitchFamily="18" charset="0"/>
              </a:rPr>
              <a:t>1. Simple Model check.  </a:t>
            </a:r>
          </a:p>
          <a:p>
            <a:pPr marL="228600" indent="221615" algn="just" rtl="0">
              <a:lnSpc>
                <a:spcPct val="115000"/>
              </a:lnSpc>
              <a:spcAft>
                <a:spcPts val="1000"/>
              </a:spcAft>
              <a:buNone/>
            </a:pPr>
            <a:r>
              <a:rPr lang="en-US" sz="1600" dirty="0" smtClean="0">
                <a:latin typeface="Times New Roman" pitchFamily="18" charset="0"/>
                <a:ea typeface="Calibri"/>
                <a:cs typeface="Times New Roman" pitchFamily="18" charset="0"/>
              </a:rPr>
              <a:t>The process of making simple model that has the same properties and loads of the project. The objective from the simple model is to check the property of exporting ETABS files to SAFE. The simple model is analyzed by SAFE only, then the same model is done by ETABS one and exported to SAFE. The tow results have been compared for stress ratio. </a:t>
            </a:r>
          </a:p>
          <a:p>
            <a:pPr algn="l" rtl="0"/>
            <a:endParaRPr lang="ar-SA" dirty="0"/>
          </a:p>
        </p:txBody>
      </p:sp>
      <p:graphicFrame>
        <p:nvGraphicFramePr>
          <p:cNvPr id="4" name="Table 3"/>
          <p:cNvGraphicFramePr>
            <a:graphicFrameLocks noGrp="1"/>
          </p:cNvGraphicFramePr>
          <p:nvPr/>
        </p:nvGraphicFramePr>
        <p:xfrm>
          <a:off x="5357818" y="1785925"/>
          <a:ext cx="3571900" cy="1165448"/>
        </p:xfrm>
        <a:graphic>
          <a:graphicData uri="http://schemas.openxmlformats.org/drawingml/2006/table">
            <a:tbl>
              <a:tblPr/>
              <a:tblGrid>
                <a:gridCol w="2143140"/>
                <a:gridCol w="1428760"/>
              </a:tblGrid>
              <a:tr h="354362">
                <a:tc>
                  <a:txBody>
                    <a:bodyPr/>
                    <a:lstStyle/>
                    <a:p>
                      <a:pPr marL="457200" algn="l" rtl="0">
                        <a:lnSpc>
                          <a:spcPct val="115000"/>
                        </a:lnSpc>
                        <a:spcAft>
                          <a:spcPts val="0"/>
                        </a:spcAft>
                      </a:pPr>
                      <a:r>
                        <a:rPr lang="en-US" sz="1400" dirty="0">
                          <a:latin typeface="Times New Roman"/>
                          <a:ea typeface="Calibri"/>
                          <a:cs typeface="Arial"/>
                        </a:rPr>
                        <a:t>Type of load</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rtl="0">
                        <a:lnSpc>
                          <a:spcPct val="115000"/>
                        </a:lnSpc>
                        <a:spcAft>
                          <a:spcPts val="0"/>
                        </a:spcAft>
                      </a:pPr>
                      <a:r>
                        <a:rPr lang="en-US" sz="1400" dirty="0">
                          <a:latin typeface="Times New Roman"/>
                          <a:ea typeface="Calibri"/>
                          <a:cs typeface="Arial"/>
                        </a:rPr>
                        <a:t>Value (KN/m</a:t>
                      </a:r>
                      <a:r>
                        <a:rPr lang="en-US" sz="1400" baseline="30000" dirty="0">
                          <a:latin typeface="Times New Roman"/>
                          <a:ea typeface="Calibri"/>
                          <a:cs typeface="Arial"/>
                        </a:rPr>
                        <a:t>2</a:t>
                      </a:r>
                      <a:r>
                        <a:rPr lang="en-US" sz="1400" dirty="0">
                          <a:latin typeface="Times New Roman"/>
                          <a:ea typeface="Calibri"/>
                          <a:cs typeface="Arial"/>
                        </a:rPr>
                        <a:t>)</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358">
                <a:tc>
                  <a:txBody>
                    <a:bodyPr/>
                    <a:lstStyle/>
                    <a:p>
                      <a:pPr marL="457200" algn="l" rtl="0">
                        <a:lnSpc>
                          <a:spcPct val="115000"/>
                        </a:lnSpc>
                        <a:spcAft>
                          <a:spcPts val="0"/>
                        </a:spcAft>
                      </a:pPr>
                      <a:r>
                        <a:rPr lang="en-US" sz="1400" dirty="0">
                          <a:latin typeface="Times New Roman"/>
                          <a:ea typeface="Calibri"/>
                          <a:cs typeface="Arial"/>
                        </a:rPr>
                        <a:t>Live Load</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rtl="0">
                        <a:lnSpc>
                          <a:spcPct val="115000"/>
                        </a:lnSpc>
                        <a:spcAft>
                          <a:spcPts val="0"/>
                        </a:spcAft>
                      </a:pPr>
                      <a:r>
                        <a:rPr lang="en-US" sz="1400" dirty="0">
                          <a:latin typeface="Times New Roman"/>
                          <a:ea typeface="Calibri"/>
                          <a:cs typeface="Arial"/>
                        </a:rPr>
                        <a:t>5</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362">
                <a:tc>
                  <a:txBody>
                    <a:bodyPr/>
                    <a:lstStyle/>
                    <a:p>
                      <a:pPr marL="457200" algn="l" rtl="0">
                        <a:lnSpc>
                          <a:spcPct val="115000"/>
                        </a:lnSpc>
                        <a:spcAft>
                          <a:spcPts val="0"/>
                        </a:spcAft>
                      </a:pPr>
                      <a:r>
                        <a:rPr lang="en-US" sz="1400" dirty="0">
                          <a:latin typeface="Times New Roman"/>
                          <a:ea typeface="Calibri"/>
                          <a:cs typeface="Arial"/>
                        </a:rPr>
                        <a:t>Super imposed</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rtl="0">
                        <a:lnSpc>
                          <a:spcPct val="115000"/>
                        </a:lnSpc>
                        <a:spcAft>
                          <a:spcPts val="0"/>
                        </a:spcAft>
                      </a:pPr>
                      <a:r>
                        <a:rPr lang="en-US" sz="1400" dirty="0">
                          <a:latin typeface="Times New Roman"/>
                          <a:ea typeface="Calibri"/>
                          <a:cs typeface="Arial"/>
                        </a:rPr>
                        <a:t>3.5</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4" descr="Simple Plane.PNG"/>
          <p:cNvPicPr/>
          <p:nvPr/>
        </p:nvPicPr>
        <p:blipFill>
          <a:blip r:embed="rId2" cstate="print"/>
          <a:stretch>
            <a:fillRect/>
          </a:stretch>
        </p:blipFill>
        <p:spPr>
          <a:xfrm>
            <a:off x="6072166" y="3071810"/>
            <a:ext cx="3000428" cy="37862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s.PNG"/>
          <p:cNvPicPr/>
          <p:nvPr/>
        </p:nvPicPr>
        <p:blipFill>
          <a:blip r:embed="rId2" cstate="print"/>
          <a:stretch>
            <a:fillRect/>
          </a:stretch>
        </p:blipFill>
        <p:spPr>
          <a:xfrm>
            <a:off x="0" y="2428868"/>
            <a:ext cx="5500694" cy="4357718"/>
          </a:xfrm>
          <a:prstGeom prst="rect">
            <a:avLst/>
          </a:prstGeom>
        </p:spPr>
      </p:pic>
      <p:pic>
        <p:nvPicPr>
          <p:cNvPr id="6" name="Picture 5" descr="Punching ETABS.PNG"/>
          <p:cNvPicPr/>
          <p:nvPr/>
        </p:nvPicPr>
        <p:blipFill>
          <a:blip r:embed="rId3" cstate="print"/>
          <a:stretch>
            <a:fillRect/>
          </a:stretch>
        </p:blipFill>
        <p:spPr>
          <a:xfrm>
            <a:off x="5572132" y="2357430"/>
            <a:ext cx="3714776" cy="4429156"/>
          </a:xfrm>
          <a:prstGeom prst="rect">
            <a:avLst/>
          </a:prstGeom>
        </p:spPr>
      </p:pic>
      <p:sp>
        <p:nvSpPr>
          <p:cNvPr id="7" name="Rectangle 6"/>
          <p:cNvSpPr/>
          <p:nvPr/>
        </p:nvSpPr>
        <p:spPr>
          <a:xfrm>
            <a:off x="571472" y="1000108"/>
            <a:ext cx="8286808" cy="646331"/>
          </a:xfrm>
          <a:prstGeom prst="rect">
            <a:avLst/>
          </a:prstGeom>
        </p:spPr>
        <p:txBody>
          <a:bodyPr wrap="square">
            <a:spAutoFit/>
          </a:bodyPr>
          <a:lstStyle/>
          <a:p>
            <a:pPr algn="l" rtl="0"/>
            <a:r>
              <a:rPr lang="en-US" dirty="0" smtClean="0">
                <a:latin typeface="Times New Roman" pitchFamily="18" charset="0"/>
                <a:ea typeface="Calibri"/>
                <a:cs typeface="Times New Roman" pitchFamily="18" charset="0"/>
              </a:rPr>
              <a:t>      The ETABS exported to SAFE  has relatively high ratio than the SAFE one; and this is safer .</a:t>
            </a:r>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C:\Users\Shafiq\Desktop\asf.PNG"/>
          <p:cNvPicPr>
            <a:picLocks noChangeAspect="1" noChangeArrowheads="1"/>
          </p:cNvPicPr>
          <p:nvPr/>
        </p:nvPicPr>
        <p:blipFill>
          <a:blip r:embed="rId2" cstate="print"/>
          <a:srcRect/>
          <a:stretch>
            <a:fillRect/>
          </a:stretch>
        </p:blipFill>
        <p:spPr bwMode="auto">
          <a:xfrm>
            <a:off x="989234" y="928670"/>
            <a:ext cx="6319070" cy="3796474"/>
          </a:xfrm>
          <a:prstGeom prst="rect">
            <a:avLst/>
          </a:prstGeom>
          <a:noFill/>
        </p:spPr>
      </p:pic>
      <p:pic>
        <p:nvPicPr>
          <p:cNvPr id="55299" name="Picture 3" descr="C:\Users\Shafiq\Desktop\cfvf.PNG"/>
          <p:cNvPicPr>
            <a:picLocks noChangeAspect="1" noChangeArrowheads="1"/>
          </p:cNvPicPr>
          <p:nvPr/>
        </p:nvPicPr>
        <p:blipFill>
          <a:blip r:embed="rId3" cstate="print"/>
          <a:srcRect/>
          <a:stretch>
            <a:fillRect/>
          </a:stretch>
        </p:blipFill>
        <p:spPr bwMode="auto">
          <a:xfrm>
            <a:off x="1691680" y="4857735"/>
            <a:ext cx="5811534" cy="1785974"/>
          </a:xfrm>
          <a:prstGeom prst="rect">
            <a:avLst/>
          </a:prstGeom>
          <a:noFill/>
        </p:spPr>
      </p:pic>
      <p:sp>
        <p:nvSpPr>
          <p:cNvPr id="4" name="Title 1"/>
          <p:cNvSpPr>
            <a:spLocks noGrp="1"/>
          </p:cNvSpPr>
          <p:nvPr>
            <p:ph type="title"/>
          </p:nvPr>
        </p:nvSpPr>
        <p:spPr>
          <a:xfrm>
            <a:off x="611560" y="214290"/>
            <a:ext cx="7113984" cy="500066"/>
          </a:xfrm>
        </p:spPr>
        <p:txBody>
          <a:bodyPr>
            <a:noAutofit/>
          </a:bodyPr>
          <a:lstStyle/>
          <a:p>
            <a:r>
              <a:rPr lang="en-US" sz="3200" dirty="0" smtClean="0">
                <a:latin typeface="Times New Roman" pitchFamily="18" charset="0"/>
                <a:ea typeface="Calibri"/>
                <a:cs typeface="Times New Roman" pitchFamily="18" charset="0"/>
              </a:rPr>
              <a:t>checks using hand calculation</a:t>
            </a:r>
            <a:endParaRPr lang="ar-SA" sz="3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C:\Users\Shafiq\Desktop\dsv.PNG"/>
          <p:cNvPicPr>
            <a:picLocks noChangeAspect="1" noChangeArrowheads="1"/>
          </p:cNvPicPr>
          <p:nvPr/>
        </p:nvPicPr>
        <p:blipFill>
          <a:blip r:embed="rId2" cstate="print"/>
          <a:srcRect/>
          <a:stretch>
            <a:fillRect/>
          </a:stretch>
        </p:blipFill>
        <p:spPr bwMode="auto">
          <a:xfrm>
            <a:off x="683568" y="1428736"/>
            <a:ext cx="5715040" cy="2643206"/>
          </a:xfrm>
          <a:prstGeom prst="rect">
            <a:avLst/>
          </a:prstGeom>
          <a:noFill/>
        </p:spPr>
      </p:pic>
      <p:pic>
        <p:nvPicPr>
          <p:cNvPr id="1026" name="Picture 2" descr="C:\Users\Shafiq\Desktop\xs.PNG"/>
          <p:cNvPicPr>
            <a:picLocks noChangeAspect="1" noChangeArrowheads="1"/>
          </p:cNvPicPr>
          <p:nvPr/>
        </p:nvPicPr>
        <p:blipFill>
          <a:blip r:embed="rId3" cstate="print"/>
          <a:srcRect/>
          <a:stretch>
            <a:fillRect/>
          </a:stretch>
        </p:blipFill>
        <p:spPr bwMode="auto">
          <a:xfrm>
            <a:off x="1331639" y="4071942"/>
            <a:ext cx="5306057" cy="2286016"/>
          </a:xfrm>
          <a:prstGeom prst="rect">
            <a:avLst/>
          </a:prstGeom>
          <a:noFill/>
        </p:spPr>
      </p:pic>
      <p:pic>
        <p:nvPicPr>
          <p:cNvPr id="4" name="Picture 3" descr="edge 0.2.PNG"/>
          <p:cNvPicPr/>
          <p:nvPr/>
        </p:nvPicPr>
        <p:blipFill>
          <a:blip r:embed="rId4" cstate="print"/>
          <a:srcRect/>
          <a:stretch>
            <a:fillRect/>
          </a:stretch>
        </p:blipFill>
        <p:spPr bwMode="auto">
          <a:xfrm>
            <a:off x="6215074" y="1142984"/>
            <a:ext cx="2214514" cy="3714776"/>
          </a:xfrm>
          <a:prstGeom prst="rect">
            <a:avLst/>
          </a:prstGeom>
          <a:noFill/>
        </p:spPr>
      </p:pic>
      <p:sp>
        <p:nvSpPr>
          <p:cNvPr id="5" name="Rectangle 4"/>
          <p:cNvSpPr/>
          <p:nvPr/>
        </p:nvSpPr>
        <p:spPr>
          <a:xfrm>
            <a:off x="1115616" y="714356"/>
            <a:ext cx="2257990" cy="385362"/>
          </a:xfrm>
          <a:prstGeom prst="rect">
            <a:avLst/>
          </a:prstGeom>
        </p:spPr>
        <p:txBody>
          <a:bodyPr wrap="square">
            <a:spAutoFit/>
          </a:bodyPr>
          <a:lstStyle/>
          <a:p>
            <a:pPr marL="342900" lvl="0" indent="-342900" algn="l" rtl="0">
              <a:lnSpc>
                <a:spcPct val="115000"/>
              </a:lnSpc>
              <a:spcAft>
                <a:spcPts val="1000"/>
              </a:spcAft>
            </a:pPr>
            <a:r>
              <a:rPr lang="en-US" b="1" dirty="0" smtClean="0">
                <a:solidFill>
                  <a:schemeClr val="bg2">
                    <a:lumMod val="50000"/>
                  </a:schemeClr>
                </a:solidFill>
                <a:latin typeface="Times New Roman" pitchFamily="18" charset="0"/>
                <a:ea typeface="Calibri"/>
                <a:cs typeface="Times New Roman" pitchFamily="18" charset="0"/>
              </a:rPr>
              <a:t>I. For edge column:</a:t>
            </a:r>
            <a:endParaRPr lang="en-US" dirty="0" smtClean="0">
              <a:solidFill>
                <a:schemeClr val="bg2">
                  <a:lumMod val="50000"/>
                </a:schemeClr>
              </a:solidFill>
              <a:latin typeface="Times New Roman" pitchFamily="18" charset="0"/>
              <a:ea typeface="Calibri"/>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buNone/>
            </a:pPr>
            <a:r>
              <a:rPr lang="en-US" sz="2000" dirty="0" smtClean="0"/>
              <a:t>	</a:t>
            </a:r>
            <a:r>
              <a:rPr lang="en-US" sz="1800" dirty="0" smtClean="0">
                <a:latin typeface="Times New Roman" pitchFamily="18" charset="0"/>
                <a:cs typeface="Times New Roman" pitchFamily="18" charset="0"/>
              </a:rPr>
              <a:t>According to preliminary design, some of slabs and mat foundations have drop panel and some of them have not. The results are shown in </a:t>
            </a:r>
            <a:r>
              <a:rPr lang="en-US" sz="1800" dirty="0" smtClean="0">
                <a:solidFill>
                  <a:srgbClr val="FF0000"/>
                </a:solidFill>
                <a:latin typeface="Times New Roman" pitchFamily="18" charset="0"/>
                <a:cs typeface="Times New Roman" pitchFamily="18" charset="0"/>
              </a:rPr>
              <a:t>Appendix C.</a:t>
            </a:r>
          </a:p>
          <a:p>
            <a:pPr algn="l" rtl="0">
              <a:buNone/>
            </a:pPr>
            <a:endParaRPr lang="en-US" sz="1800" dirty="0" smtClean="0">
              <a:latin typeface="Times New Roman" pitchFamily="18" charset="0"/>
              <a:cs typeface="Times New Roman" pitchFamily="18" charset="0"/>
            </a:endParaRPr>
          </a:p>
          <a:p>
            <a:pPr marL="822960" lvl="1" algn="l" rtl="0">
              <a:lnSpc>
                <a:spcPct val="115000"/>
              </a:lnSpc>
              <a:spcAft>
                <a:spcPts val="1000"/>
              </a:spcAft>
              <a:buNone/>
            </a:pPr>
            <a:r>
              <a:rPr lang="en-US" sz="1900" dirty="0" smtClean="0">
                <a:latin typeface="Times New Roman" pitchFamily="18" charset="0"/>
                <a:ea typeface="Calibri"/>
                <a:cs typeface="Times New Roman" pitchFamily="18" charset="0"/>
              </a:rPr>
              <a:t>Where </a:t>
            </a:r>
          </a:p>
          <a:p>
            <a:pPr marL="708660" lvl="1" indent="-342900" algn="l" rtl="0">
              <a:lnSpc>
                <a:spcPct val="115000"/>
              </a:lnSpc>
              <a:spcAft>
                <a:spcPts val="1000"/>
              </a:spcAft>
              <a:buFont typeface="Symbol"/>
              <a:buChar char=""/>
            </a:pPr>
            <a:r>
              <a:rPr lang="en-US" sz="1900" dirty="0" smtClean="0">
                <a:latin typeface="Times New Roman" pitchFamily="18" charset="0"/>
                <a:ea typeface="Calibri"/>
                <a:cs typeface="Times New Roman" pitchFamily="18" charset="0"/>
              </a:rPr>
              <a:t>Stress ratio is the ratio between ultimate load and the nominal strength.</a:t>
            </a:r>
          </a:p>
          <a:p>
            <a:pPr marL="708660" lvl="1" indent="-342900" algn="l" rtl="0">
              <a:lnSpc>
                <a:spcPct val="115000"/>
              </a:lnSpc>
              <a:spcAft>
                <a:spcPts val="1000"/>
              </a:spcAft>
              <a:buFont typeface="Symbol"/>
              <a:buChar char=""/>
            </a:pPr>
            <a:r>
              <a:rPr lang="en-US" sz="1900" dirty="0" smtClean="0">
                <a:latin typeface="Times New Roman" pitchFamily="18" charset="0"/>
                <a:ea typeface="Calibri"/>
                <a:cs typeface="Times New Roman" pitchFamily="18" charset="0"/>
              </a:rPr>
              <a:t>N/C: NOT CALCULATED </a:t>
            </a:r>
          </a:p>
          <a:p>
            <a:pPr marL="708660" lvl="1" indent="-342900" algn="l" rtl="0">
              <a:lnSpc>
                <a:spcPct val="115000"/>
              </a:lnSpc>
              <a:spcAft>
                <a:spcPts val="1000"/>
              </a:spcAft>
              <a:buFont typeface="Symbol"/>
              <a:buChar char=""/>
            </a:pPr>
            <a:r>
              <a:rPr lang="en-US" sz="1900" dirty="0" smtClean="0">
                <a:latin typeface="Times New Roman" pitchFamily="18" charset="0"/>
                <a:ea typeface="Calibri"/>
                <a:cs typeface="Times New Roman" pitchFamily="18" charset="0"/>
              </a:rPr>
              <a:t>If   stress ratio   ˂ 1   punching shear check is okay.</a:t>
            </a:r>
          </a:p>
          <a:p>
            <a:pPr marL="708660" lvl="1" indent="-342900" algn="l" rtl="0">
              <a:lnSpc>
                <a:spcPct val="115000"/>
              </a:lnSpc>
              <a:spcAft>
                <a:spcPts val="1000"/>
              </a:spcAft>
              <a:buFont typeface="Symbol"/>
              <a:buChar char=""/>
            </a:pPr>
            <a:r>
              <a:rPr lang="en-US" sz="1900" dirty="0" smtClean="0">
                <a:latin typeface="Times New Roman" pitchFamily="18" charset="0"/>
                <a:ea typeface="Calibri"/>
                <a:cs typeface="Times New Roman" pitchFamily="18" charset="0"/>
              </a:rPr>
              <a:t>If   stress ratio   ˃ 1   punching shear check is Failed.</a:t>
            </a:r>
          </a:p>
          <a:p>
            <a:endParaRPr lang="ar-SA" dirty="0"/>
          </a:p>
        </p:txBody>
      </p:sp>
      <p:sp>
        <p:nvSpPr>
          <p:cNvPr id="4" name="Title 3"/>
          <p:cNvSpPr>
            <a:spLocks noGrp="1"/>
          </p:cNvSpPr>
          <p:nvPr>
            <p:ph type="title"/>
          </p:nvPr>
        </p:nvSpPr>
        <p:spPr>
          <a:xfrm>
            <a:off x="467544" y="476672"/>
            <a:ext cx="3178696" cy="796950"/>
          </a:xfrm>
        </p:spPr>
        <p:txBody>
          <a:bodyPr>
            <a:normAutofit/>
          </a:bodyPr>
          <a:lstStyle/>
          <a:p>
            <a:r>
              <a:rPr lang="en-US" sz="2400" dirty="0" smtClean="0"/>
              <a:t>2.Project Model</a:t>
            </a:r>
            <a:endParaRPr lang="ar-SA"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normAutofit/>
          </a:bodyPr>
          <a:lstStyle/>
          <a:p>
            <a:r>
              <a:rPr lang="en-US" b="1" dirty="0" smtClean="0"/>
              <a:t>Project</a:t>
            </a:r>
            <a:r>
              <a:rPr lang="en-US" dirty="0" smtClean="0"/>
              <a:t> </a:t>
            </a:r>
            <a:r>
              <a:rPr lang="en-US" b="1" dirty="0" smtClean="0"/>
              <a:t>Statement</a:t>
            </a:r>
            <a:endParaRPr lang="ar-SA" dirty="0"/>
          </a:p>
        </p:txBody>
      </p:sp>
      <p:sp>
        <p:nvSpPr>
          <p:cNvPr id="3" name="Content Placeholder 2"/>
          <p:cNvSpPr>
            <a:spLocks noGrp="1"/>
          </p:cNvSpPr>
          <p:nvPr>
            <p:ph idx="1"/>
          </p:nvPr>
        </p:nvSpPr>
        <p:spPr>
          <a:xfrm>
            <a:off x="1000100" y="1714488"/>
            <a:ext cx="7686700" cy="4389120"/>
          </a:xfrm>
        </p:spPr>
        <p:txBody>
          <a:bodyPr>
            <a:normAutofit fontScale="25000" lnSpcReduction="20000"/>
          </a:bodyPr>
          <a:lstStyle/>
          <a:p>
            <a:pPr indent="457200" algn="just" rtl="0">
              <a:lnSpc>
                <a:spcPct val="170000"/>
              </a:lnSpc>
              <a:spcAft>
                <a:spcPts val="1000"/>
              </a:spcAft>
              <a:buNone/>
            </a:pPr>
            <a:r>
              <a:rPr lang="en-US" sz="8000" dirty="0" smtClean="0">
                <a:latin typeface="Times New Roman"/>
                <a:ea typeface="Calibri"/>
                <a:cs typeface="Arial"/>
              </a:rPr>
              <a:t>This project aims at providing state of the art reinforced concrete structural design of a commercial and residential building in the city of Bethlehem; dubbed The Jerusalem Tower Building has already been designed and constructed in Bethlehem. However, the present design exercise will be conducted with absolutely no reference to any other propriety design.</a:t>
            </a:r>
          </a:p>
          <a:p>
            <a:pPr indent="457200" algn="just" rtl="0">
              <a:lnSpc>
                <a:spcPct val="150000"/>
              </a:lnSpc>
              <a:spcAft>
                <a:spcPts val="1000"/>
              </a:spcAft>
              <a:buNone/>
            </a:pPr>
            <a:endParaRPr lang="en-US" sz="7200" dirty="0" smtClean="0">
              <a:latin typeface="Calibri"/>
              <a:ea typeface="Calibri"/>
              <a:cs typeface="Arial"/>
            </a:endParaRPr>
          </a:p>
          <a:p>
            <a:pPr marL="342900" lvl="0" indent="-342900" algn="l" rtl="0">
              <a:lnSpc>
                <a:spcPct val="120000"/>
              </a:lnSpc>
              <a:spcAft>
                <a:spcPts val="1000"/>
              </a:spcAft>
              <a:buNone/>
            </a:pPr>
            <a:r>
              <a:rPr lang="en-US" sz="2800" b="1" i="1" dirty="0" smtClean="0">
                <a:latin typeface="Times New Roman"/>
                <a:ea typeface="Calibri"/>
                <a:cs typeface="Arial"/>
              </a:rPr>
              <a:t>				</a:t>
            </a:r>
            <a:endParaRPr lang="en-US" dirty="0" smtClean="0"/>
          </a:p>
          <a:p>
            <a:pPr algn="l" rtl="0">
              <a:buNone/>
            </a:pPr>
            <a:r>
              <a:rPr lang="en-US" dirty="0" smtClean="0"/>
              <a:t>	</a:t>
            </a:r>
            <a:r>
              <a:rPr lang="en-US" b="1" dirty="0" smtClean="0"/>
              <a:t>		</a:t>
            </a:r>
            <a:r>
              <a:rPr lang="en-US" dirty="0" smtClean="0"/>
              <a:t>	</a:t>
            </a:r>
          </a:p>
          <a:p>
            <a:pPr algn="l">
              <a:buNone/>
            </a:pP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C:\Users\Shafiq\Desktop\BG B.PNG"/>
          <p:cNvPicPr>
            <a:picLocks noChangeAspect="1" noChangeArrowheads="1"/>
          </p:cNvPicPr>
          <p:nvPr/>
        </p:nvPicPr>
        <p:blipFill>
          <a:blip r:embed="rId2" cstate="print"/>
          <a:srcRect/>
          <a:stretch>
            <a:fillRect/>
          </a:stretch>
        </p:blipFill>
        <p:spPr bwMode="auto">
          <a:xfrm>
            <a:off x="0" y="-1"/>
            <a:ext cx="9144000" cy="6643711"/>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0100" y="3500438"/>
            <a:ext cx="7686700" cy="2603170"/>
          </a:xfrm>
        </p:spPr>
        <p:txBody>
          <a:bodyPr>
            <a:normAutofit/>
          </a:bodyPr>
          <a:lstStyle/>
          <a:p>
            <a:pPr marL="594360" marR="594360" algn="ctr" rtl="0">
              <a:lnSpc>
                <a:spcPct val="120000"/>
              </a:lnSpc>
              <a:spcBef>
                <a:spcPts val="1000"/>
              </a:spcBef>
              <a:spcAft>
                <a:spcPts val="1400"/>
              </a:spcAft>
              <a:buNone/>
            </a:pPr>
            <a:r>
              <a:rPr lang="en-US" sz="3200" b="1" dirty="0" smtClean="0"/>
              <a:t>			</a:t>
            </a:r>
            <a:r>
              <a:rPr lang="en-US" sz="2800" b="1" i="1" dirty="0" smtClean="0">
                <a:effectLst>
                  <a:outerShdw blurRad="38100" dist="38100" dir="2700000" algn="tl">
                    <a:srgbClr val="000000">
                      <a:alpha val="43137"/>
                    </a:srgbClr>
                  </a:outerShdw>
                </a:effectLst>
                <a:latin typeface="Times New Roman"/>
                <a:ea typeface="Calibri"/>
                <a:cs typeface="Arial"/>
              </a:rPr>
              <a:t>			</a:t>
            </a:r>
            <a:endParaRPr lang="en-US" dirty="0" smtClean="0">
              <a:effectLst>
                <a:outerShdw blurRad="38100" dist="38100" dir="2700000" algn="tl">
                  <a:srgbClr val="000000">
                    <a:alpha val="43137"/>
                  </a:srgbClr>
                </a:outerShdw>
              </a:effectLst>
            </a:endParaRPr>
          </a:p>
          <a:p>
            <a:pPr algn="l" rtl="0">
              <a:buNone/>
            </a:pPr>
            <a:r>
              <a:rPr lang="en-US"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	</a:t>
            </a:r>
          </a:p>
          <a:p>
            <a:pPr algn="l">
              <a:buNone/>
            </a:pPr>
            <a:endParaRPr lang="ar-SA" dirty="0">
              <a:effectLst>
                <a:outerShdw blurRad="38100" dist="38100" dir="2700000" algn="tl">
                  <a:srgbClr val="000000">
                    <a:alpha val="43137"/>
                  </a:srgbClr>
                </a:outerShdw>
              </a:effectLst>
            </a:endParaRPr>
          </a:p>
        </p:txBody>
      </p:sp>
      <p:pic>
        <p:nvPicPr>
          <p:cNvPr id="4" name="Picture 3" descr="C:\Users\Shafiq\Desktop\fv.PNG"/>
          <p:cNvPicPr/>
          <p:nvPr/>
        </p:nvPicPr>
        <p:blipFill>
          <a:blip r:embed="rId2" cstate="print">
            <a:lum bright="40000" contrast="-20000"/>
          </a:blip>
          <a:srcRect/>
          <a:stretch>
            <a:fillRect/>
          </a:stretch>
        </p:blipFill>
        <p:spPr bwMode="auto">
          <a:xfrm>
            <a:off x="0" y="0"/>
            <a:ext cx="9144000" cy="6858000"/>
          </a:xfrm>
          <a:prstGeom prst="rect">
            <a:avLst/>
          </a:prstGeom>
          <a:ln>
            <a:noFill/>
          </a:ln>
          <a:effectLst>
            <a:softEdge rad="112500"/>
          </a:effectLst>
        </p:spPr>
      </p:pic>
      <p:sp>
        <p:nvSpPr>
          <p:cNvPr id="5" name="Rectangle 4"/>
          <p:cNvSpPr/>
          <p:nvPr/>
        </p:nvSpPr>
        <p:spPr>
          <a:xfrm>
            <a:off x="2426042" y="1240681"/>
            <a:ext cx="4932040" cy="830997"/>
          </a:xfrm>
          <a:prstGeom prst="rect">
            <a:avLst/>
          </a:prstGeom>
        </p:spPr>
        <p:txBody>
          <a:bodyPr wrap="square">
            <a:spAutoFit/>
          </a:bodyPr>
          <a:lstStyle/>
          <a:p>
            <a:pPr algn="l"/>
            <a:r>
              <a:rPr lang="en-US" sz="4800" b="1" dirty="0" smtClean="0">
                <a:solidFill>
                  <a:srgbClr val="FF0000"/>
                </a:solidFill>
                <a:effectLst>
                  <a:outerShdw blurRad="38100" dist="38100" dir="2700000" algn="tl">
                    <a:srgbClr val="000000">
                      <a:alpha val="43137"/>
                    </a:srgbClr>
                  </a:outerShdw>
                </a:effectLst>
              </a:rPr>
              <a:t>Chapter  Four</a:t>
            </a:r>
            <a:endParaRPr lang="ar-SA" sz="4800" dirty="0"/>
          </a:p>
        </p:txBody>
      </p:sp>
      <p:sp>
        <p:nvSpPr>
          <p:cNvPr id="6" name="Rectangle 5"/>
          <p:cNvSpPr/>
          <p:nvPr/>
        </p:nvSpPr>
        <p:spPr>
          <a:xfrm>
            <a:off x="1115616" y="2780928"/>
            <a:ext cx="6385342" cy="584775"/>
          </a:xfrm>
          <a:prstGeom prst="rect">
            <a:avLst/>
          </a:prstGeom>
        </p:spPr>
        <p:txBody>
          <a:bodyPr wrap="square">
            <a:spAutoFit/>
          </a:bodyPr>
          <a:lstStyle/>
          <a:p>
            <a:pPr rtl="0"/>
            <a:r>
              <a:rPr lang="en-US" sz="3200" b="1" i="1" dirty="0" smtClean="0"/>
              <a:t>3D Dimensional analysis and Design</a:t>
            </a:r>
            <a:endParaRPr lang="en-US" sz="3200"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1143000" lvl="2" indent="-228600" rtl="0">
              <a:lnSpc>
                <a:spcPct val="115000"/>
              </a:lnSpc>
              <a:spcAft>
                <a:spcPts val="1000"/>
              </a:spcAft>
            </a:pPr>
            <a:r>
              <a:rPr lang="en-US" sz="6000" b="1" kern="1200" dirty="0" smtClean="0">
                <a:solidFill>
                  <a:schemeClr val="tx2"/>
                </a:solidFill>
                <a:latin typeface="Times New Roman"/>
                <a:ea typeface="Calibri"/>
                <a:cs typeface="+mj-cs"/>
              </a:rPr>
              <a:t>Design of columns</a:t>
            </a:r>
            <a:r>
              <a:rPr lang="en-US" dirty="0" smtClean="0">
                <a:latin typeface="Times New Roman"/>
                <a:ea typeface="Calibri"/>
                <a:cs typeface="Arial"/>
              </a:rPr>
              <a:t>.</a:t>
            </a:r>
            <a:r>
              <a:rPr lang="en-US" sz="1600" dirty="0" smtClean="0">
                <a:latin typeface="Calibri"/>
                <a:ea typeface="Calibri"/>
                <a:cs typeface="Arial"/>
              </a:rPr>
              <a:t/>
            </a:r>
            <a:br>
              <a:rPr lang="en-US" sz="1600" dirty="0" smtClean="0">
                <a:latin typeface="Calibri"/>
                <a:ea typeface="Calibri"/>
                <a:cs typeface="Arial"/>
              </a:rPr>
            </a:br>
            <a:endParaRPr lang="ar-SA" dirty="0"/>
          </a:p>
        </p:txBody>
      </p:sp>
      <p:sp>
        <p:nvSpPr>
          <p:cNvPr id="3" name="Content Placeholder 2"/>
          <p:cNvSpPr>
            <a:spLocks noGrp="1"/>
          </p:cNvSpPr>
          <p:nvPr>
            <p:ph idx="1"/>
          </p:nvPr>
        </p:nvSpPr>
        <p:spPr>
          <a:xfrm>
            <a:off x="428596" y="1357298"/>
            <a:ext cx="8229600" cy="4525963"/>
          </a:xfrm>
        </p:spPr>
        <p:txBody>
          <a:bodyPr>
            <a:normAutofit/>
          </a:bodyPr>
          <a:lstStyle/>
          <a:p>
            <a:pPr algn="l" rtl="0"/>
            <a:r>
              <a:rPr lang="en-US" dirty="0" smtClean="0">
                <a:latin typeface="Times New Roman" pitchFamily="18" charset="0"/>
                <a:cs typeface="Times New Roman" pitchFamily="18" charset="0"/>
              </a:rPr>
              <a:t>Check slenderness </a:t>
            </a:r>
          </a:p>
          <a:p>
            <a:pPr algn="l" rtl="0"/>
            <a:endParaRPr lang="ar-SA" dirty="0"/>
          </a:p>
        </p:txBody>
      </p:sp>
      <p:pic>
        <p:nvPicPr>
          <p:cNvPr id="4" name="Picture 3" descr="التقاط.PNG"/>
          <p:cNvPicPr>
            <a:picLocks noChangeAspect="1"/>
          </p:cNvPicPr>
          <p:nvPr/>
        </p:nvPicPr>
        <p:blipFill>
          <a:blip r:embed="rId2" cstate="print"/>
          <a:stretch>
            <a:fillRect/>
          </a:stretch>
        </p:blipFill>
        <p:spPr>
          <a:xfrm>
            <a:off x="539552" y="2033154"/>
            <a:ext cx="7056784" cy="2467416"/>
          </a:xfrm>
          <a:prstGeom prst="rect">
            <a:avLst/>
          </a:prstGeom>
        </p:spPr>
      </p:pic>
      <p:sp>
        <p:nvSpPr>
          <p:cNvPr id="4097" name="Rectangle 1"/>
          <p:cNvSpPr>
            <a:spLocks noChangeArrowheads="1"/>
          </p:cNvSpPr>
          <p:nvPr/>
        </p:nvSpPr>
        <p:spPr bwMode="auto">
          <a:xfrm>
            <a:off x="0" y="4853242"/>
            <a:ext cx="9144000" cy="11558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7175" algn="justLow" defTabSz="914400" rtl="0" eaLnBrk="1" fontAlgn="base" latinLnBrk="0" hangingPunct="1">
              <a:lnSpc>
                <a:spcPct val="15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Thus if the height to width ratio is less than 15 (the mean value) the column is classified as short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257175" algn="justLow" defTabSz="914400" rtl="0" eaLnBrk="0" fontAlgn="base" latinLnBrk="0" hangingPunct="0">
              <a:lnSpc>
                <a:spcPct val="15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 the project, all columns  is used as short columns due to ratio between the length and</a:t>
            </a:r>
            <a:r>
              <a:rPr kumimoji="0" lang="en-US" sz="16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smaller</a:t>
            </a:r>
          </a:p>
          <a:p>
            <a:pPr marL="0" marR="0" lvl="0" indent="257175" algn="justLow" defTabSz="914400" rtl="0" eaLnBrk="0" fontAlgn="base" latinLnBrk="0" hangingPunct="0">
              <a:lnSpc>
                <a:spcPct val="150000"/>
              </a:lnSpc>
              <a:spcBef>
                <a:spcPct val="0"/>
              </a:spcBef>
              <a:spcAft>
                <a:spcPct val="0"/>
              </a:spcAft>
              <a:buClrTx/>
              <a:buSzTx/>
              <a:buFontTx/>
              <a:buNone/>
              <a:tabLst/>
            </a:pPr>
            <a:r>
              <a:rPr lang="en-US" sz="1600" dirty="0" smtClean="0">
                <a:latin typeface="Times New Roman" pitchFamily="18" charset="0"/>
                <a:cs typeface="Times New Roman" pitchFamily="18" charset="0"/>
              </a:rPr>
              <a:t>width less than15.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02955"/>
            <a:ext cx="8501090" cy="1740161"/>
          </a:xfrm>
        </p:spPr>
        <p:txBody>
          <a:bodyPr>
            <a:normAutofit/>
          </a:bodyPr>
          <a:lstStyle/>
          <a:p>
            <a:pPr algn="l" rtl="0"/>
            <a:r>
              <a:rPr lang="en-US" dirty="0" smtClean="0"/>
              <a:t>Columns grouping:</a:t>
            </a:r>
          </a:p>
          <a:p>
            <a:pPr algn="l" rtl="0">
              <a:buNone/>
            </a:pPr>
            <a:endParaRPr lang="en-US" dirty="0" smtClean="0"/>
          </a:p>
          <a:p>
            <a:pPr algn="l" rtl="0">
              <a:buNone/>
            </a:pPr>
            <a:r>
              <a:rPr lang="en-US" sz="1600" dirty="0" smtClean="0"/>
              <a:t>      </a:t>
            </a:r>
            <a:r>
              <a:rPr lang="en-US" sz="1600" dirty="0" smtClean="0">
                <a:latin typeface="Times New Roman" pitchFamily="18" charset="0"/>
                <a:cs typeface="Times New Roman" pitchFamily="18" charset="0"/>
              </a:rPr>
              <a:t>Regard to the area of steel, the columns is divided into two groups (rectangular and circular).</a:t>
            </a:r>
            <a:endParaRPr lang="ar-SA" sz="1600" dirty="0">
              <a:latin typeface="Times New Roman" pitchFamily="18" charset="0"/>
              <a:cs typeface="Times New Roman" pitchFamily="18" charset="0"/>
            </a:endParaRPr>
          </a:p>
        </p:txBody>
      </p:sp>
      <p:pic>
        <p:nvPicPr>
          <p:cNvPr id="11" name="Picture 10" descr="التقاط.PNG"/>
          <p:cNvPicPr>
            <a:picLocks noChangeAspect="1"/>
          </p:cNvPicPr>
          <p:nvPr/>
        </p:nvPicPr>
        <p:blipFill>
          <a:blip r:embed="rId3" cstate="print"/>
          <a:stretch>
            <a:fillRect/>
          </a:stretch>
        </p:blipFill>
        <p:spPr>
          <a:xfrm>
            <a:off x="1468572" y="2357430"/>
            <a:ext cx="6609322" cy="3643338"/>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التقاط.PNG"/>
          <p:cNvPicPr>
            <a:picLocks noChangeAspect="1"/>
          </p:cNvPicPr>
          <p:nvPr/>
        </p:nvPicPr>
        <p:blipFill>
          <a:blip r:embed="rId3" cstate="print"/>
          <a:stretch>
            <a:fillRect/>
          </a:stretch>
        </p:blipFill>
        <p:spPr>
          <a:xfrm>
            <a:off x="232195" y="857232"/>
            <a:ext cx="8554647" cy="535785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77500" lnSpcReduction="20000"/>
          </a:bodyPr>
          <a:lstStyle/>
          <a:p>
            <a:pPr algn="l" rtl="0">
              <a:lnSpc>
                <a:spcPct val="170000"/>
              </a:lnSpc>
            </a:pPr>
            <a:r>
              <a:rPr lang="en-US" dirty="0" smtClean="0"/>
              <a:t>Reinforcement of Rectangular columns:</a:t>
            </a:r>
          </a:p>
          <a:p>
            <a:pPr algn="l" rtl="0">
              <a:buNone/>
            </a:pPr>
            <a:r>
              <a:rPr lang="en-US" sz="1600" dirty="0" smtClean="0"/>
              <a:t>	</a:t>
            </a:r>
            <a:r>
              <a:rPr lang="en-US" sz="1900" dirty="0" smtClean="0">
                <a:latin typeface="Times New Roman" pitchFamily="18" charset="0"/>
                <a:cs typeface="Times New Roman" pitchFamily="18" charset="0"/>
              </a:rPr>
              <a:t>Column 1 (1200 x 300) mm is taken to design longitudinal </a:t>
            </a:r>
          </a:p>
          <a:p>
            <a:pPr algn="l" rtl="0">
              <a:buNone/>
            </a:pPr>
            <a:r>
              <a:rPr lang="en-US" sz="1900" dirty="0" smtClean="0">
                <a:latin typeface="Times New Roman" pitchFamily="18" charset="0"/>
                <a:cs typeface="Times New Roman" pitchFamily="18" charset="0"/>
              </a:rPr>
              <a:t>and shear reinforcement.</a:t>
            </a:r>
          </a:p>
          <a:p>
            <a:pPr algn="l" rtl="0">
              <a:buNone/>
            </a:pPr>
            <a:endParaRPr lang="en-US" sz="1600" dirty="0" smtClean="0">
              <a:latin typeface="Times New Roman" pitchFamily="18" charset="0"/>
              <a:cs typeface="Times New Roman" pitchFamily="18" charset="0"/>
            </a:endParaRPr>
          </a:p>
          <a:p>
            <a:pPr algn="l" rtl="0">
              <a:buFont typeface="Wingdings" pitchFamily="2" charset="2"/>
              <a:buChar char="ü"/>
            </a:pPr>
            <a:r>
              <a:rPr lang="en-US" sz="1900" dirty="0" smtClean="0">
                <a:latin typeface="Times New Roman" pitchFamily="18" charset="0"/>
                <a:cs typeface="Times New Roman" pitchFamily="18" charset="0"/>
              </a:rPr>
              <a:t>Longitudinal Reinforcement :</a:t>
            </a:r>
          </a:p>
          <a:p>
            <a:pPr algn="l" rtl="0">
              <a:buNone/>
            </a:pP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Area of steel longitudinal = 4800 mm</a:t>
            </a:r>
            <a:r>
              <a:rPr lang="en-US" sz="1900" baseline="30000" dirty="0" smtClean="0">
                <a:latin typeface="Times New Roman" pitchFamily="18" charset="0"/>
                <a:cs typeface="Times New Roman" pitchFamily="18" charset="0"/>
              </a:rPr>
              <a:t>2</a:t>
            </a:r>
            <a:endParaRPr lang="en-US" sz="1900" dirty="0" smtClean="0">
              <a:latin typeface="Times New Roman" pitchFamily="18" charset="0"/>
              <a:cs typeface="Times New Roman" pitchFamily="18" charset="0"/>
            </a:endParaRPr>
          </a:p>
          <a:p>
            <a:pPr algn="l" rtl="0">
              <a:buNone/>
            </a:pPr>
            <a:r>
              <a:rPr lang="en-US" sz="1900" dirty="0" smtClean="0">
                <a:latin typeface="Times New Roman" pitchFamily="18" charset="0"/>
                <a:cs typeface="Times New Roman" pitchFamily="18" charset="0"/>
              </a:rPr>
              <a:t>	Maximum spacing between bars = 150 mm.</a:t>
            </a:r>
          </a:p>
          <a:p>
            <a:pPr algn="l" rtl="0">
              <a:buNone/>
            </a:pPr>
            <a:r>
              <a:rPr lang="en-US" sz="1900" dirty="0" smtClean="0">
                <a:latin typeface="Times New Roman" pitchFamily="18" charset="0"/>
                <a:cs typeface="Times New Roman" pitchFamily="18" charset="0"/>
              </a:rPr>
              <a:t>	Concrete clear cover = 40 mm.</a:t>
            </a:r>
          </a:p>
          <a:p>
            <a:pPr algn="l" rtl="0">
              <a:buNone/>
            </a:pPr>
            <a:endParaRPr lang="en-US" sz="1900" dirty="0" smtClean="0">
              <a:latin typeface="Times New Roman" pitchFamily="18" charset="0"/>
              <a:cs typeface="Times New Roman" pitchFamily="18" charset="0"/>
            </a:endParaRPr>
          </a:p>
          <a:p>
            <a:pPr algn="l" rtl="0">
              <a:buNone/>
            </a:pPr>
            <a:r>
              <a:rPr lang="en-US" sz="1900" dirty="0" smtClean="0">
                <a:latin typeface="Times New Roman" pitchFamily="18" charset="0"/>
                <a:cs typeface="Times New Roman" pitchFamily="18" charset="0"/>
              </a:rPr>
              <a:t>	The total number of bars in column calculated as follow:</a:t>
            </a:r>
          </a:p>
          <a:p>
            <a:pPr algn="l" rtl="0">
              <a:buNone/>
            </a:pPr>
            <a:r>
              <a:rPr lang="en-US" sz="1900" dirty="0" smtClean="0">
                <a:latin typeface="Times New Roman" pitchFamily="18" charset="0"/>
                <a:cs typeface="Times New Roman" pitchFamily="18" charset="0"/>
              </a:rPr>
              <a:t>		Number of bars in depth (120 mm) =</a:t>
            </a:r>
            <a:r>
              <a:rPr lang="en-US" sz="1900" baseline="30000"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 9 bars.</a:t>
            </a:r>
          </a:p>
          <a:p>
            <a:pPr algn="l" rtl="0">
              <a:buNone/>
            </a:pPr>
            <a:r>
              <a:rPr lang="en-US" sz="1900" dirty="0" smtClean="0">
                <a:latin typeface="Times New Roman" pitchFamily="18" charset="0"/>
                <a:cs typeface="Times New Roman" pitchFamily="18" charset="0"/>
              </a:rPr>
              <a:t>		Number of bars in width (300 mm) =</a:t>
            </a:r>
            <a:r>
              <a:rPr lang="en-US" sz="1900" baseline="30000"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 3 bars.</a:t>
            </a:r>
          </a:p>
          <a:p>
            <a:pPr algn="l" rtl="0">
              <a:buNone/>
            </a:pPr>
            <a:r>
              <a:rPr lang="en-US" sz="1900" dirty="0" smtClean="0">
                <a:latin typeface="Times New Roman" pitchFamily="18" charset="0"/>
                <a:cs typeface="Times New Roman" pitchFamily="18" charset="0"/>
              </a:rPr>
              <a:t>	Total bars in the column equal 20 bars.</a:t>
            </a:r>
          </a:p>
          <a:p>
            <a:pPr algn="l" rtl="0">
              <a:buNone/>
            </a:pPr>
            <a:r>
              <a:rPr lang="en-US" sz="1900" dirty="0" smtClean="0">
                <a:latin typeface="Times New Roman" pitchFamily="18" charset="0"/>
                <a:cs typeface="Times New Roman" pitchFamily="18" charset="0"/>
              </a:rPr>
              <a:t>	Area of one bar which must use =  = 240 mm</a:t>
            </a:r>
            <a:r>
              <a:rPr lang="en-US" sz="1900" baseline="30000" dirty="0" smtClean="0">
                <a:latin typeface="Times New Roman" pitchFamily="18" charset="0"/>
                <a:cs typeface="Times New Roman" pitchFamily="18" charset="0"/>
              </a:rPr>
              <a:t>2.</a:t>
            </a:r>
            <a:endParaRPr lang="en-US" sz="1900" dirty="0" smtClean="0">
              <a:latin typeface="Times New Roman" pitchFamily="18" charset="0"/>
              <a:cs typeface="Times New Roman" pitchFamily="18" charset="0"/>
            </a:endParaRPr>
          </a:p>
          <a:p>
            <a:pPr algn="l" rtl="0">
              <a:buNone/>
            </a:pPr>
            <a:r>
              <a:rPr lang="en-US" sz="1900" dirty="0" smtClean="0">
                <a:latin typeface="Times New Roman" pitchFamily="18" charset="0"/>
                <a:cs typeface="Times New Roman" pitchFamily="18" charset="0"/>
              </a:rPr>
              <a:t>	Area of bar Φ18 = 254 mm</a:t>
            </a:r>
            <a:r>
              <a:rPr lang="en-US" sz="1900" baseline="30000" dirty="0" smtClean="0">
                <a:latin typeface="Times New Roman" pitchFamily="18" charset="0"/>
                <a:cs typeface="Times New Roman" pitchFamily="18" charset="0"/>
              </a:rPr>
              <a:t>2.</a:t>
            </a:r>
            <a:endParaRPr lang="en-US" sz="1900" dirty="0" smtClean="0">
              <a:latin typeface="Times New Roman" pitchFamily="18" charset="0"/>
              <a:cs typeface="Times New Roman" pitchFamily="18" charset="0"/>
            </a:endParaRPr>
          </a:p>
          <a:p>
            <a:pPr algn="l" rtl="0">
              <a:buNone/>
            </a:pPr>
            <a:r>
              <a:rPr lang="en-US" sz="1900" dirty="0" smtClean="0">
                <a:latin typeface="Times New Roman" pitchFamily="18" charset="0"/>
                <a:cs typeface="Times New Roman" pitchFamily="18" charset="0"/>
              </a:rPr>
              <a:t>	So, use 20 Φ18 mm is used </a:t>
            </a:r>
          </a:p>
          <a:p>
            <a:pPr algn="l" rtl="0">
              <a:buNone/>
            </a:pPr>
            <a:endParaRPr lang="en-US" sz="1600" dirty="0" smtClean="0">
              <a:latin typeface="Times New Roman" pitchFamily="18" charset="0"/>
              <a:cs typeface="Times New Roman" pitchFamily="18" charset="0"/>
            </a:endParaRPr>
          </a:p>
          <a:p>
            <a:pPr algn="l" rtl="0">
              <a:buFont typeface="Wingdings" pitchFamily="2" charset="2"/>
              <a:buChar char="ü"/>
            </a:pPr>
            <a:r>
              <a:rPr lang="en-US" sz="1900" dirty="0" smtClean="0">
                <a:latin typeface="Times New Roman" pitchFamily="18" charset="0"/>
                <a:cs typeface="Times New Roman" pitchFamily="18" charset="0"/>
              </a:rPr>
              <a:t>Shear reinforcement: </a:t>
            </a:r>
          </a:p>
          <a:p>
            <a:pPr algn="l" rtl="0">
              <a:buNone/>
            </a:pPr>
            <a:r>
              <a:rPr lang="en-US" sz="1600" dirty="0" smtClean="0">
                <a:latin typeface="Times New Roman" pitchFamily="18" charset="0"/>
                <a:cs typeface="Times New Roman" pitchFamily="18" charset="0"/>
              </a:rPr>
              <a:t>Shear reinforcement in all columns equals zero, but ACI – code recommend using minimum area of steel.</a:t>
            </a:r>
          </a:p>
          <a:p>
            <a:pPr algn="l" rtl="0">
              <a:buNone/>
            </a:pPr>
            <a:r>
              <a:rPr lang="en-US" sz="1600" dirty="0" smtClean="0">
                <a:latin typeface="Times New Roman" pitchFamily="18" charset="0"/>
                <a:cs typeface="Times New Roman" pitchFamily="18" charset="0"/>
              </a:rPr>
              <a:t> Spacing between ties is the smallest of:</a:t>
            </a:r>
          </a:p>
          <a:p>
            <a:pPr algn="l" rtl="0">
              <a:buNone/>
            </a:pPr>
            <a:r>
              <a:rPr lang="en-US" sz="16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S ≤ Least column dimension</a:t>
            </a:r>
          </a:p>
          <a:p>
            <a:pPr algn="l" rtl="0">
              <a:buNone/>
            </a:pPr>
            <a:r>
              <a:rPr lang="en-US" sz="1800" dirty="0" smtClean="0">
                <a:latin typeface="Times New Roman" pitchFamily="18" charset="0"/>
                <a:cs typeface="Times New Roman" pitchFamily="18" charset="0"/>
              </a:rPr>
              <a:t>				   ≤ 16 d</a:t>
            </a:r>
            <a:r>
              <a:rPr lang="en-US" sz="1800" baseline="-25000" dirty="0" smtClean="0">
                <a:latin typeface="Times New Roman" pitchFamily="18" charset="0"/>
                <a:cs typeface="Times New Roman" pitchFamily="18" charset="0"/>
              </a:rPr>
              <a:t>b</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d</a:t>
            </a:r>
            <a:r>
              <a:rPr lang="en-US" sz="1800" baseline="-25000" dirty="0" err="1" smtClean="0">
                <a:latin typeface="Times New Roman" pitchFamily="18" charset="0"/>
                <a:cs typeface="Times New Roman" pitchFamily="18" charset="0"/>
              </a:rPr>
              <a:t>b</a:t>
            </a:r>
            <a:r>
              <a:rPr lang="en-US" sz="1800" dirty="0" smtClean="0">
                <a:latin typeface="Times New Roman" pitchFamily="18" charset="0"/>
                <a:cs typeface="Times New Roman" pitchFamily="18" charset="0"/>
              </a:rPr>
              <a:t>: diameter of longitudinal bar  </a:t>
            </a:r>
          </a:p>
          <a:p>
            <a:pPr algn="l" rtl="0">
              <a:buNone/>
            </a:pPr>
            <a:r>
              <a:rPr lang="en-US" sz="1800" dirty="0" smtClean="0">
                <a:latin typeface="Times New Roman" pitchFamily="18" charset="0"/>
                <a:cs typeface="Times New Roman" pitchFamily="18" charset="0"/>
              </a:rPr>
              <a:t>				   ≤ 48 </a:t>
            </a:r>
            <a:r>
              <a:rPr lang="en-US" sz="1800" dirty="0" err="1" smtClean="0">
                <a:latin typeface="Times New Roman" pitchFamily="18" charset="0"/>
                <a:cs typeface="Times New Roman" pitchFamily="18" charset="0"/>
              </a:rPr>
              <a:t>d</a:t>
            </a:r>
            <a:r>
              <a:rPr lang="en-US" sz="1800" baseline="-25000" dirty="0" err="1" smtClean="0">
                <a:latin typeface="Times New Roman" pitchFamily="18" charset="0"/>
                <a:cs typeface="Times New Roman" pitchFamily="18" charset="0"/>
              </a:rPr>
              <a:t>s</a:t>
            </a:r>
            <a:r>
              <a:rPr lang="en-US" sz="1800" baseline="-25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d</a:t>
            </a:r>
            <a:r>
              <a:rPr lang="en-US" sz="1800" baseline="-25000" dirty="0" err="1" smtClean="0">
                <a:latin typeface="Times New Roman" pitchFamily="18" charset="0"/>
                <a:cs typeface="Times New Roman" pitchFamily="18" charset="0"/>
              </a:rPr>
              <a:t>s</a:t>
            </a:r>
            <a:r>
              <a:rPr lang="en-US" sz="1800" baseline="-25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diameter of stirrups = 10 mm</a:t>
            </a:r>
            <a:r>
              <a:rPr lang="en-US" sz="1800" baseline="30000" dirty="0" smtClean="0">
                <a:latin typeface="Times New Roman" pitchFamily="18" charset="0"/>
                <a:cs typeface="Times New Roman" pitchFamily="18" charset="0"/>
              </a:rPr>
              <a:t>2</a:t>
            </a:r>
            <a:endParaRPr lang="en-US" sz="1800" dirty="0" smtClean="0">
              <a:latin typeface="Times New Roman" pitchFamily="18" charset="0"/>
              <a:cs typeface="Times New Roman" pitchFamily="18" charset="0"/>
            </a:endParaRPr>
          </a:p>
          <a:p>
            <a:pPr algn="l" rtl="0">
              <a:buNone/>
            </a:pPr>
            <a:r>
              <a:rPr lang="en-US" sz="1800" dirty="0" smtClean="0">
                <a:latin typeface="Times New Roman" pitchFamily="18" charset="0"/>
                <a:cs typeface="Times New Roman" pitchFamily="18" charset="0"/>
              </a:rPr>
              <a:t>				</a:t>
            </a:r>
          </a:p>
          <a:p>
            <a:pPr algn="l" rtl="0">
              <a:buNone/>
            </a:pPr>
            <a:r>
              <a:rPr lang="en-US" sz="1800" dirty="0" smtClean="0">
                <a:latin typeface="Times New Roman" pitchFamily="18" charset="0"/>
                <a:cs typeface="Times New Roman" pitchFamily="18" charset="0"/>
              </a:rPr>
              <a:t>				S ≤ 300 mm</a:t>
            </a:r>
          </a:p>
          <a:p>
            <a:pPr algn="l" rtl="0">
              <a:buNone/>
            </a:pPr>
            <a:r>
              <a:rPr lang="en-US" sz="1800" dirty="0" smtClean="0">
                <a:latin typeface="Times New Roman" pitchFamily="18" charset="0"/>
                <a:cs typeface="Times New Roman" pitchFamily="18" charset="0"/>
              </a:rPr>
              <a:t>				   ≤ 16 x 16 = 256	mm</a:t>
            </a:r>
          </a:p>
          <a:p>
            <a:pPr algn="l" rtl="0">
              <a:buNone/>
            </a:pPr>
            <a:r>
              <a:rPr lang="en-US" sz="1800" dirty="0" smtClean="0">
                <a:latin typeface="Times New Roman" pitchFamily="18" charset="0"/>
                <a:cs typeface="Times New Roman" pitchFamily="18" charset="0"/>
              </a:rPr>
              <a:t>				   ≤ 48 x 10 = 480 mm</a:t>
            </a:r>
          </a:p>
          <a:p>
            <a:pPr algn="l" rtl="0">
              <a:buNone/>
            </a:pPr>
            <a:r>
              <a:rPr lang="en-US" sz="1800" dirty="0" smtClean="0">
                <a:latin typeface="Times New Roman" pitchFamily="18" charset="0"/>
                <a:cs typeface="Times New Roman" pitchFamily="18" charset="0"/>
              </a:rPr>
              <a:t>				So, use 3 Φ 10 mm / </a:t>
            </a:r>
            <a:r>
              <a:rPr lang="en-US" sz="1800" dirty="0" smtClean="0">
                <a:latin typeface="Times New Roman" pitchFamily="18" charset="0"/>
                <a:cs typeface="Times New Roman" pitchFamily="18" charset="0"/>
              </a:rPr>
              <a:t>200 </a:t>
            </a:r>
            <a:r>
              <a:rPr lang="en-US" sz="1800" dirty="0" smtClean="0">
                <a:latin typeface="Times New Roman" pitchFamily="18" charset="0"/>
                <a:cs typeface="Times New Roman" pitchFamily="18" charset="0"/>
              </a:rPr>
              <a:t>mm</a:t>
            </a:r>
          </a:p>
          <a:p>
            <a:pPr algn="l" rtl="0">
              <a:buFont typeface="Wingdings" pitchFamily="2" charset="2"/>
              <a:buChar char="ü"/>
            </a:pPr>
            <a:endParaRPr lang="en-US" sz="1600" dirty="0" smtClean="0"/>
          </a:p>
          <a:p>
            <a:pPr algn="l" rtl="0">
              <a:buNone/>
            </a:pPr>
            <a:endParaRPr lang="en-US" sz="1600" dirty="0"/>
          </a:p>
        </p:txBody>
      </p:sp>
      <p:pic>
        <p:nvPicPr>
          <p:cNvPr id="6" name="Picture 5" descr="c1.PNG"/>
          <p:cNvPicPr>
            <a:picLocks noChangeAspect="1"/>
          </p:cNvPicPr>
          <p:nvPr/>
        </p:nvPicPr>
        <p:blipFill>
          <a:blip r:embed="rId3"/>
          <a:stretch>
            <a:fillRect/>
          </a:stretch>
        </p:blipFill>
        <p:spPr>
          <a:xfrm>
            <a:off x="5072066" y="1071546"/>
            <a:ext cx="3357586" cy="3143272"/>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2571736" y="-142900"/>
            <a:ext cx="3786214" cy="785818"/>
          </a:xfrm>
          <a:prstGeom prst="rect">
            <a:avLst/>
          </a:prstGeom>
        </p:spPr>
        <p:txBody>
          <a:bodyPr vert="horz" lIns="91440" tIns="45720" rIns="91440" bIns="45720" rtlCol="1">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800" dirty="0" smtClean="0">
                <a:latin typeface="Times New Roman" pitchFamily="18" charset="0"/>
                <a:cs typeface="Times New Roman" pitchFamily="18" charset="0"/>
              </a:rPr>
              <a:t>Cross Section of column</a:t>
            </a:r>
            <a:endParaRPr kumimoji="0" lang="ar-SA" sz="38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pic>
        <p:nvPicPr>
          <p:cNvPr id="73730" name="Picture 2" descr="C:\Users\Shafiq\Desktop\vv.PNG"/>
          <p:cNvPicPr>
            <a:picLocks noChangeAspect="1" noChangeArrowheads="1"/>
          </p:cNvPicPr>
          <p:nvPr/>
        </p:nvPicPr>
        <p:blipFill>
          <a:blip r:embed="rId3"/>
          <a:srcRect/>
          <a:stretch>
            <a:fillRect/>
          </a:stretch>
        </p:blipFill>
        <p:spPr bwMode="auto">
          <a:xfrm>
            <a:off x="1500166" y="695680"/>
            <a:ext cx="6357950" cy="616232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2571736" y="-142900"/>
            <a:ext cx="3786214" cy="785818"/>
          </a:xfrm>
          <a:prstGeom prst="rect">
            <a:avLst/>
          </a:prstGeom>
        </p:spPr>
        <p:txBody>
          <a:bodyPr vert="horz" lIns="91440" tIns="45720" rIns="91440" bIns="45720" rtlCol="1">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800" dirty="0" smtClean="0">
                <a:latin typeface="Times New Roman" pitchFamily="18" charset="0"/>
                <a:cs typeface="Times New Roman" pitchFamily="18" charset="0"/>
              </a:rPr>
              <a:t>Cross Section of column</a:t>
            </a:r>
            <a:endParaRPr kumimoji="0" lang="ar-SA" sz="38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pic>
        <p:nvPicPr>
          <p:cNvPr id="74754" name="Picture 2" descr="C:\Users\Shafiq\Desktop\vf.PNG"/>
          <p:cNvPicPr>
            <a:picLocks noChangeAspect="1" noChangeArrowheads="1"/>
          </p:cNvPicPr>
          <p:nvPr/>
        </p:nvPicPr>
        <p:blipFill>
          <a:blip r:embed="rId3"/>
          <a:srcRect/>
          <a:stretch>
            <a:fillRect/>
          </a:stretch>
        </p:blipFill>
        <p:spPr bwMode="auto">
          <a:xfrm>
            <a:off x="1714480" y="1000108"/>
            <a:ext cx="6215106" cy="5286412"/>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r>
              <a:rPr lang="en-US" dirty="0" smtClean="0">
                <a:latin typeface="Times New Roman" pitchFamily="18" charset="0"/>
                <a:cs typeface="Times New Roman" pitchFamily="18" charset="0"/>
              </a:rPr>
              <a:t>Reinforcement of circular columns:</a:t>
            </a:r>
          </a:p>
          <a:p>
            <a:pPr algn="l" rtl="0">
              <a:buNone/>
            </a:pPr>
            <a:endParaRPr lang="en-US" dirty="0" smtClean="0">
              <a:latin typeface="Times New Roman" pitchFamily="18" charset="0"/>
              <a:cs typeface="Times New Roman" pitchFamily="18" charset="0"/>
            </a:endParaRPr>
          </a:p>
          <a:p>
            <a:pPr algn="l" rtl="0">
              <a:lnSpc>
                <a:spcPct val="150000"/>
              </a:lnSpc>
              <a:buNone/>
            </a:pPr>
            <a:r>
              <a:rPr lang="en-US" sz="1600" dirty="0" smtClean="0">
                <a:latin typeface="Times New Roman" pitchFamily="18" charset="0"/>
                <a:cs typeface="Times New Roman" pitchFamily="18" charset="0"/>
              </a:rPr>
              <a:t>	Column2 (700) mm is taken to design longitudinal and shear reinforcement.</a:t>
            </a:r>
          </a:p>
          <a:p>
            <a:pPr algn="l" rtl="0">
              <a:lnSpc>
                <a:spcPct val="150000"/>
              </a:lnSpc>
              <a:buNone/>
            </a:pPr>
            <a:r>
              <a:rPr lang="en-US" sz="1600" dirty="0" smtClean="0">
                <a:latin typeface="Times New Roman" pitchFamily="18" charset="0"/>
                <a:cs typeface="Times New Roman" pitchFamily="18" charset="0"/>
              </a:rPr>
              <a:t>ACI </a:t>
            </a:r>
            <a:r>
              <a:rPr lang="en-US" sz="1600" dirty="0">
                <a:latin typeface="Times New Roman" pitchFamily="18" charset="0"/>
                <a:cs typeface="Times New Roman" pitchFamily="18" charset="0"/>
              </a:rPr>
              <a:t>code recommended the </a:t>
            </a:r>
            <a:r>
              <a:rPr lang="en-US" sz="1600" dirty="0" smtClean="0">
                <a:latin typeface="Times New Roman" pitchFamily="18" charset="0"/>
                <a:cs typeface="Times New Roman" pitchFamily="18" charset="0"/>
              </a:rPr>
              <a:t>following:</a:t>
            </a:r>
          </a:p>
          <a:p>
            <a:pPr algn="l" rtl="0">
              <a:buNone/>
            </a:pPr>
            <a:endParaRPr lang="en-US" sz="1600" dirty="0" smtClean="0">
              <a:latin typeface="Times New Roman" pitchFamily="18" charset="0"/>
              <a:cs typeface="Times New Roman" pitchFamily="18" charset="0"/>
            </a:endParaRPr>
          </a:p>
          <a:p>
            <a:pPr algn="l" rtl="0">
              <a:lnSpc>
                <a:spcPct val="150000"/>
              </a:lnSpc>
              <a:buFont typeface="Wingdings" pitchFamily="2" charset="2"/>
              <a:buChar char="v"/>
            </a:pPr>
            <a:r>
              <a:rPr lang="en-US" sz="1600" dirty="0" smtClean="0">
                <a:latin typeface="Times New Roman" pitchFamily="18" charset="0"/>
                <a:cs typeface="Times New Roman" pitchFamily="18" charset="0"/>
              </a:rPr>
              <a:t>Maximum </a:t>
            </a:r>
            <a:r>
              <a:rPr lang="en-US" sz="1600" dirty="0">
                <a:latin typeface="Times New Roman" pitchFamily="18" charset="0"/>
                <a:cs typeface="Times New Roman" pitchFamily="18" charset="0"/>
              </a:rPr>
              <a:t>clear spacing of the spirals is 75 </a:t>
            </a:r>
            <a:r>
              <a:rPr lang="en-US" sz="1600" dirty="0" smtClean="0">
                <a:latin typeface="Times New Roman" pitchFamily="18" charset="0"/>
                <a:cs typeface="Times New Roman" pitchFamily="18" charset="0"/>
              </a:rPr>
              <a:t>mm.</a:t>
            </a:r>
          </a:p>
          <a:p>
            <a:pPr algn="l" rtl="0">
              <a:lnSpc>
                <a:spcPct val="150000"/>
              </a:lnSpc>
              <a:buFont typeface="Wingdings" pitchFamily="2" charset="2"/>
              <a:buChar char="v"/>
            </a:pPr>
            <a:r>
              <a:rPr lang="en-US" sz="1600" dirty="0" smtClean="0">
                <a:latin typeface="Times New Roman" pitchFamily="18" charset="0"/>
                <a:cs typeface="Times New Roman" pitchFamily="18" charset="0"/>
              </a:rPr>
              <a:t>Minimum </a:t>
            </a:r>
            <a:r>
              <a:rPr lang="en-US" sz="1600" dirty="0">
                <a:latin typeface="Times New Roman" pitchFamily="18" charset="0"/>
                <a:cs typeface="Times New Roman" pitchFamily="18" charset="0"/>
              </a:rPr>
              <a:t>clear spacing is not less than 25 mm or 1.33 mm the nominal size of the coarse </a:t>
            </a:r>
            <a:r>
              <a:rPr lang="en-US" sz="1600" dirty="0" smtClean="0">
                <a:latin typeface="Times New Roman" pitchFamily="18" charset="0"/>
                <a:cs typeface="Times New Roman" pitchFamily="18" charset="0"/>
              </a:rPr>
              <a:t>aggregate.</a:t>
            </a:r>
          </a:p>
          <a:p>
            <a:pPr algn="l" rtl="0">
              <a:lnSpc>
                <a:spcPct val="150000"/>
              </a:lnSpc>
              <a:buFont typeface="Wingdings" pitchFamily="2" charset="2"/>
              <a:buChar char="v"/>
            </a:pPr>
            <a:r>
              <a:rPr lang="en-US" sz="1600" dirty="0" smtClean="0">
                <a:latin typeface="Times New Roman" pitchFamily="18" charset="0"/>
                <a:cs typeface="Times New Roman" pitchFamily="18" charset="0"/>
              </a:rPr>
              <a:t>Spirals </a:t>
            </a:r>
            <a:r>
              <a:rPr lang="en-US" sz="1600" dirty="0">
                <a:latin typeface="Times New Roman" pitchFamily="18" charset="0"/>
                <a:cs typeface="Times New Roman" pitchFamily="18" charset="0"/>
              </a:rPr>
              <a:t>should not be less than 10 </a:t>
            </a:r>
            <a:r>
              <a:rPr lang="en-US" sz="1600" dirty="0" smtClean="0">
                <a:latin typeface="Times New Roman" pitchFamily="18" charset="0"/>
                <a:cs typeface="Times New Roman" pitchFamily="18" charset="0"/>
              </a:rPr>
              <a:t>mm.</a:t>
            </a:r>
          </a:p>
          <a:p>
            <a:pPr algn="l" rtl="0">
              <a:lnSpc>
                <a:spcPct val="150000"/>
              </a:lnSpc>
              <a:buFont typeface="Wingdings" pitchFamily="2" charset="2"/>
              <a:buChar char="v"/>
            </a:pPr>
            <a:r>
              <a:rPr lang="en-US" sz="1600" dirty="0" smtClean="0">
                <a:latin typeface="Times New Roman" pitchFamily="18" charset="0"/>
                <a:cs typeface="Times New Roman" pitchFamily="18" charset="0"/>
              </a:rPr>
              <a:t>Spiral </a:t>
            </a:r>
            <a:r>
              <a:rPr lang="en-US" sz="1600" dirty="0">
                <a:latin typeface="Times New Roman" pitchFamily="18" charset="0"/>
                <a:cs typeface="Times New Roman" pitchFamily="18" charset="0"/>
              </a:rPr>
              <a:t>reinforcement shall be provided by </a:t>
            </a:r>
            <a:endParaRPr lang="en-US" sz="1600" dirty="0" smtClean="0">
              <a:latin typeface="Times New Roman" pitchFamily="18" charset="0"/>
              <a:cs typeface="Times New Roman" pitchFamily="18" charset="0"/>
            </a:endParaRPr>
          </a:p>
          <a:p>
            <a:pPr algn="l" rtl="0">
              <a:lnSpc>
                <a:spcPct val="150000"/>
              </a:lnSpc>
              <a:buNone/>
            </a:pPr>
            <a:r>
              <a:rPr lang="en-US" sz="1600" dirty="0" smtClean="0">
                <a:latin typeface="Times New Roman" pitchFamily="18" charset="0"/>
                <a:cs typeface="Times New Roman" pitchFamily="18" charset="0"/>
              </a:rPr>
              <a:t>	1.5 </a:t>
            </a:r>
            <a:r>
              <a:rPr lang="en-US" sz="1600" dirty="0">
                <a:latin typeface="Times New Roman" pitchFamily="18" charset="0"/>
                <a:cs typeface="Times New Roman" pitchFamily="18" charset="0"/>
              </a:rPr>
              <a:t>turns of spiral bar at each end of support</a:t>
            </a:r>
            <a:r>
              <a:rPr lang="en-US" sz="1600" dirty="0" smtClean="0">
                <a:latin typeface="Times New Roman" pitchFamily="18" charset="0"/>
                <a:cs typeface="Times New Roman" pitchFamily="18" charset="0"/>
              </a:rPr>
              <a:t>.</a:t>
            </a:r>
          </a:p>
          <a:p>
            <a:pPr algn="l" rtl="0">
              <a:buNone/>
            </a:pPr>
            <a:r>
              <a:rPr lang="en-US" sz="1600" dirty="0">
                <a:latin typeface="Times New Roman" pitchFamily="18" charset="0"/>
                <a:cs typeface="Times New Roman" pitchFamily="18" charset="0"/>
              </a:rPr>
              <a:t>	</a:t>
            </a:r>
            <a:endParaRPr lang="en-US" sz="1600" dirty="0" smtClean="0">
              <a:latin typeface="Times New Roman" pitchFamily="18" charset="0"/>
              <a:cs typeface="Times New Roman" pitchFamily="18" charset="0"/>
            </a:endParaRPr>
          </a:p>
          <a:p>
            <a:pPr algn="l" rtl="0">
              <a:lnSpc>
                <a:spcPct val="150000"/>
              </a:lnSpc>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Area of steel = 3848 </a:t>
            </a:r>
            <a:r>
              <a:rPr lang="en-US" sz="1600" dirty="0" smtClean="0">
                <a:latin typeface="Times New Roman" pitchFamily="18" charset="0"/>
                <a:cs typeface="Times New Roman" pitchFamily="18" charset="0"/>
              </a:rPr>
              <a:t>mm</a:t>
            </a:r>
            <a:r>
              <a:rPr lang="en-US" sz="1600" baseline="30000" dirty="0" smtClean="0">
                <a:latin typeface="Times New Roman" pitchFamily="18" charset="0"/>
                <a:cs typeface="Times New Roman" pitchFamily="18" charset="0"/>
              </a:rPr>
              <a:t>2</a:t>
            </a:r>
            <a:endParaRPr lang="en-US" sz="1600" dirty="0" smtClean="0">
              <a:latin typeface="Times New Roman" pitchFamily="18" charset="0"/>
              <a:cs typeface="Times New Roman" pitchFamily="18" charset="0"/>
            </a:endParaRPr>
          </a:p>
          <a:p>
            <a:pPr algn="l" rtl="0">
              <a:lnSpc>
                <a:spcPct val="150000"/>
              </a:lnSpc>
              <a:buNone/>
            </a:pPr>
            <a:r>
              <a:rPr lang="en-US" sz="1600" dirty="0">
                <a:latin typeface="Times New Roman" pitchFamily="18" charset="0"/>
                <a:cs typeface="Times New Roman" pitchFamily="18" charset="0"/>
              </a:rPr>
              <a:t>	Rebar percentage = </a:t>
            </a:r>
            <a:r>
              <a:rPr lang="en-US" sz="1600" dirty="0" smtClean="0">
                <a:latin typeface="Times New Roman" pitchFamily="18" charset="0"/>
                <a:cs typeface="Times New Roman" pitchFamily="18" charset="0"/>
              </a:rPr>
              <a:t>1%</a:t>
            </a:r>
          </a:p>
          <a:p>
            <a:pPr algn="l" rtl="0">
              <a:lnSpc>
                <a:spcPct val="150000"/>
              </a:lnSpc>
              <a:buNone/>
            </a:pPr>
            <a:r>
              <a:rPr lang="en-US" sz="1600" dirty="0" smtClean="0">
                <a:latin typeface="Times New Roman" pitchFamily="18" charset="0"/>
                <a:cs typeface="Times New Roman" pitchFamily="18" charset="0"/>
              </a:rPr>
              <a:t>	Number </a:t>
            </a:r>
            <a:r>
              <a:rPr lang="en-US" sz="1600" dirty="0">
                <a:latin typeface="Times New Roman" pitchFamily="18" charset="0"/>
                <a:cs typeface="Times New Roman" pitchFamily="18" charset="0"/>
              </a:rPr>
              <a:t>of bars =  = 12 </a:t>
            </a:r>
            <a:r>
              <a:rPr lang="en-US" sz="1600" dirty="0" smtClean="0">
                <a:latin typeface="Times New Roman" pitchFamily="18" charset="0"/>
                <a:cs typeface="Times New Roman" pitchFamily="18" charset="0"/>
              </a:rPr>
              <a:t>bars.</a:t>
            </a:r>
          </a:p>
          <a:p>
            <a:pPr algn="l" rtl="0">
              <a:lnSpc>
                <a:spcPct val="150000"/>
              </a:lnSpc>
              <a:buNone/>
            </a:pPr>
            <a:r>
              <a:rPr lang="en-US" sz="1600" dirty="0" smtClean="0">
                <a:latin typeface="Times New Roman" pitchFamily="18" charset="0"/>
                <a:cs typeface="Times New Roman" pitchFamily="18" charset="0"/>
              </a:rPr>
              <a:t>	Area </a:t>
            </a:r>
            <a:r>
              <a:rPr lang="en-US" sz="1600" dirty="0">
                <a:latin typeface="Times New Roman" pitchFamily="18" charset="0"/>
                <a:cs typeface="Times New Roman" pitchFamily="18" charset="0"/>
              </a:rPr>
              <a:t>of bar =   = 287 </a:t>
            </a:r>
            <a:r>
              <a:rPr lang="en-US" sz="1600" dirty="0" smtClean="0">
                <a:latin typeface="Times New Roman" pitchFamily="18" charset="0"/>
                <a:cs typeface="Times New Roman" pitchFamily="18" charset="0"/>
              </a:rPr>
              <a:t>mm</a:t>
            </a:r>
            <a:r>
              <a:rPr lang="en-US" sz="1600" baseline="30000" dirty="0" smtClean="0">
                <a:latin typeface="Times New Roman" pitchFamily="18" charset="0"/>
                <a:cs typeface="Times New Roman" pitchFamily="18" charset="0"/>
              </a:rPr>
              <a:t>2</a:t>
            </a:r>
            <a:endParaRPr lang="en-US" sz="1600" dirty="0">
              <a:latin typeface="Times New Roman" pitchFamily="18" charset="0"/>
              <a:cs typeface="Times New Roman" pitchFamily="18" charset="0"/>
            </a:endParaRPr>
          </a:p>
          <a:p>
            <a:pPr algn="l" rtl="0">
              <a:lnSpc>
                <a:spcPct val="150000"/>
              </a:lnSpc>
              <a:buNone/>
            </a:pPr>
            <a:r>
              <a:rPr lang="en-US" sz="1600" dirty="0" smtClean="0">
                <a:latin typeface="Times New Roman" pitchFamily="18" charset="0"/>
                <a:cs typeface="Times New Roman" pitchFamily="18" charset="0"/>
              </a:rPr>
              <a:t>        Area of bar Φ20 mm = 314 mm</a:t>
            </a:r>
            <a:r>
              <a:rPr lang="en-US" sz="1600" baseline="30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 </a:t>
            </a:r>
          </a:p>
          <a:p>
            <a:pPr algn="l" rtl="0">
              <a:lnSpc>
                <a:spcPct val="150000"/>
              </a:lnSpc>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So</a:t>
            </a:r>
            <a:r>
              <a:rPr lang="en-US" sz="1600" dirty="0">
                <a:latin typeface="Times New Roman" pitchFamily="18" charset="0"/>
                <a:cs typeface="Times New Roman" pitchFamily="18" charset="0"/>
              </a:rPr>
              <a:t>, use 12 Φ20 mm is used </a:t>
            </a:r>
          </a:p>
          <a:p>
            <a:pPr algn="l" rtl="0">
              <a:buNone/>
            </a:pPr>
            <a:endParaRPr lang="en-US" sz="1600" dirty="0" smtClean="0"/>
          </a:p>
          <a:p>
            <a:pPr algn="l" rtl="0">
              <a:buNone/>
            </a:pPr>
            <a:endParaRPr lang="en-US" sz="1600" dirty="0"/>
          </a:p>
        </p:txBody>
      </p:sp>
      <p:pic>
        <p:nvPicPr>
          <p:cNvPr id="4" name="Picture 3" descr="التقاط.PNG"/>
          <p:cNvPicPr>
            <a:picLocks noChangeAspect="1"/>
          </p:cNvPicPr>
          <p:nvPr/>
        </p:nvPicPr>
        <p:blipFill>
          <a:blip r:embed="rId3" cstate="print"/>
          <a:stretch>
            <a:fillRect/>
          </a:stretch>
        </p:blipFill>
        <p:spPr>
          <a:xfrm>
            <a:off x="4500562" y="2938470"/>
            <a:ext cx="4240620" cy="3397182"/>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التقاط.PNG"/>
          <p:cNvPicPr>
            <a:picLocks noGrp="1" noChangeAspect="1"/>
          </p:cNvPicPr>
          <p:nvPr>
            <p:ph idx="1"/>
          </p:nvPr>
        </p:nvPicPr>
        <p:blipFill>
          <a:blip r:embed="rId3" cstate="print"/>
          <a:stretch>
            <a:fillRect/>
          </a:stretch>
        </p:blipFill>
        <p:spPr>
          <a:xfrm>
            <a:off x="214282" y="1617970"/>
            <a:ext cx="8869442" cy="4882864"/>
          </a:xfrm>
        </p:spPr>
      </p:pic>
      <p:sp>
        <p:nvSpPr>
          <p:cNvPr id="6" name="Content Placeholder 2"/>
          <p:cNvSpPr txBox="1">
            <a:spLocks/>
          </p:cNvSpPr>
          <p:nvPr/>
        </p:nvSpPr>
        <p:spPr>
          <a:xfrm>
            <a:off x="2571736" y="214290"/>
            <a:ext cx="3786214" cy="785818"/>
          </a:xfrm>
          <a:prstGeom prst="rect">
            <a:avLst/>
          </a:prstGeom>
        </p:spPr>
        <p:txBody>
          <a:bodyPr vert="horz" lIns="91440" tIns="45720" rIns="91440" bIns="45720" rtlCol="1">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800" dirty="0" smtClean="0">
                <a:latin typeface="Times New Roman" pitchFamily="18" charset="0"/>
                <a:cs typeface="Times New Roman" pitchFamily="18" charset="0"/>
              </a:rPr>
              <a:t>Steel of column</a:t>
            </a:r>
            <a:endParaRPr kumimoji="0" lang="ar-SA" sz="38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alphaModFix amt="39000"/>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normAutofit/>
          </a:bodyPr>
          <a:lstStyle/>
          <a:p>
            <a:r>
              <a:rPr lang="en-US" b="1" dirty="0" smtClean="0">
                <a:solidFill>
                  <a:srgbClr val="FF0000"/>
                </a:solidFill>
                <a:effectLst>
                  <a:outerShdw blurRad="38100" dist="38100" dir="2700000" algn="tl">
                    <a:srgbClr val="000000">
                      <a:alpha val="43137"/>
                    </a:srgbClr>
                  </a:outerShdw>
                </a:effectLst>
              </a:rPr>
              <a:t>Chapter One </a:t>
            </a:r>
            <a:endParaRPr lang="ar-SA"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000100" y="3500438"/>
            <a:ext cx="7686700" cy="2603170"/>
          </a:xfrm>
        </p:spPr>
        <p:txBody>
          <a:bodyPr>
            <a:normAutofit/>
          </a:bodyPr>
          <a:lstStyle/>
          <a:p>
            <a:pPr marL="594360" marR="594360" algn="ctr" rtl="0">
              <a:lnSpc>
                <a:spcPct val="120000"/>
              </a:lnSpc>
              <a:spcBef>
                <a:spcPts val="1000"/>
              </a:spcBef>
              <a:spcAft>
                <a:spcPts val="1400"/>
              </a:spcAft>
              <a:buNone/>
            </a:pPr>
            <a:r>
              <a:rPr lang="en-US" sz="3200" b="1" dirty="0" smtClean="0">
                <a:effectLst>
                  <a:outerShdw blurRad="38100" dist="38100" dir="2700000" algn="tl">
                    <a:srgbClr val="000000">
                      <a:alpha val="43137"/>
                    </a:srgbClr>
                  </a:outerShdw>
                </a:effectLst>
              </a:rPr>
              <a:t>Introduction </a:t>
            </a:r>
            <a:r>
              <a:rPr lang="en-US" sz="3200" b="1" i="1" dirty="0" smtClean="0">
                <a:effectLst>
                  <a:outerShdw blurRad="38100" dist="38100" dir="2700000" algn="tl">
                    <a:srgbClr val="000000">
                      <a:alpha val="43137"/>
                    </a:srgbClr>
                  </a:outerShdw>
                </a:effectLst>
                <a:latin typeface="Times New Roman"/>
                <a:ea typeface="Calibri"/>
                <a:cs typeface="Arial"/>
              </a:rPr>
              <a:t>	</a:t>
            </a:r>
          </a:p>
          <a:p>
            <a:pPr marL="594360" marR="594360" algn="ctr" rtl="0">
              <a:lnSpc>
                <a:spcPct val="120000"/>
              </a:lnSpc>
              <a:spcBef>
                <a:spcPts val="1000"/>
              </a:spcBef>
              <a:spcAft>
                <a:spcPts val="1400"/>
              </a:spcAft>
              <a:buNone/>
            </a:pPr>
            <a:r>
              <a:rPr lang="en-US" sz="2800" b="1" i="1" dirty="0" smtClean="0">
                <a:effectLst>
                  <a:outerShdw blurRad="38100" dist="38100" dir="2700000" algn="tl">
                    <a:srgbClr val="000000">
                      <a:alpha val="43137"/>
                    </a:srgbClr>
                  </a:outerShdw>
                </a:effectLst>
                <a:latin typeface="Times New Roman"/>
                <a:ea typeface="Calibri"/>
                <a:cs typeface="Arial"/>
              </a:rPr>
              <a:t>			</a:t>
            </a:r>
            <a:endParaRPr lang="en-US" dirty="0" smtClean="0">
              <a:effectLst>
                <a:outerShdw blurRad="38100" dist="38100" dir="2700000" algn="tl">
                  <a:srgbClr val="000000">
                    <a:alpha val="43137"/>
                  </a:srgbClr>
                </a:outerShdw>
              </a:effectLst>
            </a:endParaRPr>
          </a:p>
          <a:p>
            <a:pPr algn="l" rtl="0">
              <a:buNone/>
            </a:pPr>
            <a:r>
              <a:rPr lang="en-US"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	</a:t>
            </a:r>
          </a:p>
          <a:p>
            <a:pPr algn="l">
              <a:buNone/>
            </a:pPr>
            <a:endParaRPr lang="ar-SA" dirty="0">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143000"/>
          </a:xfrm>
        </p:spPr>
        <p:txBody>
          <a:bodyPr>
            <a:normAutofit fontScale="90000"/>
          </a:bodyPr>
          <a:lstStyle/>
          <a:p>
            <a:pPr marL="1143000" lvl="2" indent="-228600" rtl="0">
              <a:lnSpc>
                <a:spcPct val="115000"/>
              </a:lnSpc>
              <a:spcAft>
                <a:spcPts val="1000"/>
              </a:spcAft>
            </a:pPr>
            <a:r>
              <a:rPr lang="en-US" sz="6000" b="1" kern="1200" dirty="0" smtClean="0">
                <a:solidFill>
                  <a:schemeClr val="tx2"/>
                </a:solidFill>
                <a:latin typeface="Times New Roman"/>
                <a:ea typeface="Calibri"/>
                <a:cs typeface="+mj-cs"/>
              </a:rPr>
              <a:t>Design of slabs</a:t>
            </a:r>
            <a:r>
              <a:rPr lang="en-US" dirty="0" smtClean="0">
                <a:latin typeface="Times New Roman"/>
                <a:ea typeface="Calibri"/>
                <a:cs typeface="Arial"/>
              </a:rPr>
              <a:t>.</a:t>
            </a:r>
            <a:r>
              <a:rPr lang="en-US" sz="1600" dirty="0" smtClean="0">
                <a:latin typeface="Calibri"/>
                <a:ea typeface="Calibri"/>
                <a:cs typeface="Arial"/>
              </a:rPr>
              <a:t/>
            </a:r>
            <a:br>
              <a:rPr lang="en-US" sz="1600" dirty="0" smtClean="0">
                <a:latin typeface="Calibri"/>
                <a:ea typeface="Calibri"/>
                <a:cs typeface="Arial"/>
              </a:rPr>
            </a:br>
            <a:endParaRPr lang="ar-SA" dirty="0"/>
          </a:p>
        </p:txBody>
      </p:sp>
      <p:sp>
        <p:nvSpPr>
          <p:cNvPr id="3" name="Content Placeholder 2"/>
          <p:cNvSpPr>
            <a:spLocks noGrp="1"/>
          </p:cNvSpPr>
          <p:nvPr>
            <p:ph idx="1"/>
          </p:nvPr>
        </p:nvSpPr>
        <p:spPr>
          <a:xfrm>
            <a:off x="0" y="1124744"/>
            <a:ext cx="9144000" cy="5733256"/>
          </a:xfrm>
        </p:spPr>
        <p:txBody>
          <a:bodyPr>
            <a:normAutofit/>
          </a:bodyPr>
          <a:lstStyle/>
          <a:p>
            <a:pPr algn="l" rtl="0"/>
            <a:r>
              <a:rPr lang="en-US" dirty="0" smtClean="0">
                <a:latin typeface="Times New Roman" pitchFamily="18" charset="0"/>
                <a:cs typeface="Times New Roman" pitchFamily="18" charset="0"/>
              </a:rPr>
              <a:t>Punching shear:</a:t>
            </a:r>
          </a:p>
          <a:p>
            <a:pPr algn="l" rtl="0">
              <a:buNone/>
            </a:pPr>
            <a:endParaRPr lang="en-US" sz="1050" dirty="0" smtClean="0">
              <a:latin typeface="Times New Roman" pitchFamily="18" charset="0"/>
              <a:cs typeface="Times New Roman" pitchFamily="18" charset="0"/>
            </a:endParaRPr>
          </a:p>
          <a:p>
            <a:pPr algn="l" rtl="0">
              <a:buNone/>
            </a:pPr>
            <a:r>
              <a:rPr lang="en-US" sz="1600" dirty="0">
                <a:latin typeface="Times New Roman" pitchFamily="18" charset="0"/>
                <a:cs typeface="Times New Roman" pitchFamily="18" charset="0"/>
              </a:rPr>
              <a:t>The thickness of drop panels is redesigned </a:t>
            </a: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to </a:t>
            </a:r>
            <a:r>
              <a:rPr lang="en-US" sz="1600" dirty="0">
                <a:latin typeface="Times New Roman" pitchFamily="18" charset="0"/>
                <a:cs typeface="Times New Roman" pitchFamily="18" charset="0"/>
              </a:rPr>
              <a:t>be safe for punching </a:t>
            </a:r>
            <a:r>
              <a:rPr lang="en-US" sz="1600" dirty="0" smtClean="0">
                <a:latin typeface="Times New Roman" pitchFamily="18" charset="0"/>
                <a:cs typeface="Times New Roman" pitchFamily="18" charset="0"/>
              </a:rPr>
              <a:t>shear.</a:t>
            </a:r>
            <a:endParaRPr lang="ar-SA" sz="1600" dirty="0">
              <a:latin typeface="Times New Roman" pitchFamily="18" charset="0"/>
              <a:cs typeface="Times New Roman" pitchFamily="18" charset="0"/>
            </a:endParaRPr>
          </a:p>
        </p:txBody>
      </p:sp>
      <p:pic>
        <p:nvPicPr>
          <p:cNvPr id="6" name="Picture 5" descr="C:\Users\Shafiq\Desktop\Drop banls.PNG"/>
          <p:cNvPicPr/>
          <p:nvPr/>
        </p:nvPicPr>
        <p:blipFill>
          <a:blip r:embed="rId2" cstate="print"/>
          <a:srcRect/>
          <a:stretch>
            <a:fillRect/>
          </a:stretch>
        </p:blipFill>
        <p:spPr bwMode="auto">
          <a:xfrm>
            <a:off x="5805920" y="571480"/>
            <a:ext cx="3158568" cy="20882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التقاط.PNG"/>
          <p:cNvPicPr>
            <a:picLocks noChangeAspect="1"/>
          </p:cNvPicPr>
          <p:nvPr/>
        </p:nvPicPr>
        <p:blipFill>
          <a:blip r:embed="rId3" cstate="print"/>
          <a:stretch>
            <a:fillRect/>
          </a:stretch>
        </p:blipFill>
        <p:spPr>
          <a:xfrm>
            <a:off x="1571604" y="2714620"/>
            <a:ext cx="6929486" cy="4079352"/>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r>
              <a:rPr lang="en-US" dirty="0" smtClean="0"/>
              <a:t>Flexure</a:t>
            </a:r>
            <a:r>
              <a:rPr lang="en-US" sz="5400" b="1" dirty="0" smtClean="0">
                <a:solidFill>
                  <a:schemeClr val="tx2"/>
                </a:solidFill>
                <a:latin typeface="Times New Roman"/>
                <a:ea typeface="Calibri"/>
              </a:rPr>
              <a:t> </a:t>
            </a:r>
            <a:r>
              <a:rPr lang="en-US" dirty="0" smtClean="0"/>
              <a:t>reinforcement:</a:t>
            </a:r>
          </a:p>
          <a:p>
            <a:pPr algn="l" rtl="0">
              <a:buNone/>
            </a:pPr>
            <a:r>
              <a:rPr lang="en-US" sz="1600" dirty="0" smtClean="0">
                <a:latin typeface="Times New Roman" pitchFamily="18" charset="0"/>
                <a:cs typeface="Times New Roman" pitchFamily="18" charset="0"/>
              </a:rPr>
              <a:t>comparing the moment and area of steel in ETABS and in SAFE.</a:t>
            </a:r>
            <a:endParaRPr lang="en-US" dirty="0" smtClean="0">
              <a:latin typeface="Times New Roman" pitchFamily="18" charset="0"/>
              <a:cs typeface="Times New Roman" pitchFamily="18" charset="0"/>
            </a:endParaRPr>
          </a:p>
          <a:p>
            <a:pPr algn="l" rtl="0">
              <a:buFont typeface="Wingdings" pitchFamily="2" charset="2"/>
              <a:buChar char="Ø"/>
            </a:pPr>
            <a:r>
              <a:rPr lang="en-US" dirty="0" smtClean="0">
                <a:latin typeface="Times New Roman" pitchFamily="18" charset="0"/>
                <a:cs typeface="Times New Roman" pitchFamily="18" charset="0"/>
              </a:rPr>
              <a:t>From ETABS:</a:t>
            </a:r>
            <a:endParaRPr lang="en-US" dirty="0">
              <a:latin typeface="Times New Roman" pitchFamily="18" charset="0"/>
              <a:cs typeface="Times New Roman" pitchFamily="18" charset="0"/>
            </a:endParaRPr>
          </a:p>
          <a:p>
            <a:pPr algn="l" rtl="0">
              <a:buNone/>
            </a:pP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	Positive </a:t>
            </a:r>
            <a:r>
              <a:rPr lang="en-US" sz="1600" dirty="0">
                <a:latin typeface="Times New Roman" pitchFamily="18" charset="0"/>
                <a:cs typeface="Times New Roman" pitchFamily="18" charset="0"/>
              </a:rPr>
              <a:t>moment = 19.1 KN-m/m		</a:t>
            </a: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	d </a:t>
            </a:r>
            <a:r>
              <a:rPr lang="en-US" sz="1600" dirty="0">
                <a:latin typeface="Times New Roman" pitchFamily="18" charset="0"/>
                <a:cs typeface="Times New Roman" pitchFamily="18" charset="0"/>
              </a:rPr>
              <a:t>= 230 mm	</a:t>
            </a:r>
            <a:r>
              <a:rPr lang="en-US" sz="1600" dirty="0" smtClean="0">
                <a:latin typeface="Times New Roman" pitchFamily="18" charset="0"/>
                <a:cs typeface="Times New Roman" pitchFamily="18" charset="0"/>
              </a:rPr>
              <a:t>	b</a:t>
            </a:r>
            <a:r>
              <a:rPr lang="en-US" sz="1600" dirty="0">
                <a:latin typeface="Times New Roman" pitchFamily="18" charset="0"/>
                <a:cs typeface="Times New Roman" pitchFamily="18" charset="0"/>
              </a:rPr>
              <a:t>= 1000 mm</a:t>
            </a:r>
          </a:p>
          <a:p>
            <a:pPr algn="l" rtl="0">
              <a:buNone/>
            </a:pPr>
            <a:endParaRPr lang="en-US" sz="1600" dirty="0"/>
          </a:p>
        </p:txBody>
      </p:sp>
      <p:pic>
        <p:nvPicPr>
          <p:cNvPr id="8" name="Picture 7" descr="C:\Users\Shafiq\Desktop\moment.PNG"/>
          <p:cNvPicPr/>
          <p:nvPr/>
        </p:nvPicPr>
        <p:blipFill>
          <a:blip r:embed="rId2" cstate="print"/>
          <a:srcRect/>
          <a:stretch>
            <a:fillRect/>
          </a:stretch>
        </p:blipFill>
        <p:spPr bwMode="auto">
          <a:xfrm>
            <a:off x="4714876" y="1643050"/>
            <a:ext cx="3500462" cy="25717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4273" name="Rectangle 1"/>
          <p:cNvSpPr>
            <a:spLocks noChangeArrowheads="1"/>
          </p:cNvSpPr>
          <p:nvPr/>
        </p:nvSpPr>
        <p:spPr bwMode="auto">
          <a:xfrm>
            <a:off x="214282" y="4500570"/>
            <a:ext cx="524201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28650" algn="l"/>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r>
              <a:rPr kumimoji="0" lang="en-US" sz="16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s, min </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0.0020 (1000) (250) = 500 mm</a:t>
            </a:r>
            <a:r>
              <a:rPr kumimoji="0" lang="en-US" sz="16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
            </a:r>
          </a:p>
          <a:p>
            <a:pPr marL="0" marR="0" lvl="0" indent="0" algn="l" defTabSz="914400" rtl="0" eaLnBrk="1" fontAlgn="base" latinLnBrk="0" hangingPunct="1">
              <a:lnSpc>
                <a:spcPct val="100000"/>
              </a:lnSpc>
              <a:spcBef>
                <a:spcPct val="0"/>
              </a:spcBef>
              <a:spcAft>
                <a:spcPct val="0"/>
              </a:spcAft>
              <a:buClrTx/>
              <a:buSzTx/>
              <a:buFontTx/>
              <a:buNone/>
              <a:tabLst>
                <a:tab pos="628650" algn="l"/>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Then, Use A</a:t>
            </a:r>
            <a:r>
              <a:rPr kumimoji="0" lang="en-US" sz="16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s, min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 name="Picture 11" descr="area of steel min from safe page 31.PNG"/>
          <p:cNvPicPr/>
          <p:nvPr/>
        </p:nvPicPr>
        <p:blipFill>
          <a:blip r:embed="rId3" cstate="print"/>
          <a:stretch>
            <a:fillRect/>
          </a:stretch>
        </p:blipFill>
        <p:spPr>
          <a:xfrm>
            <a:off x="2571736" y="4857760"/>
            <a:ext cx="5715040" cy="19288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313" name="Picture 1" descr="C:\Users\Shafiq\Desktop\dv.PNG"/>
          <p:cNvPicPr>
            <a:picLocks noChangeAspect="1" noChangeArrowheads="1"/>
          </p:cNvPicPr>
          <p:nvPr/>
        </p:nvPicPr>
        <p:blipFill>
          <a:blip r:embed="rId4"/>
          <a:srcRect/>
          <a:stretch>
            <a:fillRect/>
          </a:stretch>
        </p:blipFill>
        <p:spPr bwMode="auto">
          <a:xfrm>
            <a:off x="142844" y="2643182"/>
            <a:ext cx="4408745" cy="1714512"/>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endParaRPr lang="en-US" dirty="0" smtClean="0"/>
          </a:p>
          <a:p>
            <a:pPr algn="l" rtl="0">
              <a:buFont typeface="Wingdings" pitchFamily="2" charset="2"/>
              <a:buChar char="Ø"/>
            </a:pPr>
            <a:r>
              <a:rPr lang="en-US" dirty="0" smtClean="0">
                <a:latin typeface="Times New Roman" pitchFamily="18" charset="0"/>
                <a:cs typeface="Times New Roman" pitchFamily="18" charset="0"/>
              </a:rPr>
              <a:t>From SAFE:</a:t>
            </a:r>
            <a:endParaRPr lang="en-US" dirty="0">
              <a:latin typeface="Times New Roman" pitchFamily="18" charset="0"/>
              <a:cs typeface="Times New Roman" pitchFamily="18" charset="0"/>
            </a:endParaRPr>
          </a:p>
          <a:p>
            <a:pPr algn="l" rtl="0">
              <a:buNone/>
            </a:pP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The </a:t>
            </a:r>
            <a:r>
              <a:rPr lang="en-US" sz="1600" dirty="0">
                <a:latin typeface="Times New Roman" pitchFamily="18" charset="0"/>
                <a:cs typeface="Times New Roman" pitchFamily="18" charset="0"/>
              </a:rPr>
              <a:t>column strip is taken as one meter </a:t>
            </a:r>
            <a:r>
              <a:rPr lang="en-US" sz="1600" dirty="0" smtClean="0">
                <a:latin typeface="Times New Roman" pitchFamily="18" charset="0"/>
                <a:cs typeface="Times New Roman" pitchFamily="18" charset="0"/>
              </a:rPr>
              <a:t>strip.</a:t>
            </a:r>
          </a:p>
          <a:p>
            <a:pPr algn="l" rtl="0">
              <a:buNone/>
            </a:pP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The area of steel is equal to the ETABS calculations</a:t>
            </a:r>
          </a:p>
          <a:p>
            <a:pPr algn="l" rtl="0">
              <a:buNone/>
            </a:pPr>
            <a:endParaRPr lang="en-US" sz="1600" dirty="0" smtClean="0">
              <a:latin typeface="Times New Roman" pitchFamily="18" charset="0"/>
              <a:cs typeface="Times New Roman" pitchFamily="18" charset="0"/>
            </a:endParaRPr>
          </a:p>
          <a:p>
            <a:pPr algn="l" rtl="0">
              <a:lnSpc>
                <a:spcPct val="150000"/>
              </a:lnSpc>
              <a:buNone/>
            </a:pPr>
            <a:r>
              <a:rPr lang="en-US" sz="1600" dirty="0" smtClean="0">
                <a:latin typeface="Times New Roman" pitchFamily="18" charset="0"/>
                <a:cs typeface="Times New Roman" pitchFamily="18" charset="0"/>
              </a:rPr>
              <a:t>SAFE slab </a:t>
            </a:r>
            <a:r>
              <a:rPr lang="en-US" sz="1600" dirty="0">
                <a:latin typeface="Times New Roman" pitchFamily="18" charset="0"/>
                <a:cs typeface="Times New Roman" pitchFamily="18" charset="0"/>
              </a:rPr>
              <a:t>design </a:t>
            </a:r>
            <a:r>
              <a:rPr lang="en-US" sz="1600" dirty="0" smtClean="0">
                <a:latin typeface="Times New Roman" pitchFamily="18" charset="0"/>
                <a:cs typeface="Times New Roman" pitchFamily="18" charset="0"/>
              </a:rPr>
              <a:t>tracking a </a:t>
            </a:r>
            <a:r>
              <a:rPr lang="en-US" sz="1600" dirty="0">
                <a:latin typeface="Times New Roman" pitchFamily="18" charset="0"/>
                <a:cs typeface="Times New Roman" pitchFamily="18" charset="0"/>
              </a:rPr>
              <a:t>typical uniform </a:t>
            </a:r>
            <a:r>
              <a:rPr lang="en-US" sz="1600" dirty="0" smtClean="0">
                <a:latin typeface="Times New Roman" pitchFamily="18" charset="0"/>
                <a:cs typeface="Times New Roman" pitchFamily="18" charset="0"/>
              </a:rPr>
              <a:t>reinforcing </a:t>
            </a:r>
          </a:p>
          <a:p>
            <a:pPr algn="l" rtl="0">
              <a:lnSpc>
                <a:spcPct val="150000"/>
              </a:lnSpc>
              <a:buNone/>
            </a:pPr>
            <a:r>
              <a:rPr lang="en-US" sz="1600" dirty="0" smtClean="0">
                <a:latin typeface="Times New Roman" pitchFamily="18" charset="0"/>
                <a:cs typeface="Times New Roman" pitchFamily="18" charset="0"/>
              </a:rPr>
              <a:t>is </a:t>
            </a:r>
            <a:r>
              <a:rPr lang="en-US" sz="1600" dirty="0">
                <a:latin typeface="Times New Roman" pitchFamily="18" charset="0"/>
                <a:cs typeface="Times New Roman" pitchFamily="18" charset="0"/>
              </a:rPr>
              <a:t>used 1 Φ12 each 200 mm in each </a:t>
            </a:r>
            <a:r>
              <a:rPr lang="en-US" sz="1600" dirty="0" smtClean="0">
                <a:latin typeface="Times New Roman" pitchFamily="18" charset="0"/>
                <a:cs typeface="Times New Roman" pitchFamily="18" charset="0"/>
              </a:rPr>
              <a:t>direction(X </a:t>
            </a:r>
            <a:r>
              <a:rPr lang="en-US" sz="1600" dirty="0">
                <a:latin typeface="Times New Roman" pitchFamily="18" charset="0"/>
                <a:cs typeface="Times New Roman" pitchFamily="18" charset="0"/>
              </a:rPr>
              <a:t>and Y).</a:t>
            </a:r>
          </a:p>
          <a:p>
            <a:pPr algn="l" rtl="0">
              <a:buNone/>
            </a:pPr>
            <a:endParaRPr lang="en-US" sz="1600" dirty="0" smtClean="0">
              <a:latin typeface="Times New Roman" pitchFamily="18" charset="0"/>
              <a:cs typeface="Times New Roman" pitchFamily="18" charset="0"/>
            </a:endParaRPr>
          </a:p>
          <a:p>
            <a:pPr algn="l" rtl="0">
              <a:lnSpc>
                <a:spcPct val="150000"/>
              </a:lnSpc>
              <a:buNone/>
            </a:pPr>
            <a:r>
              <a:rPr lang="en-US" sz="1600" dirty="0">
                <a:latin typeface="Times New Roman" pitchFamily="18" charset="0"/>
                <a:cs typeface="Times New Roman" pitchFamily="18" charset="0"/>
              </a:rPr>
              <a:t>Additional bars (Top and Bottom) needed for the </a:t>
            </a:r>
            <a:r>
              <a:rPr lang="en-US" sz="1600" dirty="0" smtClean="0">
                <a:latin typeface="Times New Roman" pitchFamily="18" charset="0"/>
                <a:cs typeface="Times New Roman" pitchFamily="18" charset="0"/>
              </a:rPr>
              <a:t>column</a:t>
            </a:r>
          </a:p>
          <a:p>
            <a:pPr algn="l" rtl="0">
              <a:lnSpc>
                <a:spcPct val="150000"/>
              </a:lnSpc>
              <a:buNone/>
            </a:pP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strip and middle strip in both </a:t>
            </a:r>
            <a:r>
              <a:rPr lang="en-US" sz="1600" dirty="0" smtClean="0">
                <a:latin typeface="Times New Roman" pitchFamily="18" charset="0"/>
                <a:cs typeface="Times New Roman" pitchFamily="18" charset="0"/>
              </a:rPr>
              <a:t>directions.</a:t>
            </a:r>
          </a:p>
          <a:p>
            <a:pPr algn="l" rtl="0">
              <a:buNone/>
            </a:pPr>
            <a:endParaRPr lang="en-US" sz="1600" dirty="0" smtClean="0">
              <a:latin typeface="Times New Roman" pitchFamily="18" charset="0"/>
              <a:cs typeface="Times New Roman" pitchFamily="18" charset="0"/>
            </a:endParaRPr>
          </a:p>
          <a:p>
            <a:pPr algn="l" rtl="0">
              <a:lnSpc>
                <a:spcPct val="150000"/>
              </a:lnSpc>
              <a:buNone/>
            </a:pPr>
            <a:r>
              <a:rPr lang="en-US" sz="1600" dirty="0">
                <a:latin typeface="Times New Roman" pitchFamily="18" charset="0"/>
                <a:cs typeface="Times New Roman" pitchFamily="18" charset="0"/>
              </a:rPr>
              <a:t>The additional bars shall be extended 0.35 </a:t>
            </a:r>
            <a:r>
              <a:rPr lang="en-US" sz="1600" dirty="0" err="1">
                <a:latin typeface="Times New Roman" pitchFamily="18" charset="0"/>
                <a:cs typeface="Times New Roman" pitchFamily="18" charset="0"/>
              </a:rPr>
              <a:t>Ln</a:t>
            </a:r>
            <a:r>
              <a:rPr lang="en-US" sz="1600" dirty="0">
                <a:latin typeface="Times New Roman" pitchFamily="18" charset="0"/>
                <a:cs typeface="Times New Roman" pitchFamily="18" charset="0"/>
              </a:rPr>
              <a:t> </a:t>
            </a:r>
            <a:endParaRPr lang="en-US" sz="1600" dirty="0" smtClean="0">
              <a:latin typeface="Times New Roman" pitchFamily="18" charset="0"/>
              <a:cs typeface="Times New Roman" pitchFamily="18" charset="0"/>
            </a:endParaRPr>
          </a:p>
          <a:p>
            <a:pPr algn="l" rtl="0">
              <a:lnSpc>
                <a:spcPct val="150000"/>
              </a:lnSpc>
              <a:buNone/>
            </a:pPr>
            <a:r>
              <a:rPr lang="en-US" sz="1600" dirty="0" smtClean="0">
                <a:latin typeface="Times New Roman" pitchFamily="18" charset="0"/>
                <a:cs typeface="Times New Roman" pitchFamily="18" charset="0"/>
              </a:rPr>
              <a:t>(</a:t>
            </a:r>
            <a:r>
              <a:rPr lang="en-US" sz="1600" dirty="0">
                <a:latin typeface="Times New Roman" pitchFamily="18" charset="0"/>
                <a:cs typeface="Times New Roman" pitchFamily="18" charset="0"/>
              </a:rPr>
              <a:t>as maximum value in the ACI Code) in both directions </a:t>
            </a:r>
            <a:r>
              <a:rPr lang="en-US" sz="1600" dirty="0" smtClean="0">
                <a:latin typeface="Times New Roman" pitchFamily="18" charset="0"/>
                <a:cs typeface="Times New Roman" pitchFamily="18" charset="0"/>
              </a:rPr>
              <a:t>.</a:t>
            </a:r>
          </a:p>
          <a:p>
            <a:pPr algn="l" rtl="0">
              <a:buNone/>
            </a:pPr>
            <a:endParaRPr lang="en-US" sz="1600" dirty="0"/>
          </a:p>
          <a:p>
            <a:pPr algn="l" rtl="0">
              <a:buNone/>
            </a:pPr>
            <a:endParaRPr lang="en-US" sz="1600" dirty="0"/>
          </a:p>
        </p:txBody>
      </p:sp>
      <p:pic>
        <p:nvPicPr>
          <p:cNvPr id="13" name="Picture 12" descr="C:\Users\Shafiq\Desktop\c.PNG"/>
          <p:cNvPicPr/>
          <p:nvPr/>
        </p:nvPicPr>
        <p:blipFill>
          <a:blip r:embed="rId2" cstate="print"/>
          <a:srcRect/>
          <a:stretch>
            <a:fillRect/>
          </a:stretch>
        </p:blipFill>
        <p:spPr bwMode="auto">
          <a:xfrm>
            <a:off x="4896700" y="1100094"/>
            <a:ext cx="4104456" cy="32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descr="C:\Users\Shafiq\Desktop\de.PNG"/>
          <p:cNvPicPr>
            <a:picLocks noChangeAspect="1" noChangeArrowheads="1"/>
          </p:cNvPicPr>
          <p:nvPr/>
        </p:nvPicPr>
        <p:blipFill>
          <a:blip r:embed="rId2"/>
          <a:srcRect/>
          <a:stretch>
            <a:fillRect/>
          </a:stretch>
        </p:blipFill>
        <p:spPr bwMode="auto">
          <a:xfrm>
            <a:off x="2071671" y="1500174"/>
            <a:ext cx="4985898" cy="5143536"/>
          </a:xfrm>
          <a:prstGeom prst="rect">
            <a:avLst/>
          </a:prstGeom>
          <a:noFill/>
        </p:spPr>
      </p:pic>
      <p:sp>
        <p:nvSpPr>
          <p:cNvPr id="5" name="Title 1"/>
          <p:cNvSpPr txBox="1">
            <a:spLocks/>
          </p:cNvSpPr>
          <p:nvPr/>
        </p:nvSpPr>
        <p:spPr>
          <a:xfrm>
            <a:off x="2214546" y="0"/>
            <a:ext cx="4900618" cy="1143000"/>
          </a:xfrm>
          <a:prstGeom prst="rect">
            <a:avLst/>
          </a:prstGeom>
        </p:spPr>
        <p:txBody>
          <a:bodyPr vert="horz" lIns="91440" tIns="45720" rIns="91440" bIns="45720" rtlCol="1" anchor="ctr">
            <a:normAutofit fontScale="67500" lnSpcReduction="20000"/>
          </a:bodyPr>
          <a:lstStyle/>
          <a:p>
            <a:pPr marL="1143000" marR="0" lvl="2" indent="-228600" algn="ctr" defTabSz="914400" rtl="0" eaLnBrk="1" fontAlgn="auto" latinLnBrk="0" hangingPunct="1">
              <a:lnSpc>
                <a:spcPct val="115000"/>
              </a:lnSpc>
              <a:spcBef>
                <a:spcPts val="0"/>
              </a:spcBef>
              <a:spcAft>
                <a:spcPts val="1000"/>
              </a:spcAft>
              <a:buClrTx/>
              <a:buSzTx/>
              <a:buFontTx/>
              <a:buNone/>
              <a:tabLst/>
              <a:defRPr/>
            </a:pPr>
            <a:r>
              <a:rPr kumimoji="0" lang="en-US" sz="6000" b="1" i="0" u="none" strike="noStrike" kern="1200" cap="none" spc="0" normalizeH="0" baseline="0" noProof="0" dirty="0" smtClean="0">
                <a:ln>
                  <a:noFill/>
                </a:ln>
                <a:effectLst/>
                <a:uLnTx/>
                <a:uFillTx/>
                <a:latin typeface="Times New Roman"/>
                <a:ea typeface="Calibri"/>
                <a:cs typeface="+mj-cs"/>
              </a:rPr>
              <a:t>Detailing of Slab</a:t>
            </a:r>
            <a:endParaRPr kumimoji="0" lang="ar-SA" sz="1800" b="0" i="0" u="none" strike="noStrike" kern="0" cap="none" spc="0" normalizeH="0" baseline="0" noProof="0" dirty="0">
              <a:ln>
                <a:noFill/>
              </a:ln>
              <a:effectLst/>
              <a:uLnTx/>
              <a:uFillTx/>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143000"/>
          </a:xfrm>
        </p:spPr>
        <p:txBody>
          <a:bodyPr>
            <a:normAutofit fontScale="90000"/>
          </a:bodyPr>
          <a:lstStyle/>
          <a:p>
            <a:pPr marL="1143000" lvl="2" indent="-228600" rtl="0">
              <a:lnSpc>
                <a:spcPct val="115000"/>
              </a:lnSpc>
              <a:spcAft>
                <a:spcPts val="1000"/>
              </a:spcAft>
            </a:pPr>
            <a:r>
              <a:rPr lang="en-US" sz="6000" b="1" kern="1200" dirty="0" smtClean="0">
                <a:solidFill>
                  <a:schemeClr val="tx2"/>
                </a:solidFill>
                <a:latin typeface="Times New Roman"/>
                <a:ea typeface="Calibri"/>
                <a:cs typeface="+mj-cs"/>
              </a:rPr>
              <a:t>Design of Shear </a:t>
            </a:r>
            <a:r>
              <a:rPr lang="en-US" sz="6000" b="1" kern="1200" dirty="0">
                <a:solidFill>
                  <a:schemeClr val="tx2"/>
                </a:solidFill>
                <a:latin typeface="Times New Roman"/>
                <a:ea typeface="Calibri"/>
                <a:cs typeface="+mj-cs"/>
              </a:rPr>
              <a:t>W</a:t>
            </a:r>
            <a:r>
              <a:rPr lang="en-US" sz="6000" b="1" kern="1200" dirty="0" smtClean="0">
                <a:solidFill>
                  <a:schemeClr val="tx2"/>
                </a:solidFill>
                <a:latin typeface="Times New Roman"/>
                <a:ea typeface="Calibri"/>
                <a:cs typeface="+mj-cs"/>
              </a:rPr>
              <a:t>alls</a:t>
            </a:r>
            <a:r>
              <a:rPr lang="en-US" sz="1600" dirty="0" smtClean="0">
                <a:latin typeface="Calibri"/>
                <a:ea typeface="Calibri"/>
                <a:cs typeface="Arial"/>
              </a:rPr>
              <a:t/>
            </a:r>
            <a:br>
              <a:rPr lang="en-US" sz="1600" dirty="0" smtClean="0">
                <a:latin typeface="Calibri"/>
                <a:ea typeface="Calibri"/>
                <a:cs typeface="Arial"/>
              </a:rPr>
            </a:br>
            <a:endParaRPr lang="ar-SA" dirty="0"/>
          </a:p>
        </p:txBody>
      </p:sp>
      <p:sp>
        <p:nvSpPr>
          <p:cNvPr id="3" name="Content Placeholder 2"/>
          <p:cNvSpPr>
            <a:spLocks noGrp="1"/>
          </p:cNvSpPr>
          <p:nvPr>
            <p:ph idx="1"/>
          </p:nvPr>
        </p:nvSpPr>
        <p:spPr>
          <a:xfrm>
            <a:off x="0" y="836712"/>
            <a:ext cx="9144000" cy="6021288"/>
          </a:xfrm>
        </p:spPr>
        <p:txBody>
          <a:bodyPr>
            <a:normAutofit/>
          </a:bodyPr>
          <a:lstStyle/>
          <a:p>
            <a:pPr algn="l" rtl="0">
              <a:buNone/>
            </a:pPr>
            <a:r>
              <a:rPr lang="en-US" sz="1600" dirty="0">
                <a:latin typeface="Times New Roman" pitchFamily="18" charset="0"/>
                <a:cs typeface="Times New Roman" pitchFamily="18" charset="0"/>
              </a:rPr>
              <a:t>The shear wall reinforcement designed for </a:t>
            </a: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ultimate </a:t>
            </a:r>
            <a:r>
              <a:rPr lang="en-US" sz="1600" dirty="0">
                <a:latin typeface="Times New Roman" pitchFamily="18" charset="0"/>
                <a:cs typeface="Times New Roman" pitchFamily="18" charset="0"/>
              </a:rPr>
              <a:t>moment from ETABS program in </a:t>
            </a:r>
            <a:r>
              <a:rPr lang="en-US" sz="1600" dirty="0" smtClean="0">
                <a:latin typeface="Times New Roman" pitchFamily="18" charset="0"/>
                <a:cs typeface="Times New Roman" pitchFamily="18" charset="0"/>
              </a:rPr>
              <a:t>both</a:t>
            </a:r>
          </a:p>
          <a:p>
            <a:pPr algn="l" rtl="0">
              <a:buNone/>
            </a:pPr>
            <a:r>
              <a:rPr lang="en-US" sz="1600" dirty="0" smtClean="0">
                <a:latin typeface="Times New Roman" pitchFamily="18" charset="0"/>
                <a:cs typeface="Times New Roman" pitchFamily="18" charset="0"/>
              </a:rPr>
              <a:t> directions (vertical and horizontal) .</a:t>
            </a:r>
          </a:p>
          <a:p>
            <a:pPr algn="l" rtl="0">
              <a:buNone/>
            </a:pPr>
            <a:endParaRPr lang="en-US" sz="1600" dirty="0" smtClean="0">
              <a:latin typeface="Times New Roman" pitchFamily="18" charset="0"/>
              <a:cs typeface="Times New Roman" pitchFamily="18" charset="0"/>
            </a:endParaRPr>
          </a:p>
          <a:p>
            <a:pPr lvl="0" algn="l" rtl="0">
              <a:buFont typeface="Wingdings" pitchFamily="2" charset="2"/>
              <a:buChar char="§"/>
            </a:pPr>
            <a:r>
              <a:rPr lang="en-US" sz="1600" dirty="0">
                <a:latin typeface="Times New Roman" pitchFamily="18" charset="0"/>
                <a:cs typeface="Times New Roman" pitchFamily="18" charset="0"/>
              </a:rPr>
              <a:t>Horizontal direction(M</a:t>
            </a:r>
            <a:r>
              <a:rPr lang="en-US" sz="1600" baseline="-25000" dirty="0">
                <a:latin typeface="Times New Roman" pitchFamily="18" charset="0"/>
                <a:cs typeface="Times New Roman" pitchFamily="18" charset="0"/>
              </a:rPr>
              <a:t>11</a:t>
            </a:r>
            <a:r>
              <a:rPr lang="en-US" sz="1600" dirty="0">
                <a:latin typeface="Times New Roman" pitchFamily="18" charset="0"/>
                <a:cs typeface="Times New Roman" pitchFamily="18" charset="0"/>
              </a:rPr>
              <a:t>):</a:t>
            </a:r>
          </a:p>
          <a:p>
            <a:pPr algn="l" rtl="0">
              <a:buNone/>
            </a:pPr>
            <a:r>
              <a:rPr lang="en-US" sz="1600" dirty="0" smtClean="0">
                <a:latin typeface="Times New Roman" pitchFamily="18" charset="0"/>
                <a:cs typeface="Times New Roman" pitchFamily="18" charset="0"/>
              </a:rPr>
              <a:t>        maximum </a:t>
            </a:r>
            <a:r>
              <a:rPr lang="en-US" sz="1600" dirty="0">
                <a:latin typeface="Times New Roman" pitchFamily="18" charset="0"/>
                <a:cs typeface="Times New Roman" pitchFamily="18" charset="0"/>
              </a:rPr>
              <a:t>moment = 35 </a:t>
            </a:r>
            <a:r>
              <a:rPr lang="en-US" sz="1600" dirty="0" err="1" smtClean="0">
                <a:latin typeface="Times New Roman" pitchFamily="18" charset="0"/>
                <a:cs typeface="Times New Roman" pitchFamily="18" charset="0"/>
              </a:rPr>
              <a:t>K.m</a:t>
            </a:r>
            <a:r>
              <a:rPr lang="en-US" sz="1600" dirty="0" smtClean="0">
                <a:latin typeface="Times New Roman" pitchFamily="18" charset="0"/>
                <a:cs typeface="Times New Roman" pitchFamily="18" charset="0"/>
              </a:rPr>
              <a:t>/m</a:t>
            </a:r>
          </a:p>
          <a:p>
            <a:pPr algn="l" rtl="0">
              <a:buNone/>
            </a:pPr>
            <a:r>
              <a:rPr lang="en-US" sz="1600" dirty="0">
                <a:latin typeface="Times New Roman" pitchFamily="18" charset="0"/>
                <a:cs typeface="Times New Roman" pitchFamily="18" charset="0"/>
              </a:rPr>
              <a:t>	 As = 360 </a:t>
            </a:r>
            <a:r>
              <a:rPr lang="en-US" sz="1600" dirty="0" smtClean="0">
                <a:latin typeface="Times New Roman" pitchFamily="18" charset="0"/>
                <a:cs typeface="Times New Roman" pitchFamily="18" charset="0"/>
              </a:rPr>
              <a:t>mm</a:t>
            </a:r>
            <a:r>
              <a:rPr lang="en-US" sz="1600" baseline="30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/m</a:t>
            </a:r>
          </a:p>
          <a:p>
            <a:pPr algn="l" rtl="0">
              <a:buNone/>
            </a:pPr>
            <a:r>
              <a:rPr lang="en-US" sz="1600" dirty="0" smtClean="0">
                <a:latin typeface="Times New Roman" pitchFamily="18" charset="0"/>
                <a:cs typeface="Times New Roman" pitchFamily="18" charset="0"/>
              </a:rPr>
              <a:t>	</a:t>
            </a:r>
          </a:p>
          <a:p>
            <a:pPr algn="l" rtl="0">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As </a:t>
            </a:r>
            <a:r>
              <a:rPr lang="en-US" sz="1600" dirty="0">
                <a:latin typeface="Times New Roman" pitchFamily="18" charset="0"/>
                <a:cs typeface="Times New Roman" pitchFamily="18" charset="0"/>
              </a:rPr>
              <a:t>= As</a:t>
            </a:r>
            <a:r>
              <a:rPr lang="en-US" sz="1600" baseline="-25000" dirty="0">
                <a:latin typeface="Times New Roman" pitchFamily="18" charset="0"/>
                <a:cs typeface="Times New Roman" pitchFamily="18" charset="0"/>
              </a:rPr>
              <a:t> min</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Use </a:t>
            </a:r>
            <a:r>
              <a:rPr lang="en-US" sz="1600" dirty="0">
                <a:latin typeface="Times New Roman" pitchFamily="18" charset="0"/>
                <a:cs typeface="Times New Roman" pitchFamily="18" charset="0"/>
              </a:rPr>
              <a:t>As</a:t>
            </a:r>
            <a:r>
              <a:rPr lang="en-US" sz="1600" baseline="-25000" dirty="0">
                <a:latin typeface="Times New Roman" pitchFamily="18" charset="0"/>
                <a:cs typeface="Times New Roman" pitchFamily="18" charset="0"/>
              </a:rPr>
              <a:t> </a:t>
            </a:r>
            <a:r>
              <a:rPr lang="en-US" sz="1600" baseline="-25000" dirty="0" smtClean="0">
                <a:latin typeface="Times New Roman" pitchFamily="18" charset="0"/>
                <a:cs typeface="Times New Roman" pitchFamily="18" charset="0"/>
              </a:rPr>
              <a:t>min</a:t>
            </a:r>
          </a:p>
          <a:p>
            <a:pPr algn="l" rtl="0">
              <a:buNone/>
            </a:pPr>
            <a:r>
              <a:rPr lang="en-US" sz="1600" dirty="0" smtClean="0">
                <a:latin typeface="Times New Roman" pitchFamily="18" charset="0"/>
                <a:cs typeface="Times New Roman" pitchFamily="18" charset="0"/>
              </a:rPr>
              <a:t>	Use </a:t>
            </a:r>
            <a:r>
              <a:rPr lang="en-US" sz="1600" dirty="0">
                <a:latin typeface="Times New Roman" pitchFamily="18" charset="0"/>
                <a:cs typeface="Times New Roman" pitchFamily="18" charset="0"/>
              </a:rPr>
              <a:t>bar Φ10mm 	so, </a:t>
            </a:r>
            <a:r>
              <a:rPr lang="en-US" sz="1600" dirty="0" err="1">
                <a:latin typeface="Times New Roman" pitchFamily="18" charset="0"/>
                <a:cs typeface="Times New Roman" pitchFamily="18" charset="0"/>
              </a:rPr>
              <a:t>L</a:t>
            </a:r>
            <a:r>
              <a:rPr lang="en-US" sz="1600" baseline="-25000" dirty="0" err="1">
                <a:latin typeface="Times New Roman" pitchFamily="18" charset="0"/>
                <a:cs typeface="Times New Roman" pitchFamily="18" charset="0"/>
              </a:rPr>
              <a:t>dt</a:t>
            </a:r>
            <a:r>
              <a:rPr lang="en-US" sz="1600" dirty="0">
                <a:latin typeface="Times New Roman" pitchFamily="18" charset="0"/>
                <a:cs typeface="Times New Roman" pitchFamily="18" charset="0"/>
              </a:rPr>
              <a:t> =50*10 = </a:t>
            </a:r>
            <a:r>
              <a:rPr lang="en-US" sz="1600" dirty="0" smtClean="0">
                <a:latin typeface="Times New Roman" pitchFamily="18" charset="0"/>
                <a:cs typeface="Times New Roman" pitchFamily="18" charset="0"/>
              </a:rPr>
              <a:t>500mm</a:t>
            </a:r>
            <a:endParaRPr lang="en-US" sz="1600" dirty="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	So, use 5 Φ10mm/m	L=6m </a:t>
            </a:r>
          </a:p>
          <a:p>
            <a:pPr algn="l" rtl="0">
              <a:buNone/>
            </a:pPr>
            <a:endParaRPr lang="en-US" sz="1600" dirty="0" smtClean="0">
              <a:latin typeface="Times New Roman" pitchFamily="18" charset="0"/>
              <a:cs typeface="Times New Roman" pitchFamily="18" charset="0"/>
            </a:endParaRPr>
          </a:p>
          <a:p>
            <a:pPr lvl="0" algn="l" rtl="0">
              <a:buFont typeface="Wingdings" pitchFamily="2" charset="2"/>
              <a:buChar char="§"/>
            </a:pPr>
            <a:r>
              <a:rPr lang="en-US" sz="1600" dirty="0" smtClean="0">
                <a:latin typeface="Times New Roman" pitchFamily="18" charset="0"/>
                <a:cs typeface="Times New Roman" pitchFamily="18" charset="0"/>
              </a:rPr>
              <a:t>Vertical direction(M</a:t>
            </a:r>
            <a:r>
              <a:rPr lang="en-US" sz="1600" baseline="-25000" dirty="0" smtClean="0">
                <a:latin typeface="Times New Roman" pitchFamily="18" charset="0"/>
                <a:cs typeface="Times New Roman" pitchFamily="18" charset="0"/>
              </a:rPr>
              <a:t>11</a:t>
            </a:r>
            <a:r>
              <a:rPr lang="en-US" sz="1600" dirty="0" smtClean="0">
                <a:latin typeface="Times New Roman" pitchFamily="18" charset="0"/>
                <a:cs typeface="Times New Roman" pitchFamily="18" charset="0"/>
              </a:rPr>
              <a:t>):</a:t>
            </a:r>
          </a:p>
          <a:p>
            <a:pPr algn="l" rtl="0">
              <a:buNone/>
            </a:pPr>
            <a:r>
              <a:rPr lang="en-US" sz="1600" dirty="0" smtClean="0">
                <a:latin typeface="Times New Roman" pitchFamily="18" charset="0"/>
                <a:cs typeface="Times New Roman" pitchFamily="18" charset="0"/>
              </a:rPr>
              <a:t>        maximum moment = </a:t>
            </a:r>
            <a:r>
              <a:rPr lang="en-US" sz="1600" dirty="0">
                <a:latin typeface="Times New Roman" pitchFamily="18" charset="0"/>
                <a:cs typeface="Times New Roman" pitchFamily="18" charset="0"/>
              </a:rPr>
              <a:t> 45 </a:t>
            </a:r>
            <a:r>
              <a:rPr lang="en-US" sz="1600" dirty="0" smtClean="0">
                <a:latin typeface="Times New Roman" pitchFamily="18" charset="0"/>
                <a:cs typeface="Times New Roman" pitchFamily="18" charset="0"/>
              </a:rPr>
              <a:t> KN.m/m</a:t>
            </a:r>
          </a:p>
          <a:p>
            <a:pPr algn="l" rtl="0">
              <a:buNone/>
            </a:pPr>
            <a:r>
              <a:rPr lang="en-US" sz="1600" dirty="0" smtClean="0">
                <a:latin typeface="Times New Roman" pitchFamily="18" charset="0"/>
                <a:cs typeface="Times New Roman" pitchFamily="18" charset="0"/>
              </a:rPr>
              <a:t>	 As = 465 mm</a:t>
            </a:r>
            <a:r>
              <a:rPr lang="en-US" sz="1600" baseline="30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/m</a:t>
            </a:r>
          </a:p>
          <a:p>
            <a:pPr algn="l" rtl="0">
              <a:buNone/>
            </a:pPr>
            <a:r>
              <a:rPr lang="en-US"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pPr algn="l" rtl="0">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As&lt;As</a:t>
            </a:r>
            <a:r>
              <a:rPr lang="en-US" sz="1600" baseline="-25000" dirty="0" smtClean="0">
                <a:latin typeface="Times New Roman" pitchFamily="18" charset="0"/>
                <a:cs typeface="Times New Roman" pitchFamily="18" charset="0"/>
              </a:rPr>
              <a:t> min</a:t>
            </a:r>
            <a:r>
              <a:rPr lang="en-US" sz="1600" dirty="0" smtClean="0">
                <a:latin typeface="Times New Roman" pitchFamily="18" charset="0"/>
                <a:cs typeface="Times New Roman" pitchFamily="18" charset="0"/>
              </a:rPr>
              <a:t> 	Use As</a:t>
            </a:r>
            <a:r>
              <a:rPr lang="en-US" sz="1600" baseline="-25000" dirty="0" smtClean="0">
                <a:latin typeface="Times New Roman" pitchFamily="18" charset="0"/>
                <a:cs typeface="Times New Roman" pitchFamily="18" charset="0"/>
              </a:rPr>
              <a:t> min</a:t>
            </a:r>
          </a:p>
          <a:p>
            <a:pPr algn="l" rtl="0">
              <a:buNone/>
            </a:pPr>
            <a:r>
              <a:rPr lang="en-US" sz="1600" dirty="0" smtClean="0">
                <a:latin typeface="Times New Roman" pitchFamily="18" charset="0"/>
                <a:cs typeface="Times New Roman" pitchFamily="18" charset="0"/>
              </a:rPr>
              <a:t>	Use bar </a:t>
            </a:r>
            <a:r>
              <a:rPr lang="en-US" sz="1600" dirty="0">
                <a:latin typeface="Times New Roman" pitchFamily="18" charset="0"/>
                <a:cs typeface="Times New Roman" pitchFamily="18" charset="0"/>
              </a:rPr>
              <a:t>Φ12</a:t>
            </a:r>
            <a:r>
              <a:rPr lang="en-US" sz="1600" dirty="0" smtClean="0">
                <a:latin typeface="Times New Roman" pitchFamily="18" charset="0"/>
                <a:cs typeface="Times New Roman" pitchFamily="18" charset="0"/>
              </a:rPr>
              <a:t>mm 	so, </a:t>
            </a:r>
            <a:r>
              <a:rPr lang="en-US" sz="1600" dirty="0" err="1" smtClean="0">
                <a:latin typeface="Times New Roman" pitchFamily="18" charset="0"/>
                <a:cs typeface="Times New Roman" pitchFamily="18" charset="0"/>
              </a:rPr>
              <a:t>L</a:t>
            </a:r>
            <a:r>
              <a:rPr lang="en-US" sz="1600" baseline="-25000" dirty="0" err="1" smtClean="0">
                <a:latin typeface="Times New Roman" pitchFamily="18" charset="0"/>
                <a:cs typeface="Times New Roman" pitchFamily="18" charset="0"/>
              </a:rPr>
              <a:t>dt</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50*12= 600mm</a:t>
            </a: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	So, use 8 Φ12mm/m	L=6m </a:t>
            </a:r>
          </a:p>
          <a:p>
            <a:pPr algn="l" rtl="0">
              <a:buNone/>
            </a:pPr>
            <a:endParaRPr lang="ar-SA" sz="1600" dirty="0"/>
          </a:p>
        </p:txBody>
      </p:sp>
      <p:sp>
        <p:nvSpPr>
          <p:cNvPr id="10" name="Rectangle 1"/>
          <p:cNvSpPr>
            <a:spLocks noChangeArrowheads="1"/>
          </p:cNvSpPr>
          <p:nvPr/>
        </p:nvSpPr>
        <p:spPr bwMode="auto">
          <a:xfrm>
            <a:off x="395536" y="2924944"/>
            <a:ext cx="4104456"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rtl="0" fontAlgn="base">
              <a:spcBef>
                <a:spcPct val="0"/>
              </a:spcBef>
              <a:spcAft>
                <a:spcPct val="0"/>
              </a:spcAf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 </a:t>
            </a:r>
            <a:r>
              <a:rPr kumimoji="0" lang="en-US" sz="16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min</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As </a:t>
            </a:r>
            <a:r>
              <a:rPr kumimoji="0" lang="en-US" sz="16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shrinkage</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0.0012bh=360</a:t>
            </a:r>
            <a:r>
              <a:rPr kumimoji="0" lang="en-US" sz="16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lang="en-US" sz="1600" dirty="0" smtClean="0">
                <a:latin typeface="Times New Roman" pitchFamily="18" charset="0"/>
                <a:cs typeface="Times New Roman" pitchFamily="18" charset="0"/>
              </a:rPr>
              <a:t>mm</a:t>
            </a:r>
            <a:r>
              <a:rPr lang="en-US" sz="1600" baseline="30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/m</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782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85725" cy="209550"/>
          </a:xfrm>
          <a:prstGeom prst="rect">
            <a:avLst/>
          </a:prstGeom>
          <a:noFill/>
        </p:spPr>
      </p:pic>
      <p:pic>
        <p:nvPicPr>
          <p:cNvPr id="13" name="Picture 12" descr="التقاط.PNG"/>
          <p:cNvPicPr>
            <a:picLocks noChangeAspect="1"/>
          </p:cNvPicPr>
          <p:nvPr/>
        </p:nvPicPr>
        <p:blipFill>
          <a:blip r:embed="rId3" cstate="print"/>
          <a:stretch>
            <a:fillRect/>
          </a:stretch>
        </p:blipFill>
        <p:spPr>
          <a:xfrm>
            <a:off x="179512" y="5229200"/>
            <a:ext cx="3546832" cy="360040"/>
          </a:xfrm>
          <a:prstGeom prst="rect">
            <a:avLst/>
          </a:prstGeom>
        </p:spPr>
      </p:pic>
      <p:pic>
        <p:nvPicPr>
          <p:cNvPr id="10241" name="Picture 1" descr="C:\Users\Shafiq\Desktop\fv.PNG"/>
          <p:cNvPicPr>
            <a:picLocks noChangeAspect="1" noChangeArrowheads="1"/>
          </p:cNvPicPr>
          <p:nvPr/>
        </p:nvPicPr>
        <p:blipFill>
          <a:blip r:embed="rId4"/>
          <a:srcRect/>
          <a:stretch>
            <a:fillRect/>
          </a:stretch>
        </p:blipFill>
        <p:spPr bwMode="auto">
          <a:xfrm>
            <a:off x="4786314" y="3943373"/>
            <a:ext cx="3714750" cy="2771775"/>
          </a:xfrm>
          <a:prstGeom prst="rect">
            <a:avLst/>
          </a:prstGeom>
          <a:noFill/>
        </p:spPr>
      </p:pic>
      <p:pic>
        <p:nvPicPr>
          <p:cNvPr id="10242" name="Picture 2" descr="C:\Users\Shafiq\Desktop\vfv.PNG"/>
          <p:cNvPicPr>
            <a:picLocks noChangeAspect="1" noChangeArrowheads="1"/>
          </p:cNvPicPr>
          <p:nvPr/>
        </p:nvPicPr>
        <p:blipFill>
          <a:blip r:embed="rId5"/>
          <a:srcRect/>
          <a:stretch>
            <a:fillRect/>
          </a:stretch>
        </p:blipFill>
        <p:spPr bwMode="auto">
          <a:xfrm>
            <a:off x="4929190" y="1357298"/>
            <a:ext cx="3732801" cy="2214578"/>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143000"/>
          </a:xfrm>
        </p:spPr>
        <p:txBody>
          <a:bodyPr>
            <a:normAutofit fontScale="90000"/>
          </a:bodyPr>
          <a:lstStyle/>
          <a:p>
            <a:pPr marL="1143000" lvl="2" indent="-228600" rtl="0">
              <a:lnSpc>
                <a:spcPct val="115000"/>
              </a:lnSpc>
              <a:spcAft>
                <a:spcPts val="1000"/>
              </a:spcAft>
            </a:pPr>
            <a:r>
              <a:rPr lang="en-US" sz="6000" b="1" kern="1200" dirty="0" smtClean="0">
                <a:solidFill>
                  <a:schemeClr val="tx2"/>
                </a:solidFill>
                <a:latin typeface="Times New Roman"/>
                <a:ea typeface="Calibri"/>
                <a:cs typeface="+mj-cs"/>
              </a:rPr>
              <a:t>Design of Ramp</a:t>
            </a:r>
            <a:r>
              <a:rPr lang="en-US" sz="1600" dirty="0" smtClean="0">
                <a:latin typeface="Calibri"/>
                <a:ea typeface="Calibri"/>
                <a:cs typeface="Arial"/>
              </a:rPr>
              <a:t/>
            </a:r>
            <a:br>
              <a:rPr lang="en-US" sz="1600" dirty="0" smtClean="0">
                <a:latin typeface="Calibri"/>
                <a:ea typeface="Calibri"/>
                <a:cs typeface="Arial"/>
              </a:rPr>
            </a:br>
            <a:endParaRPr lang="ar-SA" dirty="0"/>
          </a:p>
        </p:txBody>
      </p:sp>
      <p:sp>
        <p:nvSpPr>
          <p:cNvPr id="3" name="Content Placeholder 2"/>
          <p:cNvSpPr>
            <a:spLocks noGrp="1"/>
          </p:cNvSpPr>
          <p:nvPr>
            <p:ph idx="1"/>
          </p:nvPr>
        </p:nvSpPr>
        <p:spPr>
          <a:xfrm>
            <a:off x="0" y="836712"/>
            <a:ext cx="9144000" cy="6021288"/>
          </a:xfrm>
        </p:spPr>
        <p:txBody>
          <a:bodyPr>
            <a:normAutofit/>
          </a:bodyPr>
          <a:lstStyle/>
          <a:p>
            <a:pPr algn="l" rtl="0">
              <a:buNone/>
            </a:pPr>
            <a:r>
              <a:rPr lang="en-US" sz="1600" dirty="0">
                <a:latin typeface="Times New Roman" pitchFamily="18" charset="0"/>
                <a:cs typeface="Times New Roman" pitchFamily="18" charset="0"/>
              </a:rPr>
              <a:t>The </a:t>
            </a:r>
            <a:r>
              <a:rPr lang="en-US" sz="1600" dirty="0" smtClean="0">
                <a:latin typeface="Times New Roman" pitchFamily="18" charset="0"/>
                <a:cs typeface="Times New Roman" pitchFamily="18" charset="0"/>
              </a:rPr>
              <a:t>Ramp </a:t>
            </a:r>
            <a:r>
              <a:rPr lang="en-US" sz="1600" dirty="0">
                <a:latin typeface="Times New Roman" pitchFamily="18" charset="0"/>
                <a:cs typeface="Times New Roman" pitchFamily="18" charset="0"/>
              </a:rPr>
              <a:t>reinforcement designed for ultimate </a:t>
            </a: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moment </a:t>
            </a:r>
            <a:r>
              <a:rPr lang="en-US" sz="1600" dirty="0">
                <a:latin typeface="Times New Roman" pitchFamily="18" charset="0"/>
                <a:cs typeface="Times New Roman" pitchFamily="18" charset="0"/>
              </a:rPr>
              <a:t>from ETABS program in both </a:t>
            </a:r>
            <a:r>
              <a:rPr lang="en-US" sz="1600" dirty="0" smtClean="0">
                <a:latin typeface="Times New Roman" pitchFamily="18" charset="0"/>
                <a:cs typeface="Times New Roman" pitchFamily="18" charset="0"/>
              </a:rPr>
              <a:t>directions</a:t>
            </a:r>
          </a:p>
          <a:p>
            <a:pPr algn="l" rtl="0">
              <a:buNone/>
            </a:pP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(X and Y) </a:t>
            </a:r>
            <a:endParaRPr lang="en-US" sz="1600" dirty="0" smtClean="0">
              <a:latin typeface="Times New Roman" pitchFamily="18" charset="0"/>
              <a:cs typeface="Times New Roman" pitchFamily="18" charset="0"/>
            </a:endParaRPr>
          </a:p>
          <a:p>
            <a:pPr lvl="0" algn="l" rtl="0">
              <a:buFont typeface="Wingdings" pitchFamily="2" charset="2"/>
              <a:buChar char="§"/>
            </a:pPr>
            <a:r>
              <a:rPr lang="en-US" sz="1600" dirty="0" smtClean="0">
                <a:latin typeface="Times New Roman" pitchFamily="18" charset="0"/>
                <a:cs typeface="Times New Roman" pitchFamily="18" charset="0"/>
              </a:rPr>
              <a:t>X- </a:t>
            </a:r>
            <a:r>
              <a:rPr lang="en-US" sz="1600" dirty="0">
                <a:latin typeface="Times New Roman" pitchFamily="18" charset="0"/>
                <a:cs typeface="Times New Roman" pitchFamily="18" charset="0"/>
              </a:rPr>
              <a:t>direction(M</a:t>
            </a:r>
            <a:r>
              <a:rPr lang="en-US" sz="1600" baseline="-25000" dirty="0">
                <a:latin typeface="Times New Roman" pitchFamily="18" charset="0"/>
                <a:cs typeface="Times New Roman" pitchFamily="18" charset="0"/>
              </a:rPr>
              <a:t>11</a:t>
            </a:r>
            <a:r>
              <a:rPr lang="en-US" sz="1600" dirty="0">
                <a:latin typeface="Times New Roman" pitchFamily="18" charset="0"/>
                <a:cs typeface="Times New Roman" pitchFamily="18" charset="0"/>
              </a:rPr>
              <a:t>):</a:t>
            </a:r>
          </a:p>
          <a:p>
            <a:pPr algn="l" rtl="0">
              <a:buNone/>
            </a:pPr>
            <a:r>
              <a:rPr lang="en-US" sz="1600" dirty="0" smtClean="0">
                <a:latin typeface="Times New Roman" pitchFamily="18" charset="0"/>
                <a:cs typeface="Times New Roman" pitchFamily="18" charset="0"/>
              </a:rPr>
              <a:t>        maximum </a:t>
            </a:r>
            <a:r>
              <a:rPr lang="en-US" sz="1600" dirty="0">
                <a:latin typeface="Times New Roman" pitchFamily="18" charset="0"/>
                <a:cs typeface="Times New Roman" pitchFamily="18" charset="0"/>
              </a:rPr>
              <a:t>moment = </a:t>
            </a:r>
            <a:r>
              <a:rPr lang="en-US" sz="1600" dirty="0" smtClean="0">
                <a:latin typeface="Times New Roman" pitchFamily="18" charset="0"/>
                <a:cs typeface="Times New Roman" pitchFamily="18" charset="0"/>
              </a:rPr>
              <a:t>18 KN.m/m</a:t>
            </a:r>
          </a:p>
          <a:p>
            <a:pPr algn="l" rtl="0">
              <a:buNone/>
            </a:pPr>
            <a:r>
              <a:rPr lang="en-US" sz="1600" dirty="0">
                <a:latin typeface="Times New Roman" pitchFamily="18" charset="0"/>
                <a:cs typeface="Times New Roman" pitchFamily="18" charset="0"/>
              </a:rPr>
              <a:t>	 As = 229 </a:t>
            </a:r>
            <a:r>
              <a:rPr lang="en-US" sz="1600" dirty="0" smtClean="0">
                <a:latin typeface="Times New Roman" pitchFamily="18" charset="0"/>
                <a:cs typeface="Times New Roman" pitchFamily="18" charset="0"/>
              </a:rPr>
              <a:t> mm</a:t>
            </a:r>
            <a:r>
              <a:rPr lang="en-US" sz="1600" baseline="30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/m</a:t>
            </a:r>
          </a:p>
          <a:p>
            <a:pPr algn="l" rtl="0">
              <a:buNone/>
            </a:pPr>
            <a:r>
              <a:rPr lang="en-US" sz="1600" dirty="0" smtClean="0">
                <a:latin typeface="Times New Roman" pitchFamily="18" charset="0"/>
                <a:cs typeface="Times New Roman" pitchFamily="18" charset="0"/>
              </a:rPr>
              <a:t>	</a:t>
            </a:r>
          </a:p>
          <a:p>
            <a:pPr algn="l" rtl="0">
              <a:buNone/>
            </a:pPr>
            <a:r>
              <a:rPr lang="en-US" sz="1600" dirty="0">
                <a:latin typeface="Times New Roman" pitchFamily="18" charset="0"/>
                <a:cs typeface="Times New Roman" pitchFamily="18" charset="0"/>
              </a:rPr>
              <a:t>	</a:t>
            </a:r>
            <a:endParaRPr lang="en-US" sz="1600" dirty="0" smtClean="0">
              <a:latin typeface="Times New Roman" pitchFamily="18" charset="0"/>
              <a:cs typeface="Times New Roman" pitchFamily="18" charset="0"/>
            </a:endParaRPr>
          </a:p>
          <a:p>
            <a:pPr algn="l" rtl="0">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As&lt;As</a:t>
            </a:r>
            <a:r>
              <a:rPr lang="en-US" sz="1600" baseline="-25000" dirty="0" smtClean="0">
                <a:latin typeface="Times New Roman" pitchFamily="18" charset="0"/>
                <a:cs typeface="Times New Roman" pitchFamily="18" charset="0"/>
              </a:rPr>
              <a:t> </a:t>
            </a:r>
            <a:r>
              <a:rPr lang="en-US" sz="1600" baseline="-25000" dirty="0">
                <a:latin typeface="Times New Roman" pitchFamily="18" charset="0"/>
                <a:cs typeface="Times New Roman" pitchFamily="18" charset="0"/>
              </a:rPr>
              <a:t>min</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Use </a:t>
            </a:r>
            <a:r>
              <a:rPr lang="en-US" sz="1600" dirty="0">
                <a:latin typeface="Times New Roman" pitchFamily="18" charset="0"/>
                <a:cs typeface="Times New Roman" pitchFamily="18" charset="0"/>
              </a:rPr>
              <a:t>As</a:t>
            </a:r>
            <a:r>
              <a:rPr lang="en-US" sz="1600" baseline="-25000" dirty="0">
                <a:latin typeface="Times New Roman" pitchFamily="18" charset="0"/>
                <a:cs typeface="Times New Roman" pitchFamily="18" charset="0"/>
              </a:rPr>
              <a:t> </a:t>
            </a:r>
            <a:r>
              <a:rPr lang="en-US" sz="1600" baseline="-25000" dirty="0" smtClean="0">
                <a:latin typeface="Times New Roman" pitchFamily="18" charset="0"/>
                <a:cs typeface="Times New Roman" pitchFamily="18" charset="0"/>
              </a:rPr>
              <a:t>min</a:t>
            </a:r>
          </a:p>
          <a:p>
            <a:pPr algn="l" rtl="0">
              <a:buNone/>
            </a:pPr>
            <a:r>
              <a:rPr lang="en-US" sz="1600" dirty="0" smtClean="0">
                <a:latin typeface="Times New Roman" pitchFamily="18" charset="0"/>
                <a:cs typeface="Times New Roman" pitchFamily="18" charset="0"/>
              </a:rPr>
              <a:t>	Use </a:t>
            </a:r>
            <a:r>
              <a:rPr lang="en-US" sz="1600" dirty="0">
                <a:latin typeface="Times New Roman" pitchFamily="18" charset="0"/>
                <a:cs typeface="Times New Roman" pitchFamily="18" charset="0"/>
              </a:rPr>
              <a:t>bar </a:t>
            </a:r>
            <a:r>
              <a:rPr lang="en-US" sz="1600" dirty="0" smtClean="0">
                <a:latin typeface="Times New Roman" pitchFamily="18" charset="0"/>
                <a:cs typeface="Times New Roman" pitchFamily="18" charset="0"/>
              </a:rPr>
              <a:t>Φ12mm </a:t>
            </a:r>
            <a:r>
              <a:rPr lang="en-US" sz="1600" dirty="0">
                <a:latin typeface="Times New Roman" pitchFamily="18" charset="0"/>
                <a:cs typeface="Times New Roman" pitchFamily="18" charset="0"/>
              </a:rPr>
              <a:t>	so, </a:t>
            </a:r>
            <a:r>
              <a:rPr lang="en-US" sz="1600" dirty="0" err="1">
                <a:latin typeface="Times New Roman" pitchFamily="18" charset="0"/>
                <a:cs typeface="Times New Roman" pitchFamily="18" charset="0"/>
              </a:rPr>
              <a:t>L</a:t>
            </a:r>
            <a:r>
              <a:rPr lang="en-US" sz="1600" baseline="-25000" dirty="0" err="1">
                <a:latin typeface="Times New Roman" pitchFamily="18" charset="0"/>
                <a:cs typeface="Times New Roman" pitchFamily="18" charset="0"/>
              </a:rPr>
              <a:t>dt</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50*12 </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600mm</a:t>
            </a:r>
            <a:endParaRPr lang="en-US" sz="1600" dirty="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	So, use 7 Φ12mm/m</a:t>
            </a:r>
          </a:p>
          <a:p>
            <a:pPr lvl="0" algn="l" rtl="0">
              <a:buFont typeface="Wingdings" pitchFamily="2" charset="2"/>
              <a:buChar char="§"/>
            </a:pPr>
            <a:r>
              <a:rPr lang="en-US" sz="1600" dirty="0" smtClean="0">
                <a:latin typeface="Times New Roman" pitchFamily="18" charset="0"/>
                <a:cs typeface="Times New Roman" pitchFamily="18" charset="0"/>
              </a:rPr>
              <a:t>Y- direction(M</a:t>
            </a:r>
            <a:r>
              <a:rPr lang="en-US" sz="1600" baseline="-25000" dirty="0" smtClean="0">
                <a:latin typeface="Times New Roman" pitchFamily="18" charset="0"/>
                <a:cs typeface="Times New Roman" pitchFamily="18" charset="0"/>
              </a:rPr>
              <a:t>11</a:t>
            </a:r>
            <a:r>
              <a:rPr lang="en-US" sz="1600" dirty="0" smtClean="0">
                <a:latin typeface="Times New Roman" pitchFamily="18" charset="0"/>
                <a:cs typeface="Times New Roman" pitchFamily="18" charset="0"/>
              </a:rPr>
              <a:t>):</a:t>
            </a:r>
          </a:p>
          <a:p>
            <a:pPr algn="l" rtl="0">
              <a:buNone/>
            </a:pPr>
            <a:r>
              <a:rPr lang="en-US" sz="1600" dirty="0" smtClean="0">
                <a:latin typeface="Times New Roman" pitchFamily="18" charset="0"/>
                <a:cs typeface="Times New Roman" pitchFamily="18" charset="0"/>
              </a:rPr>
              <a:t>        maximum moment = 28 KN.m/m</a:t>
            </a:r>
          </a:p>
          <a:p>
            <a:pPr algn="l" rtl="0">
              <a:buNone/>
            </a:pPr>
            <a:r>
              <a:rPr lang="en-US" sz="1600" dirty="0" smtClean="0">
                <a:latin typeface="Times New Roman" pitchFamily="18" charset="0"/>
                <a:cs typeface="Times New Roman" pitchFamily="18" charset="0"/>
              </a:rPr>
              <a:t>	 As = 359 mm</a:t>
            </a:r>
            <a:r>
              <a:rPr lang="en-US" sz="1600" baseline="30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/m</a:t>
            </a:r>
          </a:p>
          <a:p>
            <a:pPr algn="l" rtl="0">
              <a:buNone/>
            </a:pPr>
            <a:r>
              <a:rPr lang="en-US"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pPr algn="l" rtl="0">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As&lt;As</a:t>
            </a:r>
            <a:r>
              <a:rPr lang="en-US" sz="1600" baseline="-25000" dirty="0" smtClean="0">
                <a:latin typeface="Times New Roman" pitchFamily="18" charset="0"/>
                <a:cs typeface="Times New Roman" pitchFamily="18" charset="0"/>
              </a:rPr>
              <a:t> min</a:t>
            </a:r>
            <a:r>
              <a:rPr lang="en-US" sz="1600" dirty="0" smtClean="0">
                <a:latin typeface="Times New Roman" pitchFamily="18" charset="0"/>
                <a:cs typeface="Times New Roman" pitchFamily="18" charset="0"/>
              </a:rPr>
              <a:t> 	</a:t>
            </a:r>
          </a:p>
          <a:p>
            <a:pPr algn="l" rtl="0">
              <a:buNone/>
            </a:pPr>
            <a:r>
              <a:rPr lang="en-US" sz="1600" dirty="0" smtClean="0">
                <a:latin typeface="Times New Roman" pitchFamily="18" charset="0"/>
                <a:cs typeface="Times New Roman" pitchFamily="18" charset="0"/>
              </a:rPr>
              <a:t>	Use As</a:t>
            </a:r>
            <a:r>
              <a:rPr lang="en-US" sz="1600" baseline="-25000" dirty="0" smtClean="0">
                <a:latin typeface="Times New Roman" pitchFamily="18" charset="0"/>
                <a:cs typeface="Times New Roman" pitchFamily="18" charset="0"/>
              </a:rPr>
              <a:t> min</a:t>
            </a:r>
          </a:p>
          <a:p>
            <a:pPr algn="l" rtl="0">
              <a:buNone/>
            </a:pPr>
            <a:r>
              <a:rPr lang="en-US" sz="1600" dirty="0" smtClean="0">
                <a:latin typeface="Times New Roman" pitchFamily="18" charset="0"/>
                <a:cs typeface="Times New Roman" pitchFamily="18" charset="0"/>
              </a:rPr>
              <a:t>	Use bar </a:t>
            </a:r>
            <a:r>
              <a:rPr lang="en-US" sz="1600" dirty="0">
                <a:latin typeface="Times New Roman" pitchFamily="18" charset="0"/>
                <a:cs typeface="Times New Roman" pitchFamily="18" charset="0"/>
              </a:rPr>
              <a:t>Φ12</a:t>
            </a:r>
            <a:r>
              <a:rPr lang="en-US" sz="1600" dirty="0" smtClean="0">
                <a:latin typeface="Times New Roman" pitchFamily="18" charset="0"/>
                <a:cs typeface="Times New Roman" pitchFamily="18" charset="0"/>
              </a:rPr>
              <a:t>mm 	so, </a:t>
            </a:r>
            <a:r>
              <a:rPr lang="en-US" sz="1600" dirty="0" err="1" smtClean="0">
                <a:latin typeface="Times New Roman" pitchFamily="18" charset="0"/>
                <a:cs typeface="Times New Roman" pitchFamily="18" charset="0"/>
              </a:rPr>
              <a:t>L</a:t>
            </a:r>
            <a:r>
              <a:rPr lang="en-US" sz="1600" baseline="-25000" dirty="0" err="1" smtClean="0">
                <a:latin typeface="Times New Roman" pitchFamily="18" charset="0"/>
                <a:cs typeface="Times New Roman" pitchFamily="18" charset="0"/>
              </a:rPr>
              <a:t>dt</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50*12= 600mm</a:t>
            </a: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	So, use 7 Φ12mm/m	</a:t>
            </a:r>
          </a:p>
          <a:p>
            <a:pPr algn="l" rtl="0">
              <a:buNone/>
            </a:pPr>
            <a:endParaRPr lang="ar-SA" sz="1600" dirty="0"/>
          </a:p>
        </p:txBody>
      </p:sp>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782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85725" cy="209550"/>
          </a:xfrm>
          <a:prstGeom prst="rect">
            <a:avLst/>
          </a:prstGeom>
          <a:noFill/>
        </p:spPr>
      </p:pic>
      <p:pic>
        <p:nvPicPr>
          <p:cNvPr id="9" name="Picture 8" descr="M11&amp;M22 Ramp.PNG"/>
          <p:cNvPicPr/>
          <p:nvPr/>
        </p:nvPicPr>
        <p:blipFill>
          <a:blip r:embed="rId3" cstate="print"/>
          <a:stretch>
            <a:fillRect/>
          </a:stretch>
        </p:blipFill>
        <p:spPr>
          <a:xfrm>
            <a:off x="5662503" y="476672"/>
            <a:ext cx="3481497" cy="2238375"/>
          </a:xfrm>
          <a:prstGeom prst="rect">
            <a:avLst/>
          </a:prstGeom>
        </p:spPr>
      </p:pic>
      <p:pic>
        <p:nvPicPr>
          <p:cNvPr id="14" name="Picture 13" descr="التقاط.PNG"/>
          <p:cNvPicPr>
            <a:picLocks noChangeAspect="1"/>
          </p:cNvPicPr>
          <p:nvPr/>
        </p:nvPicPr>
        <p:blipFill>
          <a:blip r:embed="rId4" cstate="print"/>
          <a:stretch>
            <a:fillRect/>
          </a:stretch>
        </p:blipFill>
        <p:spPr>
          <a:xfrm>
            <a:off x="395536" y="5157192"/>
            <a:ext cx="2880320" cy="447738"/>
          </a:xfrm>
          <a:prstGeom prst="rect">
            <a:avLst/>
          </a:prstGeom>
        </p:spPr>
      </p:pic>
      <p:pic>
        <p:nvPicPr>
          <p:cNvPr id="18" name="Picture 17" descr="التقاط.PNG"/>
          <p:cNvPicPr>
            <a:picLocks noChangeAspect="1"/>
          </p:cNvPicPr>
          <p:nvPr/>
        </p:nvPicPr>
        <p:blipFill>
          <a:blip r:embed="rId4" cstate="print"/>
          <a:stretch>
            <a:fillRect/>
          </a:stretch>
        </p:blipFill>
        <p:spPr>
          <a:xfrm>
            <a:off x="395536" y="2636912"/>
            <a:ext cx="2880320" cy="447738"/>
          </a:xfrm>
          <a:prstGeom prst="rect">
            <a:avLst/>
          </a:prstGeom>
        </p:spPr>
      </p:pic>
      <p:pic>
        <p:nvPicPr>
          <p:cNvPr id="19" name="Picture 18" descr="التقاط.PNG"/>
          <p:cNvPicPr>
            <a:picLocks noChangeAspect="1"/>
          </p:cNvPicPr>
          <p:nvPr/>
        </p:nvPicPr>
        <p:blipFill>
          <a:blip r:embed="rId5" cstate="print"/>
          <a:stretch>
            <a:fillRect/>
          </a:stretch>
        </p:blipFill>
        <p:spPr>
          <a:xfrm>
            <a:off x="4206649" y="2708920"/>
            <a:ext cx="4688907" cy="3859975"/>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143000"/>
          </a:xfrm>
        </p:spPr>
        <p:txBody>
          <a:bodyPr>
            <a:normAutofit fontScale="90000"/>
          </a:bodyPr>
          <a:lstStyle/>
          <a:p>
            <a:pPr marL="1143000" lvl="2" indent="-228600" rtl="0">
              <a:lnSpc>
                <a:spcPct val="115000"/>
              </a:lnSpc>
              <a:spcAft>
                <a:spcPts val="1000"/>
              </a:spcAft>
            </a:pPr>
            <a:r>
              <a:rPr lang="en-US" sz="6000" b="1" kern="1200" dirty="0" smtClean="0">
                <a:solidFill>
                  <a:schemeClr val="tx2"/>
                </a:solidFill>
                <a:latin typeface="Times New Roman"/>
                <a:ea typeface="Calibri"/>
                <a:cs typeface="+mj-cs"/>
              </a:rPr>
              <a:t>Design of stairs</a:t>
            </a:r>
            <a:r>
              <a:rPr lang="en-US" sz="1600" dirty="0" smtClean="0">
                <a:latin typeface="Calibri"/>
                <a:ea typeface="Calibri"/>
                <a:cs typeface="Arial"/>
              </a:rPr>
              <a:t/>
            </a:r>
            <a:br>
              <a:rPr lang="en-US" sz="1600" dirty="0" smtClean="0">
                <a:latin typeface="Calibri"/>
                <a:ea typeface="Calibri"/>
                <a:cs typeface="Arial"/>
              </a:rPr>
            </a:br>
            <a:endParaRPr lang="ar-SA" dirty="0"/>
          </a:p>
        </p:txBody>
      </p:sp>
      <p:sp>
        <p:nvSpPr>
          <p:cNvPr id="3" name="Content Placeholder 2"/>
          <p:cNvSpPr>
            <a:spLocks noGrp="1"/>
          </p:cNvSpPr>
          <p:nvPr>
            <p:ph idx="1"/>
          </p:nvPr>
        </p:nvSpPr>
        <p:spPr>
          <a:xfrm>
            <a:off x="0" y="836712"/>
            <a:ext cx="9144000" cy="6235626"/>
          </a:xfrm>
        </p:spPr>
        <p:txBody>
          <a:bodyPr>
            <a:normAutofit/>
          </a:bodyPr>
          <a:lstStyle/>
          <a:p>
            <a:pPr algn="l" rtl="0">
              <a:buNone/>
            </a:pPr>
            <a:r>
              <a:rPr lang="en-US" sz="1600" dirty="0" smtClean="0">
                <a:latin typeface="Times New Roman" pitchFamily="18" charset="0"/>
                <a:cs typeface="Times New Roman" pitchFamily="18" charset="0"/>
              </a:rPr>
              <a:t>The stairs reinforcement </a:t>
            </a:r>
            <a:r>
              <a:rPr lang="en-US" sz="1600" dirty="0">
                <a:latin typeface="Times New Roman" pitchFamily="18" charset="0"/>
                <a:cs typeface="Times New Roman" pitchFamily="18" charset="0"/>
              </a:rPr>
              <a:t>designed for ultimate </a:t>
            </a: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moment </a:t>
            </a:r>
            <a:r>
              <a:rPr lang="en-US" sz="1600" dirty="0">
                <a:latin typeface="Times New Roman" pitchFamily="18" charset="0"/>
                <a:cs typeface="Times New Roman" pitchFamily="18" charset="0"/>
              </a:rPr>
              <a:t>from ETABS program in both </a:t>
            </a:r>
            <a:r>
              <a:rPr lang="en-US" sz="1600" dirty="0" smtClean="0">
                <a:latin typeface="Times New Roman" pitchFamily="18" charset="0"/>
                <a:cs typeface="Times New Roman" pitchFamily="18" charset="0"/>
              </a:rPr>
              <a:t>directions</a:t>
            </a:r>
          </a:p>
          <a:p>
            <a:pPr algn="l" rtl="0">
              <a:buNone/>
            </a:pP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(X and Y) </a:t>
            </a:r>
            <a:endParaRPr lang="en-US" sz="1600" dirty="0" smtClean="0">
              <a:latin typeface="Times New Roman" pitchFamily="18" charset="0"/>
              <a:cs typeface="Times New Roman" pitchFamily="18" charset="0"/>
            </a:endParaRPr>
          </a:p>
          <a:p>
            <a:pPr lvl="0" algn="l" rtl="0">
              <a:buFont typeface="Wingdings" pitchFamily="2" charset="2"/>
              <a:buChar char="§"/>
            </a:pPr>
            <a:r>
              <a:rPr lang="en-US" sz="1600" dirty="0" smtClean="0">
                <a:latin typeface="Times New Roman" pitchFamily="18" charset="0"/>
                <a:cs typeface="Times New Roman" pitchFamily="18" charset="0"/>
              </a:rPr>
              <a:t>X- </a:t>
            </a:r>
            <a:r>
              <a:rPr lang="en-US" sz="1600" dirty="0">
                <a:latin typeface="Times New Roman" pitchFamily="18" charset="0"/>
                <a:cs typeface="Times New Roman" pitchFamily="18" charset="0"/>
              </a:rPr>
              <a:t>direction(M</a:t>
            </a:r>
            <a:r>
              <a:rPr lang="en-US" sz="1600" baseline="-25000" dirty="0">
                <a:latin typeface="Times New Roman" pitchFamily="18" charset="0"/>
                <a:cs typeface="Times New Roman" pitchFamily="18" charset="0"/>
              </a:rPr>
              <a:t>11</a:t>
            </a:r>
            <a:r>
              <a:rPr lang="en-US" sz="1600" dirty="0">
                <a:latin typeface="Times New Roman" pitchFamily="18" charset="0"/>
                <a:cs typeface="Times New Roman" pitchFamily="18" charset="0"/>
              </a:rPr>
              <a:t>):</a:t>
            </a:r>
          </a:p>
          <a:p>
            <a:pPr algn="l" rtl="0">
              <a:buNone/>
            </a:pPr>
            <a:r>
              <a:rPr lang="en-US" sz="1600" dirty="0" smtClean="0">
                <a:latin typeface="Times New Roman" pitchFamily="18" charset="0"/>
                <a:cs typeface="Times New Roman" pitchFamily="18" charset="0"/>
              </a:rPr>
              <a:t>        maximum </a:t>
            </a:r>
            <a:r>
              <a:rPr lang="en-US" sz="1600" dirty="0">
                <a:latin typeface="Times New Roman" pitchFamily="18" charset="0"/>
                <a:cs typeface="Times New Roman" pitchFamily="18" charset="0"/>
              </a:rPr>
              <a:t>moment = </a:t>
            </a:r>
            <a:r>
              <a:rPr lang="en-US" sz="1600" dirty="0" smtClean="0">
                <a:latin typeface="Times New Roman" pitchFamily="18" charset="0"/>
                <a:cs typeface="Times New Roman" pitchFamily="18" charset="0"/>
              </a:rPr>
              <a:t>23 KN.m/m</a:t>
            </a:r>
          </a:p>
          <a:p>
            <a:pPr algn="l" rtl="0">
              <a:buNone/>
            </a:pPr>
            <a:r>
              <a:rPr lang="en-US" sz="1600" dirty="0">
                <a:latin typeface="Times New Roman" pitchFamily="18" charset="0"/>
                <a:cs typeface="Times New Roman" pitchFamily="18" charset="0"/>
              </a:rPr>
              <a:t>	 As = </a:t>
            </a:r>
            <a:r>
              <a:rPr lang="en-US" sz="1600" dirty="0" smtClean="0">
                <a:latin typeface="Times New Roman" pitchFamily="18" charset="0"/>
                <a:cs typeface="Times New Roman" pitchFamily="18" charset="0"/>
              </a:rPr>
              <a:t>293  mm</a:t>
            </a:r>
            <a:r>
              <a:rPr lang="en-US" sz="1600" baseline="30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/m</a:t>
            </a:r>
          </a:p>
          <a:p>
            <a:pPr algn="l" rtl="0">
              <a:buNone/>
            </a:pPr>
            <a:r>
              <a:rPr lang="en-US" sz="1600" dirty="0" smtClean="0">
                <a:latin typeface="Times New Roman" pitchFamily="18" charset="0"/>
                <a:cs typeface="Times New Roman" pitchFamily="18" charset="0"/>
              </a:rPr>
              <a:t>	</a:t>
            </a:r>
          </a:p>
          <a:p>
            <a:pPr algn="l" rtl="0">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As&lt;As</a:t>
            </a:r>
            <a:r>
              <a:rPr lang="en-US" sz="1600" baseline="-25000" dirty="0" smtClean="0">
                <a:latin typeface="Times New Roman" pitchFamily="18" charset="0"/>
                <a:cs typeface="Times New Roman" pitchFamily="18" charset="0"/>
              </a:rPr>
              <a:t> </a:t>
            </a:r>
            <a:r>
              <a:rPr lang="en-US" sz="1600" baseline="-25000" dirty="0">
                <a:latin typeface="Times New Roman" pitchFamily="18" charset="0"/>
                <a:cs typeface="Times New Roman" pitchFamily="18" charset="0"/>
              </a:rPr>
              <a:t>min</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p>
          <a:p>
            <a:pPr algn="l" rtl="0">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Use </a:t>
            </a:r>
            <a:r>
              <a:rPr lang="en-US" sz="1600" dirty="0">
                <a:latin typeface="Times New Roman" pitchFamily="18" charset="0"/>
                <a:cs typeface="Times New Roman" pitchFamily="18" charset="0"/>
              </a:rPr>
              <a:t>As</a:t>
            </a:r>
            <a:r>
              <a:rPr lang="en-US" sz="1600" baseline="-25000" dirty="0">
                <a:latin typeface="Times New Roman" pitchFamily="18" charset="0"/>
                <a:cs typeface="Times New Roman" pitchFamily="18" charset="0"/>
              </a:rPr>
              <a:t> </a:t>
            </a:r>
            <a:r>
              <a:rPr lang="en-US" sz="1600" baseline="-25000" dirty="0" smtClean="0">
                <a:latin typeface="Times New Roman" pitchFamily="18" charset="0"/>
                <a:cs typeface="Times New Roman" pitchFamily="18" charset="0"/>
              </a:rPr>
              <a:t>min</a:t>
            </a:r>
          </a:p>
          <a:p>
            <a:pPr algn="l" rtl="0">
              <a:buNone/>
            </a:pPr>
            <a:r>
              <a:rPr lang="en-US" sz="1600" dirty="0" smtClean="0">
                <a:latin typeface="Times New Roman" pitchFamily="18" charset="0"/>
                <a:cs typeface="Times New Roman" pitchFamily="18" charset="0"/>
              </a:rPr>
              <a:t>	Use </a:t>
            </a:r>
            <a:r>
              <a:rPr lang="en-US" sz="1600" dirty="0">
                <a:latin typeface="Times New Roman" pitchFamily="18" charset="0"/>
                <a:cs typeface="Times New Roman" pitchFamily="18" charset="0"/>
              </a:rPr>
              <a:t>bar </a:t>
            </a:r>
            <a:r>
              <a:rPr lang="en-US" sz="1600" dirty="0" smtClean="0">
                <a:latin typeface="Times New Roman" pitchFamily="18" charset="0"/>
                <a:cs typeface="Times New Roman" pitchFamily="18" charset="0"/>
              </a:rPr>
              <a:t>Φ12mm </a:t>
            </a:r>
            <a:r>
              <a:rPr lang="en-US" sz="1600" dirty="0">
                <a:latin typeface="Times New Roman" pitchFamily="18" charset="0"/>
                <a:cs typeface="Times New Roman" pitchFamily="18" charset="0"/>
              </a:rPr>
              <a:t>	so, </a:t>
            </a:r>
            <a:r>
              <a:rPr lang="en-US" sz="1600" dirty="0" err="1">
                <a:latin typeface="Times New Roman" pitchFamily="18" charset="0"/>
                <a:cs typeface="Times New Roman" pitchFamily="18" charset="0"/>
              </a:rPr>
              <a:t>L</a:t>
            </a:r>
            <a:r>
              <a:rPr lang="en-US" sz="1600" baseline="-25000" dirty="0" err="1">
                <a:latin typeface="Times New Roman" pitchFamily="18" charset="0"/>
                <a:cs typeface="Times New Roman" pitchFamily="18" charset="0"/>
              </a:rPr>
              <a:t>dt</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50*12 </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600mm</a:t>
            </a:r>
            <a:endParaRPr lang="en-US" sz="1600" dirty="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	So, use 7 Φ12mm/m</a:t>
            </a:r>
          </a:p>
          <a:p>
            <a:pPr lvl="0" algn="l" rtl="0">
              <a:buFont typeface="Wingdings" pitchFamily="2" charset="2"/>
              <a:buChar char="§"/>
            </a:pPr>
            <a:r>
              <a:rPr lang="en-US" sz="1600" dirty="0" smtClean="0">
                <a:latin typeface="Times New Roman" pitchFamily="18" charset="0"/>
                <a:cs typeface="Times New Roman" pitchFamily="18" charset="0"/>
              </a:rPr>
              <a:t>Y- direction(M</a:t>
            </a:r>
            <a:r>
              <a:rPr lang="en-US" sz="1600" baseline="-25000" dirty="0" smtClean="0">
                <a:latin typeface="Times New Roman" pitchFamily="18" charset="0"/>
                <a:cs typeface="Times New Roman" pitchFamily="18" charset="0"/>
              </a:rPr>
              <a:t>11</a:t>
            </a:r>
            <a:r>
              <a:rPr lang="en-US" sz="1600" dirty="0" smtClean="0">
                <a:latin typeface="Times New Roman" pitchFamily="18" charset="0"/>
                <a:cs typeface="Times New Roman" pitchFamily="18" charset="0"/>
              </a:rPr>
              <a:t>):</a:t>
            </a:r>
          </a:p>
          <a:p>
            <a:pPr algn="l" rtl="0">
              <a:buNone/>
            </a:pPr>
            <a:r>
              <a:rPr lang="en-US" sz="1600" dirty="0" smtClean="0">
                <a:latin typeface="Times New Roman" pitchFamily="18" charset="0"/>
                <a:cs typeface="Times New Roman" pitchFamily="18" charset="0"/>
              </a:rPr>
              <a:t>        maximum moment = 13 KN.m/m</a:t>
            </a:r>
          </a:p>
          <a:p>
            <a:pPr algn="l" rtl="0">
              <a:buNone/>
            </a:pPr>
            <a:r>
              <a:rPr lang="en-US" sz="1600" dirty="0" smtClean="0">
                <a:latin typeface="Times New Roman" pitchFamily="18" charset="0"/>
                <a:cs typeface="Times New Roman" pitchFamily="18" charset="0"/>
              </a:rPr>
              <a:t>	 As =165 mm</a:t>
            </a:r>
            <a:r>
              <a:rPr lang="en-US" sz="1600" baseline="30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/m</a:t>
            </a:r>
          </a:p>
          <a:p>
            <a:pPr algn="l" rtl="0">
              <a:buNone/>
            </a:pPr>
            <a:r>
              <a:rPr lang="en-US"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pPr algn="l" rtl="0">
              <a:buNone/>
            </a:pPr>
            <a:r>
              <a:rPr lang="en-US" sz="1600" dirty="0">
                <a:latin typeface="Times New Roman" pitchFamily="18" charset="0"/>
                <a:cs typeface="Times New Roman" pitchFamily="18" charset="0"/>
              </a:rPr>
              <a:t>	</a:t>
            </a: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	 As&lt;As</a:t>
            </a:r>
            <a:r>
              <a:rPr lang="en-US" sz="1600" baseline="-25000" dirty="0" smtClean="0">
                <a:latin typeface="Times New Roman" pitchFamily="18" charset="0"/>
                <a:cs typeface="Times New Roman" pitchFamily="18" charset="0"/>
              </a:rPr>
              <a:t> min</a:t>
            </a:r>
            <a:r>
              <a:rPr lang="en-US" sz="1600" dirty="0" smtClean="0">
                <a:latin typeface="Times New Roman" pitchFamily="18" charset="0"/>
                <a:cs typeface="Times New Roman" pitchFamily="18" charset="0"/>
              </a:rPr>
              <a:t> 	</a:t>
            </a:r>
          </a:p>
          <a:p>
            <a:pPr algn="l" rtl="0">
              <a:buNone/>
            </a:pPr>
            <a:r>
              <a:rPr lang="en-US" sz="1600" dirty="0" smtClean="0">
                <a:latin typeface="Times New Roman" pitchFamily="18" charset="0"/>
                <a:cs typeface="Times New Roman" pitchFamily="18" charset="0"/>
              </a:rPr>
              <a:t>	Use As</a:t>
            </a:r>
            <a:r>
              <a:rPr lang="en-US" sz="1600" baseline="-25000" dirty="0" smtClean="0">
                <a:latin typeface="Times New Roman" pitchFamily="18" charset="0"/>
                <a:cs typeface="Times New Roman" pitchFamily="18" charset="0"/>
              </a:rPr>
              <a:t> min</a:t>
            </a:r>
          </a:p>
          <a:p>
            <a:pPr algn="l" rtl="0">
              <a:buNone/>
            </a:pPr>
            <a:r>
              <a:rPr lang="en-US" sz="1600" dirty="0" smtClean="0">
                <a:latin typeface="Times New Roman" pitchFamily="18" charset="0"/>
                <a:cs typeface="Times New Roman" pitchFamily="18" charset="0"/>
              </a:rPr>
              <a:t>	Use bar </a:t>
            </a:r>
            <a:r>
              <a:rPr lang="en-US" sz="1600" dirty="0">
                <a:latin typeface="Times New Roman" pitchFamily="18" charset="0"/>
                <a:cs typeface="Times New Roman" pitchFamily="18" charset="0"/>
              </a:rPr>
              <a:t>Φ12</a:t>
            </a:r>
            <a:r>
              <a:rPr lang="en-US" sz="1600" dirty="0" smtClean="0">
                <a:latin typeface="Times New Roman" pitchFamily="18" charset="0"/>
                <a:cs typeface="Times New Roman" pitchFamily="18" charset="0"/>
              </a:rPr>
              <a:t>mm 	so, </a:t>
            </a:r>
            <a:r>
              <a:rPr lang="en-US" sz="1600" dirty="0" err="1" smtClean="0">
                <a:latin typeface="Times New Roman" pitchFamily="18" charset="0"/>
                <a:cs typeface="Times New Roman" pitchFamily="18" charset="0"/>
              </a:rPr>
              <a:t>L</a:t>
            </a:r>
            <a:r>
              <a:rPr lang="en-US" sz="1600" baseline="-25000" dirty="0" err="1" smtClean="0">
                <a:latin typeface="Times New Roman" pitchFamily="18" charset="0"/>
                <a:cs typeface="Times New Roman" pitchFamily="18" charset="0"/>
              </a:rPr>
              <a:t>dt</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50*12= 600mm</a:t>
            </a: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	So, use 7 Φ12mm/m	</a:t>
            </a:r>
          </a:p>
        </p:txBody>
      </p:sp>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782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85725" cy="209550"/>
          </a:xfrm>
          <a:prstGeom prst="rect">
            <a:avLst/>
          </a:prstGeom>
          <a:noFill/>
        </p:spPr>
      </p:pic>
      <p:pic>
        <p:nvPicPr>
          <p:cNvPr id="14" name="Picture 13" descr="التقاط.PNG"/>
          <p:cNvPicPr>
            <a:picLocks noChangeAspect="1"/>
          </p:cNvPicPr>
          <p:nvPr/>
        </p:nvPicPr>
        <p:blipFill>
          <a:blip r:embed="rId3" cstate="print"/>
          <a:stretch>
            <a:fillRect/>
          </a:stretch>
        </p:blipFill>
        <p:spPr>
          <a:xfrm>
            <a:off x="357158" y="4929198"/>
            <a:ext cx="3168352" cy="571504"/>
          </a:xfrm>
          <a:prstGeom prst="rect">
            <a:avLst/>
          </a:prstGeom>
        </p:spPr>
      </p:pic>
      <p:pic>
        <p:nvPicPr>
          <p:cNvPr id="18" name="Picture 17" descr="التقاط.PNG"/>
          <p:cNvPicPr>
            <a:picLocks noChangeAspect="1"/>
          </p:cNvPicPr>
          <p:nvPr/>
        </p:nvPicPr>
        <p:blipFill>
          <a:blip r:embed="rId3" cstate="print"/>
          <a:stretch>
            <a:fillRect/>
          </a:stretch>
        </p:blipFill>
        <p:spPr>
          <a:xfrm>
            <a:off x="395536" y="2636912"/>
            <a:ext cx="2808312" cy="360040"/>
          </a:xfrm>
          <a:prstGeom prst="rect">
            <a:avLst/>
          </a:prstGeom>
        </p:spPr>
      </p:pic>
      <p:pic>
        <p:nvPicPr>
          <p:cNvPr id="10" name="Picture 9" descr="m11&amp;m22 stairs.PNG"/>
          <p:cNvPicPr/>
          <p:nvPr/>
        </p:nvPicPr>
        <p:blipFill>
          <a:blip r:embed="rId4" cstate="print"/>
          <a:stretch>
            <a:fillRect/>
          </a:stretch>
        </p:blipFill>
        <p:spPr>
          <a:xfrm>
            <a:off x="4716016" y="1412776"/>
            <a:ext cx="3854086" cy="2450449"/>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28662" y="0"/>
            <a:ext cx="6429420" cy="1143000"/>
          </a:xfrm>
          <a:prstGeom prst="rect">
            <a:avLst/>
          </a:prstGeom>
        </p:spPr>
        <p:txBody>
          <a:bodyPr vert="horz" lIns="91440" tIns="45720" rIns="91440" bIns="45720" rtlCol="1" anchor="ctr">
            <a:normAutofit fontScale="97500"/>
          </a:bodyPr>
          <a:lstStyle/>
          <a:p>
            <a:pPr marL="1143000" marR="0" lvl="2" indent="-228600" algn="ctr" defTabSz="914400" rtl="0" eaLnBrk="1" fontAlgn="auto" latinLnBrk="0" hangingPunct="1">
              <a:lnSpc>
                <a:spcPct val="115000"/>
              </a:lnSpc>
              <a:spcBef>
                <a:spcPts val="0"/>
              </a:spcBef>
              <a:spcAft>
                <a:spcPts val="1000"/>
              </a:spcAft>
              <a:buClrTx/>
              <a:buSzTx/>
              <a:buFontTx/>
              <a:buNone/>
              <a:tabLst/>
              <a:defRPr/>
            </a:pPr>
            <a:r>
              <a:rPr kumimoji="0" lang="en-US" sz="2800" b="1" i="0" u="none" strike="noStrike" kern="1200" cap="none" spc="0" normalizeH="0" baseline="0" noProof="0" dirty="0" smtClean="0">
                <a:ln>
                  <a:noFill/>
                </a:ln>
                <a:effectLst/>
                <a:uLnTx/>
                <a:uFillTx/>
                <a:latin typeface="Times New Roman"/>
                <a:ea typeface="Calibri"/>
                <a:cs typeface="+mj-cs"/>
              </a:rPr>
              <a:t>Typical Section of Stairs</a:t>
            </a:r>
            <a:endParaRPr kumimoji="0" lang="ar-SA" sz="2800" b="0" i="0" u="none" strike="noStrike" kern="0" cap="none" spc="0" normalizeH="0" baseline="0" noProof="0" dirty="0">
              <a:ln>
                <a:noFill/>
              </a:ln>
              <a:effectLst/>
              <a:uLnTx/>
              <a:uFillTx/>
            </a:endParaRPr>
          </a:p>
        </p:txBody>
      </p:sp>
      <p:pic>
        <p:nvPicPr>
          <p:cNvPr id="4" name="Picture 1" descr="C:\Users\Shafiq\Desktop\vfvmjj.PNG"/>
          <p:cNvPicPr>
            <a:picLocks noChangeAspect="1" noChangeArrowheads="1"/>
          </p:cNvPicPr>
          <p:nvPr/>
        </p:nvPicPr>
        <p:blipFill>
          <a:blip r:embed="rId2"/>
          <a:srcRect/>
          <a:stretch>
            <a:fillRect/>
          </a:stretch>
        </p:blipFill>
        <p:spPr bwMode="auto">
          <a:xfrm>
            <a:off x="246063" y="1543071"/>
            <a:ext cx="8650287" cy="4886325"/>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endParaRPr lang="en-US" sz="1600" dirty="0" smtClean="0"/>
          </a:p>
          <a:p>
            <a:pPr algn="l" rtl="0">
              <a:buNone/>
            </a:pPr>
            <a:endParaRPr lang="en-US" sz="1600" dirty="0"/>
          </a:p>
          <a:p>
            <a:pPr algn="l" rtl="0">
              <a:buNone/>
            </a:pPr>
            <a:endParaRPr lang="en-US" sz="1600" dirty="0" smtClean="0"/>
          </a:p>
          <a:p>
            <a:pPr algn="l" rtl="0">
              <a:buNone/>
            </a:pPr>
            <a:endParaRPr lang="en-US" sz="1600" dirty="0"/>
          </a:p>
          <a:p>
            <a:pPr algn="l" rtl="0">
              <a:buNone/>
            </a:pPr>
            <a:endParaRPr lang="en-US" sz="1600" dirty="0" smtClean="0"/>
          </a:p>
          <a:p>
            <a:pPr algn="l" rtl="0">
              <a:buNone/>
            </a:pPr>
            <a:endParaRPr lang="en-US" sz="1600" dirty="0"/>
          </a:p>
          <a:p>
            <a:pPr algn="l" rtl="0">
              <a:buNone/>
            </a:pPr>
            <a:r>
              <a:rPr lang="en-US" sz="1600" dirty="0" smtClean="0">
                <a:latin typeface="Times New Roman" pitchFamily="18" charset="0"/>
                <a:cs typeface="Times New Roman" pitchFamily="18" charset="0"/>
              </a:rPr>
              <a:t>The </a:t>
            </a:r>
            <a:r>
              <a:rPr lang="en-US" sz="1600" dirty="0">
                <a:latin typeface="Times New Roman" pitchFamily="18" charset="0"/>
                <a:cs typeface="Times New Roman" pitchFamily="18" charset="0"/>
              </a:rPr>
              <a:t>allowable stress </a:t>
            </a:r>
            <a:r>
              <a:rPr lang="en-US" sz="1600" dirty="0" smtClean="0">
                <a:latin typeface="Times New Roman" pitchFamily="18" charset="0"/>
                <a:cs typeface="Times New Roman" pitchFamily="18" charset="0"/>
              </a:rPr>
              <a:t>under the building is q</a:t>
            </a:r>
            <a:r>
              <a:rPr lang="en-US" sz="1600" baseline="-25000" dirty="0" smtClean="0">
                <a:latin typeface="Times New Roman" pitchFamily="18" charset="0"/>
                <a:cs typeface="Times New Roman" pitchFamily="18" charset="0"/>
              </a:rPr>
              <a:t>all</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250KN/m</a:t>
            </a:r>
            <a:r>
              <a:rPr lang="en-US" sz="1600" baseline="30000" dirty="0" smtClean="0">
                <a:latin typeface="Times New Roman" pitchFamily="18" charset="0"/>
                <a:cs typeface="Times New Roman" pitchFamily="18" charset="0"/>
              </a:rPr>
              <a:t>2</a:t>
            </a:r>
            <a:endParaRPr lang="en-US" sz="1600" dirty="0" smtClean="0">
              <a:latin typeface="Times New Roman" pitchFamily="18" charset="0"/>
              <a:cs typeface="Times New Roman" pitchFamily="18" charset="0"/>
            </a:endParaRPr>
          </a:p>
          <a:p>
            <a:pPr algn="l" rtl="0">
              <a:buNone/>
            </a:pPr>
            <a:endParaRPr lang="en-US" sz="1600" dirty="0" smtClean="0">
              <a:latin typeface="Times New Roman" pitchFamily="18" charset="0"/>
              <a:cs typeface="Times New Roman" pitchFamily="18" charset="0"/>
            </a:endParaRPr>
          </a:p>
          <a:p>
            <a:pPr algn="l" rtl="0">
              <a:lnSpc>
                <a:spcPct val="150000"/>
              </a:lnSpc>
              <a:buNone/>
            </a:pPr>
            <a:r>
              <a:rPr lang="en-US" sz="1600" dirty="0" smtClean="0">
                <a:latin typeface="Times New Roman" pitchFamily="18" charset="0"/>
                <a:cs typeface="Times New Roman" pitchFamily="18" charset="0"/>
              </a:rPr>
              <a:t>	SAFE Mat </a:t>
            </a:r>
            <a:r>
              <a:rPr lang="en-US" sz="1600" dirty="0">
                <a:latin typeface="Times New Roman" pitchFamily="18" charset="0"/>
                <a:cs typeface="Times New Roman" pitchFamily="18" charset="0"/>
              </a:rPr>
              <a:t>foundation design </a:t>
            </a:r>
            <a:r>
              <a:rPr lang="en-US" sz="1600" dirty="0" smtClean="0">
                <a:latin typeface="Times New Roman" pitchFamily="18" charset="0"/>
                <a:cs typeface="Times New Roman" pitchFamily="18" charset="0"/>
              </a:rPr>
              <a:t>tracking a </a:t>
            </a:r>
            <a:r>
              <a:rPr lang="en-US" sz="1600" dirty="0">
                <a:latin typeface="Times New Roman" pitchFamily="18" charset="0"/>
                <a:cs typeface="Times New Roman" pitchFamily="18" charset="0"/>
              </a:rPr>
              <a:t>typical </a:t>
            </a:r>
            <a:r>
              <a:rPr lang="en-US" sz="1600" dirty="0" smtClean="0">
                <a:latin typeface="Times New Roman" pitchFamily="18" charset="0"/>
                <a:cs typeface="Times New Roman" pitchFamily="18" charset="0"/>
              </a:rPr>
              <a:t>rebar</a:t>
            </a:r>
          </a:p>
          <a:p>
            <a:pPr algn="l" rtl="0">
              <a:lnSpc>
                <a:spcPct val="150000"/>
              </a:lnSpc>
              <a:buNone/>
            </a:pPr>
            <a:r>
              <a:rPr lang="en-US" sz="1600" dirty="0" smtClean="0">
                <a:latin typeface="Times New Roman" pitchFamily="18" charset="0"/>
                <a:cs typeface="Times New Roman" pitchFamily="18" charset="0"/>
              </a:rPr>
              <a:t> Top </a:t>
            </a:r>
            <a:r>
              <a:rPr lang="en-US" sz="1600" dirty="0">
                <a:latin typeface="Times New Roman" pitchFamily="18" charset="0"/>
                <a:cs typeface="Times New Roman" pitchFamily="18" charset="0"/>
              </a:rPr>
              <a:t>Φ16 and Bottom Φ25 reinforcing is used </a:t>
            </a:r>
            <a:r>
              <a:rPr lang="en-US" sz="1600" dirty="0" smtClean="0">
                <a:latin typeface="Times New Roman" pitchFamily="18" charset="0"/>
                <a:cs typeface="Times New Roman" pitchFamily="18" charset="0"/>
              </a:rPr>
              <a:t>in</a:t>
            </a:r>
          </a:p>
          <a:p>
            <a:pPr algn="l" rtl="0">
              <a:lnSpc>
                <a:spcPct val="150000"/>
              </a:lnSpc>
              <a:buNone/>
            </a:pP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each direction (X and Y).</a:t>
            </a:r>
          </a:p>
          <a:p>
            <a:pPr algn="l" rtl="0">
              <a:buNone/>
            </a:pPr>
            <a:endParaRPr lang="en-US" sz="1600" dirty="0" smtClean="0"/>
          </a:p>
          <a:p>
            <a:pPr algn="l" rtl="0">
              <a:buNone/>
            </a:pPr>
            <a:endParaRPr lang="en-US" sz="1600" dirty="0"/>
          </a:p>
          <a:p>
            <a:pPr algn="l" rtl="0">
              <a:buNone/>
            </a:pPr>
            <a:endParaRPr lang="en-US" sz="1600" dirty="0" smtClean="0"/>
          </a:p>
          <a:p>
            <a:pPr algn="l" rtl="0">
              <a:buNone/>
            </a:pPr>
            <a:endParaRPr lang="en-US" sz="1600" dirty="0"/>
          </a:p>
          <a:p>
            <a:pPr algn="l" rtl="0">
              <a:buNone/>
            </a:pPr>
            <a:endParaRPr lang="en-US" sz="1600" dirty="0"/>
          </a:p>
        </p:txBody>
      </p:sp>
      <p:pic>
        <p:nvPicPr>
          <p:cNvPr id="4" name="Picture 3" descr="التقاط.PNG"/>
          <p:cNvPicPr>
            <a:picLocks noChangeAspect="1"/>
          </p:cNvPicPr>
          <p:nvPr/>
        </p:nvPicPr>
        <p:blipFill>
          <a:blip r:embed="rId2" cstate="print"/>
          <a:stretch>
            <a:fillRect/>
          </a:stretch>
        </p:blipFill>
        <p:spPr>
          <a:xfrm>
            <a:off x="4982473" y="1340768"/>
            <a:ext cx="4018683" cy="4968552"/>
          </a:xfrm>
          <a:prstGeom prst="rect">
            <a:avLst/>
          </a:prstGeom>
        </p:spPr>
      </p:pic>
      <p:sp>
        <p:nvSpPr>
          <p:cNvPr id="5" name="Title 1"/>
          <p:cNvSpPr>
            <a:spLocks noGrp="1"/>
          </p:cNvSpPr>
          <p:nvPr>
            <p:ph type="title"/>
          </p:nvPr>
        </p:nvSpPr>
        <p:spPr>
          <a:xfrm>
            <a:off x="0" y="0"/>
            <a:ext cx="8686800" cy="1143000"/>
          </a:xfrm>
        </p:spPr>
        <p:txBody>
          <a:bodyPr>
            <a:normAutofit fontScale="90000"/>
          </a:bodyPr>
          <a:lstStyle/>
          <a:p>
            <a:pPr marL="1143000" lvl="2" indent="-228600" rtl="0">
              <a:lnSpc>
                <a:spcPct val="115000"/>
              </a:lnSpc>
              <a:spcAft>
                <a:spcPts val="1000"/>
              </a:spcAft>
            </a:pPr>
            <a:r>
              <a:rPr lang="en-US" sz="6000" b="1" kern="1200" dirty="0" smtClean="0">
                <a:solidFill>
                  <a:schemeClr val="tx2"/>
                </a:solidFill>
                <a:latin typeface="Times New Roman"/>
                <a:ea typeface="Calibri"/>
                <a:cs typeface="+mj-cs"/>
              </a:rPr>
              <a:t>Design of mat foundation</a:t>
            </a:r>
            <a:r>
              <a:rPr lang="en-US" sz="1600" dirty="0" smtClean="0">
                <a:latin typeface="Calibri"/>
                <a:ea typeface="Calibri"/>
                <a:cs typeface="Arial"/>
              </a:rPr>
              <a:t/>
            </a:r>
            <a:br>
              <a:rPr lang="en-US" sz="1600" dirty="0" smtClean="0">
                <a:latin typeface="Calibri"/>
                <a:ea typeface="Calibri"/>
                <a:cs typeface="Arial"/>
              </a:rPr>
            </a:br>
            <a:endParaRPr lang="ar-SA"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التقاط.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14290"/>
            <a:ext cx="8229600" cy="1143000"/>
          </a:xfrm>
        </p:spPr>
        <p:txBody>
          <a:bodyPr>
            <a:normAutofit/>
          </a:bodyPr>
          <a:lstStyle/>
          <a:p>
            <a:pPr lvl="1" rtl="0"/>
            <a:r>
              <a:rPr lang="en-US" sz="5000" b="1" kern="1200" dirty="0" smtClean="0">
                <a:solidFill>
                  <a:schemeClr val="tx2"/>
                </a:solidFill>
                <a:latin typeface="+mj-lt"/>
                <a:ea typeface="+mj-ea"/>
                <a:cs typeface="+mj-cs"/>
              </a:rPr>
              <a:t>Building</a:t>
            </a:r>
            <a:r>
              <a:rPr lang="en-US" sz="1600" b="1" dirty="0" smtClean="0"/>
              <a:t> </a:t>
            </a:r>
            <a:r>
              <a:rPr lang="en-US" sz="5000" b="1" kern="1200" dirty="0">
                <a:solidFill>
                  <a:schemeClr val="tx2"/>
                </a:solidFill>
                <a:latin typeface="+mj-lt"/>
                <a:ea typeface="+mj-ea"/>
                <a:cs typeface="+mj-cs"/>
              </a:rPr>
              <a:t>Description:</a:t>
            </a:r>
            <a:r>
              <a:rPr lang="en-US" sz="1600" dirty="0"/>
              <a:t/>
            </a:r>
            <a:br>
              <a:rPr lang="en-US" sz="1600" dirty="0"/>
            </a:br>
            <a:endParaRPr lang="en-US" sz="1600" dirty="0"/>
          </a:p>
        </p:txBody>
      </p:sp>
      <p:sp>
        <p:nvSpPr>
          <p:cNvPr id="3" name="Content Placeholder 2"/>
          <p:cNvSpPr>
            <a:spLocks noGrp="1"/>
          </p:cNvSpPr>
          <p:nvPr>
            <p:ph idx="1"/>
          </p:nvPr>
        </p:nvSpPr>
        <p:spPr>
          <a:xfrm>
            <a:off x="214282" y="1428736"/>
            <a:ext cx="5357850" cy="1071570"/>
          </a:xfrm>
        </p:spPr>
        <p:txBody>
          <a:bodyPr>
            <a:normAutofit/>
          </a:bodyPr>
          <a:lstStyle/>
          <a:p>
            <a:pPr algn="just" rtl="0">
              <a:buNone/>
            </a:pPr>
            <a:r>
              <a:rPr lang="en-US" b="1" dirty="0" smtClean="0"/>
              <a:t>	</a:t>
            </a:r>
            <a:r>
              <a:rPr lang="en-US" dirty="0" smtClean="0"/>
              <a:t>	</a:t>
            </a:r>
            <a:r>
              <a:rPr lang="en-US" sz="1600" dirty="0" smtClean="0">
                <a:latin typeface="Times New Roman" pitchFamily="18" charset="0"/>
                <a:ea typeface="Calibri"/>
                <a:cs typeface="Times New Roman" pitchFamily="18" charset="0"/>
              </a:rPr>
              <a:t>This building has a total area of 11293.96 </a:t>
            </a:r>
            <a:r>
              <a:rPr lang="en-US" sz="1400" dirty="0" smtClean="0"/>
              <a:t>m²</a:t>
            </a:r>
            <a:r>
              <a:rPr lang="en-US" sz="1600" dirty="0" smtClean="0">
                <a:latin typeface="Times New Roman" pitchFamily="18" charset="0"/>
                <a:ea typeface="Calibri"/>
                <a:cs typeface="Times New Roman" pitchFamily="18" charset="0"/>
              </a:rPr>
              <a:t>. The building consists of 13 stories ,the </a:t>
            </a:r>
            <a:r>
              <a:rPr lang="en-US" sz="1600" b="1" dirty="0" smtClean="0">
                <a:solidFill>
                  <a:srgbClr val="548DD4"/>
                </a:solidFill>
                <a:latin typeface="Times New Roman" pitchFamily="18" charset="0"/>
                <a:ea typeface="Calibri"/>
                <a:cs typeface="Times New Roman" pitchFamily="18" charset="0"/>
              </a:rPr>
              <a:t>[Table]</a:t>
            </a:r>
            <a:r>
              <a:rPr lang="en-US" sz="1600" dirty="0" smtClean="0">
                <a:latin typeface="Times New Roman" pitchFamily="18" charset="0"/>
                <a:ea typeface="Calibri"/>
                <a:cs typeface="Times New Roman" pitchFamily="18" charset="0"/>
              </a:rPr>
              <a:t> shows the areas of the floors:</a:t>
            </a:r>
          </a:p>
          <a:p>
            <a:pPr algn="just" rtl="0">
              <a:buNone/>
            </a:pPr>
            <a:endParaRPr lang="en-US" sz="1600" dirty="0" smtClean="0">
              <a:latin typeface="Times New Roman" pitchFamily="18" charset="0"/>
              <a:ea typeface="Calibri"/>
              <a:cs typeface="Times New Roman" pitchFamily="18" charset="0"/>
            </a:endParaRPr>
          </a:p>
          <a:p>
            <a:pPr algn="l">
              <a:buNone/>
            </a:pPr>
            <a:endParaRPr lang="ar-SA" dirty="0"/>
          </a:p>
        </p:txBody>
      </p:sp>
      <p:graphicFrame>
        <p:nvGraphicFramePr>
          <p:cNvPr id="4" name="Table 3"/>
          <p:cNvGraphicFramePr>
            <a:graphicFrameLocks noGrp="1"/>
          </p:cNvGraphicFramePr>
          <p:nvPr/>
        </p:nvGraphicFramePr>
        <p:xfrm>
          <a:off x="4071934" y="2214554"/>
          <a:ext cx="4786346" cy="3714777"/>
        </p:xfrm>
        <a:graphic>
          <a:graphicData uri="http://schemas.openxmlformats.org/drawingml/2006/table">
            <a:tbl>
              <a:tblPr/>
              <a:tblGrid>
                <a:gridCol w="1696061"/>
                <a:gridCol w="1001417"/>
                <a:gridCol w="1044434"/>
                <a:gridCol w="1044434"/>
              </a:tblGrid>
              <a:tr h="361323">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Floor </a:t>
                      </a:r>
                      <a:endParaRPr lang="en-US" sz="12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Area(</a:t>
                      </a:r>
                      <a:r>
                        <a:rPr lang="en-US" sz="1200" dirty="0">
                          <a:latin typeface="Times New Roman" pitchFamily="18" charset="0"/>
                          <a:ea typeface="Calibri"/>
                          <a:cs typeface="Times New Roman" pitchFamily="18" charset="0"/>
                        </a:rPr>
                        <a:t>m</a:t>
                      </a:r>
                      <a:r>
                        <a:rPr lang="en-US" sz="1200" baseline="30000" dirty="0">
                          <a:latin typeface="Times New Roman" pitchFamily="18" charset="0"/>
                          <a:ea typeface="Calibri"/>
                          <a:cs typeface="Times New Roman" pitchFamily="18" charset="0"/>
                        </a:rPr>
                        <a:t>2</a:t>
                      </a:r>
                      <a:r>
                        <a:rPr lang="en-US" sz="1200" dirty="0">
                          <a:solidFill>
                            <a:srgbClr val="000000"/>
                          </a:solidFill>
                          <a:latin typeface="Times New Roman" pitchFamily="18" charset="0"/>
                          <a:ea typeface="Times New Roman"/>
                          <a:cs typeface="Times New Roman" pitchFamily="18" charset="0"/>
                        </a:rPr>
                        <a:t>)</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Height(m)</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Occupancy</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Third basement</a:t>
                      </a:r>
                      <a:endParaRPr lang="en-US" sz="12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solidFill>
                            <a:srgbClr val="000000"/>
                          </a:solidFill>
                          <a:latin typeface="Times New Roman" pitchFamily="18" charset="0"/>
                          <a:ea typeface="Times New Roman"/>
                          <a:cs typeface="Times New Roman" pitchFamily="18" charset="0"/>
                        </a:rPr>
                        <a:t>1110.54</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packing</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1323">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Second basement</a:t>
                      </a:r>
                      <a:endParaRPr lang="en-US" sz="12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solidFill>
                            <a:srgbClr val="000000"/>
                          </a:solidFill>
                          <a:latin typeface="Times New Roman" pitchFamily="18" charset="0"/>
                          <a:ea typeface="Times New Roman"/>
                          <a:cs typeface="Times New Roman" pitchFamily="18" charset="0"/>
                        </a:rPr>
                        <a:t>1110.54</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packing</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First basement</a:t>
                      </a:r>
                      <a:endParaRPr lang="en-US" sz="12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solidFill>
                            <a:srgbClr val="000000"/>
                          </a:solidFill>
                          <a:latin typeface="Times New Roman" pitchFamily="18" charset="0"/>
                          <a:ea typeface="Times New Roman"/>
                          <a:cs typeface="Times New Roman" pitchFamily="18" charset="0"/>
                        </a:rPr>
                        <a:t>1110.54</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packing</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Ground</a:t>
                      </a:r>
                      <a:endParaRPr lang="en-US" sz="12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1110.54</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Storage</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First</a:t>
                      </a:r>
                      <a:endParaRPr lang="en-US" sz="12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955.8</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offices</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Second</a:t>
                      </a:r>
                      <a:endParaRPr lang="en-US" sz="12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955.8</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offices</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Third</a:t>
                      </a:r>
                      <a:endParaRPr lang="en-US" sz="12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857.36</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offices</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Fourth</a:t>
                      </a:r>
                      <a:endParaRPr lang="en-US" sz="12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899.13</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3</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restaurant</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Fifth</a:t>
                      </a:r>
                      <a:endParaRPr lang="en-US" sz="12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830.5</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3</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residential </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S</a:t>
                      </a:r>
                      <a:r>
                        <a:rPr lang="en-US" sz="1200" dirty="0" smtClean="0">
                          <a:solidFill>
                            <a:srgbClr val="000000"/>
                          </a:solidFill>
                          <a:latin typeface="Times New Roman" pitchFamily="18" charset="0"/>
                          <a:ea typeface="Times New Roman"/>
                          <a:cs typeface="Times New Roman" pitchFamily="18" charset="0"/>
                        </a:rPr>
                        <a:t>ixth</a:t>
                      </a:r>
                      <a:endParaRPr lang="en-US" sz="12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830.5</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3</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residential </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S</a:t>
                      </a:r>
                      <a:r>
                        <a:rPr lang="en-US" sz="1200" dirty="0" smtClean="0">
                          <a:solidFill>
                            <a:srgbClr val="000000"/>
                          </a:solidFill>
                          <a:latin typeface="Times New Roman" pitchFamily="18" charset="0"/>
                          <a:ea typeface="Times New Roman"/>
                          <a:cs typeface="Times New Roman" pitchFamily="18" charset="0"/>
                        </a:rPr>
                        <a:t>eventh</a:t>
                      </a:r>
                      <a:endParaRPr lang="en-US" sz="12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830.5</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3</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residential </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First roof</a:t>
                      </a:r>
                      <a:endParaRPr lang="en-US" sz="12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553.08</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3</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restaurant</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234">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Second roof</a:t>
                      </a:r>
                      <a:endParaRPr lang="en-US" sz="12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solidFill>
                            <a:srgbClr val="000000"/>
                          </a:solidFill>
                          <a:latin typeface="Times New Roman" pitchFamily="18" charset="0"/>
                          <a:ea typeface="Times New Roman"/>
                          <a:cs typeface="Times New Roman" pitchFamily="18" charset="0"/>
                        </a:rPr>
                        <a:t>139.13</a:t>
                      </a:r>
                      <a:endParaRPr lang="en-US" sz="12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3</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smtClean="0">
                          <a:latin typeface="Times New Roman" pitchFamily="18" charset="0"/>
                          <a:ea typeface="Calibri"/>
                          <a:cs typeface="Times New Roman" pitchFamily="18" charset="0"/>
                        </a:rPr>
                        <a:t>restaurant</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1323">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Total Area</a:t>
                      </a:r>
                      <a:endParaRPr lang="en-US" sz="12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11293.96</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solidFill>
                            <a:srgbClr val="000000"/>
                          </a:solidFill>
                          <a:latin typeface="Times New Roman" pitchFamily="18" charset="0"/>
                          <a:ea typeface="Times New Roman"/>
                          <a:cs typeface="Times New Roman" pitchFamily="18" charset="0"/>
                        </a:rPr>
                        <a:t> </a:t>
                      </a: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2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Content Placeholder 2"/>
          <p:cNvSpPr txBox="1">
            <a:spLocks/>
          </p:cNvSpPr>
          <p:nvPr/>
        </p:nvSpPr>
        <p:spPr>
          <a:xfrm>
            <a:off x="-214346" y="2857496"/>
            <a:ext cx="4286280" cy="3500462"/>
          </a:xfrm>
          <a:prstGeom prst="rect">
            <a:avLst/>
          </a:prstGeom>
        </p:spPr>
        <p:txBody>
          <a:bodyPr vert="horz">
            <a:normAutofit fontScale="92500" lnSpcReduction="20000"/>
          </a:bodyPr>
          <a:lstStyle/>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16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endParaRPr>
          </a:p>
          <a:p>
            <a:pPr marL="1143000" marR="0" lvl="2" indent="-228600" algn="just" defTabSz="914400" rtl="0" eaLnBrk="1" fontAlgn="auto" latinLnBrk="0" hangingPunct="1">
              <a:lnSpc>
                <a:spcPct val="115000"/>
              </a:lnSpc>
              <a:spcBef>
                <a:spcPct val="20000"/>
              </a:spcBef>
              <a:spcAft>
                <a:spcPts val="1000"/>
              </a:spcAft>
              <a:buClr>
                <a:schemeClr val="accent2"/>
              </a:buClr>
              <a:buSzPct val="70000"/>
              <a:buFont typeface="Wingdings" pitchFamily="2" charset="2"/>
              <a:buChar char="v"/>
              <a:tabLst/>
              <a:defRPr/>
            </a:pPr>
            <a:r>
              <a:rPr kumimoji="0" lang="en-US" sz="16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rPr>
              <a:t>Site Location:  </a:t>
            </a:r>
          </a:p>
          <a:p>
            <a:pPr marL="274320" lvl="0" indent="-274320" algn="just" rtl="0">
              <a:lnSpc>
                <a:spcPct val="150000"/>
              </a:lnSpc>
              <a:spcBef>
                <a:spcPct val="20000"/>
              </a:spcBef>
              <a:spcAft>
                <a:spcPts val="1000"/>
              </a:spcAft>
              <a:buClr>
                <a:schemeClr val="accent3"/>
              </a:buClr>
              <a:buSzPct val="95000"/>
              <a:defRPr/>
            </a:pPr>
            <a:r>
              <a:rPr kumimoji="0" lang="en-US" sz="16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rPr>
              <a:t>		</a:t>
            </a:r>
            <a:r>
              <a:rPr lang="en-US" sz="1600" b="1" dirty="0" smtClean="0"/>
              <a:t> </a:t>
            </a:r>
            <a:r>
              <a:rPr lang="en-US" sz="1600" dirty="0" smtClean="0">
                <a:latin typeface="Times New Roman" pitchFamily="18" charset="0"/>
                <a:ea typeface="Calibri"/>
                <a:cs typeface="Times New Roman" pitchFamily="18" charset="0"/>
              </a:rPr>
              <a:t>The building is located in al-Mahed Street-</a:t>
            </a:r>
            <a:r>
              <a:rPr lang="en-US" sz="1600" dirty="0" err="1" smtClean="0">
                <a:latin typeface="Times New Roman" pitchFamily="18" charset="0"/>
                <a:ea typeface="Calibri"/>
                <a:cs typeface="Times New Roman" pitchFamily="18" charset="0"/>
              </a:rPr>
              <a:t>Haret</a:t>
            </a:r>
            <a:r>
              <a:rPr lang="en-US" sz="1600" dirty="0" smtClean="0">
                <a:latin typeface="Times New Roman" pitchFamily="18" charset="0"/>
                <a:ea typeface="Calibri"/>
                <a:cs typeface="Times New Roman" pitchFamily="18" charset="0"/>
              </a:rPr>
              <a:t> al tarajmeh (see in Appendix A).</a:t>
            </a:r>
          </a:p>
          <a:p>
            <a:pPr marL="1143000" marR="0" lvl="2" indent="-228600" algn="just" defTabSz="914400" rtl="0" eaLnBrk="1" fontAlgn="auto" latinLnBrk="0" hangingPunct="1">
              <a:lnSpc>
                <a:spcPct val="120000"/>
              </a:lnSpc>
              <a:spcBef>
                <a:spcPct val="20000"/>
              </a:spcBef>
              <a:spcAft>
                <a:spcPts val="1000"/>
              </a:spcAft>
              <a:buClr>
                <a:schemeClr val="accent2"/>
              </a:buClr>
              <a:buSzPct val="70000"/>
              <a:tabLst/>
              <a:defRPr/>
            </a:pPr>
            <a:endParaRPr kumimoji="0" lang="en-US" sz="16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endParaRPr>
          </a:p>
          <a:p>
            <a:pPr marL="1143000" marR="0" lvl="2" indent="-228600" algn="just" defTabSz="914400" rtl="0" eaLnBrk="1" fontAlgn="auto" latinLnBrk="0" hangingPunct="1">
              <a:lnSpc>
                <a:spcPct val="120000"/>
              </a:lnSpc>
              <a:spcBef>
                <a:spcPct val="20000"/>
              </a:spcBef>
              <a:spcAft>
                <a:spcPts val="1000"/>
              </a:spcAft>
              <a:buClr>
                <a:schemeClr val="accent2"/>
              </a:buClr>
              <a:buSzPct val="70000"/>
              <a:buFont typeface="Wingdings" pitchFamily="2" charset="2"/>
              <a:buChar char="v"/>
              <a:tabLst/>
              <a:defRPr/>
            </a:pPr>
            <a:r>
              <a:rPr kumimoji="0" lang="en-US" sz="16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rPr>
              <a:t>Architectural </a:t>
            </a:r>
            <a:r>
              <a:rPr lang="en-US" sz="1600" dirty="0" smtClean="0">
                <a:latin typeface="Times New Roman" pitchFamily="18" charset="0"/>
                <a:ea typeface="Calibri"/>
                <a:cs typeface="Times New Roman" pitchFamily="18" charset="0"/>
              </a:rPr>
              <a:t> </a:t>
            </a:r>
            <a:r>
              <a:rPr kumimoji="0" lang="en-US" sz="16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rPr>
              <a:t>plans:</a:t>
            </a:r>
          </a:p>
          <a:p>
            <a:pPr marL="1143000" marR="0" lvl="2" indent="-228600" algn="just" defTabSz="914400" rtl="0" eaLnBrk="1" fontAlgn="auto" latinLnBrk="0" hangingPunct="1">
              <a:lnSpc>
                <a:spcPct val="120000"/>
              </a:lnSpc>
              <a:spcBef>
                <a:spcPct val="20000"/>
              </a:spcBef>
              <a:spcAft>
                <a:spcPts val="1000"/>
              </a:spcAft>
              <a:buClr>
                <a:schemeClr val="accent2"/>
              </a:buClr>
              <a:buSzPct val="70000"/>
              <a:tabLst/>
              <a:defRPr/>
            </a:pPr>
            <a:r>
              <a:rPr lang="en-US" sz="1600" dirty="0" smtClean="0">
                <a:latin typeface="Times New Roman" pitchFamily="18" charset="0"/>
                <a:ea typeface="Calibri"/>
                <a:cs typeface="Times New Roman" pitchFamily="18" charset="0"/>
              </a:rPr>
              <a:t>All Architectural plans are included in </a:t>
            </a:r>
            <a:r>
              <a:rPr lang="en-US" sz="1600" dirty="0" err="1" smtClean="0">
                <a:latin typeface="Times New Roman" pitchFamily="18" charset="0"/>
                <a:ea typeface="Calibri"/>
                <a:cs typeface="Times New Roman" pitchFamily="18" charset="0"/>
              </a:rPr>
              <a:t>Appendiix</a:t>
            </a:r>
            <a:r>
              <a:rPr lang="en-US" sz="1600" dirty="0" smtClean="0">
                <a:latin typeface="Times New Roman" pitchFamily="18" charset="0"/>
                <a:ea typeface="Calibri"/>
                <a:cs typeface="Times New Roman" pitchFamily="18" charset="0"/>
              </a:rPr>
              <a:t> B</a:t>
            </a:r>
            <a:endParaRPr kumimoji="0" lang="en-US" sz="16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endParaRPr>
          </a:p>
          <a:p>
            <a:pPr marL="731520" lvl="1" indent="-274320" algn="just" rtl="0">
              <a:lnSpc>
                <a:spcPct val="120000"/>
              </a:lnSpc>
              <a:spcBef>
                <a:spcPct val="20000"/>
              </a:spcBef>
              <a:spcAft>
                <a:spcPts val="1000"/>
              </a:spcAft>
              <a:buClr>
                <a:schemeClr val="accent3"/>
              </a:buClr>
              <a:buSzPct val="95000"/>
              <a:defRPr/>
            </a:pPr>
            <a:r>
              <a:rPr kumimoji="0" lang="en-US" sz="16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rPr>
              <a:t>		</a:t>
            </a:r>
            <a:r>
              <a:rPr lang="en-US" dirty="0" smtClean="0">
                <a:latin typeface="Times New Roman" pitchFamily="18" charset="0"/>
                <a:cs typeface="Times New Roman" pitchFamily="18" charset="0"/>
              </a:rPr>
              <a:t> </a:t>
            </a:r>
            <a:r>
              <a:rPr kumimoji="0" lang="en-US" sz="16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rPr>
              <a:t/>
            </a:r>
            <a:br>
              <a:rPr kumimoji="0" lang="en-US" sz="16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rPr>
            </a:br>
            <a:endParaRPr kumimoji="0" lang="en-US" sz="1600" b="0" i="0" u="none" strike="noStrike" kern="1200" cap="none" spc="0" normalizeH="0" baseline="0" noProof="0" dirty="0" smtClean="0">
              <a:ln>
                <a:noFill/>
              </a:ln>
              <a:solidFill>
                <a:schemeClr val="tx1"/>
              </a:solidFill>
              <a:effectLst/>
              <a:uLnTx/>
              <a:uFillTx/>
              <a:latin typeface="Times New Roman" pitchFamily="18" charset="0"/>
              <a:ea typeface="Calibri"/>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endParaRPr lang="en-US" sz="1600" dirty="0" smtClean="0"/>
          </a:p>
          <a:p>
            <a:pPr algn="l" rtl="0">
              <a:buNone/>
            </a:pPr>
            <a:endParaRPr lang="en-US" sz="1600" dirty="0"/>
          </a:p>
          <a:p>
            <a:pPr algn="l" rtl="0">
              <a:buNone/>
            </a:pPr>
            <a:endParaRPr lang="en-US" sz="1600" dirty="0" smtClean="0"/>
          </a:p>
          <a:p>
            <a:pPr algn="l" rtl="0">
              <a:buNone/>
            </a:pPr>
            <a:endParaRPr lang="en-US" sz="1600" dirty="0"/>
          </a:p>
          <a:p>
            <a:pPr algn="l" rtl="0">
              <a:buNone/>
            </a:pPr>
            <a:endParaRPr lang="en-US" sz="1600" dirty="0" smtClean="0"/>
          </a:p>
          <a:p>
            <a:pPr algn="just" rtl="0">
              <a:lnSpc>
                <a:spcPct val="150000"/>
              </a:lnSpc>
              <a:buFont typeface="Wingdings" pitchFamily="2" charset="2"/>
              <a:buChar char="Ø"/>
            </a:pPr>
            <a:r>
              <a:rPr lang="en-US" sz="1600" dirty="0">
                <a:latin typeface="Times New Roman" pitchFamily="18" charset="0"/>
                <a:cs typeface="Times New Roman" pitchFamily="18" charset="0"/>
              </a:rPr>
              <a:t>It is obvious that most of reinforcement we use is equal to minimum steel which means the thickness of the structural elements like slabs may be further reduced without affecting the punching shear safety </a:t>
            </a:r>
            <a:r>
              <a:rPr lang="en-US" sz="1600" dirty="0" smtClean="0">
                <a:latin typeface="Times New Roman" pitchFamily="18" charset="0"/>
                <a:cs typeface="Times New Roman" pitchFamily="18" charset="0"/>
              </a:rPr>
              <a:t>recommendations.</a:t>
            </a:r>
            <a:r>
              <a:rPr lang="en-US" sz="1600" dirty="0">
                <a:latin typeface="Times New Roman" pitchFamily="18" charset="0"/>
                <a:cs typeface="Times New Roman" pitchFamily="18" charset="0"/>
              </a:rPr>
              <a:t> The punching shear can be reduced by using column capitals drop panel; so the thickness of slab can be reduced.  </a:t>
            </a:r>
          </a:p>
          <a:p>
            <a:pPr algn="l" rtl="0">
              <a:lnSpc>
                <a:spcPct val="150000"/>
              </a:lnSpc>
              <a:buFont typeface="Wingdings" pitchFamily="2" charset="2"/>
              <a:buChar char="Ø"/>
            </a:pPr>
            <a:endParaRPr lang="en-US" sz="1600" dirty="0" smtClean="0">
              <a:latin typeface="Times New Roman" pitchFamily="18" charset="0"/>
              <a:cs typeface="Times New Roman" pitchFamily="18" charset="0"/>
            </a:endParaRPr>
          </a:p>
          <a:p>
            <a:pPr algn="just" rtl="0">
              <a:lnSpc>
                <a:spcPct val="150000"/>
              </a:lnSpc>
              <a:buFont typeface="Wingdings" pitchFamily="2" charset="2"/>
              <a:buChar char="Ø"/>
            </a:pPr>
            <a:r>
              <a:rPr lang="en-US" sz="1600" dirty="0">
                <a:latin typeface="Times New Roman" pitchFamily="18" charset="0"/>
                <a:cs typeface="Times New Roman" pitchFamily="18" charset="0"/>
              </a:rPr>
              <a:t>As a result in our project we use bars with diameters more than 12 mm to be sure that the bars will widely spaced while masons and helpers work and to minimize the number of bars in our section to simplify the work. </a:t>
            </a:r>
            <a:endParaRPr lang="en-US" sz="1600" dirty="0" smtClean="0">
              <a:latin typeface="Times New Roman" pitchFamily="18" charset="0"/>
              <a:cs typeface="Times New Roman" pitchFamily="18" charset="0"/>
            </a:endParaRPr>
          </a:p>
          <a:p>
            <a:pPr algn="l" rtl="0">
              <a:lnSpc>
                <a:spcPct val="150000"/>
              </a:lnSpc>
              <a:buFont typeface="Wingdings" pitchFamily="2" charset="2"/>
              <a:buChar char="Ø"/>
            </a:pPr>
            <a:r>
              <a:rPr lang="en-US" sz="1600" dirty="0" smtClean="0">
                <a:latin typeface="Times New Roman" pitchFamily="18" charset="0"/>
                <a:cs typeface="Times New Roman" pitchFamily="18" charset="0"/>
              </a:rPr>
              <a:t>After finish the project </a:t>
            </a:r>
            <a:r>
              <a:rPr lang="en-US" sz="1600" dirty="0">
                <a:latin typeface="Times New Roman" pitchFamily="18" charset="0"/>
                <a:cs typeface="Times New Roman" pitchFamily="18" charset="0"/>
              </a:rPr>
              <a:t>,</a:t>
            </a:r>
            <a:r>
              <a:rPr lang="en-US" sz="1600" dirty="0" smtClean="0">
                <a:latin typeface="Times New Roman" pitchFamily="18" charset="0"/>
                <a:cs typeface="Times New Roman" pitchFamily="18" charset="0"/>
              </a:rPr>
              <a:t>dimensions </a:t>
            </a:r>
            <a:r>
              <a:rPr lang="en-US" sz="1600" dirty="0">
                <a:latin typeface="Times New Roman" pitchFamily="18" charset="0"/>
                <a:cs typeface="Times New Roman" pitchFamily="18" charset="0"/>
              </a:rPr>
              <a:t>of some </a:t>
            </a:r>
            <a:r>
              <a:rPr lang="en-US" sz="1600" dirty="0" smtClean="0">
                <a:latin typeface="Times New Roman" pitchFamily="18" charset="0"/>
                <a:cs typeface="Times New Roman" pitchFamily="18" charset="0"/>
              </a:rPr>
              <a:t>columns are changed </a:t>
            </a:r>
            <a:r>
              <a:rPr lang="en-US" sz="1600" dirty="0">
                <a:latin typeface="Times New Roman" pitchFamily="18" charset="0"/>
                <a:cs typeface="Times New Roman" pitchFamily="18" charset="0"/>
              </a:rPr>
              <a:t>as </a:t>
            </a:r>
            <a:r>
              <a:rPr lang="en-US" sz="1600" dirty="0" smtClean="0">
                <a:latin typeface="Times New Roman" pitchFamily="18" charset="0"/>
                <a:cs typeface="Times New Roman" pitchFamily="18" charset="0"/>
              </a:rPr>
              <a:t>follows:</a:t>
            </a:r>
          </a:p>
          <a:p>
            <a:pPr algn="just" rtl="0">
              <a:lnSpc>
                <a:spcPct val="150000"/>
              </a:lnSpc>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the </a:t>
            </a:r>
            <a:r>
              <a:rPr lang="en-US" sz="1600" dirty="0">
                <a:latin typeface="Times New Roman" pitchFamily="18" charset="0"/>
                <a:cs typeface="Times New Roman" pitchFamily="18" charset="0"/>
              </a:rPr>
              <a:t>circular column diameter (70cm) </a:t>
            </a:r>
            <a:r>
              <a:rPr lang="en-US" sz="1600" dirty="0" smtClean="0">
                <a:latin typeface="Times New Roman" pitchFamily="18" charset="0"/>
                <a:cs typeface="Times New Roman" pitchFamily="18" charset="0"/>
              </a:rPr>
              <a:t>changed to smaller </a:t>
            </a:r>
            <a:r>
              <a:rPr lang="en-US" sz="1600" dirty="0">
                <a:latin typeface="Times New Roman" pitchFamily="18" charset="0"/>
                <a:cs typeface="Times New Roman" pitchFamily="18" charset="0"/>
              </a:rPr>
              <a:t>diameter </a:t>
            </a:r>
            <a:r>
              <a:rPr lang="en-US" sz="1600" dirty="0" smtClean="0">
                <a:latin typeface="Times New Roman" pitchFamily="18" charset="0"/>
                <a:cs typeface="Times New Roman" pitchFamily="18" charset="0"/>
              </a:rPr>
              <a:t>,the result  that the </a:t>
            </a:r>
            <a:r>
              <a:rPr lang="en-US" sz="1600" dirty="0">
                <a:latin typeface="Times New Roman" pitchFamily="18" charset="0"/>
                <a:cs typeface="Times New Roman" pitchFamily="18" charset="0"/>
              </a:rPr>
              <a:t>steel ratio increased but in the rectangular columns </a:t>
            </a:r>
            <a:r>
              <a:rPr lang="en-US" sz="1600" dirty="0" smtClean="0">
                <a:latin typeface="Times New Roman" pitchFamily="18" charset="0"/>
                <a:cs typeface="Times New Roman" pitchFamily="18" charset="0"/>
              </a:rPr>
              <a:t>lies near the </a:t>
            </a:r>
            <a:r>
              <a:rPr lang="en-US" sz="1600" dirty="0">
                <a:latin typeface="Times New Roman" pitchFamily="18" charset="0"/>
                <a:cs typeface="Times New Roman" pitchFamily="18" charset="0"/>
              </a:rPr>
              <a:t>shear wall when </a:t>
            </a:r>
            <a:r>
              <a:rPr lang="en-US" sz="1600" dirty="0" smtClean="0">
                <a:latin typeface="Times New Roman" pitchFamily="18" charset="0"/>
                <a:cs typeface="Times New Roman" pitchFamily="18" charset="0"/>
              </a:rPr>
              <a:t>decreasing there dimensions,  </a:t>
            </a:r>
            <a:r>
              <a:rPr lang="en-US" sz="1600" dirty="0">
                <a:latin typeface="Times New Roman" pitchFamily="18" charset="0"/>
                <a:cs typeface="Times New Roman" pitchFamily="18" charset="0"/>
              </a:rPr>
              <a:t>the steel ratio decreased. </a:t>
            </a:r>
            <a:r>
              <a:rPr lang="en-US" sz="1600" dirty="0" smtClean="0">
                <a:latin typeface="Times New Roman" pitchFamily="18" charset="0"/>
                <a:cs typeface="Times New Roman" pitchFamily="18" charset="0"/>
              </a:rPr>
              <a:t>This </a:t>
            </a:r>
            <a:r>
              <a:rPr lang="en-US" sz="1600" dirty="0">
                <a:latin typeface="Times New Roman" pitchFamily="18" charset="0"/>
                <a:cs typeface="Times New Roman" pitchFamily="18" charset="0"/>
              </a:rPr>
              <a:t>means that </a:t>
            </a:r>
            <a:r>
              <a:rPr lang="en-US" sz="1600" dirty="0" smtClean="0">
                <a:latin typeface="Times New Roman" pitchFamily="18" charset="0"/>
                <a:cs typeface="Times New Roman" pitchFamily="18" charset="0"/>
              </a:rPr>
              <a:t> the shear </a:t>
            </a:r>
            <a:r>
              <a:rPr lang="en-US" sz="1600" dirty="0">
                <a:latin typeface="Times New Roman" pitchFamily="18" charset="0"/>
                <a:cs typeface="Times New Roman" pitchFamily="18" charset="0"/>
              </a:rPr>
              <a:t>wall carries the load </a:t>
            </a:r>
            <a:r>
              <a:rPr lang="en-US" sz="1600" dirty="0" smtClean="0">
                <a:latin typeface="Times New Roman" pitchFamily="18" charset="0"/>
                <a:cs typeface="Times New Roman" pitchFamily="18" charset="0"/>
              </a:rPr>
              <a:t>carried </a:t>
            </a:r>
            <a:r>
              <a:rPr lang="en-US" sz="1600" dirty="0">
                <a:latin typeface="Times New Roman" pitchFamily="18" charset="0"/>
                <a:cs typeface="Times New Roman" pitchFamily="18" charset="0"/>
              </a:rPr>
              <a:t>by columns</a:t>
            </a:r>
            <a:endParaRPr lang="en-US" sz="1600" dirty="0" smtClean="0">
              <a:latin typeface="Times New Roman" pitchFamily="18" charset="0"/>
              <a:cs typeface="Times New Roman" pitchFamily="18" charset="0"/>
            </a:endParaRPr>
          </a:p>
          <a:p>
            <a:pPr algn="l" rtl="0">
              <a:buNone/>
            </a:pPr>
            <a:endParaRPr lang="en-US" sz="1600" dirty="0"/>
          </a:p>
          <a:p>
            <a:pPr algn="l" rtl="0">
              <a:buNone/>
            </a:pPr>
            <a:endParaRPr lang="en-US" sz="1600" dirty="0"/>
          </a:p>
        </p:txBody>
      </p:sp>
      <p:sp>
        <p:nvSpPr>
          <p:cNvPr id="5" name="Title 1"/>
          <p:cNvSpPr>
            <a:spLocks noGrp="1"/>
          </p:cNvSpPr>
          <p:nvPr>
            <p:ph type="title"/>
          </p:nvPr>
        </p:nvSpPr>
        <p:spPr>
          <a:xfrm>
            <a:off x="0" y="0"/>
            <a:ext cx="8686800" cy="1143000"/>
          </a:xfrm>
        </p:spPr>
        <p:txBody>
          <a:bodyPr>
            <a:normAutofit fontScale="90000"/>
          </a:bodyPr>
          <a:lstStyle/>
          <a:p>
            <a:pPr marL="1143000" lvl="2" indent="-228600" rtl="0">
              <a:lnSpc>
                <a:spcPct val="115000"/>
              </a:lnSpc>
              <a:spcAft>
                <a:spcPts val="1000"/>
              </a:spcAft>
            </a:pPr>
            <a:r>
              <a:rPr lang="en-US" sz="6000" b="1" kern="1200" dirty="0" smtClean="0">
                <a:solidFill>
                  <a:schemeClr val="tx2"/>
                </a:solidFill>
                <a:latin typeface="Times New Roman"/>
                <a:ea typeface="Calibri"/>
                <a:cs typeface="+mj-cs"/>
              </a:rPr>
              <a:t>conclusion</a:t>
            </a:r>
            <a:r>
              <a:rPr lang="en-US" sz="1600" dirty="0" smtClean="0">
                <a:latin typeface="Calibri"/>
                <a:ea typeface="Calibri"/>
                <a:cs typeface="Arial"/>
              </a:rPr>
              <a:t/>
            </a:r>
            <a:br>
              <a:rPr lang="en-US" sz="1600" dirty="0" smtClean="0">
                <a:latin typeface="Calibri"/>
                <a:ea typeface="Calibri"/>
                <a:cs typeface="Arial"/>
              </a:rPr>
            </a:br>
            <a:endParaRPr lang="ar-SA"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1643050"/>
            <a:ext cx="8229600" cy="2857512"/>
          </a:xfrm>
        </p:spPr>
        <p:txBody>
          <a:bodyPr>
            <a:normAutofit/>
          </a:bodyPr>
          <a:lstStyle/>
          <a:p>
            <a:pPr algn="ctr" rtl="0"/>
            <a:r>
              <a:rPr lang="en-US" dirty="0" smtClean="0"/>
              <a:t>Thank you</a:t>
            </a:r>
            <a:br>
              <a:rPr lang="en-US" dirty="0" smtClean="0"/>
            </a:br>
            <a:r>
              <a:rPr lang="en-US" dirty="0" smtClean="0"/>
              <a:t/>
            </a:r>
            <a:br>
              <a:rPr lang="en-US" dirty="0" smtClean="0"/>
            </a:br>
            <a:r>
              <a:rPr lang="en-US" dirty="0" smtClean="0"/>
              <a:t/>
            </a:r>
            <a:br>
              <a:rPr lang="en-US" dirty="0" smtClean="0"/>
            </a:br>
            <a:r>
              <a:rPr lang="en-US" dirty="0" smtClean="0"/>
              <a:t>Any Question  ?</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500166" y="2071678"/>
            <a:ext cx="5429288" cy="1071570"/>
          </a:xfrm>
        </p:spPr>
        <p:txBody>
          <a:bodyPr>
            <a:normAutofit/>
          </a:bodyPr>
          <a:lstStyle/>
          <a:p>
            <a:pPr rtl="0"/>
            <a:r>
              <a:rPr lang="en-US" sz="3200" dirty="0" smtClean="0">
                <a:latin typeface="Times New Roman" pitchFamily="18" charset="0"/>
                <a:cs typeface="Times New Roman" pitchFamily="18" charset="0"/>
              </a:rPr>
              <a:t>The </a:t>
            </a:r>
            <a:r>
              <a:rPr lang="en-US" sz="3200" b="1" dirty="0" smtClean="0">
                <a:latin typeface="Times New Roman" pitchFamily="18" charset="0"/>
                <a:cs typeface="Times New Roman" pitchFamily="18" charset="0"/>
              </a:rPr>
              <a:t>3D</a:t>
            </a:r>
            <a:r>
              <a:rPr lang="en-US" sz="3200" dirty="0" smtClean="0">
                <a:latin typeface="Times New Roman" pitchFamily="18" charset="0"/>
                <a:cs typeface="Times New Roman" pitchFamily="18" charset="0"/>
              </a:rPr>
              <a:t> extruded view of building’s model </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500034" y="357166"/>
            <a:ext cx="8229600" cy="1857388"/>
          </a:xfrm>
        </p:spPr>
        <p:txBody>
          <a:bodyPr>
            <a:normAutofit/>
          </a:bodyPr>
          <a:lstStyle/>
          <a:p>
            <a:pPr marL="742950" lvl="1" indent="-285750" algn="l" rtl="0">
              <a:lnSpc>
                <a:spcPct val="115000"/>
              </a:lnSpc>
              <a:spcAft>
                <a:spcPts val="1000"/>
              </a:spcAft>
              <a:buNone/>
            </a:pPr>
            <a:r>
              <a:rPr lang="en-US" b="1" dirty="0" smtClean="0">
                <a:latin typeface="Times New Roman"/>
                <a:ea typeface="Calibri"/>
                <a:cs typeface="Arial"/>
              </a:rPr>
              <a:t>Structural Topology:</a:t>
            </a:r>
            <a:endParaRPr lang="en-US" sz="2000" dirty="0" smtClean="0">
              <a:latin typeface="Calibri"/>
              <a:ea typeface="Calibri"/>
              <a:cs typeface="Arial"/>
            </a:endParaRPr>
          </a:p>
          <a:p>
            <a:pPr indent="457200" algn="just" rtl="0">
              <a:lnSpc>
                <a:spcPct val="115000"/>
              </a:lnSpc>
              <a:spcAft>
                <a:spcPts val="1000"/>
              </a:spcAft>
              <a:buNone/>
            </a:pPr>
            <a:r>
              <a:rPr lang="en-US" sz="1600" dirty="0" smtClean="0">
                <a:latin typeface="Times New Roman" pitchFamily="18" charset="0"/>
                <a:cs typeface="Times New Roman" pitchFamily="18" charset="0"/>
              </a:rPr>
              <a:t>In the following project, the structure is designed using a three dimensional structural model. The different elements are designed using the ultimate strength method with proper load combinations and using </a:t>
            </a:r>
            <a:r>
              <a:rPr lang="en-US" sz="1600" u="sng" dirty="0" smtClean="0">
                <a:latin typeface="Times New Roman" pitchFamily="18" charset="0"/>
                <a:cs typeface="Times New Roman" pitchFamily="18" charset="0"/>
              </a:rPr>
              <a:t>ETABS</a:t>
            </a:r>
            <a:r>
              <a:rPr lang="en-US" sz="1600" dirty="0" smtClean="0">
                <a:latin typeface="Times New Roman" pitchFamily="18" charset="0"/>
                <a:cs typeface="Times New Roman" pitchFamily="18" charset="0"/>
              </a:rPr>
              <a:t> and </a:t>
            </a:r>
            <a:r>
              <a:rPr lang="en-US" sz="1600" u="sng" dirty="0" smtClean="0">
                <a:latin typeface="Times New Roman" pitchFamily="18" charset="0"/>
                <a:cs typeface="Times New Roman" pitchFamily="18" charset="0"/>
              </a:rPr>
              <a:t>SAFE</a:t>
            </a:r>
            <a:r>
              <a:rPr lang="en-US" sz="1600" dirty="0" smtClean="0">
                <a:latin typeface="Times New Roman" pitchFamily="18" charset="0"/>
                <a:cs typeface="Times New Roman" pitchFamily="18" charset="0"/>
              </a:rPr>
              <a:t>.</a:t>
            </a:r>
          </a:p>
          <a:p>
            <a:pPr algn="l" rtl="0">
              <a:buNone/>
            </a:pPr>
            <a:endParaRPr lang="ar-SA" dirty="0"/>
          </a:p>
        </p:txBody>
      </p:sp>
      <p:pic>
        <p:nvPicPr>
          <p:cNvPr id="7" name="Picture 6" descr="AAS.PNG"/>
          <p:cNvPicPr/>
          <p:nvPr/>
        </p:nvPicPr>
        <p:blipFill>
          <a:blip r:embed="rId2" cstate="print"/>
          <a:srcRect b="16243"/>
          <a:stretch>
            <a:fillRect/>
          </a:stretch>
        </p:blipFill>
        <p:spPr>
          <a:xfrm>
            <a:off x="490535" y="3214687"/>
            <a:ext cx="3938589" cy="3643338"/>
          </a:xfrm>
          <a:prstGeom prst="rect">
            <a:avLst/>
          </a:prstGeom>
          <a:ln>
            <a:noFill/>
          </a:ln>
          <a:effectLst>
            <a:outerShdw blurRad="292100" dist="139700" dir="2700000" algn="tl" rotWithShape="0">
              <a:srgbClr val="333333">
                <a:alpha val="65000"/>
              </a:srgbClr>
            </a:outerShdw>
          </a:effectLst>
        </p:spPr>
      </p:pic>
      <p:pic>
        <p:nvPicPr>
          <p:cNvPr id="8" name="Picture 7" descr="E:\Graduation Project\‫Graduation Project #2\project16\صور للتقرير\3Dview.PNG"/>
          <p:cNvPicPr/>
          <p:nvPr/>
        </p:nvPicPr>
        <p:blipFill>
          <a:blip r:embed="rId3" cstate="print"/>
          <a:srcRect/>
          <a:stretch>
            <a:fillRect/>
          </a:stretch>
        </p:blipFill>
        <p:spPr bwMode="auto">
          <a:xfrm>
            <a:off x="4429124" y="3143248"/>
            <a:ext cx="4286248" cy="371475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rtl="1">
              <a:spcBef>
                <a:spcPct val="0"/>
              </a:spcBef>
            </a:pPr>
            <a:r>
              <a:rPr lang="en-US" sz="5000" b="1" kern="1200" dirty="0" smtClean="0">
                <a:solidFill>
                  <a:schemeClr val="tx2"/>
                </a:solidFill>
                <a:latin typeface="+mj-lt"/>
                <a:ea typeface="+mj-ea"/>
                <a:cs typeface="+mj-cs"/>
              </a:rPr>
              <a:t>Materials</a:t>
            </a:r>
            <a:r>
              <a:rPr lang="en-US" b="1" dirty="0"/>
              <a:t>:</a:t>
            </a:r>
            <a:r>
              <a:rPr lang="en-US" sz="1600" dirty="0"/>
              <a:t/>
            </a:r>
            <a:br>
              <a:rPr lang="en-US" sz="1600" dirty="0"/>
            </a:br>
            <a:endParaRPr lang="ar-SA" dirty="0"/>
          </a:p>
        </p:txBody>
      </p:sp>
      <p:sp>
        <p:nvSpPr>
          <p:cNvPr id="3" name="Content Placeholder 2"/>
          <p:cNvSpPr>
            <a:spLocks noGrp="1"/>
          </p:cNvSpPr>
          <p:nvPr>
            <p:ph idx="1"/>
          </p:nvPr>
        </p:nvSpPr>
        <p:spPr>
          <a:xfrm>
            <a:off x="214282" y="1785926"/>
            <a:ext cx="5429288" cy="4389120"/>
          </a:xfrm>
        </p:spPr>
        <p:txBody>
          <a:bodyPr>
            <a:noAutofit/>
          </a:bodyPr>
          <a:lstStyle/>
          <a:p>
            <a:pPr marL="457200" algn="l" rtl="0">
              <a:lnSpc>
                <a:spcPct val="115000"/>
              </a:lnSpc>
              <a:spcAft>
                <a:spcPts val="1000"/>
              </a:spcAft>
              <a:buNone/>
            </a:pPr>
            <a:r>
              <a:rPr lang="en-US" sz="1600" b="1" u="sng" dirty="0" smtClean="0">
                <a:latin typeface="Times New Roman" pitchFamily="18" charset="0"/>
                <a:ea typeface="Calibri"/>
                <a:cs typeface="Times New Roman" pitchFamily="18" charset="0"/>
              </a:rPr>
              <a:t>Structural materials:</a:t>
            </a:r>
            <a:endParaRPr lang="en-US" sz="1600" dirty="0" smtClean="0">
              <a:latin typeface="Times New Roman" pitchFamily="18" charset="0"/>
              <a:ea typeface="Calibri"/>
              <a:cs typeface="Times New Roman" pitchFamily="18" charset="0"/>
            </a:endParaRPr>
          </a:p>
          <a:p>
            <a:pPr marL="342900" lvl="0" indent="-342900" algn="l" rtl="0">
              <a:lnSpc>
                <a:spcPct val="115000"/>
              </a:lnSpc>
              <a:spcAft>
                <a:spcPts val="1000"/>
              </a:spcAft>
              <a:buNone/>
            </a:pPr>
            <a:r>
              <a:rPr lang="en-US" sz="1600" dirty="0" smtClean="0">
                <a:latin typeface="Times New Roman" pitchFamily="18" charset="0"/>
                <a:ea typeface="Calibri"/>
                <a:cs typeface="Times New Roman" pitchFamily="18" charset="0"/>
              </a:rPr>
              <a:t>Concrete:</a:t>
            </a:r>
          </a:p>
          <a:p>
            <a:pPr marL="914400" algn="l" rtl="0">
              <a:lnSpc>
                <a:spcPct val="115000"/>
              </a:lnSpc>
              <a:spcAft>
                <a:spcPts val="1000"/>
              </a:spcAft>
            </a:pPr>
            <a:r>
              <a:rPr lang="en-US" sz="1600" dirty="0" smtClean="0">
                <a:latin typeface="Times New Roman" pitchFamily="18" charset="0"/>
                <a:ea typeface="Calibri"/>
                <a:cs typeface="Times New Roman" pitchFamily="18" charset="0"/>
              </a:rPr>
              <a:t>Concrete strength for all concrete parts is 28 MPa.</a:t>
            </a:r>
          </a:p>
          <a:p>
            <a:pPr marL="914400" algn="l" rtl="0">
              <a:lnSpc>
                <a:spcPct val="115000"/>
              </a:lnSpc>
              <a:spcAft>
                <a:spcPts val="1000"/>
              </a:spcAft>
            </a:pPr>
            <a:r>
              <a:rPr lang="en-US" sz="1600" dirty="0" smtClean="0">
                <a:latin typeface="Times New Roman" pitchFamily="18" charset="0"/>
                <a:ea typeface="Calibri"/>
                <a:cs typeface="Times New Roman" pitchFamily="18" charset="0"/>
              </a:rPr>
              <a:t>Modulus of elasticity (E) equals 24870 MPa.</a:t>
            </a:r>
          </a:p>
          <a:p>
            <a:pPr marL="914400" algn="l" rtl="0">
              <a:lnSpc>
                <a:spcPct val="115000"/>
              </a:lnSpc>
              <a:spcAft>
                <a:spcPts val="1000"/>
              </a:spcAft>
            </a:pPr>
            <a:r>
              <a:rPr lang="en-US" sz="1600" dirty="0" smtClean="0">
                <a:latin typeface="Times New Roman" pitchFamily="18" charset="0"/>
                <a:ea typeface="Calibri"/>
                <a:cs typeface="Times New Roman" pitchFamily="18" charset="0"/>
              </a:rPr>
              <a:t>Unit weight equals 25 KN/ m</a:t>
            </a:r>
            <a:r>
              <a:rPr lang="en-US" sz="1600" baseline="30000" dirty="0" smtClean="0">
                <a:latin typeface="Times New Roman" pitchFamily="18" charset="0"/>
                <a:ea typeface="Calibri"/>
                <a:cs typeface="Times New Roman" pitchFamily="18" charset="0"/>
              </a:rPr>
              <a:t>3</a:t>
            </a:r>
            <a:r>
              <a:rPr lang="en-US" sz="1600" dirty="0" smtClean="0">
                <a:latin typeface="Times New Roman" pitchFamily="18" charset="0"/>
                <a:ea typeface="Calibri"/>
                <a:cs typeface="Times New Roman" pitchFamily="18" charset="0"/>
              </a:rPr>
              <a:t>. </a:t>
            </a:r>
          </a:p>
          <a:p>
            <a:pPr marL="342900" lvl="0" indent="-342900" algn="l" rtl="0">
              <a:lnSpc>
                <a:spcPct val="115000"/>
              </a:lnSpc>
              <a:spcAft>
                <a:spcPts val="1000"/>
              </a:spcAft>
              <a:buNone/>
            </a:pPr>
            <a:r>
              <a:rPr lang="en-US" sz="1600" dirty="0" smtClean="0">
                <a:latin typeface="Times New Roman" pitchFamily="18" charset="0"/>
                <a:ea typeface="Calibri"/>
                <a:cs typeface="Times New Roman" pitchFamily="18" charset="0"/>
              </a:rPr>
              <a:t>Steel bars:	Steel bars and stirrups reinforcement is 420 MPa.</a:t>
            </a:r>
          </a:p>
          <a:p>
            <a:pPr marL="457200" algn="l" rtl="0">
              <a:lnSpc>
                <a:spcPct val="115000"/>
              </a:lnSpc>
              <a:spcAft>
                <a:spcPts val="1000"/>
              </a:spcAft>
              <a:buNone/>
            </a:pPr>
            <a:r>
              <a:rPr lang="en-US" sz="1600" b="1" u="sng" dirty="0" smtClean="0">
                <a:latin typeface="Times New Roman" pitchFamily="18" charset="0"/>
                <a:ea typeface="Calibri"/>
                <a:cs typeface="Times New Roman" pitchFamily="18" charset="0"/>
              </a:rPr>
              <a:t>Non-structural materials: </a:t>
            </a:r>
            <a:endParaRPr lang="en-US" sz="1600" dirty="0" smtClean="0">
              <a:latin typeface="Times New Roman" pitchFamily="18" charset="0"/>
              <a:ea typeface="Calibri"/>
              <a:cs typeface="Times New Roman" pitchFamily="18" charset="0"/>
            </a:endParaRPr>
          </a:p>
          <a:p>
            <a:pPr marL="457200" indent="457200" algn="just" rtl="0">
              <a:lnSpc>
                <a:spcPct val="115000"/>
              </a:lnSpc>
              <a:spcAft>
                <a:spcPts val="1000"/>
              </a:spcAft>
              <a:buNone/>
            </a:pPr>
            <a:r>
              <a:rPr lang="en-US" sz="1600" dirty="0" smtClean="0">
                <a:latin typeface="Times New Roman" pitchFamily="18" charset="0"/>
                <a:ea typeface="Calibri"/>
                <a:cs typeface="Times New Roman" pitchFamily="18" charset="0"/>
              </a:rPr>
              <a:t>The unit weight of the structural and non-structural materials used in the project is shown in </a:t>
            </a:r>
            <a:r>
              <a:rPr lang="en-US" sz="1600" b="1" dirty="0" smtClean="0">
                <a:solidFill>
                  <a:srgbClr val="548DD4"/>
                </a:solidFill>
                <a:latin typeface="Times New Roman" pitchFamily="18" charset="0"/>
                <a:ea typeface="Calibri"/>
                <a:cs typeface="Times New Roman" pitchFamily="18" charset="0"/>
              </a:rPr>
              <a:t>Table</a:t>
            </a:r>
            <a:r>
              <a:rPr lang="en-US" sz="1600" dirty="0" smtClean="0">
                <a:latin typeface="Times New Roman" pitchFamily="18" charset="0"/>
                <a:ea typeface="Calibri"/>
                <a:cs typeface="Times New Roman" pitchFamily="18" charset="0"/>
              </a:rPr>
              <a:t>.</a:t>
            </a:r>
          </a:p>
          <a:p>
            <a:pPr algn="l" rtl="0"/>
            <a:endParaRPr lang="ar-SA" sz="1400" dirty="0"/>
          </a:p>
        </p:txBody>
      </p:sp>
      <p:graphicFrame>
        <p:nvGraphicFramePr>
          <p:cNvPr id="5" name="Table 4"/>
          <p:cNvGraphicFramePr>
            <a:graphicFrameLocks noGrp="1"/>
          </p:cNvGraphicFramePr>
          <p:nvPr/>
        </p:nvGraphicFramePr>
        <p:xfrm>
          <a:off x="5534026" y="2826453"/>
          <a:ext cx="3538568" cy="2174183"/>
        </p:xfrm>
        <a:graphic>
          <a:graphicData uri="http://schemas.openxmlformats.org/drawingml/2006/table">
            <a:tbl>
              <a:tblPr/>
              <a:tblGrid>
                <a:gridCol w="1849515"/>
                <a:gridCol w="1689053"/>
              </a:tblGrid>
              <a:tr h="0">
                <a:tc>
                  <a:txBody>
                    <a:bodyPr/>
                    <a:lstStyle/>
                    <a:p>
                      <a:pPr algn="ctr" rtl="0">
                        <a:lnSpc>
                          <a:spcPct val="115000"/>
                        </a:lnSpc>
                        <a:spcAft>
                          <a:spcPts val="0"/>
                        </a:spcAft>
                      </a:pPr>
                      <a:r>
                        <a:rPr lang="en-US" sz="1200" dirty="0">
                          <a:latin typeface="Times New Roman"/>
                          <a:ea typeface="Calibri"/>
                          <a:cs typeface="Arial"/>
                        </a:rPr>
                        <a:t>Materials</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algn="ctr" rtl="0">
                        <a:lnSpc>
                          <a:spcPct val="115000"/>
                        </a:lnSpc>
                        <a:spcAft>
                          <a:spcPts val="0"/>
                        </a:spcAft>
                      </a:pPr>
                      <a:r>
                        <a:rPr lang="en-US" sz="1200">
                          <a:latin typeface="Times New Roman"/>
                          <a:ea typeface="Calibri"/>
                          <a:cs typeface="Arial"/>
                        </a:rPr>
                        <a:t>Unit weight (KN/ m</a:t>
                      </a:r>
                      <a:r>
                        <a:rPr lang="en-US" sz="1200" baseline="30000">
                          <a:latin typeface="Times New Roman"/>
                          <a:ea typeface="Calibri"/>
                          <a:cs typeface="Arial"/>
                        </a:rPr>
                        <a:t>2</a:t>
                      </a:r>
                      <a:r>
                        <a:rPr lang="en-US" sz="1200">
                          <a:latin typeface="Times New Roman"/>
                          <a:ea typeface="Calibri"/>
                          <a:cs typeface="Arial"/>
                        </a:rPr>
                        <a:t>)</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r>
              <a:tr h="292491">
                <a:tc>
                  <a:txBody>
                    <a:bodyPr/>
                    <a:lstStyle/>
                    <a:p>
                      <a:pPr algn="ctr" rtl="1">
                        <a:lnSpc>
                          <a:spcPct val="115000"/>
                        </a:lnSpc>
                        <a:spcAft>
                          <a:spcPts val="0"/>
                        </a:spcAft>
                      </a:pPr>
                      <a:r>
                        <a:rPr lang="en-US" sz="1200" dirty="0">
                          <a:latin typeface="Times New Roman"/>
                          <a:ea typeface="Calibri"/>
                          <a:cs typeface="Arial"/>
                        </a:rPr>
                        <a:t>Reinforced concrete   </a:t>
                      </a:r>
                      <a:r>
                        <a:rPr lang="en-US" sz="1200" dirty="0">
                          <a:latin typeface="Calibri"/>
                          <a:ea typeface="Calibri"/>
                          <a:cs typeface="Arial"/>
                        </a:rPr>
                        <a:t>(</a:t>
                      </a:r>
                      <a:r>
                        <a:rPr lang="en-US" sz="1200" b="1" dirty="0">
                          <a:latin typeface="Times New Roman"/>
                          <a:ea typeface="Calibri"/>
                          <a:cs typeface="Arial"/>
                        </a:rPr>
                        <a:t> </a:t>
                      </a:r>
                      <a:r>
                        <a:rPr lang="en-US" sz="1400" b="1" dirty="0" err="1">
                          <a:latin typeface="Times New Roman"/>
                          <a:ea typeface="Calibri"/>
                          <a:cs typeface="Arial"/>
                        </a:rPr>
                        <a:t>γ</a:t>
                      </a:r>
                      <a:r>
                        <a:rPr lang="en-US" sz="1200" baseline="-25000" dirty="0" err="1">
                          <a:latin typeface="Calibri"/>
                          <a:ea typeface="Calibri"/>
                          <a:cs typeface="Arial"/>
                        </a:rPr>
                        <a:t>C</a:t>
                      </a:r>
                      <a:r>
                        <a:rPr lang="en-US" sz="1200" dirty="0">
                          <a:latin typeface="Calibri"/>
                          <a:ea typeface="Calibri"/>
                          <a:cs typeface="Arial"/>
                        </a:rPr>
                        <a:t> )</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latin typeface="Times New Roman"/>
                          <a:ea typeface="Calibri"/>
                          <a:cs typeface="Arial"/>
                        </a:rPr>
                        <a:t>25</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276">
                <a:tc>
                  <a:txBody>
                    <a:bodyPr/>
                    <a:lstStyle/>
                    <a:p>
                      <a:pPr algn="ctr" rtl="1">
                        <a:lnSpc>
                          <a:spcPct val="115000"/>
                        </a:lnSpc>
                        <a:spcAft>
                          <a:spcPts val="0"/>
                        </a:spcAft>
                      </a:pPr>
                      <a:r>
                        <a:rPr lang="en-US" sz="1200" dirty="0">
                          <a:latin typeface="Times New Roman"/>
                          <a:ea typeface="Calibri"/>
                          <a:cs typeface="Arial"/>
                        </a:rPr>
                        <a:t>Normal Blocks </a:t>
                      </a:r>
                      <a:r>
                        <a:rPr lang="en-US" sz="1100" dirty="0">
                          <a:latin typeface="Calibri"/>
                          <a:ea typeface="Calibri"/>
                          <a:cs typeface="Arial"/>
                        </a:rPr>
                        <a:t>(</a:t>
                      </a:r>
                      <a:r>
                        <a:rPr lang="en-US" sz="1600" b="1" dirty="0">
                          <a:latin typeface="Times New Roman"/>
                          <a:ea typeface="Calibri"/>
                          <a:cs typeface="Arial"/>
                        </a:rPr>
                        <a:t> </a:t>
                      </a:r>
                      <a:r>
                        <a:rPr lang="en-US" sz="1600" b="1" dirty="0" err="1">
                          <a:latin typeface="Times New Roman"/>
                          <a:ea typeface="Calibri"/>
                          <a:cs typeface="Arial"/>
                        </a:rPr>
                        <a:t>γ</a:t>
                      </a:r>
                      <a:r>
                        <a:rPr lang="en-US" sz="1600" baseline="-25000" dirty="0" err="1">
                          <a:latin typeface="Calibri"/>
                          <a:ea typeface="Calibri"/>
                          <a:cs typeface="Arial"/>
                        </a:rPr>
                        <a:t>B</a:t>
                      </a:r>
                      <a:r>
                        <a:rPr lang="en-US" sz="1100" dirty="0">
                          <a:latin typeface="Calibri"/>
                          <a:ea typeface="Calibri"/>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latin typeface="Times New Roman"/>
                          <a:ea typeface="Calibri"/>
                          <a:cs typeface="Arial"/>
                        </a:rPr>
                        <a:t>12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276">
                <a:tc>
                  <a:txBody>
                    <a:bodyPr/>
                    <a:lstStyle/>
                    <a:p>
                      <a:pPr algn="ctr" rtl="1">
                        <a:lnSpc>
                          <a:spcPct val="115000"/>
                        </a:lnSpc>
                        <a:spcAft>
                          <a:spcPts val="0"/>
                        </a:spcAft>
                      </a:pPr>
                      <a:r>
                        <a:rPr lang="en-US" sz="1200" dirty="0">
                          <a:latin typeface="Times New Roman"/>
                          <a:ea typeface="Calibri"/>
                          <a:cs typeface="Arial"/>
                        </a:rPr>
                        <a:t>Mortar </a:t>
                      </a:r>
                      <a:r>
                        <a:rPr lang="en-US" sz="1100" dirty="0">
                          <a:latin typeface="Calibri"/>
                          <a:ea typeface="Calibri"/>
                          <a:cs typeface="Arial"/>
                        </a:rPr>
                        <a:t>(</a:t>
                      </a:r>
                      <a:r>
                        <a:rPr lang="en-US" sz="1600" b="1" dirty="0">
                          <a:latin typeface="Times New Roman"/>
                          <a:ea typeface="Calibri"/>
                          <a:cs typeface="Arial"/>
                        </a:rPr>
                        <a:t> </a:t>
                      </a:r>
                      <a:r>
                        <a:rPr lang="en-US" sz="1600" b="1" dirty="0" err="1">
                          <a:latin typeface="Times New Roman"/>
                          <a:ea typeface="Calibri"/>
                          <a:cs typeface="Arial"/>
                        </a:rPr>
                        <a:t>γ</a:t>
                      </a:r>
                      <a:r>
                        <a:rPr lang="en-US" sz="1600" baseline="-25000" dirty="0" err="1">
                          <a:latin typeface="Calibri"/>
                          <a:ea typeface="Calibri"/>
                          <a:cs typeface="Arial"/>
                        </a:rPr>
                        <a:t>M</a:t>
                      </a:r>
                      <a:r>
                        <a:rPr lang="en-US" sz="1100" dirty="0">
                          <a:latin typeface="Calibri"/>
                          <a:ea typeface="Calibri"/>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latin typeface="Times New Roman"/>
                          <a:ea typeface="Calibri"/>
                          <a:cs typeface="Arial"/>
                        </a:rPr>
                        <a:t>23</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276">
                <a:tc>
                  <a:txBody>
                    <a:bodyPr/>
                    <a:lstStyle/>
                    <a:p>
                      <a:pPr algn="ctr" rtl="1">
                        <a:lnSpc>
                          <a:spcPct val="115000"/>
                        </a:lnSpc>
                        <a:spcAft>
                          <a:spcPts val="0"/>
                        </a:spcAft>
                      </a:pPr>
                      <a:r>
                        <a:rPr lang="en-US" sz="1200" dirty="0">
                          <a:latin typeface="Times New Roman"/>
                          <a:ea typeface="Calibri"/>
                          <a:cs typeface="Arial"/>
                        </a:rPr>
                        <a:t>Plastering </a:t>
                      </a:r>
                      <a:r>
                        <a:rPr lang="en-US" sz="1100" dirty="0">
                          <a:latin typeface="Calibri"/>
                          <a:ea typeface="Calibri"/>
                          <a:cs typeface="Arial"/>
                        </a:rPr>
                        <a:t>(</a:t>
                      </a:r>
                      <a:r>
                        <a:rPr lang="en-US" sz="1600" b="1" dirty="0">
                          <a:latin typeface="Times New Roman"/>
                          <a:ea typeface="Calibri"/>
                          <a:cs typeface="Arial"/>
                        </a:rPr>
                        <a:t> </a:t>
                      </a:r>
                      <a:r>
                        <a:rPr lang="en-US" sz="1600" b="1" dirty="0" err="1">
                          <a:latin typeface="Times New Roman"/>
                          <a:ea typeface="Calibri"/>
                          <a:cs typeface="Arial"/>
                        </a:rPr>
                        <a:t>γ</a:t>
                      </a:r>
                      <a:r>
                        <a:rPr lang="en-US" sz="1600" baseline="-25000" dirty="0" err="1">
                          <a:latin typeface="Calibri"/>
                          <a:ea typeface="Calibri"/>
                          <a:cs typeface="Arial"/>
                        </a:rPr>
                        <a:t>P</a:t>
                      </a:r>
                      <a:r>
                        <a:rPr lang="en-US" sz="1100" dirty="0">
                          <a:latin typeface="Calibri"/>
                          <a:ea typeface="Calibri"/>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latin typeface="Times New Roman"/>
                          <a:ea typeface="Calibri"/>
                          <a:cs typeface="Arial"/>
                        </a:rPr>
                        <a:t>23</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276">
                <a:tc>
                  <a:txBody>
                    <a:bodyPr/>
                    <a:lstStyle/>
                    <a:p>
                      <a:pPr algn="ctr" rtl="1">
                        <a:lnSpc>
                          <a:spcPct val="115000"/>
                        </a:lnSpc>
                        <a:spcAft>
                          <a:spcPts val="0"/>
                        </a:spcAft>
                      </a:pPr>
                      <a:r>
                        <a:rPr lang="en-US" sz="1200" dirty="0">
                          <a:latin typeface="Times New Roman"/>
                          <a:ea typeface="Calibri"/>
                          <a:cs typeface="Arial"/>
                        </a:rPr>
                        <a:t>Tiles </a:t>
                      </a:r>
                      <a:r>
                        <a:rPr lang="en-US" sz="1100" dirty="0">
                          <a:latin typeface="Calibri"/>
                          <a:ea typeface="Calibri"/>
                          <a:cs typeface="Arial"/>
                        </a:rPr>
                        <a:t>(</a:t>
                      </a:r>
                      <a:r>
                        <a:rPr lang="en-US" sz="1600" b="1" dirty="0">
                          <a:latin typeface="Times New Roman"/>
                          <a:ea typeface="Calibri"/>
                          <a:cs typeface="Arial"/>
                        </a:rPr>
                        <a:t> </a:t>
                      </a:r>
                      <a:r>
                        <a:rPr lang="en-US" sz="1600" b="1" dirty="0" err="1">
                          <a:latin typeface="Times New Roman"/>
                          <a:ea typeface="Calibri"/>
                          <a:cs typeface="Arial"/>
                        </a:rPr>
                        <a:t>γ</a:t>
                      </a:r>
                      <a:r>
                        <a:rPr lang="en-US" sz="1600" baseline="-25000" dirty="0" err="1">
                          <a:latin typeface="Calibri"/>
                          <a:ea typeface="Calibri"/>
                          <a:cs typeface="Arial"/>
                        </a:rPr>
                        <a:t>T</a:t>
                      </a:r>
                      <a:r>
                        <a:rPr lang="en-US" sz="1100" dirty="0">
                          <a:latin typeface="Calibri"/>
                          <a:ea typeface="Calibri"/>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a:latin typeface="Times New Roman"/>
                          <a:ea typeface="Calibri"/>
                          <a:cs typeface="Arial"/>
                        </a:rPr>
                        <a:t>26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276">
                <a:tc>
                  <a:txBody>
                    <a:bodyPr/>
                    <a:lstStyle/>
                    <a:p>
                      <a:pPr algn="ctr" rtl="1">
                        <a:lnSpc>
                          <a:spcPct val="115000"/>
                        </a:lnSpc>
                        <a:spcAft>
                          <a:spcPts val="0"/>
                        </a:spcAft>
                      </a:pPr>
                      <a:r>
                        <a:rPr lang="en-US" sz="1200" dirty="0">
                          <a:latin typeface="Times New Roman"/>
                          <a:ea typeface="Calibri"/>
                          <a:cs typeface="Arial"/>
                        </a:rPr>
                        <a:t>Fill </a:t>
                      </a:r>
                      <a:r>
                        <a:rPr lang="en-US" sz="1100" dirty="0">
                          <a:latin typeface="Calibri"/>
                          <a:ea typeface="Calibri"/>
                          <a:cs typeface="Arial"/>
                        </a:rPr>
                        <a:t>(</a:t>
                      </a:r>
                      <a:r>
                        <a:rPr lang="en-US" sz="1600" b="1" dirty="0">
                          <a:latin typeface="Times New Roman"/>
                          <a:ea typeface="Calibri"/>
                          <a:cs typeface="Arial"/>
                        </a:rPr>
                        <a:t> </a:t>
                      </a:r>
                      <a:r>
                        <a:rPr lang="en-US" sz="1600" b="1" dirty="0" err="1">
                          <a:latin typeface="Times New Roman"/>
                          <a:ea typeface="Calibri"/>
                          <a:cs typeface="Arial"/>
                        </a:rPr>
                        <a:t>γ</a:t>
                      </a:r>
                      <a:r>
                        <a:rPr lang="en-US" sz="1600" baseline="-25000" dirty="0" err="1">
                          <a:latin typeface="Calibri"/>
                          <a:ea typeface="Calibri"/>
                          <a:cs typeface="Arial"/>
                        </a:rPr>
                        <a:t>F</a:t>
                      </a:r>
                      <a:r>
                        <a:rPr lang="en-US" sz="1100" dirty="0">
                          <a:latin typeface="Calibri"/>
                          <a:ea typeface="Calibri"/>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dirty="0">
                          <a:latin typeface="Times New Roman"/>
                          <a:ea typeface="Calibri"/>
                          <a:cs typeface="Arial"/>
                        </a:rPr>
                        <a:t>18</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rtl="1">
              <a:spcBef>
                <a:spcPct val="0"/>
              </a:spcBef>
            </a:pPr>
            <a:r>
              <a:rPr lang="en-US" sz="5000" b="1" kern="1200" dirty="0" smtClean="0">
                <a:solidFill>
                  <a:schemeClr val="tx2"/>
                </a:solidFill>
                <a:latin typeface="+mj-lt"/>
                <a:ea typeface="+mj-ea"/>
                <a:cs typeface="+mj-cs"/>
              </a:rPr>
              <a:t>Method </a:t>
            </a:r>
            <a:r>
              <a:rPr lang="en-US" sz="5000" b="1" kern="1200" dirty="0">
                <a:solidFill>
                  <a:schemeClr val="tx2"/>
                </a:solidFill>
                <a:latin typeface="+mj-lt"/>
                <a:ea typeface="+mj-ea"/>
                <a:cs typeface="+mj-cs"/>
              </a:rPr>
              <a:t>of </a:t>
            </a:r>
            <a:r>
              <a:rPr lang="en-US" sz="5000" b="1" kern="1200" dirty="0" smtClean="0">
                <a:solidFill>
                  <a:schemeClr val="tx2"/>
                </a:solidFill>
                <a:latin typeface="+mj-lt"/>
                <a:ea typeface="+mj-ea"/>
                <a:cs typeface="+mj-cs"/>
              </a:rPr>
              <a:t>Construction</a:t>
            </a:r>
            <a:r>
              <a:rPr lang="en-US" b="1" dirty="0"/>
              <a:t>:</a:t>
            </a:r>
            <a:r>
              <a:rPr lang="en-US" sz="1600" dirty="0"/>
              <a:t/>
            </a:r>
            <a:br>
              <a:rPr lang="en-US" sz="1600" dirty="0"/>
            </a:br>
            <a:endParaRPr lang="ar-SA" dirty="0"/>
          </a:p>
        </p:txBody>
      </p:sp>
      <p:sp>
        <p:nvSpPr>
          <p:cNvPr id="3" name="Content Placeholder 2"/>
          <p:cNvSpPr>
            <a:spLocks noGrp="1"/>
          </p:cNvSpPr>
          <p:nvPr>
            <p:ph idx="1"/>
          </p:nvPr>
        </p:nvSpPr>
        <p:spPr>
          <a:xfrm>
            <a:off x="457200" y="1500174"/>
            <a:ext cx="8229600" cy="1143008"/>
          </a:xfrm>
        </p:spPr>
        <p:txBody>
          <a:bodyPr/>
          <a:lstStyle/>
          <a:p>
            <a:pPr algn="l" rtl="0">
              <a:lnSpc>
                <a:spcPct val="150000"/>
              </a:lnSpc>
            </a:pPr>
            <a:r>
              <a:rPr lang="en-US" sz="1600" dirty="0" smtClean="0">
                <a:latin typeface="Times New Roman" pitchFamily="18" charset="0"/>
                <a:cs typeface="Times New Roman" pitchFamily="18" charset="0"/>
              </a:rPr>
              <a:t>The structural system in the building parts is comprised of a flat plate with drop panel to be suitable for large spans and the parking facility</a:t>
            </a:r>
            <a:endParaRPr lang="ar-SA" dirty="0">
              <a:latin typeface="Times New Roman" pitchFamily="18" charset="0"/>
              <a:cs typeface="Times New Roman" pitchFamily="18" charset="0"/>
            </a:endParaRPr>
          </a:p>
        </p:txBody>
      </p:sp>
      <p:sp>
        <p:nvSpPr>
          <p:cNvPr id="4" name="Title 1"/>
          <p:cNvSpPr txBox="1">
            <a:spLocks/>
          </p:cNvSpPr>
          <p:nvPr/>
        </p:nvSpPr>
        <p:spPr>
          <a:xfrm>
            <a:off x="485804" y="2571752"/>
            <a:ext cx="8229600" cy="1143000"/>
          </a:xfrm>
          <a:prstGeom prst="rect">
            <a:avLst/>
          </a:prstGeom>
        </p:spPr>
        <p:txBody>
          <a:bodyPr vert="horz" lIns="0" rIns="0" bIns="0" anchor="b">
            <a:normAutofit/>
          </a:bodyPr>
          <a:lstStyle/>
          <a:p>
            <a:pPr marL="0" lvl="1" algn="l">
              <a:spcBef>
                <a:spcPct val="0"/>
              </a:spcBef>
            </a:pPr>
            <a:r>
              <a:rPr lang="en-US" sz="5000" b="1" dirty="0" smtClean="0">
                <a:solidFill>
                  <a:schemeClr val="tx2"/>
                </a:solidFill>
                <a:latin typeface="+mj-lt"/>
                <a:ea typeface="+mj-ea"/>
                <a:cs typeface="+mj-cs"/>
              </a:rPr>
              <a:t>Codes</a:t>
            </a:r>
            <a:r>
              <a:rPr lang="en-US" b="1" dirty="0" smtClean="0"/>
              <a:t>  </a:t>
            </a:r>
            <a:r>
              <a:rPr lang="en-US" sz="5000" b="1" dirty="0" smtClean="0">
                <a:solidFill>
                  <a:schemeClr val="tx2"/>
                </a:solidFill>
                <a:latin typeface="+mj-lt"/>
                <a:ea typeface="+mj-ea"/>
                <a:cs typeface="+mj-cs"/>
              </a:rPr>
              <a:t>and </a:t>
            </a:r>
            <a:r>
              <a:rPr lang="en-US" b="1" dirty="0" smtClean="0"/>
              <a:t> </a:t>
            </a:r>
            <a:r>
              <a:rPr lang="en-US" sz="5000" b="1" dirty="0" smtClean="0">
                <a:solidFill>
                  <a:schemeClr val="tx2"/>
                </a:solidFill>
                <a:latin typeface="+mj-lt"/>
                <a:ea typeface="+mj-ea"/>
                <a:cs typeface="+mj-cs"/>
              </a:rPr>
              <a:t>Standards</a:t>
            </a:r>
            <a:r>
              <a:rPr kumimoji="0" lang="en-US" sz="1800" b="1" i="0" u="none" strike="noStrike" kern="0" cap="none" spc="0" normalizeH="0" baseline="0" noProof="0" dirty="0" smtClean="0">
                <a:ln>
                  <a:noFill/>
                </a:ln>
                <a:solidFill>
                  <a:sysClr val="windowText" lastClr="000000"/>
                </a:solidFill>
                <a:effectLst/>
                <a:uLnTx/>
                <a:uFillTx/>
              </a:rPr>
              <a:t>:</a:t>
            </a:r>
            <a:r>
              <a:rPr kumimoji="0" lang="en-US" sz="1600" b="0" i="0" u="none" strike="noStrike" kern="0" cap="none" spc="0" normalizeH="0" baseline="0" noProof="0" dirty="0" smtClean="0">
                <a:ln>
                  <a:noFill/>
                </a:ln>
                <a:solidFill>
                  <a:sysClr val="windowText" lastClr="000000"/>
                </a:solidFill>
                <a:effectLst/>
                <a:uLnTx/>
                <a:uFillTx/>
              </a:rPr>
              <a:t/>
            </a:r>
            <a:br>
              <a:rPr kumimoji="0" lang="en-US" sz="1600" b="0" i="0" u="none" strike="noStrike" kern="0" cap="none" spc="0" normalizeH="0" baseline="0" noProof="0" dirty="0" smtClean="0">
                <a:ln>
                  <a:noFill/>
                </a:ln>
                <a:solidFill>
                  <a:sysClr val="windowText" lastClr="000000"/>
                </a:solidFill>
                <a:effectLst/>
                <a:uLnTx/>
                <a:uFillTx/>
              </a:rPr>
            </a:br>
            <a:endParaRPr kumimoji="0" lang="ar-SA" sz="1800" b="0" i="0" u="none" strike="noStrike" kern="0" cap="none" spc="0" normalizeH="0" baseline="0" noProof="0" dirty="0" smtClean="0">
              <a:ln>
                <a:noFill/>
              </a:ln>
              <a:solidFill>
                <a:sysClr val="windowText" lastClr="000000"/>
              </a:solidFill>
              <a:effectLst/>
              <a:uLnTx/>
              <a:uFillTx/>
            </a:endParaRPr>
          </a:p>
        </p:txBody>
      </p:sp>
      <p:sp>
        <p:nvSpPr>
          <p:cNvPr id="5" name="Content Placeholder 2"/>
          <p:cNvSpPr txBox="1">
            <a:spLocks/>
          </p:cNvSpPr>
          <p:nvPr/>
        </p:nvSpPr>
        <p:spPr>
          <a:xfrm>
            <a:off x="428596" y="3578554"/>
            <a:ext cx="8229600" cy="2565090"/>
          </a:xfrm>
          <a:prstGeom prst="rect">
            <a:avLst/>
          </a:prstGeom>
        </p:spPr>
        <p:txBody>
          <a:bodyPr vert="horz">
            <a:normAutofit/>
          </a:bodyPr>
          <a:lstStyle/>
          <a:p>
            <a:pPr algn="l" rtl="0">
              <a:lnSpc>
                <a:spcPct val="115000"/>
              </a:lnSpc>
              <a:spcAft>
                <a:spcPts val="1000"/>
              </a:spcAft>
            </a:pPr>
            <a:r>
              <a:rPr lang="en-US" sz="1600" dirty="0" smtClean="0">
                <a:latin typeface="Times New Roman" pitchFamily="18" charset="0"/>
                <a:ea typeface="Calibri"/>
                <a:cs typeface="Times New Roman" pitchFamily="18" charset="0"/>
              </a:rPr>
              <a:t>The following codes and standards are used:</a:t>
            </a:r>
          </a:p>
          <a:p>
            <a:pPr marL="342900" lvl="0" indent="-342900" algn="just" rtl="0">
              <a:lnSpc>
                <a:spcPct val="200000"/>
              </a:lnSpc>
              <a:spcAft>
                <a:spcPts val="1000"/>
              </a:spcAft>
              <a:buFont typeface="Wingdings"/>
              <a:buChar char=""/>
            </a:pPr>
            <a:r>
              <a:rPr lang="en-US" sz="1600" b="1" dirty="0" smtClean="0">
                <a:latin typeface="Times New Roman" pitchFamily="18" charset="0"/>
                <a:ea typeface="Calibri"/>
                <a:cs typeface="Times New Roman" pitchFamily="18" charset="0"/>
              </a:rPr>
              <a:t>ACI 318-08</a:t>
            </a:r>
            <a:r>
              <a:rPr lang="en-US" sz="1600" dirty="0" smtClean="0">
                <a:latin typeface="Times New Roman" pitchFamily="18" charset="0"/>
                <a:ea typeface="Calibri"/>
                <a:cs typeface="Times New Roman" pitchFamily="18" charset="0"/>
              </a:rPr>
              <a:t>: American Concrete Institute for reinforced concrete structural design.</a:t>
            </a:r>
          </a:p>
          <a:p>
            <a:pPr marL="342900" lvl="0" indent="-342900" algn="l" rtl="0">
              <a:lnSpc>
                <a:spcPct val="200000"/>
              </a:lnSpc>
              <a:spcAft>
                <a:spcPts val="1000"/>
              </a:spcAft>
              <a:buFont typeface="Wingdings"/>
              <a:buChar char=""/>
            </a:pPr>
            <a:r>
              <a:rPr lang="en-US" sz="1600" b="1" dirty="0" smtClean="0">
                <a:latin typeface="Times New Roman" pitchFamily="18" charset="0"/>
                <a:ea typeface="Calibri"/>
                <a:cs typeface="Times New Roman" pitchFamily="18" charset="0"/>
              </a:rPr>
              <a:t>ASCE/SEI 7-10</a:t>
            </a:r>
            <a:r>
              <a:rPr lang="en-US" sz="1600" dirty="0" smtClean="0">
                <a:latin typeface="Times New Roman" pitchFamily="18" charset="0"/>
                <a:ea typeface="Calibri"/>
                <a:cs typeface="Times New Roman" pitchFamily="18" charset="0"/>
              </a:rPr>
              <a:t>: American Society of Civil Engineers.</a:t>
            </a:r>
          </a:p>
          <a:p>
            <a:pPr marL="342900" lvl="0" indent="-342900" algn="just" rtl="0">
              <a:lnSpc>
                <a:spcPct val="200000"/>
              </a:lnSpc>
              <a:spcAft>
                <a:spcPts val="1000"/>
              </a:spcAft>
              <a:buFont typeface="Wingdings"/>
              <a:buChar char=""/>
            </a:pPr>
            <a:r>
              <a:rPr lang="en-US" sz="1600" b="1" dirty="0" smtClean="0">
                <a:latin typeface="Times New Roman" pitchFamily="18" charset="0"/>
                <a:ea typeface="Calibri"/>
                <a:cs typeface="Times New Roman" pitchFamily="18" charset="0"/>
              </a:rPr>
              <a:t>UBC-97</a:t>
            </a:r>
            <a:r>
              <a:rPr lang="en-US" sz="1600" dirty="0" smtClean="0">
                <a:latin typeface="Times New Roman" pitchFamily="18" charset="0"/>
                <a:ea typeface="Calibri"/>
                <a:cs typeface="Times New Roman" pitchFamily="18" charset="0"/>
              </a:rPr>
              <a:t>: Unified Building Code for seismic load parameters determination.</a:t>
            </a:r>
          </a:p>
          <a:p>
            <a:pPr marL="274320" marR="0" lvl="0" indent="-274320" algn="r" defTabSz="914400" rtl="1"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ar-SA"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57166"/>
            <a:ext cx="8229600" cy="1143000"/>
          </a:xfrm>
        </p:spPr>
        <p:txBody>
          <a:bodyPr>
            <a:noAutofit/>
          </a:bodyPr>
          <a:lstStyle/>
          <a:p>
            <a:pPr lvl="1" algn="l" rtl="1">
              <a:spcBef>
                <a:spcPct val="0"/>
              </a:spcBef>
            </a:pPr>
            <a:r>
              <a:rPr lang="en-US" sz="5000" b="1" kern="1200" dirty="0" smtClean="0">
                <a:solidFill>
                  <a:schemeClr val="tx2"/>
                </a:solidFill>
                <a:latin typeface="+mj-lt"/>
                <a:ea typeface="+mj-ea"/>
                <a:cs typeface="+mj-cs"/>
              </a:rPr>
              <a:t>Loads :</a:t>
            </a:r>
            <a:endParaRPr lang="ar-SA" sz="5000" b="1" kern="1200" dirty="0">
              <a:solidFill>
                <a:schemeClr val="tx2"/>
              </a:solidFill>
              <a:latin typeface="+mj-lt"/>
              <a:ea typeface="+mj-ea"/>
              <a:cs typeface="+mj-cs"/>
            </a:endParaRPr>
          </a:p>
        </p:txBody>
      </p:sp>
      <p:sp>
        <p:nvSpPr>
          <p:cNvPr id="3" name="Content Placeholder 2"/>
          <p:cNvSpPr>
            <a:spLocks noGrp="1"/>
          </p:cNvSpPr>
          <p:nvPr>
            <p:ph idx="1"/>
          </p:nvPr>
        </p:nvSpPr>
        <p:spPr>
          <a:xfrm>
            <a:off x="428596" y="1500174"/>
            <a:ext cx="4572032" cy="5072098"/>
          </a:xfrm>
        </p:spPr>
        <p:txBody>
          <a:bodyPr>
            <a:normAutofit fontScale="25000" lnSpcReduction="20000"/>
          </a:bodyPr>
          <a:lstStyle/>
          <a:p>
            <a:pPr lvl="2" algn="l" rtl="0">
              <a:buNone/>
            </a:pPr>
            <a:r>
              <a:rPr lang="en-US" sz="6400" b="1" dirty="0" smtClean="0">
                <a:latin typeface="Times New Roman" pitchFamily="18" charset="0"/>
                <a:cs typeface="Times New Roman" pitchFamily="18" charset="0"/>
              </a:rPr>
              <a:t>Loads</a:t>
            </a:r>
            <a:endParaRPr lang="en-US" sz="6400" dirty="0" smtClean="0">
              <a:latin typeface="Times New Roman" pitchFamily="18" charset="0"/>
              <a:cs typeface="Times New Roman" pitchFamily="18" charset="0"/>
            </a:endParaRPr>
          </a:p>
          <a:p>
            <a:pPr algn="l" rtl="0">
              <a:buNone/>
            </a:pPr>
            <a:endParaRPr lang="en-US" sz="6400" b="1" dirty="0" smtClean="0">
              <a:latin typeface="Times New Roman" pitchFamily="18" charset="0"/>
              <a:cs typeface="Times New Roman" pitchFamily="18" charset="0"/>
            </a:endParaRPr>
          </a:p>
          <a:p>
            <a:pPr algn="l" rtl="0">
              <a:buNone/>
            </a:pPr>
            <a:r>
              <a:rPr lang="en-US" sz="6400" b="1" dirty="0" smtClean="0">
                <a:latin typeface="Times New Roman" pitchFamily="18" charset="0"/>
                <a:cs typeface="Times New Roman" pitchFamily="18" charset="0"/>
              </a:rPr>
              <a:t>	Gravity loads</a:t>
            </a:r>
            <a:endParaRPr lang="en-US" sz="6400" dirty="0" smtClean="0">
              <a:latin typeface="Times New Roman" pitchFamily="18" charset="0"/>
              <a:cs typeface="Times New Roman" pitchFamily="18" charset="0"/>
            </a:endParaRPr>
          </a:p>
          <a:p>
            <a:pPr lvl="1" algn="l" rtl="0">
              <a:buNone/>
            </a:pPr>
            <a:r>
              <a:rPr lang="en-US" sz="6400" b="1" dirty="0" smtClean="0">
                <a:latin typeface="Times New Roman" pitchFamily="18" charset="0"/>
                <a:cs typeface="Times New Roman" pitchFamily="18" charset="0"/>
              </a:rPr>
              <a:t> </a:t>
            </a:r>
            <a:endParaRPr lang="en-US" sz="6400" dirty="0" smtClean="0">
              <a:latin typeface="Times New Roman" pitchFamily="18" charset="0"/>
              <a:cs typeface="Times New Roman" pitchFamily="18" charset="0"/>
            </a:endParaRPr>
          </a:p>
          <a:p>
            <a:pPr lvl="0" algn="l" rtl="0">
              <a:buNone/>
            </a:pPr>
            <a:r>
              <a:rPr lang="en-US" sz="6400" dirty="0" smtClean="0">
                <a:latin typeface="Times New Roman" pitchFamily="18" charset="0"/>
                <a:cs typeface="Times New Roman" pitchFamily="18" charset="0"/>
              </a:rPr>
              <a:t>1. Dead loads:</a:t>
            </a:r>
          </a:p>
          <a:p>
            <a:pPr algn="l" rtl="0">
              <a:lnSpc>
                <a:spcPct val="170000"/>
              </a:lnSpc>
            </a:pPr>
            <a:r>
              <a:rPr lang="en-US" sz="6400" dirty="0" smtClean="0">
                <a:latin typeface="Times New Roman" pitchFamily="18" charset="0"/>
                <a:cs typeface="Times New Roman" pitchFamily="18" charset="0"/>
              </a:rPr>
              <a:t>Own weight of structural elements that have been calculated by ETABS</a:t>
            </a:r>
          </a:p>
          <a:p>
            <a:pPr algn="l" rtl="0">
              <a:lnSpc>
                <a:spcPct val="170000"/>
              </a:lnSpc>
            </a:pPr>
            <a:r>
              <a:rPr lang="en-US" sz="6400" dirty="0" smtClean="0">
                <a:latin typeface="Times New Roman" pitchFamily="18" charset="0"/>
                <a:cs typeface="Times New Roman" pitchFamily="18" charset="0"/>
              </a:rPr>
              <a:t>Superimposed Dead Load  = 3.5 KN/m</a:t>
            </a:r>
            <a:r>
              <a:rPr lang="en-US" sz="6400" baseline="30000" dirty="0" smtClean="0">
                <a:latin typeface="Times New Roman" pitchFamily="18" charset="0"/>
                <a:cs typeface="Times New Roman" pitchFamily="18" charset="0"/>
              </a:rPr>
              <a:t>2</a:t>
            </a:r>
          </a:p>
          <a:p>
            <a:pPr algn="l" rtl="0"/>
            <a:endParaRPr lang="en-US" sz="6400" baseline="30000" dirty="0" smtClean="0">
              <a:latin typeface="Times New Roman" pitchFamily="18" charset="0"/>
              <a:cs typeface="Times New Roman" pitchFamily="18" charset="0"/>
            </a:endParaRPr>
          </a:p>
          <a:p>
            <a:pPr lvl="0" algn="l" rtl="0">
              <a:buNone/>
              <a:defRPr/>
            </a:pPr>
            <a:endParaRPr lang="en-US" sz="6600" dirty="0" smtClean="0">
              <a:latin typeface="Times New Roman" pitchFamily="18" charset="0"/>
              <a:cs typeface="Times New Roman" pitchFamily="18" charset="0"/>
            </a:endParaRPr>
          </a:p>
          <a:p>
            <a:pPr lvl="0" algn="l" rtl="0">
              <a:buNone/>
              <a:defRPr/>
            </a:pPr>
            <a:r>
              <a:rPr lang="en-US" sz="6600" dirty="0" smtClean="0">
                <a:latin typeface="Times New Roman" pitchFamily="18" charset="0"/>
                <a:cs typeface="Times New Roman" pitchFamily="18" charset="0"/>
              </a:rPr>
              <a:t>2. Live loads:</a:t>
            </a:r>
          </a:p>
          <a:p>
            <a:pPr lvl="0" algn="just" rtl="0">
              <a:lnSpc>
                <a:spcPct val="170000"/>
              </a:lnSpc>
              <a:buNone/>
              <a:defRPr/>
            </a:pPr>
            <a:r>
              <a:rPr lang="en-US" sz="6600" dirty="0" smtClean="0">
                <a:latin typeface="Times New Roman" pitchFamily="18" charset="0"/>
                <a:cs typeface="Times New Roman" pitchFamily="18" charset="0"/>
              </a:rPr>
              <a:t>	The values of live loads that will be used in this project are shown in </a:t>
            </a:r>
            <a:r>
              <a:rPr lang="en-US" sz="6600" b="1" dirty="0" smtClean="0">
                <a:latin typeface="Times New Roman" pitchFamily="18" charset="0"/>
                <a:cs typeface="Times New Roman" pitchFamily="18" charset="0"/>
              </a:rPr>
              <a:t>[Table1].</a:t>
            </a:r>
          </a:p>
          <a:p>
            <a:pPr lvl="0" algn="l" rtl="0">
              <a:buNone/>
              <a:defRPr/>
            </a:pPr>
            <a:endParaRPr lang="en-US" sz="6600" b="1" i="1" dirty="0" smtClean="0">
              <a:latin typeface="Times New Roman" pitchFamily="18" charset="0"/>
              <a:cs typeface="Times New Roman" pitchFamily="18" charset="0"/>
            </a:endParaRPr>
          </a:p>
          <a:p>
            <a:pPr lvl="0" algn="l" rtl="0">
              <a:buNone/>
              <a:defRPr/>
            </a:pPr>
            <a:r>
              <a:rPr lang="en-US" sz="6600" b="1" i="1" dirty="0" smtClean="0">
                <a:latin typeface="Times New Roman" pitchFamily="18" charset="0"/>
                <a:cs typeface="Times New Roman" pitchFamily="18" charset="0"/>
              </a:rPr>
              <a:t>	</a:t>
            </a:r>
            <a:r>
              <a:rPr lang="en-US" sz="6600" b="1" dirty="0" smtClean="0">
                <a:latin typeface="Times New Roman" pitchFamily="18" charset="0"/>
                <a:cs typeface="Times New Roman" pitchFamily="18" charset="0"/>
              </a:rPr>
              <a:t>Lateral loads</a:t>
            </a:r>
          </a:p>
          <a:p>
            <a:pPr lvl="0" algn="l" rtl="0">
              <a:buNone/>
              <a:defRPr/>
            </a:pPr>
            <a:endParaRPr lang="en-US" sz="6600" dirty="0" smtClean="0">
              <a:latin typeface="Times New Roman" pitchFamily="18" charset="0"/>
              <a:cs typeface="Times New Roman" pitchFamily="18" charset="0"/>
            </a:endParaRPr>
          </a:p>
          <a:p>
            <a:pPr lvl="0" algn="just" rtl="0">
              <a:buNone/>
              <a:defRPr/>
            </a:pPr>
            <a:r>
              <a:rPr lang="en-US" sz="6600" dirty="0" smtClean="0">
                <a:solidFill>
                  <a:srgbClr val="FF0000"/>
                </a:solidFill>
                <a:latin typeface="Times New Roman" pitchFamily="18" charset="0"/>
                <a:cs typeface="Times New Roman" pitchFamily="18" charset="0"/>
              </a:rPr>
              <a:t>	</a:t>
            </a:r>
            <a:r>
              <a:rPr lang="en-US" sz="6800" dirty="0" smtClean="0">
                <a:latin typeface="Times New Roman" pitchFamily="18" charset="0"/>
                <a:cs typeface="Times New Roman" pitchFamily="18" charset="0"/>
              </a:rPr>
              <a:t>the earth pressure against retaining walls </a:t>
            </a:r>
          </a:p>
          <a:p>
            <a:pPr lvl="0" algn="just" rtl="0">
              <a:buNone/>
              <a:defRPr/>
            </a:pPr>
            <a:endParaRPr lang="en-US" sz="6600" b="1" dirty="0" smtClean="0">
              <a:latin typeface="Times New Roman" pitchFamily="18" charset="0"/>
              <a:cs typeface="Times New Roman" pitchFamily="18" charset="0"/>
            </a:endParaRPr>
          </a:p>
          <a:p>
            <a:pPr lvl="0" algn="just" rtl="0">
              <a:buNone/>
              <a:defRPr/>
            </a:pPr>
            <a:endParaRPr lang="en-US" sz="6600" b="1" dirty="0" smtClean="0">
              <a:latin typeface="Times New Roman" pitchFamily="18" charset="0"/>
              <a:cs typeface="Times New Roman" pitchFamily="18" charset="0"/>
            </a:endParaRPr>
          </a:p>
          <a:p>
            <a:pPr algn="l" rtl="0">
              <a:buNone/>
            </a:pPr>
            <a:endParaRPr lang="en-US" sz="6400" baseline="30000" dirty="0" smtClean="0">
              <a:latin typeface="Times New Roman" pitchFamily="18" charset="0"/>
              <a:cs typeface="Times New Roman" pitchFamily="18" charset="0"/>
            </a:endParaRPr>
          </a:p>
          <a:p>
            <a:pPr algn="l" rtl="0">
              <a:buNone/>
            </a:pPr>
            <a:endParaRPr lang="en-US" sz="6400" baseline="30000" dirty="0" smtClean="0">
              <a:latin typeface="Times New Roman" pitchFamily="18" charset="0"/>
              <a:cs typeface="Times New Roman" pitchFamily="18" charset="0"/>
            </a:endParaRPr>
          </a:p>
          <a:p>
            <a:pPr algn="l" rtl="0">
              <a:buNone/>
            </a:pPr>
            <a:endParaRPr lang="en-US" sz="6400" dirty="0" smtClean="0">
              <a:latin typeface="Times New Roman" pitchFamily="18" charset="0"/>
              <a:cs typeface="Times New Roman" pitchFamily="18" charset="0"/>
            </a:endParaRPr>
          </a:p>
          <a:p>
            <a:pPr indent="457200" algn="l" rtl="0">
              <a:lnSpc>
                <a:spcPct val="120000"/>
              </a:lnSpc>
              <a:spcAft>
                <a:spcPts val="1000"/>
              </a:spcAft>
              <a:buNone/>
            </a:pPr>
            <a:r>
              <a:rPr lang="en-US" sz="2200" dirty="0" smtClean="0">
                <a:latin typeface="Times New Roman" pitchFamily="18" charset="0"/>
                <a:ea typeface="Calibri"/>
                <a:cs typeface="Times New Roman" pitchFamily="18" charset="0"/>
              </a:rPr>
              <a:t>					</a:t>
            </a:r>
            <a:r>
              <a:rPr lang="en-US" sz="2200" b="1" dirty="0" smtClean="0">
                <a:latin typeface="Times New Roman" pitchFamily="18" charset="0"/>
                <a:ea typeface="Calibri"/>
                <a:cs typeface="Times New Roman" pitchFamily="18" charset="0"/>
              </a:rPr>
              <a:t>		</a:t>
            </a:r>
            <a:r>
              <a:rPr lang="en-US" sz="2200" dirty="0" smtClean="0">
                <a:latin typeface="Times New Roman" pitchFamily="18" charset="0"/>
                <a:ea typeface="Calibri"/>
                <a:cs typeface="Times New Roman" pitchFamily="18" charset="0"/>
              </a:rPr>
              <a:t>	</a:t>
            </a:r>
          </a:p>
          <a:p>
            <a:pPr algn="l" rtl="0">
              <a:buNone/>
            </a:pPr>
            <a:endParaRPr lang="ar-SA" dirty="0"/>
          </a:p>
        </p:txBody>
      </p:sp>
      <p:pic>
        <p:nvPicPr>
          <p:cNvPr id="4" name="Picture 3" descr="superimposed.PNG"/>
          <p:cNvPicPr/>
          <p:nvPr/>
        </p:nvPicPr>
        <p:blipFill>
          <a:blip r:embed="rId2" cstate="print"/>
          <a:stretch>
            <a:fillRect/>
          </a:stretch>
        </p:blipFill>
        <p:spPr>
          <a:xfrm>
            <a:off x="5357818" y="1357298"/>
            <a:ext cx="3522345" cy="2305050"/>
          </a:xfrm>
          <a:prstGeom prst="rect">
            <a:avLst/>
          </a:prstGeom>
        </p:spPr>
      </p:pic>
      <p:graphicFrame>
        <p:nvGraphicFramePr>
          <p:cNvPr id="6" name="Table 5"/>
          <p:cNvGraphicFramePr>
            <a:graphicFrameLocks noGrp="1"/>
          </p:cNvGraphicFramePr>
          <p:nvPr/>
        </p:nvGraphicFramePr>
        <p:xfrm>
          <a:off x="5143504" y="4000504"/>
          <a:ext cx="3857652" cy="2679777"/>
        </p:xfrm>
        <a:graphic>
          <a:graphicData uri="http://schemas.openxmlformats.org/drawingml/2006/table">
            <a:tbl>
              <a:tblPr/>
              <a:tblGrid>
                <a:gridCol w="1169093"/>
                <a:gridCol w="1604528"/>
                <a:gridCol w="1084031"/>
              </a:tblGrid>
              <a:tr h="467118">
                <a:tc>
                  <a:txBody>
                    <a:bodyPr/>
                    <a:lstStyle/>
                    <a:p>
                      <a:pPr algn="ctr" rtl="0">
                        <a:lnSpc>
                          <a:spcPct val="115000"/>
                        </a:lnSpc>
                        <a:spcAft>
                          <a:spcPts val="0"/>
                        </a:spcAft>
                        <a:tabLst>
                          <a:tab pos="971550" algn="l"/>
                        </a:tabLst>
                      </a:pPr>
                      <a:r>
                        <a:rPr lang="en-US" sz="1400" b="1" dirty="0">
                          <a:solidFill>
                            <a:srgbClr val="FFFFFF"/>
                          </a:solidFill>
                          <a:latin typeface="Times New Roman"/>
                          <a:ea typeface="Calibri"/>
                          <a:cs typeface="Arial"/>
                        </a:rPr>
                        <a:t>Type of Occupancy</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548DD4"/>
                    </a:solidFill>
                  </a:tcPr>
                </a:tc>
                <a:tc>
                  <a:txBody>
                    <a:bodyPr/>
                    <a:lstStyle/>
                    <a:p>
                      <a:pPr algn="ctr" rtl="0">
                        <a:lnSpc>
                          <a:spcPct val="115000"/>
                        </a:lnSpc>
                        <a:spcAft>
                          <a:spcPts val="0"/>
                        </a:spcAft>
                        <a:tabLst>
                          <a:tab pos="971550" algn="l"/>
                        </a:tabLst>
                      </a:pPr>
                      <a:r>
                        <a:rPr lang="en-US" sz="1400" b="1" dirty="0">
                          <a:solidFill>
                            <a:srgbClr val="FFFFFF"/>
                          </a:solidFill>
                          <a:latin typeface="Times New Roman"/>
                          <a:ea typeface="Calibri"/>
                          <a:cs typeface="Arial"/>
                        </a:rPr>
                        <a:t>Live load in Code (KN/m</a:t>
                      </a:r>
                      <a:r>
                        <a:rPr lang="en-US" sz="1400" b="1" baseline="30000" dirty="0">
                          <a:solidFill>
                            <a:srgbClr val="FFFFFF"/>
                          </a:solidFill>
                          <a:latin typeface="Times New Roman"/>
                          <a:ea typeface="Calibri"/>
                          <a:cs typeface="Arial"/>
                        </a:rPr>
                        <a:t>2</a:t>
                      </a:r>
                      <a:r>
                        <a:rPr lang="en-US" sz="1400" b="1" dirty="0">
                          <a:solidFill>
                            <a:srgbClr val="FFFFFF"/>
                          </a:solidFill>
                          <a:latin typeface="Times New Roman"/>
                          <a:ea typeface="Calibri"/>
                          <a:cs typeface="Arial"/>
                        </a:rPr>
                        <a:t>)</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548DD4"/>
                    </a:solidFill>
                  </a:tcPr>
                </a:tc>
                <a:tc>
                  <a:txBody>
                    <a:bodyPr/>
                    <a:lstStyle/>
                    <a:p>
                      <a:pPr algn="ctr" rtl="0">
                        <a:lnSpc>
                          <a:spcPct val="115000"/>
                        </a:lnSpc>
                        <a:spcAft>
                          <a:spcPts val="0"/>
                        </a:spcAft>
                        <a:tabLst>
                          <a:tab pos="971550" algn="l"/>
                        </a:tabLst>
                      </a:pPr>
                      <a:r>
                        <a:rPr lang="en-US" sz="1400" b="1">
                          <a:solidFill>
                            <a:srgbClr val="FFFFFF"/>
                          </a:solidFill>
                          <a:latin typeface="Times New Roman"/>
                          <a:ea typeface="Calibri"/>
                          <a:cs typeface="Arial"/>
                        </a:rPr>
                        <a:t>Assumption used</a:t>
                      </a:r>
                      <a:endParaRPr lang="en-US" sz="14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548DD4"/>
                    </a:solidFill>
                  </a:tcPr>
                </a:tc>
              </a:tr>
              <a:tr h="346824">
                <a:tc>
                  <a:txBody>
                    <a:bodyPr/>
                    <a:lstStyle/>
                    <a:p>
                      <a:pPr algn="ctr" rtl="0">
                        <a:lnSpc>
                          <a:spcPct val="115000"/>
                        </a:lnSpc>
                        <a:spcAft>
                          <a:spcPts val="0"/>
                        </a:spcAft>
                        <a:tabLst>
                          <a:tab pos="971550" algn="l"/>
                        </a:tabLst>
                      </a:pPr>
                      <a:r>
                        <a:rPr lang="en-US" sz="1400" dirty="0">
                          <a:latin typeface="Times New Roman"/>
                          <a:ea typeface="Calibri"/>
                          <a:cs typeface="Arial"/>
                        </a:rPr>
                        <a:t>Garage</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dirty="0">
                          <a:latin typeface="Times New Roman"/>
                          <a:ea typeface="Calibri"/>
                          <a:cs typeface="Arial"/>
                        </a:rPr>
                        <a:t>1.92</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dirty="0">
                          <a:latin typeface="Times New Roman"/>
                          <a:ea typeface="Calibri"/>
                          <a:cs typeface="Arial"/>
                        </a:rPr>
                        <a:t>2.5</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346824">
                <a:tc>
                  <a:txBody>
                    <a:bodyPr/>
                    <a:lstStyle/>
                    <a:p>
                      <a:pPr algn="ctr" rtl="0">
                        <a:lnSpc>
                          <a:spcPct val="115000"/>
                        </a:lnSpc>
                        <a:spcAft>
                          <a:spcPts val="0"/>
                        </a:spcAft>
                        <a:tabLst>
                          <a:tab pos="971550" algn="l"/>
                        </a:tabLst>
                      </a:pPr>
                      <a:r>
                        <a:rPr lang="en-US" sz="1400">
                          <a:latin typeface="Times New Roman"/>
                          <a:ea typeface="Calibri"/>
                          <a:cs typeface="Arial"/>
                        </a:rPr>
                        <a:t>Storage</a:t>
                      </a:r>
                      <a:endParaRPr lang="en-US" sz="14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dirty="0">
                          <a:latin typeface="Times New Roman"/>
                          <a:ea typeface="Calibri"/>
                          <a:cs typeface="Arial"/>
                        </a:rPr>
                        <a:t>4.79</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dirty="0">
                          <a:latin typeface="Times New Roman"/>
                          <a:ea typeface="Calibri"/>
                          <a:cs typeface="Arial"/>
                        </a:rPr>
                        <a:t>5</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334891">
                <a:tc>
                  <a:txBody>
                    <a:bodyPr/>
                    <a:lstStyle/>
                    <a:p>
                      <a:pPr algn="ctr" rtl="0">
                        <a:lnSpc>
                          <a:spcPct val="115000"/>
                        </a:lnSpc>
                        <a:spcAft>
                          <a:spcPts val="0"/>
                        </a:spcAft>
                        <a:tabLst>
                          <a:tab pos="971550" algn="l"/>
                        </a:tabLst>
                      </a:pPr>
                      <a:r>
                        <a:rPr lang="en-US" sz="1400">
                          <a:latin typeface="Times New Roman"/>
                          <a:ea typeface="Calibri"/>
                          <a:cs typeface="Arial"/>
                        </a:rPr>
                        <a:t>Offices</a:t>
                      </a:r>
                      <a:endParaRPr lang="en-US" sz="14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dirty="0">
                          <a:latin typeface="Times New Roman"/>
                          <a:ea typeface="Calibri"/>
                          <a:cs typeface="Arial"/>
                        </a:rPr>
                        <a:t>2.4</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a:latin typeface="Times New Roman"/>
                          <a:ea typeface="Calibri"/>
                          <a:cs typeface="Arial"/>
                        </a:rPr>
                        <a:t>2.5</a:t>
                      </a:r>
                      <a:endParaRPr lang="en-US" sz="14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334891">
                <a:tc>
                  <a:txBody>
                    <a:bodyPr/>
                    <a:lstStyle/>
                    <a:p>
                      <a:pPr algn="ctr" rtl="0">
                        <a:lnSpc>
                          <a:spcPct val="115000"/>
                        </a:lnSpc>
                        <a:spcAft>
                          <a:spcPts val="0"/>
                        </a:spcAft>
                        <a:tabLst>
                          <a:tab pos="971550" algn="l"/>
                        </a:tabLst>
                      </a:pPr>
                      <a:r>
                        <a:rPr lang="en-US" sz="1400">
                          <a:latin typeface="Times New Roman"/>
                          <a:ea typeface="Calibri"/>
                          <a:cs typeface="Arial"/>
                        </a:rPr>
                        <a:t>Restaurant</a:t>
                      </a:r>
                      <a:endParaRPr lang="en-US" sz="14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dirty="0">
                          <a:latin typeface="Times New Roman"/>
                          <a:ea typeface="Calibri"/>
                          <a:cs typeface="Arial"/>
                        </a:rPr>
                        <a:t>4.79</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a:latin typeface="Times New Roman"/>
                          <a:ea typeface="Calibri"/>
                          <a:cs typeface="Arial"/>
                        </a:rPr>
                        <a:t>5</a:t>
                      </a:r>
                      <a:endParaRPr lang="en-US" sz="14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334891">
                <a:tc>
                  <a:txBody>
                    <a:bodyPr/>
                    <a:lstStyle/>
                    <a:p>
                      <a:pPr algn="ctr" rtl="0">
                        <a:lnSpc>
                          <a:spcPct val="115000"/>
                        </a:lnSpc>
                        <a:spcAft>
                          <a:spcPts val="0"/>
                        </a:spcAft>
                        <a:tabLst>
                          <a:tab pos="971550" algn="l"/>
                        </a:tabLst>
                      </a:pPr>
                      <a:r>
                        <a:rPr lang="en-US" sz="1400" dirty="0">
                          <a:latin typeface="Times New Roman"/>
                          <a:ea typeface="Calibri"/>
                          <a:cs typeface="Arial"/>
                        </a:rPr>
                        <a:t>Apartment</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dirty="0">
                          <a:latin typeface="Times New Roman"/>
                          <a:ea typeface="Calibri"/>
                          <a:cs typeface="Arial"/>
                        </a:rPr>
                        <a:t>2.4</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a:latin typeface="Times New Roman"/>
                          <a:ea typeface="Calibri"/>
                          <a:cs typeface="Arial"/>
                        </a:rPr>
                        <a:t>3</a:t>
                      </a:r>
                      <a:endParaRPr lang="en-US" sz="140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334891">
                <a:tc>
                  <a:txBody>
                    <a:bodyPr/>
                    <a:lstStyle/>
                    <a:p>
                      <a:pPr algn="ctr" rtl="0">
                        <a:lnSpc>
                          <a:spcPct val="115000"/>
                        </a:lnSpc>
                        <a:spcAft>
                          <a:spcPts val="0"/>
                        </a:spcAft>
                        <a:tabLst>
                          <a:tab pos="971550" algn="l"/>
                        </a:tabLst>
                      </a:pPr>
                      <a:r>
                        <a:rPr lang="en-US" sz="1400" dirty="0">
                          <a:latin typeface="Times New Roman"/>
                          <a:ea typeface="Calibri"/>
                          <a:cs typeface="Arial"/>
                        </a:rPr>
                        <a:t>Mechanical area</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dirty="0">
                          <a:latin typeface="Times New Roman"/>
                          <a:ea typeface="Calibri"/>
                          <a:cs typeface="Arial"/>
                        </a:rPr>
                        <a:t>1.92</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15000"/>
                        </a:lnSpc>
                        <a:spcAft>
                          <a:spcPts val="0"/>
                        </a:spcAft>
                        <a:tabLst>
                          <a:tab pos="971550" algn="l"/>
                        </a:tabLst>
                      </a:pPr>
                      <a:r>
                        <a:rPr lang="en-US" sz="1400" dirty="0">
                          <a:latin typeface="Times New Roman"/>
                          <a:ea typeface="Calibri"/>
                          <a:cs typeface="Arial"/>
                        </a:rPr>
                        <a:t>2.5</a:t>
                      </a:r>
                      <a:endParaRPr lang="en-US" sz="1400" dirty="0">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1717</TotalTime>
  <Words>1820</Words>
  <Application>Microsoft Office PowerPoint</Application>
  <PresentationFormat>On-screen Show (4:3)</PresentationFormat>
  <Paragraphs>844</Paragraphs>
  <Slides>51</Slides>
  <Notes>12</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Slide 1</vt:lpstr>
      <vt:lpstr>Content </vt:lpstr>
      <vt:lpstr>Project Statement</vt:lpstr>
      <vt:lpstr>Chapter One </vt:lpstr>
      <vt:lpstr>Building Description: </vt:lpstr>
      <vt:lpstr>The 3D extruded view of building’s model </vt:lpstr>
      <vt:lpstr>Materials: </vt:lpstr>
      <vt:lpstr>Method of Construction: </vt:lpstr>
      <vt:lpstr>Loads :</vt:lpstr>
      <vt:lpstr>load combinations:</vt:lpstr>
      <vt:lpstr>Chapter Two </vt:lpstr>
      <vt:lpstr>Grid  Definition:</vt:lpstr>
      <vt:lpstr>Preliminary Design of Elements: </vt:lpstr>
      <vt:lpstr>Slide 14</vt:lpstr>
      <vt:lpstr>Slide 15</vt:lpstr>
      <vt:lpstr>Meshing of  Area: </vt:lpstr>
      <vt:lpstr>Slide 17</vt:lpstr>
      <vt:lpstr>Chapter Three </vt:lpstr>
      <vt:lpstr>Compatibility: </vt:lpstr>
      <vt:lpstr>Equilibrium:</vt:lpstr>
      <vt:lpstr>Slide 21</vt:lpstr>
      <vt:lpstr>Serviceability</vt:lpstr>
      <vt:lpstr>Check of Bending Moment Values</vt:lpstr>
      <vt:lpstr>Slide 24</vt:lpstr>
      <vt:lpstr>Punching shear:  </vt:lpstr>
      <vt:lpstr>Slide 26</vt:lpstr>
      <vt:lpstr>checks using hand calculation</vt:lpstr>
      <vt:lpstr>Slide 28</vt:lpstr>
      <vt:lpstr>2.Project Model</vt:lpstr>
      <vt:lpstr>Slide 30</vt:lpstr>
      <vt:lpstr>Slide 31</vt:lpstr>
      <vt:lpstr>Design of columns. </vt:lpstr>
      <vt:lpstr>Slide 33</vt:lpstr>
      <vt:lpstr>Slide 34</vt:lpstr>
      <vt:lpstr>Slide 35</vt:lpstr>
      <vt:lpstr>Slide 36</vt:lpstr>
      <vt:lpstr>Slide 37</vt:lpstr>
      <vt:lpstr>Slide 38</vt:lpstr>
      <vt:lpstr>Slide 39</vt:lpstr>
      <vt:lpstr>Design of slabs. </vt:lpstr>
      <vt:lpstr>Slide 41</vt:lpstr>
      <vt:lpstr>Slide 42</vt:lpstr>
      <vt:lpstr>Slide 43</vt:lpstr>
      <vt:lpstr>Design of Shear Walls </vt:lpstr>
      <vt:lpstr>Design of Ramp </vt:lpstr>
      <vt:lpstr>Design of stairs </vt:lpstr>
      <vt:lpstr>Slide 47</vt:lpstr>
      <vt:lpstr>Design of mat foundation </vt:lpstr>
      <vt:lpstr>Slide 49</vt:lpstr>
      <vt:lpstr>conclusion </vt:lpstr>
      <vt:lpstr>Thank you   Any Question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Shafiq</dc:creator>
  <cp:lastModifiedBy>Shafiq</cp:lastModifiedBy>
  <cp:revision>242</cp:revision>
  <dcterms:created xsi:type="dcterms:W3CDTF">2013-05-16T09:36:40Z</dcterms:created>
  <dcterms:modified xsi:type="dcterms:W3CDTF">2013-12-19T07:00:47Z</dcterms:modified>
</cp:coreProperties>
</file>