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9" r:id="rId2"/>
    <p:sldId id="309" r:id="rId3"/>
    <p:sldId id="258" r:id="rId4"/>
    <p:sldId id="260" r:id="rId5"/>
    <p:sldId id="262" r:id="rId6"/>
    <p:sldId id="263" r:id="rId7"/>
    <p:sldId id="315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314" r:id="rId16"/>
    <p:sldId id="273" r:id="rId17"/>
    <p:sldId id="274" r:id="rId18"/>
    <p:sldId id="275" r:id="rId19"/>
    <p:sldId id="276" r:id="rId20"/>
    <p:sldId id="313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310" r:id="rId34"/>
    <p:sldId id="289" r:id="rId35"/>
    <p:sldId id="311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12" r:id="rId44"/>
    <p:sldId id="299" r:id="rId45"/>
    <p:sldId id="298" r:id="rId46"/>
    <p:sldId id="300" r:id="rId47"/>
    <p:sldId id="301" r:id="rId48"/>
    <p:sldId id="302" r:id="rId49"/>
    <p:sldId id="303" r:id="rId50"/>
    <p:sldId id="304" r:id="rId51"/>
    <p:sldId id="305" r:id="rId52"/>
    <p:sldId id="307" r:id="rId53"/>
    <p:sldId id="308" r:id="rId54"/>
    <p:sldId id="316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73205-86E9-4703-8138-44A629B6325F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7AE71-241A-4D9A-B1B3-0BF9F6C318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9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7AE71-241A-4D9A-B1B3-0BF9F6C31897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9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2E52D9-84B4-4CF6-947E-24A897A8190A}" type="datetimeFigureOut">
              <a:rPr lang="en-US" smtClean="0"/>
              <a:pPr/>
              <a:t>5/31/2015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759D0A-7D76-4F59-AF64-720AD04175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3861048"/>
            <a:ext cx="5915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Graduation Project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prepared by: </a:t>
            </a:r>
            <a:br>
              <a:rPr lang="en-US" sz="3600" dirty="0" smtClean="0"/>
            </a:br>
            <a:r>
              <a:rPr lang="en-US" sz="3600" dirty="0" err="1" smtClean="0"/>
              <a:t>Muna</a:t>
            </a:r>
            <a:r>
              <a:rPr lang="en-US" sz="3600" dirty="0" smtClean="0"/>
              <a:t> </a:t>
            </a:r>
            <a:r>
              <a:rPr lang="en-US" sz="3600" dirty="0" err="1" smtClean="0"/>
              <a:t>Arda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Wafa</a:t>
            </a:r>
            <a:r>
              <a:rPr lang="en-US" sz="3600" dirty="0" smtClean="0"/>
              <a:t>’ </a:t>
            </a:r>
            <a:r>
              <a:rPr lang="en-US" sz="3600" dirty="0" err="1" smtClean="0"/>
              <a:t>Daraghmeh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supervisor:</a:t>
            </a:r>
            <a:br>
              <a:rPr lang="en-US" sz="3600" dirty="0" smtClean="0"/>
            </a:br>
            <a:r>
              <a:rPr lang="en-US" sz="3600" dirty="0" err="1" smtClean="0"/>
              <a:t>Emad</a:t>
            </a:r>
            <a:r>
              <a:rPr lang="en-US" sz="3600" dirty="0" smtClean="0"/>
              <a:t> Al-</a:t>
            </a:r>
            <a:r>
              <a:rPr lang="en-US" sz="3600" dirty="0" err="1" smtClean="0"/>
              <a:t>Qasem</a:t>
            </a:r>
            <a:r>
              <a:rPr lang="ar-SA" sz="3600" dirty="0" smtClean="0"/>
              <a:t> </a:t>
            </a:r>
            <a:r>
              <a:rPr lang="en-US" sz="360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6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Slab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design results: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076181"/>
              </p:ext>
            </p:extLst>
          </p:nvPr>
        </p:nvGraphicFramePr>
        <p:xfrm>
          <a:off x="1219200" y="2895600"/>
          <a:ext cx="7010400" cy="2057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408152"/>
                <a:gridCol w="2301124"/>
                <a:gridCol w="2301124"/>
              </a:tblGrid>
              <a:tr h="685800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Block 1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Block 2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Thickness: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170 𝑚𝑚 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150 𝑚𝑚 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Reinforcement(+</a:t>
                      </a:r>
                      <a:r>
                        <a:rPr lang="en-US" sz="2000" dirty="0" err="1" smtClean="0">
                          <a:latin typeface="Calibri" pitchFamily="34" charset="0"/>
                          <a:cs typeface="Calibri" pitchFamily="34" charset="0"/>
                        </a:rPr>
                        <a:t>ve</a:t>
                      </a: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):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5φ12 </a:t>
                      </a:r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mm/m 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6φ12 </a:t>
                      </a:r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mm/m </a:t>
                      </a:r>
                      <a:endParaRPr lang="en-US" sz="2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08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Beam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Beams selected: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7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Beam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1.laods: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2. shear check: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3.Flexure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design: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95598"/>
            <a:ext cx="2999619" cy="8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994" y="4267200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18234"/>
            <a:ext cx="2739189" cy="56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4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Beam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Design results: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797134"/>
              </p:ext>
            </p:extLst>
          </p:nvPr>
        </p:nvGraphicFramePr>
        <p:xfrm>
          <a:off x="714348" y="3048001"/>
          <a:ext cx="8001055" cy="261096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43206"/>
                <a:gridCol w="2857520"/>
                <a:gridCol w="2500329"/>
              </a:tblGrid>
              <a:tr h="604672">
                <a:tc>
                  <a:txBody>
                    <a:bodyPr/>
                    <a:lstStyle/>
                    <a:p>
                      <a:pPr algn="ctr" rtl="0"/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Block 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Block 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60467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Dimensions(cm):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60x70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60x50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60467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Longitudinal reinforcement(+</a:t>
                      </a:r>
                      <a:r>
                        <a:rPr lang="en-US" sz="2000" dirty="0" err="1" smtClean="0">
                          <a:latin typeface="Calibri" pitchFamily="34" charset="0"/>
                          <a:cs typeface="Calibri" pitchFamily="34" charset="0"/>
                        </a:rPr>
                        <a:t>ve</a:t>
                      </a:r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):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2000" dirty="0" smtClean="0">
                          <a:latin typeface="Calibri" pitchFamily="34" charset="0"/>
                          <a:cs typeface="Calibri" pitchFamily="34" charset="0"/>
                        </a:rPr>
                        <a:t>8 φ 32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l-GR" sz="2000" dirty="0" smtClean="0">
                          <a:latin typeface="Calibri" pitchFamily="34" charset="0"/>
                          <a:cs typeface="Calibri" pitchFamily="34" charset="0"/>
                        </a:rPr>
                        <a:t>5 φ 25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00585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Shear</a:t>
                      </a:r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 reinforcement: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2 legs </a:t>
                      </a:r>
                      <a:r>
                        <a:rPr lang="el-GR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φ10 </a:t>
                      </a:r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/10cm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2 legs </a:t>
                      </a:r>
                      <a:r>
                        <a:rPr lang="el-GR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φ10 </a:t>
                      </a:r>
                      <a:r>
                        <a:rPr lang="en-US" sz="200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/20cm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9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pPr algn="ctr" rtl="0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28868"/>
            <a:ext cx="8534400" cy="3697295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SEISMIC LAODS.</a:t>
            </a:r>
            <a:endParaRPr lang="en-US" sz="6000" dirty="0">
              <a:solidFill>
                <a:schemeClr val="accent1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SEISMIC LAODS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534400" cy="4906963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Seismic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load will be calculated depending on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UBC-97. </a:t>
            </a:r>
          </a:p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</a:t>
            </a:r>
          </a:p>
          <a:p>
            <a:pPr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Seismic parameters: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1.Soil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type (rock)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2.seismic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zone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2B 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3.zone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factor is (Z= 0.2).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TABLE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16-I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4.site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Soil Classification is SB,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TABLE 16-J 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SEISMIC LAODS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52117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Palestine seismic map 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99" y="1219200"/>
            <a:ext cx="344185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69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SEISMIC LAODS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Seismic load calculations :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-structure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period: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where: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          ℎ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𝑛=ℎ𝑒𝑖𝑔ℎ𝑡 𝑜𝑓 𝑡ℎ𝑒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𝑏𝑢𝑖𝑙𝑑𝑖𝑛𝑔=20.48 m.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          Ct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= 0.0488 for all other buildings.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2971800" cy="96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5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SEISMIC LAODS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Seismic load calculations :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-Determinations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of base shear using static lateral force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procedure: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Where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: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W = the total seismic dead load.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Ie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=the importance factor. TABLE 16-N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R =the response modification . TABLE 16-K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𝐶𝑣 = seismic coefficient .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TABLE 16-R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4737"/>
            <a:ext cx="2029822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1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SEISMIC LAODS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Determinations of base shear using static lateral force procedure: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The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total design base shear need not exceed the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following:-</a:t>
            </a:r>
          </a:p>
          <a:p>
            <a:pPr marL="0" indent="0" algn="l" rtl="0">
              <a:buNone/>
            </a:pP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      Where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𝐶𝑎 = seismic coefficient=0.2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The total design base shear shall not be less than the following:- 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Calibri" pitchFamily="34" charset="0"/>
                <a:cs typeface="Calibri" pitchFamily="34" charset="0"/>
              </a:rPr>
              <a:t>    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2500305"/>
            <a:ext cx="2500330" cy="100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1" y="5357826"/>
            <a:ext cx="3429024" cy="55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27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INTRUDUCTION 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 lvl="1" algn="l" rtl="0"/>
            <a:r>
              <a:rPr lang="en-US" dirty="0" smtClean="0">
                <a:latin typeface="Calibri" pitchFamily="34" charset="0"/>
                <a:cs typeface="Calibri" pitchFamily="34" charset="0"/>
              </a:rPr>
              <a:t>Structural Design of The Faculty of Allied Medical Sciences In Arab American University-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Jenin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928802"/>
            <a:ext cx="7162800" cy="455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6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58200" cy="785818"/>
          </a:xfrm>
        </p:spPr>
        <p:txBody>
          <a:bodyPr>
            <a:noAutofit/>
          </a:bodyPr>
          <a:lstStyle/>
          <a:p>
            <a:pPr algn="ctr" rtl="0"/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09760"/>
            <a:ext cx="8534400" cy="4976826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THREE DIMENSIONAL STRUCTURAL ANALYSIS AND DESIGN.</a:t>
            </a:r>
            <a:endParaRPr lang="en-US" sz="6000" dirty="0" smtClean="0">
              <a:solidFill>
                <a:schemeClr val="accent1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582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THREE DIMENSIONAL STRUCTURAL ANALYSIS AND DESIGN </a:t>
            </a:r>
            <a:r>
              <a:rPr lang="en-US" sz="3200" b="1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2984"/>
            <a:ext cx="8534400" cy="5334000"/>
          </a:xfrm>
        </p:spPr>
        <p:txBody>
          <a:bodyPr>
            <a:no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Modeling 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1. Material: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reinforced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concrete ( 𝑓’𝑐= 28𝑀𝑃𝑎)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2. Sections </a:t>
            </a:r>
            <a:r>
              <a:rPr lang="en-US" sz="2800" i="1" dirty="0">
                <a:latin typeface="Calibri" pitchFamily="34" charset="0"/>
                <a:cs typeface="Calibri" pitchFamily="34" charset="0"/>
              </a:rPr>
              <a:t>on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sap: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   columns.            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   Beams.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  slabs.         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Shear wall.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85725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Autofit/>
          </a:bodyPr>
          <a:lstStyle/>
          <a:p>
            <a:pPr marL="0" indent="0" algn="l" rtl="0"/>
            <a:r>
              <a:rPr lang="en-US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Modeling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3. Loads on sap: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-Live load.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-Superimposed dead load.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- Seismic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load: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A-equivalent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static method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B-response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spectrum and 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85725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Verifications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of structural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analysis: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-Strength </a:t>
            </a:r>
            <a:r>
              <a:rPr lang="en-US" sz="2800" i="1" dirty="0">
                <a:latin typeface="Calibri" pitchFamily="34" charset="0"/>
                <a:cs typeface="Calibri" pitchFamily="34" charset="0"/>
              </a:rPr>
              <a:t>check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-Compatibility </a:t>
            </a:r>
            <a:r>
              <a:rPr lang="en-US" sz="2800" i="1" dirty="0">
                <a:latin typeface="Calibri" pitchFamily="34" charset="0"/>
                <a:cs typeface="Calibri" pitchFamily="34" charset="0"/>
              </a:rPr>
              <a:t>of structural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model: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571744"/>
            <a:ext cx="3426844" cy="405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53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58200" cy="71438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-Period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and modal participation ratio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Ritz vectors approach .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Period of structure:</a:t>
            </a:r>
          </a:p>
          <a:p>
            <a:pPr lvl="1" algn="l" rtl="0"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Where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: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W: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weight of each floor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F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: lateral force subjected to the structure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Δ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: displacement in x-direction at each floor results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from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Force (F)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5" y="2714620"/>
            <a:ext cx="2663167" cy="92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21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674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09694"/>
            <a:ext cx="8534400" cy="519114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-Period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and modal participation ratio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Period of structure: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521812"/>
              </p:ext>
            </p:extLst>
          </p:nvPr>
        </p:nvGraphicFramePr>
        <p:xfrm>
          <a:off x="785785" y="2666999"/>
          <a:ext cx="8001059" cy="21336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676412"/>
                <a:gridCol w="1981214"/>
                <a:gridCol w="2590818"/>
                <a:gridCol w="1752615"/>
              </a:tblGrid>
              <a:tr h="711200">
                <a:tc>
                  <a:txBody>
                    <a:bodyPr/>
                    <a:lstStyle/>
                    <a:p>
                      <a:pPr algn="ctr" rtl="0"/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T from</a:t>
                      </a:r>
                      <a:r>
                        <a:rPr lang="en-US" sz="2000" b="0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Sap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T from the equation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% error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Block 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0.2361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0.234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0.88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Block 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0.1455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0.15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3.33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2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674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66834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Equilibrium 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  -Gravity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load check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for block 1:</a:t>
            </a:r>
          </a:p>
          <a:p>
            <a:pPr marL="0" indent="0" algn="l" rtl="0">
              <a:buNone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  -Gravity load check for block 2:</a:t>
            </a: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071678"/>
            <a:ext cx="8143932" cy="187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357694"/>
            <a:ext cx="8258074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41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58200" cy="71438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THREE DIMENSIONAL STRUCTURAL ANALYSIS AND DESIGN 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2984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smtClean="0">
                <a:latin typeface="Calibri" pitchFamily="34" charset="0"/>
                <a:cs typeface="Calibri" pitchFamily="34" charset="0"/>
              </a:rPr>
              <a:t>Stress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Strain relationship (internal equilibrium)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Slab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moment :</a:t>
            </a: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              BLOCK1                                                                        BLOCK2</a:t>
            </a:r>
          </a:p>
          <a:p>
            <a:pPr marL="0" indent="0" algn="l" rtl="0">
              <a:buNone/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3556424" cy="401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000240"/>
            <a:ext cx="4572000" cy="360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3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674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:</a:t>
            </a:r>
            <a:endParaRPr lang="en-US" sz="32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Autofit/>
          </a:bodyPr>
          <a:lstStyle/>
          <a:p>
            <a:pPr marL="0" indent="0" algn="l" rtl="0"/>
            <a:r>
              <a:rPr lang="en-US" sz="2800" b="1" smtClean="0">
                <a:latin typeface="Calibri" pitchFamily="34" charset="0"/>
                <a:cs typeface="Calibri" pitchFamily="34" charset="0"/>
              </a:rPr>
              <a:t>Stress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Strain relationship (internal equilibrium) :</a:t>
            </a: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ctr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All % of errors are less than 10%.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491041"/>
              </p:ext>
            </p:extLst>
          </p:nvPr>
        </p:nvGraphicFramePr>
        <p:xfrm>
          <a:off x="914400" y="2133598"/>
          <a:ext cx="7586688" cy="320040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896672"/>
                <a:gridCol w="1896672"/>
                <a:gridCol w="1896672"/>
                <a:gridCol w="1896672"/>
              </a:tblGrid>
              <a:tr h="807117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Moment from sap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Moment from 1D analysis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%error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9832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Slab</a:t>
                      </a:r>
                      <a:r>
                        <a:rPr lang="en-US" sz="2000" b="0" baseline="0" dirty="0" smtClean="0">
                          <a:latin typeface="Calibri" pitchFamily="34" charset="0"/>
                          <a:cs typeface="Calibri" pitchFamily="34" charset="0"/>
                        </a:rPr>
                        <a:t> in bock 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18.11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17.71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2.2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983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Slab</a:t>
                      </a:r>
                      <a:r>
                        <a:rPr lang="en-US" sz="2000" b="0" baseline="0" dirty="0" smtClean="0">
                          <a:latin typeface="Calibri" pitchFamily="34" charset="0"/>
                          <a:cs typeface="Calibri" pitchFamily="34" charset="0"/>
                        </a:rPr>
                        <a:t> in bock 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18.88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18.28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3.17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9832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Beam in block1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2500.7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2421.36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3.2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983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Beam in block1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736.1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683.05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7.2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99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674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smtClean="0">
                <a:latin typeface="Calibri" pitchFamily="34" charset="0"/>
                <a:cs typeface="Calibri" pitchFamily="34" charset="0"/>
              </a:rPr>
              <a:t>Check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slab for deflection (Serviceably check):</a:t>
            </a: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35803"/>
            <a:ext cx="3810000" cy="4712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624" y="2003257"/>
            <a:ext cx="4732362" cy="386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9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INTRUDUCTION :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135563"/>
          </a:xfrm>
        </p:spPr>
        <p:txBody>
          <a:bodyPr>
            <a:normAutofit/>
          </a:bodyPr>
          <a:lstStyle/>
          <a:p>
            <a:pPr marL="365760" lvl="1" indent="0" algn="l" rtl="0">
              <a:buNone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Project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description:</a:t>
            </a:r>
          </a:p>
          <a:p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6592"/>
            <a:ext cx="7467600" cy="484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67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6746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Check slab for deflection (Serviceably check):</a:t>
            </a:r>
          </a:p>
          <a:p>
            <a:pPr marL="0" indent="0" algn="l" rtl="0">
              <a:buNone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             -</a:t>
            </a:r>
          </a:p>
          <a:p>
            <a:pPr marL="0" indent="0" algn="l" rtl="0">
              <a:buNone/>
            </a:pPr>
            <a:endParaRPr lang="en-US" sz="24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            -The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allowable deflection for all sustained load =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𝐿/240 .</a:t>
            </a:r>
            <a:endParaRPr lang="en-US" sz="24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         </a:t>
            </a:r>
          </a:p>
          <a:p>
            <a:pPr marL="0" indent="0" algn="l" rtl="0">
              <a:buNone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             -Slab deflection:</a:t>
            </a:r>
          </a:p>
          <a:p>
            <a:pPr marL="0" indent="0" algn="l" rtl="0">
              <a:buNone/>
            </a:pPr>
            <a:endParaRPr lang="en-US" sz="24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4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571612"/>
            <a:ext cx="5590517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273492"/>
              </p:ext>
            </p:extLst>
          </p:nvPr>
        </p:nvGraphicFramePr>
        <p:xfrm>
          <a:off x="1524000" y="4000504"/>
          <a:ext cx="6834213" cy="207170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08553"/>
                <a:gridCol w="1708553"/>
                <a:gridCol w="1964836"/>
                <a:gridCol w="1452271"/>
              </a:tblGrid>
              <a:tr h="760359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Δ </a:t>
                      </a:r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Long term (m)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Δ</a:t>
                      </a:r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 Allowable (m)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result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603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Block1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0.00037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3.2 /240 = 0.013 </a:t>
                      </a:r>
                      <a:endParaRPr lang="en-US" sz="2000" b="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/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ok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55098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Block 2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0.0094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kern="1200" baseline="0" dirty="0" smtClean="0">
                          <a:latin typeface="Calibri" pitchFamily="34" charset="0"/>
                          <a:cs typeface="Calibri" pitchFamily="34" charset="0"/>
                        </a:rPr>
                        <a:t>3.2 /240 = 0.013 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itchFamily="34" charset="0"/>
                          <a:cs typeface="Calibri" pitchFamily="34" charset="0"/>
                        </a:rPr>
                        <a:t>ok</a:t>
                      </a:r>
                      <a:endParaRPr lang="en-US" sz="20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17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58200" cy="64294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smtClean="0">
                <a:latin typeface="Calibri" pitchFamily="34" charset="0"/>
                <a:cs typeface="Calibri" pitchFamily="34" charset="0"/>
              </a:rPr>
              <a:t>Check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sap for 3D analysis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643050"/>
            <a:ext cx="3819135" cy="48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714488"/>
            <a:ext cx="4798667" cy="39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5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58200" cy="64294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Check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sap for 3D analysis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Block1: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14282" y="2579713"/>
          <a:ext cx="8786873" cy="2706674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736702"/>
                <a:gridCol w="1020673"/>
                <a:gridCol w="720228"/>
                <a:gridCol w="829032"/>
                <a:gridCol w="862362"/>
                <a:gridCol w="927402"/>
                <a:gridCol w="715434"/>
                <a:gridCol w="851914"/>
                <a:gridCol w="900106"/>
                <a:gridCol w="1223020"/>
              </a:tblGrid>
              <a:tr h="115915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Shear (KN)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Negative  Moment (</a:t>
                      </a:r>
                      <a:r>
                        <a:rPr lang="en-US" baseline="0" dirty="0" err="1" smtClean="0">
                          <a:latin typeface="Calibri" pitchFamily="34" charset="0"/>
                          <a:cs typeface="Calibri" pitchFamily="34" charset="0"/>
                        </a:rPr>
                        <a:t>KN.m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ar-SA" dirty="0" smtClean="0">
                        <a:latin typeface="Calibri" pitchFamily="34" charset="0"/>
                      </a:endParaRPr>
                    </a:p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Positive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 Moment (</a:t>
                      </a:r>
                      <a:r>
                        <a:rPr lang="en-US" baseline="0" dirty="0" err="1" smtClean="0">
                          <a:latin typeface="Calibri" pitchFamily="34" charset="0"/>
                          <a:cs typeface="Calibri" pitchFamily="34" charset="0"/>
                        </a:rPr>
                        <a:t>KN.m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Structural Element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Model1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2.6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452.22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464.3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-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0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1.4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6.7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Calibri" pitchFamily="34" charset="0"/>
                        </a:rPr>
                        <a:t>1447.1</a:t>
                      </a:r>
                      <a:endParaRPr lang="ar-SA" sz="1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alibri" pitchFamily="34" charset="0"/>
                        </a:rPr>
                        <a:t>1551.2</a:t>
                      </a:r>
                      <a:endParaRPr lang="ar-SA" sz="1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Beam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0.92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32.8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32.5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0.35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17.16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17.1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Slab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4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58200" cy="71438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cs typeface="Times New Roman" pitchFamily="18" charset="0"/>
              </a:rPr>
              <a:t>THREE DIMENSIONAL STRUCTURAL ANALYSIS AND DESIGN </a:t>
            </a:r>
            <a:r>
              <a:rPr lang="en-US" sz="3200" b="1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Check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sap for 3D analysis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Block2: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endParaRPr lang="en-US" sz="2800" i="1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14282" y="2579713"/>
          <a:ext cx="8786873" cy="2706674"/>
        </p:xfrm>
        <a:graphic>
          <a:graphicData uri="http://schemas.openxmlformats.org/drawingml/2006/table">
            <a:tbl>
              <a:tblPr rtl="1" firstRow="1" bandRow="1">
                <a:tableStyleId>{5DA37D80-6434-44D0-A028-1B22A696006F}</a:tableStyleId>
              </a:tblPr>
              <a:tblGrid>
                <a:gridCol w="736702"/>
                <a:gridCol w="1020673"/>
                <a:gridCol w="720228"/>
                <a:gridCol w="829032"/>
                <a:gridCol w="862362"/>
                <a:gridCol w="927402"/>
                <a:gridCol w="715434"/>
                <a:gridCol w="851914"/>
                <a:gridCol w="900106"/>
                <a:gridCol w="1223020"/>
              </a:tblGrid>
              <a:tr h="1159151"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Shear (KN)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Negative  Moment (</a:t>
                      </a:r>
                      <a:r>
                        <a:rPr lang="en-US" baseline="0" dirty="0" err="1" smtClean="0">
                          <a:latin typeface="Calibri" pitchFamily="34" charset="0"/>
                          <a:cs typeface="Calibri" pitchFamily="34" charset="0"/>
                        </a:rPr>
                        <a:t>KN.m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ar-SA" dirty="0" smtClean="0">
                        <a:latin typeface="Calibri" pitchFamily="34" charset="0"/>
                      </a:endParaRPr>
                    </a:p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Positive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 Moment (</a:t>
                      </a:r>
                      <a:r>
                        <a:rPr lang="en-US" baseline="0" dirty="0" err="1" smtClean="0">
                          <a:latin typeface="Calibri" pitchFamily="34" charset="0"/>
                          <a:cs typeface="Calibri" pitchFamily="34" charset="0"/>
                        </a:rPr>
                        <a:t>KN.m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Structural Element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%e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1D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3D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Model1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2.6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452.22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464.3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3.5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310.5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299.8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9.1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Calibri" pitchFamily="34" charset="0"/>
                        </a:rPr>
                        <a:t>245.3</a:t>
                      </a:r>
                      <a:endParaRPr lang="ar-SA" sz="1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alibri" pitchFamily="34" charset="0"/>
                        </a:rPr>
                        <a:t>270.1</a:t>
                      </a:r>
                      <a:endParaRPr lang="ar-SA" sz="1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Beam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15841"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3.13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25.6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24.8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7.8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20.3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22.04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latin typeface="Calibri" pitchFamily="34" charset="0"/>
                        </a:rPr>
                        <a:t>Slab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4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458200" cy="642942"/>
          </a:xfrm>
        </p:spPr>
        <p:txBody>
          <a:bodyPr>
            <a:noAutofit/>
          </a:bodyPr>
          <a:lstStyle/>
          <a:p>
            <a:pPr algn="ctr" rtl="0"/>
            <a:endParaRPr lang="en-US" sz="54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57430"/>
            <a:ext cx="8534400" cy="419100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COLUMNS DESIGN</a:t>
            </a:r>
            <a:endParaRPr lang="en-US" sz="6000" i="1" dirty="0" smtClean="0">
              <a:solidFill>
                <a:schemeClr val="accent1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9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95308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3340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Columns’ grouping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-columns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were classified as groups according to the range of axial load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-the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range of the axial force in all columns in block 1 were (448-2978)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kN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8618336" cy="2928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9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8580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Columns’ grouping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The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range of the axial force in all columns in block 2 were (518-2889)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kN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5" y="2428868"/>
            <a:ext cx="7142805" cy="414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4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8580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 design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-Check Buckling .</a:t>
            </a:r>
          </a:p>
          <a:p>
            <a:pPr algn="l" rtl="0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l" rtl="0">
              <a:buNone/>
            </a:pPr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  <a:ea typeface="+mj-ea"/>
                <a:cs typeface="Calibri" pitchFamily="34" charset="0"/>
              </a:rPr>
              <a:t>     -Preliminary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Design: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3286124"/>
            <a:ext cx="6445329" cy="75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24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8580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00108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 design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-Sap results: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Block 1:</a:t>
            </a:r>
          </a:p>
          <a:p>
            <a:pPr algn="l" rtl="0"/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3" y="2500306"/>
            <a:ext cx="6622033" cy="40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5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8580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 design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-Sap results: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Block 2: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500306"/>
            <a:ext cx="6740285" cy="407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6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INTRUDUCTION :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906963"/>
          </a:xfrm>
        </p:spPr>
        <p:txBody>
          <a:bodyPr>
            <a:normAutofit/>
          </a:bodyPr>
          <a:lstStyle/>
          <a:p>
            <a:pPr marL="365760" lvl="1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design criteria: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- Materials: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1.Structural materials.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2.Non-structural materials.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-Soil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properties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: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q all=350KN/m2.</a:t>
            </a:r>
          </a:p>
        </p:txBody>
      </p:sp>
    </p:spTree>
    <p:extLst>
      <p:ext uri="{BB962C8B-B14F-4D97-AF65-F5344CB8AC3E}">
        <p14:creationId xmlns:p14="http://schemas.microsoft.com/office/powerpoint/2010/main" val="10973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400" b="1" dirty="0">
                <a:latin typeface="Calibri" pitchFamily="34" charset="0"/>
                <a:cs typeface="Calibri" pitchFamily="34" charset="0"/>
              </a:rPr>
              <a:t>Column design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  -Final results: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  Block 1:</a:t>
            </a:r>
          </a:p>
          <a:p>
            <a:pPr marL="0" indent="0" algn="l" rtl="0">
              <a:buNone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85992"/>
            <a:ext cx="7913133" cy="342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1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785818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COLUMNS DESIGN </a:t>
            </a:r>
            <a:r>
              <a:rPr lang="en-US" sz="3200" b="1" dirty="0" smtClean="0"/>
              <a:t>: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86400"/>
          </a:xfrm>
        </p:spPr>
        <p:txBody>
          <a:bodyPr>
            <a:normAutofit/>
          </a:bodyPr>
          <a:lstStyle/>
          <a:p>
            <a:pPr marL="0" indent="0"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Column design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-Final results: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Block 2: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33" y="2514599"/>
            <a:ext cx="8552743" cy="327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5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571504"/>
          </a:xfrm>
        </p:spPr>
        <p:txBody>
          <a:bodyPr>
            <a:noAutofit/>
          </a:bodyPr>
          <a:lstStyle/>
          <a:p>
            <a:pPr algn="ctr" rtl="0"/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5992"/>
            <a:ext cx="8534400" cy="4191008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FOUNDATIONS DESIGN</a:t>
            </a:r>
            <a:endParaRPr lang="en-US" sz="6000" dirty="0" smtClean="0">
              <a:solidFill>
                <a:schemeClr val="accent1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571504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28670"/>
            <a:ext cx="8534400" cy="5486400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>
                <a:latin typeface="Calibri" pitchFamily="34" charset="0"/>
                <a:cs typeface="Calibri" pitchFamily="34" charset="0"/>
              </a:rPr>
              <a:t>Footings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grouping.</a:t>
            </a:r>
          </a:p>
          <a:p>
            <a:pPr algn="l" rtl="0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Footings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1.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Single footing: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-Footing dimension: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- Footing thickness based on wide beam shear.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-Check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punching shear: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285992"/>
            <a:ext cx="1454570" cy="92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3380"/>
            <a:ext cx="2860166" cy="78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071942"/>
            <a:ext cx="2887583" cy="685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500702"/>
            <a:ext cx="3214692" cy="62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5572140"/>
            <a:ext cx="4214842" cy="550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2867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1. Single footing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Flexural design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: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Bottom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steel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Top steel: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Use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half the shrinkage steel in each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direction.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571744"/>
            <a:ext cx="1620898" cy="7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500438"/>
            <a:ext cx="352568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1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00108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2.combined footing: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-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Footing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dimension: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Sap2000 was 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used to check the dimension of the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footing.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-Checks: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a.Bearing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capacity check: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4929198"/>
            <a:ext cx="2133600" cy="771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7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534400" cy="55530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2.combined footing: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b.Check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of wide beam shear: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2857496"/>
            <a:ext cx="5271004" cy="378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071678"/>
            <a:ext cx="308287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9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558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2.combined footing: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c. Check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of punching shear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-Flexural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Longitudinal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reinforcement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071678"/>
            <a:ext cx="3600941" cy="549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286256"/>
            <a:ext cx="4823633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13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2.combined footing:</a:t>
            </a:r>
            <a:endParaRPr lang="en-US" sz="2800" i="1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-Flexural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Transverse direction reinforcement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2571744"/>
            <a:ext cx="7279716" cy="3848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4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FOUNDATIONS 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>DESIGN:</a:t>
            </a:r>
            <a:endParaRPr lang="en-US" sz="3200" b="1" dirty="0">
              <a:solidFill>
                <a:schemeClr val="bg2">
                  <a:lumMod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3.Mat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foundation for the adjacent shear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walls: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7" y="1714488"/>
            <a:ext cx="4942231" cy="385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10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INTRUDUCTION 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90600"/>
            <a:ext cx="8486804" cy="5135563"/>
          </a:xfrm>
        </p:spPr>
        <p:txBody>
          <a:bodyPr>
            <a:normAutofit/>
          </a:bodyPr>
          <a:lstStyle/>
          <a:p>
            <a:pPr marL="365760" lvl="1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Design criteria: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-Codes and Standards: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1.ACI 318-11. 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2.UBC-97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(Uniform Building Code) 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 3. Jordanian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National Building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Code.</a:t>
            </a:r>
          </a:p>
          <a:p>
            <a:pPr marL="365760" lvl="1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-Loads :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1. Gravity loads</a:t>
            </a:r>
          </a:p>
          <a:p>
            <a:pPr marL="365760" lvl="1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  2.Lateral loads.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34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55243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FOUNDATIONS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DESIGN:</a:t>
            </a:r>
            <a:endParaRPr lang="en-US" sz="32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3.Mat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foundation for the adjacent shear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walls: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checks: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-Compatibility :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76015"/>
            <a:ext cx="53340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1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458200" cy="714380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FOUNDATIONS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DESIGN:</a:t>
            </a:r>
            <a:endParaRPr lang="en-US" sz="32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smtClean="0">
                <a:latin typeface="Calibri" pitchFamily="34" charset="0"/>
                <a:cs typeface="Calibri" pitchFamily="34" charset="0"/>
              </a:rPr>
              <a:t>3.Mat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foundation for the adjacent shear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walls: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-Check deflection: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 Check stress: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071678"/>
            <a:ext cx="3145152" cy="10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3" y="3571876"/>
            <a:ext cx="2557714" cy="92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64294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/>
              <a:t>FOUNDATIONS </a:t>
            </a:r>
            <a:r>
              <a:rPr lang="en-US" sz="3200" b="1" dirty="0" smtClean="0"/>
              <a:t>DESIGN:</a:t>
            </a:r>
            <a:endParaRPr lang="en-US" sz="3200" b="1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3.Mat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foundation for the adjacent shear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walls: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Flexural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reinforcement :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1.For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X- direction: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By displaying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moment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M11.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Use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10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Φ20/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m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448" y="3364742"/>
            <a:ext cx="7339342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69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642942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FOUNDATIONS 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>DESIGN:</a:t>
            </a:r>
            <a:endParaRPr lang="en-US" sz="3200" b="1" dirty="0">
              <a:solidFill>
                <a:schemeClr val="bg2">
                  <a:lumMod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72"/>
            <a:ext cx="8534400" cy="54864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3.Mat </a:t>
            </a:r>
            <a:r>
              <a:rPr lang="en-US" sz="2800" i="1" dirty="0">
                <a:latin typeface="Calibri" pitchFamily="34" charset="0"/>
                <a:cs typeface="Calibri" pitchFamily="34" charset="0"/>
              </a:rPr>
              <a:t>foundation for the adjacent shear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walls: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-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Flexural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reinforcement :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2.For y-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direction: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By displaying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moment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M22.</a:t>
            </a: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        Longitudinal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bars (shrinkage steel):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use </a:t>
            </a:r>
            <a:r>
              <a:rPr lang="el-GR" sz="2800" dirty="0" smtClean="0">
                <a:latin typeface="Calibri" pitchFamily="34" charset="0"/>
                <a:cs typeface="Calibri" pitchFamily="34" charset="0"/>
              </a:rPr>
              <a:t>(18 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Φ20)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7348"/>
            <a:ext cx="7295997" cy="147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2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58200" cy="642942"/>
          </a:xfrm>
        </p:spPr>
        <p:txBody>
          <a:bodyPr>
            <a:noAutofit/>
          </a:bodyPr>
          <a:lstStyle/>
          <a:p>
            <a:pPr algn="ctr" rtl="0"/>
            <a:endParaRPr lang="en-US" sz="3200" b="1" dirty="0">
              <a:solidFill>
                <a:schemeClr val="bg2">
                  <a:lumMod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4"/>
            <a:ext cx="8534400" cy="4357718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66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Any Questions???</a:t>
            </a:r>
          </a:p>
        </p:txBody>
      </p:sp>
    </p:spTree>
    <p:extLst>
      <p:ext uri="{BB962C8B-B14F-4D97-AF65-F5344CB8AC3E}">
        <p14:creationId xmlns:p14="http://schemas.microsoft.com/office/powerpoint/2010/main" val="32792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INTRUDUCTION :</a:t>
            </a:r>
            <a:endParaRPr lang="en-US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 Design criteria:</a:t>
            </a: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-Load combinations:</a:t>
            </a: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1.4DACI318-11.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1.2D + 1.6L + 0.5(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Lr</a:t>
            </a:r>
            <a:r>
              <a:rPr lang="en-US" dirty="0">
                <a:latin typeface="Calibri" pitchFamily="34" charset="0"/>
                <a:cs typeface="Calibri" pitchFamily="34" charset="0"/>
              </a:rPr>
              <a:t> or S or R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).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1.2D + 1.6(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Lr</a:t>
            </a:r>
            <a:r>
              <a:rPr lang="en-US" dirty="0">
                <a:latin typeface="Calibri" pitchFamily="34" charset="0"/>
                <a:cs typeface="Calibri" pitchFamily="34" charset="0"/>
              </a:rPr>
              <a:t> or S or R) + (1.0L or 0.5W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) 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1.2D + 1.0W + 1.0L + 0.5(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Lr</a:t>
            </a:r>
            <a:r>
              <a:rPr lang="en-US" dirty="0">
                <a:latin typeface="Calibri" pitchFamily="34" charset="0"/>
                <a:cs typeface="Calibri" pitchFamily="34" charset="0"/>
              </a:rPr>
              <a:t> or S or R)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it-IT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it-IT" dirty="0">
                <a:latin typeface="Calibri" pitchFamily="34" charset="0"/>
                <a:cs typeface="Calibri" pitchFamily="34" charset="0"/>
              </a:rPr>
              <a:t>= 1.2D + 1.0E + 1.0L + </a:t>
            </a:r>
            <a:r>
              <a:rPr lang="it-IT" dirty="0" smtClean="0">
                <a:latin typeface="Calibri" pitchFamily="34" charset="0"/>
                <a:cs typeface="Calibri" pitchFamily="34" charset="0"/>
              </a:rPr>
              <a:t>0.2S.</a:t>
            </a:r>
            <a:endParaRPr lang="it-IT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0.9D +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1.0W.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U </a:t>
            </a:r>
            <a:r>
              <a:rPr lang="en-US" dirty="0">
                <a:latin typeface="Calibri" pitchFamily="34" charset="0"/>
                <a:cs typeface="Calibri" pitchFamily="34" charset="0"/>
              </a:rPr>
              <a:t>= 0.9D +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1.0E.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5992"/>
            <a:ext cx="8534400" cy="3840171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PRELIMINARY DESIGN.</a:t>
            </a:r>
            <a:endParaRPr lang="en-US" sz="6000" dirty="0">
              <a:solidFill>
                <a:schemeClr val="accent1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1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Slab design:</a:t>
            </a:r>
          </a:p>
          <a:p>
            <a:pPr marL="0" indent="0" algn="l" rtl="0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selected strips :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1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Autofit/>
          </a:bodyPr>
          <a:lstStyle/>
          <a:p>
            <a:pPr algn="ctr" rtl="0"/>
            <a:r>
              <a:rPr lang="en-US" sz="4000" b="1" dirty="0"/>
              <a:t>PRELIMINARY DESIGN </a:t>
            </a:r>
            <a:r>
              <a:rPr lang="en-US" sz="4000" b="1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355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Slab design: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1.laods: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2. shear check: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None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3.Flexure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design: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95598"/>
            <a:ext cx="2999619" cy="8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994" y="4267200"/>
            <a:ext cx="3733800" cy="113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18234"/>
            <a:ext cx="2739189" cy="56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72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1535</Words>
  <Application>Microsoft Office PowerPoint</Application>
  <PresentationFormat>On-screen Show (4:3)</PresentationFormat>
  <Paragraphs>505</Paragraphs>
  <Slides>54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تدفق</vt:lpstr>
      <vt:lpstr>Graduation Project  prepared by:  Muna Arda Wafa’ Daraghmeh  supervisor: Emad Al-Qasem  </vt:lpstr>
      <vt:lpstr>INTRUDUCTION :</vt:lpstr>
      <vt:lpstr>INTRUDUCTION :</vt:lpstr>
      <vt:lpstr>INTRUDUCTION :</vt:lpstr>
      <vt:lpstr>INTRUDUCTION :</vt:lpstr>
      <vt:lpstr>INTRUDUCTION :</vt:lpstr>
      <vt:lpstr>PowerPoint Presentation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PowerPoint Presentation</vt:lpstr>
      <vt:lpstr>SEISMIC LAODS :</vt:lpstr>
      <vt:lpstr>SEISMIC LAODS :</vt:lpstr>
      <vt:lpstr>SEISMIC LAODS :</vt:lpstr>
      <vt:lpstr>SEISMIC LAODS :</vt:lpstr>
      <vt:lpstr>SEISMIC LAODS :</vt:lpstr>
      <vt:lpstr>PowerPoint Presentation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THREE DIMENSIONAL STRUCTURAL ANALYSIS AND DESIGN :</vt:lpstr>
      <vt:lpstr>PowerPoint Presentation</vt:lpstr>
      <vt:lpstr>COLUMNS DESIGN :</vt:lpstr>
      <vt:lpstr>COLUMNS DESIGN :</vt:lpstr>
      <vt:lpstr>COLUMNS DESIGN :</vt:lpstr>
      <vt:lpstr>COLUMNS DESIGN :</vt:lpstr>
      <vt:lpstr>COLUMNS DESIGN :</vt:lpstr>
      <vt:lpstr>COLUMNS DESIGN :</vt:lpstr>
      <vt:lpstr>COLUMNS DESIGN :</vt:lpstr>
      <vt:lpstr>PowerPoint Presentation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FOUNDATIONS DESIGN: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INTRUDUCTION</dc:title>
  <dc:creator>Saleh</dc:creator>
  <cp:lastModifiedBy>lab</cp:lastModifiedBy>
  <cp:revision>61</cp:revision>
  <dcterms:created xsi:type="dcterms:W3CDTF">2015-05-06T09:43:38Z</dcterms:created>
  <dcterms:modified xsi:type="dcterms:W3CDTF">2015-05-31T07:55:39Z</dcterms:modified>
</cp:coreProperties>
</file>