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9">
  <p:sldMasterIdLst>
    <p:sldMasterId id="2147483694" r:id="rId2"/>
  </p:sldMasterIdLst>
  <p:notesMasterIdLst>
    <p:notesMasterId r:id="rId76"/>
  </p:notesMasterIdLst>
  <p:sldIdLst>
    <p:sldId id="256" r:id="rId3"/>
    <p:sldId id="305" r:id="rId4"/>
    <p:sldId id="306" r:id="rId5"/>
    <p:sldId id="257"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93" r:id="rId30"/>
    <p:sldId id="294" r:id="rId31"/>
    <p:sldId id="295" r:id="rId32"/>
    <p:sldId id="296" r:id="rId33"/>
    <p:sldId id="297" r:id="rId34"/>
    <p:sldId id="298" r:id="rId35"/>
    <p:sldId id="299" r:id="rId36"/>
    <p:sldId id="301" r:id="rId37"/>
    <p:sldId id="302" r:id="rId38"/>
    <p:sldId id="300" r:id="rId39"/>
    <p:sldId id="303" r:id="rId40"/>
    <p:sldId id="304" r:id="rId41"/>
    <p:sldId id="308" r:id="rId42"/>
    <p:sldId id="309" r:id="rId43"/>
    <p:sldId id="310" r:id="rId44"/>
    <p:sldId id="311" r:id="rId45"/>
    <p:sldId id="312" r:id="rId46"/>
    <p:sldId id="313" r:id="rId47"/>
    <p:sldId id="314" r:id="rId48"/>
    <p:sldId id="315" r:id="rId49"/>
    <p:sldId id="316" r:id="rId50"/>
    <p:sldId id="317" r:id="rId51"/>
    <p:sldId id="318" r:id="rId52"/>
    <p:sldId id="319" r:id="rId53"/>
    <p:sldId id="320" r:id="rId54"/>
    <p:sldId id="321" r:id="rId55"/>
    <p:sldId id="322" r:id="rId56"/>
    <p:sldId id="323" r:id="rId57"/>
    <p:sldId id="324" r:id="rId58"/>
    <p:sldId id="325" r:id="rId59"/>
    <p:sldId id="326" r:id="rId60"/>
    <p:sldId id="327" r:id="rId61"/>
    <p:sldId id="328" r:id="rId62"/>
    <p:sldId id="329" r:id="rId63"/>
    <p:sldId id="330" r:id="rId64"/>
    <p:sldId id="331" r:id="rId65"/>
    <p:sldId id="332" r:id="rId66"/>
    <p:sldId id="333" r:id="rId67"/>
    <p:sldId id="334" r:id="rId68"/>
    <p:sldId id="335" r:id="rId69"/>
    <p:sldId id="336" r:id="rId70"/>
    <p:sldId id="337" r:id="rId71"/>
    <p:sldId id="338" r:id="rId72"/>
    <p:sldId id="339" r:id="rId73"/>
    <p:sldId id="340" r:id="rId74"/>
    <p:sldId id="341" r:id="rId75"/>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72" autoAdjust="0"/>
    <p:restoredTop sz="94675" autoAdjust="0"/>
  </p:normalViewPr>
  <p:slideViewPr>
    <p:cSldViewPr>
      <p:cViewPr>
        <p:scale>
          <a:sx n="100" d="100"/>
          <a:sy n="100" d="100"/>
        </p:scale>
        <p:origin x="-1314" y="-240"/>
      </p:cViewPr>
      <p:guideLst>
        <p:guide orient="horz" pos="2160"/>
        <p:guide pos="2880"/>
      </p:guideLst>
    </p:cSldViewPr>
  </p:slideViewPr>
  <p:outlineViewPr>
    <p:cViewPr>
      <p:scale>
        <a:sx n="33" d="100"/>
        <a:sy n="33" d="100"/>
      </p:scale>
      <p:origin x="0" y="3500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2007_Workbook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Office_Excel_2007_Workbook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Office_Excel_2007_Workbook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Office_Excel_2007_Workbook12.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2007_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2007_Workbook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2007_Workbook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2007_Workbook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2007_Workbook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2007_Workbook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2007_Workbook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2007_Workbook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SA"/>
              <a:t>توزيع الاصناف في سلفيت</a:t>
            </a:r>
            <a:endParaRPr lang="en-US"/>
          </a:p>
        </c:rich>
      </c:tx>
      <c:layout/>
      <c:overlay val="0"/>
    </c:title>
    <c:autoTitleDeleted val="0"/>
    <c:plotArea>
      <c:layout/>
      <c:pieChart>
        <c:varyColors val="1"/>
        <c:ser>
          <c:idx val="0"/>
          <c:order val="0"/>
          <c:dLbls>
            <c:showLegendKey val="0"/>
            <c:showVal val="0"/>
            <c:showCatName val="1"/>
            <c:showSerName val="0"/>
            <c:showPercent val="1"/>
            <c:showBubbleSize val="0"/>
            <c:showLeaderLines val="1"/>
          </c:dLbls>
          <c:cat>
            <c:numRef>
              <c:f>Sheet1!$K$5:$K$7</c:f>
              <c:numCache>
                <c:formatCode>General</c:formatCode>
                <c:ptCount val="3"/>
                <c:pt idx="0">
                  <c:v>0.5</c:v>
                </c:pt>
                <c:pt idx="1">
                  <c:v>1</c:v>
                </c:pt>
                <c:pt idx="2">
                  <c:v>2</c:v>
                </c:pt>
              </c:numCache>
            </c:numRef>
          </c:cat>
          <c:val>
            <c:numRef>
              <c:f>Sheet1!$J$5:$J$7</c:f>
              <c:numCache>
                <c:formatCode>General</c:formatCode>
                <c:ptCount val="3"/>
                <c:pt idx="0">
                  <c:v>40</c:v>
                </c:pt>
                <c:pt idx="1">
                  <c:v>20</c:v>
                </c:pt>
                <c:pt idx="2">
                  <c:v>10</c:v>
                </c:pt>
              </c:numCache>
            </c:numRef>
          </c:val>
        </c:ser>
        <c:ser>
          <c:idx val="1"/>
          <c:order val="1"/>
          <c:tx>
            <c:v>توزيع الاصناف</c:v>
          </c:tx>
          <c:dLbls>
            <c:showLegendKey val="0"/>
            <c:showVal val="0"/>
            <c:showCatName val="1"/>
            <c:showSerName val="0"/>
            <c:showPercent val="1"/>
            <c:showBubbleSize val="0"/>
            <c:showLeaderLines val="1"/>
          </c:dLbls>
          <c:cat>
            <c:numRef>
              <c:f>Sheet1!$K$5:$K$7</c:f>
              <c:numCache>
                <c:formatCode>General</c:formatCode>
                <c:ptCount val="3"/>
                <c:pt idx="0">
                  <c:v>0.5</c:v>
                </c:pt>
                <c:pt idx="1">
                  <c:v>1</c:v>
                </c:pt>
                <c:pt idx="2">
                  <c:v>2</c:v>
                </c:pt>
              </c:numCache>
            </c:numRef>
          </c:cat>
          <c:val>
            <c:numLit>
              <c:formatCode>General</c:formatCode>
              <c:ptCount val="1"/>
              <c:pt idx="0">
                <c:v>1</c:v>
              </c:pt>
            </c:numLit>
          </c:val>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SA"/>
              <a:t>توزيع</a:t>
            </a:r>
            <a:r>
              <a:rPr lang="ar-SA" baseline="0"/>
              <a:t> الحصص السوقية في مدينة قلقيلية</a:t>
            </a:r>
            <a:endParaRPr lang="en-US"/>
          </a:p>
        </c:rich>
      </c:tx>
      <c:layout>
        <c:manualLayout>
          <c:xMode val="edge"/>
          <c:yMode val="edge"/>
          <c:x val="0.16534703995333919"/>
          <c:y val="0"/>
        </c:manualLayout>
      </c:layout>
      <c:overlay val="0"/>
    </c:title>
    <c:autoTitleDeleted val="0"/>
    <c:plotArea>
      <c:layout>
        <c:manualLayout>
          <c:layoutTarget val="inner"/>
          <c:xMode val="edge"/>
          <c:yMode val="edge"/>
          <c:x val="0.15246079816945959"/>
          <c:y val="0.2115739564812463"/>
          <c:w val="0.87190048118985131"/>
          <c:h val="0.70029308836395454"/>
        </c:manualLayout>
      </c:layout>
      <c:barChart>
        <c:barDir val="col"/>
        <c:grouping val="clustered"/>
        <c:varyColors val="0"/>
        <c:ser>
          <c:idx val="0"/>
          <c:order val="0"/>
          <c:spPr>
            <a:solidFill>
              <a:schemeClr val="tx1"/>
            </a:solidFill>
          </c:spPr>
          <c:invertIfNegative val="0"/>
          <c:dLbls>
            <c:dLbl>
              <c:idx val="0"/>
              <c:layout>
                <c:manualLayout>
                  <c:x val="1.9444444444444445E-2"/>
                  <c:y val="-3.6803732866724993E-3"/>
                </c:manualLayout>
              </c:layout>
              <c:dLblPos val="outEnd"/>
              <c:showLegendKey val="0"/>
              <c:showVal val="1"/>
              <c:showCatName val="0"/>
              <c:showSerName val="0"/>
              <c:showPercent val="0"/>
              <c:showBubbleSize val="0"/>
            </c:dLbl>
            <c:dLbl>
              <c:idx val="1"/>
              <c:layout>
                <c:manualLayout>
                  <c:x val="0"/>
                  <c:y val="2.8727034120734907E-2"/>
                </c:manualLayout>
              </c:layout>
              <c:dLblPos val="outEnd"/>
              <c:showLegendKey val="0"/>
              <c:showVal val="1"/>
              <c:showCatName val="0"/>
              <c:showSerName val="0"/>
              <c:showPercent val="0"/>
              <c:showBubbleSize val="0"/>
            </c:dLbl>
            <c:dLbl>
              <c:idx val="2"/>
              <c:layout>
                <c:manualLayout>
                  <c:x val="-8.3333333333333332E-3"/>
                  <c:y val="1.0872703412073491E-2"/>
                </c:manualLayout>
              </c:layout>
              <c:dLblPos val="outEnd"/>
              <c:showLegendKey val="0"/>
              <c:showVal val="1"/>
              <c:showCatName val="0"/>
              <c:showSerName val="0"/>
              <c:showPercent val="0"/>
              <c:showBubbleSize val="0"/>
            </c:dLbl>
            <c:dLblPos val="inEnd"/>
            <c:showLegendKey val="0"/>
            <c:showVal val="1"/>
            <c:showCatName val="0"/>
            <c:showSerName val="0"/>
            <c:showPercent val="0"/>
            <c:showBubbleSize val="0"/>
            <c:showLeaderLines val="0"/>
          </c:dLbls>
          <c:cat>
            <c:strRef>
              <c:f>Sheet1!$S$5:$S$8</c:f>
              <c:strCache>
                <c:ptCount val="4"/>
                <c:pt idx="0">
                  <c:v>مصنع الحسام</c:v>
                </c:pt>
                <c:pt idx="1">
                  <c:v>مصنع كريستال</c:v>
                </c:pt>
                <c:pt idx="2">
                  <c:v>مصنع الخليل</c:v>
                </c:pt>
                <c:pt idx="3">
                  <c:v>المصنع التركي</c:v>
                </c:pt>
              </c:strCache>
            </c:strRef>
          </c:cat>
          <c:val>
            <c:numRef>
              <c:f>Sheet1!$T$5:$T$8</c:f>
              <c:numCache>
                <c:formatCode>0%</c:formatCode>
                <c:ptCount val="4"/>
                <c:pt idx="0">
                  <c:v>0.8</c:v>
                </c:pt>
                <c:pt idx="1">
                  <c:v>0</c:v>
                </c:pt>
                <c:pt idx="2">
                  <c:v>0.2</c:v>
                </c:pt>
                <c:pt idx="3">
                  <c:v>0</c:v>
                </c:pt>
              </c:numCache>
            </c:numRef>
          </c:val>
        </c:ser>
        <c:dLbls>
          <c:showLegendKey val="0"/>
          <c:showVal val="0"/>
          <c:showCatName val="0"/>
          <c:showSerName val="0"/>
          <c:showPercent val="0"/>
          <c:showBubbleSize val="0"/>
        </c:dLbls>
        <c:gapWidth val="75"/>
        <c:overlap val="40"/>
        <c:axId val="87255296"/>
        <c:axId val="87257088"/>
      </c:barChart>
      <c:catAx>
        <c:axId val="87255296"/>
        <c:scaling>
          <c:orientation val="minMax"/>
        </c:scaling>
        <c:delete val="0"/>
        <c:axPos val="b"/>
        <c:majorTickMark val="none"/>
        <c:minorTickMark val="none"/>
        <c:tickLblPos val="nextTo"/>
        <c:crossAx val="87257088"/>
        <c:crosses val="autoZero"/>
        <c:auto val="1"/>
        <c:lblAlgn val="ctr"/>
        <c:lblOffset val="100"/>
        <c:noMultiLvlLbl val="0"/>
      </c:catAx>
      <c:valAx>
        <c:axId val="87257088"/>
        <c:scaling>
          <c:orientation val="minMax"/>
        </c:scaling>
        <c:delete val="0"/>
        <c:axPos val="l"/>
        <c:majorGridlines/>
        <c:numFmt formatCode="0%" sourceLinked="1"/>
        <c:majorTickMark val="none"/>
        <c:minorTickMark val="none"/>
        <c:tickLblPos val="nextTo"/>
        <c:crossAx val="87255296"/>
        <c:crosses val="autoZero"/>
        <c:crossBetween val="between"/>
      </c:valAx>
      <c:spPr>
        <a:noFill/>
        <a:ln>
          <a:solidFill>
            <a:schemeClr val="tx1"/>
          </a:solidFill>
        </a:ln>
      </c:spPr>
    </c:plotArea>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SA"/>
              <a:t>توزيع</a:t>
            </a:r>
            <a:r>
              <a:rPr lang="ar-SA" baseline="0"/>
              <a:t> الحصص السوقية في مدينة سلفيت</a:t>
            </a:r>
            <a:endParaRPr lang="en-US"/>
          </a:p>
        </c:rich>
      </c:tx>
      <c:layout/>
      <c:overlay val="0"/>
    </c:title>
    <c:autoTitleDeleted val="0"/>
    <c:plotArea>
      <c:layout/>
      <c:barChart>
        <c:barDir val="col"/>
        <c:grouping val="clustered"/>
        <c:varyColors val="0"/>
        <c:ser>
          <c:idx val="0"/>
          <c:order val="0"/>
          <c:spPr>
            <a:solidFill>
              <a:schemeClr val="tx1"/>
            </a:solidFill>
          </c:spPr>
          <c:invertIfNegative val="0"/>
          <c:dLbls>
            <c:dLbl>
              <c:idx val="0"/>
              <c:layout>
                <c:manualLayout>
                  <c:x val="1.9444444444444445E-2"/>
                  <c:y val="-3.6803732866724993E-3"/>
                </c:manualLayout>
              </c:layout>
              <c:dLblPos val="outEnd"/>
              <c:showLegendKey val="0"/>
              <c:showVal val="1"/>
              <c:showCatName val="0"/>
              <c:showSerName val="0"/>
              <c:showPercent val="0"/>
              <c:showBubbleSize val="0"/>
            </c:dLbl>
            <c:dLbl>
              <c:idx val="1"/>
              <c:layout>
                <c:manualLayout>
                  <c:x val="0"/>
                  <c:y val="2.8727034120734907E-2"/>
                </c:manualLayout>
              </c:layout>
              <c:dLblPos val="outEnd"/>
              <c:showLegendKey val="0"/>
              <c:showVal val="1"/>
              <c:showCatName val="0"/>
              <c:showSerName val="0"/>
              <c:showPercent val="0"/>
              <c:showBubbleSize val="0"/>
            </c:dLbl>
            <c:dLbl>
              <c:idx val="2"/>
              <c:layout>
                <c:manualLayout>
                  <c:x val="-8.3333333333333332E-3"/>
                  <c:y val="1.0872703412073491E-2"/>
                </c:manualLayout>
              </c:layout>
              <c:dLblPos val="outEnd"/>
              <c:showLegendKey val="0"/>
              <c:showVal val="1"/>
              <c:showCatName val="0"/>
              <c:showSerName val="0"/>
              <c:showPercent val="0"/>
              <c:showBubbleSize val="0"/>
            </c:dLbl>
            <c:dLblPos val="inEnd"/>
            <c:showLegendKey val="0"/>
            <c:showVal val="1"/>
            <c:showCatName val="0"/>
            <c:showSerName val="0"/>
            <c:showPercent val="0"/>
            <c:showBubbleSize val="0"/>
            <c:showLeaderLines val="0"/>
          </c:dLbls>
          <c:cat>
            <c:strRef>
              <c:f>Sheet1!$S$5:$S$8</c:f>
              <c:strCache>
                <c:ptCount val="4"/>
                <c:pt idx="0">
                  <c:v>مصنع الحسام</c:v>
                </c:pt>
                <c:pt idx="1">
                  <c:v>مصنع كريستال</c:v>
                </c:pt>
                <c:pt idx="2">
                  <c:v>مصنع الخليل</c:v>
                </c:pt>
                <c:pt idx="3">
                  <c:v>المصنع التركي</c:v>
                </c:pt>
              </c:strCache>
            </c:strRef>
          </c:cat>
          <c:val>
            <c:numRef>
              <c:f>Sheet1!$T$5:$T$8</c:f>
              <c:numCache>
                <c:formatCode>0%</c:formatCode>
                <c:ptCount val="4"/>
                <c:pt idx="0">
                  <c:v>0.65</c:v>
                </c:pt>
                <c:pt idx="1">
                  <c:v>0</c:v>
                </c:pt>
                <c:pt idx="2">
                  <c:v>0.35</c:v>
                </c:pt>
                <c:pt idx="3">
                  <c:v>0</c:v>
                </c:pt>
              </c:numCache>
            </c:numRef>
          </c:val>
        </c:ser>
        <c:dLbls>
          <c:showLegendKey val="0"/>
          <c:showVal val="0"/>
          <c:showCatName val="0"/>
          <c:showSerName val="0"/>
          <c:showPercent val="0"/>
          <c:showBubbleSize val="0"/>
        </c:dLbls>
        <c:gapWidth val="75"/>
        <c:overlap val="40"/>
        <c:axId val="89145344"/>
        <c:axId val="89146880"/>
      </c:barChart>
      <c:catAx>
        <c:axId val="89145344"/>
        <c:scaling>
          <c:orientation val="minMax"/>
        </c:scaling>
        <c:delete val="0"/>
        <c:axPos val="b"/>
        <c:majorTickMark val="none"/>
        <c:minorTickMark val="none"/>
        <c:tickLblPos val="nextTo"/>
        <c:crossAx val="89146880"/>
        <c:crosses val="autoZero"/>
        <c:auto val="1"/>
        <c:lblAlgn val="ctr"/>
        <c:lblOffset val="100"/>
        <c:noMultiLvlLbl val="0"/>
      </c:catAx>
      <c:valAx>
        <c:axId val="89146880"/>
        <c:scaling>
          <c:orientation val="minMax"/>
        </c:scaling>
        <c:delete val="0"/>
        <c:axPos val="l"/>
        <c:majorGridlines/>
        <c:numFmt formatCode="0%" sourceLinked="1"/>
        <c:majorTickMark val="none"/>
        <c:minorTickMark val="none"/>
        <c:tickLblPos val="nextTo"/>
        <c:crossAx val="89145344"/>
        <c:crosses val="autoZero"/>
        <c:crossBetween val="between"/>
      </c:valAx>
      <c:spPr>
        <a:noFill/>
        <a:ln>
          <a:solidFill>
            <a:schemeClr val="tx1"/>
          </a:solidFill>
        </a:ln>
      </c:spPr>
    </c:plotArea>
    <c:plotVisOnly val="1"/>
    <c:dispBlanksAs val="gap"/>
    <c:showDLblsOverMax val="0"/>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SA"/>
              <a:t>توزيع</a:t>
            </a:r>
            <a:r>
              <a:rPr lang="ar-SA" baseline="0"/>
              <a:t> الحصص السوقية في المدن الأربع</a:t>
            </a:r>
            <a:endParaRPr lang="en-US"/>
          </a:p>
        </c:rich>
      </c:tx>
      <c:layout/>
      <c:overlay val="0"/>
    </c:title>
    <c:autoTitleDeleted val="0"/>
    <c:plotArea>
      <c:layout>
        <c:manualLayout>
          <c:layoutTarget val="inner"/>
          <c:xMode val="edge"/>
          <c:yMode val="edge"/>
          <c:x val="8.3655074365704282E-2"/>
          <c:y val="0.14212962962962966"/>
          <c:w val="0.87190048118985131"/>
          <c:h val="0.70029308836395454"/>
        </c:manualLayout>
      </c:layout>
      <c:barChart>
        <c:barDir val="col"/>
        <c:grouping val="clustered"/>
        <c:varyColors val="0"/>
        <c:ser>
          <c:idx val="0"/>
          <c:order val="0"/>
          <c:spPr>
            <a:solidFill>
              <a:schemeClr val="tx1"/>
            </a:solidFill>
          </c:spPr>
          <c:invertIfNegative val="0"/>
          <c:dLbls>
            <c:dLbl>
              <c:idx val="0"/>
              <c:layout>
                <c:manualLayout>
                  <c:x val="1.9444444444444445E-2"/>
                  <c:y val="-3.6803732866724993E-3"/>
                </c:manualLayout>
              </c:layout>
              <c:dLblPos val="outEnd"/>
              <c:showLegendKey val="0"/>
              <c:showVal val="1"/>
              <c:showCatName val="0"/>
              <c:showSerName val="0"/>
              <c:showPercent val="0"/>
              <c:showBubbleSize val="0"/>
            </c:dLbl>
            <c:dLbl>
              <c:idx val="1"/>
              <c:layout>
                <c:manualLayout>
                  <c:x val="0"/>
                  <c:y val="2.8727034120734907E-2"/>
                </c:manualLayout>
              </c:layout>
              <c:dLblPos val="outEnd"/>
              <c:showLegendKey val="0"/>
              <c:showVal val="1"/>
              <c:showCatName val="0"/>
              <c:showSerName val="0"/>
              <c:showPercent val="0"/>
              <c:showBubbleSize val="0"/>
            </c:dLbl>
            <c:dLbl>
              <c:idx val="2"/>
              <c:layout>
                <c:manualLayout>
                  <c:x val="-8.3333333333333332E-3"/>
                  <c:y val="1.0872703412073491E-2"/>
                </c:manualLayout>
              </c:layout>
              <c:dLblPos val="outEnd"/>
              <c:showLegendKey val="0"/>
              <c:showVal val="1"/>
              <c:showCatName val="0"/>
              <c:showSerName val="0"/>
              <c:showPercent val="0"/>
              <c:showBubbleSize val="0"/>
            </c:dLbl>
            <c:dLbl>
              <c:idx val="3"/>
              <c:layout>
                <c:manualLayout>
                  <c:x val="1.0185067526415994E-16"/>
                  <c:y val="2.7581291921843103E-2"/>
                </c:manualLayout>
              </c:layout>
              <c:dLblPos val="outEnd"/>
              <c:showLegendKey val="0"/>
              <c:showVal val="1"/>
              <c:showCatName val="0"/>
              <c:showSerName val="0"/>
              <c:showPercent val="0"/>
              <c:showBubbleSize val="0"/>
            </c:dLbl>
            <c:dLblPos val="inEnd"/>
            <c:showLegendKey val="0"/>
            <c:showVal val="1"/>
            <c:showCatName val="0"/>
            <c:showSerName val="0"/>
            <c:showPercent val="0"/>
            <c:showBubbleSize val="0"/>
            <c:showLeaderLines val="0"/>
          </c:dLbls>
          <c:cat>
            <c:strRef>
              <c:f>Sheet1!$S$5:$S$8</c:f>
              <c:strCache>
                <c:ptCount val="4"/>
                <c:pt idx="0">
                  <c:v>مصنع الحسام</c:v>
                </c:pt>
                <c:pt idx="1">
                  <c:v>مصنع كريستال</c:v>
                </c:pt>
                <c:pt idx="2">
                  <c:v>مصنع الخليل</c:v>
                </c:pt>
                <c:pt idx="3">
                  <c:v>المصنع التركي</c:v>
                </c:pt>
              </c:strCache>
            </c:strRef>
          </c:cat>
          <c:val>
            <c:numRef>
              <c:f>Sheet1!$T$5:$T$8</c:f>
              <c:numCache>
                <c:formatCode>0%</c:formatCode>
                <c:ptCount val="4"/>
                <c:pt idx="0">
                  <c:v>0.72</c:v>
                </c:pt>
                <c:pt idx="1">
                  <c:v>0.06</c:v>
                </c:pt>
                <c:pt idx="2">
                  <c:v>0.14000000000000001</c:v>
                </c:pt>
                <c:pt idx="3">
                  <c:v>0.08</c:v>
                </c:pt>
              </c:numCache>
            </c:numRef>
          </c:val>
        </c:ser>
        <c:dLbls>
          <c:showLegendKey val="0"/>
          <c:showVal val="0"/>
          <c:showCatName val="0"/>
          <c:showSerName val="0"/>
          <c:showPercent val="0"/>
          <c:showBubbleSize val="0"/>
        </c:dLbls>
        <c:gapWidth val="75"/>
        <c:overlap val="40"/>
        <c:axId val="89283200"/>
        <c:axId val="89284992"/>
      </c:barChart>
      <c:catAx>
        <c:axId val="89283200"/>
        <c:scaling>
          <c:orientation val="minMax"/>
        </c:scaling>
        <c:delete val="0"/>
        <c:axPos val="b"/>
        <c:majorTickMark val="none"/>
        <c:minorTickMark val="none"/>
        <c:tickLblPos val="nextTo"/>
        <c:crossAx val="89284992"/>
        <c:crosses val="autoZero"/>
        <c:auto val="1"/>
        <c:lblAlgn val="ctr"/>
        <c:lblOffset val="100"/>
        <c:noMultiLvlLbl val="0"/>
      </c:catAx>
      <c:valAx>
        <c:axId val="89284992"/>
        <c:scaling>
          <c:orientation val="minMax"/>
        </c:scaling>
        <c:delete val="0"/>
        <c:axPos val="l"/>
        <c:majorGridlines/>
        <c:numFmt formatCode="0%" sourceLinked="1"/>
        <c:majorTickMark val="none"/>
        <c:minorTickMark val="none"/>
        <c:tickLblPos val="nextTo"/>
        <c:crossAx val="89283200"/>
        <c:crosses val="autoZero"/>
        <c:crossBetween val="between"/>
      </c:valAx>
      <c:spPr>
        <a:noFill/>
        <a:ln>
          <a:solidFill>
            <a:schemeClr val="tx1"/>
          </a:solidFill>
        </a:ln>
      </c:spPr>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SA"/>
              <a:t>توزيع الاصناف في نابلس</a:t>
            </a:r>
            <a:endParaRPr lang="en-US"/>
          </a:p>
        </c:rich>
      </c:tx>
      <c:layout/>
      <c:overlay val="0"/>
    </c:title>
    <c:autoTitleDeleted val="0"/>
    <c:plotArea>
      <c:layout/>
      <c:pieChart>
        <c:varyColors val="1"/>
        <c:ser>
          <c:idx val="0"/>
          <c:order val="0"/>
          <c:dLbls>
            <c:showLegendKey val="0"/>
            <c:showVal val="0"/>
            <c:showCatName val="1"/>
            <c:showSerName val="0"/>
            <c:showPercent val="1"/>
            <c:showBubbleSize val="0"/>
            <c:showLeaderLines val="1"/>
          </c:dLbls>
          <c:cat>
            <c:numRef>
              <c:f>Sheet1!$K$5:$K$7</c:f>
              <c:numCache>
                <c:formatCode>General</c:formatCode>
                <c:ptCount val="3"/>
                <c:pt idx="0">
                  <c:v>0.5</c:v>
                </c:pt>
                <c:pt idx="1">
                  <c:v>1</c:v>
                </c:pt>
                <c:pt idx="2">
                  <c:v>2</c:v>
                </c:pt>
              </c:numCache>
            </c:numRef>
          </c:cat>
          <c:val>
            <c:numRef>
              <c:f>Sheet1!$J$5:$J$7</c:f>
              <c:numCache>
                <c:formatCode>General</c:formatCode>
                <c:ptCount val="3"/>
                <c:pt idx="0">
                  <c:v>323</c:v>
                </c:pt>
                <c:pt idx="1">
                  <c:v>255</c:v>
                </c:pt>
                <c:pt idx="2">
                  <c:v>164</c:v>
                </c:pt>
              </c:numCache>
            </c:numRef>
          </c:val>
        </c:ser>
        <c:ser>
          <c:idx val="1"/>
          <c:order val="1"/>
          <c:tx>
            <c:v>توزيع الاصناف</c:v>
          </c:tx>
          <c:dLbls>
            <c:showLegendKey val="0"/>
            <c:showVal val="0"/>
            <c:showCatName val="1"/>
            <c:showSerName val="0"/>
            <c:showPercent val="1"/>
            <c:showBubbleSize val="0"/>
            <c:showLeaderLines val="1"/>
          </c:dLbls>
          <c:cat>
            <c:numRef>
              <c:f>Sheet1!$K$5:$K$7</c:f>
              <c:numCache>
                <c:formatCode>General</c:formatCode>
                <c:ptCount val="3"/>
                <c:pt idx="0">
                  <c:v>0.5</c:v>
                </c:pt>
                <c:pt idx="1">
                  <c:v>1</c:v>
                </c:pt>
                <c:pt idx="2">
                  <c:v>2</c:v>
                </c:pt>
              </c:numCache>
            </c:numRef>
          </c:cat>
          <c:val>
            <c:numLit>
              <c:formatCode>General</c:formatCode>
              <c:ptCount val="1"/>
              <c:pt idx="0">
                <c:v>1</c:v>
              </c:pt>
            </c:numLit>
          </c:val>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SA"/>
              <a:t>توزيع الاصناف في طولكرم</a:t>
            </a:r>
            <a:endParaRPr lang="en-US"/>
          </a:p>
        </c:rich>
      </c:tx>
      <c:layout/>
      <c:overlay val="0"/>
    </c:title>
    <c:autoTitleDeleted val="0"/>
    <c:plotArea>
      <c:layout/>
      <c:pieChart>
        <c:varyColors val="1"/>
        <c:ser>
          <c:idx val="0"/>
          <c:order val="0"/>
          <c:dLbls>
            <c:showLegendKey val="0"/>
            <c:showVal val="0"/>
            <c:showCatName val="1"/>
            <c:showSerName val="0"/>
            <c:showPercent val="1"/>
            <c:showBubbleSize val="0"/>
            <c:showLeaderLines val="1"/>
          </c:dLbls>
          <c:cat>
            <c:numRef>
              <c:f>Sheet1!$K$5:$K$7</c:f>
              <c:numCache>
                <c:formatCode>General</c:formatCode>
                <c:ptCount val="3"/>
                <c:pt idx="0">
                  <c:v>0.5</c:v>
                </c:pt>
                <c:pt idx="1">
                  <c:v>1</c:v>
                </c:pt>
                <c:pt idx="2">
                  <c:v>2</c:v>
                </c:pt>
              </c:numCache>
            </c:numRef>
          </c:cat>
          <c:val>
            <c:numRef>
              <c:f>Sheet1!$J$5:$J$7</c:f>
              <c:numCache>
                <c:formatCode>General</c:formatCode>
                <c:ptCount val="3"/>
                <c:pt idx="0">
                  <c:v>400</c:v>
                </c:pt>
                <c:pt idx="1">
                  <c:v>400</c:v>
                </c:pt>
                <c:pt idx="2">
                  <c:v>220</c:v>
                </c:pt>
              </c:numCache>
            </c:numRef>
          </c:val>
        </c:ser>
        <c:ser>
          <c:idx val="1"/>
          <c:order val="1"/>
          <c:tx>
            <c:v>توزيع الاصناف</c:v>
          </c:tx>
          <c:dLbls>
            <c:showLegendKey val="0"/>
            <c:showVal val="0"/>
            <c:showCatName val="1"/>
            <c:showSerName val="0"/>
            <c:showPercent val="1"/>
            <c:showBubbleSize val="0"/>
            <c:showLeaderLines val="1"/>
          </c:dLbls>
          <c:cat>
            <c:numRef>
              <c:f>Sheet1!$K$5:$K$7</c:f>
              <c:numCache>
                <c:formatCode>General</c:formatCode>
                <c:ptCount val="3"/>
                <c:pt idx="0">
                  <c:v>0.5</c:v>
                </c:pt>
                <c:pt idx="1">
                  <c:v>1</c:v>
                </c:pt>
                <c:pt idx="2">
                  <c:v>2</c:v>
                </c:pt>
              </c:numCache>
            </c:numRef>
          </c:cat>
          <c:val>
            <c:numLit>
              <c:formatCode>General</c:formatCode>
              <c:ptCount val="1"/>
              <c:pt idx="0">
                <c:v>1</c:v>
              </c:pt>
            </c:numLit>
          </c:val>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SA"/>
              <a:t>توزيع الاصناف في قلقيلية</a:t>
            </a:r>
            <a:endParaRPr lang="en-US"/>
          </a:p>
        </c:rich>
      </c:tx>
      <c:layout/>
      <c:overlay val="0"/>
    </c:title>
    <c:autoTitleDeleted val="0"/>
    <c:plotArea>
      <c:layout/>
      <c:pieChart>
        <c:varyColors val="1"/>
        <c:ser>
          <c:idx val="0"/>
          <c:order val="0"/>
          <c:dLbls>
            <c:showLegendKey val="0"/>
            <c:showVal val="0"/>
            <c:showCatName val="1"/>
            <c:showSerName val="0"/>
            <c:showPercent val="1"/>
            <c:showBubbleSize val="0"/>
            <c:showLeaderLines val="1"/>
          </c:dLbls>
          <c:cat>
            <c:numRef>
              <c:f>Sheet1!$K$5:$K$7</c:f>
              <c:numCache>
                <c:formatCode>General</c:formatCode>
                <c:ptCount val="3"/>
                <c:pt idx="0">
                  <c:v>0.5</c:v>
                </c:pt>
                <c:pt idx="1">
                  <c:v>1</c:v>
                </c:pt>
                <c:pt idx="2">
                  <c:v>2</c:v>
                </c:pt>
              </c:numCache>
            </c:numRef>
          </c:cat>
          <c:val>
            <c:numRef>
              <c:f>Sheet1!$J$5:$J$7</c:f>
              <c:numCache>
                <c:formatCode>General</c:formatCode>
                <c:ptCount val="3"/>
                <c:pt idx="0">
                  <c:v>105</c:v>
                </c:pt>
                <c:pt idx="1">
                  <c:v>103</c:v>
                </c:pt>
                <c:pt idx="2">
                  <c:v>88</c:v>
                </c:pt>
              </c:numCache>
            </c:numRef>
          </c:val>
        </c:ser>
        <c:ser>
          <c:idx val="1"/>
          <c:order val="1"/>
          <c:tx>
            <c:v>توزيع الاصناف</c:v>
          </c:tx>
          <c:dLbls>
            <c:showLegendKey val="0"/>
            <c:showVal val="0"/>
            <c:showCatName val="1"/>
            <c:showSerName val="0"/>
            <c:showPercent val="1"/>
            <c:showBubbleSize val="0"/>
            <c:showLeaderLines val="1"/>
          </c:dLbls>
          <c:cat>
            <c:numRef>
              <c:f>Sheet1!$K$5:$K$7</c:f>
              <c:numCache>
                <c:formatCode>General</c:formatCode>
                <c:ptCount val="3"/>
                <c:pt idx="0">
                  <c:v>0.5</c:v>
                </c:pt>
                <c:pt idx="1">
                  <c:v>1</c:v>
                </c:pt>
                <c:pt idx="2">
                  <c:v>2</c:v>
                </c:pt>
              </c:numCache>
            </c:numRef>
          </c:cat>
          <c:val>
            <c:numLit>
              <c:formatCode>General</c:formatCode>
              <c:ptCount val="1"/>
              <c:pt idx="0">
                <c:v>1</c:v>
              </c:pt>
            </c:numLit>
          </c:val>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SA"/>
              <a:t>توزيع الاصناف في المدن الأربع</a:t>
            </a:r>
            <a:endParaRPr lang="en-US"/>
          </a:p>
        </c:rich>
      </c:tx>
      <c:layout/>
      <c:overlay val="0"/>
    </c:title>
    <c:autoTitleDeleted val="0"/>
    <c:plotArea>
      <c:layout/>
      <c:pieChart>
        <c:varyColors val="1"/>
        <c:ser>
          <c:idx val="0"/>
          <c:order val="0"/>
          <c:dLbls>
            <c:showLegendKey val="0"/>
            <c:showVal val="0"/>
            <c:showCatName val="1"/>
            <c:showSerName val="0"/>
            <c:showPercent val="1"/>
            <c:showBubbleSize val="0"/>
            <c:showLeaderLines val="1"/>
          </c:dLbls>
          <c:cat>
            <c:numRef>
              <c:f>Sheet1!$K$5:$K$7</c:f>
              <c:numCache>
                <c:formatCode>General</c:formatCode>
                <c:ptCount val="3"/>
                <c:pt idx="0">
                  <c:v>0.5</c:v>
                </c:pt>
                <c:pt idx="1">
                  <c:v>1</c:v>
                </c:pt>
                <c:pt idx="2">
                  <c:v>2</c:v>
                </c:pt>
              </c:numCache>
            </c:numRef>
          </c:cat>
          <c:val>
            <c:numRef>
              <c:f>Sheet1!$J$5:$J$7</c:f>
              <c:numCache>
                <c:formatCode>General</c:formatCode>
                <c:ptCount val="3"/>
                <c:pt idx="0">
                  <c:v>688</c:v>
                </c:pt>
                <c:pt idx="1">
                  <c:v>621</c:v>
                </c:pt>
                <c:pt idx="2">
                  <c:v>408</c:v>
                </c:pt>
              </c:numCache>
            </c:numRef>
          </c:val>
        </c:ser>
        <c:ser>
          <c:idx val="1"/>
          <c:order val="1"/>
          <c:tx>
            <c:v>توزيع الاصناف</c:v>
          </c:tx>
          <c:dLbls>
            <c:showLegendKey val="0"/>
            <c:showVal val="0"/>
            <c:showCatName val="1"/>
            <c:showSerName val="0"/>
            <c:showPercent val="1"/>
            <c:showBubbleSize val="0"/>
            <c:showLeaderLines val="1"/>
          </c:dLbls>
          <c:cat>
            <c:numRef>
              <c:f>Sheet1!$K$5:$K$7</c:f>
              <c:numCache>
                <c:formatCode>General</c:formatCode>
                <c:ptCount val="3"/>
                <c:pt idx="0">
                  <c:v>0.5</c:v>
                </c:pt>
                <c:pt idx="1">
                  <c:v>1</c:v>
                </c:pt>
                <c:pt idx="2">
                  <c:v>2</c:v>
                </c:pt>
              </c:numCache>
            </c:numRef>
          </c:cat>
          <c:val>
            <c:numLit>
              <c:formatCode>General</c:formatCode>
              <c:ptCount val="1"/>
              <c:pt idx="0">
                <c:v>1</c:v>
              </c:pt>
            </c:numLit>
          </c:val>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SA"/>
              <a:t>رضا</a:t>
            </a:r>
            <a:r>
              <a:rPr lang="ar-SA" baseline="0"/>
              <a:t> الزبائن عن المنتج بشكل عام</a:t>
            </a:r>
            <a:endParaRPr lang="en-US"/>
          </a:p>
        </c:rich>
      </c:tx>
      <c:layout/>
      <c:overlay val="0"/>
    </c:title>
    <c:autoTitleDeleted val="0"/>
    <c:plotArea>
      <c:layout>
        <c:manualLayout>
          <c:layoutTarget val="inner"/>
          <c:xMode val="edge"/>
          <c:yMode val="edge"/>
          <c:x val="7.2196689699501854E-2"/>
          <c:y val="0.16505376344086023"/>
          <c:w val="0.87338154159301518"/>
          <c:h val="0.65370036406739485"/>
        </c:manualLayout>
      </c:layout>
      <c:barChart>
        <c:barDir val="col"/>
        <c:grouping val="clustered"/>
        <c:varyColors val="0"/>
        <c:ser>
          <c:idx val="0"/>
          <c:order val="0"/>
          <c:spPr>
            <a:solidFill>
              <a:schemeClr val="tx1"/>
            </a:solidFill>
          </c:spPr>
          <c:invertIfNegative val="0"/>
          <c:dLbls>
            <c:showLegendKey val="0"/>
            <c:showVal val="1"/>
            <c:showCatName val="0"/>
            <c:showSerName val="0"/>
            <c:showPercent val="0"/>
            <c:showBubbleSize val="0"/>
            <c:showLeaderLines val="0"/>
          </c:dLbls>
          <c:cat>
            <c:strRef>
              <c:f>Sheet1!$J$4:$J$6</c:f>
              <c:strCache>
                <c:ptCount val="3"/>
                <c:pt idx="0">
                  <c:v>not good</c:v>
                </c:pt>
                <c:pt idx="1">
                  <c:v>good</c:v>
                </c:pt>
                <c:pt idx="2">
                  <c:v>excellent</c:v>
                </c:pt>
              </c:strCache>
            </c:strRef>
          </c:cat>
          <c:val>
            <c:numRef>
              <c:f>Sheet1!$K$4:$K$6</c:f>
              <c:numCache>
                <c:formatCode>General</c:formatCode>
                <c:ptCount val="3"/>
                <c:pt idx="0">
                  <c:v>14.29</c:v>
                </c:pt>
                <c:pt idx="1">
                  <c:v>71.430000000000007</c:v>
                </c:pt>
                <c:pt idx="2">
                  <c:v>14.29</c:v>
                </c:pt>
              </c:numCache>
            </c:numRef>
          </c:val>
        </c:ser>
        <c:dLbls>
          <c:showLegendKey val="0"/>
          <c:showVal val="0"/>
          <c:showCatName val="0"/>
          <c:showSerName val="0"/>
          <c:showPercent val="0"/>
          <c:showBubbleSize val="0"/>
        </c:dLbls>
        <c:gapWidth val="75"/>
        <c:overlap val="-25"/>
        <c:axId val="24008576"/>
        <c:axId val="24010112"/>
      </c:barChart>
      <c:catAx>
        <c:axId val="24008576"/>
        <c:scaling>
          <c:orientation val="minMax"/>
        </c:scaling>
        <c:delete val="0"/>
        <c:axPos val="b"/>
        <c:majorTickMark val="none"/>
        <c:minorTickMark val="none"/>
        <c:tickLblPos val="nextTo"/>
        <c:crossAx val="24010112"/>
        <c:crosses val="autoZero"/>
        <c:auto val="1"/>
        <c:lblAlgn val="ctr"/>
        <c:lblOffset val="100"/>
        <c:noMultiLvlLbl val="0"/>
      </c:catAx>
      <c:valAx>
        <c:axId val="24010112"/>
        <c:scaling>
          <c:orientation val="minMax"/>
        </c:scaling>
        <c:delete val="0"/>
        <c:axPos val="l"/>
        <c:majorGridlines/>
        <c:numFmt formatCode="General" sourceLinked="1"/>
        <c:majorTickMark val="none"/>
        <c:minorTickMark val="none"/>
        <c:tickLblPos val="nextTo"/>
        <c:spPr>
          <a:ln w="9525">
            <a:noFill/>
          </a:ln>
        </c:spPr>
        <c:crossAx val="24008576"/>
        <c:crosses val="autoZero"/>
        <c:crossBetween val="between"/>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SA"/>
              <a:t>النسبة</a:t>
            </a:r>
            <a:r>
              <a:rPr lang="ar-SA" baseline="0"/>
              <a:t> المئوية للاستهللك في المدن الفلسطينية</a:t>
            </a:r>
            <a:endParaRPr lang="en-US"/>
          </a:p>
        </c:rich>
      </c:tx>
      <c:layout/>
      <c:overlay val="0"/>
    </c:title>
    <c:autoTitleDeleted val="0"/>
    <c:plotArea>
      <c:layout/>
      <c:barChart>
        <c:barDir val="col"/>
        <c:grouping val="clustered"/>
        <c:varyColors val="0"/>
        <c:ser>
          <c:idx val="0"/>
          <c:order val="0"/>
          <c:spPr>
            <a:solidFill>
              <a:schemeClr val="tx1">
                <a:lumMod val="65000"/>
                <a:lumOff val="35000"/>
              </a:schemeClr>
            </a:solidFill>
            <a:ln>
              <a:solidFill>
                <a:schemeClr val="tx1"/>
              </a:solidFill>
            </a:ln>
          </c:spPr>
          <c:invertIfNegative val="0"/>
          <c:dLbls>
            <c:dLblPos val="inEnd"/>
            <c:showLegendKey val="0"/>
            <c:showVal val="1"/>
            <c:showCatName val="0"/>
            <c:showSerName val="0"/>
            <c:showPercent val="0"/>
            <c:showBubbleSize val="0"/>
            <c:showLeaderLines val="0"/>
          </c:dLbls>
          <c:cat>
            <c:strRef>
              <c:f>Sheet1!$J$25:$J$34</c:f>
              <c:strCache>
                <c:ptCount val="10"/>
                <c:pt idx="0">
                  <c:v>اريحا والأغوار</c:v>
                </c:pt>
                <c:pt idx="1">
                  <c:v>طوباس</c:v>
                </c:pt>
                <c:pt idx="2">
                  <c:v>سلفيت</c:v>
                </c:pt>
                <c:pt idx="3">
                  <c:v>بيت لحم</c:v>
                </c:pt>
                <c:pt idx="4">
                  <c:v>رام الله والبيرة</c:v>
                </c:pt>
                <c:pt idx="5">
                  <c:v>طولكرم</c:v>
                </c:pt>
                <c:pt idx="6">
                  <c:v>قلقيلية</c:v>
                </c:pt>
                <c:pt idx="7">
                  <c:v>جنين</c:v>
                </c:pt>
                <c:pt idx="8">
                  <c:v>الخليل</c:v>
                </c:pt>
                <c:pt idx="9">
                  <c:v>نابلس</c:v>
                </c:pt>
              </c:strCache>
            </c:strRef>
          </c:cat>
          <c:val>
            <c:numRef>
              <c:f>Sheet1!$O$25:$O$34</c:f>
              <c:numCache>
                <c:formatCode>0%</c:formatCode>
                <c:ptCount val="10"/>
                <c:pt idx="0">
                  <c:v>0.01</c:v>
                </c:pt>
                <c:pt idx="1">
                  <c:v>0.03</c:v>
                </c:pt>
                <c:pt idx="2">
                  <c:v>0.04</c:v>
                </c:pt>
                <c:pt idx="3">
                  <c:v>0.05</c:v>
                </c:pt>
                <c:pt idx="4">
                  <c:v>0.09</c:v>
                </c:pt>
                <c:pt idx="5">
                  <c:v>0.1</c:v>
                </c:pt>
                <c:pt idx="6">
                  <c:v>0.11</c:v>
                </c:pt>
                <c:pt idx="7">
                  <c:v>0.16</c:v>
                </c:pt>
                <c:pt idx="8">
                  <c:v>0.19</c:v>
                </c:pt>
                <c:pt idx="9">
                  <c:v>0.22</c:v>
                </c:pt>
              </c:numCache>
            </c:numRef>
          </c:val>
        </c:ser>
        <c:dLbls>
          <c:showLegendKey val="0"/>
          <c:showVal val="1"/>
          <c:showCatName val="0"/>
          <c:showSerName val="0"/>
          <c:showPercent val="0"/>
          <c:showBubbleSize val="0"/>
        </c:dLbls>
        <c:gapWidth val="75"/>
        <c:overlap val="40"/>
        <c:axId val="24144512"/>
        <c:axId val="24151552"/>
      </c:barChart>
      <c:catAx>
        <c:axId val="24144512"/>
        <c:scaling>
          <c:orientation val="minMax"/>
        </c:scaling>
        <c:delete val="0"/>
        <c:axPos val="b"/>
        <c:majorTickMark val="none"/>
        <c:minorTickMark val="none"/>
        <c:tickLblPos val="nextTo"/>
        <c:crossAx val="24151552"/>
        <c:crosses val="autoZero"/>
        <c:auto val="1"/>
        <c:lblAlgn val="ctr"/>
        <c:lblOffset val="100"/>
        <c:noMultiLvlLbl val="0"/>
      </c:catAx>
      <c:valAx>
        <c:axId val="24151552"/>
        <c:scaling>
          <c:orientation val="minMax"/>
        </c:scaling>
        <c:delete val="0"/>
        <c:axPos val="l"/>
        <c:majorGridlines/>
        <c:numFmt formatCode="0%" sourceLinked="1"/>
        <c:majorTickMark val="none"/>
        <c:minorTickMark val="none"/>
        <c:tickLblPos val="nextTo"/>
        <c:crossAx val="24144512"/>
        <c:crosses val="autoZero"/>
        <c:crossBetween val="between"/>
      </c:valAx>
      <c:spPr>
        <a:noFill/>
      </c:spPr>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SA"/>
              <a:t>توزيع</a:t>
            </a:r>
            <a:r>
              <a:rPr lang="ar-SA" baseline="0"/>
              <a:t> الحصص السوقية في مدينة نابلس</a:t>
            </a:r>
            <a:endParaRPr lang="en-US"/>
          </a:p>
        </c:rich>
      </c:tx>
      <c:layout/>
      <c:overlay val="0"/>
    </c:title>
    <c:autoTitleDeleted val="0"/>
    <c:plotArea>
      <c:layout/>
      <c:barChart>
        <c:barDir val="col"/>
        <c:grouping val="clustered"/>
        <c:varyColors val="0"/>
        <c:ser>
          <c:idx val="0"/>
          <c:order val="0"/>
          <c:spPr>
            <a:solidFill>
              <a:schemeClr val="tx1"/>
            </a:solidFill>
          </c:spPr>
          <c:invertIfNegative val="0"/>
          <c:dLbls>
            <c:dLbl>
              <c:idx val="0"/>
              <c:layout>
                <c:manualLayout>
                  <c:x val="0"/>
                  <c:y val="3.3356663750364536E-2"/>
                </c:manualLayout>
              </c:layout>
              <c:dLblPos val="outEnd"/>
              <c:showLegendKey val="0"/>
              <c:showVal val="1"/>
              <c:showCatName val="0"/>
              <c:showSerName val="0"/>
              <c:showPercent val="0"/>
              <c:showBubbleSize val="0"/>
            </c:dLbl>
            <c:dLbl>
              <c:idx val="1"/>
              <c:layout>
                <c:manualLayout>
                  <c:x val="2.7777777777777779E-3"/>
                  <c:y val="2.8727034120734907E-2"/>
                </c:manualLayout>
              </c:layout>
              <c:dLblPos val="outEnd"/>
              <c:showLegendKey val="0"/>
              <c:showVal val="1"/>
              <c:showCatName val="0"/>
              <c:showSerName val="0"/>
              <c:showPercent val="0"/>
              <c:showBubbleSize val="0"/>
            </c:dLbl>
            <c:dLbl>
              <c:idx val="2"/>
              <c:layout>
                <c:manualLayout>
                  <c:x val="0"/>
                  <c:y val="3.100466608340624E-2"/>
                </c:manualLayout>
              </c:layout>
              <c:dLblPos val="outEnd"/>
              <c:showLegendKey val="0"/>
              <c:showVal val="1"/>
              <c:showCatName val="0"/>
              <c:showSerName val="0"/>
              <c:showPercent val="0"/>
              <c:showBubbleSize val="0"/>
            </c:dLbl>
            <c:dLbl>
              <c:idx val="3"/>
              <c:layout>
                <c:manualLayout>
                  <c:x val="1.0185067526415994E-16"/>
                  <c:y val="1.550233304170312E-2"/>
                </c:manualLayout>
              </c:layout>
              <c:dLblPos val="outEnd"/>
              <c:showLegendKey val="0"/>
              <c:showVal val="1"/>
              <c:showCatName val="0"/>
              <c:showSerName val="0"/>
              <c:showPercent val="0"/>
              <c:showBubbleSize val="0"/>
            </c:dLbl>
            <c:dLblPos val="inEnd"/>
            <c:showLegendKey val="0"/>
            <c:showVal val="1"/>
            <c:showCatName val="0"/>
            <c:showSerName val="0"/>
            <c:showPercent val="0"/>
            <c:showBubbleSize val="0"/>
            <c:showLeaderLines val="0"/>
          </c:dLbls>
          <c:cat>
            <c:strRef>
              <c:f>Sheet1!$S$5:$S$8</c:f>
              <c:strCache>
                <c:ptCount val="4"/>
                <c:pt idx="0">
                  <c:v>مصنع الحسام</c:v>
                </c:pt>
                <c:pt idx="1">
                  <c:v>المصنع التركي</c:v>
                </c:pt>
                <c:pt idx="2">
                  <c:v>مصنع الخليل</c:v>
                </c:pt>
                <c:pt idx="3">
                  <c:v>مصنع كريستال</c:v>
                </c:pt>
              </c:strCache>
            </c:strRef>
          </c:cat>
          <c:val>
            <c:numRef>
              <c:f>Sheet1!$T$5:$T$8</c:f>
              <c:numCache>
                <c:formatCode>0%</c:formatCode>
                <c:ptCount val="4"/>
                <c:pt idx="0">
                  <c:v>0.69</c:v>
                </c:pt>
                <c:pt idx="1">
                  <c:v>0.16</c:v>
                </c:pt>
                <c:pt idx="2">
                  <c:v>0.1</c:v>
                </c:pt>
                <c:pt idx="3">
                  <c:v>0.05</c:v>
                </c:pt>
              </c:numCache>
            </c:numRef>
          </c:val>
        </c:ser>
        <c:dLbls>
          <c:showLegendKey val="0"/>
          <c:showVal val="0"/>
          <c:showCatName val="0"/>
          <c:showSerName val="0"/>
          <c:showPercent val="0"/>
          <c:showBubbleSize val="0"/>
        </c:dLbls>
        <c:gapWidth val="75"/>
        <c:overlap val="40"/>
        <c:axId val="59608064"/>
        <c:axId val="59613952"/>
      </c:barChart>
      <c:catAx>
        <c:axId val="59608064"/>
        <c:scaling>
          <c:orientation val="minMax"/>
        </c:scaling>
        <c:delete val="0"/>
        <c:axPos val="b"/>
        <c:majorTickMark val="none"/>
        <c:minorTickMark val="none"/>
        <c:tickLblPos val="nextTo"/>
        <c:crossAx val="59613952"/>
        <c:crosses val="autoZero"/>
        <c:auto val="1"/>
        <c:lblAlgn val="ctr"/>
        <c:lblOffset val="100"/>
        <c:noMultiLvlLbl val="0"/>
      </c:catAx>
      <c:valAx>
        <c:axId val="59613952"/>
        <c:scaling>
          <c:orientation val="minMax"/>
        </c:scaling>
        <c:delete val="0"/>
        <c:axPos val="l"/>
        <c:majorGridlines/>
        <c:numFmt formatCode="0%" sourceLinked="1"/>
        <c:majorTickMark val="none"/>
        <c:minorTickMark val="none"/>
        <c:tickLblPos val="nextTo"/>
        <c:crossAx val="59608064"/>
        <c:crosses val="autoZero"/>
        <c:crossBetween val="between"/>
      </c:valAx>
      <c:spPr>
        <a:noFill/>
        <a:ln>
          <a:solidFill>
            <a:schemeClr val="tx1"/>
          </a:solidFill>
        </a:ln>
      </c:spPr>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SA"/>
              <a:t>توزيع</a:t>
            </a:r>
            <a:r>
              <a:rPr lang="ar-SA" baseline="0"/>
              <a:t> الحصص السوقية في مدينة طولكرم</a:t>
            </a:r>
            <a:endParaRPr lang="en-US"/>
          </a:p>
        </c:rich>
      </c:tx>
      <c:layout>
        <c:manualLayout>
          <c:xMode val="edge"/>
          <c:yMode val="edge"/>
          <c:x val="0.15297900262467193"/>
          <c:y val="3.7037037037037035E-2"/>
        </c:manualLayout>
      </c:layout>
      <c:overlay val="0"/>
    </c:title>
    <c:autoTitleDeleted val="0"/>
    <c:plotArea>
      <c:layout/>
      <c:barChart>
        <c:barDir val="col"/>
        <c:grouping val="clustered"/>
        <c:varyColors val="0"/>
        <c:ser>
          <c:idx val="0"/>
          <c:order val="0"/>
          <c:spPr>
            <a:solidFill>
              <a:schemeClr val="tx1"/>
            </a:solidFill>
          </c:spPr>
          <c:invertIfNegative val="0"/>
          <c:dLbls>
            <c:dLbl>
              <c:idx val="0"/>
              <c:layout>
                <c:manualLayout>
                  <c:x val="1.9444444444444445E-2"/>
                  <c:y val="-3.6803732866724993E-3"/>
                </c:manualLayout>
              </c:layout>
              <c:dLblPos val="outEnd"/>
              <c:showLegendKey val="0"/>
              <c:showVal val="1"/>
              <c:showCatName val="0"/>
              <c:showSerName val="0"/>
              <c:showPercent val="0"/>
              <c:showBubbleSize val="0"/>
            </c:dLbl>
            <c:dLbl>
              <c:idx val="1"/>
              <c:layout>
                <c:manualLayout>
                  <c:x val="0"/>
                  <c:y val="2.8727034120734907E-2"/>
                </c:manualLayout>
              </c:layout>
              <c:dLblPos val="outEnd"/>
              <c:showLegendKey val="0"/>
              <c:showVal val="1"/>
              <c:showCatName val="0"/>
              <c:showSerName val="0"/>
              <c:showPercent val="0"/>
              <c:showBubbleSize val="0"/>
            </c:dLbl>
            <c:dLbl>
              <c:idx val="2"/>
              <c:layout>
                <c:manualLayout>
                  <c:x val="-8.3333333333333332E-3"/>
                  <c:y val="1.0872703412073491E-2"/>
                </c:manualLayout>
              </c:layout>
              <c:dLblPos val="outEnd"/>
              <c:showLegendKey val="0"/>
              <c:showVal val="1"/>
              <c:showCatName val="0"/>
              <c:showSerName val="0"/>
              <c:showPercent val="0"/>
              <c:showBubbleSize val="0"/>
            </c:dLbl>
            <c:dLblPos val="inEnd"/>
            <c:showLegendKey val="0"/>
            <c:showVal val="1"/>
            <c:showCatName val="0"/>
            <c:showSerName val="0"/>
            <c:showPercent val="0"/>
            <c:showBubbleSize val="0"/>
            <c:showLeaderLines val="0"/>
          </c:dLbls>
          <c:cat>
            <c:strRef>
              <c:f>Sheet1!$S$5:$S$8</c:f>
              <c:strCache>
                <c:ptCount val="4"/>
                <c:pt idx="0">
                  <c:v>مصنع الحسام</c:v>
                </c:pt>
                <c:pt idx="1">
                  <c:v>مصنع كريستال</c:v>
                </c:pt>
                <c:pt idx="2">
                  <c:v>مصنع الخليل</c:v>
                </c:pt>
                <c:pt idx="3">
                  <c:v>المصنع التركي</c:v>
                </c:pt>
              </c:strCache>
            </c:strRef>
          </c:cat>
          <c:val>
            <c:numRef>
              <c:f>Sheet1!$T$5:$T$8</c:f>
              <c:numCache>
                <c:formatCode>0%</c:formatCode>
                <c:ptCount val="4"/>
                <c:pt idx="0">
                  <c:v>0.75</c:v>
                </c:pt>
                <c:pt idx="1">
                  <c:v>0.18</c:v>
                </c:pt>
                <c:pt idx="2">
                  <c:v>0.05</c:v>
                </c:pt>
                <c:pt idx="3">
                  <c:v>0.02</c:v>
                </c:pt>
              </c:numCache>
            </c:numRef>
          </c:val>
        </c:ser>
        <c:dLbls>
          <c:showLegendKey val="0"/>
          <c:showVal val="0"/>
          <c:showCatName val="0"/>
          <c:showSerName val="0"/>
          <c:showPercent val="0"/>
          <c:showBubbleSize val="0"/>
        </c:dLbls>
        <c:gapWidth val="75"/>
        <c:overlap val="40"/>
        <c:axId val="87220992"/>
        <c:axId val="87222528"/>
      </c:barChart>
      <c:catAx>
        <c:axId val="87220992"/>
        <c:scaling>
          <c:orientation val="minMax"/>
        </c:scaling>
        <c:delete val="0"/>
        <c:axPos val="b"/>
        <c:majorTickMark val="none"/>
        <c:minorTickMark val="none"/>
        <c:tickLblPos val="nextTo"/>
        <c:crossAx val="87222528"/>
        <c:crosses val="autoZero"/>
        <c:auto val="1"/>
        <c:lblAlgn val="ctr"/>
        <c:lblOffset val="100"/>
        <c:noMultiLvlLbl val="0"/>
      </c:catAx>
      <c:valAx>
        <c:axId val="87222528"/>
        <c:scaling>
          <c:orientation val="minMax"/>
        </c:scaling>
        <c:delete val="0"/>
        <c:axPos val="l"/>
        <c:majorGridlines/>
        <c:numFmt formatCode="0%" sourceLinked="1"/>
        <c:majorTickMark val="none"/>
        <c:minorTickMark val="none"/>
        <c:tickLblPos val="nextTo"/>
        <c:crossAx val="87220992"/>
        <c:crosses val="autoZero"/>
        <c:crossBetween val="between"/>
      </c:valAx>
      <c:spPr>
        <a:noFill/>
        <a:ln>
          <a:solidFill>
            <a:schemeClr val="tx1"/>
          </a:solidFill>
        </a:ln>
      </c:spPr>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lstStyle>
          <a:p>
            <a:fld id="{2447E72A-D913-4DC2-9E0A-E520CE8FCC86}" type="datetimeFigureOut">
              <a:rPr lang="en-US" smtClean="0"/>
              <a:pPr/>
              <a:t>5/20/2011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lstStyle>
          <a:p>
            <a:fld id="{A5D78FC6-CE17-4259-A63C-DDFC12E048FC}" type="slidenum">
              <a:rPr lang="en-US" smtClean="0"/>
              <a:pPr/>
              <a:t>‹#›</a:t>
            </a:fld>
            <a:endParaRPr lang="en-US"/>
          </a:p>
        </p:txBody>
      </p:sp>
    </p:spTree>
    <p:extLst>
      <p:ext uri="{BB962C8B-B14F-4D97-AF65-F5344CB8AC3E}">
        <p14:creationId xmlns:p14="http://schemas.microsoft.com/office/powerpoint/2010/main" val="3004848588"/>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5D78FC6-CE17-4259-A63C-DDFC12E048FC}" type="slidenum">
              <a:rPr lang="en-US" smtClean="0"/>
              <a:pPr/>
              <a:t>2</a:t>
            </a:fld>
            <a:endParaRPr lang="en-US"/>
          </a:p>
        </p:txBody>
      </p:sp>
    </p:spTree>
    <p:extLst>
      <p:ext uri="{BB962C8B-B14F-4D97-AF65-F5344CB8AC3E}">
        <p14:creationId xmlns:p14="http://schemas.microsoft.com/office/powerpoint/2010/main" val="1741958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Beginning</a:t>
            </a:r>
            <a:r>
              <a:rPr lang="en-US" baseline="0" dirty="0" smtClean="0"/>
              <a:t> c</a:t>
            </a:r>
            <a:r>
              <a:rPr lang="en-US" dirty="0" smtClean="0"/>
              <a:t>ourse details </a:t>
            </a:r>
            <a:r>
              <a:rPr lang="en-US" baseline="0" dirty="0" smtClean="0"/>
              <a:t>and/or books/materials needed for a class/project.</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45</a:t>
            </a:fld>
            <a:endParaRPr lang="en-US"/>
          </a:p>
        </p:txBody>
      </p:sp>
    </p:spTree>
    <p:extLst>
      <p:ext uri="{BB962C8B-B14F-4D97-AF65-F5344CB8AC3E}">
        <p14:creationId xmlns:p14="http://schemas.microsoft.com/office/powerpoint/2010/main" val="14033680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duotone>
              <a:schemeClr val="bg2">
                <a:shade val="45000"/>
                <a:satMod val="135000"/>
              </a:schemeClr>
              <a:prstClr val="white"/>
            </a:duotone>
            <a:lum/>
          </a:blip>
          <a:srcRect/>
          <a:stretch>
            <a:fillRect r="-20000"/>
          </a:stretch>
        </a:blip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a:fld id="{7F024CF2-AE27-4695-8E71-89618742A6C2}" type="datetime8">
              <a:rPr lang="en-US" smtClean="0"/>
              <a:t>5/20/2011 10:16 PM</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a:endParaRPr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2AC53DF-4216-466D-99A7-94400E6C2A25}" type="slidenum">
              <a:rPr lang="en-US" smtClean="0"/>
              <a:pPr/>
              <a:t>‹#›</a:t>
            </a:fld>
            <a:endParaRPr lang="en-US" dirty="0">
              <a:solidFill>
                <a:schemeClr val="tx2"/>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735CF6-F76F-496A-A449-7A24C26053EA}" type="datetime8">
              <a:rPr lang="en-US" smtClean="0">
                <a:solidFill>
                  <a:schemeClr val="tx2"/>
                </a:solidFill>
              </a:rPr>
              <a:t>5/20/2011 10:16 PM</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AC53DF-4216-466D-99A7-94400E6C2A25}" type="slidenum">
              <a:rPr lang="en-US" sz="1200" smtClean="0">
                <a:solidFill>
                  <a:schemeClr val="tx2"/>
                </a:solidFill>
              </a: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553200" y="6248402"/>
            <a:ext cx="2209800" cy="365125"/>
          </a:xfrm>
        </p:spPr>
        <p:txBody>
          <a:bodyPr/>
          <a:lstStyle/>
          <a:p>
            <a:fld id="{19E64C47-18B3-4DE6-ACE5-008F9CD584D8}" type="datetime8">
              <a:rPr lang="en-US" smtClean="0">
                <a:solidFill>
                  <a:schemeClr val="tx2"/>
                </a:solidFill>
              </a:rPr>
              <a:t>5/20/2011 10:16 PM</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2AC53DF-4216-466D-99A7-94400E6C2A25}" type="slidenum">
              <a:rPr lang="en-US" sz="1200" smtClean="0">
                <a:solidFill>
                  <a:schemeClr val="tx2"/>
                </a:solidFill>
              </a: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E11200CA-E1AB-4B65-8805-30687B6F070F}" type="datetime8">
              <a:rPr lang="en-US" smtClean="0"/>
              <a:t>5/20/2011 10:16 PM</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dirty="0"/>
          </a:p>
        </p:txBody>
      </p:sp>
      <p:sp>
        <p:nvSpPr>
          <p:cNvPr id="12" name="Date Placeholder 11"/>
          <p:cNvSpPr>
            <a:spLocks noGrp="1"/>
          </p:cNvSpPr>
          <p:nvPr>
            <p:ph type="dt" sz="half" idx="10"/>
          </p:nvPr>
        </p:nvSpPr>
        <p:spPr/>
        <p:txBody>
          <a:bodyPr/>
          <a:lstStyle/>
          <a:p>
            <a:fld id="{4877BD5B-40D5-4810-A52A-AEB11419DE36}" type="datetime8">
              <a:rPr lang="en-US" smtClean="0"/>
              <a:t>5/20/2011 10:16 PM</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a:fld id="{1AD93096-5B34-4342-9326-69289CEAE4C2}" type="slidenum">
              <a:rPr lang="en-US" smtClean="0"/>
              <a:pPr algn="ctr"/>
              <a:t>‹#›</a:t>
            </a:fld>
            <a:endParaRPr lang="en-US" sz="2400" dirty="0">
              <a:solidFill>
                <a:srgbClr val="FFFFFF"/>
              </a:solidFill>
            </a:endParaRPr>
          </a:p>
        </p:txBody>
      </p:sp>
      <p:sp>
        <p:nvSpPr>
          <p:cNvPr id="14" name="Footer Placeholder 13"/>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5"/>
          </p:nvPr>
        </p:nvSpPr>
        <p:spPr/>
        <p:txBody>
          <a:bodyPr rtlCol="0"/>
          <a:lstStyle/>
          <a:p>
            <a:fld id="{8320CF22-3B65-4F87-8226-BBBAE9B60044}" type="datetime8">
              <a:rPr lang="en-US" smtClean="0"/>
              <a:t>5/20/2011 10:16 PM</a:t>
            </a:fld>
            <a:endParaRPr lang="en-US"/>
          </a:p>
        </p:txBody>
      </p:sp>
      <p:sp>
        <p:nvSpPr>
          <p:cNvPr id="10" name="Slide Number Placeholder 9"/>
          <p:cNvSpPr>
            <a:spLocks noGrp="1"/>
          </p:cNvSpPr>
          <p:nvPr>
            <p:ph type="sldNum" sz="quarter" idx="16"/>
          </p:nvPr>
        </p:nvSpPr>
        <p:spPr/>
        <p:txBody>
          <a:bodyPr rtlCol="0"/>
          <a:lstStyle/>
          <a:p>
            <a:pPr algn="ctr"/>
            <a:fld id="{1AD93096-5B34-4342-9326-69289CEAE4C2}" type="slidenum">
              <a:rPr lang="en-US" smtClean="0"/>
              <a:pPr algn="ct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lang="en-US" smtClean="0"/>
              <a:t>Click to edit Master title style</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5"/>
          </p:nvPr>
        </p:nvSpPr>
        <p:spPr/>
        <p:txBody>
          <a:bodyPr rtlCol="0"/>
          <a:lstStyle/>
          <a:p>
            <a:fld id="{6AFDDF65-F92C-4624-9697-115498EEBBDF}" type="datetime8">
              <a:rPr lang="en-US" smtClean="0"/>
              <a:t>5/20/2011 10:16 PM</a:t>
            </a:fld>
            <a:endParaRPr lang="en-US"/>
          </a:p>
        </p:txBody>
      </p:sp>
      <p:sp>
        <p:nvSpPr>
          <p:cNvPr id="12" name="Slide Number Placeholder 11"/>
          <p:cNvSpPr>
            <a:spLocks noGrp="1"/>
          </p:cNvSpPr>
          <p:nvPr>
            <p:ph type="sldNum" sz="quarter" idx="16"/>
          </p:nvPr>
        </p:nvSpPr>
        <p:spPr/>
        <p:txBody>
          <a:bodyPr rtlCol="0"/>
          <a:lstStyle/>
          <a:p>
            <a:pPr algn="ctr"/>
            <a:fld id="{1AD93096-5B34-4342-9326-69289CEAE4C2}" type="slidenum">
              <a:rPr lang="en-US" smtClean="0"/>
              <a:pPr algn="ct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C214DA-3F92-4EC1-B664-E124A6D420CA}" type="datetime8">
              <a:rPr lang="en-US" smtClean="0"/>
              <a:t>5/20/2011 10:16 PM</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BEA384-CABF-422B-99A4-8E7CAA421AD0}" type="datetime8">
              <a:rPr lang="en-US" smtClean="0"/>
              <a:t>5/20/2011 10:16 PM</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AD93096-5B34-4342-9326-69289CEAE4C2}" type="slidenum">
              <a:rPr lang="en-US" smtClean="0"/>
              <a:pPr/>
              <a:t>‹#›</a:t>
            </a:fld>
            <a:endParaRPr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4BA5E4CE-A228-4D99-A16B-584813CC9F75}" type="datetime8">
              <a:rPr lang="en-US" smtClean="0"/>
              <a:t>5/20/2011 10:16 PM</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sm_book.png"/>
          <p:cNvPicPr>
            <a:picLocks noChangeAspect="1"/>
          </p:cNvPicPr>
          <p:nvPr userDrawn="1"/>
        </p:nvPicPr>
        <p:blipFill>
          <a:blip r:embed="rId2"/>
          <a:stretch>
            <a:fillRect/>
          </a:stretch>
        </p:blipFill>
        <p:spPr>
          <a:xfrm>
            <a:off x="612648" y="1755648"/>
            <a:ext cx="1615307" cy="1688453"/>
          </a:xfrm>
          <a:prstGeom prst="rect">
            <a:avLst/>
          </a:prstGeom>
          <a:ln w="50800" cap="sq" cmpd="dbl">
            <a:solidFill>
              <a:schemeClr val="accent2"/>
            </a:solidFill>
            <a:miter lim="800000"/>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lang="en-US" smtClean="0"/>
              <a:t>Click to edit Master title style</a:t>
            </a:r>
            <a:endParaRPr lang="en-US" dirty="0"/>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2" name="Date Placeholder 11"/>
          <p:cNvSpPr>
            <a:spLocks noGrp="1"/>
          </p:cNvSpPr>
          <p:nvPr>
            <p:ph type="dt" sz="half" idx="10"/>
          </p:nvPr>
        </p:nvSpPr>
        <p:spPr>
          <a:xfrm>
            <a:off x="6248400" y="6248400"/>
            <a:ext cx="2667000" cy="365125"/>
          </a:xfrm>
        </p:spPr>
        <p:txBody>
          <a:bodyPr rtlCol="0"/>
          <a:lstStyle/>
          <a:p>
            <a:fld id="{E7575F84-A92A-48AC-9B28-09BBBBA0E45A}" type="datetime8">
              <a:rPr lang="en-US" smtClean="0"/>
              <a:t>5/20/2011 10:16 PM</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a:fld id="{1AD93096-5B34-4342-9326-69289CEAE4C2}" type="slidenum">
              <a:rPr lang="en-US" smtClean="0"/>
              <a:pPr algn="ctr"/>
              <a:t>‹#›</a:t>
            </a:fld>
            <a:endParaRPr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lang="en-US" smtClean="0"/>
              <a:t>Click to edit Master title style</a:t>
            </a:r>
            <a:endParaRPr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a:defRPr sz="1400">
                <a:solidFill>
                  <a:schemeClr val="tx2"/>
                </a:solidFill>
              </a:defRPr>
            </a:lvl1pPr>
          </a:lstStyle>
          <a:p>
            <a:fld id="{9577BF85-2445-4E14-8A67-B0A755D20C73}" type="datetime8">
              <a:rPr lang="en-US" smtClean="0">
                <a:solidFill>
                  <a:schemeClr val="tx2"/>
                </a:solidFill>
              </a:rPr>
              <a:t>5/20/2011 10:16 PM</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a:defRPr sz="1400">
                <a:solidFill>
                  <a:schemeClr val="tx2"/>
                </a:solidFill>
              </a:defRPr>
            </a:lvl1pPr>
          </a:lstStyle>
          <a:p>
            <a:pPr algn="r"/>
            <a:endParaRPr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a:defRPr sz="1400" b="1">
                <a:solidFill>
                  <a:srgbClr val="FFFFFF"/>
                </a:solidFill>
              </a:defRPr>
            </a:lvl1pPr>
          </a:lstStyle>
          <a:p>
            <a:pPr algn="ctr"/>
            <a:fld id="{72AC53DF-4216-466D-99A7-94400E6C2A25}" type="slidenum">
              <a:rPr lang="en-US" sz="1200" smtClean="0">
                <a:solidFill>
                  <a:schemeClr val="tx2"/>
                </a:solidFill>
              </a:rPr>
              <a:pPr algn="ctr"/>
              <a:t>‹#›</a:t>
            </a:fld>
            <a:endParaRPr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hf hdr="0" ftr="0" dt="0"/>
  <p:txStyles>
    <p:titleStyle>
      <a:lvl1pPr algn="l" rtl="0" eaLnBrk="1" latinLnBrk="0" hangingPunct="1">
        <a:spcBef>
          <a:spcPct val="0"/>
        </a:spcBef>
        <a:buNone/>
        <a:defRPr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1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hart" Target="../charts/chart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58.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40.xml"/><Relationship Id="rId5" Type="http://schemas.openxmlformats.org/officeDocument/2006/relationships/slide" Target="slide9.xml"/><Relationship Id="rId4" Type="http://schemas.openxmlformats.org/officeDocument/2006/relationships/slide" Target="slide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4.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2.xml"/><Relationship Id="rId5" Type="http://schemas.openxmlformats.org/officeDocument/2006/relationships/chart" Target="../charts/chart11.xml"/><Relationship Id="rId4" Type="http://schemas.openxmlformats.org/officeDocument/2006/relationships/chart" Target="../charts/chart10.xml"/></Relationships>
</file>

<file path=ppt/slides/_rels/slide34.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slide" Target="slide41.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Grduation%20Project/&#1575;&#1604;&#1605;&#1604;&#1575;&#1581;&#1602;/&#1605;&#1604;&#1581;&#1602;6/Extruding.avi" TargetMode="External"/><Relationship Id="rId1" Type="http://schemas.openxmlformats.org/officeDocument/2006/relationships/slideLayout" Target="../slideLayouts/slideLayout2.xml"/><Relationship Id="rId6" Type="http://schemas.openxmlformats.org/officeDocument/2006/relationships/slide" Target="slide40.xml"/><Relationship Id="rId5" Type="http://schemas.openxmlformats.org/officeDocument/2006/relationships/image" Target="../media/image16.png"/><Relationship Id="rId4" Type="http://schemas.openxmlformats.org/officeDocument/2006/relationships/hyperlink" Target="Grduation%20Project/&#1575;&#1604;&#1605;&#1604;&#1575;&#1581;&#1602;/&#1605;&#1604;&#1581;&#1602;6/Video%20for%20Fully%20automatic%20forming%20machine.flv" TargetMode="External"/></Relationships>
</file>

<file path=ppt/slides/_rels/slide43.xml.rels><?xml version="1.0" encoding="UTF-8" standalone="yes"?>
<Relationships xmlns="http://schemas.openxmlformats.org/package/2006/relationships"><Relationship Id="rId3" Type="http://schemas.openxmlformats.org/officeDocument/2006/relationships/slide" Target="slide52.xml"/><Relationship Id="rId2" Type="http://schemas.openxmlformats.org/officeDocument/2006/relationships/slide" Target="slide4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slide" Target="slide5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image" Target="../media/image17.emf"/><Relationship Id="rId1" Type="http://schemas.openxmlformats.org/officeDocument/2006/relationships/slideLayout" Target="../slideLayouts/slideLayout2.xml"/><Relationship Id="rId4" Type="http://schemas.openxmlformats.org/officeDocument/2006/relationships/slide" Target="slide54.xml"/></Relationships>
</file>

<file path=ppt/slides/_rels/slide51.xml.rels><?xml version="1.0" encoding="UTF-8" standalone="yes"?>
<Relationships xmlns="http://schemas.openxmlformats.org/package/2006/relationships"><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slide" Target="slide50.xml"/><Relationship Id="rId2" Type="http://schemas.openxmlformats.org/officeDocument/2006/relationships/slide" Target="slide49.xml"/><Relationship Id="rId1" Type="http://schemas.openxmlformats.org/officeDocument/2006/relationships/slideLayout" Target="../slideLayouts/slideLayout2.xml"/><Relationship Id="rId5" Type="http://schemas.openxmlformats.org/officeDocument/2006/relationships/slide" Target="slide40.xml"/><Relationship Id="rId4" Type="http://schemas.openxmlformats.org/officeDocument/2006/relationships/slide" Target="slide5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slide" Target="slide5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slide" Target="slide6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slide" Target="slide58.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381000" y="4343400"/>
            <a:ext cx="8382000" cy="1447800"/>
          </a:xfrm>
        </p:spPr>
        <p:txBody>
          <a:bodyPr>
            <a:normAutofit fontScale="90000"/>
          </a:bodyPr>
          <a:lstStyle/>
          <a:p>
            <a:pPr algn="r" rtl="1"/>
            <a:r>
              <a:rPr lang="ar-SA" dirty="0" smtClean="0">
                <a:solidFill>
                  <a:schemeClr val="accent1">
                    <a:lumMod val="75000"/>
                  </a:schemeClr>
                </a:solidFill>
              </a:rPr>
              <a:t/>
            </a:r>
            <a:br>
              <a:rPr lang="ar-SA" dirty="0" smtClean="0">
                <a:solidFill>
                  <a:schemeClr val="accent1">
                    <a:lumMod val="75000"/>
                  </a:schemeClr>
                </a:solidFill>
              </a:rPr>
            </a:br>
            <a:r>
              <a:rPr lang="ar-SA" dirty="0">
                <a:solidFill>
                  <a:schemeClr val="accent1">
                    <a:lumMod val="75000"/>
                  </a:schemeClr>
                </a:solidFill>
              </a:rPr>
              <a:t/>
            </a:r>
            <a:br>
              <a:rPr lang="ar-SA" dirty="0">
                <a:solidFill>
                  <a:schemeClr val="accent1">
                    <a:lumMod val="75000"/>
                  </a:schemeClr>
                </a:solidFill>
              </a:rPr>
            </a:br>
            <a:r>
              <a:rPr lang="ar-SA" dirty="0" smtClean="0">
                <a:solidFill>
                  <a:schemeClr val="accent1">
                    <a:lumMod val="75000"/>
                  </a:schemeClr>
                </a:solidFill>
              </a:rPr>
              <a:t/>
            </a:r>
            <a:br>
              <a:rPr lang="ar-SA" dirty="0" smtClean="0">
                <a:solidFill>
                  <a:schemeClr val="accent1">
                    <a:lumMod val="75000"/>
                  </a:schemeClr>
                </a:solidFill>
              </a:rPr>
            </a:br>
            <a:r>
              <a:rPr lang="ar-SA" dirty="0" smtClean="0">
                <a:solidFill>
                  <a:schemeClr val="accent1">
                    <a:lumMod val="75000"/>
                  </a:schemeClr>
                </a:solidFill>
              </a:rPr>
              <a:t/>
            </a:r>
            <a:br>
              <a:rPr lang="ar-SA" dirty="0" smtClean="0">
                <a:solidFill>
                  <a:schemeClr val="accent1">
                    <a:lumMod val="75000"/>
                  </a:schemeClr>
                </a:solidFill>
              </a:rPr>
            </a:br>
            <a:r>
              <a:rPr lang="ar-SA" dirty="0">
                <a:solidFill>
                  <a:schemeClr val="accent1">
                    <a:lumMod val="75000"/>
                  </a:schemeClr>
                </a:solidFill>
              </a:rPr>
              <a:t/>
            </a:r>
            <a:br>
              <a:rPr lang="ar-SA" dirty="0">
                <a:solidFill>
                  <a:schemeClr val="accent1">
                    <a:lumMod val="75000"/>
                  </a:schemeClr>
                </a:solidFill>
              </a:rPr>
            </a:br>
            <a:r>
              <a:rPr lang="ar-SA" dirty="0" smtClean="0">
                <a:solidFill>
                  <a:schemeClr val="accent1">
                    <a:lumMod val="75000"/>
                  </a:schemeClr>
                </a:solidFill>
              </a:rPr>
              <a:t>مشروع تخرج</a:t>
            </a:r>
            <a:r>
              <a:rPr lang="ar-SA" dirty="0" smtClean="0">
                <a:solidFill>
                  <a:schemeClr val="accent1">
                    <a:lumMod val="75000"/>
                  </a:schemeClr>
                </a:solidFill>
              </a:rPr>
              <a:t/>
            </a:r>
            <a:br>
              <a:rPr lang="ar-SA" dirty="0" smtClean="0">
                <a:solidFill>
                  <a:schemeClr val="accent1">
                    <a:lumMod val="75000"/>
                  </a:schemeClr>
                </a:solidFill>
              </a:rPr>
            </a:br>
            <a:r>
              <a:rPr lang="ar-SA" dirty="0" smtClean="0">
                <a:solidFill>
                  <a:schemeClr val="accent1">
                    <a:lumMod val="75000"/>
                  </a:schemeClr>
                </a:solidFill>
              </a:rPr>
              <a:t/>
            </a:r>
            <a:br>
              <a:rPr lang="ar-SA" dirty="0" smtClean="0">
                <a:solidFill>
                  <a:schemeClr val="accent1">
                    <a:lumMod val="75000"/>
                  </a:schemeClr>
                </a:solidFill>
              </a:rPr>
            </a:br>
            <a:r>
              <a:rPr lang="ar-SA" sz="3600" b="1" dirty="0" smtClean="0"/>
              <a:t> </a:t>
            </a:r>
            <a:r>
              <a:rPr lang="ar-SA" sz="3600" b="1" dirty="0"/>
              <a:t>دراسة جدوى اقتصادية لاضافة خط انتاج الأطباق البلاستيكية المصنوعة من مادة البوليستايرين داخل </a:t>
            </a:r>
            <a:r>
              <a:rPr lang="ar-SA" sz="3600" b="1" dirty="0" smtClean="0"/>
              <a:t>شركة فلسطين لصناعات اللدائن م.ع.م.</a:t>
            </a:r>
            <a:endParaRPr lang="en-US" sz="3600" dirty="0"/>
          </a:p>
        </p:txBody>
      </p:sp>
      <p:sp>
        <p:nvSpPr>
          <p:cNvPr id="4" name="Subtitle 3"/>
          <p:cNvSpPr>
            <a:spLocks noGrp="1"/>
          </p:cNvSpPr>
          <p:nvPr>
            <p:ph type="subTitle" idx="1"/>
          </p:nvPr>
        </p:nvSpPr>
        <p:spPr/>
        <p:txBody>
          <a:bodyPr/>
          <a:lstStyle/>
          <a:p>
            <a:pPr algn="r" rtl="1"/>
            <a:r>
              <a:rPr lang="ar-SA" dirty="0" smtClean="0"/>
              <a:t>متطلب لأستكمال متطلبات بكالوريس الهندسة الصناعية</a:t>
            </a:r>
            <a:endParaRPr lang="en-US" dirty="0"/>
          </a:p>
        </p:txBody>
      </p:sp>
      <p:sp>
        <p:nvSpPr>
          <p:cNvPr id="3" name="Slide Number Placeholder 2"/>
          <p:cNvSpPr>
            <a:spLocks noGrp="1"/>
          </p:cNvSpPr>
          <p:nvPr>
            <p:ph type="sldNum" sz="quarter" idx="12"/>
          </p:nvPr>
        </p:nvSpPr>
        <p:spPr/>
        <p:txBody>
          <a:bodyPr/>
          <a:lstStyle/>
          <a:p>
            <a:fld id="{72AC53DF-4216-466D-99A7-94400E6C2A25}" type="slidenum">
              <a:rPr lang="en-US" smtClean="0"/>
              <a:pPr/>
              <a:t>1</a:t>
            </a:fld>
            <a:endParaRPr lang="en-US" dirty="0">
              <a:solidFill>
                <a:schemeClr val="tx2"/>
              </a:solidFill>
            </a:endParaRPr>
          </a:p>
        </p:txBody>
      </p:sp>
      <p:pic>
        <p:nvPicPr>
          <p:cNvPr id="1026" name="Picture 2" descr="C:\Users\jamal\Desktop\usp1-ps-blla3a-eda7ea9ce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762000"/>
            <a:ext cx="2209800" cy="219119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8575" y="6172200"/>
            <a:ext cx="2057400" cy="492443"/>
          </a:xfrm>
          <a:prstGeom prst="rect">
            <a:avLst/>
          </a:prstGeom>
          <a:noFill/>
        </p:spPr>
        <p:txBody>
          <a:bodyPr wrap="square" rtlCol="0">
            <a:spAutoFit/>
          </a:bodyPr>
          <a:lstStyle/>
          <a:p>
            <a:pPr algn="r" rtl="1"/>
            <a:r>
              <a:rPr lang="ar-SA" sz="2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أيار 2011</a:t>
            </a:r>
            <a:endParaRPr lang="ar-SA" sz="2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TextBox 5"/>
          <p:cNvSpPr txBox="1"/>
          <p:nvPr/>
        </p:nvSpPr>
        <p:spPr>
          <a:xfrm>
            <a:off x="2667000" y="142875"/>
            <a:ext cx="3781425" cy="584775"/>
          </a:xfrm>
          <a:prstGeom prst="rect">
            <a:avLst/>
          </a:prstGeom>
          <a:noFill/>
        </p:spPr>
        <p:txBody>
          <a:bodyPr wrap="square" rtlCol="0">
            <a:spAutoFit/>
          </a:bodyPr>
          <a:lstStyle/>
          <a:p>
            <a:pPr algn="ctr" rtl="1"/>
            <a:r>
              <a:rPr lang="ar-SA" sz="3200" dirty="0" smtClean="0">
                <a:solidFill>
                  <a:schemeClr val="tx2"/>
                </a:solidFill>
              </a:rPr>
              <a:t>بسم الله الرحمن الرحيم</a:t>
            </a:r>
            <a:endParaRPr lang="en-US" sz="3200" dirty="0">
              <a:solidFill>
                <a:schemeClr val="tx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	</a:t>
            </a:r>
            <a:endParaRPr lang="en-US" dirty="0"/>
          </a:p>
        </p:txBody>
      </p:sp>
      <p:sp>
        <p:nvSpPr>
          <p:cNvPr id="3" name="Content Placeholder 2"/>
          <p:cNvSpPr>
            <a:spLocks noGrp="1"/>
          </p:cNvSpPr>
          <p:nvPr>
            <p:ph sz="quarter" idx="1"/>
          </p:nvPr>
        </p:nvSpPr>
        <p:spPr/>
        <p:txBody>
          <a:bodyPr>
            <a:normAutofit fontScale="92500" lnSpcReduction="20000"/>
          </a:bodyPr>
          <a:lstStyle/>
          <a:p>
            <a:pPr algn="r" rtl="1"/>
            <a:r>
              <a:rPr lang="ar-SA" dirty="0" smtClean="0"/>
              <a:t>منهجية العمل:-</a:t>
            </a:r>
          </a:p>
          <a:p>
            <a:pPr lvl="1" algn="r" rtl="1"/>
            <a:r>
              <a:rPr lang="ar-SA" dirty="0" smtClean="0"/>
              <a:t>تحديد الفئات المستهدفة.</a:t>
            </a:r>
            <a:endParaRPr lang="en-US" sz="2500" dirty="0" smtClean="0"/>
          </a:p>
          <a:p>
            <a:pPr lvl="1" algn="r" rtl="1"/>
            <a:r>
              <a:rPr lang="ar-SA" dirty="0" smtClean="0"/>
              <a:t>تحديد </a:t>
            </a:r>
            <a:r>
              <a:rPr lang="ar-SA" dirty="0"/>
              <a:t>عناوين الزبائن بغرض توزيع الاستبيان.</a:t>
            </a:r>
            <a:endParaRPr lang="en-US" sz="2500" dirty="0"/>
          </a:p>
          <a:p>
            <a:pPr lvl="1" algn="r" rtl="1"/>
            <a:r>
              <a:rPr lang="ar-SA" dirty="0" smtClean="0"/>
              <a:t>وضع خطة للزيارات الميدانية.</a:t>
            </a:r>
            <a:endParaRPr lang="en-US" sz="2500" dirty="0" smtClean="0"/>
          </a:p>
          <a:p>
            <a:pPr lvl="1" algn="r" rtl="1"/>
            <a:r>
              <a:rPr lang="ar-SA" dirty="0" smtClean="0"/>
              <a:t>اعداد </a:t>
            </a:r>
            <a:r>
              <a:rPr lang="ar-SA" dirty="0"/>
              <a:t>الاستبيان.</a:t>
            </a:r>
            <a:endParaRPr lang="en-US" sz="2500" dirty="0"/>
          </a:p>
          <a:p>
            <a:pPr lvl="1" algn="r" rtl="1"/>
            <a:r>
              <a:rPr lang="ar-SA" dirty="0"/>
              <a:t> </a:t>
            </a:r>
            <a:r>
              <a:rPr lang="ar-SA" dirty="0" smtClean="0"/>
              <a:t>القيام </a:t>
            </a:r>
            <a:r>
              <a:rPr lang="ar-SA" dirty="0"/>
              <a:t>الزيارات الميدانية.</a:t>
            </a:r>
            <a:endParaRPr lang="en-US" sz="2500" dirty="0"/>
          </a:p>
          <a:p>
            <a:pPr lvl="1" algn="r" rtl="1"/>
            <a:r>
              <a:rPr lang="ar-SA" dirty="0"/>
              <a:t>تحليل الاستبيان.</a:t>
            </a:r>
            <a:endParaRPr lang="en-US" sz="2500" dirty="0"/>
          </a:p>
          <a:p>
            <a:pPr lvl="1" algn="r" rtl="1"/>
            <a:r>
              <a:rPr lang="ar-SA" dirty="0" smtClean="0"/>
              <a:t>التحقق </a:t>
            </a:r>
            <a:r>
              <a:rPr lang="ar-SA" dirty="0"/>
              <a:t>من النتائج.</a:t>
            </a:r>
            <a:endParaRPr lang="en-US" sz="2500" dirty="0"/>
          </a:p>
          <a:p>
            <a:pPr lvl="1" algn="r" rtl="1"/>
            <a:r>
              <a:rPr lang="ar-SA" dirty="0"/>
              <a:t>دراسة وتحليل المنافسين.</a:t>
            </a:r>
            <a:endParaRPr lang="en-US" sz="2500" dirty="0"/>
          </a:p>
          <a:p>
            <a:pPr lvl="1" algn="r" rtl="1"/>
            <a:r>
              <a:rPr lang="ar-SA" dirty="0"/>
              <a:t>تحديد حجم الطلب.</a:t>
            </a:r>
            <a:endParaRPr lang="en-US" sz="2500" dirty="0"/>
          </a:p>
          <a:p>
            <a:pPr lvl="1" algn="r" rtl="1"/>
            <a:r>
              <a:rPr lang="ar-SA" dirty="0"/>
              <a:t>تحديد الحصة السوقية والتنبؤ بالطلب</a:t>
            </a:r>
            <a:r>
              <a:rPr lang="ar-SA" sz="2500" dirty="0"/>
              <a:t>.</a:t>
            </a:r>
            <a:endParaRPr lang="en-US" sz="2500" dirty="0"/>
          </a:p>
          <a:p>
            <a:pPr lvl="2" algn="r" rtl="1"/>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10</a:t>
            </a:fld>
            <a:endParaRPr lang="en-US" dirty="0">
              <a:solidFill>
                <a:srgbClr val="FFFFFF"/>
              </a:solidFill>
            </a:endParaRPr>
          </a:p>
        </p:txBody>
      </p:sp>
    </p:spTree>
    <p:extLst>
      <p:ext uri="{BB962C8B-B14F-4D97-AF65-F5344CB8AC3E}">
        <p14:creationId xmlns:p14="http://schemas.microsoft.com/office/powerpoint/2010/main" val="21140871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	</a:t>
            </a:r>
            <a:endParaRPr lang="en-US" dirty="0"/>
          </a:p>
        </p:txBody>
      </p:sp>
      <p:sp>
        <p:nvSpPr>
          <p:cNvPr id="3" name="Content Placeholder 2"/>
          <p:cNvSpPr>
            <a:spLocks noGrp="1"/>
          </p:cNvSpPr>
          <p:nvPr>
            <p:ph sz="quarter" idx="1"/>
          </p:nvPr>
        </p:nvSpPr>
        <p:spPr/>
        <p:txBody>
          <a:bodyPr>
            <a:normAutofit/>
          </a:bodyPr>
          <a:lstStyle/>
          <a:p>
            <a:pPr algn="r" rtl="1"/>
            <a:r>
              <a:rPr lang="ar-SA" dirty="0" smtClean="0"/>
              <a:t>منهجية العمل:-</a:t>
            </a:r>
          </a:p>
          <a:p>
            <a:pPr lvl="1" algn="r" rtl="1"/>
            <a:r>
              <a:rPr lang="ar-SA" dirty="0"/>
              <a:t>وقد قام فريق العمل باختيار المدن التالية لتطبيق منهجية العمل عليها:-</a:t>
            </a:r>
            <a:endParaRPr lang="en-US" dirty="0"/>
          </a:p>
          <a:p>
            <a:pPr lvl="2" algn="r" rtl="1"/>
            <a:r>
              <a:rPr lang="ar-SA" dirty="0"/>
              <a:t>نابلس</a:t>
            </a:r>
            <a:endParaRPr lang="en-US" dirty="0"/>
          </a:p>
          <a:p>
            <a:pPr lvl="2" algn="r" rtl="1"/>
            <a:r>
              <a:rPr lang="ar-SA" dirty="0"/>
              <a:t>طولكرم.</a:t>
            </a:r>
            <a:endParaRPr lang="en-US" dirty="0"/>
          </a:p>
          <a:p>
            <a:pPr lvl="2" algn="r" rtl="1"/>
            <a:r>
              <a:rPr lang="ar-SA" dirty="0"/>
              <a:t>سلفيت</a:t>
            </a:r>
            <a:endParaRPr lang="en-US" dirty="0"/>
          </a:p>
          <a:p>
            <a:pPr lvl="2" algn="r" rtl="1"/>
            <a:r>
              <a:rPr lang="ar-SA" dirty="0" smtClean="0"/>
              <a:t>قلقيلية.</a:t>
            </a:r>
            <a:endParaRPr lang="ar-SA" dirty="0"/>
          </a:p>
          <a:p>
            <a:pPr lvl="1" algn="r" rtl="1"/>
            <a:r>
              <a:rPr lang="ar-SA" dirty="0" smtClean="0"/>
              <a:t>تعتبر النتائج المستخلصة من هذه المدن هي نتائج معبرة عن السوق الفلسطيني لأنها تشكل أكثر من 35% من مجموع عدد السكان في الضفة الغربية.</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11</a:t>
            </a:fld>
            <a:endParaRPr lang="en-US" dirty="0">
              <a:solidFill>
                <a:srgbClr val="FFFFFF"/>
              </a:solidFill>
            </a:endParaRPr>
          </a:p>
        </p:txBody>
      </p:sp>
    </p:spTree>
    <p:extLst>
      <p:ext uri="{BB962C8B-B14F-4D97-AF65-F5344CB8AC3E}">
        <p14:creationId xmlns:p14="http://schemas.microsoft.com/office/powerpoint/2010/main" val="39332174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lstStyle/>
          <a:p>
            <a:pPr algn="r" rtl="1"/>
            <a:r>
              <a:rPr lang="ar-SA" dirty="0" smtClean="0"/>
              <a:t>منهجية العمل:-</a:t>
            </a:r>
          </a:p>
          <a:p>
            <a:pPr lvl="1" algn="r" rtl="1"/>
            <a:r>
              <a:rPr lang="ar-SA" dirty="0"/>
              <a:t>أجمل فريق العمل </a:t>
            </a:r>
            <a:r>
              <a:rPr lang="ar-SA" dirty="0" smtClean="0"/>
              <a:t>الفئات التي تستخدم هذا النوع من الصحون وهي :-</a:t>
            </a:r>
            <a:endParaRPr lang="en-US" dirty="0"/>
          </a:p>
          <a:p>
            <a:pPr algn="r" rtl="1"/>
            <a:endParaRPr lang="en-US" dirty="0"/>
          </a:p>
        </p:txBody>
      </p:sp>
      <p:pic>
        <p:nvPicPr>
          <p:cNvPr id="4" name="Picture 3"/>
          <p:cNvPicPr/>
          <p:nvPr/>
        </p:nvPicPr>
        <p:blipFill>
          <a:blip r:embed="rId2"/>
          <a:stretch>
            <a:fillRect/>
          </a:stretch>
        </p:blipFill>
        <p:spPr>
          <a:xfrm>
            <a:off x="2133600" y="2895600"/>
            <a:ext cx="4857750" cy="2524125"/>
          </a:xfrm>
          <a:prstGeom prst="rect">
            <a:avLst/>
          </a:prstGeom>
        </p:spPr>
      </p:pic>
      <p:sp>
        <p:nvSpPr>
          <p:cNvPr id="5" name="Slide Number Placeholder 4"/>
          <p:cNvSpPr>
            <a:spLocks noGrp="1"/>
          </p:cNvSpPr>
          <p:nvPr>
            <p:ph type="sldNum" sz="quarter" idx="12"/>
          </p:nvPr>
        </p:nvSpPr>
        <p:spPr/>
        <p:txBody>
          <a:bodyPr>
            <a:normAutofit fontScale="85000" lnSpcReduction="20000"/>
          </a:bodyPr>
          <a:lstStyle/>
          <a:p>
            <a:fld id="{1AD93096-5B34-4342-9326-69289CEAE4C2}" type="slidenum">
              <a:rPr lang="en-US" smtClean="0"/>
              <a:pPr/>
              <a:t>12</a:t>
            </a:fld>
            <a:endParaRPr lang="en-US" dirty="0">
              <a:solidFill>
                <a:srgbClr val="FFFFFF"/>
              </a:solidFill>
            </a:endParaRPr>
          </a:p>
        </p:txBody>
      </p:sp>
    </p:spTree>
    <p:extLst>
      <p:ext uri="{BB962C8B-B14F-4D97-AF65-F5344CB8AC3E}">
        <p14:creationId xmlns:p14="http://schemas.microsoft.com/office/powerpoint/2010/main" val="5187836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a:xfrm>
            <a:off x="609600" y="1600200"/>
            <a:ext cx="8153400" cy="4495800"/>
          </a:xfrm>
        </p:spPr>
        <p:txBody>
          <a:bodyPr>
            <a:normAutofit fontScale="77500" lnSpcReduction="20000"/>
          </a:bodyPr>
          <a:lstStyle/>
          <a:p>
            <a:pPr algn="r" rtl="1"/>
            <a:r>
              <a:rPr lang="ar-SA" dirty="0" smtClean="0"/>
              <a:t>اعداد الاستبيان:-</a:t>
            </a:r>
          </a:p>
          <a:p>
            <a:pPr algn="r" rtl="1"/>
            <a:r>
              <a:rPr lang="ar-SA" dirty="0"/>
              <a:t>تكون الاستبيان من صفحتين (أنظر ملحق رقم واحد) ، تتضمن من خلاله  عددا  من المواضيع التي سوف نجملها في التالي:-</a:t>
            </a:r>
            <a:endParaRPr lang="en-US" dirty="0"/>
          </a:p>
          <a:p>
            <a:pPr lvl="1" algn="r" rtl="1"/>
            <a:r>
              <a:rPr lang="ar-AE" dirty="0"/>
              <a:t>تحديد الفئة المستهدفة.</a:t>
            </a:r>
            <a:endParaRPr lang="en-US" dirty="0"/>
          </a:p>
          <a:p>
            <a:pPr lvl="1" algn="r" rtl="1"/>
            <a:r>
              <a:rPr lang="ar-AE" dirty="0"/>
              <a:t>المقاسات والانواع المستخدمة من المنتج.</a:t>
            </a:r>
            <a:endParaRPr lang="en-US" dirty="0"/>
          </a:p>
          <a:p>
            <a:pPr lvl="1" algn="r" rtl="1"/>
            <a:r>
              <a:rPr lang="ar-AE" dirty="0"/>
              <a:t>أكثر المقاسات طلبا.</a:t>
            </a:r>
            <a:endParaRPr lang="en-US" dirty="0"/>
          </a:p>
          <a:p>
            <a:pPr lvl="1" algn="r" rtl="1"/>
            <a:r>
              <a:rPr lang="ar-AE" dirty="0"/>
              <a:t>ما هو مصدرها؟</a:t>
            </a:r>
            <a:endParaRPr lang="en-US" dirty="0"/>
          </a:p>
          <a:p>
            <a:pPr lvl="1" algn="r" rtl="1"/>
            <a:r>
              <a:rPr lang="ar-AE" dirty="0"/>
              <a:t>هل تلبي احتياجات الزبائن؟</a:t>
            </a:r>
            <a:endParaRPr lang="en-US" dirty="0"/>
          </a:p>
          <a:p>
            <a:pPr lvl="1" algn="r" rtl="1"/>
            <a:r>
              <a:rPr lang="ar-AE" dirty="0"/>
              <a:t>هل مواصفاتها جيد؟</a:t>
            </a:r>
            <a:endParaRPr lang="en-US" dirty="0"/>
          </a:p>
          <a:p>
            <a:pPr lvl="1" algn="r" rtl="1"/>
            <a:r>
              <a:rPr lang="ar-AE" dirty="0"/>
              <a:t>هل يوجد سلع تعويضية تفي بالغرض؟</a:t>
            </a:r>
            <a:endParaRPr lang="en-US" dirty="0"/>
          </a:p>
          <a:p>
            <a:pPr lvl="1" algn="r" rtl="1"/>
            <a:r>
              <a:rPr lang="ar-AE" dirty="0"/>
              <a:t>سعر جميع الانواع من المورد.</a:t>
            </a:r>
            <a:endParaRPr lang="en-US" dirty="0"/>
          </a:p>
          <a:p>
            <a:pPr lvl="1" algn="r" rtl="1"/>
            <a:r>
              <a:rPr lang="ar-AE" dirty="0"/>
              <a:t>هل يوجد معاملة بعد البيع.</a:t>
            </a:r>
            <a:endParaRPr lang="en-US" dirty="0"/>
          </a:p>
          <a:p>
            <a:pPr lvl="1" algn="r" rtl="1"/>
            <a:r>
              <a:rPr lang="ar-AE" dirty="0"/>
              <a:t>هل تتوفر الانواع المستخدمة في الاسواق</a:t>
            </a:r>
            <a:r>
              <a:rPr lang="ar-AE" dirty="0" smtClean="0"/>
              <a:t>.</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13</a:t>
            </a:fld>
            <a:endParaRPr lang="en-US" dirty="0">
              <a:solidFill>
                <a:srgbClr val="FFFFFF"/>
              </a:solidFill>
            </a:endParaRPr>
          </a:p>
        </p:txBody>
      </p:sp>
    </p:spTree>
    <p:extLst>
      <p:ext uri="{BB962C8B-B14F-4D97-AF65-F5344CB8AC3E}">
        <p14:creationId xmlns:p14="http://schemas.microsoft.com/office/powerpoint/2010/main" val="17359898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lstStyle/>
          <a:p>
            <a:pPr algn="r" rtl="1"/>
            <a:r>
              <a:rPr lang="ar-SA" dirty="0" smtClean="0"/>
              <a:t>تحليل الاستبيان:-</a:t>
            </a:r>
          </a:p>
          <a:p>
            <a:pPr lvl="1" algn="r" rtl="1"/>
            <a:r>
              <a:rPr lang="ar-SA" dirty="0" smtClean="0"/>
              <a:t>1. توزيع استعمال الأصناف.</a:t>
            </a:r>
          </a:p>
          <a:p>
            <a:pPr lvl="1" algn="r" rtl="1"/>
            <a:endParaRPr lang="ar-SA" dirty="0" smtClean="0"/>
          </a:p>
        </p:txBody>
      </p:sp>
      <p:graphicFrame>
        <p:nvGraphicFramePr>
          <p:cNvPr id="4" name="Chart 3" title="توزيع الاصناف"/>
          <p:cNvGraphicFramePr/>
          <p:nvPr>
            <p:extLst>
              <p:ext uri="{D42A27DB-BD31-4B8C-83A1-F6EECF244321}">
                <p14:modId xmlns:p14="http://schemas.microsoft.com/office/powerpoint/2010/main" val="599297040"/>
              </p:ext>
            </p:extLst>
          </p:nvPr>
        </p:nvGraphicFramePr>
        <p:xfrm>
          <a:off x="5257800" y="2743200"/>
          <a:ext cx="3276600" cy="1981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title="توزيع الاصناف"/>
          <p:cNvGraphicFramePr/>
          <p:nvPr>
            <p:extLst>
              <p:ext uri="{D42A27DB-BD31-4B8C-83A1-F6EECF244321}">
                <p14:modId xmlns:p14="http://schemas.microsoft.com/office/powerpoint/2010/main" val="1273310575"/>
              </p:ext>
            </p:extLst>
          </p:nvPr>
        </p:nvGraphicFramePr>
        <p:xfrm>
          <a:off x="1752600" y="2819400"/>
          <a:ext cx="2819400" cy="1981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title="توزيع الاصناف"/>
          <p:cNvGraphicFramePr/>
          <p:nvPr>
            <p:extLst>
              <p:ext uri="{D42A27DB-BD31-4B8C-83A1-F6EECF244321}">
                <p14:modId xmlns:p14="http://schemas.microsoft.com/office/powerpoint/2010/main" val="3601974432"/>
              </p:ext>
            </p:extLst>
          </p:nvPr>
        </p:nvGraphicFramePr>
        <p:xfrm>
          <a:off x="1600200" y="4724400"/>
          <a:ext cx="2971800" cy="1905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title="توزيع الاصناف"/>
          <p:cNvGraphicFramePr/>
          <p:nvPr>
            <p:extLst>
              <p:ext uri="{D42A27DB-BD31-4B8C-83A1-F6EECF244321}">
                <p14:modId xmlns:p14="http://schemas.microsoft.com/office/powerpoint/2010/main" val="821288025"/>
              </p:ext>
            </p:extLst>
          </p:nvPr>
        </p:nvGraphicFramePr>
        <p:xfrm>
          <a:off x="5181600" y="4648200"/>
          <a:ext cx="3429000" cy="1981200"/>
        </p:xfrm>
        <a:graphic>
          <a:graphicData uri="http://schemas.openxmlformats.org/drawingml/2006/chart">
            <c:chart xmlns:c="http://schemas.openxmlformats.org/drawingml/2006/chart" xmlns:r="http://schemas.openxmlformats.org/officeDocument/2006/relationships" r:id="rId5"/>
          </a:graphicData>
        </a:graphic>
      </p:graphicFrame>
      <p:sp>
        <p:nvSpPr>
          <p:cNvPr id="8" name="Slide Number Placeholder 7"/>
          <p:cNvSpPr>
            <a:spLocks noGrp="1"/>
          </p:cNvSpPr>
          <p:nvPr>
            <p:ph type="sldNum" sz="quarter" idx="12"/>
          </p:nvPr>
        </p:nvSpPr>
        <p:spPr/>
        <p:txBody>
          <a:bodyPr>
            <a:normAutofit fontScale="85000" lnSpcReduction="20000"/>
          </a:bodyPr>
          <a:lstStyle/>
          <a:p>
            <a:fld id="{1AD93096-5B34-4342-9326-69289CEAE4C2}" type="slidenum">
              <a:rPr lang="en-US" smtClean="0"/>
              <a:pPr/>
              <a:t>14</a:t>
            </a:fld>
            <a:endParaRPr lang="en-US" dirty="0">
              <a:solidFill>
                <a:srgbClr val="FFFFFF"/>
              </a:solidFill>
            </a:endParaRPr>
          </a:p>
        </p:txBody>
      </p:sp>
    </p:spTree>
    <p:extLst>
      <p:ext uri="{BB962C8B-B14F-4D97-AF65-F5344CB8AC3E}">
        <p14:creationId xmlns:p14="http://schemas.microsoft.com/office/powerpoint/2010/main" val="5259495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normAutofit fontScale="25000" lnSpcReduction="20000"/>
          </a:bodyPr>
          <a:lstStyle/>
          <a:p>
            <a:pPr algn="r" rtl="1"/>
            <a:r>
              <a:rPr lang="ar-SA" sz="6400" b="1" dirty="0" smtClean="0"/>
              <a:t>تحليل الاستبيان:-</a:t>
            </a:r>
          </a:p>
          <a:p>
            <a:pPr lvl="1" algn="r" rtl="1"/>
            <a:r>
              <a:rPr lang="ar-SA" sz="5600" b="1" dirty="0" smtClean="0"/>
              <a:t>1. توزيع استعمال الأصناف في المدن الأربع:-</a:t>
            </a:r>
          </a:p>
          <a:p>
            <a:pPr lvl="1" algn="r" rtl="1"/>
            <a:endParaRPr lang="ar-SA" sz="5600" b="1" dirty="0"/>
          </a:p>
          <a:p>
            <a:pPr lvl="1" algn="r" rtl="1"/>
            <a:endParaRPr lang="ar-SA" sz="5600" b="1" dirty="0" smtClean="0"/>
          </a:p>
          <a:p>
            <a:pPr lvl="1" algn="r" rtl="1"/>
            <a:endParaRPr lang="ar-SA" sz="5600" b="1" dirty="0"/>
          </a:p>
          <a:p>
            <a:pPr lvl="1" algn="r" rtl="1"/>
            <a:endParaRPr lang="ar-SA" sz="5600" b="1" dirty="0" smtClean="0"/>
          </a:p>
          <a:p>
            <a:pPr lvl="1" algn="r" rtl="1"/>
            <a:endParaRPr lang="ar-SA" sz="5600" b="1" dirty="0"/>
          </a:p>
          <a:p>
            <a:pPr lvl="1" algn="r" rtl="1"/>
            <a:endParaRPr lang="ar-SA" sz="5600" b="1" dirty="0" smtClean="0"/>
          </a:p>
          <a:p>
            <a:pPr algn="r" rtl="1"/>
            <a:endParaRPr lang="ar-SA" sz="3200" b="1" dirty="0" smtClean="0"/>
          </a:p>
          <a:p>
            <a:pPr algn="r" rtl="1"/>
            <a:endParaRPr lang="ar-SA" sz="3200" b="1" dirty="0"/>
          </a:p>
          <a:p>
            <a:pPr algn="r" rtl="1"/>
            <a:endParaRPr lang="ar-SA" sz="3200" b="1" dirty="0" smtClean="0"/>
          </a:p>
          <a:p>
            <a:pPr algn="r" rtl="1"/>
            <a:endParaRPr lang="ar-SA" sz="3200" b="1" dirty="0"/>
          </a:p>
          <a:p>
            <a:pPr algn="r" rtl="1"/>
            <a:endParaRPr lang="ar-SA" sz="3200" b="1" dirty="0" smtClean="0"/>
          </a:p>
          <a:p>
            <a:pPr algn="r" rtl="1"/>
            <a:endParaRPr lang="ar-SA" sz="3200" b="1" dirty="0"/>
          </a:p>
          <a:p>
            <a:pPr marL="0" indent="0" algn="r" rtl="1">
              <a:buNone/>
            </a:pPr>
            <a:endParaRPr lang="ar-SA" sz="3200" b="1" dirty="0" smtClean="0"/>
          </a:p>
          <a:p>
            <a:pPr marL="0" indent="0" algn="r" rtl="1">
              <a:buNone/>
            </a:pPr>
            <a:endParaRPr lang="ar-SA" sz="3200" b="1" dirty="0"/>
          </a:p>
          <a:p>
            <a:pPr marL="0" indent="0" algn="r" rtl="1">
              <a:buNone/>
            </a:pPr>
            <a:r>
              <a:rPr lang="ar-SA" sz="5000" b="1" dirty="0" smtClean="0"/>
              <a:t>الأستنتاجات</a:t>
            </a:r>
            <a:r>
              <a:rPr lang="ar-SA" sz="5000" b="1" dirty="0"/>
              <a:t>:-</a:t>
            </a:r>
            <a:endParaRPr lang="en-US" sz="5000" dirty="0"/>
          </a:p>
          <a:p>
            <a:pPr lvl="1" algn="r" rtl="1"/>
            <a:r>
              <a:rPr lang="ar-SA" sz="4500" b="1" dirty="0"/>
              <a:t>يأتي صنف 0.5 كغم بنسبة 40% في المرتية الأولى من الأصناف الأكثر استهلاكا.</a:t>
            </a:r>
            <a:endParaRPr lang="en-US" sz="4500" b="1" dirty="0"/>
          </a:p>
          <a:p>
            <a:pPr lvl="1" algn="r" rtl="1"/>
            <a:r>
              <a:rPr lang="ar-SA" sz="4500" b="1" dirty="0"/>
              <a:t>يأتي صنف 1 كغم بالمرتبة الثانية، وبفارق أكبر عن 2 كغم وذلك بسبب استخدام أصحاب المحال صنف 1 كغم  لتعبئة صنف 2 كغم.</a:t>
            </a:r>
            <a:endParaRPr lang="en-US" sz="4500" b="1" dirty="0"/>
          </a:p>
          <a:p>
            <a:pPr lvl="2" algn="r" rtl="1"/>
            <a:endParaRPr lang="ar-SA" sz="3500" dirty="0" smtClean="0"/>
          </a:p>
          <a:p>
            <a:pPr algn="r" rtl="1"/>
            <a:endParaRPr lang="en-US" dirty="0"/>
          </a:p>
        </p:txBody>
      </p:sp>
      <p:graphicFrame>
        <p:nvGraphicFramePr>
          <p:cNvPr id="4" name="Chart 3" title="توزيع الاصناف"/>
          <p:cNvGraphicFramePr/>
          <p:nvPr>
            <p:extLst>
              <p:ext uri="{D42A27DB-BD31-4B8C-83A1-F6EECF244321}">
                <p14:modId xmlns:p14="http://schemas.microsoft.com/office/powerpoint/2010/main" val="1762202916"/>
              </p:ext>
            </p:extLst>
          </p:nvPr>
        </p:nvGraphicFramePr>
        <p:xfrm>
          <a:off x="2895600" y="2514600"/>
          <a:ext cx="4114800" cy="2514600"/>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normAutofit fontScale="85000" lnSpcReduction="20000"/>
          </a:bodyPr>
          <a:lstStyle/>
          <a:p>
            <a:fld id="{1AD93096-5B34-4342-9326-69289CEAE4C2}" type="slidenum">
              <a:rPr lang="en-US" smtClean="0"/>
              <a:pPr/>
              <a:t>15</a:t>
            </a:fld>
            <a:endParaRPr lang="en-US" dirty="0">
              <a:solidFill>
                <a:srgbClr val="FFFFFF"/>
              </a:solidFill>
            </a:endParaRPr>
          </a:p>
        </p:txBody>
      </p:sp>
    </p:spTree>
    <p:extLst>
      <p:ext uri="{BB962C8B-B14F-4D97-AF65-F5344CB8AC3E}">
        <p14:creationId xmlns:p14="http://schemas.microsoft.com/office/powerpoint/2010/main" val="13702918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normAutofit/>
          </a:bodyPr>
          <a:lstStyle/>
          <a:p>
            <a:pPr algn="r" rtl="1"/>
            <a:r>
              <a:rPr lang="ar-SA" dirty="0" smtClean="0"/>
              <a:t>تحليل الاستبيان:-</a:t>
            </a:r>
          </a:p>
          <a:p>
            <a:pPr marL="365760" lvl="1" indent="0" algn="r" rtl="1">
              <a:buNone/>
            </a:pPr>
            <a:r>
              <a:rPr lang="ar-SA" dirty="0"/>
              <a:t>2</a:t>
            </a:r>
            <a:r>
              <a:rPr lang="ar-SA" dirty="0" smtClean="0"/>
              <a:t>. تحديد السلع التعويضية والمنافسة.</a:t>
            </a:r>
          </a:p>
          <a:p>
            <a:pPr lvl="2" algn="r" rtl="1"/>
            <a:r>
              <a:rPr lang="ar-SA" dirty="0"/>
              <a:t>تم تحديد عدد من السلع المنافسة وهي:-</a:t>
            </a:r>
            <a:endParaRPr lang="en-US" dirty="0"/>
          </a:p>
          <a:p>
            <a:pPr lvl="3" algn="r" rtl="1"/>
            <a:r>
              <a:rPr lang="ar-SA" dirty="0"/>
              <a:t>أطباق الميلانين:- تستعمل اطباق الميلانين فقط لتعبئة البقلاوة، وهذا المنتج لا يمثل عامل ضاغط على المنتج لأن ثمنها أكثر بعشر أضعاف المنج وهي فقط تستخدم كعنصر جمالي.</a:t>
            </a:r>
            <a:endParaRPr lang="en-US" dirty="0"/>
          </a:p>
          <a:p>
            <a:pPr lvl="3" algn="r" rtl="1"/>
            <a:r>
              <a:rPr lang="ar-SA" dirty="0"/>
              <a:t>الصحون البلاستيكية الخفيفة (صحون الطعام) :- كانت تستخدم ولكن بسبب تكسرها وعدم قدرتها على الحفاظ بالمنتجات بالشكل الصحيح فهي لا تمثل قوة ضاغطة على المنتج.</a:t>
            </a:r>
            <a:endParaRPr lang="en-US" dirty="0"/>
          </a:p>
          <a:p>
            <a:pPr lvl="3" algn="r" rtl="1"/>
            <a:r>
              <a:rPr lang="ar-SA" dirty="0"/>
              <a:t>الأكياس </a:t>
            </a:r>
            <a:r>
              <a:rPr lang="ar-SA" dirty="0" smtClean="0"/>
              <a:t>البلاستيكية</a:t>
            </a:r>
            <a:r>
              <a:rPr lang="ar-SA" dirty="0"/>
              <a:t>.</a:t>
            </a:r>
            <a:endParaRPr lang="en-US" dirty="0"/>
          </a:p>
          <a:p>
            <a:pPr marL="1554480" lvl="4" indent="0" algn="r" rtl="1">
              <a:buNone/>
            </a:pP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16</a:t>
            </a:fld>
            <a:endParaRPr lang="en-US" dirty="0">
              <a:solidFill>
                <a:srgbClr val="FFFFFF"/>
              </a:solidFill>
            </a:endParaRPr>
          </a:p>
        </p:txBody>
      </p:sp>
    </p:spTree>
    <p:extLst>
      <p:ext uri="{BB962C8B-B14F-4D97-AF65-F5344CB8AC3E}">
        <p14:creationId xmlns:p14="http://schemas.microsoft.com/office/powerpoint/2010/main" val="23811611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lstStyle/>
          <a:p>
            <a:pPr algn="r" rtl="1"/>
            <a:r>
              <a:rPr lang="ar-SA" dirty="0" smtClean="0"/>
              <a:t>تحليل جودة الأطباق الموجودة في السوق:-</a:t>
            </a:r>
          </a:p>
          <a:p>
            <a:pPr algn="r" rtl="1"/>
            <a:endParaRPr lang="en-US" dirty="0"/>
          </a:p>
        </p:txBody>
      </p:sp>
      <p:graphicFrame>
        <p:nvGraphicFramePr>
          <p:cNvPr id="4" name="Chart 3"/>
          <p:cNvGraphicFramePr/>
          <p:nvPr>
            <p:extLst>
              <p:ext uri="{D42A27DB-BD31-4B8C-83A1-F6EECF244321}">
                <p14:modId xmlns:p14="http://schemas.microsoft.com/office/powerpoint/2010/main" val="3678564459"/>
              </p:ext>
            </p:extLst>
          </p:nvPr>
        </p:nvGraphicFramePr>
        <p:xfrm>
          <a:off x="2590800" y="4619625"/>
          <a:ext cx="3733800" cy="2362200"/>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p:cNvPicPr/>
          <p:nvPr/>
        </p:nvPicPr>
        <p:blipFill>
          <a:blip r:embed="rId3"/>
          <a:stretch>
            <a:fillRect/>
          </a:stretch>
        </p:blipFill>
        <p:spPr>
          <a:xfrm>
            <a:off x="5257800" y="2100262"/>
            <a:ext cx="3048000" cy="2476500"/>
          </a:xfrm>
          <a:prstGeom prst="rect">
            <a:avLst/>
          </a:prstGeom>
        </p:spPr>
      </p:pic>
      <p:pic>
        <p:nvPicPr>
          <p:cNvPr id="6" name="Picture 5"/>
          <p:cNvPicPr/>
          <p:nvPr/>
        </p:nvPicPr>
        <p:blipFill>
          <a:blip r:embed="rId4"/>
          <a:stretch>
            <a:fillRect/>
          </a:stretch>
        </p:blipFill>
        <p:spPr>
          <a:xfrm>
            <a:off x="1066800" y="2066925"/>
            <a:ext cx="2895600" cy="2543175"/>
          </a:xfrm>
          <a:prstGeom prst="rect">
            <a:avLst/>
          </a:prstGeom>
        </p:spPr>
      </p:pic>
      <p:sp>
        <p:nvSpPr>
          <p:cNvPr id="7" name="Slide Number Placeholder 6"/>
          <p:cNvSpPr>
            <a:spLocks noGrp="1"/>
          </p:cNvSpPr>
          <p:nvPr>
            <p:ph type="sldNum" sz="quarter" idx="12"/>
          </p:nvPr>
        </p:nvSpPr>
        <p:spPr/>
        <p:txBody>
          <a:bodyPr>
            <a:normAutofit fontScale="85000" lnSpcReduction="20000"/>
          </a:bodyPr>
          <a:lstStyle/>
          <a:p>
            <a:fld id="{1AD93096-5B34-4342-9326-69289CEAE4C2}" type="slidenum">
              <a:rPr lang="en-US" smtClean="0"/>
              <a:pPr/>
              <a:t>17</a:t>
            </a:fld>
            <a:endParaRPr lang="en-US" dirty="0">
              <a:solidFill>
                <a:srgbClr val="FFFFFF"/>
              </a:solidFill>
            </a:endParaRPr>
          </a:p>
        </p:txBody>
      </p:sp>
    </p:spTree>
    <p:extLst>
      <p:ext uri="{BB962C8B-B14F-4D97-AF65-F5344CB8AC3E}">
        <p14:creationId xmlns:p14="http://schemas.microsoft.com/office/powerpoint/2010/main" val="31306402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lstStyle/>
          <a:p>
            <a:pPr algn="r" rtl="1"/>
            <a:r>
              <a:rPr lang="ar-SA" dirty="0" smtClean="0"/>
              <a:t>تحديد حجم الطلب الكلي:-</a:t>
            </a:r>
          </a:p>
          <a:p>
            <a:pPr lvl="1" algn="r" rtl="1"/>
            <a:r>
              <a:rPr lang="ar-SA" dirty="0"/>
              <a:t>تم تحديد الفئات المستهدفة والتي كانت تتمثل في:-</a:t>
            </a:r>
            <a:endParaRPr lang="en-US" dirty="0"/>
          </a:p>
          <a:p>
            <a:pPr lvl="2" algn="r" rtl="1"/>
            <a:r>
              <a:rPr lang="ar-SA" dirty="0"/>
              <a:t>مسلخ شركة </a:t>
            </a:r>
            <a:r>
              <a:rPr lang="ar-SA" dirty="0" smtClean="0"/>
              <a:t>دواجن فلسطين</a:t>
            </a:r>
            <a:r>
              <a:rPr lang="ar-SA" dirty="0"/>
              <a:t> </a:t>
            </a:r>
            <a:r>
              <a:rPr lang="ar-SA" dirty="0" smtClean="0"/>
              <a:t>(عزيزا)</a:t>
            </a:r>
            <a:endParaRPr lang="en-US" dirty="0"/>
          </a:p>
          <a:p>
            <a:pPr lvl="2" algn="r" rtl="1"/>
            <a:r>
              <a:rPr lang="ar-SA" dirty="0"/>
              <a:t>محال بيع الحلويات الشرقية.</a:t>
            </a:r>
            <a:endParaRPr lang="en-US" dirty="0"/>
          </a:p>
          <a:p>
            <a:pPr marL="0" indent="0" algn="r" rtl="1">
              <a:buNone/>
            </a:pPr>
            <a:endParaRPr lang="ar-SA" dirty="0" smtClean="0"/>
          </a:p>
          <a:p>
            <a:pPr marL="0" indent="0" algn="r" rtl="1">
              <a:buNone/>
            </a:pPr>
            <a:r>
              <a:rPr lang="ar-SA" b="1" dirty="0" smtClean="0"/>
              <a:t>ملاحظة:- يمكن زيادة الفئات المستهدفة لتشمل فئات أخرى ولكن، هذا منوط بالدراسة الفنية والقدرة الانتاجية للالات المستخدمة</a:t>
            </a:r>
            <a:r>
              <a:rPr lang="ar-SA" dirty="0" smtClean="0"/>
              <a:t>.</a:t>
            </a:r>
            <a:r>
              <a:rPr lang="ar-SA" dirty="0"/>
              <a:t> </a:t>
            </a:r>
            <a:endParaRPr lang="en-US" dirty="0"/>
          </a:p>
          <a:p>
            <a:pPr algn="r" rtl="1"/>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18</a:t>
            </a:fld>
            <a:endParaRPr lang="en-US" dirty="0">
              <a:solidFill>
                <a:srgbClr val="FFFFFF"/>
              </a:solidFill>
            </a:endParaRPr>
          </a:p>
        </p:txBody>
      </p:sp>
    </p:spTree>
    <p:extLst>
      <p:ext uri="{BB962C8B-B14F-4D97-AF65-F5344CB8AC3E}">
        <p14:creationId xmlns:p14="http://schemas.microsoft.com/office/powerpoint/2010/main" val="8308353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lstStyle/>
          <a:p>
            <a:pPr algn="r" rtl="1"/>
            <a:r>
              <a:rPr lang="ar-SA" dirty="0" smtClean="0"/>
              <a:t>تحديد حجم طلب مسلخ شركة عزيزة:-</a:t>
            </a:r>
          </a:p>
          <a:p>
            <a:pPr lvl="1" algn="r" rtl="1"/>
            <a:r>
              <a:rPr lang="ar-SA" dirty="0"/>
              <a:t>يعتبر طلب المسلخ هو طلب غير مستقل ( الطلب المعتمد)؛ اذ </a:t>
            </a:r>
            <a:r>
              <a:rPr lang="ar-SA" dirty="0" smtClean="0"/>
              <a:t>يعتمد </a:t>
            </a:r>
            <a:r>
              <a:rPr lang="ar-SA" dirty="0"/>
              <a:t>الطلب على خطط انتاج الشركة.</a:t>
            </a:r>
            <a:endParaRPr lang="en-US" dirty="0"/>
          </a:p>
          <a:p>
            <a:pPr lvl="1" algn="r" rtl="1"/>
            <a:r>
              <a:rPr lang="ar-SA" dirty="0"/>
              <a:t>تم تحديد طلب شركة عزيزة للدواجن من خلال مقابلة مدير التخطيط والتطوير في الشركة، والذي قدر الانتاج اليومي واحتياجات المسلخ من الصحون البلاستيكية ب 14000 </a:t>
            </a:r>
            <a:r>
              <a:rPr lang="ar-SA" dirty="0" smtClean="0"/>
              <a:t>يوميا.</a:t>
            </a:r>
            <a:endParaRPr lang="en-US" dirty="0"/>
          </a:p>
          <a:p>
            <a:pPr rtl="1"/>
            <a:r>
              <a:rPr lang="ar-SA" dirty="0"/>
              <a:t> </a:t>
            </a:r>
            <a:endParaRPr lang="en-US" dirty="0"/>
          </a:p>
          <a:p>
            <a:pPr algn="r" rtl="1"/>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19</a:t>
            </a:fld>
            <a:endParaRPr lang="en-US" dirty="0">
              <a:solidFill>
                <a:srgbClr val="FFFFFF"/>
              </a:solidFill>
            </a:endParaRPr>
          </a:p>
        </p:txBody>
      </p:sp>
    </p:spTree>
    <p:extLst>
      <p:ext uri="{BB962C8B-B14F-4D97-AF65-F5344CB8AC3E}">
        <p14:creationId xmlns:p14="http://schemas.microsoft.com/office/powerpoint/2010/main" val="15152839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خريطة العرض</a:t>
            </a:r>
            <a:endParaRPr lang="en-US" dirty="0"/>
          </a:p>
        </p:txBody>
      </p:sp>
      <p:sp>
        <p:nvSpPr>
          <p:cNvPr id="3" name="Content Placeholder 2"/>
          <p:cNvSpPr>
            <a:spLocks noGrp="1"/>
          </p:cNvSpPr>
          <p:nvPr>
            <p:ph sz="quarter" idx="1"/>
          </p:nvPr>
        </p:nvSpPr>
        <p:spPr/>
        <p:txBody>
          <a:bodyPr/>
          <a:lstStyle/>
          <a:p>
            <a:pPr algn="r" rtl="1"/>
            <a:r>
              <a:rPr lang="ar-SA" dirty="0" smtClean="0">
                <a:hlinkClick r:id="rId3" action="ppaction://hlinksldjump"/>
              </a:rPr>
              <a:t>الوحدة الأولى:- (المقدمة)</a:t>
            </a:r>
            <a:endParaRPr lang="ar-SA" dirty="0" smtClean="0"/>
          </a:p>
          <a:p>
            <a:pPr algn="r" rtl="1"/>
            <a:r>
              <a:rPr lang="ar-SA" dirty="0" smtClean="0">
                <a:hlinkClick r:id="rId4" action="ppaction://hlinksldjump"/>
              </a:rPr>
              <a:t>الوحدة الثانية :- (منهجية العمل)</a:t>
            </a:r>
            <a:endParaRPr lang="ar-SA" dirty="0" smtClean="0"/>
          </a:p>
          <a:p>
            <a:pPr algn="r" rtl="1"/>
            <a:r>
              <a:rPr lang="ar-SA" dirty="0" smtClean="0">
                <a:hlinkClick r:id="rId5" action="ppaction://hlinksldjump"/>
              </a:rPr>
              <a:t>الوحدة الثالثة :- (الدراسة السوقية)</a:t>
            </a:r>
            <a:endParaRPr lang="ar-SA" dirty="0" smtClean="0"/>
          </a:p>
          <a:p>
            <a:pPr algn="r" rtl="1"/>
            <a:r>
              <a:rPr lang="ar-SA" dirty="0" smtClean="0">
                <a:hlinkClick r:id="rId6" action="ppaction://hlinksldjump"/>
              </a:rPr>
              <a:t>الوحدة الرابعة :- (الدراسة الفنية)</a:t>
            </a:r>
            <a:endParaRPr lang="ar-SA" dirty="0" smtClean="0"/>
          </a:p>
          <a:p>
            <a:pPr algn="r" rtl="1"/>
            <a:r>
              <a:rPr lang="ar-SA" dirty="0" smtClean="0">
                <a:hlinkClick r:id="rId7" action="ppaction://hlinksldjump"/>
              </a:rPr>
              <a:t>الوحدة الخامسة :- (الدراسة المالية)</a:t>
            </a:r>
            <a:endParaRPr lang="ar-SA" dirty="0" smtClean="0"/>
          </a:p>
          <a:p>
            <a:pPr algn="r" rtl="1"/>
            <a:r>
              <a:rPr lang="ar-SA" dirty="0" smtClean="0"/>
              <a:t>الملاحق</a:t>
            </a:r>
          </a:p>
          <a:p>
            <a:pPr algn="r" rtl="1"/>
            <a:r>
              <a:rPr lang="ar-SA" dirty="0" smtClean="0"/>
              <a:t>المراجع</a:t>
            </a:r>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2</a:t>
            </a:fld>
            <a:endParaRPr lang="en-US" dirty="0">
              <a:solidFill>
                <a:srgbClr val="FFFFFF"/>
              </a:solidFill>
            </a:endParaRPr>
          </a:p>
        </p:txBody>
      </p:sp>
    </p:spTree>
    <p:extLst>
      <p:ext uri="{BB962C8B-B14F-4D97-AF65-F5344CB8AC3E}">
        <p14:creationId xmlns:p14="http://schemas.microsoft.com/office/powerpoint/2010/main" val="37558772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lstStyle/>
          <a:p>
            <a:pPr algn="r" rtl="1"/>
            <a:r>
              <a:rPr lang="ar-SA" dirty="0" smtClean="0"/>
              <a:t>تحديد حجم الطلب لدى قطاع الحلويات الشرقية:-</a:t>
            </a:r>
          </a:p>
          <a:p>
            <a:pPr lvl="1" algn="r" rtl="1"/>
            <a:r>
              <a:rPr lang="ar-SA" dirty="0" smtClean="0"/>
              <a:t>ايجاد الاستهلاك الشهري للأسر من الحلويات الشرقية والتوصل الى حجم الاستهلاك الكلي.</a:t>
            </a:r>
          </a:p>
          <a:p>
            <a:pPr lvl="1" algn="r" rtl="1"/>
            <a:r>
              <a:rPr lang="ar-SA" dirty="0" smtClean="0"/>
              <a:t>ايجاد الاستهلاك الشهري للأسر من الحلويات الشرقية المحمولة داخل الصحون البلاستيكية لعدد من المدن.</a:t>
            </a:r>
          </a:p>
          <a:p>
            <a:pPr lvl="1" algn="r" rtl="1"/>
            <a:r>
              <a:rPr lang="ar-SA" dirty="0" smtClean="0"/>
              <a:t>ايجاد نسبة بين الاستهلاك الشهري للأسر من الحلويات وبين الاستهلاك الشهري للأسر من الحلويات الشرقية المحمولة داخل الصحون البلاستيكية لجميع المدن.</a:t>
            </a:r>
          </a:p>
          <a:p>
            <a:pPr lvl="1" algn="r" rtl="1"/>
            <a:r>
              <a:rPr lang="ar-SA" dirty="0" smtClean="0"/>
              <a:t>ايجاد الحصة السوقية.</a:t>
            </a:r>
          </a:p>
          <a:p>
            <a:pPr lvl="1" algn="r" rtl="1"/>
            <a:r>
              <a:rPr lang="ar-SA" dirty="0" smtClean="0"/>
              <a:t>ايجاد عدد الصحون المراد انتاجها سنويا.</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20</a:t>
            </a:fld>
            <a:endParaRPr lang="en-US" dirty="0">
              <a:solidFill>
                <a:srgbClr val="FFFFFF"/>
              </a:solidFill>
            </a:endParaRPr>
          </a:p>
        </p:txBody>
      </p:sp>
    </p:spTree>
    <p:extLst>
      <p:ext uri="{BB962C8B-B14F-4D97-AF65-F5344CB8AC3E}">
        <p14:creationId xmlns:p14="http://schemas.microsoft.com/office/powerpoint/2010/main" val="19709924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lstStyle/>
          <a:p>
            <a:pPr algn="r" rtl="1"/>
            <a:r>
              <a:rPr lang="ar-SA" sz="2400" dirty="0"/>
              <a:t>تم ايجاد الاستهلاك الكلي داخل المدن الفلسطينية، من الخلال الجدول (2) في الاسفل حيث تم ضرب الاستهلاك الشهري للاسرة مضروب في عدد الاسر</a:t>
            </a:r>
            <a:r>
              <a:rPr lang="ar-SA" sz="2400" dirty="0" smtClean="0"/>
              <a:t>.</a:t>
            </a:r>
          </a:p>
          <a:p>
            <a:pPr algn="r" rtl="1"/>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875762669"/>
              </p:ext>
            </p:extLst>
          </p:nvPr>
        </p:nvGraphicFramePr>
        <p:xfrm>
          <a:off x="1590675" y="2652204"/>
          <a:ext cx="5419725" cy="4065778"/>
        </p:xfrm>
        <a:graphic>
          <a:graphicData uri="http://schemas.openxmlformats.org/drawingml/2006/table">
            <a:tbl>
              <a:tblPr rtl="1">
                <a:tableStyleId>{D7AC3CCA-C797-4891-BE02-D94E43425B78}</a:tableStyleId>
              </a:tblPr>
              <a:tblGrid>
                <a:gridCol w="1019175"/>
                <a:gridCol w="1295400"/>
                <a:gridCol w="590550"/>
                <a:gridCol w="847725"/>
                <a:gridCol w="752475"/>
                <a:gridCol w="914400"/>
              </a:tblGrid>
              <a:tr h="409575">
                <a:tc>
                  <a:txBody>
                    <a:bodyPr/>
                    <a:lstStyle/>
                    <a:p>
                      <a:pPr marL="0" marR="0" algn="just" rtl="1">
                        <a:lnSpc>
                          <a:spcPct val="115000"/>
                        </a:lnSpc>
                        <a:spcBef>
                          <a:spcPts val="0"/>
                        </a:spcBef>
                        <a:spcAft>
                          <a:spcPts val="1000"/>
                        </a:spcAft>
                      </a:pPr>
                      <a:r>
                        <a:rPr lang="ar-SA" sz="1100" dirty="0">
                          <a:effectLst/>
                        </a:rPr>
                        <a:t>المحافظة</a:t>
                      </a:r>
                      <a:endParaRPr lang="en-US" sz="1100" dirty="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عدد الاسر</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متوسط حجم الاسرة</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استهلاك الاسرة الشهري</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dirty="0">
                          <a:effectLst/>
                        </a:rPr>
                        <a:t>الاستهلاك </a:t>
                      </a:r>
                      <a:r>
                        <a:rPr lang="ar-SA" sz="1100" dirty="0" smtClean="0">
                          <a:effectLst/>
                        </a:rPr>
                        <a:t>الكلي (كغم/شهري)</a:t>
                      </a:r>
                      <a:endParaRPr lang="en-US" sz="1100" dirty="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النسة المئوية للاستهلاك</a:t>
                      </a:r>
                      <a:endParaRPr lang="en-US" sz="1100">
                        <a:effectLst/>
                        <a:latin typeface="Calibri"/>
                        <a:ea typeface="Calibri"/>
                        <a:cs typeface="Arial"/>
                      </a:endParaRPr>
                    </a:p>
                  </a:txBody>
                  <a:tcPr marL="68580" marR="68580" marT="0" marB="0" anchor="ctr"/>
                </a:tc>
              </a:tr>
              <a:tr h="238125">
                <a:tc>
                  <a:txBody>
                    <a:bodyPr/>
                    <a:lstStyle/>
                    <a:p>
                      <a:pPr marL="0" marR="0" algn="just" rtl="1">
                        <a:lnSpc>
                          <a:spcPct val="115000"/>
                        </a:lnSpc>
                        <a:spcBef>
                          <a:spcPts val="0"/>
                        </a:spcBef>
                        <a:spcAft>
                          <a:spcPts val="1000"/>
                        </a:spcAft>
                      </a:pPr>
                      <a:r>
                        <a:rPr lang="ar-SA" sz="1100">
                          <a:effectLst/>
                        </a:rPr>
                        <a:t>جنين</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47437</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5.8</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1.097</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52038.39</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16%</a:t>
                      </a:r>
                      <a:endParaRPr lang="en-US" sz="1100">
                        <a:effectLst/>
                        <a:latin typeface="Calibri"/>
                        <a:ea typeface="Calibri"/>
                        <a:cs typeface="Arial"/>
                      </a:endParaRPr>
                    </a:p>
                  </a:txBody>
                  <a:tcPr marL="68580" marR="68580" marT="0" marB="0" anchor="ctr"/>
                </a:tc>
              </a:tr>
              <a:tr h="304800">
                <a:tc>
                  <a:txBody>
                    <a:bodyPr/>
                    <a:lstStyle/>
                    <a:p>
                      <a:pPr marL="0" marR="0" algn="just" rtl="1">
                        <a:lnSpc>
                          <a:spcPct val="115000"/>
                        </a:lnSpc>
                        <a:spcBef>
                          <a:spcPts val="0"/>
                        </a:spcBef>
                        <a:spcAft>
                          <a:spcPts val="1000"/>
                        </a:spcAft>
                      </a:pPr>
                      <a:r>
                        <a:rPr lang="ar-SA" sz="1100">
                          <a:effectLst/>
                        </a:rPr>
                        <a:t>طوباس</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9004</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5.6</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1.094</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9850.376</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3%</a:t>
                      </a:r>
                      <a:endParaRPr lang="en-US" sz="1100">
                        <a:effectLst/>
                        <a:latin typeface="Calibri"/>
                        <a:ea typeface="Calibri"/>
                        <a:cs typeface="Arial"/>
                      </a:endParaRPr>
                    </a:p>
                  </a:txBody>
                  <a:tcPr marL="68580" marR="68580" marT="0" marB="0" anchor="ctr"/>
                </a:tc>
              </a:tr>
              <a:tr h="295275">
                <a:tc>
                  <a:txBody>
                    <a:bodyPr/>
                    <a:lstStyle/>
                    <a:p>
                      <a:pPr marL="0" marR="0" algn="just" rtl="1">
                        <a:lnSpc>
                          <a:spcPct val="115000"/>
                        </a:lnSpc>
                        <a:spcBef>
                          <a:spcPts val="0"/>
                        </a:spcBef>
                        <a:spcAft>
                          <a:spcPts val="1000"/>
                        </a:spcAft>
                      </a:pPr>
                      <a:r>
                        <a:rPr lang="ar-SA" sz="1100">
                          <a:effectLst/>
                        </a:rPr>
                        <a:t>طولكرم</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29938</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5.6</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1.037</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31045.71</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10%</a:t>
                      </a:r>
                      <a:endParaRPr lang="en-US" sz="1100">
                        <a:effectLst/>
                        <a:latin typeface="Calibri"/>
                        <a:ea typeface="Calibri"/>
                        <a:cs typeface="Arial"/>
                      </a:endParaRPr>
                    </a:p>
                  </a:txBody>
                  <a:tcPr marL="68580" marR="68580" marT="0" marB="0" anchor="ctr"/>
                </a:tc>
              </a:tr>
              <a:tr h="276225">
                <a:tc>
                  <a:txBody>
                    <a:bodyPr/>
                    <a:lstStyle/>
                    <a:p>
                      <a:pPr marL="0" marR="0" algn="just" rtl="1">
                        <a:lnSpc>
                          <a:spcPct val="115000"/>
                        </a:lnSpc>
                        <a:spcBef>
                          <a:spcPts val="0"/>
                        </a:spcBef>
                        <a:spcAft>
                          <a:spcPts val="1000"/>
                        </a:spcAft>
                      </a:pPr>
                      <a:r>
                        <a:rPr lang="ar-SA" sz="1100">
                          <a:effectLst/>
                        </a:rPr>
                        <a:t>قلقيلية</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16483</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5.6</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2.140</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35273.62</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11%</a:t>
                      </a:r>
                      <a:endParaRPr lang="en-US" sz="1100">
                        <a:effectLst/>
                        <a:latin typeface="Calibri"/>
                        <a:ea typeface="Calibri"/>
                        <a:cs typeface="Arial"/>
                      </a:endParaRPr>
                    </a:p>
                  </a:txBody>
                  <a:tcPr marL="68580" marR="68580" marT="0" marB="0" anchor="ctr"/>
                </a:tc>
              </a:tr>
              <a:tr h="304800">
                <a:tc>
                  <a:txBody>
                    <a:bodyPr/>
                    <a:lstStyle/>
                    <a:p>
                      <a:pPr marL="0" marR="0" algn="just" rtl="1">
                        <a:lnSpc>
                          <a:spcPct val="115000"/>
                        </a:lnSpc>
                        <a:spcBef>
                          <a:spcPts val="0"/>
                        </a:spcBef>
                        <a:spcAft>
                          <a:spcPts val="1000"/>
                        </a:spcAft>
                      </a:pPr>
                      <a:r>
                        <a:rPr lang="ar-SA" sz="1100">
                          <a:effectLst/>
                        </a:rPr>
                        <a:t>نابلس</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59663</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5.8</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1.213</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72371.22</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22%</a:t>
                      </a:r>
                      <a:endParaRPr lang="en-US" sz="1100">
                        <a:effectLst/>
                        <a:latin typeface="Calibri"/>
                        <a:ea typeface="Calibri"/>
                        <a:cs typeface="Arial"/>
                      </a:endParaRPr>
                    </a:p>
                  </a:txBody>
                  <a:tcPr marL="68580" marR="68580" marT="0" marB="0" anchor="ctr"/>
                </a:tc>
              </a:tr>
              <a:tr h="314325">
                <a:tc>
                  <a:txBody>
                    <a:bodyPr/>
                    <a:lstStyle/>
                    <a:p>
                      <a:pPr marL="0" marR="0" algn="just" rtl="1">
                        <a:lnSpc>
                          <a:spcPct val="115000"/>
                        </a:lnSpc>
                        <a:spcBef>
                          <a:spcPts val="0"/>
                        </a:spcBef>
                        <a:spcAft>
                          <a:spcPts val="1000"/>
                        </a:spcAft>
                      </a:pPr>
                      <a:r>
                        <a:rPr lang="ar-SA" sz="1100">
                          <a:effectLst/>
                        </a:rPr>
                        <a:t>سلفيت</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11103</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5.8</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1.200</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13323.6</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4%</a:t>
                      </a:r>
                      <a:endParaRPr lang="en-US" sz="1100">
                        <a:effectLst/>
                        <a:latin typeface="Calibri"/>
                        <a:ea typeface="Calibri"/>
                        <a:cs typeface="Arial"/>
                      </a:endParaRPr>
                    </a:p>
                  </a:txBody>
                  <a:tcPr marL="68580" marR="68580" marT="0" marB="0" anchor="ctr"/>
                </a:tc>
              </a:tr>
              <a:tr h="371475">
                <a:tc>
                  <a:txBody>
                    <a:bodyPr/>
                    <a:lstStyle/>
                    <a:p>
                      <a:pPr marL="0" marR="0" algn="just" rtl="1">
                        <a:lnSpc>
                          <a:spcPct val="115000"/>
                        </a:lnSpc>
                        <a:spcBef>
                          <a:spcPts val="0"/>
                        </a:spcBef>
                        <a:spcAft>
                          <a:spcPts val="1000"/>
                        </a:spcAft>
                      </a:pPr>
                      <a:r>
                        <a:rPr lang="ar-SA" sz="1100">
                          <a:effectLst/>
                        </a:rPr>
                        <a:t>رام الله والبيرة</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52834</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5.5</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0.567</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29956.88</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9%</a:t>
                      </a:r>
                      <a:endParaRPr lang="en-US" sz="1100">
                        <a:effectLst/>
                        <a:latin typeface="Calibri"/>
                        <a:ea typeface="Calibri"/>
                        <a:cs typeface="Arial"/>
                      </a:endParaRPr>
                    </a:p>
                  </a:txBody>
                  <a:tcPr marL="68580" marR="68580" marT="0" marB="0" anchor="ctr"/>
                </a:tc>
              </a:tr>
              <a:tr h="304800">
                <a:tc>
                  <a:txBody>
                    <a:bodyPr/>
                    <a:lstStyle/>
                    <a:p>
                      <a:pPr marL="0" marR="0" algn="just" rtl="1">
                        <a:lnSpc>
                          <a:spcPct val="115000"/>
                        </a:lnSpc>
                        <a:spcBef>
                          <a:spcPts val="0"/>
                        </a:spcBef>
                        <a:spcAft>
                          <a:spcPts val="1000"/>
                        </a:spcAft>
                      </a:pPr>
                      <a:r>
                        <a:rPr lang="ar-SA" sz="1100">
                          <a:effectLst/>
                        </a:rPr>
                        <a:t>بيت لحم</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32667</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5.5</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0.471</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15386.16</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5%</a:t>
                      </a:r>
                      <a:endParaRPr lang="en-US" sz="1100">
                        <a:effectLst/>
                        <a:latin typeface="Calibri"/>
                        <a:ea typeface="Calibri"/>
                        <a:cs typeface="Arial"/>
                      </a:endParaRPr>
                    </a:p>
                  </a:txBody>
                  <a:tcPr marL="68580" marR="68580" marT="0" marB="0" anchor="ctr"/>
                </a:tc>
              </a:tr>
              <a:tr h="304800">
                <a:tc>
                  <a:txBody>
                    <a:bodyPr/>
                    <a:lstStyle/>
                    <a:p>
                      <a:pPr marL="0" marR="0" algn="just" rtl="1">
                        <a:lnSpc>
                          <a:spcPct val="115000"/>
                        </a:lnSpc>
                        <a:spcBef>
                          <a:spcPts val="0"/>
                        </a:spcBef>
                        <a:spcAft>
                          <a:spcPts val="1000"/>
                        </a:spcAft>
                      </a:pPr>
                      <a:r>
                        <a:rPr lang="ar-SA" sz="1100">
                          <a:effectLst/>
                        </a:rPr>
                        <a:t>الخليل</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89919</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6.1</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0.671</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60335.65</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19%</a:t>
                      </a:r>
                      <a:endParaRPr lang="en-US" sz="1100">
                        <a:effectLst/>
                        <a:latin typeface="Calibri"/>
                        <a:ea typeface="Calibri"/>
                        <a:cs typeface="Arial"/>
                      </a:endParaRPr>
                    </a:p>
                  </a:txBody>
                  <a:tcPr marL="68580" marR="68580" marT="0" marB="0" anchor="ctr"/>
                </a:tc>
              </a:tr>
              <a:tr h="333375">
                <a:tc>
                  <a:txBody>
                    <a:bodyPr/>
                    <a:lstStyle/>
                    <a:p>
                      <a:pPr marL="0" marR="0" algn="just" rtl="1">
                        <a:lnSpc>
                          <a:spcPct val="115000"/>
                        </a:lnSpc>
                        <a:spcBef>
                          <a:spcPts val="0"/>
                        </a:spcBef>
                        <a:spcAft>
                          <a:spcPts val="1000"/>
                        </a:spcAft>
                      </a:pPr>
                      <a:r>
                        <a:rPr lang="ar-SA" sz="1100">
                          <a:effectLst/>
                        </a:rPr>
                        <a:t>اريحا والأغوار</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7615</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5.6</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0.567</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4317.705</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1000"/>
                        </a:spcAft>
                      </a:pPr>
                      <a:r>
                        <a:rPr lang="ar-SA" sz="1100">
                          <a:effectLst/>
                        </a:rPr>
                        <a:t>1%</a:t>
                      </a:r>
                      <a:endParaRPr lang="en-US" sz="1100">
                        <a:effectLst/>
                        <a:latin typeface="Calibri"/>
                        <a:ea typeface="Calibri"/>
                        <a:cs typeface="Arial"/>
                      </a:endParaRPr>
                    </a:p>
                  </a:txBody>
                  <a:tcPr marL="68580" marR="68580" marT="0" marB="0" anchor="ctr"/>
                </a:tc>
              </a:tr>
              <a:tr h="439420">
                <a:tc>
                  <a:txBody>
                    <a:bodyPr/>
                    <a:lstStyle/>
                    <a:p>
                      <a:pPr marL="0" marR="0" algn="just" rtl="1">
                        <a:lnSpc>
                          <a:spcPct val="115000"/>
                        </a:lnSpc>
                        <a:spcBef>
                          <a:spcPts val="0"/>
                        </a:spcBef>
                        <a:spcAft>
                          <a:spcPts val="1000"/>
                        </a:spcAft>
                      </a:pPr>
                      <a:r>
                        <a:rPr lang="ar-SA" sz="1100">
                          <a:effectLst/>
                        </a:rPr>
                        <a:t>المجموع الكلي</a:t>
                      </a:r>
                      <a:endParaRPr lang="en-US" sz="1100">
                        <a:effectLst/>
                        <a:latin typeface="Calibri"/>
                        <a:ea typeface="Calibri"/>
                        <a:cs typeface="Arial"/>
                      </a:endParaRPr>
                    </a:p>
                  </a:txBody>
                  <a:tcPr marL="68580" marR="68580" marT="0" marB="0" anchor="ctr"/>
                </a:tc>
                <a:tc gridSpan="4">
                  <a:txBody>
                    <a:bodyPr/>
                    <a:lstStyle/>
                    <a:p>
                      <a:pPr marL="0" marR="0" algn="just" rtl="1">
                        <a:lnSpc>
                          <a:spcPct val="115000"/>
                        </a:lnSpc>
                        <a:spcBef>
                          <a:spcPts val="0"/>
                        </a:spcBef>
                        <a:spcAft>
                          <a:spcPts val="1000"/>
                        </a:spcAft>
                      </a:pPr>
                      <a:r>
                        <a:rPr lang="ar-SA" sz="1100">
                          <a:effectLst/>
                        </a:rPr>
                        <a:t>323899.3 كغم من الحلويات الشرقية / الشهر</a:t>
                      </a:r>
                      <a:endParaRPr lang="en-US" sz="110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just" rtl="1">
                        <a:lnSpc>
                          <a:spcPct val="115000"/>
                        </a:lnSpc>
                        <a:spcBef>
                          <a:spcPts val="0"/>
                        </a:spcBef>
                        <a:spcAft>
                          <a:spcPts val="1000"/>
                        </a:spcAft>
                      </a:pPr>
                      <a:r>
                        <a:rPr lang="ar-SA" sz="1100" dirty="0">
                          <a:effectLst/>
                        </a:rPr>
                        <a:t>100%</a:t>
                      </a:r>
                      <a:endParaRPr lang="en-US" sz="1100" dirty="0">
                        <a:effectLst/>
                        <a:latin typeface="Calibri"/>
                        <a:ea typeface="Calibri"/>
                        <a:cs typeface="Arial"/>
                      </a:endParaRPr>
                    </a:p>
                  </a:txBody>
                  <a:tcPr marL="68580" marR="68580" marT="0" marB="0" anchor="ctr"/>
                </a:tc>
              </a:tr>
            </a:tbl>
          </a:graphicData>
        </a:graphic>
      </p:graphicFrame>
      <p:sp>
        <p:nvSpPr>
          <p:cNvPr id="5" name="Slide Number Placeholder 4"/>
          <p:cNvSpPr>
            <a:spLocks noGrp="1"/>
          </p:cNvSpPr>
          <p:nvPr>
            <p:ph type="sldNum" sz="quarter" idx="12"/>
          </p:nvPr>
        </p:nvSpPr>
        <p:spPr/>
        <p:txBody>
          <a:bodyPr>
            <a:normAutofit fontScale="85000" lnSpcReduction="20000"/>
          </a:bodyPr>
          <a:lstStyle/>
          <a:p>
            <a:fld id="{1AD93096-5B34-4342-9326-69289CEAE4C2}" type="slidenum">
              <a:rPr lang="en-US" smtClean="0"/>
              <a:pPr/>
              <a:t>21</a:t>
            </a:fld>
            <a:endParaRPr lang="en-US" dirty="0">
              <a:solidFill>
                <a:srgbClr val="FFFFFF"/>
              </a:solidFill>
            </a:endParaRPr>
          </a:p>
        </p:txBody>
      </p:sp>
    </p:spTree>
    <p:extLst>
      <p:ext uri="{BB962C8B-B14F-4D97-AF65-F5344CB8AC3E}">
        <p14:creationId xmlns:p14="http://schemas.microsoft.com/office/powerpoint/2010/main" val="4842394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lstStyle/>
          <a:p>
            <a:pPr algn="r" rtl="1"/>
            <a:r>
              <a:rPr lang="ar-SA" dirty="0" smtClean="0"/>
              <a:t>تحديد حجم الاستهلاك من الحلويات الشرقية بواسطة مركز الاحصاء الفلسطيني:-</a:t>
            </a:r>
            <a:endParaRPr lang="en-US" dirty="0"/>
          </a:p>
        </p:txBody>
      </p:sp>
      <p:graphicFrame>
        <p:nvGraphicFramePr>
          <p:cNvPr id="4" name="Chart 3" title="khgk"/>
          <p:cNvGraphicFramePr/>
          <p:nvPr>
            <p:extLst>
              <p:ext uri="{D42A27DB-BD31-4B8C-83A1-F6EECF244321}">
                <p14:modId xmlns:p14="http://schemas.microsoft.com/office/powerpoint/2010/main" val="3478489478"/>
              </p:ext>
            </p:extLst>
          </p:nvPr>
        </p:nvGraphicFramePr>
        <p:xfrm>
          <a:off x="1524000" y="2971800"/>
          <a:ext cx="5991225" cy="3048000"/>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normAutofit fontScale="85000" lnSpcReduction="20000"/>
          </a:bodyPr>
          <a:lstStyle/>
          <a:p>
            <a:fld id="{1AD93096-5B34-4342-9326-69289CEAE4C2}" type="slidenum">
              <a:rPr lang="en-US" smtClean="0"/>
              <a:pPr/>
              <a:t>22</a:t>
            </a:fld>
            <a:endParaRPr lang="en-US" dirty="0">
              <a:solidFill>
                <a:srgbClr val="FFFFFF"/>
              </a:solidFill>
            </a:endParaRPr>
          </a:p>
        </p:txBody>
      </p:sp>
    </p:spTree>
    <p:extLst>
      <p:ext uri="{BB962C8B-B14F-4D97-AF65-F5344CB8AC3E}">
        <p14:creationId xmlns:p14="http://schemas.microsoft.com/office/powerpoint/2010/main" val="35733576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lstStyle/>
          <a:p>
            <a:pPr algn="r" rtl="1"/>
            <a:r>
              <a:rPr lang="ar-SA" b="1" dirty="0"/>
              <a:t>نجد هذه البيانات لا تفي بالغرض المطلوب وذلك لعدة أسباب:-</a:t>
            </a:r>
            <a:endParaRPr lang="en-US" b="1" dirty="0"/>
          </a:p>
          <a:p>
            <a:pPr lvl="1" algn="r" rtl="1"/>
            <a:r>
              <a:rPr lang="ar-SA" dirty="0"/>
              <a:t>هذه البيانات تشمل جميع أصناف الحلويات الشرقية، وليس جميع الاصناف تستعمل الصحون البلاستيكية مثل البقلاوة اذ تستعمل صحون الميلانين.</a:t>
            </a:r>
            <a:endParaRPr lang="en-US" dirty="0"/>
          </a:p>
          <a:p>
            <a:pPr lvl="1" algn="r" rtl="1"/>
            <a:r>
              <a:rPr lang="ar-SA" dirty="0"/>
              <a:t>الاستهلاك في مدينة نابلس يكون أكبر من هذا الرقم نتيجة السمعة المعروفة لديها في هذا المجال من الصناعات.</a:t>
            </a:r>
            <a:endParaRPr lang="en-US" dirty="0"/>
          </a:p>
          <a:p>
            <a:pPr lvl="1" algn="r" rtl="1"/>
            <a:r>
              <a:rPr lang="ar-SA" dirty="0"/>
              <a:t>عدم مراعاة الجهاز المركزي للاحصاء الموسمية اذ يشكل شهر رمضان والأعياد وشهور فصل الشتائ أكثر من نصف  الطلب السنوي.</a:t>
            </a:r>
            <a:endParaRPr lang="en-US" dirty="0"/>
          </a:p>
          <a:p>
            <a:pPr algn="r" rtl="1"/>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23</a:t>
            </a:fld>
            <a:endParaRPr lang="en-US" dirty="0">
              <a:solidFill>
                <a:srgbClr val="FFFFFF"/>
              </a:solidFill>
            </a:endParaRPr>
          </a:p>
        </p:txBody>
      </p:sp>
    </p:spTree>
    <p:extLst>
      <p:ext uri="{BB962C8B-B14F-4D97-AF65-F5344CB8AC3E}">
        <p14:creationId xmlns:p14="http://schemas.microsoft.com/office/powerpoint/2010/main" val="14290725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lstStyle/>
          <a:p>
            <a:pPr algn="r" rtl="1"/>
            <a:r>
              <a:rPr lang="ar-SA" dirty="0" smtClean="0"/>
              <a:t>للأسباب التي ذكرت وجد فريق العمل أنه يتوجب عليه زيارة عدد من المدن وزيارة المحال التجارية لمعرفة الرقم الحقيقي للطلب للصحون البلاستيكية.</a:t>
            </a:r>
          </a:p>
          <a:p>
            <a:pPr marL="0" lvl="0" indent="0" algn="r" rtl="1">
              <a:buNone/>
            </a:pPr>
            <a:r>
              <a:rPr lang="ar-SA" b="1" dirty="0" smtClean="0"/>
              <a:t>1. مدينة </a:t>
            </a:r>
            <a:r>
              <a:rPr lang="ar-SA" b="1" dirty="0"/>
              <a:t>نابلس</a:t>
            </a:r>
            <a:endParaRPr lang="en-US" b="1" dirty="0"/>
          </a:p>
          <a:p>
            <a:pPr algn="r" rtl="1"/>
            <a:r>
              <a:rPr lang="ar-SA" dirty="0"/>
              <a:t>قام فريق العمل بزيارة جميع محال الحلويات في مدينة نابلس والبالغ عددها 25 محل ، وقام بجمع المعلومات وتحليلها وخرج بالنتائج التالية:-</a:t>
            </a:r>
            <a:endParaRPr lang="en-US" dirty="0"/>
          </a:p>
          <a:p>
            <a:pPr marL="0" indent="0" rtl="1">
              <a:buNone/>
            </a:pPr>
            <a:r>
              <a:rPr lang="ar-SA" dirty="0"/>
              <a:t> </a:t>
            </a:r>
            <a:endParaRPr lang="en-US" dirty="0"/>
          </a:p>
          <a:p>
            <a:pPr algn="r" rtl="1"/>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24</a:t>
            </a:fld>
            <a:endParaRPr lang="en-US" dirty="0">
              <a:solidFill>
                <a:srgbClr val="FFFFFF"/>
              </a:solidFill>
            </a:endParaRPr>
          </a:p>
        </p:txBody>
      </p:sp>
    </p:spTree>
    <p:extLst>
      <p:ext uri="{BB962C8B-B14F-4D97-AF65-F5344CB8AC3E}">
        <p14:creationId xmlns:p14="http://schemas.microsoft.com/office/powerpoint/2010/main" val="17797915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lstStyle/>
          <a:p>
            <a:pPr algn="r" rtl="1"/>
            <a:r>
              <a:rPr lang="ar-SA" dirty="0" smtClean="0"/>
              <a:t>من خلال الدراسة الميدانية تبين لنا الجدول (3) التالي الذي يمثل استهلاك الصحون البلاستيكة في نابلس:-</a:t>
            </a:r>
          </a:p>
          <a:p>
            <a:pPr algn="r" rtl="1"/>
            <a:endParaRPr lang="ar-SA" dirty="0"/>
          </a:p>
          <a:p>
            <a:pPr algn="r" rtl="1"/>
            <a:endParaRPr lang="ar-SA" dirty="0" smtClean="0"/>
          </a:p>
          <a:p>
            <a:pPr algn="r" rtl="1"/>
            <a:endParaRPr lang="ar-SA" dirty="0"/>
          </a:p>
          <a:p>
            <a:pPr algn="r" rtl="1"/>
            <a:endParaRPr lang="ar-SA" dirty="0" smtClean="0"/>
          </a:p>
          <a:p>
            <a:pPr algn="r" rtl="1"/>
            <a:endParaRPr lang="ar-SA" dirty="0"/>
          </a:p>
          <a:p>
            <a:pPr algn="r" rtl="1"/>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429642289"/>
              </p:ext>
            </p:extLst>
          </p:nvPr>
        </p:nvGraphicFramePr>
        <p:xfrm>
          <a:off x="2370136" y="2819400"/>
          <a:ext cx="5021264" cy="2891155"/>
        </p:xfrm>
        <a:graphic>
          <a:graphicData uri="http://schemas.openxmlformats.org/drawingml/2006/table">
            <a:tbl>
              <a:tblPr rtl="1">
                <a:tableStyleId>{5940675A-B579-460E-94D1-54222C63F5DA}</a:tableStyleId>
              </a:tblPr>
              <a:tblGrid>
                <a:gridCol w="752674"/>
                <a:gridCol w="876401"/>
                <a:gridCol w="989818"/>
                <a:gridCol w="835159"/>
                <a:gridCol w="886712"/>
                <a:gridCol w="680500"/>
              </a:tblGrid>
              <a:tr h="1153566">
                <a:tc>
                  <a:txBody>
                    <a:bodyPr/>
                    <a:lstStyle/>
                    <a:p>
                      <a:pPr marL="0" marR="0" algn="ctr" rtl="1">
                        <a:lnSpc>
                          <a:spcPct val="115000"/>
                        </a:lnSpc>
                        <a:spcBef>
                          <a:spcPts val="0"/>
                        </a:spcBef>
                        <a:spcAft>
                          <a:spcPts val="0"/>
                        </a:spcAft>
                      </a:pPr>
                      <a:r>
                        <a:rPr lang="ar-SA" sz="1100" dirty="0">
                          <a:effectLst/>
                        </a:rPr>
                        <a:t> </a:t>
                      </a:r>
                      <a:endParaRPr lang="en-US" sz="1100" dirty="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ar-SA" sz="1100">
                          <a:effectLst/>
                        </a:rPr>
                        <a:t>اشهر اعتيادية</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ar-SA" sz="1100">
                          <a:effectLst/>
                        </a:rPr>
                        <a:t>أشهر الشتاء</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ar-SA" sz="1100">
                          <a:effectLst/>
                        </a:rPr>
                        <a:t>شهر رمضان+ الأعياد</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ar-SA" sz="1100">
                          <a:effectLst/>
                        </a:rPr>
                        <a:t>النسبة بين أشهر الشتاء الى الأشهر الاعتيادية</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1000"/>
                        </a:spcAft>
                      </a:pPr>
                      <a:r>
                        <a:rPr lang="ar-SA" sz="1100">
                          <a:effectLst/>
                        </a:rPr>
                        <a:t>النسبة بين رمضان والأعياد الى الاشهر الأعتيادية</a:t>
                      </a:r>
                      <a:endParaRPr lang="en-US" sz="1100">
                        <a:effectLst/>
                        <a:latin typeface="Calibri"/>
                        <a:ea typeface="Calibri"/>
                        <a:cs typeface="Arial"/>
                      </a:endParaRPr>
                    </a:p>
                  </a:txBody>
                  <a:tcPr marL="68580" marR="68580" marT="0" marB="0" anchor="ctr"/>
                </a:tc>
              </a:tr>
              <a:tr h="455083">
                <a:tc>
                  <a:txBody>
                    <a:bodyPr/>
                    <a:lstStyle/>
                    <a:p>
                      <a:pPr marL="0" marR="0" algn="just" rtl="1">
                        <a:lnSpc>
                          <a:spcPct val="115000"/>
                        </a:lnSpc>
                        <a:spcBef>
                          <a:spcPts val="0"/>
                        </a:spcBef>
                        <a:spcAft>
                          <a:spcPts val="0"/>
                        </a:spcAft>
                      </a:pPr>
                      <a:r>
                        <a:rPr lang="ar-SA" sz="1100" dirty="0">
                          <a:effectLst/>
                        </a:rPr>
                        <a:t>0.5 كغم</a:t>
                      </a:r>
                      <a:endParaRPr lang="en-US" sz="1100"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pPr>
                      <a:r>
                        <a:rPr lang="ar-SA" sz="1100">
                          <a:effectLst/>
                        </a:rPr>
                        <a:t>12000</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pPr>
                      <a:r>
                        <a:rPr lang="ar-SA" sz="1100">
                          <a:effectLst/>
                        </a:rPr>
                        <a:t>24000</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pPr>
                      <a:r>
                        <a:rPr lang="ar-SA" sz="1100">
                          <a:effectLst/>
                        </a:rPr>
                        <a:t>45000</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pPr>
                      <a:r>
                        <a:rPr lang="ar-SA" sz="1100">
                          <a:effectLst/>
                        </a:rPr>
                        <a:t>200%</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1000"/>
                        </a:spcAft>
                      </a:pPr>
                      <a:r>
                        <a:rPr lang="ar-SA" sz="1100">
                          <a:effectLst/>
                        </a:rPr>
                        <a:t>375%</a:t>
                      </a:r>
                      <a:endParaRPr lang="en-US" sz="1100">
                        <a:effectLst/>
                        <a:latin typeface="Calibri"/>
                        <a:ea typeface="Calibri"/>
                        <a:cs typeface="Arial"/>
                      </a:endParaRPr>
                    </a:p>
                  </a:txBody>
                  <a:tcPr marL="68580" marR="68580" marT="0" marB="0"/>
                </a:tc>
              </a:tr>
              <a:tr h="630910">
                <a:tc>
                  <a:txBody>
                    <a:bodyPr/>
                    <a:lstStyle/>
                    <a:p>
                      <a:pPr marL="0" marR="0" algn="just" rtl="1">
                        <a:lnSpc>
                          <a:spcPct val="115000"/>
                        </a:lnSpc>
                        <a:spcBef>
                          <a:spcPts val="0"/>
                        </a:spcBef>
                        <a:spcAft>
                          <a:spcPts val="0"/>
                        </a:spcAft>
                      </a:pPr>
                      <a:r>
                        <a:rPr lang="ar-SA" sz="1100">
                          <a:effectLst/>
                        </a:rPr>
                        <a:t>1 كغم</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pPr>
                      <a:r>
                        <a:rPr lang="ar-SA" sz="1100">
                          <a:effectLst/>
                        </a:rPr>
                        <a:t>8890</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pPr>
                      <a:r>
                        <a:rPr lang="ar-SA" sz="1100">
                          <a:effectLst/>
                        </a:rPr>
                        <a:t>17780</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pPr>
                      <a:r>
                        <a:rPr lang="ar-SA" sz="1100">
                          <a:effectLst/>
                        </a:rPr>
                        <a:t>37950</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pPr>
                      <a:r>
                        <a:rPr lang="ar-SA" sz="1100">
                          <a:effectLst/>
                        </a:rPr>
                        <a:t>200%</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1000"/>
                        </a:spcAft>
                      </a:pPr>
                      <a:r>
                        <a:rPr lang="ar-SA" sz="1100">
                          <a:effectLst/>
                        </a:rPr>
                        <a:t>420%</a:t>
                      </a:r>
                      <a:endParaRPr lang="en-US" sz="1100">
                        <a:effectLst/>
                        <a:latin typeface="Calibri"/>
                        <a:ea typeface="Calibri"/>
                        <a:cs typeface="Arial"/>
                      </a:endParaRPr>
                    </a:p>
                  </a:txBody>
                  <a:tcPr marL="68580" marR="68580" marT="0" marB="0"/>
                </a:tc>
              </a:tr>
              <a:tr h="651596">
                <a:tc>
                  <a:txBody>
                    <a:bodyPr/>
                    <a:lstStyle/>
                    <a:p>
                      <a:pPr marL="0" marR="0" algn="just" rtl="1">
                        <a:lnSpc>
                          <a:spcPct val="115000"/>
                        </a:lnSpc>
                        <a:spcBef>
                          <a:spcPts val="0"/>
                        </a:spcBef>
                        <a:spcAft>
                          <a:spcPts val="0"/>
                        </a:spcAft>
                      </a:pPr>
                      <a:r>
                        <a:rPr lang="ar-SA" sz="1100">
                          <a:effectLst/>
                        </a:rPr>
                        <a:t>2 كغم</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pPr>
                      <a:r>
                        <a:rPr lang="ar-SA" sz="1100">
                          <a:effectLst/>
                        </a:rPr>
                        <a:t>6050</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pPr>
                      <a:r>
                        <a:rPr lang="ar-SA" sz="1100">
                          <a:effectLst/>
                        </a:rPr>
                        <a:t>12100</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pPr>
                      <a:r>
                        <a:rPr lang="ar-SA" sz="1100">
                          <a:effectLst/>
                        </a:rPr>
                        <a:t>31800</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pPr>
                      <a:r>
                        <a:rPr lang="ar-SA" sz="1100">
                          <a:effectLst/>
                        </a:rPr>
                        <a:t>200%</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1000"/>
                        </a:spcAft>
                      </a:pPr>
                      <a:r>
                        <a:rPr lang="ar-SA" sz="1100" dirty="0">
                          <a:effectLst/>
                        </a:rPr>
                        <a:t>520%</a:t>
                      </a:r>
                      <a:endParaRPr lang="en-US" sz="1100" dirty="0">
                        <a:effectLst/>
                        <a:latin typeface="Calibri"/>
                        <a:ea typeface="Calibri"/>
                        <a:cs typeface="Arial"/>
                      </a:endParaRPr>
                    </a:p>
                  </a:txBody>
                  <a:tcPr marL="68580" marR="68580" marT="0" marB="0"/>
                </a:tc>
              </a:tr>
            </a:tbl>
          </a:graphicData>
        </a:graphic>
      </p:graphicFrame>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25</a:t>
            </a:fld>
            <a:endParaRPr lang="en-US" dirty="0">
              <a:solidFill>
                <a:srgbClr val="FFFFFF"/>
              </a:solidFill>
            </a:endParaRPr>
          </a:p>
        </p:txBody>
      </p:sp>
    </p:spTree>
    <p:extLst>
      <p:ext uri="{BB962C8B-B14F-4D97-AF65-F5344CB8AC3E}">
        <p14:creationId xmlns:p14="http://schemas.microsoft.com/office/powerpoint/2010/main" val="21150374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pic>
        <p:nvPicPr>
          <p:cNvPr id="4100" name="Picture 4"/>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1371600" y="1600200"/>
            <a:ext cx="6893540" cy="471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26</a:t>
            </a:fld>
            <a:endParaRPr lang="en-US" dirty="0">
              <a:solidFill>
                <a:srgbClr val="FFFFFF"/>
              </a:solidFill>
            </a:endParaRPr>
          </a:p>
        </p:txBody>
      </p:sp>
    </p:spTree>
    <p:extLst>
      <p:ext uri="{BB962C8B-B14F-4D97-AF65-F5344CB8AC3E}">
        <p14:creationId xmlns:p14="http://schemas.microsoft.com/office/powerpoint/2010/main" val="9875408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pic>
        <p:nvPicPr>
          <p:cNvPr id="5122" name="Picture 2"/>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1219201" y="1761686"/>
            <a:ext cx="6514350" cy="4464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27</a:t>
            </a:fld>
            <a:endParaRPr lang="en-US" dirty="0">
              <a:solidFill>
                <a:srgbClr val="FFFFFF"/>
              </a:solidFill>
            </a:endParaRPr>
          </a:p>
        </p:txBody>
      </p:sp>
    </p:spTree>
    <p:extLst>
      <p:ext uri="{BB962C8B-B14F-4D97-AF65-F5344CB8AC3E}">
        <p14:creationId xmlns:p14="http://schemas.microsoft.com/office/powerpoint/2010/main" val="17783749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pic>
        <p:nvPicPr>
          <p:cNvPr id="6146" name="Picture 2"/>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1752600" y="1607222"/>
            <a:ext cx="6747489" cy="5086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28</a:t>
            </a:fld>
            <a:endParaRPr lang="en-US" dirty="0">
              <a:solidFill>
                <a:srgbClr val="FFFFFF"/>
              </a:solidFill>
            </a:endParaRPr>
          </a:p>
        </p:txBody>
      </p:sp>
    </p:spTree>
    <p:extLst>
      <p:ext uri="{BB962C8B-B14F-4D97-AF65-F5344CB8AC3E}">
        <p14:creationId xmlns:p14="http://schemas.microsoft.com/office/powerpoint/2010/main" val="20473169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normAutofit fontScale="77500" lnSpcReduction="20000"/>
          </a:bodyPr>
          <a:lstStyle/>
          <a:p>
            <a:pPr algn="r" rtl="1"/>
            <a:r>
              <a:rPr lang="ar-SA" dirty="0"/>
              <a:t>بناءا على ماسبق:-</a:t>
            </a:r>
            <a:endParaRPr lang="en-US" dirty="0"/>
          </a:p>
          <a:p>
            <a:pPr lvl="1" algn="r" rtl="1"/>
            <a:r>
              <a:rPr lang="ar-SA" dirty="0"/>
              <a:t>نلاحظ أن حصة الأسرة من الحلويات المحمولة داخل الصحون البلاستيكية  في مدينة نابلس هي 0.705 كغم/ الشهر، وهي تشكل ما قيمته 60% من قيمة الاستهلاك الشهري للأسر الناتج من مركز الاحصاء الفلسطيني.</a:t>
            </a:r>
            <a:endParaRPr lang="en-US" dirty="0"/>
          </a:p>
          <a:p>
            <a:pPr lvl="1" algn="r" rtl="1"/>
            <a:r>
              <a:rPr lang="ar-SA" dirty="0"/>
              <a:t>نلاحظ أن حصة الأسرة من الحلويات المحمولة داخل الصحون البلاستيكية  في مدينة نابلس هي 0.659 كغم/ الشهر، وهي تشكل ما قيمته 63% من قيمة الاستهلاك الشهري للأسر الناتج من مركز الاحصاء الفلسطيني</a:t>
            </a:r>
            <a:endParaRPr lang="en-US" dirty="0"/>
          </a:p>
          <a:p>
            <a:pPr lvl="1" algn="r" rtl="1"/>
            <a:r>
              <a:rPr lang="ar-SA" dirty="0"/>
              <a:t>نلاحظ أن قيمة الاستهلاك في أشهر فصل الشتاء ترتفع لما قيمته 200% من الاستهلاك في الأشهر الاعتيادية.</a:t>
            </a:r>
            <a:endParaRPr lang="en-US" dirty="0"/>
          </a:p>
          <a:p>
            <a:pPr lvl="1" algn="r" rtl="1"/>
            <a:r>
              <a:rPr lang="ar-SA" dirty="0"/>
              <a:t>نلاحظ أن قيمة الاستهلاك في رمضان والأعياد تصل الى 500% من الاستهلاك في الأشهر الاعتيادية.</a:t>
            </a:r>
            <a:endParaRPr lang="en-US" dirty="0"/>
          </a:p>
          <a:p>
            <a:pPr lvl="1" algn="r" rtl="1"/>
            <a:r>
              <a:rPr lang="ar-SA" dirty="0"/>
              <a:t>نلاحظ في كلا المدينتين أن استهلاك الأسرة يتضاعف في أشهر الشتاءبقدار الضعف، وأنه يتضاعف بمقدار أربع أضعاف ونصف في رمضان </a:t>
            </a:r>
            <a:r>
              <a:rPr lang="ar-SA" dirty="0" smtClean="0"/>
              <a:t>والأعياد.</a:t>
            </a:r>
            <a:endParaRPr lang="ar-SA" dirty="0"/>
          </a:p>
          <a:p>
            <a:pPr lvl="1" algn="r" rtl="1"/>
            <a:r>
              <a:rPr lang="ar-SA" dirty="0" smtClean="0"/>
              <a:t>نلحظ ازيادا كبيرا على صنف 2 كغم في رمضان وذلك يرجع لأزياد رغبة الناس لتناول الحلويات في رمضان</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29</a:t>
            </a:fld>
            <a:endParaRPr lang="en-US" dirty="0">
              <a:solidFill>
                <a:srgbClr val="FFFFFF"/>
              </a:solidFill>
            </a:endParaRPr>
          </a:p>
        </p:txBody>
      </p:sp>
    </p:spTree>
    <p:extLst>
      <p:ext uri="{BB962C8B-B14F-4D97-AF65-F5344CB8AC3E}">
        <p14:creationId xmlns:p14="http://schemas.microsoft.com/office/powerpoint/2010/main" val="17106799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المقدمة	</a:t>
            </a:r>
            <a:endParaRPr lang="en-US" dirty="0"/>
          </a:p>
        </p:txBody>
      </p:sp>
      <p:sp>
        <p:nvSpPr>
          <p:cNvPr id="3" name="Content Placeholder 2"/>
          <p:cNvSpPr>
            <a:spLocks noGrp="1"/>
          </p:cNvSpPr>
          <p:nvPr>
            <p:ph sz="quarter" idx="1"/>
          </p:nvPr>
        </p:nvSpPr>
        <p:spPr/>
        <p:txBody>
          <a:bodyPr/>
          <a:lstStyle/>
          <a:p>
            <a:pPr algn="r" rtl="1"/>
            <a:r>
              <a:rPr lang="ar-SA" dirty="0" smtClean="0"/>
              <a:t>تتكون المقدمة من :-</a:t>
            </a:r>
          </a:p>
          <a:p>
            <a:pPr algn="r" rtl="1"/>
            <a:endParaRPr lang="ar-SA" dirty="0"/>
          </a:p>
          <a:p>
            <a:pPr lvl="1" algn="r" rtl="1"/>
            <a:r>
              <a:rPr lang="ar-SA" dirty="0" smtClean="0">
                <a:hlinkClick r:id="rId2" action="ppaction://hlinksldjump"/>
              </a:rPr>
              <a:t>وصف المشكلة.</a:t>
            </a:r>
            <a:endParaRPr lang="ar-SA" dirty="0" smtClean="0"/>
          </a:p>
          <a:p>
            <a:pPr lvl="1" algn="r" rtl="1"/>
            <a:endParaRPr lang="ar-SA" dirty="0"/>
          </a:p>
          <a:p>
            <a:pPr lvl="1" algn="r" rtl="1"/>
            <a:r>
              <a:rPr lang="ar-SA" dirty="0" smtClean="0">
                <a:hlinkClick r:id="rId3" action="ppaction://hlinksldjump"/>
              </a:rPr>
              <a:t>الأهداف.</a:t>
            </a:r>
            <a:endParaRPr lang="en-US" dirty="0"/>
          </a:p>
        </p:txBody>
      </p:sp>
      <p:sp>
        <p:nvSpPr>
          <p:cNvPr id="4" name="Action Button: Forward or Next 3">
            <a:hlinkClick r:id="rId4" action="ppaction://hlinksldjump" highlightClick="1"/>
          </p:cNvPr>
          <p:cNvSpPr/>
          <p:nvPr/>
        </p:nvSpPr>
        <p:spPr>
          <a:xfrm>
            <a:off x="1143000" y="5486400"/>
            <a:ext cx="914400" cy="5334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normAutofit fontScale="85000" lnSpcReduction="20000"/>
          </a:bodyPr>
          <a:lstStyle/>
          <a:p>
            <a:fld id="{1AD93096-5B34-4342-9326-69289CEAE4C2}" type="slidenum">
              <a:rPr lang="en-US" smtClean="0"/>
              <a:pPr/>
              <a:t>3</a:t>
            </a:fld>
            <a:endParaRPr lang="en-US" dirty="0">
              <a:solidFill>
                <a:srgbClr val="FFFFFF"/>
              </a:solidFill>
            </a:endParaRPr>
          </a:p>
        </p:txBody>
      </p:sp>
    </p:spTree>
    <p:extLst>
      <p:ext uri="{BB962C8B-B14F-4D97-AF65-F5344CB8AC3E}">
        <p14:creationId xmlns:p14="http://schemas.microsoft.com/office/powerpoint/2010/main" val="34163694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normAutofit fontScale="70000" lnSpcReduction="20000"/>
          </a:bodyPr>
          <a:lstStyle/>
          <a:p>
            <a:pPr algn="r" rtl="1"/>
            <a:r>
              <a:rPr lang="ar-SA" dirty="0"/>
              <a:t>بما سبق يمكن الخروج بالمعادلة التالية لحساب حصة الأسرة من الحلويات المحمولة داخل الصحون البلاستيكية.</a:t>
            </a:r>
            <a:endParaRPr lang="en-US" dirty="0"/>
          </a:p>
          <a:p>
            <a:pPr marL="0" indent="0" algn="r" rtl="1">
              <a:buNone/>
            </a:pPr>
            <a:r>
              <a:rPr lang="ar-SA" dirty="0" smtClean="0"/>
              <a:t>(</a:t>
            </a:r>
            <a:r>
              <a:rPr lang="ar-SA" dirty="0"/>
              <a:t>8*س+3(2س)+4.5س)/12=60% * القيمة المستخرجة من حصة الأسرة من مركز الاحصاء الفلسطيني</a:t>
            </a:r>
            <a:endParaRPr lang="en-US" dirty="0"/>
          </a:p>
          <a:p>
            <a:pPr marL="0" indent="0" algn="r" rtl="1">
              <a:buNone/>
            </a:pPr>
            <a:r>
              <a:rPr lang="ar-SA" dirty="0"/>
              <a:t>حيث:</a:t>
            </a:r>
            <a:endParaRPr lang="en-US" dirty="0"/>
          </a:p>
          <a:p>
            <a:pPr marL="0" indent="0" algn="r" rtl="1">
              <a:buNone/>
            </a:pPr>
            <a:r>
              <a:rPr lang="ar-SA" dirty="0"/>
              <a:t>س : الحصة للأسرة الواحدة في الأشهر الاعتيادية.</a:t>
            </a:r>
            <a:endParaRPr lang="en-US" dirty="0"/>
          </a:p>
          <a:p>
            <a:pPr marL="0" indent="0" algn="r" rtl="1">
              <a:buNone/>
            </a:pPr>
            <a:r>
              <a:rPr lang="ar-SA" dirty="0" smtClean="0"/>
              <a:t>مثال:</a:t>
            </a:r>
            <a:endParaRPr lang="en-US" dirty="0" smtClean="0"/>
          </a:p>
          <a:p>
            <a:pPr marL="0" indent="0" algn="r" rtl="1">
              <a:buNone/>
            </a:pPr>
            <a:r>
              <a:rPr lang="ar-SA" dirty="0" smtClean="0"/>
              <a:t>الحصة </a:t>
            </a:r>
            <a:r>
              <a:rPr lang="ar-SA" dirty="0"/>
              <a:t>المستخرجة من مركز الاحصاء للأسرة الواحدة في مدينة نابلس = 1.213 كغم.</a:t>
            </a:r>
            <a:endParaRPr lang="en-US" dirty="0"/>
          </a:p>
          <a:p>
            <a:pPr marL="0" indent="0" algn="r" rtl="1">
              <a:buNone/>
            </a:pPr>
            <a:r>
              <a:rPr lang="ar-SA" dirty="0" smtClean="0"/>
              <a:t>	(</a:t>
            </a:r>
            <a:r>
              <a:rPr lang="ar-SA" dirty="0"/>
              <a:t>8*س+3(2س)+4.5س)/12=60% * 1.213</a:t>
            </a:r>
            <a:endParaRPr lang="en-US" dirty="0"/>
          </a:p>
          <a:p>
            <a:pPr marL="0" indent="0" algn="r" rtl="1">
              <a:buNone/>
            </a:pPr>
            <a:r>
              <a:rPr lang="ar-SA" dirty="0" smtClean="0"/>
              <a:t>	</a:t>
            </a:r>
          </a:p>
          <a:p>
            <a:pPr marL="320040" lvl="1" indent="0" algn="r" rtl="1">
              <a:buNone/>
            </a:pPr>
            <a:r>
              <a:rPr lang="ar-SA" dirty="0" smtClean="0"/>
              <a:t>          18.5س/12=0.7278</a:t>
            </a:r>
            <a:endParaRPr lang="en-US" dirty="0"/>
          </a:p>
          <a:p>
            <a:pPr marL="0" indent="0" algn="r" rtl="1">
              <a:buNone/>
            </a:pPr>
            <a:endParaRPr lang="ar-SA" dirty="0" smtClean="0"/>
          </a:p>
          <a:p>
            <a:pPr marL="0" indent="0" algn="r" rtl="1">
              <a:buNone/>
            </a:pPr>
            <a:r>
              <a:rPr lang="ar-SA" dirty="0" smtClean="0"/>
              <a:t>	س</a:t>
            </a:r>
            <a:r>
              <a:rPr lang="ar-SA" dirty="0"/>
              <a:t>= 0.47 كغم وبالرجوع الى </a:t>
            </a:r>
            <a:r>
              <a:rPr lang="ar-SA" dirty="0" smtClean="0"/>
              <a:t>جدول(4) </a:t>
            </a:r>
            <a:r>
              <a:rPr lang="ar-SA" dirty="0"/>
              <a:t>نجد 0.46 اذا نجد 2.1% نسبة خطأ وهي نسبة مقبولة.</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30</a:t>
            </a:fld>
            <a:endParaRPr lang="en-US" dirty="0">
              <a:solidFill>
                <a:srgbClr val="FFFFFF"/>
              </a:solidFill>
            </a:endParaRPr>
          </a:p>
        </p:txBody>
      </p:sp>
    </p:spTree>
    <p:extLst>
      <p:ext uri="{BB962C8B-B14F-4D97-AF65-F5344CB8AC3E}">
        <p14:creationId xmlns:p14="http://schemas.microsoft.com/office/powerpoint/2010/main" val="21656605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lstStyle/>
          <a:p>
            <a:pPr algn="r" rtl="1"/>
            <a:r>
              <a:rPr lang="ar-SA" dirty="0" smtClean="0"/>
              <a:t>استنادا لما سبق يمكن تعميم هذه النتيجة على كل المدن في الضفة الغربية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528525111"/>
              </p:ext>
            </p:extLst>
          </p:nvPr>
        </p:nvGraphicFramePr>
        <p:xfrm>
          <a:off x="1219200" y="2209800"/>
          <a:ext cx="5856253" cy="4619625"/>
        </p:xfrm>
        <a:graphic>
          <a:graphicData uri="http://schemas.openxmlformats.org/drawingml/2006/table">
            <a:tbl>
              <a:tblPr rtl="1">
                <a:tableStyleId>{5940675A-B579-460E-94D1-54222C63F5DA}</a:tableStyleId>
              </a:tblPr>
              <a:tblGrid>
                <a:gridCol w="736522"/>
                <a:gridCol w="808378"/>
                <a:gridCol w="700595"/>
                <a:gridCol w="646703"/>
                <a:gridCol w="592811"/>
                <a:gridCol w="646703"/>
                <a:gridCol w="538919"/>
                <a:gridCol w="646703"/>
                <a:gridCol w="538919"/>
              </a:tblGrid>
              <a:tr h="664968">
                <a:tc>
                  <a:txBody>
                    <a:bodyPr/>
                    <a:lstStyle/>
                    <a:p>
                      <a:pPr marL="0" marR="0" algn="just" rtl="1">
                        <a:lnSpc>
                          <a:spcPct val="115000"/>
                        </a:lnSpc>
                        <a:spcBef>
                          <a:spcPts val="0"/>
                        </a:spcBef>
                        <a:spcAft>
                          <a:spcPts val="1000"/>
                        </a:spcAft>
                      </a:pPr>
                      <a:r>
                        <a:rPr lang="ar-SA" sz="900">
                          <a:effectLst/>
                        </a:rPr>
                        <a:t> </a:t>
                      </a:r>
                      <a:endParaRPr lang="en-US" sz="900">
                        <a:effectLst/>
                        <a:latin typeface="Calibri"/>
                        <a:ea typeface="Calibri"/>
                        <a:cs typeface="Arial"/>
                      </a:endParaRPr>
                    </a:p>
                  </a:txBody>
                  <a:tcPr marL="57939" marR="57939" marT="0" marB="0"/>
                </a:tc>
                <a:tc>
                  <a:txBody>
                    <a:bodyPr/>
                    <a:lstStyle/>
                    <a:p>
                      <a:pPr marL="0" marR="0" algn="just" rtl="1">
                        <a:lnSpc>
                          <a:spcPct val="115000"/>
                        </a:lnSpc>
                        <a:spcBef>
                          <a:spcPts val="0"/>
                        </a:spcBef>
                        <a:spcAft>
                          <a:spcPts val="1000"/>
                        </a:spcAft>
                      </a:pPr>
                      <a:r>
                        <a:rPr lang="ar-SA" sz="900">
                          <a:effectLst/>
                        </a:rPr>
                        <a:t>حصة مركز الاحصاء الشهرية</a:t>
                      </a:r>
                      <a:endParaRPr lang="en-US" sz="900">
                        <a:effectLst/>
                        <a:latin typeface="Calibri"/>
                        <a:ea typeface="Calibri"/>
                        <a:cs typeface="Arial"/>
                      </a:endParaRPr>
                    </a:p>
                  </a:txBody>
                  <a:tcPr marL="57939" marR="57939" marT="0" marB="0"/>
                </a:tc>
                <a:tc>
                  <a:txBody>
                    <a:bodyPr/>
                    <a:lstStyle/>
                    <a:p>
                      <a:pPr marL="0" marR="0" algn="just" rtl="1">
                        <a:lnSpc>
                          <a:spcPct val="115000"/>
                        </a:lnSpc>
                        <a:spcBef>
                          <a:spcPts val="0"/>
                        </a:spcBef>
                        <a:spcAft>
                          <a:spcPts val="1000"/>
                        </a:spcAft>
                      </a:pPr>
                      <a:r>
                        <a:rPr lang="ar-SA" sz="900">
                          <a:effectLst/>
                        </a:rPr>
                        <a:t>الحصة الفعلية المقدرة</a:t>
                      </a:r>
                      <a:endParaRPr lang="en-US" sz="900">
                        <a:effectLst/>
                        <a:latin typeface="Calibri"/>
                        <a:ea typeface="Calibri"/>
                        <a:cs typeface="Arial"/>
                      </a:endParaRPr>
                    </a:p>
                  </a:txBody>
                  <a:tcPr marL="57939" marR="57939" marT="0" marB="0"/>
                </a:tc>
                <a:tc>
                  <a:txBody>
                    <a:bodyPr/>
                    <a:lstStyle/>
                    <a:p>
                      <a:pPr marL="0" marR="0" algn="just" rtl="1">
                        <a:lnSpc>
                          <a:spcPct val="115000"/>
                        </a:lnSpc>
                        <a:spcBef>
                          <a:spcPts val="0"/>
                        </a:spcBef>
                        <a:spcAft>
                          <a:spcPts val="1000"/>
                        </a:spcAft>
                      </a:pPr>
                      <a:r>
                        <a:rPr lang="ar-SA" sz="900">
                          <a:effectLst/>
                        </a:rPr>
                        <a:t>حصة الاشهر الاعتيادية</a:t>
                      </a:r>
                      <a:endParaRPr lang="en-US" sz="900">
                        <a:effectLst/>
                        <a:latin typeface="Calibri"/>
                        <a:ea typeface="Calibri"/>
                        <a:cs typeface="Arial"/>
                      </a:endParaRPr>
                    </a:p>
                  </a:txBody>
                  <a:tcPr marL="57939" marR="57939" marT="0" marB="0"/>
                </a:tc>
                <a:tc>
                  <a:txBody>
                    <a:bodyPr/>
                    <a:lstStyle/>
                    <a:p>
                      <a:pPr marL="0" marR="0" algn="just" rtl="1">
                        <a:lnSpc>
                          <a:spcPct val="115000"/>
                        </a:lnSpc>
                        <a:spcBef>
                          <a:spcPts val="0"/>
                        </a:spcBef>
                        <a:spcAft>
                          <a:spcPts val="1000"/>
                        </a:spcAft>
                      </a:pPr>
                      <a:r>
                        <a:rPr lang="ar-SA" sz="900">
                          <a:effectLst/>
                        </a:rPr>
                        <a:t>حصة أشهر الشتاء</a:t>
                      </a:r>
                      <a:endParaRPr lang="en-US" sz="900">
                        <a:effectLst/>
                        <a:latin typeface="Calibri"/>
                        <a:ea typeface="Calibri"/>
                        <a:cs typeface="Arial"/>
                      </a:endParaRPr>
                    </a:p>
                  </a:txBody>
                  <a:tcPr marL="57939" marR="57939" marT="0" marB="0"/>
                </a:tc>
                <a:tc>
                  <a:txBody>
                    <a:bodyPr/>
                    <a:lstStyle/>
                    <a:p>
                      <a:pPr marL="0" marR="0" algn="just" rtl="1">
                        <a:lnSpc>
                          <a:spcPct val="115000"/>
                        </a:lnSpc>
                        <a:spcBef>
                          <a:spcPts val="0"/>
                        </a:spcBef>
                        <a:spcAft>
                          <a:spcPts val="1000"/>
                        </a:spcAft>
                      </a:pPr>
                      <a:r>
                        <a:rPr lang="ar-SA" sz="900">
                          <a:effectLst/>
                        </a:rPr>
                        <a:t>حصة رمضان والأعياد</a:t>
                      </a:r>
                      <a:endParaRPr lang="en-US" sz="900">
                        <a:effectLst/>
                        <a:latin typeface="Calibri"/>
                        <a:ea typeface="Calibri"/>
                        <a:cs typeface="Arial"/>
                      </a:endParaRPr>
                    </a:p>
                  </a:txBody>
                  <a:tcPr marL="57939" marR="57939" marT="0" marB="0"/>
                </a:tc>
                <a:tc>
                  <a:txBody>
                    <a:bodyPr/>
                    <a:lstStyle/>
                    <a:p>
                      <a:pPr marL="0" marR="0" algn="just" rtl="1">
                        <a:lnSpc>
                          <a:spcPct val="115000"/>
                        </a:lnSpc>
                        <a:spcBef>
                          <a:spcPts val="0"/>
                        </a:spcBef>
                        <a:spcAft>
                          <a:spcPts val="1000"/>
                        </a:spcAft>
                      </a:pPr>
                      <a:r>
                        <a:rPr lang="ar-SA" sz="900">
                          <a:effectLst/>
                        </a:rPr>
                        <a:t>عدد الأسر</a:t>
                      </a:r>
                      <a:endParaRPr lang="en-US" sz="900">
                        <a:effectLst/>
                        <a:latin typeface="Calibri"/>
                        <a:ea typeface="Calibri"/>
                        <a:cs typeface="Arial"/>
                      </a:endParaRPr>
                    </a:p>
                  </a:txBody>
                  <a:tcPr marL="57939" marR="57939" marT="0" marB="0"/>
                </a:tc>
                <a:tc>
                  <a:txBody>
                    <a:bodyPr/>
                    <a:lstStyle/>
                    <a:p>
                      <a:pPr marL="0" marR="0" algn="just" rtl="1">
                        <a:lnSpc>
                          <a:spcPct val="115000"/>
                        </a:lnSpc>
                        <a:spcBef>
                          <a:spcPts val="0"/>
                        </a:spcBef>
                        <a:spcAft>
                          <a:spcPts val="1000"/>
                        </a:spcAft>
                      </a:pPr>
                      <a:r>
                        <a:rPr lang="ar-SA" sz="900" dirty="0" smtClean="0">
                          <a:effectLst/>
                        </a:rPr>
                        <a:t>الكمية</a:t>
                      </a:r>
                      <a:r>
                        <a:rPr lang="ar-SA" sz="900" baseline="0" dirty="0" smtClean="0">
                          <a:effectLst/>
                        </a:rPr>
                        <a:t> </a:t>
                      </a:r>
                      <a:r>
                        <a:rPr lang="ar-SA" sz="900" dirty="0" smtClean="0">
                          <a:effectLst/>
                        </a:rPr>
                        <a:t> </a:t>
                      </a:r>
                      <a:r>
                        <a:rPr lang="ar-SA" sz="900" dirty="0">
                          <a:effectLst/>
                        </a:rPr>
                        <a:t>المستهلكلة شهريا</a:t>
                      </a:r>
                      <a:endParaRPr lang="en-US" sz="900" dirty="0">
                        <a:effectLst/>
                        <a:latin typeface="Calibri"/>
                        <a:ea typeface="Calibri"/>
                        <a:cs typeface="Arial"/>
                      </a:endParaRPr>
                    </a:p>
                  </a:txBody>
                  <a:tcPr marL="57939" marR="57939" marT="0" marB="0"/>
                </a:tc>
                <a:tc>
                  <a:txBody>
                    <a:bodyPr/>
                    <a:lstStyle/>
                    <a:p>
                      <a:pPr marL="0" marR="0" algn="just" rtl="1">
                        <a:lnSpc>
                          <a:spcPct val="115000"/>
                        </a:lnSpc>
                        <a:spcBef>
                          <a:spcPts val="0"/>
                        </a:spcBef>
                        <a:spcAft>
                          <a:spcPts val="1000"/>
                        </a:spcAft>
                      </a:pPr>
                      <a:r>
                        <a:rPr lang="ar-SA" sz="900">
                          <a:effectLst/>
                        </a:rPr>
                        <a:t>النسبة</a:t>
                      </a:r>
                      <a:endParaRPr lang="en-US" sz="900">
                        <a:effectLst/>
                        <a:latin typeface="Calibri"/>
                        <a:ea typeface="Calibri"/>
                        <a:cs typeface="Arial"/>
                      </a:endParaRPr>
                    </a:p>
                  </a:txBody>
                  <a:tcPr marL="57939" marR="57939" marT="0" marB="0"/>
                </a:tc>
              </a:tr>
              <a:tr h="287473">
                <a:tc>
                  <a:txBody>
                    <a:bodyPr/>
                    <a:lstStyle/>
                    <a:p>
                      <a:pPr marL="0" marR="0" algn="just" rtl="1">
                        <a:lnSpc>
                          <a:spcPct val="115000"/>
                        </a:lnSpc>
                        <a:spcBef>
                          <a:spcPts val="0"/>
                        </a:spcBef>
                        <a:spcAft>
                          <a:spcPts val="1000"/>
                        </a:spcAft>
                      </a:pPr>
                      <a:r>
                        <a:rPr lang="ar-SA" sz="900">
                          <a:effectLst/>
                        </a:rPr>
                        <a:t>جنين</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ar-SA" sz="900">
                          <a:effectLst/>
                        </a:rPr>
                        <a:t>1.097</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en-US" sz="900">
                          <a:effectLst/>
                        </a:rPr>
                        <a:t>0.658</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0.427</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0.854</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1.921</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47437</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31223</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ar-SA" sz="900">
                          <a:effectLst/>
                        </a:rPr>
                        <a:t>16%</a:t>
                      </a:r>
                      <a:endParaRPr lang="en-US" sz="900">
                        <a:effectLst/>
                        <a:latin typeface="Calibri"/>
                        <a:ea typeface="Calibri"/>
                        <a:cs typeface="Arial"/>
                      </a:endParaRPr>
                    </a:p>
                  </a:txBody>
                  <a:tcPr marL="57939" marR="57939" marT="0" marB="0" anchor="ctr"/>
                </a:tc>
              </a:tr>
              <a:tr h="336756">
                <a:tc>
                  <a:txBody>
                    <a:bodyPr/>
                    <a:lstStyle/>
                    <a:p>
                      <a:pPr marL="0" marR="0" algn="just" rtl="1">
                        <a:lnSpc>
                          <a:spcPct val="115000"/>
                        </a:lnSpc>
                        <a:spcBef>
                          <a:spcPts val="0"/>
                        </a:spcBef>
                        <a:spcAft>
                          <a:spcPts val="1000"/>
                        </a:spcAft>
                      </a:pPr>
                      <a:r>
                        <a:rPr lang="ar-SA" sz="900">
                          <a:effectLst/>
                        </a:rPr>
                        <a:t>طوباس</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ar-SA" sz="900">
                          <a:effectLst/>
                        </a:rPr>
                        <a:t>1.094</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en-US" sz="900">
                          <a:effectLst/>
                        </a:rPr>
                        <a:t>0.656</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0.426</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0.852</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1.916</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9004</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5910</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ar-SA" sz="900">
                          <a:effectLst/>
                        </a:rPr>
                        <a:t>3%</a:t>
                      </a:r>
                      <a:endParaRPr lang="en-US" sz="900">
                        <a:effectLst/>
                        <a:latin typeface="Calibri"/>
                        <a:ea typeface="Calibri"/>
                        <a:cs typeface="Arial"/>
                      </a:endParaRPr>
                    </a:p>
                  </a:txBody>
                  <a:tcPr marL="57939" marR="57939" marT="0" marB="0" anchor="ctr"/>
                </a:tc>
              </a:tr>
              <a:tr h="451745">
                <a:tc>
                  <a:txBody>
                    <a:bodyPr/>
                    <a:lstStyle/>
                    <a:p>
                      <a:pPr marL="0" marR="0" algn="just" rtl="1">
                        <a:lnSpc>
                          <a:spcPct val="115000"/>
                        </a:lnSpc>
                        <a:spcBef>
                          <a:spcPts val="0"/>
                        </a:spcBef>
                        <a:spcAft>
                          <a:spcPts val="1000"/>
                        </a:spcAft>
                      </a:pPr>
                      <a:r>
                        <a:rPr lang="ar-SA" sz="900">
                          <a:effectLst/>
                        </a:rPr>
                        <a:t>طولكرم</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ar-SA" sz="900">
                          <a:effectLst/>
                        </a:rPr>
                        <a:t>1.037</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en-US" sz="900">
                          <a:effectLst/>
                        </a:rPr>
                        <a:t>0.622</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0.404</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0.807</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1.816</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29938</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18627</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ar-SA" sz="900">
                          <a:effectLst/>
                        </a:rPr>
                        <a:t>10%</a:t>
                      </a:r>
                      <a:endParaRPr lang="en-US" sz="900">
                        <a:effectLst/>
                        <a:latin typeface="Calibri"/>
                        <a:ea typeface="Calibri"/>
                        <a:cs typeface="Arial"/>
                      </a:endParaRPr>
                    </a:p>
                  </a:txBody>
                  <a:tcPr marL="57939" marR="57939" marT="0" marB="0" anchor="ctr"/>
                </a:tc>
              </a:tr>
              <a:tr h="427104">
                <a:tc>
                  <a:txBody>
                    <a:bodyPr/>
                    <a:lstStyle/>
                    <a:p>
                      <a:pPr marL="0" marR="0" algn="just" rtl="1">
                        <a:lnSpc>
                          <a:spcPct val="115000"/>
                        </a:lnSpc>
                        <a:spcBef>
                          <a:spcPts val="0"/>
                        </a:spcBef>
                        <a:spcAft>
                          <a:spcPts val="1000"/>
                        </a:spcAft>
                      </a:pPr>
                      <a:r>
                        <a:rPr lang="ar-SA" sz="900">
                          <a:effectLst/>
                        </a:rPr>
                        <a:t>قلقيلية</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ar-SA" sz="900">
                          <a:effectLst/>
                        </a:rPr>
                        <a:t>2.14</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en-US" sz="900">
                          <a:effectLst/>
                        </a:rPr>
                        <a:t>1.284</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0.833</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1.666</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3.748</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16483</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21164</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ar-SA" sz="900">
                          <a:effectLst/>
                        </a:rPr>
                        <a:t>11%</a:t>
                      </a:r>
                      <a:endParaRPr lang="en-US" sz="900">
                        <a:effectLst/>
                        <a:latin typeface="Calibri"/>
                        <a:ea typeface="Calibri"/>
                        <a:cs typeface="Arial"/>
                      </a:endParaRPr>
                    </a:p>
                  </a:txBody>
                  <a:tcPr marL="57939" marR="57939" marT="0" marB="0" anchor="ctr"/>
                </a:tc>
              </a:tr>
              <a:tr h="509240">
                <a:tc>
                  <a:txBody>
                    <a:bodyPr/>
                    <a:lstStyle/>
                    <a:p>
                      <a:pPr marL="0" marR="0" algn="just" rtl="1">
                        <a:lnSpc>
                          <a:spcPct val="115000"/>
                        </a:lnSpc>
                        <a:spcBef>
                          <a:spcPts val="0"/>
                        </a:spcBef>
                        <a:spcAft>
                          <a:spcPts val="1000"/>
                        </a:spcAft>
                      </a:pPr>
                      <a:r>
                        <a:rPr lang="ar-SA" sz="900">
                          <a:effectLst/>
                        </a:rPr>
                        <a:t>نابلس</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ar-SA" sz="900">
                          <a:effectLst/>
                        </a:rPr>
                        <a:t>1.213</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en-US" sz="900">
                          <a:effectLst/>
                        </a:rPr>
                        <a:t>0.728</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0.472</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0.944</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2.124</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59663</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43423</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ar-SA" sz="900">
                          <a:effectLst/>
                        </a:rPr>
                        <a:t>22%</a:t>
                      </a:r>
                      <a:endParaRPr lang="en-US" sz="900">
                        <a:effectLst/>
                        <a:latin typeface="Calibri"/>
                        <a:ea typeface="Calibri"/>
                        <a:cs typeface="Arial"/>
                      </a:endParaRPr>
                    </a:p>
                  </a:txBody>
                  <a:tcPr marL="57939" marR="57939" marT="0" marB="0" anchor="ctr"/>
                </a:tc>
              </a:tr>
              <a:tr h="312115">
                <a:tc>
                  <a:txBody>
                    <a:bodyPr/>
                    <a:lstStyle/>
                    <a:p>
                      <a:pPr marL="0" marR="0" algn="just" rtl="1">
                        <a:lnSpc>
                          <a:spcPct val="115000"/>
                        </a:lnSpc>
                        <a:spcBef>
                          <a:spcPts val="0"/>
                        </a:spcBef>
                        <a:spcAft>
                          <a:spcPts val="1000"/>
                        </a:spcAft>
                      </a:pPr>
                      <a:r>
                        <a:rPr lang="ar-SA" sz="900">
                          <a:effectLst/>
                        </a:rPr>
                        <a:t>سلفيت</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ar-SA" sz="900">
                          <a:effectLst/>
                        </a:rPr>
                        <a:t>1.2</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en-US" sz="900">
                          <a:effectLst/>
                        </a:rPr>
                        <a:t>0.720</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0.467</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0.934</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2.102</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11103</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7994</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ar-SA" sz="900">
                          <a:effectLst/>
                        </a:rPr>
                        <a:t>4%</a:t>
                      </a:r>
                      <a:endParaRPr lang="en-US" sz="900">
                        <a:effectLst/>
                        <a:latin typeface="Calibri"/>
                        <a:ea typeface="Calibri"/>
                        <a:cs typeface="Arial"/>
                      </a:endParaRPr>
                    </a:p>
                  </a:txBody>
                  <a:tcPr marL="57939" marR="57939" marT="0" marB="0" anchor="ctr"/>
                </a:tc>
              </a:tr>
              <a:tr h="361396">
                <a:tc>
                  <a:txBody>
                    <a:bodyPr/>
                    <a:lstStyle/>
                    <a:p>
                      <a:pPr marL="0" marR="0" algn="just" rtl="1">
                        <a:lnSpc>
                          <a:spcPct val="115000"/>
                        </a:lnSpc>
                        <a:spcBef>
                          <a:spcPts val="0"/>
                        </a:spcBef>
                        <a:spcAft>
                          <a:spcPts val="1000"/>
                        </a:spcAft>
                      </a:pPr>
                      <a:r>
                        <a:rPr lang="ar-SA" sz="900">
                          <a:effectLst/>
                        </a:rPr>
                        <a:t>رام الله والبيرة</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ar-SA" sz="900">
                          <a:effectLst/>
                        </a:rPr>
                        <a:t>0.567</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en-US" sz="900">
                          <a:effectLst/>
                        </a:rPr>
                        <a:t>0.340</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0.221</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0.441</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0.993</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52834</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17974</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ar-SA" sz="900">
                          <a:effectLst/>
                        </a:rPr>
                        <a:t>9%</a:t>
                      </a:r>
                      <a:endParaRPr lang="en-US" sz="900">
                        <a:effectLst/>
                        <a:latin typeface="Calibri"/>
                        <a:ea typeface="Calibri"/>
                        <a:cs typeface="Arial"/>
                      </a:endParaRPr>
                    </a:p>
                  </a:txBody>
                  <a:tcPr marL="57939" marR="57939" marT="0" marB="0" anchor="ctr"/>
                </a:tc>
              </a:tr>
              <a:tr h="279260">
                <a:tc>
                  <a:txBody>
                    <a:bodyPr/>
                    <a:lstStyle/>
                    <a:p>
                      <a:pPr marL="0" marR="0" algn="just" rtl="1">
                        <a:lnSpc>
                          <a:spcPct val="115000"/>
                        </a:lnSpc>
                        <a:spcBef>
                          <a:spcPts val="0"/>
                        </a:spcBef>
                        <a:spcAft>
                          <a:spcPts val="1000"/>
                        </a:spcAft>
                      </a:pPr>
                      <a:r>
                        <a:rPr lang="ar-SA" sz="900">
                          <a:effectLst/>
                        </a:rPr>
                        <a:t>بيت لحم</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ar-SA" sz="900">
                          <a:effectLst/>
                        </a:rPr>
                        <a:t>0.471</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en-US" sz="900">
                          <a:effectLst/>
                        </a:rPr>
                        <a:t>0.283</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0.183</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0.367</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0.825</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32667</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9232</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ar-SA" sz="900">
                          <a:effectLst/>
                        </a:rPr>
                        <a:t>5%</a:t>
                      </a:r>
                      <a:endParaRPr lang="en-US" sz="900">
                        <a:effectLst/>
                        <a:latin typeface="Calibri"/>
                        <a:ea typeface="Calibri"/>
                        <a:cs typeface="Arial"/>
                      </a:endParaRPr>
                    </a:p>
                  </a:txBody>
                  <a:tcPr marL="57939" marR="57939" marT="0" marB="0" anchor="ctr"/>
                </a:tc>
              </a:tr>
              <a:tr h="328542">
                <a:tc>
                  <a:txBody>
                    <a:bodyPr/>
                    <a:lstStyle/>
                    <a:p>
                      <a:pPr marL="0" marR="0" algn="just" rtl="1">
                        <a:lnSpc>
                          <a:spcPct val="115000"/>
                        </a:lnSpc>
                        <a:spcBef>
                          <a:spcPts val="0"/>
                        </a:spcBef>
                        <a:spcAft>
                          <a:spcPts val="1000"/>
                        </a:spcAft>
                      </a:pPr>
                      <a:r>
                        <a:rPr lang="ar-SA" sz="900">
                          <a:effectLst/>
                        </a:rPr>
                        <a:t>الخليل</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ar-SA" sz="900">
                          <a:effectLst/>
                        </a:rPr>
                        <a:t>0.671</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en-US" sz="900">
                          <a:effectLst/>
                        </a:rPr>
                        <a:t>0.403</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0.261</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0.522</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1.175</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89919</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36201</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ar-SA" sz="900">
                          <a:effectLst/>
                        </a:rPr>
                        <a:t>19%</a:t>
                      </a:r>
                      <a:endParaRPr lang="en-US" sz="900">
                        <a:effectLst/>
                        <a:latin typeface="Calibri"/>
                        <a:ea typeface="Calibri"/>
                        <a:cs typeface="Arial"/>
                      </a:endParaRPr>
                    </a:p>
                  </a:txBody>
                  <a:tcPr marL="57939" marR="57939" marT="0" marB="0" anchor="ctr"/>
                </a:tc>
              </a:tr>
              <a:tr h="332484">
                <a:tc>
                  <a:txBody>
                    <a:bodyPr/>
                    <a:lstStyle/>
                    <a:p>
                      <a:pPr marL="0" marR="0" algn="just" rtl="1">
                        <a:lnSpc>
                          <a:spcPct val="115000"/>
                        </a:lnSpc>
                        <a:spcBef>
                          <a:spcPts val="0"/>
                        </a:spcBef>
                        <a:spcAft>
                          <a:spcPts val="1000"/>
                        </a:spcAft>
                      </a:pPr>
                      <a:r>
                        <a:rPr lang="ar-SA" sz="900">
                          <a:effectLst/>
                        </a:rPr>
                        <a:t>اريحا والأغوار</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ar-SA" sz="900">
                          <a:effectLst/>
                        </a:rPr>
                        <a:t>0.567</a:t>
                      </a:r>
                      <a:endParaRPr lang="en-US" sz="900">
                        <a:effectLst/>
                        <a:latin typeface="Calibri"/>
                        <a:ea typeface="Calibri"/>
                        <a:cs typeface="Arial"/>
                      </a:endParaRPr>
                    </a:p>
                  </a:txBody>
                  <a:tcPr marL="57939" marR="57939" marT="0" marB="0" anchor="ctr"/>
                </a:tc>
                <a:tc>
                  <a:txBody>
                    <a:bodyPr/>
                    <a:lstStyle/>
                    <a:p>
                      <a:pPr marL="0" marR="0" algn="just" rtl="1">
                        <a:lnSpc>
                          <a:spcPct val="115000"/>
                        </a:lnSpc>
                        <a:spcBef>
                          <a:spcPts val="0"/>
                        </a:spcBef>
                        <a:spcAft>
                          <a:spcPts val="1000"/>
                        </a:spcAft>
                      </a:pPr>
                      <a:r>
                        <a:rPr lang="en-US" sz="900">
                          <a:effectLst/>
                        </a:rPr>
                        <a:t>0.340</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0.221</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0.441</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0.993</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7615</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en-US" sz="900">
                          <a:effectLst/>
                        </a:rPr>
                        <a:t>2591</a:t>
                      </a:r>
                      <a:endParaRPr lang="en-US" sz="900">
                        <a:effectLst/>
                        <a:latin typeface="Calibri"/>
                        <a:ea typeface="Calibri"/>
                        <a:cs typeface="Arial"/>
                      </a:endParaRPr>
                    </a:p>
                  </a:txBody>
                  <a:tcPr marL="57939" marR="57939" marT="0" marB="0" anchor="b"/>
                </a:tc>
                <a:tc>
                  <a:txBody>
                    <a:bodyPr/>
                    <a:lstStyle/>
                    <a:p>
                      <a:pPr marL="0" marR="0" algn="just" rtl="1">
                        <a:lnSpc>
                          <a:spcPct val="115000"/>
                        </a:lnSpc>
                        <a:spcBef>
                          <a:spcPts val="0"/>
                        </a:spcBef>
                        <a:spcAft>
                          <a:spcPts val="1000"/>
                        </a:spcAft>
                      </a:pPr>
                      <a:r>
                        <a:rPr lang="ar-SA" sz="900">
                          <a:effectLst/>
                        </a:rPr>
                        <a:t>1%</a:t>
                      </a:r>
                      <a:endParaRPr lang="en-US" sz="900">
                        <a:effectLst/>
                        <a:latin typeface="Calibri"/>
                        <a:ea typeface="Calibri"/>
                        <a:cs typeface="Arial"/>
                      </a:endParaRPr>
                    </a:p>
                  </a:txBody>
                  <a:tcPr marL="57939" marR="57939" marT="0" marB="0" anchor="ctr"/>
                </a:tc>
              </a:tr>
              <a:tr h="328542">
                <a:tc>
                  <a:txBody>
                    <a:bodyPr/>
                    <a:lstStyle/>
                    <a:p>
                      <a:pPr marL="0" marR="0" algn="just" rtl="1">
                        <a:lnSpc>
                          <a:spcPct val="115000"/>
                        </a:lnSpc>
                        <a:spcBef>
                          <a:spcPts val="0"/>
                        </a:spcBef>
                        <a:spcAft>
                          <a:spcPts val="1000"/>
                        </a:spcAft>
                      </a:pPr>
                      <a:r>
                        <a:rPr lang="ar-SA" sz="900">
                          <a:effectLst/>
                        </a:rPr>
                        <a:t>المجموع الكلي</a:t>
                      </a:r>
                      <a:endParaRPr lang="en-US" sz="900">
                        <a:effectLst/>
                        <a:latin typeface="Calibri"/>
                        <a:ea typeface="Calibri"/>
                        <a:cs typeface="Arial"/>
                      </a:endParaRPr>
                    </a:p>
                  </a:txBody>
                  <a:tcPr marL="57939" marR="57939" marT="0" marB="0" anchor="ctr"/>
                </a:tc>
                <a:tc gridSpan="7">
                  <a:txBody>
                    <a:bodyPr/>
                    <a:lstStyle/>
                    <a:p>
                      <a:pPr marL="0" marR="0" algn="just" rtl="1">
                        <a:lnSpc>
                          <a:spcPct val="115000"/>
                        </a:lnSpc>
                        <a:spcBef>
                          <a:spcPts val="0"/>
                        </a:spcBef>
                        <a:spcAft>
                          <a:spcPts val="1000"/>
                        </a:spcAft>
                      </a:pPr>
                      <a:r>
                        <a:rPr lang="ar-SA" sz="900">
                          <a:effectLst/>
                        </a:rPr>
                        <a:t>194340 كغم / الشهر</a:t>
                      </a:r>
                      <a:endParaRPr lang="en-US" sz="900">
                        <a:effectLst/>
                        <a:latin typeface="Calibri"/>
                        <a:ea typeface="Calibri"/>
                        <a:cs typeface="Arial"/>
                      </a:endParaRPr>
                    </a:p>
                  </a:txBody>
                  <a:tcPr marL="57939" marR="57939"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just" rtl="1">
                        <a:lnSpc>
                          <a:spcPct val="115000"/>
                        </a:lnSpc>
                        <a:spcBef>
                          <a:spcPts val="0"/>
                        </a:spcBef>
                        <a:spcAft>
                          <a:spcPts val="1000"/>
                        </a:spcAft>
                      </a:pPr>
                      <a:r>
                        <a:rPr lang="ar-SA" sz="900" dirty="0">
                          <a:effectLst/>
                        </a:rPr>
                        <a:t>100%</a:t>
                      </a:r>
                      <a:endParaRPr lang="en-US" sz="900" dirty="0">
                        <a:effectLst/>
                        <a:latin typeface="Calibri"/>
                        <a:ea typeface="Calibri"/>
                        <a:cs typeface="Arial"/>
                      </a:endParaRPr>
                    </a:p>
                  </a:txBody>
                  <a:tcPr marL="57939" marR="57939" marT="0" marB="0" anchor="ctr"/>
                </a:tc>
              </a:tr>
            </a:tbl>
          </a:graphicData>
        </a:graphic>
      </p:graphicFrame>
      <p:sp>
        <p:nvSpPr>
          <p:cNvPr id="5" name="Slide Number Placeholder 4"/>
          <p:cNvSpPr>
            <a:spLocks noGrp="1"/>
          </p:cNvSpPr>
          <p:nvPr>
            <p:ph type="sldNum" sz="quarter" idx="12"/>
          </p:nvPr>
        </p:nvSpPr>
        <p:spPr/>
        <p:txBody>
          <a:bodyPr>
            <a:normAutofit fontScale="85000" lnSpcReduction="20000"/>
          </a:bodyPr>
          <a:lstStyle/>
          <a:p>
            <a:fld id="{1AD93096-5B34-4342-9326-69289CEAE4C2}" type="slidenum">
              <a:rPr lang="en-US" smtClean="0"/>
              <a:pPr/>
              <a:t>31</a:t>
            </a:fld>
            <a:endParaRPr lang="en-US" dirty="0">
              <a:solidFill>
                <a:srgbClr val="FFFFFF"/>
              </a:solidFill>
            </a:endParaRPr>
          </a:p>
        </p:txBody>
      </p:sp>
    </p:spTree>
    <p:extLst>
      <p:ext uri="{BB962C8B-B14F-4D97-AF65-F5344CB8AC3E}">
        <p14:creationId xmlns:p14="http://schemas.microsoft.com/office/powerpoint/2010/main" val="40777600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lstStyle/>
          <a:p>
            <a:pPr algn="r" rtl="1"/>
            <a:r>
              <a:rPr lang="ar-SA" dirty="0" smtClean="0"/>
              <a:t>دراسة المنافسين:-</a:t>
            </a:r>
          </a:p>
          <a:p>
            <a:pPr lvl="1" algn="r" rtl="1"/>
            <a:r>
              <a:rPr lang="ar-SA" dirty="0" smtClean="0"/>
              <a:t>وجد فريق العمل ان المنافسين الرئيسيين في المدن الأربع هم:-</a:t>
            </a:r>
          </a:p>
          <a:p>
            <a:pPr lvl="2" algn="r" rtl="1"/>
            <a:r>
              <a:rPr lang="ar-SA" dirty="0"/>
              <a:t>مصنع الحسام الأردني.</a:t>
            </a:r>
            <a:endParaRPr lang="en-US" dirty="0"/>
          </a:p>
          <a:p>
            <a:pPr lvl="2" algn="r" rtl="1"/>
            <a:r>
              <a:rPr lang="ar-SA" dirty="0"/>
              <a:t>مصنع كريستال الأردني.</a:t>
            </a:r>
            <a:endParaRPr lang="en-US" dirty="0"/>
          </a:p>
          <a:p>
            <a:pPr lvl="2" algn="r" rtl="1"/>
            <a:r>
              <a:rPr lang="ar-SA" dirty="0"/>
              <a:t>مصنع الخليل.</a:t>
            </a:r>
            <a:endParaRPr lang="en-US" dirty="0"/>
          </a:p>
          <a:p>
            <a:pPr lvl="2" algn="r" rtl="1"/>
            <a:r>
              <a:rPr lang="ar-SA" dirty="0"/>
              <a:t>المصنع التركي</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32</a:t>
            </a:fld>
            <a:endParaRPr lang="en-US" dirty="0">
              <a:solidFill>
                <a:srgbClr val="FFFFFF"/>
              </a:solidFill>
            </a:endParaRPr>
          </a:p>
        </p:txBody>
      </p:sp>
    </p:spTree>
    <p:extLst>
      <p:ext uri="{BB962C8B-B14F-4D97-AF65-F5344CB8AC3E}">
        <p14:creationId xmlns:p14="http://schemas.microsoft.com/office/powerpoint/2010/main" val="11746073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00572845"/>
              </p:ext>
            </p:extLst>
          </p:nvPr>
        </p:nvGraphicFramePr>
        <p:xfrm>
          <a:off x="609600" y="3962400"/>
          <a:ext cx="2968625" cy="2438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val="14475019"/>
              </p:ext>
            </p:extLst>
          </p:nvPr>
        </p:nvGraphicFramePr>
        <p:xfrm>
          <a:off x="685800" y="1524000"/>
          <a:ext cx="3048000" cy="2362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extLst>
              <p:ext uri="{D42A27DB-BD31-4B8C-83A1-F6EECF244321}">
                <p14:modId xmlns:p14="http://schemas.microsoft.com/office/powerpoint/2010/main" val="1581896010"/>
              </p:ext>
            </p:extLst>
          </p:nvPr>
        </p:nvGraphicFramePr>
        <p:xfrm>
          <a:off x="4953000" y="3886200"/>
          <a:ext cx="2971800" cy="2362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extLst>
              <p:ext uri="{D42A27DB-BD31-4B8C-83A1-F6EECF244321}">
                <p14:modId xmlns:p14="http://schemas.microsoft.com/office/powerpoint/2010/main" val="3209078437"/>
              </p:ext>
            </p:extLst>
          </p:nvPr>
        </p:nvGraphicFramePr>
        <p:xfrm>
          <a:off x="4800600" y="1600200"/>
          <a:ext cx="3276600" cy="2286000"/>
        </p:xfrm>
        <a:graphic>
          <a:graphicData uri="http://schemas.openxmlformats.org/drawingml/2006/chart">
            <c:chart xmlns:c="http://schemas.openxmlformats.org/drawingml/2006/chart" xmlns:r="http://schemas.openxmlformats.org/officeDocument/2006/relationships" r:id="rId5"/>
          </a:graphicData>
        </a:graphic>
      </p:graphicFrame>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33</a:t>
            </a:fld>
            <a:endParaRPr lang="en-US" dirty="0">
              <a:solidFill>
                <a:srgbClr val="FFFFFF"/>
              </a:solidFill>
            </a:endParaRPr>
          </a:p>
        </p:txBody>
      </p:sp>
    </p:spTree>
    <p:extLst>
      <p:ext uri="{BB962C8B-B14F-4D97-AF65-F5344CB8AC3E}">
        <p14:creationId xmlns:p14="http://schemas.microsoft.com/office/powerpoint/2010/main" val="811667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pic>
        <p:nvPicPr>
          <p:cNvPr id="8194" name="Picture 2"/>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3962400" y="1828800"/>
            <a:ext cx="4609350" cy="3099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Chart 4"/>
          <p:cNvGraphicFramePr/>
          <p:nvPr>
            <p:extLst>
              <p:ext uri="{D42A27DB-BD31-4B8C-83A1-F6EECF244321}">
                <p14:modId xmlns:p14="http://schemas.microsoft.com/office/powerpoint/2010/main" val="1535736388"/>
              </p:ext>
            </p:extLst>
          </p:nvPr>
        </p:nvGraphicFramePr>
        <p:xfrm>
          <a:off x="0" y="1981200"/>
          <a:ext cx="4572000" cy="2971800"/>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angle 3"/>
          <p:cNvSpPr/>
          <p:nvPr/>
        </p:nvSpPr>
        <p:spPr>
          <a:xfrm>
            <a:off x="762000" y="4876800"/>
            <a:ext cx="7620000" cy="1477328"/>
          </a:xfrm>
          <a:prstGeom prst="rect">
            <a:avLst/>
          </a:prstGeom>
        </p:spPr>
        <p:txBody>
          <a:bodyPr wrap="square">
            <a:spAutoFit/>
          </a:bodyPr>
          <a:lstStyle/>
          <a:p>
            <a:pPr algn="r" rtl="1"/>
            <a:r>
              <a:rPr lang="ar-SA" dirty="0"/>
              <a:t>ملاحظات:-</a:t>
            </a:r>
            <a:endParaRPr lang="en-US" dirty="0"/>
          </a:p>
          <a:p>
            <a:pPr lvl="0" algn="r" rtl="1"/>
            <a:r>
              <a:rPr lang="ar-SA" dirty="0" smtClean="0"/>
              <a:t>- كان </a:t>
            </a:r>
            <a:r>
              <a:rPr lang="ar-SA" dirty="0"/>
              <a:t>الطلب على المنتج التركي من قبل شركات تغليف اللحوم، اذ تقوم على خطط انتاجها السنوي وتطلب من المستورد شحنة واحدة تتضمن حاجتها السنوية؛ فتضمن بذلك الخصومات وتخفيف أجور النقل والرسوم.</a:t>
            </a:r>
            <a:endParaRPr lang="en-US" dirty="0"/>
          </a:p>
          <a:p>
            <a:pPr rtl="1"/>
            <a:r>
              <a:rPr lang="ar-SA" dirty="0"/>
              <a:t> </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34</a:t>
            </a:fld>
            <a:endParaRPr lang="en-US" dirty="0">
              <a:solidFill>
                <a:srgbClr val="FFFFFF"/>
              </a:solidFill>
            </a:endParaRPr>
          </a:p>
        </p:txBody>
      </p:sp>
    </p:spTree>
    <p:extLst>
      <p:ext uri="{BB962C8B-B14F-4D97-AF65-F5344CB8AC3E}">
        <p14:creationId xmlns:p14="http://schemas.microsoft.com/office/powerpoint/2010/main" val="29224434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lstStyle/>
          <a:p>
            <a:pPr marL="0" indent="0" algn="ctr" rtl="1">
              <a:buNone/>
            </a:pPr>
            <a:r>
              <a:rPr lang="ar-SA" dirty="0" smtClean="0"/>
              <a:t>تحليل القنوات التوزيعية للمنافسين:-</a:t>
            </a:r>
            <a:endParaRPr lang="en-US" dirty="0"/>
          </a:p>
        </p:txBody>
      </p:sp>
      <p:pic>
        <p:nvPicPr>
          <p:cNvPr id="9222"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6600" y="838200"/>
            <a:ext cx="5940425" cy="588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3"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43125" y="876300"/>
            <a:ext cx="5940425" cy="4529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35</a:t>
            </a:fld>
            <a:endParaRPr lang="en-US" dirty="0">
              <a:solidFill>
                <a:srgbClr val="FFFFFF"/>
              </a:solidFill>
            </a:endParaRPr>
          </a:p>
        </p:txBody>
      </p:sp>
    </p:spTree>
    <p:extLst>
      <p:ext uri="{BB962C8B-B14F-4D97-AF65-F5344CB8AC3E}">
        <p14:creationId xmlns:p14="http://schemas.microsoft.com/office/powerpoint/2010/main" val="13132554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normAutofit fontScale="62500" lnSpcReduction="20000"/>
          </a:bodyPr>
          <a:lstStyle/>
          <a:p>
            <a:pPr algn="r" rtl="1"/>
            <a:r>
              <a:rPr lang="ar-SA" sz="3200" dirty="0"/>
              <a:t>نستطيع أن نستنتج</a:t>
            </a:r>
            <a:r>
              <a:rPr lang="ar-SA" sz="3200" dirty="0" smtClean="0"/>
              <a:t>:-</a:t>
            </a:r>
          </a:p>
          <a:p>
            <a:pPr algn="r" rtl="1"/>
            <a:r>
              <a:rPr lang="ar-SA" sz="3200" dirty="0" smtClean="0"/>
              <a:t>النوع الأول:-</a:t>
            </a:r>
            <a:endParaRPr lang="en-US" sz="3200" dirty="0"/>
          </a:p>
          <a:p>
            <a:pPr lvl="1" algn="r" rtl="1"/>
            <a:r>
              <a:rPr lang="ar-SA" dirty="0"/>
              <a:t>يتحمل سعر المنتج من قبل مصنع الحسام ومصنع كريستال عدة تكاليف مما يؤدي الى رفع السعر:-</a:t>
            </a:r>
            <a:endParaRPr lang="en-US" dirty="0"/>
          </a:p>
          <a:p>
            <a:pPr lvl="2" algn="r" rtl="1"/>
            <a:r>
              <a:rPr lang="ar-SA" sz="2500" dirty="0"/>
              <a:t>رسوم جمركية.</a:t>
            </a:r>
            <a:endParaRPr lang="en-US" sz="2500" dirty="0"/>
          </a:p>
          <a:p>
            <a:pPr lvl="2" algn="r" rtl="1"/>
            <a:r>
              <a:rPr lang="ar-SA" sz="2500" dirty="0"/>
              <a:t>تكاليف نقل من الأردن الى الوكيل.</a:t>
            </a:r>
            <a:endParaRPr lang="en-US" sz="2500" dirty="0"/>
          </a:p>
          <a:p>
            <a:pPr lvl="1" algn="r" rtl="1"/>
            <a:r>
              <a:rPr lang="ar-SA" dirty="0"/>
              <a:t>أن المنتج يتحمل ربح :-</a:t>
            </a:r>
            <a:endParaRPr lang="en-US" dirty="0"/>
          </a:p>
          <a:p>
            <a:pPr lvl="2" algn="r" rtl="1"/>
            <a:r>
              <a:rPr lang="ar-SA" sz="2500" dirty="0"/>
              <a:t>المصنع.</a:t>
            </a:r>
            <a:endParaRPr lang="en-US" sz="2500" dirty="0"/>
          </a:p>
          <a:p>
            <a:pPr lvl="2" algn="r" rtl="1"/>
            <a:r>
              <a:rPr lang="ar-SA" sz="2500" dirty="0"/>
              <a:t>تاجر الجملة.</a:t>
            </a:r>
            <a:endParaRPr lang="en-US" sz="2500" dirty="0"/>
          </a:p>
          <a:p>
            <a:pPr lvl="2" algn="r" rtl="1"/>
            <a:r>
              <a:rPr lang="ar-SA" sz="2500" dirty="0"/>
              <a:t>تاجر </a:t>
            </a:r>
            <a:r>
              <a:rPr lang="ar-SA" sz="2500" dirty="0" smtClean="0"/>
              <a:t>التجزئة.</a:t>
            </a:r>
          </a:p>
          <a:p>
            <a:pPr algn="r" rtl="1"/>
            <a:endParaRPr lang="ar-SA" sz="3100" dirty="0" smtClean="0"/>
          </a:p>
          <a:p>
            <a:pPr algn="r" rtl="1"/>
            <a:r>
              <a:rPr lang="ar-SA" sz="3200" dirty="0" smtClean="0"/>
              <a:t>النوع الثاني:-</a:t>
            </a:r>
          </a:p>
          <a:p>
            <a:pPr lvl="1" rtl="1"/>
            <a:endParaRPr lang="ar-SA" dirty="0" smtClean="0"/>
          </a:p>
          <a:p>
            <a:pPr lvl="1" algn="r" rtl="1"/>
            <a:r>
              <a:rPr lang="ar-SA" dirty="0" smtClean="0"/>
              <a:t>نلاحظ </a:t>
            </a:r>
            <a:r>
              <a:rPr lang="ar-SA" dirty="0"/>
              <a:t>هنا أن الوكيل أو المستورد يقوم بالتوزيع مباشرة الى الشركات، وذلك يؤدي التقليل من سعر المنتج.</a:t>
            </a:r>
            <a:endParaRPr lang="en-US" dirty="0"/>
          </a:p>
          <a:p>
            <a:pPr lvl="2" algn="r" rtl="1"/>
            <a:r>
              <a:rPr lang="ar-SA" dirty="0"/>
              <a:t>هذا النوع من التوزيع يكون فقط بكميات كبيرة؛ مما يؤدي ايضا الى خفض سعر </a:t>
            </a:r>
            <a:r>
              <a:rPr lang="ar-SA" dirty="0" smtClean="0"/>
              <a:t>المنتج.</a:t>
            </a:r>
            <a:endParaRPr lang="en-US" sz="6000" dirty="0"/>
          </a:p>
          <a:p>
            <a:pPr algn="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36</a:t>
            </a:fld>
            <a:endParaRPr lang="en-US" dirty="0">
              <a:solidFill>
                <a:srgbClr val="FFFFFF"/>
              </a:solidFill>
            </a:endParaRPr>
          </a:p>
        </p:txBody>
      </p:sp>
    </p:spTree>
    <p:extLst>
      <p:ext uri="{BB962C8B-B14F-4D97-AF65-F5344CB8AC3E}">
        <p14:creationId xmlns:p14="http://schemas.microsoft.com/office/powerpoint/2010/main" val="2815313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lstStyle/>
          <a:p>
            <a:pPr algn="r" rtl="1"/>
            <a:r>
              <a:rPr lang="ar-SA" dirty="0" smtClean="0"/>
              <a:t>تحديد حجم الطلب:-</a:t>
            </a:r>
          </a:p>
          <a:p>
            <a:pPr lvl="1" algn="r" rtl="1"/>
            <a:r>
              <a:rPr lang="ar-SA" dirty="0" smtClean="0"/>
              <a:t>تجديد حجم الطلب من مسلخ شركة عزيزا:-</a:t>
            </a:r>
          </a:p>
          <a:p>
            <a:pPr lvl="2" algn="r" rtl="1"/>
            <a:r>
              <a:rPr lang="ar-SA" dirty="0"/>
              <a:t>كما أسلفنا بالذكر سابقا، أن انتاج المصنع المفترض لصالح لحوم الدجاج سوف يكون لصالح مسلخ الدجاج التابع لشركة دواجن فلسطين (عزيزا).</a:t>
            </a:r>
            <a:endParaRPr lang="en-US" dirty="0"/>
          </a:p>
          <a:p>
            <a:pPr lvl="2" algn="r" rtl="1"/>
            <a:r>
              <a:rPr lang="ar-SA" dirty="0"/>
              <a:t>وبالتالي سوف يكون الطلب اليومي من هذه الصحون = 14000 صحن في اليوم الواحد.</a:t>
            </a:r>
            <a:endParaRPr lang="en-US" dirty="0"/>
          </a:p>
          <a:p>
            <a:pPr lvl="2" algn="r" rtl="1"/>
            <a:r>
              <a:rPr lang="ar-SA" dirty="0"/>
              <a:t>اي ما يساوي 5040000 صحن في السنة.</a:t>
            </a:r>
            <a:endParaRPr lang="en-US" dirty="0"/>
          </a:p>
          <a:p>
            <a:pPr algn="r" rtl="1"/>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37</a:t>
            </a:fld>
            <a:endParaRPr lang="en-US" dirty="0">
              <a:solidFill>
                <a:srgbClr val="FFFFFF"/>
              </a:solidFill>
            </a:endParaRPr>
          </a:p>
        </p:txBody>
      </p:sp>
    </p:spTree>
    <p:extLst>
      <p:ext uri="{BB962C8B-B14F-4D97-AF65-F5344CB8AC3E}">
        <p14:creationId xmlns:p14="http://schemas.microsoft.com/office/powerpoint/2010/main" val="161261566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normAutofit fontScale="85000" lnSpcReduction="20000"/>
          </a:bodyPr>
          <a:lstStyle/>
          <a:p>
            <a:pPr algn="r" rtl="1"/>
            <a:r>
              <a:rPr lang="ar-SA" dirty="0" smtClean="0"/>
              <a:t>تحديد حجم الطلب والحصة السوقية من الحلويات الشرقية:-</a:t>
            </a:r>
          </a:p>
          <a:p>
            <a:pPr lvl="1" algn="r" rtl="1"/>
            <a:r>
              <a:rPr lang="ar-SA" dirty="0"/>
              <a:t>كما ذكر سابقا فأن مجموع الاستهلاك الشهري في الضفة الغربية ما </a:t>
            </a:r>
            <a:r>
              <a:rPr lang="ar-SA" dirty="0" smtClean="0"/>
              <a:t>عدا </a:t>
            </a:r>
            <a:r>
              <a:rPr lang="ar-SA" dirty="0"/>
              <a:t>القدس = 194340 كغم.</a:t>
            </a:r>
            <a:endParaRPr lang="en-US" dirty="0"/>
          </a:p>
          <a:p>
            <a:pPr lvl="1" algn="r" rtl="1"/>
            <a:r>
              <a:rPr lang="ar-SA" dirty="0"/>
              <a:t>الحصة السوقية المقترحة= </a:t>
            </a:r>
            <a:r>
              <a:rPr lang="en-US" dirty="0" smtClean="0"/>
              <a:t>40</a:t>
            </a:r>
            <a:r>
              <a:rPr lang="ar-SA" dirty="0" smtClean="0"/>
              <a:t>%</a:t>
            </a:r>
            <a:endParaRPr lang="en-US" dirty="0"/>
          </a:p>
          <a:p>
            <a:pPr lvl="1" algn="r" rtl="1"/>
            <a:r>
              <a:rPr lang="ar-SA" dirty="0"/>
              <a:t>الانتاج الكلي الشهري المقترح = 77730 كغم.</a:t>
            </a:r>
            <a:endParaRPr lang="en-US" dirty="0"/>
          </a:p>
          <a:p>
            <a:pPr lvl="1" algn="r" rtl="1"/>
            <a:r>
              <a:rPr lang="ar-SA" dirty="0"/>
              <a:t>الانتاج الكلي السنوي = 932832 كغم.</a:t>
            </a:r>
            <a:endParaRPr lang="en-US" dirty="0"/>
          </a:p>
          <a:p>
            <a:pPr algn="r" rtl="1"/>
            <a:r>
              <a:rPr lang="ar-SA" b="1" dirty="0" smtClean="0"/>
              <a:t>ملاحظة:- تحديد40% كحصة سوقية هو جاء لضمان سوق شمال الضفة الغربية، ولكن يمكن زيادة هذه النسبة بعد الاطلاع على:-</a:t>
            </a:r>
          </a:p>
          <a:p>
            <a:pPr lvl="1" algn="r" rtl="1"/>
            <a:r>
              <a:rPr lang="ar-SA" dirty="0" smtClean="0"/>
              <a:t>1. قدرة الالات المنتجة.</a:t>
            </a:r>
          </a:p>
          <a:p>
            <a:pPr lvl="1" algn="r" rtl="1"/>
            <a:r>
              <a:rPr lang="ar-SA" dirty="0" smtClean="0"/>
              <a:t>2. سياسة الشركة المنتجة.</a:t>
            </a:r>
          </a:p>
          <a:p>
            <a:pPr lvl="1" algn="r" rtl="1"/>
            <a:r>
              <a:rPr lang="ar-SA" dirty="0" smtClean="0"/>
              <a:t>3. الفئات المستهدفة.</a:t>
            </a:r>
          </a:p>
          <a:p>
            <a:pPr lvl="1" algn="r" rtl="1"/>
            <a:r>
              <a:rPr lang="ar-SA" dirty="0" smtClean="0"/>
              <a:t>4. الدراسة المالية للمشروع ونسبة الربح.</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38</a:t>
            </a:fld>
            <a:endParaRPr lang="en-US" dirty="0">
              <a:solidFill>
                <a:srgbClr val="FFFFFF"/>
              </a:solidFill>
            </a:endParaRPr>
          </a:p>
        </p:txBody>
      </p:sp>
    </p:spTree>
    <p:extLst>
      <p:ext uri="{BB962C8B-B14F-4D97-AF65-F5344CB8AC3E}">
        <p14:creationId xmlns:p14="http://schemas.microsoft.com/office/powerpoint/2010/main" val="173059760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normAutofit fontScale="62500" lnSpcReduction="20000"/>
          </a:bodyPr>
          <a:lstStyle/>
          <a:p>
            <a:pPr algn="r" rtl="1"/>
            <a:r>
              <a:rPr lang="ar-SA" dirty="0"/>
              <a:t>تحديد عدد الأطباق المتوقع انتاجها:-</a:t>
            </a:r>
            <a:endParaRPr lang="en-US" dirty="0"/>
          </a:p>
          <a:p>
            <a:pPr marL="0" indent="0" algn="r" rtl="1">
              <a:buNone/>
            </a:pPr>
            <a:r>
              <a:rPr lang="ar-SA" dirty="0"/>
              <a:t>بالرجوع ال شكل (6) الذي يوضح توزيع الأصناف .</a:t>
            </a:r>
            <a:endParaRPr lang="en-US" dirty="0"/>
          </a:p>
          <a:p>
            <a:pPr lvl="0" algn="r" rtl="1"/>
            <a:r>
              <a:rPr lang="ar-SA" dirty="0"/>
              <a:t>صنف 0.5 كغم:-</a:t>
            </a:r>
            <a:endParaRPr lang="en-US" dirty="0"/>
          </a:p>
          <a:p>
            <a:pPr lvl="1" algn="r" rtl="1"/>
            <a:r>
              <a:rPr lang="ar-SA" dirty="0"/>
              <a:t>932832*0.4= 373133 كغم</a:t>
            </a:r>
            <a:r>
              <a:rPr lang="ar-SA" dirty="0" smtClean="0"/>
              <a:t>.</a:t>
            </a:r>
            <a:endParaRPr lang="en-US" dirty="0"/>
          </a:p>
          <a:p>
            <a:pPr lvl="1" algn="r" rtl="1"/>
            <a:r>
              <a:rPr lang="ar-SA" dirty="0"/>
              <a:t>373133*2 = 746265صحن في السنة</a:t>
            </a:r>
            <a:r>
              <a:rPr lang="ar-SA" dirty="0" smtClean="0"/>
              <a:t>.</a:t>
            </a:r>
          </a:p>
          <a:p>
            <a:pPr lvl="1" algn="r" rtl="1"/>
            <a:endParaRPr lang="en-US" dirty="0"/>
          </a:p>
          <a:p>
            <a:pPr lvl="0" algn="r" rtl="1"/>
            <a:r>
              <a:rPr lang="ar-SA" dirty="0"/>
              <a:t>صنف 1 كغم:-</a:t>
            </a:r>
            <a:endParaRPr lang="en-US" dirty="0"/>
          </a:p>
          <a:p>
            <a:pPr lvl="1" algn="r" rtl="1"/>
            <a:r>
              <a:rPr lang="ar-SA" dirty="0"/>
              <a:t>932832*0.36 = 335819كغم.</a:t>
            </a:r>
            <a:endParaRPr lang="en-US" dirty="0"/>
          </a:p>
          <a:p>
            <a:pPr lvl="1" algn="r" rtl="1"/>
            <a:r>
              <a:rPr lang="ar-SA" dirty="0" smtClean="0"/>
              <a:t>335819*1 </a:t>
            </a:r>
            <a:r>
              <a:rPr lang="ar-SA" dirty="0"/>
              <a:t>= 335819صحن</a:t>
            </a:r>
            <a:r>
              <a:rPr lang="ar-SA" dirty="0" smtClean="0"/>
              <a:t>.</a:t>
            </a:r>
          </a:p>
          <a:p>
            <a:pPr lvl="1" algn="r" rtl="1"/>
            <a:endParaRPr lang="en-US" dirty="0"/>
          </a:p>
          <a:p>
            <a:pPr lvl="0" algn="r" rtl="1"/>
            <a:r>
              <a:rPr lang="ar-SA" dirty="0"/>
              <a:t>صنف 2 </a:t>
            </a:r>
            <a:r>
              <a:rPr lang="ar-SA"/>
              <a:t>كغم</a:t>
            </a:r>
            <a:r>
              <a:rPr lang="ar-SA" smtClean="0"/>
              <a:t>:-</a:t>
            </a:r>
            <a:endParaRPr lang="en-US" dirty="0"/>
          </a:p>
          <a:p>
            <a:pPr lvl="1" algn="r" rtl="1"/>
            <a:r>
              <a:rPr lang="ar-SA" dirty="0"/>
              <a:t>932832*0.24 = 223879 كغم.</a:t>
            </a:r>
            <a:endParaRPr lang="en-US" dirty="0"/>
          </a:p>
          <a:p>
            <a:pPr lvl="1" algn="r" rtl="1"/>
            <a:r>
              <a:rPr lang="ar-SA" dirty="0"/>
              <a:t>223879/2 = 111940صحن.</a:t>
            </a:r>
            <a:endParaRPr lang="en-US" dirty="0"/>
          </a:p>
          <a:p>
            <a:pPr algn="r" rtl="1"/>
            <a:endParaRPr lang="en-US" dirty="0"/>
          </a:p>
          <a:p>
            <a:pPr algn="r" rtl="1"/>
            <a:r>
              <a:rPr lang="ar-SA" b="1" dirty="0"/>
              <a:t>مجموع الصحون الكلية = 111940+335819+746256 = 1194024 صحن / السنة.</a:t>
            </a:r>
            <a:endParaRPr lang="en-US" b="1" dirty="0"/>
          </a:p>
          <a:p>
            <a:pPr algn="r" rtl="1"/>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39</a:t>
            </a:fld>
            <a:endParaRPr lang="en-US" dirty="0">
              <a:solidFill>
                <a:srgbClr val="FFFFFF"/>
              </a:solidFill>
            </a:endParaRPr>
          </a:p>
        </p:txBody>
      </p:sp>
      <p:sp>
        <p:nvSpPr>
          <p:cNvPr id="5" name="Action Button: Forward or Next 4">
            <a:hlinkClick r:id="rId2" action="ppaction://hlinksldjump" highlightClick="1"/>
          </p:cNvPr>
          <p:cNvSpPr/>
          <p:nvPr/>
        </p:nvSpPr>
        <p:spPr>
          <a:xfrm>
            <a:off x="228600" y="6172200"/>
            <a:ext cx="990600" cy="5334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334031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pPr algn="ctr" rtl="1"/>
            <a:r>
              <a:rPr lang="ar-SA" dirty="0" smtClean="0"/>
              <a:t>المقدمة</a:t>
            </a:r>
            <a:endParaRPr lang="en-US" dirty="0"/>
          </a:p>
        </p:txBody>
      </p:sp>
      <p:sp>
        <p:nvSpPr>
          <p:cNvPr id="7" name="Content Placeholder 6"/>
          <p:cNvSpPr>
            <a:spLocks noGrp="1"/>
          </p:cNvSpPr>
          <p:nvPr>
            <p:ph sz="quarter" idx="1"/>
          </p:nvPr>
        </p:nvSpPr>
        <p:spPr/>
        <p:txBody>
          <a:bodyPr/>
          <a:lstStyle/>
          <a:p>
            <a:pPr algn="r" rtl="1"/>
            <a:r>
              <a:rPr lang="ar-SA" dirty="0" smtClean="0"/>
              <a:t>وصف المشكلة:-</a:t>
            </a:r>
          </a:p>
          <a:p>
            <a:pPr lvl="1" algn="r" rtl="1"/>
            <a:r>
              <a:rPr lang="ar-SA" dirty="0" smtClean="0"/>
              <a:t>يستعمل هذا النوع من الأطباق لخدمة عدة من القطاعات وهي:-</a:t>
            </a:r>
          </a:p>
          <a:p>
            <a:pPr lvl="2" algn="r" rtl="1"/>
            <a:r>
              <a:rPr lang="ar-SA" dirty="0" smtClean="0"/>
              <a:t>1. قطاع اللحوم والدواجن المجمدة.</a:t>
            </a:r>
          </a:p>
          <a:p>
            <a:pPr lvl="2" algn="r" rtl="1"/>
            <a:r>
              <a:rPr lang="ar-SA" dirty="0" smtClean="0"/>
              <a:t>2. قطاع الحلويات الشرقية والجاهزة.</a:t>
            </a:r>
          </a:p>
          <a:p>
            <a:pPr lvl="2" algn="r" rtl="1"/>
            <a:r>
              <a:rPr lang="ar-SA" dirty="0" smtClean="0"/>
              <a:t>3. الأغذية المغلفة والجاهزة.</a:t>
            </a:r>
          </a:p>
          <a:p>
            <a:pPr lvl="1" algn="r" rtl="1"/>
            <a:r>
              <a:rPr lang="ar-SA" dirty="0" smtClean="0"/>
              <a:t>تستحوذ الشركات الأردنية والتركية على استهلاك السوق الفلسطيني لهذا النوع من الصحون البلاستيكية .</a:t>
            </a:r>
          </a:p>
          <a:p>
            <a:pPr lvl="1" algn="r" rtl="1"/>
            <a:r>
              <a:rPr lang="ar-SA" dirty="0" smtClean="0"/>
              <a:t>لا ترقى الصناعة المحلية لهذا النوع من الصحون بالمستوى المطلوب من حيث الجودة والأسعار.</a:t>
            </a:r>
          </a:p>
          <a:p>
            <a:pPr marL="0" indent="0" algn="r" rtl="1">
              <a:buNone/>
            </a:pP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4</a:t>
            </a:fld>
            <a:endParaRPr lang="en-US" dirty="0">
              <a:solidFill>
                <a:srgbClr val="FFFFFF"/>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الفنية</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40</a:t>
            </a:fld>
            <a:endParaRPr lang="en-US" dirty="0">
              <a:solidFill>
                <a:srgbClr val="FFFFFF"/>
              </a:solidFill>
            </a:endParaRPr>
          </a:p>
        </p:txBody>
      </p:sp>
      <p:sp>
        <p:nvSpPr>
          <p:cNvPr id="4" name="Content Placeholder 3"/>
          <p:cNvSpPr>
            <a:spLocks noGrp="1"/>
          </p:cNvSpPr>
          <p:nvPr>
            <p:ph sz="quarter" idx="1"/>
          </p:nvPr>
        </p:nvSpPr>
        <p:spPr/>
        <p:txBody>
          <a:bodyPr/>
          <a:lstStyle/>
          <a:p>
            <a:pPr algn="r" rtl="1"/>
            <a:r>
              <a:rPr lang="ar-SA" dirty="0" smtClean="0"/>
              <a:t>تتكون الدراسة الفنية من شقين وهما:-</a:t>
            </a:r>
          </a:p>
          <a:p>
            <a:pPr algn="r" rtl="1"/>
            <a:endParaRPr lang="ar-SA" dirty="0"/>
          </a:p>
          <a:p>
            <a:pPr marL="0" indent="0" algn="r" rtl="1">
              <a:buNone/>
            </a:pPr>
            <a:r>
              <a:rPr lang="ar-SA" dirty="0"/>
              <a:t> </a:t>
            </a:r>
            <a:r>
              <a:rPr lang="ar-SA" dirty="0" smtClean="0"/>
              <a:t>            </a:t>
            </a:r>
          </a:p>
          <a:p>
            <a:pPr marL="0" indent="0" algn="r" rtl="1">
              <a:buNone/>
            </a:pPr>
            <a:endParaRPr lang="ar-SA" dirty="0"/>
          </a:p>
          <a:p>
            <a:pPr marL="0" indent="0" algn="ctr" rtl="1">
              <a:buNone/>
            </a:pPr>
            <a:r>
              <a:rPr lang="ar-SA" dirty="0" smtClean="0"/>
              <a:t>   </a:t>
            </a:r>
            <a:r>
              <a:rPr lang="ar-SA" dirty="0" smtClean="0">
                <a:hlinkClick r:id="rId2" action="ppaction://hlinksldjump"/>
              </a:rPr>
              <a:t>عملية الأنتاج</a:t>
            </a:r>
            <a:r>
              <a:rPr lang="ar-SA" dirty="0" smtClean="0"/>
              <a:t>              </a:t>
            </a:r>
            <a:r>
              <a:rPr lang="ar-SA" dirty="0" smtClean="0">
                <a:hlinkClick r:id="rId3" action="ppaction://hlinksldjump"/>
              </a:rPr>
              <a:t>تكاليف الأستثمار(التكاليف التأسيسية)  </a:t>
            </a:r>
            <a:endParaRPr lang="en-US" dirty="0"/>
          </a:p>
        </p:txBody>
      </p:sp>
      <p:sp>
        <p:nvSpPr>
          <p:cNvPr id="5" name="Action Button: Forward or Next 4">
            <a:hlinkClick r:id="rId4" action="ppaction://hlinksldjump" highlightClick="1"/>
          </p:cNvPr>
          <p:cNvSpPr/>
          <p:nvPr/>
        </p:nvSpPr>
        <p:spPr>
          <a:xfrm>
            <a:off x="609600" y="5410200"/>
            <a:ext cx="838200" cy="6858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178915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dirty="0" smtClean="0"/>
              <a:t>عملية الأنتاج</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41</a:t>
            </a:fld>
            <a:endParaRPr lang="en-US" dirty="0">
              <a:solidFill>
                <a:srgbClr val="FFFFFF"/>
              </a:solidFill>
            </a:endParaRPr>
          </a:p>
        </p:txBody>
      </p:sp>
      <p:sp>
        <p:nvSpPr>
          <p:cNvPr id="4" name="Content Placeholder 3"/>
          <p:cNvSpPr>
            <a:spLocks noGrp="1"/>
          </p:cNvSpPr>
          <p:nvPr>
            <p:ph sz="quarter" idx="1"/>
          </p:nvPr>
        </p:nvSpPr>
        <p:spPr/>
        <p:txBody>
          <a:bodyPr>
            <a:normAutofit fontScale="92500" lnSpcReduction="20000"/>
          </a:bodyPr>
          <a:lstStyle/>
          <a:p>
            <a:pPr algn="r" rtl="1"/>
            <a:r>
              <a:rPr lang="ar-SA" dirty="0"/>
              <a:t> تقسم الاطباق المراد تصنيعها بالمصنع الى نوعين :-</a:t>
            </a:r>
            <a:endParaRPr lang="en-US" dirty="0"/>
          </a:p>
          <a:p>
            <a:pPr lvl="1" algn="r" rtl="1"/>
            <a:r>
              <a:rPr lang="ar-SA" dirty="0"/>
              <a:t>1. (</a:t>
            </a:r>
            <a:r>
              <a:rPr lang="ar-SA" dirty="0" smtClean="0"/>
              <a:t>أطباق غير ماصة) تصنف </a:t>
            </a:r>
            <a:r>
              <a:rPr lang="ar-SA" dirty="0"/>
              <a:t>الأطباق غير الماصة حسب سعتها :-</a:t>
            </a:r>
            <a:endParaRPr lang="en-US" dirty="0"/>
          </a:p>
          <a:p>
            <a:pPr marL="365760" lvl="1" indent="0" algn="r" rtl="1">
              <a:buNone/>
            </a:pPr>
            <a:endParaRPr lang="en-US" dirty="0"/>
          </a:p>
          <a:p>
            <a:pPr lvl="2" algn="r" rtl="1"/>
            <a:r>
              <a:rPr lang="ar-SA" dirty="0" smtClean="0"/>
              <a:t>أطباق </a:t>
            </a:r>
            <a:r>
              <a:rPr lang="ar-SA" dirty="0"/>
              <a:t>2 كغم. (</a:t>
            </a:r>
            <a:r>
              <a:rPr lang="en-US" dirty="0"/>
              <a:t>B1</a:t>
            </a:r>
            <a:r>
              <a:rPr lang="ar-SA" dirty="0"/>
              <a:t>).</a:t>
            </a:r>
            <a:endParaRPr lang="en-US" dirty="0"/>
          </a:p>
          <a:p>
            <a:pPr lvl="2" algn="r" rtl="1"/>
            <a:r>
              <a:rPr lang="ar-SA" dirty="0"/>
              <a:t>أطباق 1 كغم. (</a:t>
            </a:r>
            <a:r>
              <a:rPr lang="en-US" dirty="0"/>
              <a:t>B2</a:t>
            </a:r>
            <a:r>
              <a:rPr lang="ar-SA" dirty="0"/>
              <a:t>).</a:t>
            </a:r>
            <a:endParaRPr lang="en-US" dirty="0"/>
          </a:p>
          <a:p>
            <a:pPr lvl="2" algn="r" rtl="1"/>
            <a:r>
              <a:rPr lang="ar-SA" dirty="0"/>
              <a:t>أطباق 0.5كغم.(</a:t>
            </a:r>
            <a:r>
              <a:rPr lang="en-US" dirty="0"/>
              <a:t>B3</a:t>
            </a:r>
            <a:r>
              <a:rPr lang="ar-SA" dirty="0"/>
              <a:t>).</a:t>
            </a:r>
            <a:endParaRPr lang="en-US" dirty="0"/>
          </a:p>
          <a:p>
            <a:pPr algn="r" rtl="1"/>
            <a:endParaRPr lang="en-US" dirty="0"/>
          </a:p>
          <a:p>
            <a:pPr lvl="1" algn="r" rtl="1"/>
            <a:r>
              <a:rPr lang="ar-JO" dirty="0"/>
              <a:t>2</a:t>
            </a:r>
            <a:r>
              <a:rPr lang="en-US" dirty="0"/>
              <a:t>  </a:t>
            </a:r>
            <a:r>
              <a:rPr lang="ar-JO" dirty="0"/>
              <a:t>. ( </a:t>
            </a:r>
            <a:r>
              <a:rPr lang="ar-JO" dirty="0" smtClean="0"/>
              <a:t>أطباق </a:t>
            </a:r>
            <a:r>
              <a:rPr lang="ar-JO" dirty="0"/>
              <a:t>ماصة ) </a:t>
            </a:r>
            <a:r>
              <a:rPr lang="ar-SA" dirty="0"/>
              <a:t>تصنف الأطباق الماصة حسب استخدامها </a:t>
            </a:r>
            <a:r>
              <a:rPr lang="ar-SA" dirty="0" smtClean="0"/>
              <a:t>:-</a:t>
            </a:r>
          </a:p>
          <a:p>
            <a:pPr marL="365760" lvl="1" indent="0" algn="r" rtl="1">
              <a:buNone/>
            </a:pPr>
            <a:endParaRPr lang="en-US" dirty="0"/>
          </a:p>
          <a:p>
            <a:pPr lvl="2" algn="r" rtl="1"/>
            <a:r>
              <a:rPr lang="ar-SA" dirty="0" smtClean="0"/>
              <a:t>  الأطباق </a:t>
            </a:r>
            <a:r>
              <a:rPr lang="ar-SA" dirty="0"/>
              <a:t>التي تستخدم لتغليف الكبدة. (</a:t>
            </a:r>
            <a:r>
              <a:rPr lang="en-US" dirty="0"/>
              <a:t>A1</a:t>
            </a:r>
            <a:r>
              <a:rPr lang="ar-SA" dirty="0"/>
              <a:t>)</a:t>
            </a:r>
            <a:endParaRPr lang="en-US" dirty="0"/>
          </a:p>
          <a:p>
            <a:pPr lvl="2" algn="r" rtl="1"/>
            <a:r>
              <a:rPr lang="en-US" dirty="0"/>
              <a:t>  </a:t>
            </a:r>
            <a:r>
              <a:rPr lang="ar-JO" dirty="0" smtClean="0"/>
              <a:t>ال</a:t>
            </a:r>
            <a:r>
              <a:rPr lang="ar-SA" dirty="0"/>
              <a:t>أطباق التي تستخدم لتغليف الدجاج المقطع.(</a:t>
            </a:r>
            <a:r>
              <a:rPr lang="en-US" dirty="0"/>
              <a:t>A2</a:t>
            </a:r>
            <a:r>
              <a:rPr lang="ar-SA" dirty="0"/>
              <a:t>)</a:t>
            </a:r>
            <a:r>
              <a:rPr lang="en-US" dirty="0"/>
              <a:t>.</a:t>
            </a:r>
          </a:p>
          <a:p>
            <a:pPr lvl="2" algn="r" rtl="1"/>
            <a:r>
              <a:rPr lang="en-US" dirty="0"/>
              <a:t>  </a:t>
            </a:r>
            <a:r>
              <a:rPr lang="ar-JO" dirty="0"/>
              <a:t>الأطباق المستخمة لتغليف الدجاج المجمد.(</a:t>
            </a:r>
            <a:r>
              <a:rPr lang="en-US" dirty="0"/>
              <a:t>A3</a:t>
            </a:r>
            <a:r>
              <a:rPr lang="ar-JO" dirty="0"/>
              <a:t>)</a:t>
            </a:r>
            <a:r>
              <a:rPr lang="en-US" dirty="0"/>
              <a:t>.</a:t>
            </a:r>
          </a:p>
        </p:txBody>
      </p:sp>
    </p:spTree>
    <p:extLst>
      <p:ext uri="{BB962C8B-B14F-4D97-AF65-F5344CB8AC3E}">
        <p14:creationId xmlns:p14="http://schemas.microsoft.com/office/powerpoint/2010/main" val="97733280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عملية الأنتاج	</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42</a:t>
            </a:fld>
            <a:endParaRPr lang="en-US" dirty="0">
              <a:solidFill>
                <a:srgbClr val="FFFFFF"/>
              </a:solidFill>
            </a:endParaRPr>
          </a:p>
        </p:txBody>
      </p:sp>
      <p:sp>
        <p:nvSpPr>
          <p:cNvPr id="4" name="Content Placeholder 3"/>
          <p:cNvSpPr>
            <a:spLocks noGrp="1"/>
          </p:cNvSpPr>
          <p:nvPr>
            <p:ph sz="quarter" idx="1"/>
          </p:nvPr>
        </p:nvSpPr>
        <p:spPr>
          <a:xfrm>
            <a:off x="304800" y="1600199"/>
            <a:ext cx="8461248" cy="4953001"/>
          </a:xfrm>
        </p:spPr>
        <p:txBody>
          <a:bodyPr/>
          <a:lstStyle/>
          <a:p>
            <a:pPr algn="r" rtl="1"/>
            <a:r>
              <a:rPr lang="ar-SA" dirty="0" smtClean="0"/>
              <a:t>تتم عملية الأنتاج بمرحلتين:-</a:t>
            </a:r>
          </a:p>
          <a:p>
            <a:pPr algn="r" rtl="1"/>
            <a:endParaRPr lang="ar-SA" dirty="0" smtClean="0"/>
          </a:p>
          <a:p>
            <a:pPr marL="0" indent="0" algn="r" rtl="1">
              <a:buNone/>
            </a:pPr>
            <a:r>
              <a:rPr lang="ar-SA" dirty="0"/>
              <a:t>1</a:t>
            </a:r>
            <a:r>
              <a:rPr lang="ar-SA" dirty="0" smtClean="0"/>
              <a:t>. البثق                                   2. التشكيل الحراري</a:t>
            </a:r>
            <a:endParaRPr lang="en-US" dirty="0"/>
          </a:p>
        </p:txBody>
      </p:sp>
      <p:pic>
        <p:nvPicPr>
          <p:cNvPr id="1026" name="Picture 2">
            <a:hlinkClick r:id="rId2" action="ppaction://hlinkfil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3124200"/>
            <a:ext cx="4152900" cy="3227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a:hlinkClick r:id="rId4" action="ppaction://hlinkfile"/>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0600" y="3581400"/>
            <a:ext cx="3484563" cy="2438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Action Button: Forward or Next 4">
            <a:hlinkClick r:id="rId6" action="ppaction://hlinksldjump" highlightClick="1"/>
          </p:cNvPr>
          <p:cNvSpPr/>
          <p:nvPr/>
        </p:nvSpPr>
        <p:spPr>
          <a:xfrm>
            <a:off x="304800" y="6096000"/>
            <a:ext cx="838200" cy="4572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497590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تكاليف الأستثمار(التكاليف التأسيسية)</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43</a:t>
            </a:fld>
            <a:endParaRPr lang="en-US" dirty="0">
              <a:solidFill>
                <a:srgbClr val="FFFFFF"/>
              </a:solidFill>
            </a:endParaRPr>
          </a:p>
        </p:txBody>
      </p:sp>
      <p:sp>
        <p:nvSpPr>
          <p:cNvPr id="4" name="Content Placeholder 3"/>
          <p:cNvSpPr>
            <a:spLocks noGrp="1"/>
          </p:cNvSpPr>
          <p:nvPr>
            <p:ph sz="quarter" idx="1"/>
          </p:nvPr>
        </p:nvSpPr>
        <p:spPr/>
        <p:txBody>
          <a:bodyPr/>
          <a:lstStyle/>
          <a:p>
            <a:pPr algn="r" rtl="1"/>
            <a:r>
              <a:rPr lang="ar-SA" dirty="0" smtClean="0"/>
              <a:t>في ما يخص تكاليف الأستثمار يوجد سيناريوهين:-</a:t>
            </a:r>
          </a:p>
          <a:p>
            <a:pPr algn="r" rtl="1"/>
            <a:endParaRPr lang="ar-SA" dirty="0"/>
          </a:p>
          <a:p>
            <a:pPr lvl="1" algn="r" rtl="1"/>
            <a:r>
              <a:rPr lang="ar-SA" dirty="0" smtClean="0">
                <a:hlinkClick r:id="rId2" action="ppaction://hlinksldjump"/>
              </a:rPr>
              <a:t>السيناريو الأول </a:t>
            </a:r>
            <a:r>
              <a:rPr lang="ar-SA" dirty="0" smtClean="0"/>
              <a:t>:- أنشاء خط الأنتاج داخل مصنع شركة فلسطين لصناعات اللدائن.</a:t>
            </a:r>
          </a:p>
          <a:p>
            <a:pPr algn="r" rtl="1"/>
            <a:endParaRPr lang="ar-SA" dirty="0"/>
          </a:p>
          <a:p>
            <a:pPr lvl="1" algn="r" rtl="1"/>
            <a:r>
              <a:rPr lang="ar-SA" dirty="0" smtClean="0">
                <a:hlinkClick r:id="rId3" action="ppaction://hlinksldjump"/>
              </a:rPr>
              <a:t>السيناريو الثاني </a:t>
            </a:r>
            <a:r>
              <a:rPr lang="ar-SA" dirty="0" smtClean="0"/>
              <a:t>:- أنشاء خط الأنتاج داخل مصنع مستقل.</a:t>
            </a:r>
            <a:endParaRPr lang="en-US" dirty="0"/>
          </a:p>
        </p:txBody>
      </p:sp>
    </p:spTree>
    <p:extLst>
      <p:ext uri="{BB962C8B-B14F-4D97-AF65-F5344CB8AC3E}">
        <p14:creationId xmlns:p14="http://schemas.microsoft.com/office/powerpoint/2010/main" val="55858000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السيناريو الأول</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44</a:t>
            </a:fld>
            <a:endParaRPr lang="en-US" dirty="0">
              <a:solidFill>
                <a:srgbClr val="FFFFFF"/>
              </a:solidFill>
            </a:endParaRP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2717183525"/>
              </p:ext>
            </p:extLst>
          </p:nvPr>
        </p:nvGraphicFramePr>
        <p:xfrm>
          <a:off x="612775" y="1600200"/>
          <a:ext cx="8153400" cy="2865120"/>
        </p:xfrm>
        <a:graphic>
          <a:graphicData uri="http://schemas.openxmlformats.org/drawingml/2006/table">
            <a:tbl>
              <a:tblPr firstRow="1" bandRow="1">
                <a:tableStyleId>{5C22544A-7EE6-4342-B048-85BDC9FD1C3A}</a:tableStyleId>
              </a:tblPr>
              <a:tblGrid>
                <a:gridCol w="4076700"/>
                <a:gridCol w="4076700"/>
              </a:tblGrid>
              <a:tr h="370840">
                <a:tc>
                  <a:txBody>
                    <a:bodyPr/>
                    <a:lstStyle/>
                    <a:p>
                      <a:pPr algn="ctr" rtl="1"/>
                      <a:r>
                        <a:rPr lang="ar-SA" dirty="0" smtClean="0"/>
                        <a:t>رأس المال العامل (التكاليف التشغيلية)</a:t>
                      </a:r>
                      <a:endParaRPr lang="en-US" dirty="0"/>
                    </a:p>
                  </a:txBody>
                  <a:tcPr/>
                </a:tc>
                <a:tc>
                  <a:txBody>
                    <a:bodyPr/>
                    <a:lstStyle/>
                    <a:p>
                      <a:pPr algn="ctr" rtl="1"/>
                      <a:r>
                        <a:rPr lang="ar-SA" dirty="0" smtClean="0"/>
                        <a:t>رأس المال الثابت</a:t>
                      </a:r>
                      <a:endParaRPr lang="en-US" dirty="0"/>
                    </a:p>
                  </a:txBody>
                  <a:tcPr/>
                </a:tc>
              </a:tr>
              <a:tr h="370840">
                <a:tc>
                  <a:txBody>
                    <a:bodyPr/>
                    <a:lstStyle/>
                    <a:p>
                      <a:pPr algn="ctr" rtl="1"/>
                      <a:r>
                        <a:rPr lang="ar-SA" dirty="0" smtClean="0"/>
                        <a:t>المصاريف الأدارية</a:t>
                      </a:r>
                      <a:endParaRPr lang="en-US" dirty="0"/>
                    </a:p>
                  </a:txBody>
                  <a:tcPr/>
                </a:tc>
                <a:tc>
                  <a:txBody>
                    <a:bodyPr/>
                    <a:lstStyle/>
                    <a:p>
                      <a:pPr algn="ctr" rtl="1"/>
                      <a:r>
                        <a:rPr lang="ar-SA" dirty="0" smtClean="0"/>
                        <a:t>الأرض</a:t>
                      </a:r>
                      <a:endParaRPr lang="en-US" dirty="0"/>
                    </a:p>
                  </a:txBody>
                  <a:tcPr/>
                </a:tc>
              </a:tr>
              <a:tr h="370840">
                <a:tc>
                  <a:txBody>
                    <a:bodyPr/>
                    <a:lstStyle/>
                    <a:p>
                      <a:pPr algn="ctr" rtl="1"/>
                      <a:r>
                        <a:rPr lang="ar-SA" dirty="0" smtClean="0"/>
                        <a:t>رواتب الموظفين</a:t>
                      </a:r>
                      <a:endParaRPr lang="en-US" dirty="0"/>
                    </a:p>
                  </a:txBody>
                  <a:tcPr/>
                </a:tc>
                <a:tc>
                  <a:txBody>
                    <a:bodyPr/>
                    <a:lstStyle/>
                    <a:p>
                      <a:pPr algn="ctr" rtl="1"/>
                      <a:r>
                        <a:rPr lang="ar-SA" dirty="0" smtClean="0"/>
                        <a:t>المباني</a:t>
                      </a:r>
                      <a:endParaRPr lang="en-US" dirty="0"/>
                    </a:p>
                  </a:txBody>
                  <a:tcPr/>
                </a:tc>
              </a:tr>
              <a:tr h="370840">
                <a:tc>
                  <a:txBody>
                    <a:bodyPr/>
                    <a:lstStyle/>
                    <a:p>
                      <a:pPr algn="ctr" rtl="1"/>
                      <a:r>
                        <a:rPr lang="ar-SA" dirty="0" smtClean="0"/>
                        <a:t>المواد الخام</a:t>
                      </a:r>
                      <a:endParaRPr lang="en-US" dirty="0"/>
                    </a:p>
                  </a:txBody>
                  <a:tcPr/>
                </a:tc>
                <a:tc>
                  <a:txBody>
                    <a:bodyPr/>
                    <a:lstStyle/>
                    <a:p>
                      <a:pPr algn="ctr" rtl="1"/>
                      <a:r>
                        <a:rPr lang="ar-SA" dirty="0" smtClean="0"/>
                        <a:t>الآلات والمعدات</a:t>
                      </a:r>
                      <a:endParaRPr lang="en-US" dirty="0"/>
                    </a:p>
                  </a:txBody>
                  <a:tcPr/>
                </a:tc>
              </a:tr>
              <a:tr h="370840">
                <a:tc>
                  <a:txBody>
                    <a:bodyPr/>
                    <a:lstStyle/>
                    <a:p>
                      <a:pPr algn="ctr" rtl="1"/>
                      <a:r>
                        <a:rPr lang="ar-SA" dirty="0" smtClean="0"/>
                        <a:t>استهلاك غاز+ كهرباء</a:t>
                      </a:r>
                      <a:endParaRPr lang="en-US" dirty="0"/>
                    </a:p>
                  </a:txBody>
                  <a:tcPr/>
                </a:tc>
                <a:tc>
                  <a:txBody>
                    <a:bodyPr/>
                    <a:lstStyle/>
                    <a:p>
                      <a:pPr algn="ctr" rtl="1"/>
                      <a:r>
                        <a:rPr lang="ar-SA" dirty="0" smtClean="0"/>
                        <a:t>الأثاث</a:t>
                      </a:r>
                      <a:endParaRPr lang="en-US" dirty="0"/>
                    </a:p>
                  </a:txBody>
                  <a:tcPr/>
                </a:tc>
              </a:tr>
              <a:tr h="370840">
                <a:tc>
                  <a:txBody>
                    <a:bodyPr/>
                    <a:lstStyle/>
                    <a:p>
                      <a:pPr algn="ctr" rtl="1"/>
                      <a:r>
                        <a:rPr lang="ar-SA" dirty="0" smtClean="0"/>
                        <a:t>تأمينات</a:t>
                      </a:r>
                      <a:endParaRPr lang="en-US" dirty="0"/>
                    </a:p>
                  </a:txBody>
                  <a:tcPr/>
                </a:tc>
                <a:tc>
                  <a:txBody>
                    <a:bodyPr/>
                    <a:lstStyle/>
                    <a:p>
                      <a:pPr algn="ctr" rtl="1"/>
                      <a:r>
                        <a:rPr lang="ar-SA" dirty="0" smtClean="0"/>
                        <a:t>احتياطي طوارئ</a:t>
                      </a:r>
                      <a:endParaRPr lang="en-US" dirty="0"/>
                    </a:p>
                  </a:txBody>
                  <a:tcPr/>
                </a:tc>
              </a:tr>
              <a:tr h="370840">
                <a:tc>
                  <a:txBody>
                    <a:bodyPr/>
                    <a:lstStyle/>
                    <a:p>
                      <a:pPr algn="ctr" rtl="1"/>
                      <a:r>
                        <a:rPr lang="ar-SA" dirty="0" smtClean="0"/>
                        <a:t>مصاريف تشغيلية أخرى ( وقود،</a:t>
                      </a:r>
                      <a:r>
                        <a:rPr lang="ar-SA" baseline="0" dirty="0" smtClean="0"/>
                        <a:t> أعلانات،أهلاك.................ألخ)</a:t>
                      </a:r>
                      <a:endParaRPr lang="en-US" dirty="0"/>
                    </a:p>
                  </a:txBody>
                  <a:tcPr/>
                </a:tc>
                <a:tc>
                  <a:txBody>
                    <a:bodyPr/>
                    <a:lstStyle/>
                    <a:p>
                      <a:pPr algn="ctr" rtl="1"/>
                      <a:r>
                        <a:rPr lang="ar-SA" dirty="0" smtClean="0"/>
                        <a:t>وسائل</a:t>
                      </a:r>
                      <a:r>
                        <a:rPr lang="ar-SA" baseline="0" dirty="0" smtClean="0"/>
                        <a:t> النقل</a:t>
                      </a:r>
                      <a:endParaRPr lang="en-US" dirty="0"/>
                    </a:p>
                  </a:txBody>
                  <a:tcPr/>
                </a:tc>
              </a:tr>
            </a:tbl>
          </a:graphicData>
        </a:graphic>
      </p:graphicFrame>
    </p:spTree>
    <p:extLst>
      <p:ext uri="{BB962C8B-B14F-4D97-AF65-F5344CB8AC3E}">
        <p14:creationId xmlns:p14="http://schemas.microsoft.com/office/powerpoint/2010/main" val="211881519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رأس المال الثابت (السيناريو الأول)</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45</a:t>
            </a:fld>
            <a:endParaRPr lang="en-US" dirty="0">
              <a:solidFill>
                <a:srgbClr val="FFFFFF"/>
              </a:solidFill>
            </a:endParaRPr>
          </a:p>
        </p:txBody>
      </p:sp>
      <p:sp>
        <p:nvSpPr>
          <p:cNvPr id="4" name="Content Placeholder 3"/>
          <p:cNvSpPr>
            <a:spLocks noGrp="1"/>
          </p:cNvSpPr>
          <p:nvPr>
            <p:ph sz="quarter" idx="1"/>
          </p:nvPr>
        </p:nvSpPr>
        <p:spPr/>
        <p:txBody>
          <a:bodyPr/>
          <a:lstStyle/>
          <a:p>
            <a:pPr algn="r" rtl="1"/>
            <a:r>
              <a:rPr lang="ar-SA" dirty="0" smtClean="0"/>
              <a:t>الجدير بالذكر أن الأرض،المصنع،البنية التحتية،الأثاث هي موجودة أصلا وهي صالحة للأستهلاك في السنوات القادمة.</a:t>
            </a:r>
          </a:p>
          <a:p>
            <a:pPr algn="r" rtl="1"/>
            <a:r>
              <a:rPr lang="ar-SA" dirty="0" smtClean="0"/>
              <a:t>كل ما يلزم من هذه التكاليف:-</a:t>
            </a:r>
          </a:p>
          <a:p>
            <a:pPr algn="r" rtl="1"/>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468823885"/>
              </p:ext>
            </p:extLst>
          </p:nvPr>
        </p:nvGraphicFramePr>
        <p:xfrm>
          <a:off x="1676399" y="3810000"/>
          <a:ext cx="5943601" cy="1828800"/>
        </p:xfrm>
        <a:graphic>
          <a:graphicData uri="http://schemas.openxmlformats.org/drawingml/2006/table">
            <a:tbl>
              <a:tblPr rtl="1" firstRow="1" firstCol="1" bandRow="1">
                <a:tableStyleId>{5C22544A-7EE6-4342-B048-85BDC9FD1C3A}</a:tableStyleId>
              </a:tblPr>
              <a:tblGrid>
                <a:gridCol w="825771"/>
                <a:gridCol w="2867184"/>
                <a:gridCol w="2250646"/>
              </a:tblGrid>
              <a:tr h="364701">
                <a:tc>
                  <a:txBody>
                    <a:bodyPr/>
                    <a:lstStyle/>
                    <a:p>
                      <a:pPr marL="0" marR="0" algn="just" rtl="1">
                        <a:lnSpc>
                          <a:spcPct val="115000"/>
                        </a:lnSpc>
                        <a:spcBef>
                          <a:spcPts val="0"/>
                        </a:spcBef>
                        <a:spcAft>
                          <a:spcPts val="0"/>
                        </a:spcAft>
                        <a:tabLst>
                          <a:tab pos="1407160" algn="l"/>
                        </a:tabLst>
                      </a:pPr>
                      <a:r>
                        <a:rPr lang="ar-JO" sz="1200" dirty="0">
                          <a:effectLst/>
                        </a:rPr>
                        <a:t>الرقم</a:t>
                      </a:r>
                      <a:endParaRPr lang="en-US" sz="1100"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البند</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dirty="0">
                          <a:effectLst/>
                        </a:rPr>
                        <a:t>التكلفة ($)</a:t>
                      </a:r>
                      <a:endParaRPr lang="en-US" sz="1100" dirty="0">
                        <a:effectLst/>
                        <a:latin typeface="Calibri"/>
                        <a:ea typeface="Calibri"/>
                        <a:cs typeface="Arial"/>
                      </a:endParaRPr>
                    </a:p>
                  </a:txBody>
                  <a:tcPr marL="68580" marR="68580" marT="0" marB="0"/>
                </a:tc>
              </a:tr>
              <a:tr h="366466">
                <a:tc>
                  <a:txBody>
                    <a:bodyPr/>
                    <a:lstStyle/>
                    <a:p>
                      <a:pPr marL="0" marR="0" algn="just" rtl="1">
                        <a:lnSpc>
                          <a:spcPct val="115000"/>
                        </a:lnSpc>
                        <a:spcBef>
                          <a:spcPts val="0"/>
                        </a:spcBef>
                        <a:spcAft>
                          <a:spcPts val="0"/>
                        </a:spcAft>
                        <a:tabLst>
                          <a:tab pos="1407160" algn="l"/>
                        </a:tabLst>
                      </a:pPr>
                      <a:r>
                        <a:rPr lang="en-US" sz="1200" dirty="0">
                          <a:effectLst/>
                        </a:rPr>
                        <a:t>1</a:t>
                      </a:r>
                      <a:endParaRPr lang="en-US" sz="1100"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dirty="0">
                          <a:effectLst/>
                        </a:rPr>
                        <a:t>أسعار الماكنات</a:t>
                      </a:r>
                      <a:endParaRPr lang="en-US" sz="1100" dirty="0">
                        <a:effectLst/>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tabLst>
                          <a:tab pos="1407160" algn="l"/>
                        </a:tabLst>
                      </a:pPr>
                      <a:r>
                        <a:rPr lang="en-US" sz="1200" dirty="0">
                          <a:effectLst/>
                        </a:rPr>
                        <a:t>172,000</a:t>
                      </a:r>
                      <a:endParaRPr lang="en-US" sz="1100" dirty="0">
                        <a:effectLst/>
                        <a:latin typeface="Calibri"/>
                        <a:ea typeface="Calibri"/>
                        <a:cs typeface="Arial"/>
                      </a:endParaRPr>
                    </a:p>
                  </a:txBody>
                  <a:tcPr marL="68580" marR="68580" marT="0" marB="0"/>
                </a:tc>
              </a:tr>
              <a:tr h="366466">
                <a:tc>
                  <a:txBody>
                    <a:bodyPr/>
                    <a:lstStyle/>
                    <a:p>
                      <a:pPr marL="0" marR="0" algn="just" rtl="1">
                        <a:lnSpc>
                          <a:spcPct val="115000"/>
                        </a:lnSpc>
                        <a:spcBef>
                          <a:spcPts val="0"/>
                        </a:spcBef>
                        <a:spcAft>
                          <a:spcPts val="0"/>
                        </a:spcAft>
                        <a:tabLst>
                          <a:tab pos="1407160" algn="l"/>
                        </a:tabLst>
                      </a:pPr>
                      <a:r>
                        <a:rPr lang="en-US" sz="1200">
                          <a:effectLst/>
                        </a:rPr>
                        <a:t>2</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dirty="0">
                          <a:effectLst/>
                        </a:rPr>
                        <a:t>احتياطي الطوارئ وتكاليف غير منظورة</a:t>
                      </a:r>
                      <a:endParaRPr lang="en-US" sz="1100" dirty="0">
                        <a:effectLst/>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tabLst>
                          <a:tab pos="1407160" algn="l"/>
                        </a:tabLst>
                      </a:pPr>
                      <a:r>
                        <a:rPr lang="en-US" sz="1200" dirty="0">
                          <a:effectLst/>
                        </a:rPr>
                        <a:t>25,000</a:t>
                      </a:r>
                      <a:endParaRPr lang="en-US" sz="1100" dirty="0">
                        <a:effectLst/>
                        <a:latin typeface="Calibri"/>
                        <a:ea typeface="Calibri"/>
                        <a:cs typeface="Arial"/>
                      </a:endParaRPr>
                    </a:p>
                  </a:txBody>
                  <a:tcPr marL="68580" marR="68580" marT="0" marB="0"/>
                </a:tc>
              </a:tr>
              <a:tr h="366466">
                <a:tc>
                  <a:txBody>
                    <a:bodyPr/>
                    <a:lstStyle/>
                    <a:p>
                      <a:pPr marL="0" marR="0" algn="just" rtl="1">
                        <a:lnSpc>
                          <a:spcPct val="115000"/>
                        </a:lnSpc>
                        <a:spcBef>
                          <a:spcPts val="0"/>
                        </a:spcBef>
                        <a:spcAft>
                          <a:spcPts val="0"/>
                        </a:spcAft>
                        <a:tabLst>
                          <a:tab pos="1407160" algn="l"/>
                        </a:tabLst>
                      </a:pPr>
                      <a:r>
                        <a:rPr lang="en-US" sz="1200" dirty="0">
                          <a:effectLst/>
                        </a:rPr>
                        <a:t>3</a:t>
                      </a:r>
                      <a:endParaRPr lang="en-US" sz="1100"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dirty="0">
                          <a:effectLst/>
                        </a:rPr>
                        <a:t>تكاليف وسائل النقل</a:t>
                      </a:r>
                      <a:endParaRPr lang="en-US" sz="1100" dirty="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JO" sz="1200" dirty="0">
                          <a:effectLst/>
                        </a:rPr>
                        <a:t>40,000</a:t>
                      </a:r>
                      <a:endParaRPr lang="en-US" sz="1100" dirty="0">
                        <a:effectLst/>
                        <a:latin typeface="Calibri"/>
                        <a:ea typeface="Calibri"/>
                        <a:cs typeface="Arial"/>
                      </a:endParaRPr>
                    </a:p>
                  </a:txBody>
                  <a:tcPr marL="68580" marR="68580" marT="0" marB="0"/>
                </a:tc>
              </a:tr>
              <a:tr h="364701">
                <a:tc gridSpan="2">
                  <a:txBody>
                    <a:bodyPr/>
                    <a:lstStyle/>
                    <a:p>
                      <a:pPr marL="0" marR="0" algn="ctr" rtl="1">
                        <a:lnSpc>
                          <a:spcPct val="115000"/>
                        </a:lnSpc>
                        <a:spcBef>
                          <a:spcPts val="0"/>
                        </a:spcBef>
                        <a:spcAft>
                          <a:spcPts val="0"/>
                        </a:spcAft>
                        <a:tabLst>
                          <a:tab pos="1407160" algn="l"/>
                        </a:tabLst>
                      </a:pPr>
                      <a:r>
                        <a:rPr lang="ar-JO" sz="1200" b="1" dirty="0">
                          <a:effectLst/>
                        </a:rPr>
                        <a:t>المجموع</a:t>
                      </a:r>
                      <a:endParaRPr lang="en-US" sz="1100" b="1" dirty="0">
                        <a:effectLst/>
                        <a:latin typeface="Calibri"/>
                        <a:ea typeface="Calibri"/>
                        <a:cs typeface="Arial"/>
                      </a:endParaRPr>
                    </a:p>
                  </a:txBody>
                  <a:tcPr marL="68580" marR="68580" marT="0" marB="0"/>
                </a:tc>
                <a:tc hMerge="1">
                  <a:txBody>
                    <a:bodyPr/>
                    <a:lstStyle/>
                    <a:p>
                      <a:endParaRPr lang="en-US"/>
                    </a:p>
                  </a:txBody>
                  <a:tcPr/>
                </a:tc>
                <a:tc>
                  <a:txBody>
                    <a:bodyPr/>
                    <a:lstStyle/>
                    <a:p>
                      <a:pPr marL="0" marR="0" algn="ctr" rtl="1">
                        <a:lnSpc>
                          <a:spcPct val="115000"/>
                        </a:lnSpc>
                        <a:spcBef>
                          <a:spcPts val="0"/>
                        </a:spcBef>
                        <a:spcAft>
                          <a:spcPts val="0"/>
                        </a:spcAft>
                        <a:tabLst>
                          <a:tab pos="1407160" algn="l"/>
                        </a:tabLst>
                      </a:pPr>
                      <a:r>
                        <a:rPr lang="ar-JO" sz="1200" b="1" dirty="0">
                          <a:effectLst/>
                        </a:rPr>
                        <a:t>237,000 </a:t>
                      </a:r>
                      <a:endParaRPr lang="en-US" sz="1100" b="1"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9217843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رأس </a:t>
            </a:r>
            <a:r>
              <a:rPr lang="ar-SA" smtClean="0"/>
              <a:t>المال العامل (التكاليف التشغيلية)</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46</a:t>
            </a:fld>
            <a:endParaRPr lang="en-US" dirty="0">
              <a:solidFill>
                <a:srgbClr val="FFFFFF"/>
              </a:solidFill>
            </a:endParaRPr>
          </a:p>
        </p:txBody>
      </p:sp>
      <p:sp>
        <p:nvSpPr>
          <p:cNvPr id="4" name="Content Placeholder 3"/>
          <p:cNvSpPr>
            <a:spLocks noGrp="1"/>
          </p:cNvSpPr>
          <p:nvPr>
            <p:ph sz="quarter" idx="1"/>
          </p:nvPr>
        </p:nvSpPr>
        <p:spPr/>
        <p:txBody>
          <a:bodyPr/>
          <a:lstStyle/>
          <a:p>
            <a:pPr algn="r" rtl="1"/>
            <a:r>
              <a:rPr lang="ar-SA" dirty="0" smtClean="0"/>
              <a:t>تقسم التكاليف الشغيلية الى:-</a:t>
            </a:r>
          </a:p>
          <a:p>
            <a:pPr lvl="1" algn="r" rtl="1"/>
            <a:r>
              <a:rPr lang="ar-SA" dirty="0" smtClean="0"/>
              <a:t>تكاليف غير مباشرة:- يقصد بها أن هذه التكاليف تكون ضرورية لتشغيل المصنع وتشترك جميع خطوط الأنتاج بتكلفتها مثال: حارس الأمن، المحاسب.......الخ</a:t>
            </a:r>
          </a:p>
          <a:p>
            <a:pPr lvl="1" algn="r" rtl="1"/>
            <a:r>
              <a:rPr lang="ar-SA" dirty="0" smtClean="0"/>
              <a:t>تكاليف مباشرة:- يقصد بأنها خاصة بخط انتاج الأطباق البلاستيكية مثل عمال هذا الخط أو أسهلاك الماء والكهرباء لهذا الخط.</a:t>
            </a:r>
            <a:endParaRPr lang="en-US" dirty="0"/>
          </a:p>
        </p:txBody>
      </p:sp>
    </p:spTree>
    <p:extLst>
      <p:ext uri="{BB962C8B-B14F-4D97-AF65-F5344CB8AC3E}">
        <p14:creationId xmlns:p14="http://schemas.microsoft.com/office/powerpoint/2010/main" val="2649826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التكاليف </a:t>
            </a:r>
            <a:r>
              <a:rPr lang="ar-SA" dirty="0"/>
              <a:t>التشغيلية(السيناريو الأول)</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47</a:t>
            </a:fld>
            <a:endParaRPr lang="en-US" dirty="0">
              <a:solidFill>
                <a:srgbClr val="FFFFFF"/>
              </a:solidFill>
            </a:endParaRPr>
          </a:p>
        </p:txBody>
      </p:sp>
      <p:sp>
        <p:nvSpPr>
          <p:cNvPr id="4" name="Content Placeholder 3"/>
          <p:cNvSpPr>
            <a:spLocks noGrp="1"/>
          </p:cNvSpPr>
          <p:nvPr>
            <p:ph sz="quarter" idx="1"/>
          </p:nvPr>
        </p:nvSpPr>
        <p:spPr/>
        <p:txBody>
          <a:bodyPr/>
          <a:lstStyle/>
          <a:p>
            <a:pPr algn="r" rtl="1"/>
            <a:r>
              <a:rPr lang="ar-SA" dirty="0" smtClean="0"/>
              <a:t>بما أن هذه التكاليف تشترك بها جميع الخطوط لذا يجب توزيع هذه التكلفة أذا على جميع الخطوط بنسب معينة.</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419034728"/>
              </p:ext>
            </p:extLst>
          </p:nvPr>
        </p:nvGraphicFramePr>
        <p:xfrm>
          <a:off x="1066801" y="2899760"/>
          <a:ext cx="6328410" cy="3884586"/>
        </p:xfrm>
        <a:graphic>
          <a:graphicData uri="http://schemas.openxmlformats.org/drawingml/2006/table">
            <a:tbl>
              <a:tblPr rtl="1" firstRow="1" firstCol="1" bandRow="1">
                <a:tableStyleId>{5C22544A-7EE6-4342-B048-85BDC9FD1C3A}</a:tableStyleId>
              </a:tblPr>
              <a:tblGrid>
                <a:gridCol w="479918"/>
                <a:gridCol w="1789170"/>
                <a:gridCol w="1789170"/>
                <a:gridCol w="1135076"/>
                <a:gridCol w="1135076"/>
              </a:tblGrid>
              <a:tr h="764544">
                <a:tc>
                  <a:txBody>
                    <a:bodyPr/>
                    <a:lstStyle/>
                    <a:p>
                      <a:pPr marL="0" marR="0" algn="just" rtl="1">
                        <a:lnSpc>
                          <a:spcPct val="115000"/>
                        </a:lnSpc>
                        <a:spcBef>
                          <a:spcPts val="0"/>
                        </a:spcBef>
                        <a:spcAft>
                          <a:spcPts val="0"/>
                        </a:spcAft>
                        <a:tabLst>
                          <a:tab pos="1407160" algn="l"/>
                        </a:tabLst>
                      </a:pPr>
                      <a:r>
                        <a:rPr lang="ar-JO" sz="1200" dirty="0">
                          <a:effectLst/>
                        </a:rPr>
                        <a:t>الرقم</a:t>
                      </a:r>
                      <a:endParaRPr lang="en-US" sz="1100"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dirty="0">
                          <a:effectLst/>
                        </a:rPr>
                        <a:t>التصنيف</a:t>
                      </a:r>
                      <a:endParaRPr lang="en-US" sz="1100"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SA" sz="1100" dirty="0" smtClean="0">
                          <a:effectLst/>
                          <a:latin typeface="Calibri"/>
                          <a:ea typeface="Calibri"/>
                          <a:cs typeface="Arial"/>
                        </a:rPr>
                        <a:t>التكلفة</a:t>
                      </a:r>
                      <a:r>
                        <a:rPr lang="ar-SA" sz="1100" baseline="0" dirty="0" smtClean="0">
                          <a:effectLst/>
                          <a:latin typeface="Calibri"/>
                          <a:ea typeface="Calibri"/>
                          <a:cs typeface="Arial"/>
                        </a:rPr>
                        <a:t> السنوية ($)</a:t>
                      </a:r>
                      <a:endParaRPr lang="en-US" sz="1100"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نسبة التحميل للخط</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التكلفة السنوية ($)</a:t>
                      </a:r>
                      <a:endParaRPr lang="en-US" sz="1100">
                        <a:effectLst/>
                        <a:latin typeface="Calibri"/>
                        <a:ea typeface="Calibri"/>
                        <a:cs typeface="Arial"/>
                      </a:endParaRPr>
                    </a:p>
                  </a:txBody>
                  <a:tcPr marL="68580" marR="68580" marT="0" marB="0"/>
                </a:tc>
              </a:tr>
              <a:tr h="382272">
                <a:tc>
                  <a:txBody>
                    <a:bodyPr/>
                    <a:lstStyle/>
                    <a:p>
                      <a:pPr marL="0" marR="0" algn="just" rtl="1">
                        <a:lnSpc>
                          <a:spcPct val="115000"/>
                        </a:lnSpc>
                        <a:spcBef>
                          <a:spcPts val="0"/>
                        </a:spcBef>
                        <a:spcAft>
                          <a:spcPts val="0"/>
                        </a:spcAft>
                        <a:tabLst>
                          <a:tab pos="1407160" algn="l"/>
                        </a:tabLst>
                      </a:pPr>
                      <a:r>
                        <a:rPr lang="en-US" sz="1200">
                          <a:effectLst/>
                        </a:rPr>
                        <a:t>1</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JO" sz="1200" dirty="0">
                          <a:effectLst/>
                        </a:rPr>
                        <a:t>اداريين</a:t>
                      </a:r>
                      <a:endParaRPr lang="en-US" sz="1100" dirty="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SA" sz="1100" dirty="0" smtClean="0">
                          <a:effectLst/>
                          <a:latin typeface="Calibri"/>
                          <a:ea typeface="Calibri"/>
                          <a:cs typeface="Arial"/>
                        </a:rPr>
                        <a:t>79,580</a:t>
                      </a:r>
                      <a:endParaRPr lang="en-US" sz="1100" dirty="0">
                        <a:effectLst/>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tabLst>
                          <a:tab pos="1407160" algn="l"/>
                        </a:tabLst>
                      </a:pPr>
                      <a:r>
                        <a:rPr lang="en-US" sz="1200">
                          <a:effectLst/>
                        </a:rPr>
                        <a:t>35%</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JO" sz="1200" dirty="0">
                          <a:effectLst/>
                        </a:rPr>
                        <a:t>27,854</a:t>
                      </a:r>
                      <a:endParaRPr lang="en-US" sz="1100" dirty="0">
                        <a:effectLst/>
                        <a:latin typeface="Calibri"/>
                        <a:ea typeface="Calibri"/>
                        <a:cs typeface="Arial"/>
                      </a:endParaRPr>
                    </a:p>
                  </a:txBody>
                  <a:tcPr marL="68580" marR="68580" marT="0" marB="0"/>
                </a:tc>
              </a:tr>
              <a:tr h="382272">
                <a:tc>
                  <a:txBody>
                    <a:bodyPr/>
                    <a:lstStyle/>
                    <a:p>
                      <a:pPr marL="0" marR="0" algn="just" rtl="1">
                        <a:lnSpc>
                          <a:spcPct val="115000"/>
                        </a:lnSpc>
                        <a:spcBef>
                          <a:spcPts val="0"/>
                        </a:spcBef>
                        <a:spcAft>
                          <a:spcPts val="0"/>
                        </a:spcAft>
                        <a:tabLst>
                          <a:tab pos="1407160" algn="l"/>
                        </a:tabLst>
                      </a:pPr>
                      <a:r>
                        <a:rPr lang="en-US" sz="1200">
                          <a:effectLst/>
                        </a:rPr>
                        <a:t>2</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JO" sz="1200" dirty="0">
                          <a:effectLst/>
                        </a:rPr>
                        <a:t>تأمينات ونهاية الخدمة</a:t>
                      </a:r>
                      <a:endParaRPr lang="en-US" sz="1100" dirty="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SA" sz="1100" dirty="0" smtClean="0">
                          <a:effectLst/>
                          <a:latin typeface="Calibri"/>
                          <a:ea typeface="Calibri"/>
                          <a:cs typeface="Arial"/>
                        </a:rPr>
                        <a:t>32,576</a:t>
                      </a:r>
                      <a:endParaRPr lang="en-US" sz="1100" dirty="0">
                        <a:effectLst/>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tabLst>
                          <a:tab pos="1407160" algn="l"/>
                        </a:tabLst>
                      </a:pPr>
                      <a:r>
                        <a:rPr lang="en-US" sz="1200">
                          <a:effectLst/>
                        </a:rPr>
                        <a:t>25%</a:t>
                      </a:r>
                      <a:endParaRPr lang="en-US" sz="1100">
                        <a:effectLst/>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tabLst>
                          <a:tab pos="1407160" algn="l"/>
                        </a:tabLst>
                      </a:pPr>
                      <a:r>
                        <a:rPr lang="en-US" sz="1200" dirty="0">
                          <a:effectLst/>
                        </a:rPr>
                        <a:t>8,144</a:t>
                      </a:r>
                      <a:endParaRPr lang="en-US" sz="1100" dirty="0">
                        <a:effectLst/>
                        <a:latin typeface="Calibri"/>
                        <a:ea typeface="Calibri"/>
                        <a:cs typeface="Arial"/>
                      </a:endParaRPr>
                    </a:p>
                  </a:txBody>
                  <a:tcPr marL="68580" marR="68580" marT="0" marB="0"/>
                </a:tc>
              </a:tr>
              <a:tr h="382272">
                <a:tc>
                  <a:txBody>
                    <a:bodyPr/>
                    <a:lstStyle/>
                    <a:p>
                      <a:pPr marL="0" marR="0" algn="just" rtl="1">
                        <a:lnSpc>
                          <a:spcPct val="115000"/>
                        </a:lnSpc>
                        <a:spcBef>
                          <a:spcPts val="0"/>
                        </a:spcBef>
                        <a:spcAft>
                          <a:spcPts val="0"/>
                        </a:spcAft>
                        <a:tabLst>
                          <a:tab pos="1407160" algn="l"/>
                        </a:tabLst>
                      </a:pPr>
                      <a:r>
                        <a:rPr lang="en-US" sz="1200">
                          <a:effectLst/>
                        </a:rPr>
                        <a:t>3</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JO" sz="1200" dirty="0">
                          <a:effectLst/>
                        </a:rPr>
                        <a:t>مصاريف ادارية </a:t>
                      </a:r>
                      <a:endParaRPr lang="en-US" sz="1100" dirty="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SA" sz="1100" dirty="0" smtClean="0">
                          <a:effectLst/>
                          <a:latin typeface="Calibri"/>
                          <a:ea typeface="Calibri"/>
                          <a:cs typeface="Arial"/>
                        </a:rPr>
                        <a:t>373,210</a:t>
                      </a:r>
                      <a:endParaRPr lang="en-US" sz="1100" dirty="0">
                        <a:effectLst/>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tabLst>
                          <a:tab pos="1407160" algn="l"/>
                        </a:tabLst>
                      </a:pPr>
                      <a:r>
                        <a:rPr lang="en-US" sz="1200">
                          <a:effectLst/>
                        </a:rPr>
                        <a:t>25%</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JO" sz="1200" dirty="0">
                          <a:effectLst/>
                        </a:rPr>
                        <a:t>93,302</a:t>
                      </a:r>
                      <a:endParaRPr lang="en-US" sz="1100" dirty="0">
                        <a:effectLst/>
                        <a:latin typeface="Calibri"/>
                        <a:ea typeface="Calibri"/>
                        <a:cs typeface="Arial"/>
                      </a:endParaRPr>
                    </a:p>
                  </a:txBody>
                  <a:tcPr marL="68580" marR="68580" marT="0" marB="0"/>
                </a:tc>
              </a:tr>
              <a:tr h="382272">
                <a:tc>
                  <a:txBody>
                    <a:bodyPr/>
                    <a:lstStyle/>
                    <a:p>
                      <a:pPr marL="0" marR="0" algn="just" rtl="1">
                        <a:lnSpc>
                          <a:spcPct val="115000"/>
                        </a:lnSpc>
                        <a:spcBef>
                          <a:spcPts val="0"/>
                        </a:spcBef>
                        <a:spcAft>
                          <a:spcPts val="0"/>
                        </a:spcAft>
                        <a:tabLst>
                          <a:tab pos="1407160" algn="l"/>
                        </a:tabLst>
                      </a:pPr>
                      <a:r>
                        <a:rPr lang="en-US" sz="1200">
                          <a:effectLst/>
                        </a:rPr>
                        <a:t>4</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JO" sz="1200" dirty="0">
                          <a:effectLst/>
                        </a:rPr>
                        <a:t>مشرفي الانتاج</a:t>
                      </a:r>
                      <a:endParaRPr lang="en-US" sz="1100" dirty="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SA" sz="1100" dirty="0" smtClean="0">
                          <a:effectLst/>
                          <a:latin typeface="Calibri"/>
                          <a:ea typeface="Calibri"/>
                          <a:cs typeface="Arial"/>
                        </a:rPr>
                        <a:t>20,320</a:t>
                      </a:r>
                      <a:endParaRPr lang="en-US" sz="1100" dirty="0">
                        <a:effectLst/>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tabLst>
                          <a:tab pos="1407160" algn="l"/>
                        </a:tabLst>
                      </a:pPr>
                      <a:r>
                        <a:rPr lang="en-US" sz="1200" dirty="0">
                          <a:effectLst/>
                        </a:rPr>
                        <a:t>25%</a:t>
                      </a:r>
                      <a:endParaRPr lang="en-US" sz="1100" dirty="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JO" sz="1200" dirty="0">
                          <a:effectLst/>
                        </a:rPr>
                        <a:t>5,080</a:t>
                      </a:r>
                      <a:endParaRPr lang="en-US" sz="1100" dirty="0">
                        <a:effectLst/>
                        <a:latin typeface="Calibri"/>
                        <a:ea typeface="Calibri"/>
                        <a:cs typeface="Arial"/>
                      </a:endParaRPr>
                    </a:p>
                  </a:txBody>
                  <a:tcPr marL="68580" marR="68580" marT="0" marB="0"/>
                </a:tc>
              </a:tr>
              <a:tr h="382272">
                <a:tc>
                  <a:txBody>
                    <a:bodyPr/>
                    <a:lstStyle/>
                    <a:p>
                      <a:pPr marL="0" marR="0" algn="just" rtl="1">
                        <a:lnSpc>
                          <a:spcPct val="115000"/>
                        </a:lnSpc>
                        <a:spcBef>
                          <a:spcPts val="0"/>
                        </a:spcBef>
                        <a:spcAft>
                          <a:spcPts val="0"/>
                        </a:spcAft>
                        <a:tabLst>
                          <a:tab pos="1407160" algn="l"/>
                        </a:tabLst>
                      </a:pPr>
                      <a:r>
                        <a:rPr lang="ar-SA" sz="1100" dirty="0" smtClean="0">
                          <a:effectLst/>
                          <a:latin typeface="Calibri"/>
                          <a:ea typeface="Calibri"/>
                          <a:cs typeface="Arial"/>
                        </a:rPr>
                        <a:t>5</a:t>
                      </a:r>
                      <a:endParaRPr lang="en-US" sz="1100" dirty="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SA" sz="1100" dirty="0" smtClean="0">
                          <a:effectLst/>
                          <a:latin typeface="Calibri"/>
                          <a:ea typeface="Calibri"/>
                          <a:cs typeface="Arial"/>
                        </a:rPr>
                        <a:t>العمال</a:t>
                      </a:r>
                      <a:r>
                        <a:rPr lang="ar-SA" sz="1100" baseline="0" dirty="0" smtClean="0">
                          <a:effectLst/>
                          <a:latin typeface="Calibri"/>
                          <a:ea typeface="Calibri"/>
                          <a:cs typeface="Arial"/>
                        </a:rPr>
                        <a:t> (4)</a:t>
                      </a:r>
                      <a:endParaRPr lang="en-US" sz="1100" dirty="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SA" sz="1100" dirty="0" smtClean="0">
                          <a:effectLst/>
                          <a:latin typeface="Calibri"/>
                          <a:ea typeface="Calibri"/>
                          <a:cs typeface="Arial"/>
                        </a:rPr>
                        <a:t>16,932</a:t>
                      </a:r>
                      <a:endParaRPr lang="en-US" sz="1100" dirty="0">
                        <a:effectLst/>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tabLst>
                          <a:tab pos="1407160" algn="l"/>
                        </a:tabLst>
                      </a:pPr>
                      <a:r>
                        <a:rPr lang="ar-SA" sz="1100" dirty="0" smtClean="0">
                          <a:effectLst/>
                          <a:latin typeface="Calibri"/>
                          <a:ea typeface="Calibri"/>
                          <a:cs typeface="Arial"/>
                        </a:rPr>
                        <a:t>%100</a:t>
                      </a:r>
                      <a:endParaRPr lang="en-US" sz="1100" dirty="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SA" sz="1100" dirty="0" smtClean="0">
                          <a:effectLst/>
                          <a:latin typeface="Calibri"/>
                          <a:ea typeface="Calibri"/>
                          <a:cs typeface="Arial"/>
                        </a:rPr>
                        <a:t>16,932</a:t>
                      </a:r>
                      <a:endParaRPr lang="en-US" sz="1100" dirty="0">
                        <a:effectLst/>
                        <a:latin typeface="Calibri"/>
                        <a:ea typeface="Calibri"/>
                        <a:cs typeface="Arial"/>
                      </a:endParaRPr>
                    </a:p>
                  </a:txBody>
                  <a:tcPr marL="68580" marR="68580" marT="0" marB="0"/>
                </a:tc>
              </a:tr>
              <a:tr h="382272">
                <a:tc>
                  <a:txBody>
                    <a:bodyPr/>
                    <a:lstStyle/>
                    <a:p>
                      <a:pPr marL="0" marR="0" algn="just" rtl="1">
                        <a:lnSpc>
                          <a:spcPct val="115000"/>
                        </a:lnSpc>
                        <a:spcBef>
                          <a:spcPts val="0"/>
                        </a:spcBef>
                        <a:spcAft>
                          <a:spcPts val="0"/>
                        </a:spcAft>
                        <a:tabLst>
                          <a:tab pos="1407160" algn="l"/>
                        </a:tabLst>
                      </a:pPr>
                      <a:r>
                        <a:rPr lang="ar-SA" sz="1100" dirty="0" smtClean="0">
                          <a:effectLst/>
                          <a:latin typeface="Calibri"/>
                          <a:ea typeface="Calibri"/>
                          <a:cs typeface="Arial"/>
                        </a:rPr>
                        <a:t>6</a:t>
                      </a:r>
                      <a:endParaRPr lang="en-US" sz="1100" dirty="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SA" sz="1100" dirty="0" smtClean="0">
                          <a:effectLst/>
                          <a:latin typeface="Calibri"/>
                          <a:ea typeface="Calibri"/>
                          <a:cs typeface="Arial"/>
                        </a:rPr>
                        <a:t>منسق مبيعات</a:t>
                      </a:r>
                      <a:endParaRPr lang="en-US" sz="1100" dirty="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SA" sz="1100" dirty="0" smtClean="0">
                          <a:effectLst/>
                          <a:latin typeface="Calibri"/>
                          <a:ea typeface="Calibri"/>
                          <a:cs typeface="Arial"/>
                        </a:rPr>
                        <a:t>6,010</a:t>
                      </a:r>
                      <a:endParaRPr lang="en-US" sz="1100" dirty="0">
                        <a:effectLst/>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tabLst>
                          <a:tab pos="1407160" algn="l"/>
                        </a:tabLst>
                      </a:pPr>
                      <a:r>
                        <a:rPr lang="ar-SA" sz="1100" dirty="0" smtClean="0">
                          <a:effectLst/>
                          <a:latin typeface="Calibri"/>
                          <a:ea typeface="Calibri"/>
                          <a:cs typeface="Arial"/>
                        </a:rPr>
                        <a:t>%100</a:t>
                      </a:r>
                      <a:endParaRPr lang="en-US" sz="1100" dirty="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tabLst>
                          <a:tab pos="1407160" algn="l"/>
                        </a:tabLst>
                      </a:pPr>
                      <a:r>
                        <a:rPr lang="ar-SA" sz="1100" dirty="0" smtClean="0">
                          <a:effectLst/>
                          <a:latin typeface="Calibri"/>
                          <a:ea typeface="Calibri"/>
                          <a:cs typeface="Arial"/>
                        </a:rPr>
                        <a:t>6,010</a:t>
                      </a:r>
                      <a:endParaRPr lang="en-US" sz="1100" dirty="0">
                        <a:effectLst/>
                        <a:latin typeface="Calibri"/>
                        <a:ea typeface="Calibri"/>
                        <a:cs typeface="Arial"/>
                      </a:endParaRPr>
                    </a:p>
                  </a:txBody>
                  <a:tcPr marL="68580" marR="68580" marT="0" marB="0"/>
                </a:tc>
              </a:tr>
              <a:tr h="826410">
                <a:tc>
                  <a:txBody>
                    <a:bodyPr/>
                    <a:lstStyle/>
                    <a:p>
                      <a:pPr marL="0" marR="0" algn="just" rtl="1">
                        <a:lnSpc>
                          <a:spcPct val="115000"/>
                        </a:lnSpc>
                        <a:spcBef>
                          <a:spcPts val="0"/>
                        </a:spcBef>
                        <a:spcAft>
                          <a:spcPts val="0"/>
                        </a:spcAft>
                        <a:tabLst>
                          <a:tab pos="1407160" algn="l"/>
                        </a:tabLst>
                      </a:pPr>
                      <a:r>
                        <a:rPr lang="ar-JO" sz="1200" dirty="0">
                          <a:effectLst/>
                        </a:rPr>
                        <a:t> </a:t>
                      </a:r>
                      <a:endParaRPr lang="en-US" sz="1100" dirty="0">
                        <a:effectLst/>
                        <a:latin typeface="Calibri"/>
                        <a:ea typeface="Calibri"/>
                        <a:cs typeface="Arial"/>
                      </a:endParaRPr>
                    </a:p>
                  </a:txBody>
                  <a:tcPr marL="68580" marR="68580" marT="0" marB="0"/>
                </a:tc>
                <a:tc gridSpan="3">
                  <a:txBody>
                    <a:bodyPr/>
                    <a:lstStyle/>
                    <a:p>
                      <a:pPr marL="0" marR="0" algn="ctr" rtl="1">
                        <a:lnSpc>
                          <a:spcPct val="115000"/>
                        </a:lnSpc>
                        <a:spcBef>
                          <a:spcPts val="0"/>
                        </a:spcBef>
                        <a:spcAft>
                          <a:spcPts val="0"/>
                        </a:spcAft>
                        <a:tabLst>
                          <a:tab pos="1407160" algn="l"/>
                        </a:tabLst>
                      </a:pPr>
                      <a:r>
                        <a:rPr lang="ar-JO" sz="1400" b="1" dirty="0">
                          <a:effectLst/>
                        </a:rPr>
                        <a:t>المجموع</a:t>
                      </a:r>
                      <a:endParaRPr lang="en-US" sz="1100" b="1" dirty="0">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gn="ctr" rtl="1">
                        <a:lnSpc>
                          <a:spcPct val="115000"/>
                        </a:lnSpc>
                        <a:spcBef>
                          <a:spcPts val="0"/>
                        </a:spcBef>
                        <a:spcAft>
                          <a:spcPts val="0"/>
                        </a:spcAft>
                        <a:tabLst>
                          <a:tab pos="1407160" algn="l"/>
                        </a:tabLst>
                      </a:pPr>
                      <a:r>
                        <a:rPr lang="ar-JO" sz="1200" b="1" dirty="0">
                          <a:effectLst/>
                        </a:rPr>
                        <a:t>157,322($)</a:t>
                      </a:r>
                      <a:endParaRPr lang="en-US" sz="1100" b="1" dirty="0">
                        <a:effectLst/>
                        <a:latin typeface="Calibri"/>
                        <a:ea typeface="Calibri"/>
                        <a:cs typeface="Arial"/>
                      </a:endParaRPr>
                    </a:p>
                  </a:txBody>
                  <a:tcPr marL="68580" marR="68580" marT="0" marB="0"/>
                </a:tc>
              </a:tr>
            </a:tbl>
          </a:graphicData>
        </a:graphic>
      </p:graphicFrame>
      <p:sp>
        <p:nvSpPr>
          <p:cNvPr id="6" name="TextBox 5"/>
          <p:cNvSpPr txBox="1"/>
          <p:nvPr/>
        </p:nvSpPr>
        <p:spPr>
          <a:xfrm>
            <a:off x="1066800" y="2590800"/>
            <a:ext cx="6096000" cy="307777"/>
          </a:xfrm>
          <a:prstGeom prst="rect">
            <a:avLst/>
          </a:prstGeom>
          <a:noFill/>
        </p:spPr>
        <p:txBody>
          <a:bodyPr wrap="square" rtlCol="0">
            <a:spAutoFit/>
          </a:bodyPr>
          <a:lstStyle/>
          <a:p>
            <a:pPr algn="r" rtl="1"/>
            <a:r>
              <a:rPr lang="ar-SA" sz="1400" dirty="0" smtClean="0"/>
              <a:t>جدول (4.16) :- ملخص القوى العاملة والمصاريف الأدارية.</a:t>
            </a:r>
            <a:endParaRPr lang="en-US" sz="1400" dirty="0"/>
          </a:p>
        </p:txBody>
      </p:sp>
    </p:spTree>
    <p:extLst>
      <p:ext uri="{BB962C8B-B14F-4D97-AF65-F5344CB8AC3E}">
        <p14:creationId xmlns:p14="http://schemas.microsoft.com/office/powerpoint/2010/main" val="12179063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التكاليف </a:t>
            </a:r>
            <a:r>
              <a:rPr lang="ar-SA" dirty="0"/>
              <a:t>التشغيلية(السيناريو الأول)</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48</a:t>
            </a:fld>
            <a:endParaRPr lang="en-US" dirty="0">
              <a:solidFill>
                <a:srgbClr val="FFFFFF"/>
              </a:solidFill>
            </a:endParaRP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885686066"/>
              </p:ext>
            </p:extLst>
          </p:nvPr>
        </p:nvGraphicFramePr>
        <p:xfrm>
          <a:off x="457200" y="3112008"/>
          <a:ext cx="8308975" cy="2374391"/>
        </p:xfrm>
        <a:graphic>
          <a:graphicData uri="http://schemas.openxmlformats.org/drawingml/2006/table">
            <a:tbl>
              <a:tblPr rtl="1" firstRow="1" firstCol="1" bandRow="1">
                <a:tableStyleId>{5C22544A-7EE6-4342-B048-85BDC9FD1C3A}</a:tableStyleId>
              </a:tblPr>
              <a:tblGrid>
                <a:gridCol w="1013695"/>
                <a:gridCol w="3971690"/>
                <a:gridCol w="3323590"/>
              </a:tblGrid>
              <a:tr h="330426">
                <a:tc>
                  <a:txBody>
                    <a:bodyPr/>
                    <a:lstStyle/>
                    <a:p>
                      <a:pPr marL="0" marR="0" algn="just" rtl="1">
                        <a:lnSpc>
                          <a:spcPct val="115000"/>
                        </a:lnSpc>
                        <a:spcBef>
                          <a:spcPts val="0"/>
                        </a:spcBef>
                        <a:spcAft>
                          <a:spcPts val="0"/>
                        </a:spcAft>
                        <a:tabLst>
                          <a:tab pos="1407160" algn="l"/>
                        </a:tabLst>
                      </a:pPr>
                      <a:r>
                        <a:rPr lang="ar-JO" sz="1200" dirty="0">
                          <a:effectLst/>
                        </a:rPr>
                        <a:t>الرقم</a:t>
                      </a:r>
                      <a:endParaRPr lang="en-US" sz="1100"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البند</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التكلفة السنوية ($)</a:t>
                      </a:r>
                      <a:endParaRPr lang="en-US" sz="1100">
                        <a:effectLst/>
                        <a:latin typeface="Calibri"/>
                        <a:ea typeface="Calibri"/>
                        <a:cs typeface="Arial"/>
                      </a:endParaRPr>
                    </a:p>
                  </a:txBody>
                  <a:tcPr marL="68580" marR="68580" marT="0" marB="0"/>
                </a:tc>
              </a:tr>
              <a:tr h="332024">
                <a:tc>
                  <a:txBody>
                    <a:bodyPr/>
                    <a:lstStyle/>
                    <a:p>
                      <a:pPr marL="0" marR="0" algn="just" rtl="1">
                        <a:lnSpc>
                          <a:spcPct val="115000"/>
                        </a:lnSpc>
                        <a:spcBef>
                          <a:spcPts val="0"/>
                        </a:spcBef>
                        <a:spcAft>
                          <a:spcPts val="0"/>
                        </a:spcAft>
                        <a:tabLst>
                          <a:tab pos="1407160" algn="l"/>
                        </a:tabLst>
                      </a:pPr>
                      <a:r>
                        <a:rPr lang="en-US" sz="1200">
                          <a:effectLst/>
                        </a:rPr>
                        <a:t>1</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الأيدي العاملة والأدارية</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157,322</a:t>
                      </a:r>
                      <a:endParaRPr lang="en-US" sz="1100">
                        <a:effectLst/>
                        <a:latin typeface="Calibri"/>
                        <a:ea typeface="Calibri"/>
                        <a:cs typeface="Arial"/>
                      </a:endParaRPr>
                    </a:p>
                  </a:txBody>
                  <a:tcPr marL="68580" marR="68580" marT="0" marB="0"/>
                </a:tc>
              </a:tr>
              <a:tr h="332024">
                <a:tc>
                  <a:txBody>
                    <a:bodyPr/>
                    <a:lstStyle/>
                    <a:p>
                      <a:pPr marL="0" marR="0" algn="just" rtl="1">
                        <a:lnSpc>
                          <a:spcPct val="115000"/>
                        </a:lnSpc>
                        <a:spcBef>
                          <a:spcPts val="0"/>
                        </a:spcBef>
                        <a:spcAft>
                          <a:spcPts val="0"/>
                        </a:spcAft>
                        <a:tabLst>
                          <a:tab pos="1407160" algn="l"/>
                        </a:tabLst>
                      </a:pPr>
                      <a:r>
                        <a:rPr lang="en-US" sz="1200">
                          <a:effectLst/>
                        </a:rPr>
                        <a:t>2</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dirty="0">
                          <a:effectLst/>
                          <a:hlinkClick r:id="" action="ppaction://hlinkshowjump?jump=nextslide"/>
                        </a:rPr>
                        <a:t>المواد الخام</a:t>
                      </a:r>
                      <a:endParaRPr lang="en-US" sz="1100"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117,000</a:t>
                      </a:r>
                      <a:endParaRPr lang="en-US" sz="1100">
                        <a:effectLst/>
                        <a:latin typeface="Calibri"/>
                        <a:ea typeface="Calibri"/>
                        <a:cs typeface="Arial"/>
                      </a:endParaRPr>
                    </a:p>
                  </a:txBody>
                  <a:tcPr marL="68580" marR="68580" marT="0" marB="0"/>
                </a:tc>
              </a:tr>
              <a:tr h="332024">
                <a:tc>
                  <a:txBody>
                    <a:bodyPr/>
                    <a:lstStyle/>
                    <a:p>
                      <a:pPr marL="0" marR="0" algn="just" rtl="1">
                        <a:lnSpc>
                          <a:spcPct val="115000"/>
                        </a:lnSpc>
                        <a:spcBef>
                          <a:spcPts val="0"/>
                        </a:spcBef>
                        <a:spcAft>
                          <a:spcPts val="0"/>
                        </a:spcAft>
                        <a:tabLst>
                          <a:tab pos="1407160" algn="l"/>
                        </a:tabLst>
                      </a:pPr>
                      <a:r>
                        <a:rPr lang="en-US" sz="1200">
                          <a:effectLst/>
                        </a:rPr>
                        <a:t>3</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dirty="0">
                          <a:effectLst/>
                          <a:hlinkClick r:id="" action="ppaction://hlinkshowjump?jump=nextslide"/>
                        </a:rPr>
                        <a:t>الكهرباء ،الغاز</a:t>
                      </a:r>
                      <a:endParaRPr lang="en-US" sz="1100"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23,205</a:t>
                      </a:r>
                      <a:endParaRPr lang="en-US" sz="1100">
                        <a:effectLst/>
                        <a:latin typeface="Calibri"/>
                        <a:ea typeface="Calibri"/>
                        <a:cs typeface="Arial"/>
                      </a:endParaRPr>
                    </a:p>
                  </a:txBody>
                  <a:tcPr marL="68580" marR="68580" marT="0" marB="0"/>
                </a:tc>
              </a:tr>
              <a:tr h="332024">
                <a:tc>
                  <a:txBody>
                    <a:bodyPr/>
                    <a:lstStyle/>
                    <a:p>
                      <a:pPr marL="0" marR="0" algn="just" rtl="1">
                        <a:lnSpc>
                          <a:spcPct val="115000"/>
                        </a:lnSpc>
                        <a:spcBef>
                          <a:spcPts val="0"/>
                        </a:spcBef>
                        <a:spcAft>
                          <a:spcPts val="0"/>
                        </a:spcAft>
                        <a:tabLst>
                          <a:tab pos="1407160" algn="l"/>
                        </a:tabLst>
                      </a:pPr>
                      <a:r>
                        <a:rPr lang="en-US" sz="1200">
                          <a:effectLst/>
                        </a:rPr>
                        <a:t>4</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dirty="0">
                          <a:effectLst/>
                          <a:hlinkClick r:id="rId2" action="ppaction://hlinksldjump"/>
                        </a:rPr>
                        <a:t>مصاريف تشغيلية عامة</a:t>
                      </a:r>
                      <a:endParaRPr lang="en-US" sz="1100"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50,070</a:t>
                      </a:r>
                      <a:endParaRPr lang="en-US" sz="1100">
                        <a:effectLst/>
                        <a:latin typeface="Calibri"/>
                        <a:ea typeface="Calibri"/>
                        <a:cs typeface="Arial"/>
                      </a:endParaRPr>
                    </a:p>
                  </a:txBody>
                  <a:tcPr marL="68580" marR="68580" marT="0" marB="0"/>
                </a:tc>
              </a:tr>
              <a:tr h="330426">
                <a:tc>
                  <a:txBody>
                    <a:bodyPr/>
                    <a:lstStyle/>
                    <a:p>
                      <a:pPr marL="0" marR="0" algn="just" rtl="1">
                        <a:lnSpc>
                          <a:spcPct val="115000"/>
                        </a:lnSpc>
                        <a:spcBef>
                          <a:spcPts val="0"/>
                        </a:spcBef>
                        <a:spcAft>
                          <a:spcPts val="0"/>
                        </a:spcAft>
                        <a:tabLst>
                          <a:tab pos="1407160" algn="l"/>
                        </a:tabLst>
                      </a:pPr>
                      <a:r>
                        <a:rPr lang="ar-JO" sz="1200">
                          <a:effectLst/>
                        </a:rPr>
                        <a:t>5</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dirty="0">
                          <a:effectLst/>
                        </a:rPr>
                        <a:t>وقود</a:t>
                      </a:r>
                      <a:endParaRPr lang="en-US" sz="1100"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dirty="0">
                          <a:effectLst/>
                        </a:rPr>
                        <a:t>15,000</a:t>
                      </a:r>
                      <a:endParaRPr lang="en-US" sz="1100" dirty="0">
                        <a:effectLst/>
                        <a:latin typeface="Calibri"/>
                        <a:ea typeface="Calibri"/>
                        <a:cs typeface="Arial"/>
                      </a:endParaRPr>
                    </a:p>
                  </a:txBody>
                  <a:tcPr marL="68580" marR="68580" marT="0" marB="0"/>
                </a:tc>
              </a:tr>
              <a:tr h="385443">
                <a:tc gridSpan="2">
                  <a:txBody>
                    <a:bodyPr/>
                    <a:lstStyle/>
                    <a:p>
                      <a:pPr marL="0" marR="0" algn="ctr" rtl="1">
                        <a:lnSpc>
                          <a:spcPct val="115000"/>
                        </a:lnSpc>
                        <a:spcBef>
                          <a:spcPts val="0"/>
                        </a:spcBef>
                        <a:spcAft>
                          <a:spcPts val="0"/>
                        </a:spcAft>
                        <a:tabLst>
                          <a:tab pos="1407160" algn="l"/>
                        </a:tabLst>
                      </a:pPr>
                      <a:r>
                        <a:rPr lang="ar-JO" sz="1400" b="1">
                          <a:effectLst/>
                        </a:rPr>
                        <a:t>المجموع الكلي</a:t>
                      </a:r>
                      <a:endParaRPr lang="en-US" sz="1200" b="1">
                        <a:effectLst/>
                        <a:latin typeface="Calibri"/>
                        <a:ea typeface="Calibri"/>
                        <a:cs typeface="Arial"/>
                      </a:endParaRPr>
                    </a:p>
                  </a:txBody>
                  <a:tcPr marL="68580" marR="68580" marT="0" marB="0"/>
                </a:tc>
                <a:tc hMerge="1">
                  <a:txBody>
                    <a:bodyPr/>
                    <a:lstStyle/>
                    <a:p>
                      <a:endParaRPr lang="en-US"/>
                    </a:p>
                  </a:txBody>
                  <a:tcPr/>
                </a:tc>
                <a:tc>
                  <a:txBody>
                    <a:bodyPr/>
                    <a:lstStyle/>
                    <a:p>
                      <a:pPr marL="0" marR="0" algn="just" rtl="1">
                        <a:lnSpc>
                          <a:spcPct val="115000"/>
                        </a:lnSpc>
                        <a:spcBef>
                          <a:spcPts val="0"/>
                        </a:spcBef>
                        <a:spcAft>
                          <a:spcPts val="0"/>
                        </a:spcAft>
                        <a:tabLst>
                          <a:tab pos="1407160" algn="l"/>
                        </a:tabLst>
                      </a:pPr>
                      <a:r>
                        <a:rPr lang="ar-JO" sz="1400" b="1" dirty="0">
                          <a:effectLst/>
                        </a:rPr>
                        <a:t>362,597</a:t>
                      </a:r>
                      <a:endParaRPr lang="en-US" sz="1200" b="1" dirty="0">
                        <a:effectLst/>
                        <a:latin typeface="Calibri"/>
                        <a:ea typeface="Calibri"/>
                        <a:cs typeface="Arial"/>
                      </a:endParaRPr>
                    </a:p>
                  </a:txBody>
                  <a:tcPr marL="68580" marR="68580" marT="0" marB="0"/>
                </a:tc>
              </a:tr>
            </a:tbl>
          </a:graphicData>
        </a:graphic>
      </p:graphicFrame>
      <p:sp>
        <p:nvSpPr>
          <p:cNvPr id="6" name="Rectangle 1"/>
          <p:cNvSpPr>
            <a:spLocks noChangeArrowheads="1"/>
          </p:cNvSpPr>
          <p:nvPr/>
        </p:nvSpPr>
        <p:spPr bwMode="auto">
          <a:xfrm>
            <a:off x="4800600" y="2743200"/>
            <a:ext cx="38862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457056" bIns="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406525" algn="l"/>
              </a:tabLst>
            </a:pPr>
            <a:r>
              <a:rPr kumimoji="0" lang="ar-JO" sz="1200" b="0" i="0" u="none" strike="noStrike" cap="none" normalizeH="0" baseline="0" dirty="0" smtClean="0">
                <a:ln>
                  <a:noFill/>
                </a:ln>
                <a:solidFill>
                  <a:schemeClr val="tx1"/>
                </a:solidFill>
                <a:effectLst/>
                <a:latin typeface="Times New Roman" pitchFamily="18" charset="0"/>
                <a:cs typeface="Times New Roman" pitchFamily="18" charset="0"/>
              </a:rPr>
              <a:t>ج</a:t>
            </a:r>
            <a:r>
              <a:rPr kumimoji="0" lang="ar-JO" sz="1200" b="0" i="0" u="none" strike="noStrike" cap="none" normalizeH="0" baseline="0" dirty="0" smtClean="0" bmk="">
                <a:ln>
                  <a:noFill/>
                </a:ln>
                <a:solidFill>
                  <a:schemeClr val="tx1"/>
                </a:solidFill>
                <a:effectLst/>
                <a:latin typeface="Times New Roman" pitchFamily="18" charset="0"/>
                <a:cs typeface="Times New Roman" pitchFamily="18" charset="0"/>
              </a:rPr>
              <a:t>دول (4.24) :- ملخص التكاليف التشغيلية الكلية في السنة</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40652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Box 6"/>
          <p:cNvSpPr txBox="1"/>
          <p:nvPr/>
        </p:nvSpPr>
        <p:spPr>
          <a:xfrm>
            <a:off x="2133600" y="1676400"/>
            <a:ext cx="6400800" cy="461665"/>
          </a:xfrm>
          <a:prstGeom prst="rect">
            <a:avLst/>
          </a:prstGeom>
          <a:noFill/>
        </p:spPr>
        <p:txBody>
          <a:bodyPr wrap="square" rtlCol="0">
            <a:spAutoFit/>
          </a:bodyPr>
          <a:lstStyle/>
          <a:p>
            <a:pPr marL="285750" indent="-285750" algn="r" rtl="1">
              <a:buFont typeface="Arial" pitchFamily="34" charset="0"/>
              <a:buChar char="•"/>
            </a:pPr>
            <a:r>
              <a:rPr lang="ar-SA" sz="2400" dirty="0" smtClean="0"/>
              <a:t>ملخص التكاليف التشغيلية الكلية</a:t>
            </a:r>
            <a:endParaRPr lang="en-US" sz="2400" dirty="0"/>
          </a:p>
        </p:txBody>
      </p:sp>
      <p:sp>
        <p:nvSpPr>
          <p:cNvPr id="4" name="Action Button: Forward or Next 3">
            <a:hlinkClick r:id="rId3" action="ppaction://hlinksldjump" highlightClick="1"/>
          </p:cNvPr>
          <p:cNvSpPr/>
          <p:nvPr/>
        </p:nvSpPr>
        <p:spPr>
          <a:xfrm>
            <a:off x="990600" y="6172200"/>
            <a:ext cx="685800" cy="609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885761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المواد الخام والكهرباء</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49</a:t>
            </a:fld>
            <a:endParaRPr lang="en-US" dirty="0">
              <a:solidFill>
                <a:srgbClr val="FFFFFF"/>
              </a:solidFill>
            </a:endParaRP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2657677638"/>
              </p:ext>
            </p:extLst>
          </p:nvPr>
        </p:nvGraphicFramePr>
        <p:xfrm>
          <a:off x="612775" y="3065780"/>
          <a:ext cx="8153400" cy="1564640"/>
        </p:xfrm>
        <a:graphic>
          <a:graphicData uri="http://schemas.openxmlformats.org/drawingml/2006/table">
            <a:tbl>
              <a:tblPr rtl="1">
                <a:tableStyleId>{3C2FFA5D-87B4-456A-9821-1D502468CF0F}</a:tableStyleId>
              </a:tblPr>
              <a:tblGrid>
                <a:gridCol w="2556906"/>
                <a:gridCol w="3160258"/>
                <a:gridCol w="2436236"/>
              </a:tblGrid>
              <a:tr h="323850">
                <a:tc>
                  <a:txBody>
                    <a:bodyPr/>
                    <a:lstStyle/>
                    <a:p>
                      <a:pPr marL="0" marR="0" algn="just" rtl="1">
                        <a:lnSpc>
                          <a:spcPct val="115000"/>
                        </a:lnSpc>
                        <a:spcBef>
                          <a:spcPts val="0"/>
                        </a:spcBef>
                        <a:spcAft>
                          <a:spcPts val="1000"/>
                        </a:spcAft>
                        <a:tabLst>
                          <a:tab pos="1407160" algn="l"/>
                        </a:tabLst>
                      </a:pPr>
                      <a:r>
                        <a:rPr lang="ar-JO" sz="1400" dirty="0">
                          <a:effectLst/>
                        </a:rPr>
                        <a:t>البند</a:t>
                      </a:r>
                      <a:endParaRPr lang="en-US" sz="1200" b="1"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1000"/>
                        </a:spcAft>
                        <a:tabLst>
                          <a:tab pos="1407160" algn="l"/>
                        </a:tabLst>
                      </a:pPr>
                      <a:r>
                        <a:rPr lang="ar-JO" sz="1200">
                          <a:effectLst/>
                        </a:rPr>
                        <a:t>تكلفة </a:t>
                      </a:r>
                      <a:r>
                        <a:rPr lang="en-US" sz="1200">
                          <a:effectLst/>
                        </a:rPr>
                        <a:t>1 Ton</a:t>
                      </a:r>
                      <a:endParaRPr lang="en-US" sz="1100" b="1">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1000"/>
                        </a:spcAft>
                        <a:tabLst>
                          <a:tab pos="1407160" algn="l"/>
                        </a:tabLst>
                      </a:pPr>
                      <a:r>
                        <a:rPr lang="ar-JO" sz="1200" dirty="0">
                          <a:effectLst/>
                        </a:rPr>
                        <a:t>التكلفة الكلية</a:t>
                      </a:r>
                      <a:endParaRPr lang="en-US" sz="1100" b="1" dirty="0">
                        <a:effectLst/>
                        <a:latin typeface="Calibri"/>
                        <a:ea typeface="Calibri"/>
                        <a:cs typeface="Arial"/>
                      </a:endParaRPr>
                    </a:p>
                  </a:txBody>
                  <a:tcPr marL="68580" marR="68580" marT="0" marB="0"/>
                </a:tc>
              </a:tr>
              <a:tr h="457200">
                <a:tc>
                  <a:txBody>
                    <a:bodyPr/>
                    <a:lstStyle/>
                    <a:p>
                      <a:pPr marL="0" marR="0" algn="just" rtl="1">
                        <a:lnSpc>
                          <a:spcPct val="115000"/>
                        </a:lnSpc>
                        <a:spcBef>
                          <a:spcPts val="0"/>
                        </a:spcBef>
                        <a:spcAft>
                          <a:spcPts val="1000"/>
                        </a:spcAft>
                        <a:tabLst>
                          <a:tab pos="1407160" algn="l"/>
                        </a:tabLst>
                      </a:pPr>
                      <a:r>
                        <a:rPr lang="ar-JO" sz="1400" dirty="0">
                          <a:effectLst/>
                        </a:rPr>
                        <a:t>كهرباء+غاز</a:t>
                      </a:r>
                      <a:endParaRPr lang="en-US" sz="1200" b="1"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1000"/>
                        </a:spcAft>
                        <a:tabLst>
                          <a:tab pos="1407160" algn="l"/>
                        </a:tabLst>
                      </a:pPr>
                      <a:r>
                        <a:rPr lang="en-US" sz="1200">
                          <a:effectLst/>
                        </a:rPr>
                        <a:t>357$</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1000"/>
                        </a:spcAft>
                        <a:tabLst>
                          <a:tab pos="1407160" algn="l"/>
                        </a:tabLst>
                      </a:pPr>
                      <a:r>
                        <a:rPr lang="ar-JO" sz="1200">
                          <a:effectLst/>
                        </a:rPr>
                        <a:t>23,205$</a:t>
                      </a:r>
                      <a:endParaRPr lang="en-US" sz="1100">
                        <a:effectLst/>
                        <a:latin typeface="Calibri"/>
                        <a:ea typeface="Calibri"/>
                        <a:cs typeface="Arial"/>
                      </a:endParaRPr>
                    </a:p>
                  </a:txBody>
                  <a:tcPr marL="68580" marR="68580" marT="0" marB="0"/>
                </a:tc>
              </a:tr>
              <a:tr h="391795">
                <a:tc>
                  <a:txBody>
                    <a:bodyPr/>
                    <a:lstStyle/>
                    <a:p>
                      <a:pPr marL="0" marR="0" algn="just" rtl="1">
                        <a:lnSpc>
                          <a:spcPct val="115000"/>
                        </a:lnSpc>
                        <a:spcBef>
                          <a:spcPts val="0"/>
                        </a:spcBef>
                        <a:spcAft>
                          <a:spcPts val="1000"/>
                        </a:spcAft>
                        <a:tabLst>
                          <a:tab pos="1407160" algn="l"/>
                        </a:tabLst>
                      </a:pPr>
                      <a:r>
                        <a:rPr lang="ar-JO" sz="1400" dirty="0">
                          <a:effectLst/>
                        </a:rPr>
                        <a:t>المواد الخام</a:t>
                      </a:r>
                      <a:endParaRPr lang="en-US" sz="1200" b="1"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1000"/>
                        </a:spcAft>
                        <a:tabLst>
                          <a:tab pos="1407160" algn="l"/>
                        </a:tabLst>
                      </a:pPr>
                      <a:r>
                        <a:rPr lang="en-US" sz="1200">
                          <a:effectLst/>
                        </a:rPr>
                        <a:t>1800$</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1000"/>
                        </a:spcAft>
                        <a:tabLst>
                          <a:tab pos="1407160" algn="l"/>
                        </a:tabLst>
                      </a:pPr>
                      <a:r>
                        <a:rPr lang="ar-JO" sz="1200">
                          <a:effectLst/>
                        </a:rPr>
                        <a:t>117,000$</a:t>
                      </a:r>
                      <a:endParaRPr lang="en-US" sz="1100">
                        <a:effectLst/>
                        <a:latin typeface="Calibri"/>
                        <a:ea typeface="Calibri"/>
                        <a:cs typeface="Arial"/>
                      </a:endParaRPr>
                    </a:p>
                  </a:txBody>
                  <a:tcPr marL="68580" marR="68580" marT="0" marB="0"/>
                </a:tc>
              </a:tr>
              <a:tr h="391795">
                <a:tc gridSpan="2">
                  <a:txBody>
                    <a:bodyPr/>
                    <a:lstStyle/>
                    <a:p>
                      <a:pPr marL="0" marR="0" algn="just" rtl="1">
                        <a:lnSpc>
                          <a:spcPct val="115000"/>
                        </a:lnSpc>
                        <a:spcBef>
                          <a:spcPts val="0"/>
                        </a:spcBef>
                        <a:spcAft>
                          <a:spcPts val="1000"/>
                        </a:spcAft>
                        <a:tabLst>
                          <a:tab pos="1407160" algn="l"/>
                        </a:tabLst>
                      </a:pPr>
                      <a:r>
                        <a:rPr lang="ar-JO" sz="1400" dirty="0">
                          <a:effectLst/>
                        </a:rPr>
                        <a:t>المجموع</a:t>
                      </a:r>
                      <a:endParaRPr lang="en-US" sz="1200" b="1" dirty="0">
                        <a:effectLst/>
                        <a:latin typeface="Calibri"/>
                        <a:ea typeface="Calibri"/>
                        <a:cs typeface="Arial"/>
                      </a:endParaRPr>
                    </a:p>
                  </a:txBody>
                  <a:tcPr marL="68580" marR="68580" marT="0" marB="0" anchor="ctr"/>
                </a:tc>
                <a:tc hMerge="1">
                  <a:txBody>
                    <a:bodyPr/>
                    <a:lstStyle/>
                    <a:p>
                      <a:endParaRPr lang="en-US"/>
                    </a:p>
                  </a:txBody>
                  <a:tcPr/>
                </a:tc>
                <a:tc>
                  <a:txBody>
                    <a:bodyPr/>
                    <a:lstStyle/>
                    <a:p>
                      <a:pPr marL="0" marR="0" algn="just" rtl="1">
                        <a:lnSpc>
                          <a:spcPct val="115000"/>
                        </a:lnSpc>
                        <a:spcBef>
                          <a:spcPts val="0"/>
                        </a:spcBef>
                        <a:spcAft>
                          <a:spcPts val="1000"/>
                        </a:spcAft>
                        <a:tabLst>
                          <a:tab pos="1407160" algn="l"/>
                        </a:tabLst>
                      </a:pPr>
                      <a:r>
                        <a:rPr lang="ar-JO" sz="1400" dirty="0">
                          <a:effectLst/>
                        </a:rPr>
                        <a:t>140,205$</a:t>
                      </a:r>
                      <a:endParaRPr lang="en-US" sz="1200" b="1" dirty="0">
                        <a:effectLst/>
                        <a:latin typeface="Calibri"/>
                        <a:ea typeface="Calibri"/>
                        <a:cs typeface="Arial"/>
                      </a:endParaRPr>
                    </a:p>
                  </a:txBody>
                  <a:tcPr marL="68580" marR="68580" marT="0" marB="0"/>
                </a:tc>
              </a:tr>
            </a:tbl>
          </a:graphicData>
        </a:graphic>
      </p:graphicFrame>
      <p:sp>
        <p:nvSpPr>
          <p:cNvPr id="6" name="Rectangle 1"/>
          <p:cNvSpPr>
            <a:spLocks noChangeArrowheads="1"/>
          </p:cNvSpPr>
          <p:nvPr/>
        </p:nvSpPr>
        <p:spPr bwMode="auto">
          <a:xfrm>
            <a:off x="0" y="2743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457056" bIns="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406525" algn="l"/>
              </a:tabLst>
            </a:pPr>
            <a:r>
              <a:rPr kumimoji="0" lang="ar-JO" sz="1200" b="0" i="0" u="none" strike="noStrike" cap="none" normalizeH="0" baseline="0" dirty="0" smtClean="0">
                <a:ln>
                  <a:noFill/>
                </a:ln>
                <a:solidFill>
                  <a:schemeClr val="tx1"/>
                </a:solidFill>
                <a:effectLst/>
                <a:latin typeface="Times New Roman" pitchFamily="18" charset="0"/>
                <a:cs typeface="Times New Roman" pitchFamily="18" charset="0"/>
              </a:rPr>
              <a:t>ج</a:t>
            </a:r>
            <a:r>
              <a:rPr kumimoji="0" lang="ar-JO" sz="1200" b="0" i="0" u="none" strike="noStrike" cap="none" normalizeH="0" baseline="0" dirty="0" smtClean="0" bmk="">
                <a:ln>
                  <a:noFill/>
                </a:ln>
                <a:solidFill>
                  <a:schemeClr val="tx1"/>
                </a:solidFill>
                <a:effectLst/>
                <a:latin typeface="Times New Roman" pitchFamily="18" charset="0"/>
                <a:cs typeface="Times New Roman" pitchFamily="18" charset="0"/>
              </a:rPr>
              <a:t>دول (4.19) :- يظهر التكلفة التشغيلية السنوية من المواد الخام والكهرباء.</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40652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Box 6"/>
          <p:cNvSpPr txBox="1"/>
          <p:nvPr/>
        </p:nvSpPr>
        <p:spPr>
          <a:xfrm>
            <a:off x="1219200" y="1676400"/>
            <a:ext cx="7391400" cy="369332"/>
          </a:xfrm>
          <a:prstGeom prst="rect">
            <a:avLst/>
          </a:prstGeom>
          <a:noFill/>
        </p:spPr>
        <p:txBody>
          <a:bodyPr wrap="square" rtlCol="0">
            <a:spAutoFit/>
          </a:bodyPr>
          <a:lstStyle/>
          <a:p>
            <a:pPr algn="r" rtl="1"/>
            <a:r>
              <a:rPr lang="ar-SA" dirty="0" smtClean="0"/>
              <a:t>يجدر بالذكر بأن الأنتاج السنوي الكلي المتوقع يحتاج الى 65 طن من المواد الخام</a:t>
            </a:r>
            <a:endParaRPr lang="en-US" dirty="0"/>
          </a:p>
        </p:txBody>
      </p:sp>
    </p:spTree>
    <p:extLst>
      <p:ext uri="{BB962C8B-B14F-4D97-AF65-F5344CB8AC3E}">
        <p14:creationId xmlns:p14="http://schemas.microsoft.com/office/powerpoint/2010/main" val="2517245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المقدمة</a:t>
            </a:r>
            <a:endParaRPr lang="en-US" dirty="0"/>
          </a:p>
        </p:txBody>
      </p:sp>
      <p:sp>
        <p:nvSpPr>
          <p:cNvPr id="3" name="Content Placeholder 2"/>
          <p:cNvSpPr>
            <a:spLocks noGrp="1"/>
          </p:cNvSpPr>
          <p:nvPr>
            <p:ph sz="quarter" idx="1"/>
          </p:nvPr>
        </p:nvSpPr>
        <p:spPr/>
        <p:txBody>
          <a:bodyPr/>
          <a:lstStyle/>
          <a:p>
            <a:pPr algn="r" rtl="1"/>
            <a:r>
              <a:rPr lang="ar-SA" dirty="0" smtClean="0"/>
              <a:t>وصف المشكلة:-</a:t>
            </a:r>
          </a:p>
          <a:p>
            <a:pPr lvl="1" algn="r" rtl="1"/>
            <a:r>
              <a:rPr lang="ar-SA" dirty="0" smtClean="0"/>
              <a:t>افتتاح شركة دواجن فلسطين (عزيزا) لمسلخ الدواجن، الذي يستهلك الاف الصحون البلاستيكية يوميا.</a:t>
            </a:r>
          </a:p>
          <a:p>
            <a:pPr lvl="1" algn="r" rtl="1"/>
            <a:r>
              <a:rPr lang="ar-SA" dirty="0" smtClean="0"/>
              <a:t>تحقيق نوع من التكافل بين:-</a:t>
            </a:r>
          </a:p>
          <a:p>
            <a:pPr lvl="2" algn="r" rtl="1"/>
            <a:r>
              <a:rPr lang="ar-SA" dirty="0" smtClean="0"/>
              <a:t>اولا شركات مجموعة باديكو.</a:t>
            </a:r>
          </a:p>
          <a:p>
            <a:pPr lvl="2" algn="r" rtl="1"/>
            <a:r>
              <a:rPr lang="ar-SA" dirty="0" smtClean="0"/>
              <a:t>ثانيا بين شركات وصناعات الوطن.</a:t>
            </a:r>
          </a:p>
          <a:p>
            <a:pPr lvl="2" algn="r" rtl="1"/>
            <a:endParaRPr lang="ar-SA" dirty="0" smtClean="0"/>
          </a:p>
        </p:txBody>
      </p:sp>
      <p:sp>
        <p:nvSpPr>
          <p:cNvPr id="4" name="Action Button: Forward or Next 3">
            <a:hlinkClick r:id="rId2" action="ppaction://hlinksldjump" highlightClick="1"/>
          </p:cNvPr>
          <p:cNvSpPr/>
          <p:nvPr/>
        </p:nvSpPr>
        <p:spPr>
          <a:xfrm>
            <a:off x="990600" y="5486400"/>
            <a:ext cx="1066800" cy="5334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normAutofit fontScale="85000" lnSpcReduction="20000"/>
          </a:bodyPr>
          <a:lstStyle/>
          <a:p>
            <a:fld id="{1AD93096-5B34-4342-9326-69289CEAE4C2}" type="slidenum">
              <a:rPr lang="en-US" smtClean="0"/>
              <a:pPr/>
              <a:t>5</a:t>
            </a:fld>
            <a:endParaRPr lang="en-US" dirty="0">
              <a:solidFill>
                <a:srgbClr val="FFFFFF"/>
              </a:solidFill>
            </a:endParaRPr>
          </a:p>
        </p:txBody>
      </p:sp>
    </p:spTree>
    <p:extLst>
      <p:ext uri="{BB962C8B-B14F-4D97-AF65-F5344CB8AC3E}">
        <p14:creationId xmlns:p14="http://schemas.microsoft.com/office/powerpoint/2010/main" val="212460364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استهلاك الكهرباء والغاز لكل طن</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50</a:t>
            </a:fld>
            <a:endParaRPr lang="en-US" dirty="0">
              <a:solidFill>
                <a:srgbClr val="FFFFFF"/>
              </a:solidFill>
            </a:endParaRPr>
          </a:p>
        </p:txBody>
      </p:sp>
      <p:sp>
        <p:nvSpPr>
          <p:cNvPr id="6" name="Rectangle 1"/>
          <p:cNvSpPr>
            <a:spLocks noChangeArrowheads="1"/>
          </p:cNvSpPr>
          <p:nvPr/>
        </p:nvSpPr>
        <p:spPr bwMode="auto">
          <a:xfrm>
            <a:off x="-1219200" y="182721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457056" bIns="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406525" algn="l"/>
              </a:tabLst>
            </a:pPr>
            <a:r>
              <a:rPr kumimoji="0" lang="ar-JO" sz="1200" b="0" i="0" u="none" strike="noStrike" cap="none" normalizeH="0" baseline="0" dirty="0" smtClean="0">
                <a:ln>
                  <a:noFill/>
                </a:ln>
                <a:solidFill>
                  <a:schemeClr val="tx1"/>
                </a:solidFill>
                <a:effectLst/>
                <a:latin typeface="Times New Roman" pitchFamily="18" charset="0"/>
                <a:cs typeface="Times New Roman" pitchFamily="18" charset="0"/>
              </a:rPr>
              <a:t>ج</a:t>
            </a:r>
            <a:r>
              <a:rPr kumimoji="0" lang="ar-JO" sz="1200" b="0" i="0" u="none" strike="noStrike" cap="none" normalizeH="0" baseline="0" dirty="0" smtClean="0" bmk="">
                <a:ln>
                  <a:noFill/>
                </a:ln>
                <a:solidFill>
                  <a:schemeClr val="tx1"/>
                </a:solidFill>
                <a:effectLst/>
                <a:latin typeface="Times New Roman" pitchFamily="18" charset="0"/>
                <a:cs typeface="Times New Roman" pitchFamily="18" charset="0"/>
              </a:rPr>
              <a:t>دول( 4.18):- معدل استهلاك الكهرباء والغاز وتكلفتهما</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40652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074" name="Picture 2"/>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1371600" y="2055813"/>
            <a:ext cx="6607688" cy="459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Action Button: Forward or Next 3">
            <a:hlinkClick r:id="rId3" action="ppaction://hlinksldjump" highlightClick="1"/>
          </p:cNvPr>
          <p:cNvSpPr/>
          <p:nvPr/>
        </p:nvSpPr>
        <p:spPr>
          <a:xfrm>
            <a:off x="685800" y="6096000"/>
            <a:ext cx="457200" cy="5334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rId4" action="ppaction://hlinksldjump" highlightClick="1"/>
          </p:cNvPr>
          <p:cNvSpPr/>
          <p:nvPr/>
        </p:nvSpPr>
        <p:spPr>
          <a:xfrm>
            <a:off x="76200" y="6096000"/>
            <a:ext cx="457200" cy="5334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890482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مصاريف تشغيلية عامة</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51</a:t>
            </a:fld>
            <a:endParaRPr lang="en-US" dirty="0">
              <a:solidFill>
                <a:srgbClr val="FFFFFF"/>
              </a:solidFill>
            </a:endParaRP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519973254"/>
              </p:ext>
            </p:extLst>
          </p:nvPr>
        </p:nvGraphicFramePr>
        <p:xfrm>
          <a:off x="685800" y="2286000"/>
          <a:ext cx="8153399" cy="1086612"/>
        </p:xfrm>
        <a:graphic>
          <a:graphicData uri="http://schemas.openxmlformats.org/drawingml/2006/table">
            <a:tbl>
              <a:tblPr rtl="1" firstRow="1" firstCol="1" bandRow="1">
                <a:tableStyleId>{5C22544A-7EE6-4342-B048-85BDC9FD1C3A}</a:tableStyleId>
              </a:tblPr>
              <a:tblGrid>
                <a:gridCol w="931118"/>
                <a:gridCol w="4146819"/>
                <a:gridCol w="3075462"/>
              </a:tblGrid>
              <a:tr h="0">
                <a:tc>
                  <a:txBody>
                    <a:bodyPr/>
                    <a:lstStyle/>
                    <a:p>
                      <a:pPr marL="0" marR="0" algn="just" rtl="1">
                        <a:lnSpc>
                          <a:spcPct val="115000"/>
                        </a:lnSpc>
                        <a:spcBef>
                          <a:spcPts val="0"/>
                        </a:spcBef>
                        <a:spcAft>
                          <a:spcPts val="0"/>
                        </a:spcAft>
                        <a:tabLst>
                          <a:tab pos="1407160" algn="l"/>
                        </a:tabLst>
                      </a:pPr>
                      <a:r>
                        <a:rPr lang="ar-JO" sz="1200" dirty="0">
                          <a:effectLst/>
                        </a:rPr>
                        <a:t>الرقم</a:t>
                      </a:r>
                      <a:endParaRPr lang="en-US" sz="1100"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البند</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التكلفة السنوية المتوقعة ($)</a:t>
                      </a:r>
                      <a:endParaRPr lang="en-US" sz="1100">
                        <a:effectLst/>
                        <a:latin typeface="Calibri"/>
                        <a:ea typeface="Calibri"/>
                        <a:cs typeface="Arial"/>
                      </a:endParaRPr>
                    </a:p>
                  </a:txBody>
                  <a:tcPr marL="68580" marR="68580" marT="0" marB="0"/>
                </a:tc>
              </a:tr>
              <a:tr h="0">
                <a:tc>
                  <a:txBody>
                    <a:bodyPr/>
                    <a:lstStyle/>
                    <a:p>
                      <a:pPr marL="0" marR="0" algn="just" rtl="1">
                        <a:lnSpc>
                          <a:spcPct val="115000"/>
                        </a:lnSpc>
                        <a:spcBef>
                          <a:spcPts val="0"/>
                        </a:spcBef>
                        <a:spcAft>
                          <a:spcPts val="0"/>
                        </a:spcAft>
                        <a:tabLst>
                          <a:tab pos="1407160" algn="l"/>
                        </a:tabLst>
                      </a:pPr>
                      <a:r>
                        <a:rPr lang="en-US" sz="1200">
                          <a:effectLst/>
                        </a:rPr>
                        <a:t>1</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صيانة سنوية (</a:t>
                      </a:r>
                      <a:r>
                        <a:rPr lang="en-US" sz="1200">
                          <a:effectLst/>
                        </a:rPr>
                        <a:t>2%</a:t>
                      </a:r>
                      <a:r>
                        <a:rPr lang="ar-JO" sz="1200">
                          <a:effectLst/>
                        </a:rPr>
                        <a:t> من الأصول الثابتة)</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4,240</a:t>
                      </a:r>
                      <a:endParaRPr lang="en-US" sz="1100">
                        <a:effectLst/>
                        <a:latin typeface="Calibri"/>
                        <a:ea typeface="Calibri"/>
                        <a:cs typeface="Arial"/>
                      </a:endParaRPr>
                    </a:p>
                  </a:txBody>
                  <a:tcPr marL="68580" marR="68580" marT="0" marB="0"/>
                </a:tc>
              </a:tr>
              <a:tr h="0">
                <a:tc>
                  <a:txBody>
                    <a:bodyPr/>
                    <a:lstStyle/>
                    <a:p>
                      <a:pPr marL="0" marR="0" algn="just" rtl="1">
                        <a:lnSpc>
                          <a:spcPct val="115000"/>
                        </a:lnSpc>
                        <a:spcBef>
                          <a:spcPts val="0"/>
                        </a:spcBef>
                        <a:spcAft>
                          <a:spcPts val="0"/>
                        </a:spcAft>
                        <a:tabLst>
                          <a:tab pos="1407160" algn="l"/>
                        </a:tabLst>
                      </a:pPr>
                      <a:r>
                        <a:rPr lang="ar-JO" sz="1200">
                          <a:effectLst/>
                        </a:rPr>
                        <a:t>2</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مصاريف دعاية واعلان</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5,000</a:t>
                      </a:r>
                      <a:endParaRPr lang="en-US" sz="1100">
                        <a:effectLst/>
                        <a:latin typeface="Calibri"/>
                        <a:ea typeface="Calibri"/>
                        <a:cs typeface="Arial"/>
                      </a:endParaRPr>
                    </a:p>
                  </a:txBody>
                  <a:tcPr marL="68580" marR="68580" marT="0" marB="0"/>
                </a:tc>
              </a:tr>
              <a:tr h="0">
                <a:tc>
                  <a:txBody>
                    <a:bodyPr/>
                    <a:lstStyle/>
                    <a:p>
                      <a:pPr marL="0" marR="0" algn="just" rtl="1">
                        <a:lnSpc>
                          <a:spcPct val="115000"/>
                        </a:lnSpc>
                        <a:spcBef>
                          <a:spcPts val="0"/>
                        </a:spcBef>
                        <a:spcAft>
                          <a:spcPts val="0"/>
                        </a:spcAft>
                        <a:tabLst>
                          <a:tab pos="1407160" algn="l"/>
                        </a:tabLst>
                      </a:pPr>
                      <a:r>
                        <a:rPr lang="ar-JO" sz="1200">
                          <a:effectLst/>
                        </a:rPr>
                        <a:t>3</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مصاريف الاهتلاك</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40,830</a:t>
                      </a:r>
                      <a:endParaRPr lang="en-US" sz="1100">
                        <a:effectLst/>
                        <a:latin typeface="Calibri"/>
                        <a:ea typeface="Calibri"/>
                        <a:cs typeface="Arial"/>
                      </a:endParaRPr>
                    </a:p>
                  </a:txBody>
                  <a:tcPr marL="68580" marR="68580" marT="0" marB="0"/>
                </a:tc>
              </a:tr>
              <a:tr h="0">
                <a:tc gridSpan="2">
                  <a:txBody>
                    <a:bodyPr/>
                    <a:lstStyle/>
                    <a:p>
                      <a:pPr marL="0" marR="0" algn="just" rtl="1">
                        <a:lnSpc>
                          <a:spcPct val="115000"/>
                        </a:lnSpc>
                        <a:spcBef>
                          <a:spcPts val="0"/>
                        </a:spcBef>
                        <a:spcAft>
                          <a:spcPts val="0"/>
                        </a:spcAft>
                        <a:tabLst>
                          <a:tab pos="1407160" algn="l"/>
                        </a:tabLst>
                      </a:pPr>
                      <a:r>
                        <a:rPr lang="ar-JO" sz="1200" dirty="0">
                          <a:effectLst/>
                        </a:rPr>
                        <a:t>المجموع الكلي</a:t>
                      </a:r>
                      <a:endParaRPr lang="en-US" sz="1100" dirty="0">
                        <a:effectLst/>
                        <a:latin typeface="Calibri"/>
                        <a:ea typeface="Calibri"/>
                        <a:cs typeface="Arial"/>
                      </a:endParaRPr>
                    </a:p>
                  </a:txBody>
                  <a:tcPr marL="68580" marR="68580" marT="0" marB="0"/>
                </a:tc>
                <a:tc hMerge="1">
                  <a:txBody>
                    <a:bodyPr/>
                    <a:lstStyle/>
                    <a:p>
                      <a:endParaRPr lang="en-US"/>
                    </a:p>
                  </a:txBody>
                  <a:tcPr/>
                </a:tc>
                <a:tc>
                  <a:txBody>
                    <a:bodyPr/>
                    <a:lstStyle/>
                    <a:p>
                      <a:pPr marL="0" marR="0" algn="just" rtl="1">
                        <a:lnSpc>
                          <a:spcPct val="115000"/>
                        </a:lnSpc>
                        <a:spcBef>
                          <a:spcPts val="0"/>
                        </a:spcBef>
                        <a:spcAft>
                          <a:spcPts val="0"/>
                        </a:spcAft>
                        <a:tabLst>
                          <a:tab pos="1407160" algn="l"/>
                        </a:tabLst>
                      </a:pPr>
                      <a:r>
                        <a:rPr lang="ar-JO" sz="1400" b="1" dirty="0">
                          <a:effectLst/>
                        </a:rPr>
                        <a:t>50,070  دولار</a:t>
                      </a:r>
                      <a:endParaRPr lang="en-US" sz="1200" b="1" dirty="0">
                        <a:effectLst/>
                        <a:latin typeface="Calibri"/>
                        <a:ea typeface="Calibri"/>
                        <a:cs typeface="Arial"/>
                      </a:endParaRPr>
                    </a:p>
                  </a:txBody>
                  <a:tcPr marL="68580" marR="68580" marT="0" marB="0"/>
                </a:tc>
              </a:tr>
            </a:tbl>
          </a:graphicData>
        </a:graphic>
      </p:graphicFrame>
      <p:sp>
        <p:nvSpPr>
          <p:cNvPr id="6" name="Rectangle 5"/>
          <p:cNvSpPr/>
          <p:nvPr/>
        </p:nvSpPr>
        <p:spPr>
          <a:xfrm>
            <a:off x="3962400" y="1984177"/>
            <a:ext cx="4572000" cy="307777"/>
          </a:xfrm>
          <a:prstGeom prst="rect">
            <a:avLst/>
          </a:prstGeom>
        </p:spPr>
        <p:txBody>
          <a:bodyPr>
            <a:spAutoFit/>
          </a:bodyPr>
          <a:lstStyle/>
          <a:p>
            <a:pPr algn="r" rtl="1"/>
            <a:r>
              <a:rPr lang="ar-JO" sz="1400" dirty="0"/>
              <a:t> جدول (4.21) :- ملخص المصاريف التشغيلية السنوية العامة</a:t>
            </a:r>
            <a:endParaRPr lang="en-US" sz="1400" dirty="0"/>
          </a:p>
        </p:txBody>
      </p:sp>
      <p:graphicFrame>
        <p:nvGraphicFramePr>
          <p:cNvPr id="7" name="Table 6"/>
          <p:cNvGraphicFramePr>
            <a:graphicFrameLocks noGrp="1"/>
          </p:cNvGraphicFramePr>
          <p:nvPr>
            <p:extLst>
              <p:ext uri="{D42A27DB-BD31-4B8C-83A1-F6EECF244321}">
                <p14:modId xmlns:p14="http://schemas.microsoft.com/office/powerpoint/2010/main" val="3774024384"/>
              </p:ext>
            </p:extLst>
          </p:nvPr>
        </p:nvGraphicFramePr>
        <p:xfrm>
          <a:off x="762000" y="4343400"/>
          <a:ext cx="8077200" cy="1150620"/>
        </p:xfrm>
        <a:graphic>
          <a:graphicData uri="http://schemas.openxmlformats.org/drawingml/2006/table">
            <a:tbl>
              <a:tblPr rtl="1" firstRow="1" firstCol="1" bandRow="1">
                <a:tableStyleId>{5C22544A-7EE6-4342-B048-85BDC9FD1C3A}</a:tableStyleId>
              </a:tblPr>
              <a:tblGrid>
                <a:gridCol w="776875"/>
                <a:gridCol w="3258851"/>
                <a:gridCol w="1222308"/>
                <a:gridCol w="2819166"/>
              </a:tblGrid>
              <a:tr h="0">
                <a:tc>
                  <a:txBody>
                    <a:bodyPr/>
                    <a:lstStyle/>
                    <a:p>
                      <a:pPr marL="0" marR="0" algn="just" rtl="1">
                        <a:lnSpc>
                          <a:spcPct val="115000"/>
                        </a:lnSpc>
                        <a:spcBef>
                          <a:spcPts val="0"/>
                        </a:spcBef>
                        <a:spcAft>
                          <a:spcPts val="0"/>
                        </a:spcAft>
                        <a:tabLst>
                          <a:tab pos="1407160" algn="l"/>
                        </a:tabLst>
                      </a:pPr>
                      <a:r>
                        <a:rPr lang="ar-JO" sz="1200" dirty="0">
                          <a:effectLst/>
                        </a:rPr>
                        <a:t>الرقم</a:t>
                      </a:r>
                      <a:endParaRPr lang="en-US" sz="1100"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البند</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النسبة</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المبلغ ($)</a:t>
                      </a:r>
                      <a:endParaRPr lang="en-US" sz="1100">
                        <a:effectLst/>
                        <a:latin typeface="Calibri"/>
                        <a:ea typeface="Calibri"/>
                        <a:cs typeface="Arial"/>
                      </a:endParaRPr>
                    </a:p>
                  </a:txBody>
                  <a:tcPr marL="68580" marR="68580" marT="0" marB="0"/>
                </a:tc>
              </a:tr>
              <a:tr h="0">
                <a:tc>
                  <a:txBody>
                    <a:bodyPr/>
                    <a:lstStyle/>
                    <a:p>
                      <a:pPr marL="0" marR="0" algn="just" rtl="1">
                        <a:lnSpc>
                          <a:spcPct val="115000"/>
                        </a:lnSpc>
                        <a:spcBef>
                          <a:spcPts val="0"/>
                        </a:spcBef>
                        <a:spcAft>
                          <a:spcPts val="0"/>
                        </a:spcAft>
                        <a:tabLst>
                          <a:tab pos="1407160" algn="l"/>
                        </a:tabLst>
                      </a:pPr>
                      <a:r>
                        <a:rPr lang="en-US" sz="1200" dirty="0">
                          <a:effectLst/>
                        </a:rPr>
                        <a:t>1</a:t>
                      </a:r>
                      <a:endParaRPr lang="en-US" sz="1100"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المعدات وخطوط الانتاج</a:t>
                      </a:r>
                      <a:endParaRPr lang="en-US" sz="1100">
                        <a:effectLst/>
                        <a:latin typeface="Calibri"/>
                        <a:ea typeface="Calibri"/>
                        <a:cs typeface="Arial"/>
                      </a:endParaRPr>
                    </a:p>
                  </a:txBody>
                  <a:tcPr marL="68580" marR="68580" marT="0" marB="0"/>
                </a:tc>
                <a:tc>
                  <a:txBody>
                    <a:bodyPr/>
                    <a:lstStyle/>
                    <a:p>
                      <a:pPr marL="0" marR="0" algn="r" rtl="0">
                        <a:lnSpc>
                          <a:spcPct val="115000"/>
                        </a:lnSpc>
                        <a:spcBef>
                          <a:spcPts val="0"/>
                        </a:spcBef>
                        <a:spcAft>
                          <a:spcPts val="0"/>
                        </a:spcAft>
                        <a:tabLst>
                          <a:tab pos="1407160" algn="l"/>
                        </a:tabLst>
                      </a:pPr>
                      <a:r>
                        <a:rPr lang="en-US" sz="1200" dirty="0">
                          <a:effectLst/>
                        </a:rPr>
                        <a:t>7%</a:t>
                      </a:r>
                      <a:endParaRPr lang="en-US" sz="1100"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12,040</a:t>
                      </a:r>
                      <a:endParaRPr lang="en-US" sz="1100">
                        <a:effectLst/>
                        <a:latin typeface="Calibri"/>
                        <a:ea typeface="Calibri"/>
                        <a:cs typeface="Arial"/>
                      </a:endParaRPr>
                    </a:p>
                  </a:txBody>
                  <a:tcPr marL="68580" marR="68580" marT="0" marB="0"/>
                </a:tc>
              </a:tr>
              <a:tr h="0">
                <a:tc>
                  <a:txBody>
                    <a:bodyPr/>
                    <a:lstStyle/>
                    <a:p>
                      <a:pPr marL="0" marR="0" algn="just" rtl="1">
                        <a:lnSpc>
                          <a:spcPct val="115000"/>
                        </a:lnSpc>
                        <a:spcBef>
                          <a:spcPts val="0"/>
                        </a:spcBef>
                        <a:spcAft>
                          <a:spcPts val="0"/>
                        </a:spcAft>
                        <a:tabLst>
                          <a:tab pos="1407160" algn="l"/>
                        </a:tabLst>
                      </a:pPr>
                      <a:r>
                        <a:rPr lang="en-US" sz="1200">
                          <a:effectLst/>
                        </a:rPr>
                        <a:t>2</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وسائل النقل والمواصلات</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dirty="0">
                          <a:effectLst/>
                        </a:rPr>
                        <a:t>%15</a:t>
                      </a:r>
                      <a:endParaRPr lang="en-US" sz="1100" dirty="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12,634</a:t>
                      </a:r>
                      <a:endParaRPr lang="en-US" sz="1100">
                        <a:effectLst/>
                        <a:latin typeface="Calibri"/>
                        <a:ea typeface="Calibri"/>
                        <a:cs typeface="Arial"/>
                      </a:endParaRPr>
                    </a:p>
                  </a:txBody>
                  <a:tcPr marL="68580" marR="68580" marT="0" marB="0"/>
                </a:tc>
              </a:tr>
              <a:tr h="0">
                <a:tc>
                  <a:txBody>
                    <a:bodyPr/>
                    <a:lstStyle/>
                    <a:p>
                      <a:pPr marL="0" marR="0" algn="just" rtl="1">
                        <a:lnSpc>
                          <a:spcPct val="115000"/>
                        </a:lnSpc>
                        <a:spcBef>
                          <a:spcPts val="0"/>
                        </a:spcBef>
                        <a:spcAft>
                          <a:spcPts val="0"/>
                        </a:spcAft>
                        <a:tabLst>
                          <a:tab pos="1407160" algn="l"/>
                        </a:tabLst>
                      </a:pPr>
                      <a:r>
                        <a:rPr lang="ar-JO" sz="1200">
                          <a:effectLst/>
                        </a:rPr>
                        <a:t>3</a:t>
                      </a:r>
                      <a:endParaRPr lang="en-US" sz="1100">
                        <a:effectLst/>
                        <a:latin typeface="Calibri"/>
                        <a:ea typeface="Calibri"/>
                        <a:cs typeface="Arial"/>
                      </a:endParaRPr>
                    </a:p>
                  </a:txBody>
                  <a:tcPr marL="68580" marR="68580" marT="0" marB="0"/>
                </a:tc>
                <a:tc>
                  <a:txBody>
                    <a:bodyPr/>
                    <a:lstStyle/>
                    <a:p>
                      <a:pPr marL="0" marR="0" algn="just" rtl="1">
                        <a:lnSpc>
                          <a:spcPct val="115000"/>
                        </a:lnSpc>
                        <a:spcBef>
                          <a:spcPts val="0"/>
                        </a:spcBef>
                        <a:spcAft>
                          <a:spcPts val="0"/>
                        </a:spcAft>
                        <a:tabLst>
                          <a:tab pos="1407160" algn="l"/>
                        </a:tabLst>
                      </a:pPr>
                      <a:r>
                        <a:rPr lang="ar-JO" sz="1200">
                          <a:effectLst/>
                        </a:rPr>
                        <a:t>اهلاك مباني ومنشآت</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dirty="0">
                          <a:effectLst/>
                        </a:rPr>
                        <a:t>%4</a:t>
                      </a:r>
                      <a:endParaRPr lang="en-US" sz="1100" dirty="0">
                        <a:effectLst/>
                        <a:latin typeface="Calibri"/>
                        <a:ea typeface="Calibri"/>
                        <a:cs typeface="Arial"/>
                      </a:endParaRPr>
                    </a:p>
                  </a:txBody>
                  <a:tcPr marL="68580" marR="68580" marT="0" marB="0"/>
                </a:tc>
                <a:tc>
                  <a:txBody>
                    <a:bodyPr/>
                    <a:lstStyle/>
                    <a:p>
                      <a:pPr marL="0" marR="0" algn="just" rtl="1">
                        <a:lnSpc>
                          <a:spcPct val="150000"/>
                        </a:lnSpc>
                        <a:spcBef>
                          <a:spcPts val="0"/>
                        </a:spcBef>
                        <a:spcAft>
                          <a:spcPts val="0"/>
                        </a:spcAft>
                        <a:tabLst>
                          <a:tab pos="1407160" algn="l"/>
                        </a:tabLst>
                      </a:pPr>
                      <a:r>
                        <a:rPr lang="ar-JO" sz="1200">
                          <a:effectLst/>
                        </a:rPr>
                        <a:t>16,156</a:t>
                      </a:r>
                      <a:endParaRPr lang="en-US" sz="1100">
                        <a:effectLst/>
                        <a:latin typeface="Calibri"/>
                        <a:ea typeface="Calibri"/>
                        <a:cs typeface="Arial"/>
                      </a:endParaRPr>
                    </a:p>
                  </a:txBody>
                  <a:tcPr marL="68580" marR="68580" marT="0" marB="0"/>
                </a:tc>
              </a:tr>
              <a:tr h="0">
                <a:tc gridSpan="3">
                  <a:txBody>
                    <a:bodyPr/>
                    <a:lstStyle/>
                    <a:p>
                      <a:pPr marL="0" marR="0" algn="ctr" rtl="1">
                        <a:lnSpc>
                          <a:spcPct val="115000"/>
                        </a:lnSpc>
                        <a:spcBef>
                          <a:spcPts val="0"/>
                        </a:spcBef>
                        <a:spcAft>
                          <a:spcPts val="0"/>
                        </a:spcAft>
                        <a:tabLst>
                          <a:tab pos="1407160" algn="l"/>
                        </a:tabLst>
                      </a:pPr>
                      <a:r>
                        <a:rPr lang="ar-JO" sz="1200">
                          <a:effectLst/>
                        </a:rPr>
                        <a:t>المجموع الكلي</a:t>
                      </a:r>
                      <a:endParaRPr lang="en-US" sz="1100">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gn="just" rtl="1">
                        <a:lnSpc>
                          <a:spcPct val="115000"/>
                        </a:lnSpc>
                        <a:spcBef>
                          <a:spcPts val="0"/>
                        </a:spcBef>
                        <a:spcAft>
                          <a:spcPts val="0"/>
                        </a:spcAft>
                        <a:tabLst>
                          <a:tab pos="1407160" algn="l"/>
                        </a:tabLst>
                      </a:pPr>
                      <a:r>
                        <a:rPr lang="ar-JO" sz="1400" b="1" dirty="0">
                          <a:effectLst/>
                        </a:rPr>
                        <a:t>40,830</a:t>
                      </a:r>
                      <a:endParaRPr lang="en-US" sz="1100" b="1" dirty="0">
                        <a:effectLst/>
                        <a:latin typeface="Calibri"/>
                        <a:ea typeface="Calibri"/>
                        <a:cs typeface="Arial"/>
                      </a:endParaRPr>
                    </a:p>
                  </a:txBody>
                  <a:tcPr marL="68580" marR="68580" marT="0" marB="0"/>
                </a:tc>
              </a:tr>
            </a:tbl>
          </a:graphicData>
        </a:graphic>
      </p:graphicFrame>
      <p:sp>
        <p:nvSpPr>
          <p:cNvPr id="8" name="Rectangle 1"/>
          <p:cNvSpPr>
            <a:spLocks noChangeArrowheads="1"/>
          </p:cNvSpPr>
          <p:nvPr/>
        </p:nvSpPr>
        <p:spPr bwMode="auto">
          <a:xfrm>
            <a:off x="-457200" y="4038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457056" bIns="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406525" algn="l"/>
              </a:tabLst>
            </a:pPr>
            <a:r>
              <a:rPr kumimoji="0" lang="ar-JO" sz="1200" b="0" i="0" u="none" strike="noStrike" cap="none" normalizeH="0" baseline="0" dirty="0" smtClean="0">
                <a:ln>
                  <a:noFill/>
                </a:ln>
                <a:solidFill>
                  <a:schemeClr val="tx1"/>
                </a:solidFill>
                <a:effectLst/>
                <a:latin typeface="Times New Roman" pitchFamily="18" charset="0"/>
                <a:cs typeface="Times New Roman" pitchFamily="18" charset="0"/>
              </a:rPr>
              <a:t>                  ج</a:t>
            </a:r>
            <a:r>
              <a:rPr kumimoji="0" lang="ar-JO" sz="1200" b="0" i="0" u="none" strike="noStrike" cap="none" normalizeH="0" baseline="0" dirty="0" smtClean="0" bmk="">
                <a:ln>
                  <a:noFill/>
                </a:ln>
                <a:solidFill>
                  <a:schemeClr val="tx1"/>
                </a:solidFill>
                <a:effectLst/>
                <a:latin typeface="Times New Roman" pitchFamily="18" charset="0"/>
                <a:cs typeface="Times New Roman" pitchFamily="18" charset="0"/>
              </a:rPr>
              <a:t>دول (4.20) :-  مصاريف الاهتلاك</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40652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Action Button: Forward or Next 3">
            <a:hlinkClick r:id="rId2" action="ppaction://hlinksldjump" highlightClick="1"/>
          </p:cNvPr>
          <p:cNvSpPr/>
          <p:nvPr/>
        </p:nvSpPr>
        <p:spPr>
          <a:xfrm>
            <a:off x="609600" y="6096000"/>
            <a:ext cx="762000" cy="609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398134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السيناريو الثاني</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52</a:t>
            </a:fld>
            <a:endParaRPr lang="en-US" dirty="0">
              <a:solidFill>
                <a:srgbClr val="FFFFFF"/>
              </a:solidFill>
            </a:endParaRPr>
          </a:p>
        </p:txBody>
      </p:sp>
      <p:sp>
        <p:nvSpPr>
          <p:cNvPr id="4" name="Content Placeholder 3"/>
          <p:cNvSpPr>
            <a:spLocks noGrp="1"/>
          </p:cNvSpPr>
          <p:nvPr>
            <p:ph sz="quarter" idx="1"/>
          </p:nvPr>
        </p:nvSpPr>
        <p:spPr/>
        <p:txBody>
          <a:bodyPr>
            <a:normAutofit lnSpcReduction="10000"/>
          </a:bodyPr>
          <a:lstStyle/>
          <a:p>
            <a:pPr algn="r" rtl="1"/>
            <a:r>
              <a:rPr lang="ar-SA" dirty="0" smtClean="0"/>
              <a:t>لماذا تم انشاء السيناريو الثاني؟</a:t>
            </a:r>
          </a:p>
          <a:p>
            <a:pPr algn="r" rtl="1"/>
            <a:endParaRPr lang="ar-SA" dirty="0" smtClean="0"/>
          </a:p>
          <a:p>
            <a:pPr lvl="1" algn="r" rtl="1"/>
            <a:r>
              <a:rPr lang="ar-SA" dirty="0" smtClean="0"/>
              <a:t>للتخلص من الصعوبة في توزيع التكاليف الادارية والصناعية على خطوط الأنتاج في مصنع اللدائن.</a:t>
            </a:r>
          </a:p>
          <a:p>
            <a:pPr lvl="1" algn="r" rtl="1"/>
            <a:endParaRPr lang="ar-SA" dirty="0"/>
          </a:p>
          <a:p>
            <a:pPr lvl="1" algn="r" rtl="1"/>
            <a:r>
              <a:rPr lang="ar-SA" dirty="0" smtClean="0"/>
              <a:t>للتخلص من التكاليف الأدارية الكبيرة في مصنع اللدائن والتي بلغت أكثر من 300 ألف دولار.</a:t>
            </a:r>
          </a:p>
          <a:p>
            <a:pPr lvl="1" algn="r" rtl="1"/>
            <a:endParaRPr lang="ar-SA" dirty="0"/>
          </a:p>
          <a:p>
            <a:pPr lvl="1" algn="r" rtl="1"/>
            <a:r>
              <a:rPr lang="ar-SA" dirty="0" smtClean="0"/>
              <a:t>للنظر الى ربحية خط انتاج الأطباق البلاستيكية من منظور هذا الخط وليس من منظور المصنع بكافة خطوط أنتاجه.</a:t>
            </a:r>
            <a:endParaRPr lang="en-US" dirty="0"/>
          </a:p>
        </p:txBody>
      </p:sp>
    </p:spTree>
    <p:extLst>
      <p:ext uri="{BB962C8B-B14F-4D97-AF65-F5344CB8AC3E}">
        <p14:creationId xmlns:p14="http://schemas.microsoft.com/office/powerpoint/2010/main" val="353795605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رأس المال الثابت</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53</a:t>
            </a:fld>
            <a:endParaRPr lang="en-US" dirty="0">
              <a:solidFill>
                <a:srgbClr val="FFFFFF"/>
              </a:solidFill>
            </a:endParaRP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2884952060"/>
              </p:ext>
            </p:extLst>
          </p:nvPr>
        </p:nvGraphicFramePr>
        <p:xfrm>
          <a:off x="152400" y="2209800"/>
          <a:ext cx="8229600" cy="3428997"/>
        </p:xfrm>
        <a:graphic>
          <a:graphicData uri="http://schemas.openxmlformats.org/drawingml/2006/table">
            <a:tbl>
              <a:tblPr rtl="1" firstRow="1" firstCol="1" bandRow="1">
                <a:tableStyleId>{5C22544A-7EE6-4342-B048-85BDC9FD1C3A}</a:tableStyleId>
              </a:tblPr>
              <a:tblGrid>
                <a:gridCol w="788928"/>
                <a:gridCol w="4697472"/>
                <a:gridCol w="2743200"/>
              </a:tblGrid>
              <a:tr h="263769">
                <a:tc>
                  <a:txBody>
                    <a:bodyPr/>
                    <a:lstStyle/>
                    <a:p>
                      <a:pPr marL="0" marR="0" algn="r" rtl="1">
                        <a:lnSpc>
                          <a:spcPct val="115000"/>
                        </a:lnSpc>
                        <a:spcBef>
                          <a:spcPts val="0"/>
                        </a:spcBef>
                        <a:spcAft>
                          <a:spcPts val="0"/>
                        </a:spcAft>
                      </a:pPr>
                      <a:r>
                        <a:rPr lang="ar-JO" sz="1200" dirty="0">
                          <a:effectLst/>
                        </a:rPr>
                        <a:t>الرقم</a:t>
                      </a:r>
                      <a:endParaRPr lang="en-US" sz="11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البند</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التكلفة ($)</a:t>
                      </a:r>
                      <a:endParaRPr lang="en-US" sz="1100">
                        <a:effectLst/>
                        <a:latin typeface="Calibri"/>
                        <a:ea typeface="Calibri"/>
                        <a:cs typeface="Arial"/>
                      </a:endParaRPr>
                    </a:p>
                  </a:txBody>
                  <a:tcPr marL="68580" marR="68580" marT="0" marB="0"/>
                </a:tc>
              </a:tr>
              <a:tr h="263769">
                <a:tc>
                  <a:txBody>
                    <a:bodyPr/>
                    <a:lstStyle/>
                    <a:p>
                      <a:pPr marL="0" marR="0" algn="r" rtl="1">
                        <a:lnSpc>
                          <a:spcPct val="115000"/>
                        </a:lnSpc>
                        <a:spcBef>
                          <a:spcPts val="0"/>
                        </a:spcBef>
                        <a:spcAft>
                          <a:spcPts val="0"/>
                        </a:spcAft>
                      </a:pPr>
                      <a:r>
                        <a:rPr lang="ar-JO" sz="1200">
                          <a:effectLst/>
                        </a:rPr>
                        <a:t>1</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شراء الأرض</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33,860</a:t>
                      </a:r>
                      <a:endParaRPr lang="en-US" sz="1100">
                        <a:effectLst/>
                        <a:latin typeface="Calibri"/>
                        <a:ea typeface="Calibri"/>
                        <a:cs typeface="Arial"/>
                      </a:endParaRPr>
                    </a:p>
                  </a:txBody>
                  <a:tcPr marL="68580" marR="68580" marT="0" marB="0"/>
                </a:tc>
              </a:tr>
              <a:tr h="263769">
                <a:tc>
                  <a:txBody>
                    <a:bodyPr/>
                    <a:lstStyle/>
                    <a:p>
                      <a:pPr marL="0" marR="0" algn="r" rtl="1">
                        <a:lnSpc>
                          <a:spcPct val="115000"/>
                        </a:lnSpc>
                        <a:spcBef>
                          <a:spcPts val="0"/>
                        </a:spcBef>
                        <a:spcAft>
                          <a:spcPts val="0"/>
                        </a:spcAft>
                      </a:pPr>
                      <a:r>
                        <a:rPr lang="ar-JO" sz="1200">
                          <a:effectLst/>
                        </a:rPr>
                        <a:t>2</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تجهيز الأرض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dirty="0">
                          <a:effectLst/>
                        </a:rPr>
                        <a:t>10,000</a:t>
                      </a:r>
                      <a:endParaRPr lang="en-US" sz="1100" dirty="0">
                        <a:effectLst/>
                        <a:latin typeface="Calibri"/>
                        <a:ea typeface="Calibri"/>
                        <a:cs typeface="Arial"/>
                      </a:endParaRPr>
                    </a:p>
                  </a:txBody>
                  <a:tcPr marL="68580" marR="68580" marT="0" marB="0"/>
                </a:tc>
              </a:tr>
              <a:tr h="263769">
                <a:tc>
                  <a:txBody>
                    <a:bodyPr/>
                    <a:lstStyle/>
                    <a:p>
                      <a:pPr marL="0" marR="0" algn="r" rtl="1">
                        <a:lnSpc>
                          <a:spcPct val="115000"/>
                        </a:lnSpc>
                        <a:spcBef>
                          <a:spcPts val="0"/>
                        </a:spcBef>
                        <a:spcAft>
                          <a:spcPts val="0"/>
                        </a:spcAft>
                      </a:pPr>
                      <a:r>
                        <a:rPr lang="ar-JO" sz="1200">
                          <a:effectLst/>
                        </a:rPr>
                        <a:t>3</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انشاء مباني وطرق</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200">
                          <a:effectLst/>
                        </a:rPr>
                        <a:t>180,000</a:t>
                      </a:r>
                      <a:endParaRPr lang="en-US" sz="1100">
                        <a:effectLst/>
                        <a:latin typeface="Calibri"/>
                        <a:ea typeface="Calibri"/>
                        <a:cs typeface="Arial"/>
                      </a:endParaRPr>
                    </a:p>
                  </a:txBody>
                  <a:tcPr marL="68580" marR="68580" marT="0" marB="0"/>
                </a:tc>
              </a:tr>
              <a:tr h="263769">
                <a:tc>
                  <a:txBody>
                    <a:bodyPr/>
                    <a:lstStyle/>
                    <a:p>
                      <a:pPr marL="0" marR="0" algn="r" rtl="1">
                        <a:lnSpc>
                          <a:spcPct val="115000"/>
                        </a:lnSpc>
                        <a:spcBef>
                          <a:spcPts val="0"/>
                        </a:spcBef>
                        <a:spcAft>
                          <a:spcPts val="0"/>
                        </a:spcAft>
                      </a:pPr>
                      <a:r>
                        <a:rPr lang="ar-JO" sz="1200">
                          <a:effectLst/>
                        </a:rPr>
                        <a:t>4</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انشاء البنية التحتية (الكهرباء، الماء،صرف صحي)+ تراخيص</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50,000</a:t>
                      </a:r>
                      <a:endParaRPr lang="en-US" sz="1100">
                        <a:effectLst/>
                        <a:latin typeface="Calibri"/>
                        <a:ea typeface="Calibri"/>
                        <a:cs typeface="Arial"/>
                      </a:endParaRPr>
                    </a:p>
                  </a:txBody>
                  <a:tcPr marL="68580" marR="68580" marT="0" marB="0"/>
                </a:tc>
              </a:tr>
              <a:tr h="263769">
                <a:tc>
                  <a:txBody>
                    <a:bodyPr/>
                    <a:lstStyle/>
                    <a:p>
                      <a:pPr marL="0" marR="0" algn="r" rtl="1">
                        <a:lnSpc>
                          <a:spcPct val="115000"/>
                        </a:lnSpc>
                        <a:spcBef>
                          <a:spcPts val="0"/>
                        </a:spcBef>
                        <a:spcAft>
                          <a:spcPts val="0"/>
                        </a:spcAft>
                      </a:pPr>
                      <a:r>
                        <a:rPr lang="ar-JO" sz="1200">
                          <a:effectLst/>
                        </a:rPr>
                        <a:t>5</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dirty="0">
                          <a:effectLst/>
                        </a:rPr>
                        <a:t>تجهيز شبكات الكهرباء والماء الداخلية</a:t>
                      </a:r>
                      <a:endParaRPr lang="en-US" sz="11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8,000</a:t>
                      </a:r>
                      <a:endParaRPr lang="en-US" sz="1100">
                        <a:effectLst/>
                        <a:latin typeface="Calibri"/>
                        <a:ea typeface="Calibri"/>
                        <a:cs typeface="Arial"/>
                      </a:endParaRPr>
                    </a:p>
                  </a:txBody>
                  <a:tcPr marL="68580" marR="68580" marT="0" marB="0"/>
                </a:tc>
              </a:tr>
              <a:tr h="263769">
                <a:tc>
                  <a:txBody>
                    <a:bodyPr/>
                    <a:lstStyle/>
                    <a:p>
                      <a:pPr marL="0" marR="0" algn="r" rtl="1">
                        <a:lnSpc>
                          <a:spcPct val="115000"/>
                        </a:lnSpc>
                        <a:spcBef>
                          <a:spcPts val="0"/>
                        </a:spcBef>
                        <a:spcAft>
                          <a:spcPts val="0"/>
                        </a:spcAft>
                      </a:pPr>
                      <a:r>
                        <a:rPr lang="ar-JO" sz="1200">
                          <a:effectLst/>
                        </a:rPr>
                        <a:t>6</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الأثاث والتجهيزات المكتبية</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30,485</a:t>
                      </a:r>
                      <a:endParaRPr lang="en-US" sz="1100">
                        <a:effectLst/>
                        <a:latin typeface="Calibri"/>
                        <a:ea typeface="Calibri"/>
                        <a:cs typeface="Arial"/>
                      </a:endParaRPr>
                    </a:p>
                  </a:txBody>
                  <a:tcPr marL="68580" marR="68580" marT="0" marB="0"/>
                </a:tc>
              </a:tr>
              <a:tr h="263769">
                <a:tc>
                  <a:txBody>
                    <a:bodyPr/>
                    <a:lstStyle/>
                    <a:p>
                      <a:pPr marL="0" marR="0" algn="r" rtl="1">
                        <a:lnSpc>
                          <a:spcPct val="115000"/>
                        </a:lnSpc>
                        <a:spcBef>
                          <a:spcPts val="0"/>
                        </a:spcBef>
                        <a:spcAft>
                          <a:spcPts val="0"/>
                        </a:spcAft>
                      </a:pPr>
                      <a:r>
                        <a:rPr lang="ar-JO" sz="1200">
                          <a:effectLst/>
                        </a:rPr>
                        <a:t>7</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الآلات والمعدات</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172,000</a:t>
                      </a:r>
                      <a:endParaRPr lang="en-US" sz="1100">
                        <a:effectLst/>
                        <a:latin typeface="Calibri"/>
                        <a:ea typeface="Calibri"/>
                        <a:cs typeface="Arial"/>
                      </a:endParaRPr>
                    </a:p>
                  </a:txBody>
                  <a:tcPr marL="68580" marR="68580" marT="0" marB="0"/>
                </a:tc>
              </a:tr>
              <a:tr h="263769">
                <a:tc>
                  <a:txBody>
                    <a:bodyPr/>
                    <a:lstStyle/>
                    <a:p>
                      <a:pPr marL="0" marR="0" algn="r" rtl="1">
                        <a:lnSpc>
                          <a:spcPct val="115000"/>
                        </a:lnSpc>
                        <a:spcBef>
                          <a:spcPts val="0"/>
                        </a:spcBef>
                        <a:spcAft>
                          <a:spcPts val="0"/>
                        </a:spcAft>
                      </a:pPr>
                      <a:r>
                        <a:rPr lang="ar-JO" sz="1200">
                          <a:effectLst/>
                        </a:rPr>
                        <a:t>8</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وسائل النقل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85,000</a:t>
                      </a:r>
                      <a:endParaRPr lang="en-US" sz="1100">
                        <a:effectLst/>
                        <a:latin typeface="Calibri"/>
                        <a:ea typeface="Calibri"/>
                        <a:cs typeface="Arial"/>
                      </a:endParaRPr>
                    </a:p>
                  </a:txBody>
                  <a:tcPr marL="68580" marR="68580" marT="0" marB="0"/>
                </a:tc>
              </a:tr>
              <a:tr h="263769">
                <a:tc>
                  <a:txBody>
                    <a:bodyPr/>
                    <a:lstStyle/>
                    <a:p>
                      <a:pPr marL="0" marR="0" algn="r" rtl="1">
                        <a:lnSpc>
                          <a:spcPct val="115000"/>
                        </a:lnSpc>
                        <a:spcBef>
                          <a:spcPts val="0"/>
                        </a:spcBef>
                        <a:spcAft>
                          <a:spcPts val="0"/>
                        </a:spcAft>
                      </a:pPr>
                      <a:r>
                        <a:rPr lang="ar-JO" sz="1200">
                          <a:effectLst/>
                        </a:rPr>
                        <a:t>9</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معدات مختبر</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10,000</a:t>
                      </a:r>
                      <a:endParaRPr lang="en-US" sz="1100">
                        <a:effectLst/>
                        <a:latin typeface="Calibri"/>
                        <a:ea typeface="Calibri"/>
                        <a:cs typeface="Arial"/>
                      </a:endParaRPr>
                    </a:p>
                  </a:txBody>
                  <a:tcPr marL="68580" marR="68580" marT="0" marB="0"/>
                </a:tc>
              </a:tr>
              <a:tr h="263769">
                <a:tc>
                  <a:txBody>
                    <a:bodyPr/>
                    <a:lstStyle/>
                    <a:p>
                      <a:pPr marL="0" marR="0" algn="r" rtl="1">
                        <a:lnSpc>
                          <a:spcPct val="115000"/>
                        </a:lnSpc>
                        <a:spcBef>
                          <a:spcPts val="0"/>
                        </a:spcBef>
                        <a:spcAft>
                          <a:spcPts val="0"/>
                        </a:spcAft>
                      </a:pPr>
                      <a:r>
                        <a:rPr lang="ar-JO" sz="1200">
                          <a:effectLst/>
                        </a:rPr>
                        <a:t>10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أخرى (تجهيزات السلامة، أجهزة أنذار)</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35,000</a:t>
                      </a:r>
                      <a:endParaRPr lang="en-US" sz="1100">
                        <a:effectLst/>
                        <a:latin typeface="Calibri"/>
                        <a:ea typeface="Calibri"/>
                        <a:cs typeface="Arial"/>
                      </a:endParaRPr>
                    </a:p>
                  </a:txBody>
                  <a:tcPr marL="68580" marR="68580" marT="0" marB="0"/>
                </a:tc>
              </a:tr>
              <a:tr h="263769">
                <a:tc>
                  <a:txBody>
                    <a:bodyPr/>
                    <a:lstStyle/>
                    <a:p>
                      <a:pPr marL="0" marR="0" algn="r" rtl="1">
                        <a:lnSpc>
                          <a:spcPct val="115000"/>
                        </a:lnSpc>
                        <a:spcBef>
                          <a:spcPts val="0"/>
                        </a:spcBef>
                        <a:spcAft>
                          <a:spcPts val="0"/>
                        </a:spcAft>
                      </a:pPr>
                      <a:r>
                        <a:rPr lang="ar-JO" sz="1200">
                          <a:effectLst/>
                        </a:rPr>
                        <a:t>11</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احتياطي طوارئ</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25,000</a:t>
                      </a:r>
                      <a:endParaRPr lang="en-US" sz="1100">
                        <a:effectLst/>
                        <a:latin typeface="Calibri"/>
                        <a:ea typeface="Calibri"/>
                        <a:cs typeface="Arial"/>
                      </a:endParaRPr>
                    </a:p>
                  </a:txBody>
                  <a:tcPr marL="68580" marR="68580" marT="0" marB="0"/>
                </a:tc>
              </a:tr>
              <a:tr h="263769">
                <a:tc gridSpan="2">
                  <a:txBody>
                    <a:bodyPr/>
                    <a:lstStyle/>
                    <a:p>
                      <a:pPr marL="0" marR="0" algn="ctr" rtl="1">
                        <a:lnSpc>
                          <a:spcPct val="115000"/>
                        </a:lnSpc>
                        <a:spcBef>
                          <a:spcPts val="0"/>
                        </a:spcBef>
                        <a:spcAft>
                          <a:spcPts val="0"/>
                        </a:spcAft>
                      </a:pPr>
                      <a:r>
                        <a:rPr lang="ar-SA" sz="1400" b="1">
                          <a:effectLst/>
                        </a:rPr>
                        <a:t>المجموع</a:t>
                      </a:r>
                      <a:endParaRPr lang="en-US" sz="1200" b="1">
                        <a:effectLst/>
                        <a:latin typeface="Calibri"/>
                        <a:ea typeface="Calibri"/>
                        <a:cs typeface="Arial"/>
                      </a:endParaRPr>
                    </a:p>
                  </a:txBody>
                  <a:tcPr marL="68580" marR="68580" marT="0" marB="0"/>
                </a:tc>
                <a:tc hMerge="1">
                  <a:txBody>
                    <a:bodyPr/>
                    <a:lstStyle/>
                    <a:p>
                      <a:endParaRPr lang="en-US"/>
                    </a:p>
                  </a:txBody>
                  <a:tcPr/>
                </a:tc>
                <a:tc>
                  <a:txBody>
                    <a:bodyPr/>
                    <a:lstStyle/>
                    <a:p>
                      <a:pPr marL="0" marR="0" algn="r" rtl="1">
                        <a:lnSpc>
                          <a:spcPct val="115000"/>
                        </a:lnSpc>
                        <a:spcBef>
                          <a:spcPts val="0"/>
                        </a:spcBef>
                        <a:spcAft>
                          <a:spcPts val="0"/>
                        </a:spcAft>
                      </a:pPr>
                      <a:r>
                        <a:rPr lang="ar-JO" sz="1400" b="1" dirty="0">
                          <a:effectLst/>
                        </a:rPr>
                        <a:t>639,345</a:t>
                      </a:r>
                      <a:endParaRPr lang="en-US" sz="1200" b="1" dirty="0">
                        <a:effectLst/>
                        <a:latin typeface="Calibri"/>
                        <a:ea typeface="Calibri"/>
                        <a:cs typeface="Arial"/>
                      </a:endParaRPr>
                    </a:p>
                  </a:txBody>
                  <a:tcPr marL="68580" marR="68580" marT="0" marB="0"/>
                </a:tc>
              </a:tr>
            </a:tbl>
          </a:graphicData>
        </a:graphic>
      </p:graphicFrame>
      <p:sp>
        <p:nvSpPr>
          <p:cNvPr id="6" name="Rectangle 1"/>
          <p:cNvSpPr>
            <a:spLocks noChangeArrowheads="1"/>
          </p:cNvSpPr>
          <p:nvPr/>
        </p:nvSpPr>
        <p:spPr bwMode="auto">
          <a:xfrm>
            <a:off x="0" y="1981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457056" bIns="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JO" sz="1200" b="0" i="0" u="none" strike="noStrike" cap="none" normalizeH="0" baseline="0" dirty="0" smtClean="0">
                <a:ln>
                  <a:noFill/>
                </a:ln>
                <a:solidFill>
                  <a:schemeClr val="tx1"/>
                </a:solidFill>
                <a:effectLst/>
                <a:latin typeface="Times New Roman" pitchFamily="18" charset="0"/>
                <a:cs typeface="Times New Roman" pitchFamily="18" charset="0"/>
              </a:rPr>
              <a:t>                         ج</a:t>
            </a:r>
            <a:r>
              <a:rPr kumimoji="0" lang="ar-JO" sz="1200" b="0" i="0" u="none" strike="noStrike" cap="none" normalizeH="0" baseline="0" dirty="0" smtClean="0" bmk="">
                <a:ln>
                  <a:noFill/>
                </a:ln>
                <a:solidFill>
                  <a:schemeClr val="tx1"/>
                </a:solidFill>
                <a:effectLst/>
                <a:latin typeface="Times New Roman" pitchFamily="18" charset="0"/>
                <a:cs typeface="Times New Roman" pitchFamily="18" charset="0"/>
              </a:rPr>
              <a:t>دول ( 4.42) :- ملخص التكاليف التأسيسية للمشروع</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75217540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التكاليف التشغيلية السنوية الكلية</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54</a:t>
            </a:fld>
            <a:endParaRPr lang="en-US" dirty="0">
              <a:solidFill>
                <a:srgbClr val="FFFFFF"/>
              </a:solidFill>
            </a:endParaRP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3002986382"/>
              </p:ext>
            </p:extLst>
          </p:nvPr>
        </p:nvGraphicFramePr>
        <p:xfrm>
          <a:off x="914400" y="2057398"/>
          <a:ext cx="7315199" cy="3276601"/>
        </p:xfrm>
        <a:graphic>
          <a:graphicData uri="http://schemas.openxmlformats.org/drawingml/2006/table">
            <a:tbl>
              <a:tblPr rtl="1" firstRow="1" firstCol="1" bandRow="1">
                <a:tableStyleId>{5C22544A-7EE6-4342-B048-85BDC9FD1C3A}</a:tableStyleId>
              </a:tblPr>
              <a:tblGrid>
                <a:gridCol w="895429"/>
                <a:gridCol w="3493501"/>
                <a:gridCol w="2926269"/>
              </a:tblGrid>
              <a:tr h="466795">
                <a:tc>
                  <a:txBody>
                    <a:bodyPr/>
                    <a:lstStyle/>
                    <a:p>
                      <a:pPr marL="0" marR="0" algn="r" rtl="1">
                        <a:lnSpc>
                          <a:spcPct val="115000"/>
                        </a:lnSpc>
                        <a:spcBef>
                          <a:spcPts val="0"/>
                        </a:spcBef>
                        <a:spcAft>
                          <a:spcPts val="0"/>
                        </a:spcAft>
                        <a:tabLst>
                          <a:tab pos="1407160" algn="l"/>
                        </a:tabLst>
                      </a:pPr>
                      <a:r>
                        <a:rPr lang="ar-JO" sz="1200" dirty="0">
                          <a:effectLst/>
                        </a:rPr>
                        <a:t>الرقم</a:t>
                      </a:r>
                      <a:endParaRPr lang="en-US" sz="11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البند</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التكلفة السنوية ($)</a:t>
                      </a:r>
                      <a:endParaRPr lang="en-US" sz="1100">
                        <a:effectLst/>
                        <a:latin typeface="Calibri"/>
                        <a:ea typeface="Calibri"/>
                        <a:cs typeface="Arial"/>
                      </a:endParaRPr>
                    </a:p>
                  </a:txBody>
                  <a:tcPr marL="68580" marR="68580" marT="0" marB="0"/>
                </a:tc>
              </a:tr>
              <a:tr h="469054">
                <a:tc>
                  <a:txBody>
                    <a:bodyPr/>
                    <a:lstStyle/>
                    <a:p>
                      <a:pPr marL="0" marR="0" algn="r" rtl="1">
                        <a:lnSpc>
                          <a:spcPct val="115000"/>
                        </a:lnSpc>
                        <a:spcBef>
                          <a:spcPts val="0"/>
                        </a:spcBef>
                        <a:spcAft>
                          <a:spcPts val="0"/>
                        </a:spcAft>
                        <a:tabLst>
                          <a:tab pos="1407160" algn="l"/>
                        </a:tabLst>
                      </a:pPr>
                      <a:r>
                        <a:rPr lang="en-US" sz="1200">
                          <a:effectLst/>
                        </a:rPr>
                        <a:t>1</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dirty="0">
                          <a:effectLst/>
                          <a:hlinkClick r:id="" action="ppaction://hlinkshowjump?jump=nextslide"/>
                        </a:rPr>
                        <a:t>الأيدي العاملة والأدارية</a:t>
                      </a:r>
                      <a:endParaRPr lang="en-US" sz="11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113,594</a:t>
                      </a:r>
                      <a:endParaRPr lang="en-US" sz="1100">
                        <a:effectLst/>
                        <a:latin typeface="Calibri"/>
                        <a:ea typeface="Calibri"/>
                        <a:cs typeface="Arial"/>
                      </a:endParaRPr>
                    </a:p>
                  </a:txBody>
                  <a:tcPr marL="68580" marR="68580" marT="0" marB="0"/>
                </a:tc>
              </a:tr>
              <a:tr h="469054">
                <a:tc>
                  <a:txBody>
                    <a:bodyPr/>
                    <a:lstStyle/>
                    <a:p>
                      <a:pPr marL="0" marR="0" algn="r" rtl="1">
                        <a:lnSpc>
                          <a:spcPct val="115000"/>
                        </a:lnSpc>
                        <a:spcBef>
                          <a:spcPts val="0"/>
                        </a:spcBef>
                        <a:spcAft>
                          <a:spcPts val="0"/>
                        </a:spcAft>
                        <a:tabLst>
                          <a:tab pos="1407160" algn="l"/>
                        </a:tabLst>
                      </a:pPr>
                      <a:r>
                        <a:rPr lang="en-US" sz="1200">
                          <a:effectLst/>
                        </a:rPr>
                        <a:t>2</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dirty="0">
                          <a:effectLst/>
                          <a:hlinkClick r:id="rId2" action="ppaction://hlinksldjump"/>
                        </a:rPr>
                        <a:t>المواد الخام</a:t>
                      </a:r>
                      <a:endParaRPr lang="en-US" sz="11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117,000</a:t>
                      </a:r>
                      <a:endParaRPr lang="en-US" sz="1100">
                        <a:effectLst/>
                        <a:latin typeface="Calibri"/>
                        <a:ea typeface="Calibri"/>
                        <a:cs typeface="Arial"/>
                      </a:endParaRPr>
                    </a:p>
                  </a:txBody>
                  <a:tcPr marL="68580" marR="68580" marT="0" marB="0"/>
                </a:tc>
              </a:tr>
              <a:tr h="469054">
                <a:tc>
                  <a:txBody>
                    <a:bodyPr/>
                    <a:lstStyle/>
                    <a:p>
                      <a:pPr marL="0" marR="0" algn="r" rtl="1">
                        <a:lnSpc>
                          <a:spcPct val="115000"/>
                        </a:lnSpc>
                        <a:spcBef>
                          <a:spcPts val="0"/>
                        </a:spcBef>
                        <a:spcAft>
                          <a:spcPts val="0"/>
                        </a:spcAft>
                        <a:tabLst>
                          <a:tab pos="1407160" algn="l"/>
                        </a:tabLst>
                      </a:pPr>
                      <a:r>
                        <a:rPr lang="en-US" sz="1200">
                          <a:effectLst/>
                        </a:rPr>
                        <a:t>3</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dirty="0">
                          <a:effectLst/>
                          <a:hlinkClick r:id="rId3" action="ppaction://hlinksldjump"/>
                        </a:rPr>
                        <a:t>الكهرباء ،الغاز</a:t>
                      </a:r>
                      <a:endParaRPr lang="en-US" sz="11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23,205</a:t>
                      </a:r>
                      <a:endParaRPr lang="en-US" sz="1100">
                        <a:effectLst/>
                        <a:latin typeface="Calibri"/>
                        <a:ea typeface="Calibri"/>
                        <a:cs typeface="Arial"/>
                      </a:endParaRPr>
                    </a:p>
                  </a:txBody>
                  <a:tcPr marL="68580" marR="68580" marT="0" marB="0"/>
                </a:tc>
              </a:tr>
              <a:tr h="469054">
                <a:tc>
                  <a:txBody>
                    <a:bodyPr/>
                    <a:lstStyle/>
                    <a:p>
                      <a:pPr marL="0" marR="0" algn="r" rtl="1">
                        <a:lnSpc>
                          <a:spcPct val="115000"/>
                        </a:lnSpc>
                        <a:spcBef>
                          <a:spcPts val="0"/>
                        </a:spcBef>
                        <a:spcAft>
                          <a:spcPts val="0"/>
                        </a:spcAft>
                        <a:tabLst>
                          <a:tab pos="1407160" algn="l"/>
                        </a:tabLst>
                      </a:pPr>
                      <a:r>
                        <a:rPr lang="en-US" sz="1200">
                          <a:effectLst/>
                        </a:rPr>
                        <a:t>4</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dirty="0">
                          <a:effectLst/>
                          <a:hlinkClick r:id="rId4" action="ppaction://hlinksldjump"/>
                        </a:rPr>
                        <a:t>مصاريف تشغيلية عامة</a:t>
                      </a:r>
                      <a:endParaRPr lang="en-US" sz="11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52,837</a:t>
                      </a:r>
                      <a:endParaRPr lang="en-US" sz="1100">
                        <a:effectLst/>
                        <a:latin typeface="Calibri"/>
                        <a:ea typeface="Calibri"/>
                        <a:cs typeface="Arial"/>
                      </a:endParaRPr>
                    </a:p>
                  </a:txBody>
                  <a:tcPr marL="68580" marR="68580" marT="0" marB="0"/>
                </a:tc>
              </a:tr>
              <a:tr h="466795">
                <a:tc>
                  <a:txBody>
                    <a:bodyPr/>
                    <a:lstStyle/>
                    <a:p>
                      <a:pPr marL="0" marR="0" algn="r" rtl="1">
                        <a:lnSpc>
                          <a:spcPct val="115000"/>
                        </a:lnSpc>
                        <a:spcBef>
                          <a:spcPts val="0"/>
                        </a:spcBef>
                        <a:spcAft>
                          <a:spcPts val="0"/>
                        </a:spcAft>
                        <a:tabLst>
                          <a:tab pos="1407160" algn="l"/>
                        </a:tabLst>
                      </a:pPr>
                      <a:r>
                        <a:rPr lang="ar-JO" sz="1200">
                          <a:effectLst/>
                        </a:rPr>
                        <a:t>5</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وقود</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15,000</a:t>
                      </a:r>
                      <a:endParaRPr lang="en-US" sz="1100">
                        <a:effectLst/>
                        <a:latin typeface="Calibri"/>
                        <a:ea typeface="Calibri"/>
                        <a:cs typeface="Arial"/>
                      </a:endParaRPr>
                    </a:p>
                  </a:txBody>
                  <a:tcPr marL="68580" marR="68580" marT="0" marB="0"/>
                </a:tc>
              </a:tr>
              <a:tr h="466795">
                <a:tc gridSpan="2">
                  <a:txBody>
                    <a:bodyPr/>
                    <a:lstStyle/>
                    <a:p>
                      <a:pPr marL="0" marR="0" algn="ctr" rtl="1">
                        <a:lnSpc>
                          <a:spcPct val="115000"/>
                        </a:lnSpc>
                        <a:spcBef>
                          <a:spcPts val="0"/>
                        </a:spcBef>
                        <a:spcAft>
                          <a:spcPts val="0"/>
                        </a:spcAft>
                        <a:tabLst>
                          <a:tab pos="1407160" algn="l"/>
                        </a:tabLst>
                      </a:pPr>
                      <a:r>
                        <a:rPr lang="ar-JO" sz="1400" b="1">
                          <a:effectLst/>
                        </a:rPr>
                        <a:t>المجموع الكلي</a:t>
                      </a:r>
                      <a:endParaRPr lang="en-US" sz="1200" b="1">
                        <a:effectLst/>
                        <a:latin typeface="Calibri"/>
                        <a:ea typeface="Calibri"/>
                        <a:cs typeface="Arial"/>
                      </a:endParaRPr>
                    </a:p>
                  </a:txBody>
                  <a:tcPr marL="68580" marR="68580" marT="0" marB="0"/>
                </a:tc>
                <a:tc hMerge="1">
                  <a:txBody>
                    <a:bodyPr/>
                    <a:lstStyle/>
                    <a:p>
                      <a:endParaRPr lang="en-US"/>
                    </a:p>
                  </a:txBody>
                  <a:tcPr/>
                </a:tc>
                <a:tc>
                  <a:txBody>
                    <a:bodyPr/>
                    <a:lstStyle/>
                    <a:p>
                      <a:pPr marL="0" marR="0" algn="r" rtl="1">
                        <a:lnSpc>
                          <a:spcPct val="115000"/>
                        </a:lnSpc>
                        <a:spcBef>
                          <a:spcPts val="0"/>
                        </a:spcBef>
                        <a:spcAft>
                          <a:spcPts val="0"/>
                        </a:spcAft>
                        <a:tabLst>
                          <a:tab pos="1407160" algn="l"/>
                        </a:tabLst>
                      </a:pPr>
                      <a:r>
                        <a:rPr lang="ar-JO" sz="1400" b="1" dirty="0">
                          <a:effectLst/>
                        </a:rPr>
                        <a:t>321,636</a:t>
                      </a:r>
                      <a:endParaRPr lang="en-US" sz="1200" b="1" dirty="0">
                        <a:effectLst/>
                        <a:latin typeface="Calibri"/>
                        <a:ea typeface="Calibri"/>
                        <a:cs typeface="Arial"/>
                      </a:endParaRPr>
                    </a:p>
                  </a:txBody>
                  <a:tcPr marL="68580" marR="68580" marT="0" marB="0"/>
                </a:tc>
              </a:tr>
            </a:tbl>
          </a:graphicData>
        </a:graphic>
      </p:graphicFrame>
      <p:sp>
        <p:nvSpPr>
          <p:cNvPr id="6" name="Rectangle 1"/>
          <p:cNvSpPr>
            <a:spLocks noChangeArrowheads="1"/>
          </p:cNvSpPr>
          <p:nvPr/>
        </p:nvSpPr>
        <p:spPr bwMode="auto">
          <a:xfrm>
            <a:off x="4754221" y="1828800"/>
            <a:ext cx="331345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457056" bIns="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406525" algn="l"/>
              </a:tabLst>
            </a:pPr>
            <a:r>
              <a:rPr kumimoji="0" lang="ar-JO" sz="1200" b="0" i="0" u="none" strike="noStrike" cap="none" normalizeH="0" baseline="0" dirty="0" smtClean="0">
                <a:ln>
                  <a:noFill/>
                </a:ln>
                <a:solidFill>
                  <a:schemeClr val="tx1"/>
                </a:solidFill>
                <a:effectLst/>
                <a:latin typeface="Times New Roman" pitchFamily="18" charset="0"/>
                <a:cs typeface="Times New Roman" pitchFamily="18" charset="0"/>
              </a:rPr>
              <a:t>ج</a:t>
            </a:r>
            <a:r>
              <a:rPr kumimoji="0" lang="ar-JO" sz="1200" b="0" i="0" u="none" strike="noStrike" cap="none" normalizeH="0" baseline="0" dirty="0" smtClean="0" bmk="">
                <a:ln>
                  <a:noFill/>
                </a:ln>
                <a:solidFill>
                  <a:schemeClr val="tx1"/>
                </a:solidFill>
                <a:effectLst/>
                <a:latin typeface="Times New Roman" pitchFamily="18" charset="0"/>
                <a:cs typeface="Times New Roman" pitchFamily="18" charset="0"/>
              </a:rPr>
              <a:t>دول (4.43) :- ملخص التكاليف التشغيلية الكلية في السنة</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tab pos="140652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Action Button: Forward or Next 3">
            <a:hlinkClick r:id="rId5" action="ppaction://hlinksldjump" highlightClick="1"/>
          </p:cNvPr>
          <p:cNvSpPr/>
          <p:nvPr/>
        </p:nvSpPr>
        <p:spPr>
          <a:xfrm>
            <a:off x="0" y="6324600"/>
            <a:ext cx="914400" cy="5334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688533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مصاريف الأيدي العاملة والأدارية</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55</a:t>
            </a:fld>
            <a:endParaRPr lang="en-US" dirty="0">
              <a:solidFill>
                <a:srgbClr val="FFFFFF"/>
              </a:solidFill>
            </a:endParaRP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141352653"/>
              </p:ext>
            </p:extLst>
          </p:nvPr>
        </p:nvGraphicFramePr>
        <p:xfrm>
          <a:off x="609600" y="2133600"/>
          <a:ext cx="8153400" cy="1854200"/>
        </p:xfrm>
        <a:graphic>
          <a:graphicData uri="http://schemas.openxmlformats.org/drawingml/2006/table">
            <a:tbl>
              <a:tblPr firstRow="1" bandRow="1">
                <a:tableStyleId>{5C22544A-7EE6-4342-B048-85BDC9FD1C3A}</a:tableStyleId>
              </a:tblPr>
              <a:tblGrid>
                <a:gridCol w="2717800"/>
                <a:gridCol w="3984625"/>
                <a:gridCol w="1450975"/>
              </a:tblGrid>
              <a:tr h="370840">
                <a:tc>
                  <a:txBody>
                    <a:bodyPr/>
                    <a:lstStyle/>
                    <a:p>
                      <a:pPr algn="r" rtl="1"/>
                      <a:r>
                        <a:rPr lang="ar-SA" sz="1400" dirty="0" smtClean="0"/>
                        <a:t>التكلفة ($)</a:t>
                      </a:r>
                      <a:endParaRPr lang="en-US" sz="1400" dirty="0"/>
                    </a:p>
                  </a:txBody>
                  <a:tcPr/>
                </a:tc>
                <a:tc>
                  <a:txBody>
                    <a:bodyPr/>
                    <a:lstStyle/>
                    <a:p>
                      <a:pPr algn="r" rtl="1"/>
                      <a:r>
                        <a:rPr lang="ar-SA" sz="1400" dirty="0" smtClean="0"/>
                        <a:t>البند</a:t>
                      </a:r>
                      <a:endParaRPr lang="en-US" sz="1400" dirty="0"/>
                    </a:p>
                  </a:txBody>
                  <a:tcPr/>
                </a:tc>
                <a:tc>
                  <a:txBody>
                    <a:bodyPr/>
                    <a:lstStyle/>
                    <a:p>
                      <a:pPr algn="r" rtl="1"/>
                      <a:r>
                        <a:rPr lang="ar-SA" sz="1400" dirty="0" smtClean="0"/>
                        <a:t>الرقم</a:t>
                      </a:r>
                      <a:endParaRPr lang="en-US" sz="1400" dirty="0"/>
                    </a:p>
                  </a:txBody>
                  <a:tcPr/>
                </a:tc>
              </a:tr>
              <a:tr h="370840">
                <a:tc>
                  <a:txBody>
                    <a:bodyPr/>
                    <a:lstStyle/>
                    <a:p>
                      <a:pPr algn="r" rtl="1"/>
                      <a:r>
                        <a:rPr lang="ar-SA" sz="1400" dirty="0" smtClean="0"/>
                        <a:t>93,400</a:t>
                      </a:r>
                      <a:endParaRPr lang="en-US" sz="1400" dirty="0"/>
                    </a:p>
                  </a:txBody>
                  <a:tcPr/>
                </a:tc>
                <a:tc>
                  <a:txBody>
                    <a:bodyPr/>
                    <a:lstStyle/>
                    <a:p>
                      <a:pPr algn="r" rtl="1"/>
                      <a:r>
                        <a:rPr lang="ar-SA" sz="1400" dirty="0" smtClean="0">
                          <a:hlinkClick r:id="" action="ppaction://hlinkshowjump?jump=nextslide"/>
                        </a:rPr>
                        <a:t>الرواتب السنوية ونهاية الخدمة</a:t>
                      </a:r>
                      <a:endParaRPr lang="en-US" sz="1400" dirty="0"/>
                    </a:p>
                  </a:txBody>
                  <a:tcPr/>
                </a:tc>
                <a:tc>
                  <a:txBody>
                    <a:bodyPr/>
                    <a:lstStyle/>
                    <a:p>
                      <a:pPr algn="r" rtl="1"/>
                      <a:r>
                        <a:rPr lang="ar-SA" sz="1400" dirty="0" smtClean="0"/>
                        <a:t>1</a:t>
                      </a:r>
                      <a:endParaRPr lang="en-US" sz="1400" dirty="0"/>
                    </a:p>
                  </a:txBody>
                  <a:tcPr/>
                </a:tc>
              </a:tr>
              <a:tr h="370840">
                <a:tc>
                  <a:txBody>
                    <a:bodyPr/>
                    <a:lstStyle/>
                    <a:p>
                      <a:pPr algn="r" rtl="1"/>
                      <a:r>
                        <a:rPr lang="ar-SA" sz="1400" dirty="0" smtClean="0"/>
                        <a:t>17,000</a:t>
                      </a:r>
                      <a:endParaRPr lang="en-US" sz="1400" dirty="0"/>
                    </a:p>
                  </a:txBody>
                  <a:tcPr/>
                </a:tc>
                <a:tc>
                  <a:txBody>
                    <a:bodyPr/>
                    <a:lstStyle/>
                    <a:p>
                      <a:pPr algn="r" rtl="1"/>
                      <a:r>
                        <a:rPr lang="ar-SA" sz="1400" dirty="0" smtClean="0"/>
                        <a:t>مصاريف أدارية</a:t>
                      </a:r>
                      <a:endParaRPr lang="en-US" sz="1400" dirty="0"/>
                    </a:p>
                  </a:txBody>
                  <a:tcPr/>
                </a:tc>
                <a:tc>
                  <a:txBody>
                    <a:bodyPr/>
                    <a:lstStyle/>
                    <a:p>
                      <a:pPr algn="r" rtl="1"/>
                      <a:r>
                        <a:rPr lang="ar-SA" sz="1400" dirty="0" smtClean="0"/>
                        <a:t>2</a:t>
                      </a:r>
                      <a:endParaRPr lang="en-US" sz="1400" dirty="0"/>
                    </a:p>
                  </a:txBody>
                  <a:tcPr/>
                </a:tc>
              </a:tr>
              <a:tr h="370840">
                <a:tc>
                  <a:txBody>
                    <a:bodyPr/>
                    <a:lstStyle/>
                    <a:p>
                      <a:pPr algn="r" rtl="1"/>
                      <a:r>
                        <a:rPr lang="ar-SA" sz="1400" dirty="0" smtClean="0"/>
                        <a:t>3,194</a:t>
                      </a:r>
                      <a:endParaRPr lang="en-US" sz="1400" dirty="0"/>
                    </a:p>
                  </a:txBody>
                  <a:tcPr/>
                </a:tc>
                <a:tc>
                  <a:txBody>
                    <a:bodyPr/>
                    <a:lstStyle/>
                    <a:p>
                      <a:pPr algn="r" rtl="1"/>
                      <a:r>
                        <a:rPr lang="ar-SA" sz="1400" dirty="0" smtClean="0"/>
                        <a:t>التأمينات</a:t>
                      </a:r>
                      <a:endParaRPr lang="en-US" sz="1400" dirty="0"/>
                    </a:p>
                  </a:txBody>
                  <a:tcPr/>
                </a:tc>
                <a:tc>
                  <a:txBody>
                    <a:bodyPr/>
                    <a:lstStyle/>
                    <a:p>
                      <a:pPr algn="r" rtl="1"/>
                      <a:r>
                        <a:rPr lang="ar-SA" sz="1400" dirty="0" smtClean="0"/>
                        <a:t>3</a:t>
                      </a:r>
                      <a:endParaRPr lang="en-US" sz="1400" dirty="0"/>
                    </a:p>
                  </a:txBody>
                  <a:tcPr/>
                </a:tc>
              </a:tr>
              <a:tr h="370840">
                <a:tc>
                  <a:txBody>
                    <a:bodyPr/>
                    <a:lstStyle/>
                    <a:p>
                      <a:pPr algn="r" rtl="1"/>
                      <a:r>
                        <a:rPr lang="ar-SA" sz="1400" dirty="0" smtClean="0"/>
                        <a:t>113,594</a:t>
                      </a:r>
                      <a:endParaRPr lang="en-US" sz="1400" dirty="0"/>
                    </a:p>
                  </a:txBody>
                  <a:tcPr/>
                </a:tc>
                <a:tc gridSpan="2">
                  <a:txBody>
                    <a:bodyPr/>
                    <a:lstStyle/>
                    <a:p>
                      <a:pPr algn="ctr" rtl="1"/>
                      <a:r>
                        <a:rPr lang="ar-SA" sz="1400" dirty="0" smtClean="0"/>
                        <a:t>المجموع</a:t>
                      </a:r>
                      <a:endParaRPr lang="en-US" sz="1400" dirty="0"/>
                    </a:p>
                  </a:txBody>
                  <a:tcPr/>
                </a:tc>
                <a:tc hMerge="1">
                  <a:txBody>
                    <a:bodyPr/>
                    <a:lstStyle/>
                    <a:p>
                      <a:pPr algn="r" rtl="1"/>
                      <a:endParaRPr lang="en-US" sz="1400" dirty="0"/>
                    </a:p>
                  </a:txBody>
                  <a:tcPr/>
                </a:tc>
              </a:tr>
            </a:tbl>
          </a:graphicData>
        </a:graphic>
      </p:graphicFrame>
      <p:sp>
        <p:nvSpPr>
          <p:cNvPr id="6" name="Action Button: Forward or Next 5">
            <a:hlinkClick r:id="" action="ppaction://hlinkshowjump?jump=previousslide" highlightClick="1"/>
          </p:cNvPr>
          <p:cNvSpPr/>
          <p:nvPr/>
        </p:nvSpPr>
        <p:spPr>
          <a:xfrm>
            <a:off x="228600" y="6096000"/>
            <a:ext cx="685800" cy="6096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07085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smtClean="0"/>
              <a:t>الرواتب ومصاريف أدارية أخرى</a:t>
            </a:r>
            <a:endParaRPr lang="en-US"/>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56</a:t>
            </a:fld>
            <a:endParaRPr lang="en-US" dirty="0">
              <a:solidFill>
                <a:srgbClr val="FFFFFF"/>
              </a:solidFill>
            </a:endParaRP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833219006"/>
              </p:ext>
            </p:extLst>
          </p:nvPr>
        </p:nvGraphicFramePr>
        <p:xfrm>
          <a:off x="1447800" y="1981200"/>
          <a:ext cx="6400800" cy="3505195"/>
        </p:xfrm>
        <a:graphic>
          <a:graphicData uri="http://schemas.openxmlformats.org/drawingml/2006/table">
            <a:tbl>
              <a:tblPr rtl="1" firstRow="1" firstCol="1" bandRow="1">
                <a:tableStyleId>{5C22544A-7EE6-4342-B048-85BDC9FD1C3A}</a:tableStyleId>
              </a:tblPr>
              <a:tblGrid>
                <a:gridCol w="1589056"/>
                <a:gridCol w="1520878"/>
                <a:gridCol w="1376657"/>
                <a:gridCol w="1914209"/>
              </a:tblGrid>
              <a:tr h="288102">
                <a:tc>
                  <a:txBody>
                    <a:bodyPr/>
                    <a:lstStyle/>
                    <a:p>
                      <a:pPr marL="0" marR="0" algn="r" rtl="1">
                        <a:lnSpc>
                          <a:spcPct val="115000"/>
                        </a:lnSpc>
                        <a:spcBef>
                          <a:spcPts val="0"/>
                        </a:spcBef>
                        <a:spcAft>
                          <a:spcPts val="0"/>
                        </a:spcAft>
                      </a:pPr>
                      <a:r>
                        <a:rPr lang="ar-JO" sz="1200" dirty="0">
                          <a:effectLst/>
                        </a:rPr>
                        <a:t>وصف الوظيفة</a:t>
                      </a:r>
                      <a:endParaRPr lang="en-US" sz="11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العدد</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الراتب الشهري</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الرواتب السنوية</a:t>
                      </a:r>
                      <a:endParaRPr lang="en-US" sz="1100">
                        <a:effectLst/>
                        <a:latin typeface="Calibri"/>
                        <a:ea typeface="Calibri"/>
                        <a:cs typeface="Arial"/>
                      </a:endParaRPr>
                    </a:p>
                  </a:txBody>
                  <a:tcPr marL="68580" marR="68580" marT="0" marB="0"/>
                </a:tc>
              </a:tr>
              <a:tr h="288102">
                <a:tc>
                  <a:txBody>
                    <a:bodyPr/>
                    <a:lstStyle/>
                    <a:p>
                      <a:pPr marL="0" marR="0" algn="r" rtl="1">
                        <a:lnSpc>
                          <a:spcPct val="115000"/>
                        </a:lnSpc>
                        <a:spcBef>
                          <a:spcPts val="0"/>
                        </a:spcBef>
                        <a:spcAft>
                          <a:spcPts val="0"/>
                        </a:spcAft>
                      </a:pPr>
                      <a:r>
                        <a:rPr lang="ar-JO" sz="1200">
                          <a:effectLst/>
                        </a:rPr>
                        <a:t>مدير</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1</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1200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14,400</a:t>
                      </a:r>
                      <a:endParaRPr lang="en-US" sz="1100">
                        <a:effectLst/>
                        <a:latin typeface="Calibri"/>
                        <a:ea typeface="Calibri"/>
                        <a:cs typeface="Arial"/>
                      </a:endParaRPr>
                    </a:p>
                  </a:txBody>
                  <a:tcPr marL="68580" marR="68580" marT="0" marB="0"/>
                </a:tc>
              </a:tr>
              <a:tr h="288102">
                <a:tc>
                  <a:txBody>
                    <a:bodyPr/>
                    <a:lstStyle/>
                    <a:p>
                      <a:pPr marL="0" marR="0" algn="r" rtl="1">
                        <a:lnSpc>
                          <a:spcPct val="115000"/>
                        </a:lnSpc>
                        <a:spcBef>
                          <a:spcPts val="0"/>
                        </a:spcBef>
                        <a:spcAft>
                          <a:spcPts val="0"/>
                        </a:spcAft>
                      </a:pPr>
                      <a:r>
                        <a:rPr lang="ar-JO" sz="1200">
                          <a:effectLst/>
                        </a:rPr>
                        <a:t>محاسب</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1</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800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9,600</a:t>
                      </a:r>
                      <a:endParaRPr lang="en-US" sz="1100">
                        <a:effectLst/>
                        <a:latin typeface="Calibri"/>
                        <a:ea typeface="Calibri"/>
                        <a:cs typeface="Arial"/>
                      </a:endParaRPr>
                    </a:p>
                  </a:txBody>
                  <a:tcPr marL="68580" marR="68580" marT="0" marB="0"/>
                </a:tc>
              </a:tr>
              <a:tr h="288102">
                <a:tc>
                  <a:txBody>
                    <a:bodyPr/>
                    <a:lstStyle/>
                    <a:p>
                      <a:pPr marL="0" marR="0" algn="r" rtl="1">
                        <a:lnSpc>
                          <a:spcPct val="115000"/>
                        </a:lnSpc>
                        <a:spcBef>
                          <a:spcPts val="0"/>
                        </a:spcBef>
                        <a:spcAft>
                          <a:spcPts val="0"/>
                        </a:spcAft>
                      </a:pPr>
                      <a:r>
                        <a:rPr lang="ar-JO" sz="1200">
                          <a:effectLst/>
                        </a:rPr>
                        <a:t>سكرتيرة</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1</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650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7,800</a:t>
                      </a:r>
                      <a:endParaRPr lang="en-US" sz="1100">
                        <a:effectLst/>
                        <a:latin typeface="Calibri"/>
                        <a:ea typeface="Calibri"/>
                        <a:cs typeface="Arial"/>
                      </a:endParaRPr>
                    </a:p>
                  </a:txBody>
                  <a:tcPr marL="68580" marR="68580" marT="0" marB="0"/>
                </a:tc>
              </a:tr>
              <a:tr h="288102">
                <a:tc>
                  <a:txBody>
                    <a:bodyPr/>
                    <a:lstStyle/>
                    <a:p>
                      <a:pPr marL="0" marR="0" algn="r" rtl="1">
                        <a:lnSpc>
                          <a:spcPct val="115000"/>
                        </a:lnSpc>
                        <a:spcBef>
                          <a:spcPts val="0"/>
                        </a:spcBef>
                        <a:spcAft>
                          <a:spcPts val="0"/>
                        </a:spcAft>
                      </a:pPr>
                      <a:r>
                        <a:rPr lang="ar-JO" sz="1200">
                          <a:effectLst/>
                        </a:rPr>
                        <a:t>مهندس انتاج</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1</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800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9,600</a:t>
                      </a:r>
                      <a:endParaRPr lang="en-US" sz="1100">
                        <a:effectLst/>
                        <a:latin typeface="Calibri"/>
                        <a:ea typeface="Calibri"/>
                        <a:cs typeface="Arial"/>
                      </a:endParaRPr>
                    </a:p>
                  </a:txBody>
                  <a:tcPr marL="68580" marR="68580" marT="0" marB="0"/>
                </a:tc>
              </a:tr>
              <a:tr h="288102">
                <a:tc>
                  <a:txBody>
                    <a:bodyPr/>
                    <a:lstStyle/>
                    <a:p>
                      <a:pPr marL="0" marR="0" algn="r" rtl="1">
                        <a:lnSpc>
                          <a:spcPct val="115000"/>
                        </a:lnSpc>
                        <a:spcBef>
                          <a:spcPts val="0"/>
                        </a:spcBef>
                        <a:spcAft>
                          <a:spcPts val="0"/>
                        </a:spcAft>
                      </a:pPr>
                      <a:r>
                        <a:rPr lang="ar-JO" sz="1200">
                          <a:effectLst/>
                        </a:rPr>
                        <a:t>عمال</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5</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400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24,000</a:t>
                      </a:r>
                      <a:endParaRPr lang="en-US" sz="1100">
                        <a:effectLst/>
                        <a:latin typeface="Calibri"/>
                        <a:ea typeface="Calibri"/>
                        <a:cs typeface="Arial"/>
                      </a:endParaRPr>
                    </a:p>
                  </a:txBody>
                  <a:tcPr marL="68580" marR="68580" marT="0" marB="0"/>
                </a:tc>
              </a:tr>
              <a:tr h="288102">
                <a:tc>
                  <a:txBody>
                    <a:bodyPr/>
                    <a:lstStyle/>
                    <a:p>
                      <a:pPr marL="0" marR="0" algn="r" rtl="1">
                        <a:lnSpc>
                          <a:spcPct val="115000"/>
                        </a:lnSpc>
                        <a:spcBef>
                          <a:spcPts val="0"/>
                        </a:spcBef>
                        <a:spcAft>
                          <a:spcPts val="0"/>
                        </a:spcAft>
                      </a:pPr>
                      <a:r>
                        <a:rPr lang="ar-JO" sz="1200">
                          <a:effectLst/>
                        </a:rPr>
                        <a:t>مراسل</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1</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400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4,800</a:t>
                      </a:r>
                      <a:endParaRPr lang="en-US" sz="1100">
                        <a:effectLst/>
                        <a:latin typeface="Calibri"/>
                        <a:ea typeface="Calibri"/>
                        <a:cs typeface="Arial"/>
                      </a:endParaRPr>
                    </a:p>
                  </a:txBody>
                  <a:tcPr marL="68580" marR="68580" marT="0" marB="0"/>
                </a:tc>
              </a:tr>
              <a:tr h="288102">
                <a:tc>
                  <a:txBody>
                    <a:bodyPr/>
                    <a:lstStyle/>
                    <a:p>
                      <a:pPr marL="0" marR="0" algn="r" rtl="1">
                        <a:lnSpc>
                          <a:spcPct val="115000"/>
                        </a:lnSpc>
                        <a:spcBef>
                          <a:spcPts val="0"/>
                        </a:spcBef>
                        <a:spcAft>
                          <a:spcPts val="0"/>
                        </a:spcAft>
                      </a:pPr>
                      <a:r>
                        <a:rPr lang="ar-JO" sz="1200">
                          <a:effectLst/>
                        </a:rPr>
                        <a:t>منسق مبيعات</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1</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700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8,400</a:t>
                      </a:r>
                      <a:endParaRPr lang="en-US" sz="1100">
                        <a:effectLst/>
                        <a:latin typeface="Calibri"/>
                        <a:ea typeface="Calibri"/>
                        <a:cs typeface="Arial"/>
                      </a:endParaRPr>
                    </a:p>
                  </a:txBody>
                  <a:tcPr marL="68580" marR="68580" marT="0" marB="0"/>
                </a:tc>
              </a:tr>
              <a:tr h="288102">
                <a:tc>
                  <a:txBody>
                    <a:bodyPr/>
                    <a:lstStyle/>
                    <a:p>
                      <a:pPr marL="0" marR="0" algn="r" rtl="1">
                        <a:lnSpc>
                          <a:spcPct val="115000"/>
                        </a:lnSpc>
                        <a:spcBef>
                          <a:spcPts val="0"/>
                        </a:spcBef>
                        <a:spcAft>
                          <a:spcPts val="0"/>
                        </a:spcAft>
                      </a:pPr>
                      <a:r>
                        <a:rPr lang="ar-JO" sz="1200">
                          <a:effectLst/>
                        </a:rPr>
                        <a:t>حارس أمن</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1</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400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JO" sz="1200">
                          <a:effectLst/>
                        </a:rPr>
                        <a:t>4,800</a:t>
                      </a:r>
                      <a:endParaRPr lang="en-US" sz="1100">
                        <a:effectLst/>
                        <a:latin typeface="Calibri"/>
                        <a:ea typeface="Calibri"/>
                        <a:cs typeface="Arial"/>
                      </a:endParaRPr>
                    </a:p>
                  </a:txBody>
                  <a:tcPr marL="68580" marR="68580" marT="0" marB="0"/>
                </a:tc>
              </a:tr>
              <a:tr h="288102">
                <a:tc gridSpan="3">
                  <a:txBody>
                    <a:bodyPr/>
                    <a:lstStyle/>
                    <a:p>
                      <a:pPr marL="0" marR="0" algn="r" rtl="1">
                        <a:lnSpc>
                          <a:spcPct val="115000"/>
                        </a:lnSpc>
                        <a:spcBef>
                          <a:spcPts val="0"/>
                        </a:spcBef>
                        <a:spcAft>
                          <a:spcPts val="0"/>
                        </a:spcAft>
                      </a:pPr>
                      <a:r>
                        <a:rPr lang="ar-JO" sz="1200">
                          <a:effectLst/>
                        </a:rPr>
                        <a:t>مجموع الرواتب السنوية للعاملين</a:t>
                      </a:r>
                      <a:endParaRPr lang="en-US" sz="1100">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gn="r" rtl="1">
                        <a:lnSpc>
                          <a:spcPct val="115000"/>
                        </a:lnSpc>
                        <a:spcBef>
                          <a:spcPts val="0"/>
                        </a:spcBef>
                        <a:spcAft>
                          <a:spcPts val="0"/>
                        </a:spcAft>
                      </a:pPr>
                      <a:r>
                        <a:rPr lang="ar-JO" sz="1200">
                          <a:effectLst/>
                        </a:rPr>
                        <a:t>83,400</a:t>
                      </a:r>
                      <a:endParaRPr lang="en-US" sz="1100">
                        <a:effectLst/>
                        <a:latin typeface="Calibri"/>
                        <a:ea typeface="Calibri"/>
                        <a:cs typeface="Arial"/>
                      </a:endParaRPr>
                    </a:p>
                  </a:txBody>
                  <a:tcPr marL="68580" marR="68580" marT="0" marB="0"/>
                </a:tc>
              </a:tr>
              <a:tr h="288102">
                <a:tc gridSpan="3">
                  <a:txBody>
                    <a:bodyPr/>
                    <a:lstStyle/>
                    <a:p>
                      <a:pPr marL="0" marR="0" algn="r" rtl="1">
                        <a:lnSpc>
                          <a:spcPct val="115000"/>
                        </a:lnSpc>
                        <a:spcBef>
                          <a:spcPts val="0"/>
                        </a:spcBef>
                        <a:spcAft>
                          <a:spcPts val="0"/>
                        </a:spcAft>
                      </a:pPr>
                      <a:r>
                        <a:rPr lang="ar-JO" sz="1200">
                          <a:effectLst/>
                        </a:rPr>
                        <a:t>مصاريف نهاية خدمة(12% من مجموع الرواتب)</a:t>
                      </a:r>
                      <a:endParaRPr lang="en-US" sz="1100">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gn="r" rtl="1">
                        <a:lnSpc>
                          <a:spcPct val="115000"/>
                        </a:lnSpc>
                        <a:spcBef>
                          <a:spcPts val="0"/>
                        </a:spcBef>
                        <a:spcAft>
                          <a:spcPts val="0"/>
                        </a:spcAft>
                      </a:pPr>
                      <a:r>
                        <a:rPr lang="ar-JO" sz="1200">
                          <a:effectLst/>
                        </a:rPr>
                        <a:t>10,000</a:t>
                      </a:r>
                      <a:endParaRPr lang="en-US" sz="1100">
                        <a:effectLst/>
                        <a:latin typeface="Calibri"/>
                        <a:ea typeface="Calibri"/>
                        <a:cs typeface="Arial"/>
                      </a:endParaRPr>
                    </a:p>
                  </a:txBody>
                  <a:tcPr marL="68580" marR="68580" marT="0" marB="0"/>
                </a:tc>
              </a:tr>
              <a:tr h="336073">
                <a:tc gridSpan="3">
                  <a:txBody>
                    <a:bodyPr/>
                    <a:lstStyle/>
                    <a:p>
                      <a:pPr marL="0" marR="0" algn="r" rtl="1">
                        <a:lnSpc>
                          <a:spcPct val="115000"/>
                        </a:lnSpc>
                        <a:spcBef>
                          <a:spcPts val="0"/>
                        </a:spcBef>
                        <a:spcAft>
                          <a:spcPts val="0"/>
                        </a:spcAft>
                      </a:pPr>
                      <a:r>
                        <a:rPr lang="ar-JO" sz="1400" b="1">
                          <a:effectLst/>
                        </a:rPr>
                        <a:t>مجموع التكلفة السنوية لرواتب العاملين</a:t>
                      </a:r>
                      <a:endParaRPr lang="en-US" sz="1200" b="1">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gn="r" rtl="1">
                        <a:lnSpc>
                          <a:spcPct val="115000"/>
                        </a:lnSpc>
                        <a:spcBef>
                          <a:spcPts val="0"/>
                        </a:spcBef>
                        <a:spcAft>
                          <a:spcPts val="0"/>
                        </a:spcAft>
                      </a:pPr>
                      <a:r>
                        <a:rPr lang="ar-JO" sz="1400" b="1" dirty="0">
                          <a:effectLst/>
                        </a:rPr>
                        <a:t>93,400</a:t>
                      </a:r>
                      <a:endParaRPr lang="en-US" sz="1200" b="1" dirty="0">
                        <a:effectLst/>
                        <a:latin typeface="Calibri"/>
                        <a:ea typeface="Calibri"/>
                        <a:cs typeface="Arial"/>
                      </a:endParaRPr>
                    </a:p>
                  </a:txBody>
                  <a:tcPr marL="68580" marR="68580" marT="0" marB="0"/>
                </a:tc>
              </a:tr>
            </a:tbl>
          </a:graphicData>
        </a:graphic>
      </p:graphicFrame>
      <p:sp>
        <p:nvSpPr>
          <p:cNvPr id="6" name="Rectangle 1"/>
          <p:cNvSpPr>
            <a:spLocks noChangeArrowheads="1"/>
          </p:cNvSpPr>
          <p:nvPr/>
        </p:nvSpPr>
        <p:spPr bwMode="auto">
          <a:xfrm>
            <a:off x="3733800" y="1752600"/>
            <a:ext cx="41148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457056" bIns="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JO" sz="1200" b="0" i="0" u="none" strike="noStrike" cap="none" normalizeH="0" baseline="0" dirty="0" smtClean="0">
                <a:ln>
                  <a:noFill/>
                </a:ln>
                <a:solidFill>
                  <a:schemeClr val="tx1"/>
                </a:solidFill>
                <a:effectLst/>
                <a:latin typeface="Times New Roman" pitchFamily="18" charset="0"/>
                <a:cs typeface="Times New Roman" pitchFamily="18" charset="0"/>
              </a:rPr>
              <a:t>ج</a:t>
            </a:r>
            <a:r>
              <a:rPr kumimoji="0" lang="ar-JO" sz="1200" b="0" i="0" u="none" strike="noStrike" cap="none" normalizeH="0" baseline="0" dirty="0" smtClean="0" bmk="">
                <a:ln>
                  <a:noFill/>
                </a:ln>
                <a:solidFill>
                  <a:schemeClr val="tx1"/>
                </a:solidFill>
                <a:effectLst/>
                <a:latin typeface="Times New Roman" pitchFamily="18" charset="0"/>
                <a:cs typeface="Times New Roman" pitchFamily="18" charset="0"/>
              </a:rPr>
              <a:t>دول (4.31) :- الرواتب السنوية ونهاية الخدمة.</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Action Button: Forward or Next 3">
            <a:hlinkClick r:id="" action="ppaction://hlinkshowjump?jump=previousslide" highlightClick="1"/>
          </p:cNvPr>
          <p:cNvSpPr/>
          <p:nvPr/>
        </p:nvSpPr>
        <p:spPr>
          <a:xfrm>
            <a:off x="152400" y="6324600"/>
            <a:ext cx="609600" cy="4572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448810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مصاريف تشغيلية عامة</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57</a:t>
            </a:fld>
            <a:endParaRPr lang="en-US" dirty="0">
              <a:solidFill>
                <a:srgbClr val="FFFFFF"/>
              </a:solidFill>
            </a:endParaRP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674390697"/>
              </p:ext>
            </p:extLst>
          </p:nvPr>
        </p:nvGraphicFramePr>
        <p:xfrm>
          <a:off x="2438400" y="1905000"/>
          <a:ext cx="5334001" cy="2247900"/>
        </p:xfrm>
        <a:graphic>
          <a:graphicData uri="http://schemas.openxmlformats.org/drawingml/2006/table">
            <a:tbl>
              <a:tblPr rtl="1" firstRow="1" firstCol="1" bandRow="1">
                <a:tableStyleId>{5C22544A-7EE6-4342-B048-85BDC9FD1C3A}</a:tableStyleId>
              </a:tblPr>
              <a:tblGrid>
                <a:gridCol w="513031"/>
                <a:gridCol w="2152072"/>
                <a:gridCol w="807185"/>
                <a:gridCol w="1861713"/>
              </a:tblGrid>
              <a:tr h="0">
                <a:tc>
                  <a:txBody>
                    <a:bodyPr/>
                    <a:lstStyle/>
                    <a:p>
                      <a:pPr marL="0" marR="0" algn="r" rtl="1">
                        <a:lnSpc>
                          <a:spcPct val="115000"/>
                        </a:lnSpc>
                        <a:spcBef>
                          <a:spcPts val="0"/>
                        </a:spcBef>
                        <a:spcAft>
                          <a:spcPts val="0"/>
                        </a:spcAft>
                        <a:tabLst>
                          <a:tab pos="1407160" algn="l"/>
                        </a:tabLst>
                      </a:pPr>
                      <a:r>
                        <a:rPr lang="ar-JO" sz="1200" dirty="0">
                          <a:effectLst/>
                        </a:rPr>
                        <a:t>الرقم</a:t>
                      </a:r>
                      <a:endParaRPr lang="en-US" sz="11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البند</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النسبة</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المبلغ ($)</a:t>
                      </a:r>
                      <a:endParaRPr lang="en-US" sz="1100">
                        <a:effectLst/>
                        <a:latin typeface="Calibri"/>
                        <a:ea typeface="Calibri"/>
                        <a:cs typeface="Arial"/>
                      </a:endParaRPr>
                    </a:p>
                  </a:txBody>
                  <a:tcPr marL="68580" marR="68580" marT="0" marB="0"/>
                </a:tc>
              </a:tr>
              <a:tr h="0">
                <a:tc>
                  <a:txBody>
                    <a:bodyPr/>
                    <a:lstStyle/>
                    <a:p>
                      <a:pPr marL="0" marR="0" algn="r" rtl="1">
                        <a:lnSpc>
                          <a:spcPct val="115000"/>
                        </a:lnSpc>
                        <a:spcBef>
                          <a:spcPts val="0"/>
                        </a:spcBef>
                        <a:spcAft>
                          <a:spcPts val="0"/>
                        </a:spcAft>
                        <a:tabLst>
                          <a:tab pos="1407160" algn="l"/>
                        </a:tabLst>
                      </a:pPr>
                      <a:r>
                        <a:rPr lang="en-US" sz="1200" dirty="0">
                          <a:effectLst/>
                        </a:rPr>
                        <a:t>1</a:t>
                      </a:r>
                      <a:endParaRPr lang="en-US" sz="11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المعدات وخطوط الانتاج</a:t>
                      </a:r>
                      <a:endParaRPr lang="en-US" sz="1100">
                        <a:effectLst/>
                        <a:latin typeface="Calibri"/>
                        <a:ea typeface="Calibri"/>
                        <a:cs typeface="Arial"/>
                      </a:endParaRPr>
                    </a:p>
                  </a:txBody>
                  <a:tcPr marL="68580" marR="68580" marT="0" marB="0"/>
                </a:tc>
                <a:tc>
                  <a:txBody>
                    <a:bodyPr/>
                    <a:lstStyle/>
                    <a:p>
                      <a:pPr marL="0" marR="0" algn="r" rtl="0">
                        <a:lnSpc>
                          <a:spcPct val="115000"/>
                        </a:lnSpc>
                        <a:spcBef>
                          <a:spcPts val="0"/>
                        </a:spcBef>
                        <a:spcAft>
                          <a:spcPts val="0"/>
                        </a:spcAft>
                        <a:tabLst>
                          <a:tab pos="1407160" algn="l"/>
                        </a:tabLst>
                      </a:pPr>
                      <a:r>
                        <a:rPr lang="en-US" sz="1200">
                          <a:effectLst/>
                        </a:rPr>
                        <a:t>7%</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12,040</a:t>
                      </a:r>
                      <a:endParaRPr lang="en-US" sz="1100">
                        <a:effectLst/>
                        <a:latin typeface="Calibri"/>
                        <a:ea typeface="Calibri"/>
                        <a:cs typeface="Arial"/>
                      </a:endParaRPr>
                    </a:p>
                  </a:txBody>
                  <a:tcPr marL="68580" marR="68580" marT="0" marB="0"/>
                </a:tc>
              </a:tr>
              <a:tr h="0">
                <a:tc>
                  <a:txBody>
                    <a:bodyPr/>
                    <a:lstStyle/>
                    <a:p>
                      <a:pPr marL="0" marR="0" algn="r" rtl="1">
                        <a:lnSpc>
                          <a:spcPct val="115000"/>
                        </a:lnSpc>
                        <a:spcBef>
                          <a:spcPts val="0"/>
                        </a:spcBef>
                        <a:spcAft>
                          <a:spcPts val="0"/>
                        </a:spcAft>
                        <a:tabLst>
                          <a:tab pos="1407160" algn="l"/>
                        </a:tabLst>
                      </a:pPr>
                      <a:r>
                        <a:rPr lang="en-US" sz="1200">
                          <a:effectLst/>
                        </a:rPr>
                        <a:t>2</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وسائل النقل والمواصلات</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%15</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SA" sz="1200">
                          <a:effectLst/>
                        </a:rPr>
                        <a:t>12,750</a:t>
                      </a:r>
                      <a:endParaRPr lang="en-US" sz="1100">
                        <a:effectLst/>
                        <a:latin typeface="Calibri"/>
                        <a:ea typeface="Calibri"/>
                        <a:cs typeface="Arial"/>
                      </a:endParaRPr>
                    </a:p>
                  </a:txBody>
                  <a:tcPr marL="68580" marR="68580" marT="0" marB="0"/>
                </a:tc>
              </a:tr>
              <a:tr h="0">
                <a:tc>
                  <a:txBody>
                    <a:bodyPr/>
                    <a:lstStyle/>
                    <a:p>
                      <a:pPr marL="0" marR="0" algn="r" rtl="1">
                        <a:lnSpc>
                          <a:spcPct val="115000"/>
                        </a:lnSpc>
                        <a:spcBef>
                          <a:spcPts val="0"/>
                        </a:spcBef>
                        <a:spcAft>
                          <a:spcPts val="0"/>
                        </a:spcAft>
                        <a:tabLst>
                          <a:tab pos="1407160" algn="l"/>
                        </a:tabLst>
                      </a:pPr>
                      <a:r>
                        <a:rPr lang="ar-JO" sz="1200">
                          <a:effectLst/>
                        </a:rPr>
                        <a:t>3</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اهلاك مباني ومنشآت</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%4</a:t>
                      </a:r>
                      <a:endParaRPr lang="en-US" sz="1100">
                        <a:effectLst/>
                        <a:latin typeface="Calibri"/>
                        <a:ea typeface="Calibri"/>
                        <a:cs typeface="Arial"/>
                      </a:endParaRPr>
                    </a:p>
                  </a:txBody>
                  <a:tcPr marL="68580" marR="68580" marT="0" marB="0"/>
                </a:tc>
                <a:tc>
                  <a:txBody>
                    <a:bodyPr/>
                    <a:lstStyle/>
                    <a:p>
                      <a:pPr marL="0" marR="0" algn="r" rtl="1">
                        <a:lnSpc>
                          <a:spcPct val="150000"/>
                        </a:lnSpc>
                        <a:spcBef>
                          <a:spcPts val="0"/>
                        </a:spcBef>
                        <a:spcAft>
                          <a:spcPts val="0"/>
                        </a:spcAft>
                        <a:tabLst>
                          <a:tab pos="1407160" algn="l"/>
                        </a:tabLst>
                      </a:pPr>
                      <a:r>
                        <a:rPr lang="ar-JO" sz="1200">
                          <a:effectLst/>
                        </a:rPr>
                        <a:t>9,920</a:t>
                      </a:r>
                      <a:endParaRPr lang="en-US" sz="1100">
                        <a:effectLst/>
                        <a:latin typeface="Calibri"/>
                        <a:ea typeface="Calibri"/>
                        <a:cs typeface="Arial"/>
                      </a:endParaRPr>
                    </a:p>
                  </a:txBody>
                  <a:tcPr marL="68580" marR="68580" marT="0" marB="0"/>
                </a:tc>
              </a:tr>
              <a:tr h="0">
                <a:tc>
                  <a:txBody>
                    <a:bodyPr/>
                    <a:lstStyle/>
                    <a:p>
                      <a:pPr marL="0" marR="0" algn="r" rtl="1">
                        <a:lnSpc>
                          <a:spcPct val="115000"/>
                        </a:lnSpc>
                        <a:spcBef>
                          <a:spcPts val="0"/>
                        </a:spcBef>
                        <a:spcAft>
                          <a:spcPts val="0"/>
                        </a:spcAft>
                        <a:tabLst>
                          <a:tab pos="1407160" algn="l"/>
                        </a:tabLst>
                      </a:pPr>
                      <a:r>
                        <a:rPr lang="ar-JO" sz="1200">
                          <a:effectLst/>
                        </a:rPr>
                        <a:t>4</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أثاث</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%7</a:t>
                      </a:r>
                      <a:endParaRPr lang="en-US" sz="1100">
                        <a:effectLst/>
                        <a:latin typeface="Calibri"/>
                        <a:ea typeface="Calibri"/>
                        <a:cs typeface="Arial"/>
                      </a:endParaRPr>
                    </a:p>
                  </a:txBody>
                  <a:tcPr marL="68580" marR="68580" marT="0" marB="0"/>
                </a:tc>
                <a:tc>
                  <a:txBody>
                    <a:bodyPr/>
                    <a:lstStyle/>
                    <a:p>
                      <a:pPr marL="0" marR="0" algn="r" rtl="1">
                        <a:lnSpc>
                          <a:spcPct val="150000"/>
                        </a:lnSpc>
                        <a:spcBef>
                          <a:spcPts val="0"/>
                        </a:spcBef>
                        <a:spcAft>
                          <a:spcPts val="0"/>
                        </a:spcAft>
                        <a:tabLst>
                          <a:tab pos="1407160" algn="l"/>
                        </a:tabLst>
                      </a:pPr>
                      <a:r>
                        <a:rPr lang="ar-JO" sz="1200">
                          <a:effectLst/>
                        </a:rPr>
                        <a:t>560</a:t>
                      </a:r>
                      <a:endParaRPr lang="en-US" sz="1100">
                        <a:effectLst/>
                        <a:latin typeface="Calibri"/>
                        <a:ea typeface="Calibri"/>
                        <a:cs typeface="Arial"/>
                      </a:endParaRPr>
                    </a:p>
                  </a:txBody>
                  <a:tcPr marL="68580" marR="68580" marT="0" marB="0"/>
                </a:tc>
              </a:tr>
              <a:tr h="0">
                <a:tc>
                  <a:txBody>
                    <a:bodyPr/>
                    <a:lstStyle/>
                    <a:p>
                      <a:pPr marL="0" marR="0" algn="r" rtl="1">
                        <a:lnSpc>
                          <a:spcPct val="115000"/>
                        </a:lnSpc>
                        <a:spcBef>
                          <a:spcPts val="0"/>
                        </a:spcBef>
                        <a:spcAft>
                          <a:spcPts val="0"/>
                        </a:spcAft>
                        <a:tabLst>
                          <a:tab pos="1407160" algn="l"/>
                        </a:tabLst>
                      </a:pPr>
                      <a:r>
                        <a:rPr lang="ar-JO" sz="1200">
                          <a:effectLst/>
                        </a:rPr>
                        <a:t>5</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أجهزة مكتبية+ برامج حاسوب</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%25</a:t>
                      </a:r>
                      <a:endParaRPr lang="en-US" sz="1100">
                        <a:effectLst/>
                        <a:latin typeface="Calibri"/>
                        <a:ea typeface="Calibri"/>
                        <a:cs typeface="Arial"/>
                      </a:endParaRPr>
                    </a:p>
                  </a:txBody>
                  <a:tcPr marL="68580" marR="68580" marT="0" marB="0"/>
                </a:tc>
                <a:tc>
                  <a:txBody>
                    <a:bodyPr/>
                    <a:lstStyle/>
                    <a:p>
                      <a:pPr marL="0" marR="0" algn="r" rtl="1">
                        <a:lnSpc>
                          <a:spcPct val="150000"/>
                        </a:lnSpc>
                        <a:spcBef>
                          <a:spcPts val="0"/>
                        </a:spcBef>
                        <a:spcAft>
                          <a:spcPts val="0"/>
                        </a:spcAft>
                        <a:tabLst>
                          <a:tab pos="1407160" algn="l"/>
                        </a:tabLst>
                      </a:pPr>
                      <a:r>
                        <a:rPr lang="ar-JO" sz="1200">
                          <a:effectLst/>
                        </a:rPr>
                        <a:t>5,617</a:t>
                      </a:r>
                      <a:endParaRPr lang="en-US" sz="1100">
                        <a:effectLst/>
                        <a:latin typeface="Calibri"/>
                        <a:ea typeface="Calibri"/>
                        <a:cs typeface="Arial"/>
                      </a:endParaRPr>
                    </a:p>
                  </a:txBody>
                  <a:tcPr marL="68580" marR="68580" marT="0" marB="0"/>
                </a:tc>
              </a:tr>
              <a:tr h="0">
                <a:tc>
                  <a:txBody>
                    <a:bodyPr/>
                    <a:lstStyle/>
                    <a:p>
                      <a:pPr marL="0" marR="0" algn="r" rtl="1">
                        <a:lnSpc>
                          <a:spcPct val="115000"/>
                        </a:lnSpc>
                        <a:spcBef>
                          <a:spcPts val="0"/>
                        </a:spcBef>
                        <a:spcAft>
                          <a:spcPts val="0"/>
                        </a:spcAft>
                        <a:tabLst>
                          <a:tab pos="1407160" algn="l"/>
                        </a:tabLst>
                      </a:pPr>
                      <a:r>
                        <a:rPr lang="ar-JO" sz="1200">
                          <a:effectLst/>
                        </a:rPr>
                        <a:t>6</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كاميرات وأجهزة أنذار</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%20</a:t>
                      </a:r>
                      <a:endParaRPr lang="en-US" sz="1100">
                        <a:effectLst/>
                        <a:latin typeface="Calibri"/>
                        <a:ea typeface="Calibri"/>
                        <a:cs typeface="Arial"/>
                      </a:endParaRPr>
                    </a:p>
                  </a:txBody>
                  <a:tcPr marL="68580" marR="68580" marT="0" marB="0"/>
                </a:tc>
                <a:tc>
                  <a:txBody>
                    <a:bodyPr/>
                    <a:lstStyle/>
                    <a:p>
                      <a:pPr marL="0" marR="0" algn="r" rtl="1">
                        <a:lnSpc>
                          <a:spcPct val="150000"/>
                        </a:lnSpc>
                        <a:spcBef>
                          <a:spcPts val="0"/>
                        </a:spcBef>
                        <a:spcAft>
                          <a:spcPts val="0"/>
                        </a:spcAft>
                        <a:tabLst>
                          <a:tab pos="1407160" algn="l"/>
                        </a:tabLst>
                      </a:pPr>
                      <a:r>
                        <a:rPr lang="ar-JO" sz="1200">
                          <a:effectLst/>
                        </a:rPr>
                        <a:t>6,000</a:t>
                      </a:r>
                      <a:endParaRPr lang="en-US" sz="1100">
                        <a:effectLst/>
                        <a:latin typeface="Calibri"/>
                        <a:ea typeface="Calibri"/>
                        <a:cs typeface="Arial"/>
                      </a:endParaRPr>
                    </a:p>
                  </a:txBody>
                  <a:tcPr marL="68580" marR="68580" marT="0" marB="0"/>
                </a:tc>
              </a:tr>
              <a:tr h="0">
                <a:tc>
                  <a:txBody>
                    <a:bodyPr/>
                    <a:lstStyle/>
                    <a:p>
                      <a:pPr marL="0" marR="0" algn="r" rtl="1">
                        <a:lnSpc>
                          <a:spcPct val="115000"/>
                        </a:lnSpc>
                        <a:spcBef>
                          <a:spcPts val="0"/>
                        </a:spcBef>
                        <a:spcAft>
                          <a:spcPts val="0"/>
                        </a:spcAft>
                        <a:tabLst>
                          <a:tab pos="1407160" algn="l"/>
                        </a:tabLst>
                      </a:pPr>
                      <a:r>
                        <a:rPr lang="ar-JO" sz="1200">
                          <a:effectLst/>
                        </a:rPr>
                        <a:t>7</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تجهيزات المختبر</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%7</a:t>
                      </a:r>
                      <a:endParaRPr lang="en-US" sz="1100">
                        <a:effectLst/>
                        <a:latin typeface="Calibri"/>
                        <a:ea typeface="Calibri"/>
                        <a:cs typeface="Arial"/>
                      </a:endParaRPr>
                    </a:p>
                  </a:txBody>
                  <a:tcPr marL="68580" marR="68580" marT="0" marB="0"/>
                </a:tc>
                <a:tc>
                  <a:txBody>
                    <a:bodyPr/>
                    <a:lstStyle/>
                    <a:p>
                      <a:pPr marL="0" marR="0" algn="r" rtl="1">
                        <a:lnSpc>
                          <a:spcPct val="150000"/>
                        </a:lnSpc>
                        <a:spcBef>
                          <a:spcPts val="0"/>
                        </a:spcBef>
                        <a:spcAft>
                          <a:spcPts val="0"/>
                        </a:spcAft>
                        <a:tabLst>
                          <a:tab pos="1407160" algn="l"/>
                        </a:tabLst>
                      </a:pPr>
                      <a:r>
                        <a:rPr lang="ar-JO" sz="1200">
                          <a:effectLst/>
                        </a:rPr>
                        <a:t>700</a:t>
                      </a:r>
                      <a:endParaRPr lang="en-US" sz="1100">
                        <a:effectLst/>
                        <a:latin typeface="Calibri"/>
                        <a:ea typeface="Calibri"/>
                        <a:cs typeface="Arial"/>
                      </a:endParaRPr>
                    </a:p>
                  </a:txBody>
                  <a:tcPr marL="68580" marR="68580" marT="0" marB="0"/>
                </a:tc>
              </a:tr>
              <a:tr h="0">
                <a:tc gridSpan="3">
                  <a:txBody>
                    <a:bodyPr/>
                    <a:lstStyle/>
                    <a:p>
                      <a:pPr marL="0" marR="0" algn="ctr" rtl="1">
                        <a:lnSpc>
                          <a:spcPct val="115000"/>
                        </a:lnSpc>
                        <a:spcBef>
                          <a:spcPts val="0"/>
                        </a:spcBef>
                        <a:spcAft>
                          <a:spcPts val="0"/>
                        </a:spcAft>
                        <a:tabLst>
                          <a:tab pos="1407160" algn="l"/>
                        </a:tabLst>
                      </a:pPr>
                      <a:r>
                        <a:rPr lang="ar-JO" sz="1400" b="1">
                          <a:effectLst/>
                        </a:rPr>
                        <a:t>المجموع الكلي</a:t>
                      </a:r>
                      <a:endParaRPr lang="en-US" sz="1200" b="1">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gn="r" rtl="1">
                        <a:lnSpc>
                          <a:spcPct val="115000"/>
                        </a:lnSpc>
                        <a:spcBef>
                          <a:spcPts val="0"/>
                        </a:spcBef>
                        <a:spcAft>
                          <a:spcPts val="0"/>
                        </a:spcAft>
                        <a:tabLst>
                          <a:tab pos="1407160" algn="l"/>
                        </a:tabLst>
                      </a:pPr>
                      <a:r>
                        <a:rPr lang="ar-JO" sz="1400" b="1" dirty="0">
                          <a:effectLst/>
                        </a:rPr>
                        <a:t>35,547</a:t>
                      </a:r>
                      <a:endParaRPr lang="en-US" sz="1200" b="1" dirty="0">
                        <a:effectLst/>
                        <a:latin typeface="Calibri"/>
                        <a:ea typeface="Calibri"/>
                        <a:cs typeface="Arial"/>
                      </a:endParaRPr>
                    </a:p>
                  </a:txBody>
                  <a:tcPr marL="68580" marR="68580"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69607853"/>
              </p:ext>
            </p:extLst>
          </p:nvPr>
        </p:nvGraphicFramePr>
        <p:xfrm>
          <a:off x="2438400" y="4648200"/>
          <a:ext cx="5410200" cy="1295400"/>
        </p:xfrm>
        <a:graphic>
          <a:graphicData uri="http://schemas.openxmlformats.org/drawingml/2006/table">
            <a:tbl>
              <a:tblPr rtl="1" firstRow="1" firstCol="1" bandRow="1">
                <a:tableStyleId>{5C22544A-7EE6-4342-B048-85BDC9FD1C3A}</a:tableStyleId>
              </a:tblPr>
              <a:tblGrid>
                <a:gridCol w="617774"/>
                <a:gridCol w="2751901"/>
                <a:gridCol w="2040525"/>
              </a:tblGrid>
              <a:tr h="259080">
                <a:tc>
                  <a:txBody>
                    <a:bodyPr/>
                    <a:lstStyle/>
                    <a:p>
                      <a:pPr marL="0" marR="0" algn="r" rtl="1">
                        <a:lnSpc>
                          <a:spcPct val="115000"/>
                        </a:lnSpc>
                        <a:spcBef>
                          <a:spcPts val="0"/>
                        </a:spcBef>
                        <a:spcAft>
                          <a:spcPts val="0"/>
                        </a:spcAft>
                        <a:tabLst>
                          <a:tab pos="1407160" algn="l"/>
                        </a:tabLst>
                      </a:pPr>
                      <a:r>
                        <a:rPr lang="ar-JO" sz="1200" dirty="0">
                          <a:effectLst/>
                        </a:rPr>
                        <a:t>الرقم</a:t>
                      </a:r>
                      <a:endParaRPr lang="en-US" sz="11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البند</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التكلفة السنوية المتوقعة ($)</a:t>
                      </a:r>
                      <a:endParaRPr lang="en-US" sz="1100">
                        <a:effectLst/>
                        <a:latin typeface="Calibri"/>
                        <a:ea typeface="Calibri"/>
                        <a:cs typeface="Arial"/>
                      </a:endParaRPr>
                    </a:p>
                  </a:txBody>
                  <a:tcPr marL="68580" marR="68580" marT="0" marB="0"/>
                </a:tc>
              </a:tr>
              <a:tr h="259080">
                <a:tc>
                  <a:txBody>
                    <a:bodyPr/>
                    <a:lstStyle/>
                    <a:p>
                      <a:pPr marL="0" marR="0" algn="r" rtl="1">
                        <a:lnSpc>
                          <a:spcPct val="115000"/>
                        </a:lnSpc>
                        <a:spcBef>
                          <a:spcPts val="0"/>
                        </a:spcBef>
                        <a:spcAft>
                          <a:spcPts val="0"/>
                        </a:spcAft>
                        <a:tabLst>
                          <a:tab pos="1407160" algn="l"/>
                        </a:tabLst>
                      </a:pPr>
                      <a:r>
                        <a:rPr lang="en-US" sz="1200">
                          <a:effectLst/>
                        </a:rPr>
                        <a:t>1</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dirty="0">
                          <a:effectLst/>
                        </a:rPr>
                        <a:t>صيانة سنوية (</a:t>
                      </a:r>
                      <a:r>
                        <a:rPr lang="en-US" sz="1200" dirty="0">
                          <a:effectLst/>
                        </a:rPr>
                        <a:t>2%</a:t>
                      </a:r>
                      <a:r>
                        <a:rPr lang="ar-JO" sz="1200" dirty="0">
                          <a:effectLst/>
                        </a:rPr>
                        <a:t> من الأصول الثابتة)</a:t>
                      </a:r>
                      <a:endParaRPr lang="en-US" sz="11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12,290</a:t>
                      </a:r>
                      <a:endParaRPr lang="en-US" sz="1100">
                        <a:effectLst/>
                        <a:latin typeface="Calibri"/>
                        <a:ea typeface="Calibri"/>
                        <a:cs typeface="Arial"/>
                      </a:endParaRPr>
                    </a:p>
                  </a:txBody>
                  <a:tcPr marL="68580" marR="68580" marT="0" marB="0"/>
                </a:tc>
              </a:tr>
              <a:tr h="259080">
                <a:tc>
                  <a:txBody>
                    <a:bodyPr/>
                    <a:lstStyle/>
                    <a:p>
                      <a:pPr marL="0" marR="0" algn="r" rtl="1">
                        <a:lnSpc>
                          <a:spcPct val="115000"/>
                        </a:lnSpc>
                        <a:spcBef>
                          <a:spcPts val="0"/>
                        </a:spcBef>
                        <a:spcAft>
                          <a:spcPts val="0"/>
                        </a:spcAft>
                        <a:tabLst>
                          <a:tab pos="1407160" algn="l"/>
                        </a:tabLst>
                      </a:pPr>
                      <a:r>
                        <a:rPr lang="ar-JO" sz="1200">
                          <a:effectLst/>
                        </a:rPr>
                        <a:t>2</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مصاريف دعاية واعلان</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5,000</a:t>
                      </a:r>
                      <a:endParaRPr lang="en-US" sz="1100">
                        <a:effectLst/>
                        <a:latin typeface="Calibri"/>
                        <a:ea typeface="Calibri"/>
                        <a:cs typeface="Arial"/>
                      </a:endParaRPr>
                    </a:p>
                  </a:txBody>
                  <a:tcPr marL="68580" marR="68580" marT="0" marB="0"/>
                </a:tc>
              </a:tr>
              <a:tr h="259080">
                <a:tc>
                  <a:txBody>
                    <a:bodyPr/>
                    <a:lstStyle/>
                    <a:p>
                      <a:pPr marL="0" marR="0" algn="r" rtl="1">
                        <a:lnSpc>
                          <a:spcPct val="115000"/>
                        </a:lnSpc>
                        <a:spcBef>
                          <a:spcPts val="0"/>
                        </a:spcBef>
                        <a:spcAft>
                          <a:spcPts val="0"/>
                        </a:spcAft>
                        <a:tabLst>
                          <a:tab pos="1407160" algn="l"/>
                        </a:tabLst>
                      </a:pPr>
                      <a:r>
                        <a:rPr lang="ar-JO" sz="1200">
                          <a:effectLst/>
                        </a:rPr>
                        <a:t>3</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مصاريف الاهتلاك</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tabLst>
                          <a:tab pos="1407160" algn="l"/>
                        </a:tabLst>
                      </a:pPr>
                      <a:r>
                        <a:rPr lang="ar-JO" sz="1200">
                          <a:effectLst/>
                        </a:rPr>
                        <a:t>35,547</a:t>
                      </a:r>
                      <a:endParaRPr lang="en-US" sz="1100">
                        <a:effectLst/>
                        <a:latin typeface="Calibri"/>
                        <a:ea typeface="Calibri"/>
                        <a:cs typeface="Arial"/>
                      </a:endParaRPr>
                    </a:p>
                  </a:txBody>
                  <a:tcPr marL="68580" marR="68580" marT="0" marB="0"/>
                </a:tc>
              </a:tr>
              <a:tr h="259080">
                <a:tc gridSpan="2">
                  <a:txBody>
                    <a:bodyPr/>
                    <a:lstStyle/>
                    <a:p>
                      <a:pPr marL="0" marR="0" algn="ctr" rtl="1">
                        <a:lnSpc>
                          <a:spcPct val="115000"/>
                        </a:lnSpc>
                        <a:spcBef>
                          <a:spcPts val="0"/>
                        </a:spcBef>
                        <a:spcAft>
                          <a:spcPts val="0"/>
                        </a:spcAft>
                        <a:tabLst>
                          <a:tab pos="1407160" algn="l"/>
                        </a:tabLst>
                      </a:pPr>
                      <a:r>
                        <a:rPr lang="ar-JO" sz="1400" b="1" dirty="0">
                          <a:effectLst/>
                        </a:rPr>
                        <a:t>المجموع الكلي</a:t>
                      </a:r>
                      <a:endParaRPr lang="en-US" sz="1200" b="1" dirty="0">
                        <a:effectLst/>
                        <a:latin typeface="Calibri"/>
                        <a:ea typeface="Calibri"/>
                        <a:cs typeface="Arial"/>
                      </a:endParaRPr>
                    </a:p>
                  </a:txBody>
                  <a:tcPr marL="68580" marR="68580" marT="0" marB="0"/>
                </a:tc>
                <a:tc hMerge="1">
                  <a:txBody>
                    <a:bodyPr/>
                    <a:lstStyle/>
                    <a:p>
                      <a:endParaRPr lang="en-US"/>
                    </a:p>
                  </a:txBody>
                  <a:tcPr/>
                </a:tc>
                <a:tc>
                  <a:txBody>
                    <a:bodyPr/>
                    <a:lstStyle/>
                    <a:p>
                      <a:pPr marL="0" marR="0" algn="r" rtl="1">
                        <a:lnSpc>
                          <a:spcPct val="115000"/>
                        </a:lnSpc>
                        <a:spcBef>
                          <a:spcPts val="0"/>
                        </a:spcBef>
                        <a:spcAft>
                          <a:spcPts val="0"/>
                        </a:spcAft>
                        <a:tabLst>
                          <a:tab pos="1407160" algn="l"/>
                        </a:tabLst>
                      </a:pPr>
                      <a:r>
                        <a:rPr lang="ar-JO" sz="1400" b="1" dirty="0">
                          <a:effectLst/>
                        </a:rPr>
                        <a:t>52,837  دولار</a:t>
                      </a:r>
                      <a:endParaRPr lang="en-US" sz="1200" b="1" dirty="0">
                        <a:effectLst/>
                        <a:latin typeface="Calibri"/>
                        <a:ea typeface="Calibri"/>
                        <a:cs typeface="Arial"/>
                      </a:endParaRPr>
                    </a:p>
                  </a:txBody>
                  <a:tcPr marL="68580" marR="68580" marT="0" marB="0"/>
                </a:tc>
              </a:tr>
            </a:tbl>
          </a:graphicData>
        </a:graphic>
      </p:graphicFrame>
      <p:sp>
        <p:nvSpPr>
          <p:cNvPr id="7" name="Rectangle 1"/>
          <p:cNvSpPr>
            <a:spLocks noChangeArrowheads="1"/>
          </p:cNvSpPr>
          <p:nvPr/>
        </p:nvSpPr>
        <p:spPr bwMode="auto">
          <a:xfrm>
            <a:off x="-1752600" y="4419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457056" bIns="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406525" algn="l"/>
              </a:tabLst>
            </a:pPr>
            <a:r>
              <a:rPr kumimoji="0" lang="ar-JO" sz="1200" b="0" i="0" u="none" strike="noStrike" cap="none" normalizeH="0" baseline="0" dirty="0" smtClean="0">
                <a:ln>
                  <a:noFill/>
                </a:ln>
                <a:solidFill>
                  <a:schemeClr val="tx1"/>
                </a:solidFill>
                <a:effectLst/>
                <a:latin typeface="Times New Roman" pitchFamily="18" charset="0"/>
                <a:cs typeface="Times New Roman" pitchFamily="18" charset="0"/>
              </a:rPr>
              <a:t>         ج</a:t>
            </a:r>
            <a:r>
              <a:rPr kumimoji="0" lang="ar-JO" sz="1200" b="0" i="0" u="none" strike="noStrike" cap="none" normalizeH="0" baseline="0" dirty="0" smtClean="0" bmk="">
                <a:ln>
                  <a:noFill/>
                </a:ln>
                <a:solidFill>
                  <a:schemeClr val="tx1"/>
                </a:solidFill>
                <a:effectLst/>
                <a:latin typeface="Times New Roman" pitchFamily="18" charset="0"/>
                <a:cs typeface="Times New Roman" pitchFamily="18" charset="0"/>
              </a:rPr>
              <a:t>دول (4.40) :- ملخص المصاريف التشغيلية السنوية العامة</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40652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7"/>
          <p:cNvSpPr/>
          <p:nvPr/>
        </p:nvSpPr>
        <p:spPr>
          <a:xfrm>
            <a:off x="4953000" y="1662499"/>
            <a:ext cx="2084225" cy="276999"/>
          </a:xfrm>
          <a:prstGeom prst="rect">
            <a:avLst/>
          </a:prstGeom>
        </p:spPr>
        <p:txBody>
          <a:bodyPr wrap="none">
            <a:spAutoFit/>
          </a:bodyPr>
          <a:lstStyle/>
          <a:p>
            <a:r>
              <a:rPr lang="ar-JO" sz="1200" dirty="0"/>
              <a:t> جدول (4.39) :-  مصاريف الاهتلاك</a:t>
            </a:r>
            <a:endParaRPr lang="en-US" sz="1200" dirty="0"/>
          </a:p>
        </p:txBody>
      </p:sp>
      <p:sp>
        <p:nvSpPr>
          <p:cNvPr id="4" name="Action Button: Forward or Next 3">
            <a:hlinkClick r:id="rId2" action="ppaction://hlinksldjump" highlightClick="1"/>
          </p:cNvPr>
          <p:cNvSpPr/>
          <p:nvPr/>
        </p:nvSpPr>
        <p:spPr>
          <a:xfrm>
            <a:off x="457200" y="6019800"/>
            <a:ext cx="533400" cy="8382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0840613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الدراسة المالية</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58</a:t>
            </a:fld>
            <a:endParaRPr lang="en-US" dirty="0">
              <a:solidFill>
                <a:srgbClr val="FFFFFF"/>
              </a:solidFill>
            </a:endParaRPr>
          </a:p>
        </p:txBody>
      </p:sp>
      <p:sp>
        <p:nvSpPr>
          <p:cNvPr id="4" name="Content Placeholder 3"/>
          <p:cNvSpPr>
            <a:spLocks noGrp="1"/>
          </p:cNvSpPr>
          <p:nvPr>
            <p:ph sz="quarter" idx="1"/>
          </p:nvPr>
        </p:nvSpPr>
        <p:spPr/>
        <p:txBody>
          <a:bodyPr/>
          <a:lstStyle/>
          <a:p>
            <a:pPr algn="r" rtl="1"/>
            <a:endParaRPr lang="ar-SA" dirty="0" smtClean="0"/>
          </a:p>
          <a:p>
            <a:pPr algn="r" rtl="1"/>
            <a:r>
              <a:rPr lang="ar-SA" dirty="0" smtClean="0">
                <a:hlinkClick r:id="" action="ppaction://hlinkshowjump?jump=nextslide"/>
              </a:rPr>
              <a:t>الدراسة المالية للسيناريو الأول</a:t>
            </a:r>
            <a:r>
              <a:rPr lang="ar-SA" dirty="0" smtClean="0"/>
              <a:t>.</a:t>
            </a:r>
          </a:p>
          <a:p>
            <a:pPr algn="r" rtl="1"/>
            <a:endParaRPr lang="ar-SA" dirty="0"/>
          </a:p>
          <a:p>
            <a:pPr algn="r" rtl="1"/>
            <a:r>
              <a:rPr lang="ar-SA" dirty="0" smtClean="0">
                <a:hlinkClick r:id="rId2" action="ppaction://hlinksldjump"/>
              </a:rPr>
              <a:t>الدراسة المالية للسيناريو الثاني</a:t>
            </a:r>
            <a:r>
              <a:rPr lang="ar-SA" dirty="0" smtClean="0"/>
              <a:t>.</a:t>
            </a:r>
            <a:endParaRPr lang="en-US" dirty="0"/>
          </a:p>
        </p:txBody>
      </p:sp>
    </p:spTree>
    <p:extLst>
      <p:ext uri="{BB962C8B-B14F-4D97-AF65-F5344CB8AC3E}">
        <p14:creationId xmlns:p14="http://schemas.microsoft.com/office/powerpoint/2010/main" val="355004405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المالية ( السيناريو الأول )</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59</a:t>
            </a:fld>
            <a:endParaRPr lang="en-US" dirty="0">
              <a:solidFill>
                <a:srgbClr val="FFFFFF"/>
              </a:solidFill>
            </a:endParaRPr>
          </a:p>
        </p:txBody>
      </p:sp>
      <p:pic>
        <p:nvPicPr>
          <p:cNvPr id="3080" name="Picture 8"/>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1371601"/>
            <a:ext cx="6858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9937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الأهداف</a:t>
            </a:r>
            <a:endParaRPr lang="en-US" dirty="0"/>
          </a:p>
        </p:txBody>
      </p:sp>
      <p:sp>
        <p:nvSpPr>
          <p:cNvPr id="3" name="Content Placeholder 2"/>
          <p:cNvSpPr>
            <a:spLocks noGrp="1"/>
          </p:cNvSpPr>
          <p:nvPr>
            <p:ph sz="quarter" idx="1"/>
          </p:nvPr>
        </p:nvSpPr>
        <p:spPr/>
        <p:txBody>
          <a:bodyPr>
            <a:normAutofit lnSpcReduction="10000"/>
          </a:bodyPr>
          <a:lstStyle/>
          <a:p>
            <a:pPr algn="just" rtl="1"/>
            <a:r>
              <a:rPr lang="ar-JO" dirty="0"/>
              <a:t>الهدف الأساسي من تطبيق دراسة الجدوى هو اتخاذ قرار بتنفيذ المشروع ام لا في ضوء ما كشفت عنه الدراسة من نتائج , وهناك أهداف أخرى نذكر منها: </a:t>
            </a:r>
            <a:endParaRPr lang="en-US" dirty="0"/>
          </a:p>
          <a:p>
            <a:pPr lvl="1" algn="just" rtl="1"/>
            <a:r>
              <a:rPr lang="ar-JO" dirty="0"/>
              <a:t> تحديد مدى حاجة السوق الى منتجات المشروع .</a:t>
            </a:r>
            <a:endParaRPr lang="en-US" dirty="0"/>
          </a:p>
          <a:p>
            <a:pPr lvl="1" algn="just" rtl="1"/>
            <a:r>
              <a:rPr lang="ar-JO" dirty="0"/>
              <a:t>تحديد مدى توفر عوامل الأنتاج الأساسية .</a:t>
            </a:r>
            <a:endParaRPr lang="en-US" dirty="0"/>
          </a:p>
          <a:p>
            <a:pPr lvl="1" algn="just" rtl="1"/>
            <a:r>
              <a:rPr lang="ar-JO" dirty="0"/>
              <a:t>تقدير حجم الأستثمار المطلوب وتكلفة التشغيل .</a:t>
            </a:r>
            <a:endParaRPr lang="en-US" dirty="0"/>
          </a:p>
          <a:p>
            <a:pPr lvl="1" algn="just" rtl="1"/>
            <a:r>
              <a:rPr lang="ar-JO" dirty="0" smtClean="0"/>
              <a:t>تحديد </a:t>
            </a:r>
            <a:r>
              <a:rPr lang="ar-JO" dirty="0"/>
              <a:t>سعر الطبق الواحد ومقارنته بالأسعار المستوردة .</a:t>
            </a:r>
            <a:endParaRPr lang="en-US" dirty="0"/>
          </a:p>
          <a:p>
            <a:pPr lvl="1" algn="just" rtl="1"/>
            <a:r>
              <a:rPr lang="ar-JO" dirty="0"/>
              <a:t>تحقيق التكامل والتكافل ما بين الشركات الفلسطينية .</a:t>
            </a:r>
            <a:endParaRPr lang="en-US" dirty="0"/>
          </a:p>
          <a:p>
            <a:pPr lvl="1" algn="just" rtl="1"/>
            <a:r>
              <a:rPr lang="ar-JO" dirty="0"/>
              <a:t>ايجاد فرص عمل للكوادر البشرية.</a:t>
            </a:r>
            <a:endParaRPr lang="en-US" dirty="0"/>
          </a:p>
          <a:p>
            <a:pPr lvl="1" algn="just" rtl="1"/>
            <a:r>
              <a:rPr lang="ar-JO" dirty="0"/>
              <a:t>تطوير مهاراتنا الشخصية في العمل ضمن فريق واحد</a:t>
            </a:r>
            <a:endParaRPr lang="en-US" dirty="0"/>
          </a:p>
          <a:p>
            <a:pPr algn="just" rtl="1"/>
            <a:endParaRPr lang="en-US" dirty="0"/>
          </a:p>
        </p:txBody>
      </p:sp>
      <p:sp>
        <p:nvSpPr>
          <p:cNvPr id="4" name="Action Button: Forward or Next 3">
            <a:hlinkClick r:id="rId2" action="ppaction://hlinksldjump" highlightClick="1"/>
          </p:cNvPr>
          <p:cNvSpPr/>
          <p:nvPr/>
        </p:nvSpPr>
        <p:spPr>
          <a:xfrm>
            <a:off x="838200" y="5334000"/>
            <a:ext cx="838200" cy="5334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normAutofit fontScale="85000" lnSpcReduction="20000"/>
          </a:bodyPr>
          <a:lstStyle/>
          <a:p>
            <a:fld id="{1AD93096-5B34-4342-9326-69289CEAE4C2}" type="slidenum">
              <a:rPr lang="en-US" smtClean="0"/>
              <a:pPr/>
              <a:t>6</a:t>
            </a:fld>
            <a:endParaRPr lang="en-US" dirty="0">
              <a:solidFill>
                <a:srgbClr val="FFFFFF"/>
              </a:solidFill>
            </a:endParaRPr>
          </a:p>
        </p:txBody>
      </p:sp>
    </p:spTree>
    <p:extLst>
      <p:ext uri="{BB962C8B-B14F-4D97-AF65-F5344CB8AC3E}">
        <p14:creationId xmlns:p14="http://schemas.microsoft.com/office/powerpoint/2010/main" val="184976878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الدراسة المالية ( السيناريو الأول )</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60</a:t>
            </a:fld>
            <a:endParaRPr lang="en-US" dirty="0">
              <a:solidFill>
                <a:srgbClr val="FFFFFF"/>
              </a:solidFill>
            </a:endParaRPr>
          </a:p>
        </p:txBody>
      </p:sp>
      <p:sp>
        <p:nvSpPr>
          <p:cNvPr id="4" name="Content Placeholder 3"/>
          <p:cNvSpPr>
            <a:spLocks noGrp="1"/>
          </p:cNvSpPr>
          <p:nvPr>
            <p:ph sz="quarter" idx="1"/>
          </p:nvPr>
        </p:nvSpPr>
        <p:spPr/>
        <p:txBody>
          <a:bodyPr>
            <a:normAutofit/>
          </a:bodyPr>
          <a:lstStyle/>
          <a:p>
            <a:pPr algn="r" rtl="1"/>
            <a:r>
              <a:rPr lang="ar-SA" sz="1800" dirty="0"/>
              <a:t>تم تقدير تكلفة الوحدات المنتجة، وذلك بالوصول الى تكلفة الغرام الواحد من هذه الوحدات ومن ثم ضرب وزن الوحدة بتكلفة الغرام الواحد</a:t>
            </a:r>
            <a:r>
              <a:rPr lang="ar-SA" sz="1800" dirty="0" smtClean="0"/>
              <a:t>.</a:t>
            </a:r>
          </a:p>
          <a:p>
            <a:pPr marL="0" indent="0" algn="r" rtl="1">
              <a:buNone/>
            </a:pPr>
            <a:endParaRPr lang="en-US" sz="1800" dirty="0"/>
          </a:p>
          <a:p>
            <a:pPr algn="r" rtl="1"/>
            <a:r>
              <a:rPr lang="ar-SA" sz="1800" dirty="0" smtClean="0"/>
              <a:t>تم </a:t>
            </a:r>
            <a:r>
              <a:rPr lang="ar-SA" sz="1800" dirty="0"/>
              <a:t>الوصول الى تكلفة الغرام الواحد من خلال قسمة التكاليف التشغيلية الكلية بما فيها الاهلاك الى وزن الوحدات الكلية المنتجة</a:t>
            </a:r>
            <a:r>
              <a:rPr lang="ar-SA" sz="1800" dirty="0" smtClean="0"/>
              <a:t>.</a:t>
            </a:r>
          </a:p>
          <a:p>
            <a:pPr marL="0" indent="0" algn="r" rtl="1">
              <a:buNone/>
            </a:pPr>
            <a:endParaRPr lang="en-US" sz="1800" dirty="0"/>
          </a:p>
          <a:p>
            <a:pPr algn="r" rtl="1"/>
            <a:r>
              <a:rPr lang="ar-SA" sz="1800" dirty="0"/>
              <a:t>من خلال جدول (5.3) نلحظ أن التكاليف التشغيلية الكلية هي 362,597 </a:t>
            </a:r>
            <a:r>
              <a:rPr lang="ar-SA" sz="1800" dirty="0" smtClean="0"/>
              <a:t>دولار</a:t>
            </a:r>
          </a:p>
          <a:p>
            <a:pPr marL="0" indent="0" algn="r" rtl="1">
              <a:buNone/>
            </a:pPr>
            <a:r>
              <a:rPr lang="ar-SA" sz="1800" dirty="0" smtClean="0"/>
              <a:t> </a:t>
            </a:r>
            <a:endParaRPr lang="en-US" sz="1800" dirty="0"/>
          </a:p>
          <a:p>
            <a:pPr algn="r" rtl="1"/>
            <a:r>
              <a:rPr lang="ar-SA" sz="1800" dirty="0"/>
              <a:t>ونلحظ من خلال جدول (5.6) أن وزن الوحدات المنتجة هي 58,458,120 </a:t>
            </a:r>
            <a:r>
              <a:rPr lang="ar-SA" sz="1800" dirty="0" smtClean="0"/>
              <a:t>غرام</a:t>
            </a:r>
          </a:p>
          <a:p>
            <a:pPr algn="r" rtl="1"/>
            <a:endParaRPr lang="ar-SA" sz="1800" dirty="0" smtClean="0"/>
          </a:p>
          <a:p>
            <a:pPr algn="r" rtl="1"/>
            <a:r>
              <a:rPr lang="ar-SA" sz="1800" dirty="0"/>
              <a:t>أذا سعر الغرام الواحد = 362,597\58,458,120 = 0.0062 دولار/ غرام الجاهز. </a:t>
            </a:r>
            <a:endParaRPr lang="en-US" sz="1800" dirty="0"/>
          </a:p>
          <a:p>
            <a:pPr algn="r" rtl="1"/>
            <a:endParaRPr lang="en-US" sz="1800" dirty="0"/>
          </a:p>
          <a:p>
            <a:pPr algn="r" rtl="1"/>
            <a:endParaRPr lang="en-US" dirty="0"/>
          </a:p>
        </p:txBody>
      </p:sp>
    </p:spTree>
    <p:extLst>
      <p:ext uri="{BB962C8B-B14F-4D97-AF65-F5344CB8AC3E}">
        <p14:creationId xmlns:p14="http://schemas.microsoft.com/office/powerpoint/2010/main" val="82950686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الدراسة المالية ( السيناريو الأول )</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61</a:t>
            </a:fld>
            <a:endParaRPr lang="en-US" dirty="0">
              <a:solidFill>
                <a:srgbClr val="FFFFFF"/>
              </a:solidFill>
            </a:endParaRPr>
          </a:p>
        </p:txBody>
      </p:sp>
      <p:graphicFrame>
        <p:nvGraphicFramePr>
          <p:cNvPr id="13" name="Table 12"/>
          <p:cNvGraphicFramePr>
            <a:graphicFrameLocks noGrp="1"/>
          </p:cNvGraphicFramePr>
          <p:nvPr>
            <p:extLst>
              <p:ext uri="{D42A27DB-BD31-4B8C-83A1-F6EECF244321}">
                <p14:modId xmlns:p14="http://schemas.microsoft.com/office/powerpoint/2010/main" val="4139303224"/>
              </p:ext>
            </p:extLst>
          </p:nvPr>
        </p:nvGraphicFramePr>
        <p:xfrm>
          <a:off x="612775" y="1836338"/>
          <a:ext cx="8153400" cy="4053687"/>
        </p:xfrm>
        <a:graphic>
          <a:graphicData uri="http://schemas.openxmlformats.org/drawingml/2006/table">
            <a:tbl>
              <a:tblPr firstRow="1" firstCol="1" bandRow="1">
                <a:tableStyleId>{69012ECD-51FC-41F1-AA8D-1B2483CD663E}</a:tableStyleId>
              </a:tblPr>
              <a:tblGrid>
                <a:gridCol w="1555669"/>
                <a:gridCol w="1268669"/>
                <a:gridCol w="1268669"/>
                <a:gridCol w="1529578"/>
                <a:gridCol w="1267038"/>
                <a:gridCol w="1263777"/>
              </a:tblGrid>
              <a:tr h="761847">
                <a:tc>
                  <a:txBody>
                    <a:bodyPr/>
                    <a:lstStyle/>
                    <a:p>
                      <a:pPr marL="0" marR="0" algn="ctr" rtl="1">
                        <a:lnSpc>
                          <a:spcPct val="115000"/>
                        </a:lnSpc>
                        <a:spcBef>
                          <a:spcPts val="0"/>
                        </a:spcBef>
                        <a:spcAft>
                          <a:spcPts val="0"/>
                        </a:spcAft>
                      </a:pPr>
                      <a:r>
                        <a:rPr lang="ar-SA" sz="1200" dirty="0">
                          <a:effectLst/>
                        </a:rPr>
                        <a:t>نسبة الربح</a:t>
                      </a:r>
                      <a:endParaRPr lang="en-US" sz="1100" dirty="0">
                        <a:effectLst/>
                        <a:latin typeface="Calibri"/>
                        <a:ea typeface="Calibri"/>
                        <a:cs typeface="Arial"/>
                      </a:endParaRPr>
                    </a:p>
                  </a:txBody>
                  <a:tcPr marL="68566" marR="68566" marT="0" marB="0" anchor="ctr"/>
                </a:tc>
                <a:tc>
                  <a:txBody>
                    <a:bodyPr/>
                    <a:lstStyle/>
                    <a:p>
                      <a:pPr marL="0" marR="0" algn="ctr" rtl="1">
                        <a:lnSpc>
                          <a:spcPct val="115000"/>
                        </a:lnSpc>
                        <a:spcBef>
                          <a:spcPts val="0"/>
                        </a:spcBef>
                        <a:spcAft>
                          <a:spcPts val="0"/>
                        </a:spcAft>
                      </a:pPr>
                      <a:r>
                        <a:rPr lang="ar-SA" sz="1200" dirty="0">
                          <a:effectLst/>
                        </a:rPr>
                        <a:t>سعر بيع الصحن في السوق بالشيكل</a:t>
                      </a:r>
                      <a:endParaRPr lang="en-US" sz="1100" dirty="0">
                        <a:effectLst/>
                        <a:latin typeface="Calibri"/>
                        <a:ea typeface="Calibri"/>
                        <a:cs typeface="Arial"/>
                      </a:endParaRPr>
                    </a:p>
                  </a:txBody>
                  <a:tcPr marL="68566" marR="68566" marT="0" marB="0" anchor="ctr"/>
                </a:tc>
                <a:tc>
                  <a:txBody>
                    <a:bodyPr/>
                    <a:lstStyle/>
                    <a:p>
                      <a:pPr marL="0" marR="0" algn="ctr" rtl="1">
                        <a:lnSpc>
                          <a:spcPct val="115000"/>
                        </a:lnSpc>
                        <a:spcBef>
                          <a:spcPts val="0"/>
                        </a:spcBef>
                        <a:spcAft>
                          <a:spcPts val="0"/>
                        </a:spcAft>
                      </a:pPr>
                      <a:r>
                        <a:rPr lang="ar-SA" sz="1200" dirty="0">
                          <a:effectLst/>
                        </a:rPr>
                        <a:t>سعر بيع الصحن في السوق بالدولار</a:t>
                      </a:r>
                      <a:endParaRPr lang="en-US" sz="1100" dirty="0">
                        <a:effectLst/>
                        <a:latin typeface="Calibri"/>
                        <a:ea typeface="Calibri"/>
                        <a:cs typeface="Arial"/>
                      </a:endParaRPr>
                    </a:p>
                  </a:txBody>
                  <a:tcPr marL="68566" marR="68566" marT="0" marB="0" anchor="ctr"/>
                </a:tc>
                <a:tc>
                  <a:txBody>
                    <a:bodyPr/>
                    <a:lstStyle/>
                    <a:p>
                      <a:pPr marL="0" marR="0" algn="ctr" rtl="1">
                        <a:lnSpc>
                          <a:spcPct val="115000"/>
                        </a:lnSpc>
                        <a:spcBef>
                          <a:spcPts val="0"/>
                        </a:spcBef>
                        <a:spcAft>
                          <a:spcPts val="0"/>
                        </a:spcAft>
                      </a:pPr>
                      <a:r>
                        <a:rPr lang="ar-SA" sz="1200" dirty="0">
                          <a:effectLst/>
                        </a:rPr>
                        <a:t>التكلفة الكلية للصحن بالشيكل</a:t>
                      </a:r>
                      <a:endParaRPr lang="en-US" sz="1100" dirty="0">
                        <a:effectLst/>
                        <a:latin typeface="Calibri"/>
                        <a:ea typeface="Calibri"/>
                        <a:cs typeface="Arial"/>
                      </a:endParaRPr>
                    </a:p>
                  </a:txBody>
                  <a:tcPr marL="68566" marR="68566" marT="0" marB="0" anchor="ctr"/>
                </a:tc>
                <a:tc>
                  <a:txBody>
                    <a:bodyPr/>
                    <a:lstStyle/>
                    <a:p>
                      <a:pPr marL="0" marR="0" algn="ctr" rtl="1">
                        <a:lnSpc>
                          <a:spcPct val="115000"/>
                        </a:lnSpc>
                        <a:spcBef>
                          <a:spcPts val="0"/>
                        </a:spcBef>
                        <a:spcAft>
                          <a:spcPts val="0"/>
                        </a:spcAft>
                      </a:pPr>
                      <a:r>
                        <a:rPr lang="ar-SA" sz="1200" dirty="0">
                          <a:effectLst/>
                        </a:rPr>
                        <a:t>النكلفة الكلية للصحن بالدولار</a:t>
                      </a:r>
                      <a:endParaRPr lang="en-US" sz="1100" dirty="0">
                        <a:effectLst/>
                        <a:latin typeface="Calibri"/>
                        <a:ea typeface="Calibri"/>
                        <a:cs typeface="Arial"/>
                      </a:endParaRPr>
                    </a:p>
                  </a:txBody>
                  <a:tcPr marL="68566" marR="68566" marT="0" marB="0" anchor="ctr"/>
                </a:tc>
                <a:tc>
                  <a:txBody>
                    <a:bodyPr/>
                    <a:lstStyle/>
                    <a:p>
                      <a:pPr marL="0" marR="0" algn="ctr" rtl="1">
                        <a:lnSpc>
                          <a:spcPct val="115000"/>
                        </a:lnSpc>
                        <a:spcBef>
                          <a:spcPts val="0"/>
                        </a:spcBef>
                        <a:spcAft>
                          <a:spcPts val="0"/>
                        </a:spcAft>
                      </a:pPr>
                      <a:r>
                        <a:rPr lang="en-US" sz="1200" dirty="0">
                          <a:effectLst/>
                        </a:rPr>
                        <a:t> </a:t>
                      </a:r>
                      <a:r>
                        <a:rPr lang="ar-SA" sz="1200" dirty="0">
                          <a:effectLst/>
                        </a:rPr>
                        <a:t>النوع</a:t>
                      </a:r>
                      <a:endParaRPr lang="en-US" sz="1100" b="0" dirty="0">
                        <a:effectLst/>
                        <a:latin typeface="Calibri"/>
                        <a:ea typeface="Calibri"/>
                        <a:cs typeface="Arial"/>
                      </a:endParaRPr>
                    </a:p>
                  </a:txBody>
                  <a:tcPr marL="68566" marR="68566" marT="0" marB="0" anchor="ctr"/>
                </a:tc>
              </a:tr>
              <a:tr h="548530">
                <a:tc>
                  <a:txBody>
                    <a:bodyPr/>
                    <a:lstStyle/>
                    <a:p>
                      <a:pPr marL="0" marR="0" algn="ctr" rtl="1">
                        <a:lnSpc>
                          <a:spcPct val="150000"/>
                        </a:lnSpc>
                        <a:spcBef>
                          <a:spcPts val="0"/>
                        </a:spcBef>
                        <a:spcAft>
                          <a:spcPts val="1000"/>
                        </a:spcAft>
                      </a:pPr>
                      <a:r>
                        <a:rPr lang="ar-SA" sz="1200" dirty="0">
                          <a:effectLst/>
                        </a:rPr>
                        <a:t>40%</a:t>
                      </a:r>
                      <a:endParaRPr lang="en-US" sz="1100" dirty="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en-US" sz="1200" dirty="0">
                          <a:effectLst/>
                        </a:rPr>
                        <a:t>0.33</a:t>
                      </a:r>
                      <a:endParaRPr lang="en-US" sz="1100" dirty="0">
                        <a:effectLst/>
                        <a:latin typeface="Calibri"/>
                        <a:ea typeface="Calibri"/>
                        <a:cs typeface="Arial"/>
                      </a:endParaRPr>
                    </a:p>
                  </a:txBody>
                  <a:tcPr marL="68566" marR="68566" marT="0" marB="0" anchor="ctr"/>
                </a:tc>
                <a:tc>
                  <a:txBody>
                    <a:bodyPr/>
                    <a:lstStyle/>
                    <a:p>
                      <a:pPr marL="0" marR="0" algn="ctr">
                        <a:lnSpc>
                          <a:spcPct val="150000"/>
                        </a:lnSpc>
                        <a:spcBef>
                          <a:spcPts val="0"/>
                        </a:spcBef>
                        <a:spcAft>
                          <a:spcPts val="1000"/>
                        </a:spcAft>
                      </a:pPr>
                      <a:r>
                        <a:rPr lang="en-US" sz="1200" dirty="0">
                          <a:effectLst/>
                        </a:rPr>
                        <a:t>                              0.092 </a:t>
                      </a:r>
                      <a:endParaRPr lang="en-US" sz="1100" dirty="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ar-SA" sz="1200" dirty="0">
                          <a:effectLst/>
                        </a:rPr>
                        <a:t>0.21</a:t>
                      </a:r>
                      <a:endParaRPr lang="en-US" sz="1100" dirty="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en-US" sz="1200" dirty="0">
                          <a:effectLst/>
                        </a:rPr>
                        <a:t>0.06</a:t>
                      </a:r>
                      <a:endParaRPr lang="en-US" sz="1100" dirty="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0"/>
                        </a:spcAft>
                      </a:pPr>
                      <a:r>
                        <a:rPr lang="en-US" sz="1200" dirty="0">
                          <a:effectLst/>
                        </a:rPr>
                        <a:t>A1</a:t>
                      </a:r>
                      <a:endParaRPr lang="en-US" sz="1100" dirty="0">
                        <a:effectLst/>
                        <a:latin typeface="Calibri"/>
                        <a:ea typeface="Calibri"/>
                        <a:cs typeface="Arial"/>
                      </a:endParaRPr>
                    </a:p>
                  </a:txBody>
                  <a:tcPr marL="68566" marR="68566" marT="0" marB="0" anchor="ctr"/>
                </a:tc>
              </a:tr>
              <a:tr h="548530">
                <a:tc>
                  <a:txBody>
                    <a:bodyPr/>
                    <a:lstStyle/>
                    <a:p>
                      <a:pPr marL="0" marR="0" algn="ctr" rtl="1">
                        <a:lnSpc>
                          <a:spcPct val="150000"/>
                        </a:lnSpc>
                        <a:spcBef>
                          <a:spcPts val="0"/>
                        </a:spcBef>
                        <a:spcAft>
                          <a:spcPts val="1000"/>
                        </a:spcAft>
                      </a:pPr>
                      <a:r>
                        <a:rPr lang="ar-SA" sz="1200">
                          <a:effectLst/>
                        </a:rPr>
                        <a:t>28%</a:t>
                      </a:r>
                      <a:endParaRPr lang="en-US" sz="110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en-US" sz="1200" dirty="0">
                          <a:effectLst/>
                        </a:rPr>
                        <a:t>0.36</a:t>
                      </a:r>
                      <a:endParaRPr lang="en-US" sz="1100" dirty="0">
                        <a:effectLst/>
                        <a:latin typeface="Calibri"/>
                        <a:ea typeface="Calibri"/>
                        <a:cs typeface="Arial"/>
                      </a:endParaRPr>
                    </a:p>
                  </a:txBody>
                  <a:tcPr marL="68566" marR="68566" marT="0" marB="0" anchor="ctr"/>
                </a:tc>
                <a:tc>
                  <a:txBody>
                    <a:bodyPr/>
                    <a:lstStyle/>
                    <a:p>
                      <a:pPr marL="0" marR="0" algn="ctr">
                        <a:lnSpc>
                          <a:spcPct val="150000"/>
                        </a:lnSpc>
                        <a:spcBef>
                          <a:spcPts val="0"/>
                        </a:spcBef>
                        <a:spcAft>
                          <a:spcPts val="1000"/>
                        </a:spcAft>
                      </a:pPr>
                      <a:r>
                        <a:rPr lang="en-US" sz="1200">
                          <a:effectLst/>
                        </a:rPr>
                        <a:t>                              0.100 </a:t>
                      </a:r>
                      <a:endParaRPr lang="en-US" sz="110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en-US" sz="1200" dirty="0">
                          <a:effectLst/>
                        </a:rPr>
                        <a:t>0.26</a:t>
                      </a:r>
                      <a:endParaRPr lang="en-US" sz="1100" dirty="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en-US" sz="1200">
                          <a:effectLst/>
                        </a:rPr>
                        <a:t>0.07</a:t>
                      </a:r>
                      <a:endParaRPr lang="en-US" sz="110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0"/>
                        </a:spcAft>
                      </a:pPr>
                      <a:r>
                        <a:rPr lang="en-US" sz="1200" dirty="0">
                          <a:effectLst/>
                        </a:rPr>
                        <a:t>A2</a:t>
                      </a:r>
                      <a:endParaRPr lang="en-US" sz="1100" dirty="0">
                        <a:effectLst/>
                        <a:latin typeface="Calibri"/>
                        <a:ea typeface="Calibri"/>
                        <a:cs typeface="Arial"/>
                      </a:endParaRPr>
                    </a:p>
                  </a:txBody>
                  <a:tcPr marL="68566" marR="68566" marT="0" marB="0" anchor="ctr"/>
                </a:tc>
              </a:tr>
              <a:tr h="548530">
                <a:tc>
                  <a:txBody>
                    <a:bodyPr/>
                    <a:lstStyle/>
                    <a:p>
                      <a:pPr marL="0" marR="0" algn="ctr" rtl="1">
                        <a:lnSpc>
                          <a:spcPct val="150000"/>
                        </a:lnSpc>
                        <a:spcBef>
                          <a:spcPts val="0"/>
                        </a:spcBef>
                        <a:spcAft>
                          <a:spcPts val="1000"/>
                        </a:spcAft>
                      </a:pPr>
                      <a:r>
                        <a:rPr lang="ar-SA" sz="1200">
                          <a:effectLst/>
                        </a:rPr>
                        <a:t>43%</a:t>
                      </a:r>
                      <a:endParaRPr lang="en-US" sz="110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en-US" sz="1200" dirty="0">
                          <a:effectLst/>
                        </a:rPr>
                        <a:t>0.33</a:t>
                      </a:r>
                      <a:endParaRPr lang="en-US" sz="1100" dirty="0">
                        <a:effectLst/>
                        <a:latin typeface="Calibri"/>
                        <a:ea typeface="Calibri"/>
                        <a:cs typeface="Arial"/>
                      </a:endParaRPr>
                    </a:p>
                  </a:txBody>
                  <a:tcPr marL="68566" marR="68566" marT="0" marB="0" anchor="ctr"/>
                </a:tc>
                <a:tc>
                  <a:txBody>
                    <a:bodyPr/>
                    <a:lstStyle/>
                    <a:p>
                      <a:pPr marL="0" marR="0" algn="ctr">
                        <a:lnSpc>
                          <a:spcPct val="150000"/>
                        </a:lnSpc>
                        <a:spcBef>
                          <a:spcPts val="0"/>
                        </a:spcBef>
                        <a:spcAft>
                          <a:spcPts val="1000"/>
                        </a:spcAft>
                      </a:pPr>
                      <a:r>
                        <a:rPr lang="en-US" sz="1200">
                          <a:effectLst/>
                        </a:rPr>
                        <a:t>                              0.092 </a:t>
                      </a:r>
                      <a:endParaRPr lang="en-US" sz="110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ar-SA" sz="1200" dirty="0">
                          <a:effectLst/>
                        </a:rPr>
                        <a:t>0.18</a:t>
                      </a:r>
                      <a:endParaRPr lang="en-US" sz="1100" dirty="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en-US" sz="1200">
                          <a:effectLst/>
                        </a:rPr>
                        <a:t>0.05</a:t>
                      </a:r>
                      <a:endParaRPr lang="en-US" sz="110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0"/>
                        </a:spcAft>
                      </a:pPr>
                      <a:r>
                        <a:rPr lang="en-US" sz="1200" dirty="0">
                          <a:effectLst/>
                        </a:rPr>
                        <a:t>A3</a:t>
                      </a:r>
                      <a:endParaRPr lang="en-US" sz="1100" dirty="0">
                        <a:effectLst/>
                        <a:latin typeface="Calibri"/>
                        <a:ea typeface="Calibri"/>
                        <a:cs typeface="Arial"/>
                      </a:endParaRPr>
                    </a:p>
                  </a:txBody>
                  <a:tcPr marL="68566" marR="68566" marT="0" marB="0" anchor="ctr"/>
                </a:tc>
              </a:tr>
              <a:tr h="548530">
                <a:tc>
                  <a:txBody>
                    <a:bodyPr/>
                    <a:lstStyle/>
                    <a:p>
                      <a:pPr marL="0" marR="0" algn="ctr" rtl="1">
                        <a:lnSpc>
                          <a:spcPct val="150000"/>
                        </a:lnSpc>
                        <a:spcBef>
                          <a:spcPts val="0"/>
                        </a:spcBef>
                        <a:spcAft>
                          <a:spcPts val="1000"/>
                        </a:spcAft>
                      </a:pPr>
                      <a:r>
                        <a:rPr lang="ar-SA" sz="1200">
                          <a:effectLst/>
                        </a:rPr>
                        <a:t>6%</a:t>
                      </a:r>
                      <a:endParaRPr lang="en-US" sz="110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en-US" sz="1200" dirty="0">
                          <a:effectLst/>
                        </a:rPr>
                        <a:t>0.36</a:t>
                      </a:r>
                      <a:endParaRPr lang="en-US" sz="1100" dirty="0">
                        <a:effectLst/>
                        <a:latin typeface="Calibri"/>
                        <a:ea typeface="Calibri"/>
                        <a:cs typeface="Arial"/>
                      </a:endParaRPr>
                    </a:p>
                  </a:txBody>
                  <a:tcPr marL="68566" marR="68566" marT="0" marB="0" anchor="ctr"/>
                </a:tc>
                <a:tc>
                  <a:txBody>
                    <a:bodyPr/>
                    <a:lstStyle/>
                    <a:p>
                      <a:pPr marL="0" marR="0" algn="ctr">
                        <a:lnSpc>
                          <a:spcPct val="150000"/>
                        </a:lnSpc>
                        <a:spcBef>
                          <a:spcPts val="0"/>
                        </a:spcBef>
                        <a:spcAft>
                          <a:spcPts val="1000"/>
                        </a:spcAft>
                      </a:pPr>
                      <a:r>
                        <a:rPr lang="en-US" sz="1200" dirty="0">
                          <a:effectLst/>
                        </a:rPr>
                        <a:t>                              0.100 </a:t>
                      </a:r>
                      <a:endParaRPr lang="en-US" sz="1100" dirty="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en-US" sz="1200" dirty="0">
                          <a:effectLst/>
                        </a:rPr>
                        <a:t>0.34</a:t>
                      </a:r>
                      <a:endParaRPr lang="en-US" sz="1100" dirty="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en-US" sz="1200">
                          <a:effectLst/>
                        </a:rPr>
                        <a:t>0.09</a:t>
                      </a:r>
                      <a:endParaRPr lang="en-US" sz="110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0"/>
                        </a:spcAft>
                      </a:pPr>
                      <a:r>
                        <a:rPr lang="en-US" sz="1200" dirty="0">
                          <a:effectLst/>
                        </a:rPr>
                        <a:t>B1</a:t>
                      </a:r>
                      <a:endParaRPr lang="en-US" sz="1100" dirty="0">
                        <a:effectLst/>
                        <a:latin typeface="Calibri"/>
                        <a:ea typeface="Calibri"/>
                        <a:cs typeface="Arial"/>
                      </a:endParaRPr>
                    </a:p>
                  </a:txBody>
                  <a:tcPr marL="68566" marR="68566" marT="0" marB="0" anchor="ctr"/>
                </a:tc>
              </a:tr>
              <a:tr h="548530">
                <a:tc>
                  <a:txBody>
                    <a:bodyPr/>
                    <a:lstStyle/>
                    <a:p>
                      <a:pPr marL="0" marR="0" algn="ctr" rtl="1">
                        <a:lnSpc>
                          <a:spcPct val="150000"/>
                        </a:lnSpc>
                        <a:spcBef>
                          <a:spcPts val="0"/>
                        </a:spcBef>
                        <a:spcAft>
                          <a:spcPts val="1000"/>
                        </a:spcAft>
                      </a:pPr>
                      <a:r>
                        <a:rPr lang="ar-SA" sz="1200">
                          <a:effectLst/>
                        </a:rPr>
                        <a:t>21%</a:t>
                      </a:r>
                      <a:endParaRPr lang="en-US" sz="110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en-US" sz="1200">
                          <a:effectLst/>
                        </a:rPr>
                        <a:t>0.27</a:t>
                      </a:r>
                      <a:endParaRPr lang="en-US" sz="1100">
                        <a:effectLst/>
                        <a:latin typeface="Calibri"/>
                        <a:ea typeface="Calibri"/>
                        <a:cs typeface="Arial"/>
                      </a:endParaRPr>
                    </a:p>
                  </a:txBody>
                  <a:tcPr marL="68566" marR="68566" marT="0" marB="0" anchor="ctr"/>
                </a:tc>
                <a:tc>
                  <a:txBody>
                    <a:bodyPr/>
                    <a:lstStyle/>
                    <a:p>
                      <a:pPr marL="0" marR="0" algn="ctr">
                        <a:lnSpc>
                          <a:spcPct val="150000"/>
                        </a:lnSpc>
                        <a:spcBef>
                          <a:spcPts val="0"/>
                        </a:spcBef>
                        <a:spcAft>
                          <a:spcPts val="1000"/>
                        </a:spcAft>
                      </a:pPr>
                      <a:r>
                        <a:rPr lang="en-US" sz="1200">
                          <a:effectLst/>
                        </a:rPr>
                        <a:t>                              0.075 </a:t>
                      </a:r>
                      <a:endParaRPr lang="en-US" sz="110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en-US" sz="1200" dirty="0">
                          <a:effectLst/>
                        </a:rPr>
                        <a:t>0.21</a:t>
                      </a:r>
                      <a:endParaRPr lang="en-US" sz="1100" dirty="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en-US" sz="1200">
                          <a:effectLst/>
                        </a:rPr>
                        <a:t>0.06</a:t>
                      </a:r>
                      <a:endParaRPr lang="en-US" sz="110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0"/>
                        </a:spcAft>
                      </a:pPr>
                      <a:r>
                        <a:rPr lang="en-US" sz="1200" dirty="0">
                          <a:effectLst/>
                        </a:rPr>
                        <a:t>B2</a:t>
                      </a:r>
                      <a:endParaRPr lang="en-US" sz="1100" dirty="0">
                        <a:effectLst/>
                        <a:latin typeface="Calibri"/>
                        <a:ea typeface="Calibri"/>
                        <a:cs typeface="Arial"/>
                      </a:endParaRPr>
                    </a:p>
                  </a:txBody>
                  <a:tcPr marL="68566" marR="68566" marT="0" marB="0" anchor="ctr"/>
                </a:tc>
              </a:tr>
              <a:tr h="548530">
                <a:tc>
                  <a:txBody>
                    <a:bodyPr/>
                    <a:lstStyle/>
                    <a:p>
                      <a:pPr marL="0" marR="0" algn="ctr" rtl="1">
                        <a:lnSpc>
                          <a:spcPct val="150000"/>
                        </a:lnSpc>
                        <a:spcBef>
                          <a:spcPts val="0"/>
                        </a:spcBef>
                        <a:spcAft>
                          <a:spcPts val="1000"/>
                        </a:spcAft>
                      </a:pPr>
                      <a:r>
                        <a:rPr lang="ar-SA" sz="1200">
                          <a:effectLst/>
                        </a:rPr>
                        <a:t>15%</a:t>
                      </a:r>
                      <a:endParaRPr lang="en-US" sz="110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en-US" sz="1200">
                          <a:effectLst/>
                        </a:rPr>
                        <a:t>0.2</a:t>
                      </a:r>
                      <a:endParaRPr lang="en-US" sz="1100">
                        <a:effectLst/>
                        <a:latin typeface="Calibri"/>
                        <a:ea typeface="Calibri"/>
                        <a:cs typeface="Arial"/>
                      </a:endParaRPr>
                    </a:p>
                  </a:txBody>
                  <a:tcPr marL="68566" marR="68566" marT="0" marB="0" anchor="ctr"/>
                </a:tc>
                <a:tc>
                  <a:txBody>
                    <a:bodyPr/>
                    <a:lstStyle/>
                    <a:p>
                      <a:pPr marL="0" marR="0" algn="ctr">
                        <a:lnSpc>
                          <a:spcPct val="150000"/>
                        </a:lnSpc>
                        <a:spcBef>
                          <a:spcPts val="0"/>
                        </a:spcBef>
                        <a:spcAft>
                          <a:spcPts val="1000"/>
                        </a:spcAft>
                      </a:pPr>
                      <a:r>
                        <a:rPr lang="en-US" sz="1200">
                          <a:effectLst/>
                        </a:rPr>
                        <a:t>                              0.056 </a:t>
                      </a:r>
                      <a:endParaRPr lang="en-US" sz="110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ar-SA" sz="1200" dirty="0">
                          <a:effectLst/>
                        </a:rPr>
                        <a:t>0.18</a:t>
                      </a:r>
                      <a:endParaRPr lang="en-US" sz="1100" dirty="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1000"/>
                        </a:spcAft>
                      </a:pPr>
                      <a:r>
                        <a:rPr lang="en-US" sz="1200">
                          <a:effectLst/>
                        </a:rPr>
                        <a:t>0.05</a:t>
                      </a:r>
                      <a:endParaRPr lang="en-US" sz="1100">
                        <a:effectLst/>
                        <a:latin typeface="Calibri"/>
                        <a:ea typeface="Calibri"/>
                        <a:cs typeface="Arial"/>
                      </a:endParaRPr>
                    </a:p>
                  </a:txBody>
                  <a:tcPr marL="68566" marR="68566" marT="0" marB="0" anchor="ctr"/>
                </a:tc>
                <a:tc>
                  <a:txBody>
                    <a:bodyPr/>
                    <a:lstStyle/>
                    <a:p>
                      <a:pPr marL="0" marR="0" algn="ctr" rtl="1">
                        <a:lnSpc>
                          <a:spcPct val="150000"/>
                        </a:lnSpc>
                        <a:spcBef>
                          <a:spcPts val="0"/>
                        </a:spcBef>
                        <a:spcAft>
                          <a:spcPts val="0"/>
                        </a:spcAft>
                      </a:pPr>
                      <a:r>
                        <a:rPr lang="en-US" sz="1200" dirty="0">
                          <a:effectLst/>
                        </a:rPr>
                        <a:t>B3</a:t>
                      </a:r>
                      <a:endParaRPr lang="en-US" sz="1100" dirty="0">
                        <a:effectLst/>
                        <a:latin typeface="Calibri"/>
                        <a:ea typeface="Calibri"/>
                        <a:cs typeface="Arial"/>
                      </a:endParaRPr>
                    </a:p>
                  </a:txBody>
                  <a:tcPr marL="68566" marR="68566" marT="0" marB="0" anchor="ctr"/>
                </a:tc>
              </a:tr>
            </a:tbl>
          </a:graphicData>
        </a:graphic>
      </p:graphicFrame>
      <p:sp>
        <p:nvSpPr>
          <p:cNvPr id="14" name="Rectangle 4"/>
          <p:cNvSpPr>
            <a:spLocks noChangeArrowheads="1"/>
          </p:cNvSpPr>
          <p:nvPr/>
        </p:nvSpPr>
        <p:spPr bwMode="auto">
          <a:xfrm>
            <a:off x="1981200" y="16081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جدول (5.8) :- يظهر تكاليف الطبق من كل صنف ويظهر أيضا سعر بيع الطبق ونسبة الربح لكل طبق.</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52598711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الدراسة المالية ( السيناريو الأول )</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62</a:t>
            </a:fld>
            <a:endParaRPr lang="en-US" dirty="0">
              <a:solidFill>
                <a:srgbClr val="FFFFFF"/>
              </a:solidFill>
            </a:endParaRP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3241800592"/>
              </p:ext>
            </p:extLst>
          </p:nvPr>
        </p:nvGraphicFramePr>
        <p:xfrm>
          <a:off x="1066800" y="1838452"/>
          <a:ext cx="7185661" cy="3589743"/>
        </p:xfrm>
        <a:graphic>
          <a:graphicData uri="http://schemas.openxmlformats.org/drawingml/2006/table">
            <a:tbl>
              <a:tblPr firstRow="1" firstCol="1" bandRow="1">
                <a:tableStyleId>{BC89EF96-8CEA-46FF-86C4-4CE0E7609802}</a:tableStyleId>
              </a:tblPr>
              <a:tblGrid>
                <a:gridCol w="1214941"/>
                <a:gridCol w="1234396"/>
                <a:gridCol w="1073388"/>
                <a:gridCol w="966049"/>
                <a:gridCol w="939214"/>
                <a:gridCol w="1089489"/>
                <a:gridCol w="668184"/>
              </a:tblGrid>
              <a:tr h="262629">
                <a:tc>
                  <a:txBody>
                    <a:bodyPr/>
                    <a:lstStyle/>
                    <a:p>
                      <a:pPr marL="0" marR="0" algn="just" rtl="1">
                        <a:lnSpc>
                          <a:spcPct val="115000"/>
                        </a:lnSpc>
                        <a:spcBef>
                          <a:spcPts val="0"/>
                        </a:spcBef>
                        <a:spcAft>
                          <a:spcPts val="0"/>
                        </a:spcAft>
                      </a:pPr>
                      <a:r>
                        <a:rPr lang="ar-SA" sz="1200" dirty="0">
                          <a:effectLst/>
                        </a:rPr>
                        <a:t>صافي الربح </a:t>
                      </a:r>
                      <a:endParaRPr lang="en-US" sz="1100" dirty="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0"/>
                        </a:spcAft>
                      </a:pPr>
                      <a:r>
                        <a:rPr lang="ar-SA" sz="1200">
                          <a:effectLst/>
                        </a:rPr>
                        <a:t> ضرائب 15% </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0"/>
                        </a:spcAft>
                      </a:pPr>
                      <a:r>
                        <a:rPr lang="ar-SA" sz="1200">
                          <a:effectLst/>
                        </a:rPr>
                        <a:t> الربح </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0"/>
                        </a:spcAft>
                      </a:pPr>
                      <a:r>
                        <a:rPr lang="ar-SA" sz="1200">
                          <a:effectLst/>
                        </a:rPr>
                        <a:t> الايرادات </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0"/>
                        </a:spcAft>
                      </a:pPr>
                      <a:r>
                        <a:rPr lang="ar-SA" sz="1200">
                          <a:effectLst/>
                        </a:rPr>
                        <a:t> التكاليف </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0"/>
                        </a:spcAft>
                      </a:pPr>
                      <a:r>
                        <a:rPr lang="ar-SA" sz="1200">
                          <a:effectLst/>
                        </a:rPr>
                        <a:t> عدد الأطباق </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0"/>
                        </a:spcAft>
                      </a:pPr>
                      <a:r>
                        <a:rPr lang="ar-SA" sz="1200">
                          <a:effectLst/>
                        </a:rPr>
                        <a:t> النوع </a:t>
                      </a:r>
                      <a:endParaRPr lang="en-US" sz="1100">
                        <a:effectLst/>
                        <a:latin typeface="Calibri"/>
                        <a:ea typeface="Calibri"/>
                        <a:cs typeface="Arial"/>
                      </a:endParaRPr>
                    </a:p>
                  </a:txBody>
                  <a:tcPr marL="68580" marR="68580" marT="0" marB="0" anchor="ctr"/>
                </a:tc>
              </a:tr>
              <a:tr h="472731">
                <a:tc>
                  <a:txBody>
                    <a:bodyPr/>
                    <a:lstStyle/>
                    <a:p>
                      <a:pPr marL="0" marR="0" algn="just">
                        <a:lnSpc>
                          <a:spcPct val="115000"/>
                        </a:lnSpc>
                        <a:spcBef>
                          <a:spcPts val="0"/>
                        </a:spcBef>
                        <a:spcAft>
                          <a:spcPts val="0"/>
                        </a:spcAft>
                      </a:pPr>
                      <a:r>
                        <a:rPr lang="en-US" sz="1200">
                          <a:effectLst/>
                        </a:rPr>
                        <a:t>       39,715.98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7,008.70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46,724.69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115,500.00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68,775.31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1,260,000.00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A1 </a:t>
                      </a:r>
                      <a:endParaRPr lang="en-US" sz="1100">
                        <a:effectLst/>
                        <a:latin typeface="Calibri"/>
                        <a:ea typeface="Calibri"/>
                        <a:cs typeface="Arial"/>
                      </a:endParaRPr>
                    </a:p>
                  </a:txBody>
                  <a:tcPr marL="68580" marR="68580" marT="0" marB="0" anchor="ctr"/>
                </a:tc>
              </a:tr>
              <a:tr h="472731">
                <a:tc>
                  <a:txBody>
                    <a:bodyPr/>
                    <a:lstStyle/>
                    <a:p>
                      <a:pPr marL="0" marR="0" algn="just">
                        <a:lnSpc>
                          <a:spcPct val="115000"/>
                        </a:lnSpc>
                        <a:spcBef>
                          <a:spcPts val="0"/>
                        </a:spcBef>
                        <a:spcAft>
                          <a:spcPts val="0"/>
                        </a:spcAft>
                      </a:pPr>
                      <a:r>
                        <a:rPr lang="en-US" sz="1200">
                          <a:effectLst/>
                        </a:rPr>
                        <a:t>       30,704.69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5,418.48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36,123.17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126,000.00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89,876.83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1,260,000.00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dirty="0">
                          <a:effectLst/>
                        </a:rPr>
                        <a:t> A2 </a:t>
                      </a:r>
                      <a:endParaRPr lang="en-US" sz="1100" dirty="0">
                        <a:effectLst/>
                        <a:latin typeface="Calibri"/>
                        <a:ea typeface="Calibri"/>
                        <a:cs typeface="Arial"/>
                      </a:endParaRPr>
                    </a:p>
                  </a:txBody>
                  <a:tcPr marL="68580" marR="68580" marT="0" marB="0" anchor="ctr"/>
                </a:tc>
              </a:tr>
              <a:tr h="472731">
                <a:tc>
                  <a:txBody>
                    <a:bodyPr/>
                    <a:lstStyle/>
                    <a:p>
                      <a:pPr marL="0" marR="0" algn="just">
                        <a:lnSpc>
                          <a:spcPct val="115000"/>
                        </a:lnSpc>
                        <a:spcBef>
                          <a:spcPts val="0"/>
                        </a:spcBef>
                        <a:spcAft>
                          <a:spcPts val="0"/>
                        </a:spcAft>
                      </a:pPr>
                      <a:r>
                        <a:rPr lang="en-US" sz="1200">
                          <a:effectLst/>
                        </a:rPr>
                        <a:t>       86,075.04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15,189.71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101,264.75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231,000.00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129,735.25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dirty="0">
                          <a:effectLst/>
                        </a:rPr>
                        <a:t>   2,520,000.00 </a:t>
                      </a:r>
                      <a:endParaRPr lang="en-US" sz="1100" dirty="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A3 </a:t>
                      </a:r>
                      <a:endParaRPr lang="en-US" sz="1100">
                        <a:effectLst/>
                        <a:latin typeface="Calibri"/>
                        <a:ea typeface="Calibri"/>
                        <a:cs typeface="Arial"/>
                      </a:endParaRPr>
                    </a:p>
                  </a:txBody>
                  <a:tcPr marL="68580" marR="68580" marT="0" marB="0" anchor="ctr"/>
                </a:tc>
              </a:tr>
              <a:tr h="472731">
                <a:tc>
                  <a:txBody>
                    <a:bodyPr/>
                    <a:lstStyle/>
                    <a:p>
                      <a:pPr marL="0" marR="0" algn="just">
                        <a:lnSpc>
                          <a:spcPct val="115000"/>
                        </a:lnSpc>
                        <a:spcBef>
                          <a:spcPts val="0"/>
                        </a:spcBef>
                        <a:spcAft>
                          <a:spcPts val="0"/>
                        </a:spcAft>
                      </a:pPr>
                      <a:r>
                        <a:rPr lang="en-US" sz="1200">
                          <a:effectLst/>
                        </a:rPr>
                        <a:t>         1,695.28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299.17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1,994.44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28,656.58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26,662.13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286,565.76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B1 </a:t>
                      </a:r>
                      <a:endParaRPr lang="en-US" sz="1100">
                        <a:effectLst/>
                        <a:latin typeface="Calibri"/>
                        <a:ea typeface="Calibri"/>
                        <a:cs typeface="Arial"/>
                      </a:endParaRPr>
                    </a:p>
                  </a:txBody>
                  <a:tcPr marL="68580" marR="68580" marT="0" marB="0" anchor="ctr"/>
                </a:tc>
              </a:tr>
              <a:tr h="472731">
                <a:tc>
                  <a:txBody>
                    <a:bodyPr/>
                    <a:lstStyle/>
                    <a:p>
                      <a:pPr marL="0" marR="0" algn="just">
                        <a:lnSpc>
                          <a:spcPct val="115000"/>
                        </a:lnSpc>
                        <a:spcBef>
                          <a:spcPts val="0"/>
                        </a:spcBef>
                        <a:spcAft>
                          <a:spcPts val="0"/>
                        </a:spcAft>
                      </a:pPr>
                      <a:r>
                        <a:rPr lang="en-US" sz="1200">
                          <a:effectLst/>
                        </a:rPr>
                        <a:t>         5,873.18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1,036.44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6,909.62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32,238.65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25,329.03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429,848.64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B2 </a:t>
                      </a:r>
                      <a:endParaRPr lang="en-US" sz="1100">
                        <a:effectLst/>
                        <a:latin typeface="Calibri"/>
                        <a:ea typeface="Calibri"/>
                        <a:cs typeface="Arial"/>
                      </a:endParaRPr>
                    </a:p>
                  </a:txBody>
                  <a:tcPr marL="68580" marR="68580" marT="0" marB="0" anchor="ctr"/>
                </a:tc>
              </a:tr>
              <a:tr h="472731">
                <a:tc>
                  <a:txBody>
                    <a:bodyPr/>
                    <a:lstStyle/>
                    <a:p>
                      <a:pPr marL="0" marR="0" algn="just">
                        <a:lnSpc>
                          <a:spcPct val="115000"/>
                        </a:lnSpc>
                        <a:spcBef>
                          <a:spcPts val="0"/>
                        </a:spcBef>
                        <a:spcAft>
                          <a:spcPts val="0"/>
                        </a:spcAft>
                      </a:pPr>
                      <a:r>
                        <a:rPr lang="en-US" sz="1200">
                          <a:effectLst/>
                        </a:rPr>
                        <a:t>         3,668.11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647.31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4,315.42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26,533.87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22,218.45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477,609.60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B3 </a:t>
                      </a:r>
                      <a:endParaRPr lang="en-US" sz="1100">
                        <a:effectLst/>
                        <a:latin typeface="Calibri"/>
                        <a:ea typeface="Calibri"/>
                        <a:cs typeface="Arial"/>
                      </a:endParaRPr>
                    </a:p>
                  </a:txBody>
                  <a:tcPr marL="68580" marR="68580" marT="0" marB="0" anchor="ctr"/>
                </a:tc>
              </a:tr>
              <a:tr h="472731">
                <a:tc>
                  <a:txBody>
                    <a:bodyPr/>
                    <a:lstStyle/>
                    <a:p>
                      <a:pPr marL="0" marR="0" algn="just">
                        <a:lnSpc>
                          <a:spcPct val="115000"/>
                        </a:lnSpc>
                        <a:spcBef>
                          <a:spcPts val="0"/>
                        </a:spcBef>
                        <a:spcAft>
                          <a:spcPts val="0"/>
                        </a:spcAft>
                      </a:pPr>
                      <a:r>
                        <a:rPr lang="en-US" sz="1200" dirty="0">
                          <a:effectLst/>
                        </a:rPr>
                        <a:t>     </a:t>
                      </a:r>
                      <a:r>
                        <a:rPr lang="en-US" sz="1600" dirty="0">
                          <a:effectLst/>
                        </a:rPr>
                        <a:t>167,732.28 </a:t>
                      </a:r>
                      <a:endParaRPr lang="en-US" sz="1100" dirty="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29,599.81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197,332.09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559,929.09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362,597.00 </a:t>
                      </a:r>
                      <a:endParaRPr lang="en-US" sz="1100">
                        <a:effectLst/>
                        <a:latin typeface="Calibri"/>
                        <a:ea typeface="Calibri"/>
                        <a:cs typeface="Arial"/>
                      </a:endParaRPr>
                    </a:p>
                  </a:txBody>
                  <a:tcPr marL="68580" marR="68580" marT="0" marB="0" anchor="ctr"/>
                </a:tc>
                <a:tc>
                  <a:txBody>
                    <a:bodyPr/>
                    <a:lstStyle/>
                    <a:p>
                      <a:pPr marL="0" marR="0" algn="just">
                        <a:lnSpc>
                          <a:spcPct val="115000"/>
                        </a:lnSpc>
                        <a:spcBef>
                          <a:spcPts val="0"/>
                        </a:spcBef>
                        <a:spcAft>
                          <a:spcPts val="0"/>
                        </a:spcAft>
                      </a:pPr>
                      <a:r>
                        <a:rPr lang="en-US" sz="1200">
                          <a:effectLst/>
                        </a:rPr>
                        <a:t>   6,234,024.00 </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0"/>
                        </a:spcAft>
                      </a:pPr>
                      <a:r>
                        <a:rPr lang="en-US" sz="1400" b="1" dirty="0">
                          <a:effectLst/>
                        </a:rPr>
                        <a:t> </a:t>
                      </a:r>
                      <a:r>
                        <a:rPr lang="ar-SA" sz="1400" b="1" dirty="0">
                          <a:effectLst/>
                        </a:rPr>
                        <a:t>المجموع </a:t>
                      </a:r>
                      <a:endParaRPr lang="en-US" sz="1200" b="1" dirty="0">
                        <a:effectLst/>
                        <a:latin typeface="Calibri"/>
                        <a:ea typeface="Calibri"/>
                        <a:cs typeface="Arial"/>
                      </a:endParaRPr>
                    </a:p>
                  </a:txBody>
                  <a:tcPr marL="68580" marR="68580" marT="0" marB="0" anchor="ctr"/>
                </a:tc>
              </a:tr>
            </a:tbl>
          </a:graphicData>
        </a:graphic>
      </p:graphicFrame>
      <p:sp>
        <p:nvSpPr>
          <p:cNvPr id="6" name="Rectangle 1"/>
          <p:cNvSpPr>
            <a:spLocks noChangeArrowheads="1"/>
          </p:cNvSpPr>
          <p:nvPr/>
        </p:nvSpPr>
        <p:spPr bwMode="auto">
          <a:xfrm>
            <a:off x="-1428750" y="1447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جدول (5.9) :- يظهر الأيرادات والأرباح الصافية بعد خصم الضرائب.</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342497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الدراسة المالية ( السيناريو الأول )</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63</a:t>
            </a:fld>
            <a:endParaRPr lang="en-US" dirty="0">
              <a:solidFill>
                <a:srgbClr val="FFFFFF"/>
              </a:solidFill>
            </a:endParaRPr>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1161309731"/>
              </p:ext>
            </p:extLst>
          </p:nvPr>
        </p:nvGraphicFramePr>
        <p:xfrm>
          <a:off x="304798" y="2113003"/>
          <a:ext cx="8461379" cy="4211597"/>
        </p:xfrm>
        <a:graphic>
          <a:graphicData uri="http://schemas.openxmlformats.org/drawingml/2006/table">
            <a:tbl>
              <a:tblPr firstRow="1" firstCol="1" bandRow="1">
                <a:tableStyleId>{5940675A-B579-460E-94D1-54222C63F5DA}</a:tableStyleId>
              </a:tblPr>
              <a:tblGrid>
                <a:gridCol w="1169596"/>
                <a:gridCol w="1137436"/>
                <a:gridCol w="1137436"/>
                <a:gridCol w="990180"/>
                <a:gridCol w="990180"/>
                <a:gridCol w="1039265"/>
                <a:gridCol w="1007106"/>
                <a:gridCol w="990180"/>
              </a:tblGrid>
              <a:tr h="647938">
                <a:tc>
                  <a:txBody>
                    <a:bodyPr/>
                    <a:lstStyle/>
                    <a:p>
                      <a:pPr marL="0" marR="0" algn="just" rtl="1">
                        <a:lnSpc>
                          <a:spcPct val="115000"/>
                        </a:lnSpc>
                        <a:spcBef>
                          <a:spcPts val="0"/>
                        </a:spcBef>
                        <a:spcAft>
                          <a:spcPts val="0"/>
                        </a:spcAft>
                      </a:pPr>
                      <a:r>
                        <a:rPr lang="ar-SA" sz="1200" dirty="0">
                          <a:effectLst/>
                        </a:rPr>
                        <a:t>صافي التدفق السنوي  </a:t>
                      </a:r>
                      <a:endParaRPr lang="en-US" sz="1100" dirty="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0"/>
                        </a:spcAft>
                      </a:pPr>
                      <a:r>
                        <a:rPr lang="ar-SA" sz="1200">
                          <a:effectLst/>
                        </a:rPr>
                        <a:t> صافي الربح السنوي </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0"/>
                        </a:spcAft>
                      </a:pPr>
                      <a:r>
                        <a:rPr lang="ar-SA" sz="1200" dirty="0">
                          <a:effectLst/>
                        </a:rPr>
                        <a:t> الربح السنوي </a:t>
                      </a:r>
                      <a:endParaRPr lang="en-US" sz="1100" dirty="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0"/>
                        </a:spcAft>
                      </a:pPr>
                      <a:r>
                        <a:rPr lang="ar-SA" sz="1200">
                          <a:effectLst/>
                        </a:rPr>
                        <a:t> الايرادات </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0"/>
                        </a:spcAft>
                      </a:pPr>
                      <a:r>
                        <a:rPr lang="ar-SA" sz="1200">
                          <a:effectLst/>
                        </a:rPr>
                        <a:t> الأهلاك </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0"/>
                        </a:spcAft>
                      </a:pPr>
                      <a:r>
                        <a:rPr lang="ar-SA" sz="1200">
                          <a:effectLst/>
                        </a:rPr>
                        <a:t> التكاليف التشغيلية </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0"/>
                        </a:spcAft>
                      </a:pPr>
                      <a:r>
                        <a:rPr lang="ar-SA" sz="1200">
                          <a:effectLst/>
                        </a:rPr>
                        <a:t> التكاليف التأسيسية </a:t>
                      </a:r>
                      <a:endParaRPr lang="en-US" sz="1100">
                        <a:effectLst/>
                        <a:latin typeface="Calibri"/>
                        <a:ea typeface="Calibri"/>
                        <a:cs typeface="Arial"/>
                      </a:endParaRPr>
                    </a:p>
                  </a:txBody>
                  <a:tcPr marL="68580" marR="68580" marT="0" marB="0" anchor="ctr"/>
                </a:tc>
                <a:tc>
                  <a:txBody>
                    <a:bodyPr/>
                    <a:lstStyle/>
                    <a:p>
                      <a:pPr marL="0" marR="0" algn="just" rtl="1">
                        <a:lnSpc>
                          <a:spcPct val="115000"/>
                        </a:lnSpc>
                        <a:spcBef>
                          <a:spcPts val="0"/>
                        </a:spcBef>
                        <a:spcAft>
                          <a:spcPts val="0"/>
                        </a:spcAft>
                      </a:pPr>
                      <a:r>
                        <a:rPr lang="ar-SA" sz="1200">
                          <a:effectLst/>
                        </a:rPr>
                        <a:t> السنة </a:t>
                      </a:r>
                      <a:endParaRPr lang="en-US" sz="1100">
                        <a:effectLst/>
                        <a:latin typeface="Calibri"/>
                        <a:ea typeface="Calibri"/>
                        <a:cs typeface="Arial"/>
                      </a:endParaRPr>
                    </a:p>
                  </a:txBody>
                  <a:tcPr marL="68580" marR="68580" marT="0" marB="0" anchor="ctr"/>
                </a:tc>
              </a:tr>
              <a:tr h="323969">
                <a:tc>
                  <a:txBody>
                    <a:bodyPr/>
                    <a:lstStyle/>
                    <a:p>
                      <a:pPr marL="0" marR="0" algn="ctr" rtl="1">
                        <a:lnSpc>
                          <a:spcPct val="115000"/>
                        </a:lnSpc>
                        <a:spcBef>
                          <a:spcPts val="0"/>
                        </a:spcBef>
                        <a:spcAft>
                          <a:spcPts val="0"/>
                        </a:spcAft>
                      </a:pPr>
                      <a:r>
                        <a:rPr lang="en-US" sz="1200">
                          <a:effectLst/>
                        </a:rPr>
                        <a:t>(237,000)</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237,000</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0</a:t>
                      </a:r>
                      <a:endParaRPr lang="en-US" sz="1100">
                        <a:effectLst/>
                        <a:latin typeface="Calibri"/>
                        <a:ea typeface="Calibri"/>
                        <a:cs typeface="Arial"/>
                      </a:endParaRPr>
                    </a:p>
                  </a:txBody>
                  <a:tcPr marL="68580" marR="68580" marT="0" marB="0" anchor="ctr"/>
                </a:tc>
              </a:tr>
              <a:tr h="323969">
                <a:tc>
                  <a:txBody>
                    <a:bodyPr/>
                    <a:lstStyle/>
                    <a:p>
                      <a:pPr marL="0" marR="0" algn="ctr" rtl="1">
                        <a:lnSpc>
                          <a:spcPct val="115000"/>
                        </a:lnSpc>
                        <a:spcBef>
                          <a:spcPts val="0"/>
                        </a:spcBef>
                        <a:spcAft>
                          <a:spcPts val="0"/>
                        </a:spcAft>
                      </a:pPr>
                      <a:r>
                        <a:rPr lang="ar-SA" sz="1200">
                          <a:effectLst/>
                        </a:rPr>
                        <a:t>208,562</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ar-SA" sz="1200">
                          <a:effectLst/>
                        </a:rPr>
                        <a:t>167,732</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ar-SA" sz="1200">
                          <a:effectLst/>
                        </a:rPr>
                        <a:t>197,332</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559929</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40,830</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ar-SA" sz="1200" dirty="0" smtClean="0">
                          <a:effectLst/>
                        </a:rPr>
                        <a:t>321,767</a:t>
                      </a:r>
                      <a:endParaRPr lang="en-US" sz="1100" dirty="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1</a:t>
                      </a:r>
                      <a:endParaRPr lang="en-US" sz="1100">
                        <a:effectLst/>
                        <a:latin typeface="Calibri"/>
                        <a:ea typeface="Calibri"/>
                        <a:cs typeface="Arial"/>
                      </a:endParaRPr>
                    </a:p>
                  </a:txBody>
                  <a:tcPr marL="68580" marR="68580" marT="0" marB="0" anchor="ctr"/>
                </a:tc>
              </a:tr>
              <a:tr h="323969">
                <a:tc>
                  <a:txBody>
                    <a:bodyPr/>
                    <a:lstStyle/>
                    <a:p>
                      <a:pPr marL="0" marR="0" algn="ctr" rtl="1">
                        <a:lnSpc>
                          <a:spcPct val="115000"/>
                        </a:lnSpc>
                        <a:spcBef>
                          <a:spcPts val="0"/>
                        </a:spcBef>
                        <a:spcAft>
                          <a:spcPts val="0"/>
                        </a:spcAft>
                      </a:pPr>
                      <a:r>
                        <a:rPr lang="en-US" sz="1200">
                          <a:effectLst/>
                        </a:rPr>
                        <a:t>215,443</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174,613</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205,426.57</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571128</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40,830</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324,871</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2</a:t>
                      </a:r>
                      <a:endParaRPr lang="en-US" sz="1100">
                        <a:effectLst/>
                        <a:latin typeface="Calibri"/>
                        <a:ea typeface="Calibri"/>
                        <a:cs typeface="Arial"/>
                      </a:endParaRPr>
                    </a:p>
                  </a:txBody>
                  <a:tcPr marL="68580" marR="68580" marT="0" marB="0" anchor="ctr"/>
                </a:tc>
              </a:tr>
              <a:tr h="323969">
                <a:tc>
                  <a:txBody>
                    <a:bodyPr/>
                    <a:lstStyle/>
                    <a:p>
                      <a:pPr marL="0" marR="0" algn="ctr" rtl="1">
                        <a:lnSpc>
                          <a:spcPct val="115000"/>
                        </a:lnSpc>
                        <a:spcBef>
                          <a:spcPts val="0"/>
                        </a:spcBef>
                        <a:spcAft>
                          <a:spcPts val="0"/>
                        </a:spcAft>
                      </a:pPr>
                      <a:r>
                        <a:rPr lang="en-US" sz="1200">
                          <a:effectLst/>
                        </a:rPr>
                        <a:t>222,270</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181,440</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213,458.97</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582326</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40,830</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328,037</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3</a:t>
                      </a:r>
                      <a:endParaRPr lang="en-US" sz="1100">
                        <a:effectLst/>
                        <a:latin typeface="Calibri"/>
                        <a:ea typeface="Calibri"/>
                        <a:cs typeface="Arial"/>
                      </a:endParaRPr>
                    </a:p>
                  </a:txBody>
                  <a:tcPr marL="68580" marR="68580" marT="0" marB="0" anchor="ctr"/>
                </a:tc>
              </a:tr>
              <a:tr h="323969">
                <a:tc>
                  <a:txBody>
                    <a:bodyPr/>
                    <a:lstStyle/>
                    <a:p>
                      <a:pPr marL="0" marR="0" algn="ctr" rtl="1">
                        <a:lnSpc>
                          <a:spcPct val="115000"/>
                        </a:lnSpc>
                        <a:spcBef>
                          <a:spcPts val="0"/>
                        </a:spcBef>
                        <a:spcAft>
                          <a:spcPts val="0"/>
                        </a:spcAft>
                      </a:pPr>
                      <a:r>
                        <a:rPr lang="en-US" sz="1200">
                          <a:effectLst/>
                        </a:rPr>
                        <a:t>189,044</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188,214</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221,428.05</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593525</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40,830</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331,267</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40,000</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4</a:t>
                      </a:r>
                      <a:endParaRPr lang="en-US" sz="1100">
                        <a:effectLst/>
                        <a:latin typeface="Calibri"/>
                        <a:ea typeface="Calibri"/>
                        <a:cs typeface="Arial"/>
                      </a:endParaRPr>
                    </a:p>
                  </a:txBody>
                  <a:tcPr marL="68580" marR="68580" marT="0" marB="0" anchor="ctr"/>
                </a:tc>
              </a:tr>
              <a:tr h="323969">
                <a:tc>
                  <a:txBody>
                    <a:bodyPr/>
                    <a:lstStyle/>
                    <a:p>
                      <a:pPr marL="0" marR="0" algn="ctr" rtl="1">
                        <a:lnSpc>
                          <a:spcPct val="115000"/>
                        </a:lnSpc>
                        <a:spcBef>
                          <a:spcPts val="0"/>
                        </a:spcBef>
                        <a:spcAft>
                          <a:spcPts val="0"/>
                        </a:spcAft>
                      </a:pPr>
                      <a:r>
                        <a:rPr lang="en-US" sz="1200">
                          <a:effectLst/>
                        </a:rPr>
                        <a:t>235,763</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194,933</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229,332.53</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604723</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40,830</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334,561</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5</a:t>
                      </a:r>
                      <a:endParaRPr lang="en-US" sz="1100">
                        <a:effectLst/>
                        <a:latin typeface="Calibri"/>
                        <a:ea typeface="Calibri"/>
                        <a:cs typeface="Arial"/>
                      </a:endParaRPr>
                    </a:p>
                  </a:txBody>
                  <a:tcPr marL="68580" marR="68580" marT="0" marB="0" anchor="ctr"/>
                </a:tc>
              </a:tr>
              <a:tr h="323969">
                <a:tc>
                  <a:txBody>
                    <a:bodyPr/>
                    <a:lstStyle/>
                    <a:p>
                      <a:pPr marL="0" marR="0" algn="ctr" rtl="1">
                        <a:lnSpc>
                          <a:spcPct val="115000"/>
                        </a:lnSpc>
                        <a:spcBef>
                          <a:spcPts val="0"/>
                        </a:spcBef>
                        <a:spcAft>
                          <a:spcPts val="0"/>
                        </a:spcAft>
                      </a:pPr>
                      <a:r>
                        <a:rPr lang="en-US" sz="1200">
                          <a:effectLst/>
                        </a:rPr>
                        <a:t>242,425</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201,595</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237,171.14</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615922</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dirty="0">
                          <a:effectLst/>
                        </a:rPr>
                        <a:t>40,830</a:t>
                      </a:r>
                      <a:endParaRPr lang="en-US" sz="1100" dirty="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337,921</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6</a:t>
                      </a:r>
                      <a:endParaRPr lang="en-US" sz="1100">
                        <a:effectLst/>
                        <a:latin typeface="Calibri"/>
                        <a:ea typeface="Calibri"/>
                        <a:cs typeface="Arial"/>
                      </a:endParaRPr>
                    </a:p>
                  </a:txBody>
                  <a:tcPr marL="68580" marR="68580" marT="0" marB="0" anchor="ctr"/>
                </a:tc>
              </a:tr>
              <a:tr h="323969">
                <a:tc>
                  <a:txBody>
                    <a:bodyPr/>
                    <a:lstStyle/>
                    <a:p>
                      <a:pPr marL="0" marR="0" algn="ctr" rtl="1">
                        <a:lnSpc>
                          <a:spcPct val="115000"/>
                        </a:lnSpc>
                        <a:spcBef>
                          <a:spcPts val="0"/>
                        </a:spcBef>
                        <a:spcAft>
                          <a:spcPts val="0"/>
                        </a:spcAft>
                      </a:pPr>
                      <a:r>
                        <a:rPr lang="en-US" sz="1200">
                          <a:effectLst/>
                        </a:rPr>
                        <a:t>249,031</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208,201</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244,942.54</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627121</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40,830</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341,348</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7</a:t>
                      </a:r>
                      <a:endParaRPr lang="en-US" sz="1100">
                        <a:effectLst/>
                        <a:latin typeface="Calibri"/>
                        <a:ea typeface="Calibri"/>
                        <a:cs typeface="Arial"/>
                      </a:endParaRPr>
                    </a:p>
                  </a:txBody>
                  <a:tcPr marL="68580" marR="68580" marT="0" marB="0" anchor="ctr"/>
                </a:tc>
              </a:tr>
              <a:tr h="323969">
                <a:tc>
                  <a:txBody>
                    <a:bodyPr/>
                    <a:lstStyle/>
                    <a:p>
                      <a:pPr marL="0" marR="0" algn="ctr" rtl="1">
                        <a:lnSpc>
                          <a:spcPct val="115000"/>
                        </a:lnSpc>
                        <a:spcBef>
                          <a:spcPts val="0"/>
                        </a:spcBef>
                        <a:spcAft>
                          <a:spcPts val="0"/>
                        </a:spcAft>
                      </a:pPr>
                      <a:r>
                        <a:rPr lang="en-US" sz="1200">
                          <a:effectLst/>
                        </a:rPr>
                        <a:t>255,579</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214,749</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252,645.40</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638319</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40,830</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344,844</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8</a:t>
                      </a:r>
                      <a:endParaRPr lang="en-US" sz="1100">
                        <a:effectLst/>
                        <a:latin typeface="Calibri"/>
                        <a:ea typeface="Calibri"/>
                        <a:cs typeface="Arial"/>
                      </a:endParaRPr>
                    </a:p>
                  </a:txBody>
                  <a:tcPr marL="68580" marR="68580" marT="0" marB="0" anchor="ctr"/>
                </a:tc>
              </a:tr>
              <a:tr h="323969">
                <a:tc>
                  <a:txBody>
                    <a:bodyPr/>
                    <a:lstStyle/>
                    <a:p>
                      <a:pPr marL="0" marR="0" algn="ctr" rtl="1">
                        <a:lnSpc>
                          <a:spcPct val="115000"/>
                        </a:lnSpc>
                        <a:spcBef>
                          <a:spcPts val="0"/>
                        </a:spcBef>
                        <a:spcAft>
                          <a:spcPts val="0"/>
                        </a:spcAft>
                      </a:pPr>
                      <a:r>
                        <a:rPr lang="en-US" sz="1200">
                          <a:effectLst/>
                        </a:rPr>
                        <a:t>262,067</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221,237</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dirty="0">
                          <a:effectLst/>
                        </a:rPr>
                        <a:t>260,278.35</a:t>
                      </a:r>
                      <a:endParaRPr lang="en-US" sz="1100" dirty="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649518</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40,830</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348,409</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9</a:t>
                      </a:r>
                      <a:endParaRPr lang="en-US" sz="1100">
                        <a:effectLst/>
                        <a:latin typeface="Calibri"/>
                        <a:ea typeface="Calibri"/>
                        <a:cs typeface="Arial"/>
                      </a:endParaRPr>
                    </a:p>
                  </a:txBody>
                  <a:tcPr marL="68580" marR="68580" marT="0" marB="0" anchor="ctr"/>
                </a:tc>
              </a:tr>
              <a:tr h="323969">
                <a:tc>
                  <a:txBody>
                    <a:bodyPr/>
                    <a:lstStyle/>
                    <a:p>
                      <a:pPr marL="0" marR="0" algn="ctr" rtl="1">
                        <a:lnSpc>
                          <a:spcPct val="115000"/>
                        </a:lnSpc>
                        <a:spcBef>
                          <a:spcPts val="0"/>
                        </a:spcBef>
                        <a:spcAft>
                          <a:spcPts val="0"/>
                        </a:spcAft>
                      </a:pPr>
                      <a:r>
                        <a:rPr lang="en-US" sz="1200">
                          <a:effectLst/>
                        </a:rPr>
                        <a:t>268,494</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dirty="0">
                          <a:effectLst/>
                        </a:rPr>
                        <a:t>227,664</a:t>
                      </a:r>
                      <a:endParaRPr lang="en-US" sz="1100" dirty="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267,839.98</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660716</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40,830</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352,046</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a:effectLst/>
                        </a:rPr>
                        <a:t>-</a:t>
                      </a:r>
                      <a:endParaRPr lang="en-US" sz="1100">
                        <a:effectLst/>
                        <a:latin typeface="Calibri"/>
                        <a:ea typeface="Calibri"/>
                        <a:cs typeface="Arial"/>
                      </a:endParaRPr>
                    </a:p>
                  </a:txBody>
                  <a:tcPr marL="68580" marR="68580" marT="0" marB="0" anchor="ctr"/>
                </a:tc>
                <a:tc>
                  <a:txBody>
                    <a:bodyPr/>
                    <a:lstStyle/>
                    <a:p>
                      <a:pPr marL="0" marR="0" algn="ctr" rtl="1">
                        <a:lnSpc>
                          <a:spcPct val="115000"/>
                        </a:lnSpc>
                        <a:spcBef>
                          <a:spcPts val="0"/>
                        </a:spcBef>
                        <a:spcAft>
                          <a:spcPts val="0"/>
                        </a:spcAft>
                      </a:pPr>
                      <a:r>
                        <a:rPr lang="en-US" sz="1200" dirty="0">
                          <a:effectLst/>
                        </a:rPr>
                        <a:t>10</a:t>
                      </a:r>
                      <a:endParaRPr lang="en-US" sz="1100" dirty="0">
                        <a:effectLst/>
                        <a:latin typeface="Calibri"/>
                        <a:ea typeface="Calibri"/>
                        <a:cs typeface="Arial"/>
                      </a:endParaRPr>
                    </a:p>
                  </a:txBody>
                  <a:tcPr marL="68580" marR="68580" marT="0" marB="0" anchor="ctr"/>
                </a:tc>
              </a:tr>
            </a:tbl>
          </a:graphicData>
        </a:graphic>
      </p:graphicFrame>
      <p:sp>
        <p:nvSpPr>
          <p:cNvPr id="8" name="Rectangle 2"/>
          <p:cNvSpPr>
            <a:spLocks noChangeArrowheads="1"/>
          </p:cNvSpPr>
          <p:nvPr/>
        </p:nvSpPr>
        <p:spPr bwMode="auto">
          <a:xfrm>
            <a:off x="6096000" y="1834455"/>
            <a:ext cx="204754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جدول (5.11) :- جدول التدفق النقدي.</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85824720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الدراسة المالية ( السيناريو الأول )</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64</a:t>
            </a:fld>
            <a:endParaRPr lang="en-US" dirty="0">
              <a:solidFill>
                <a:srgbClr val="FFFFFF"/>
              </a:solidFill>
            </a:endParaRPr>
          </a:p>
        </p:txBody>
      </p:sp>
      <p:sp>
        <p:nvSpPr>
          <p:cNvPr id="4" name="Content Placeholder 3"/>
          <p:cNvSpPr>
            <a:spLocks noGrp="1"/>
          </p:cNvSpPr>
          <p:nvPr>
            <p:ph sz="quarter" idx="1"/>
          </p:nvPr>
        </p:nvSpPr>
        <p:spPr/>
        <p:txBody>
          <a:bodyPr/>
          <a:lstStyle/>
          <a:p>
            <a:pPr algn="r" rtl="1"/>
            <a:r>
              <a:rPr lang="ar-SA" dirty="0" smtClean="0"/>
              <a:t>المعايير التجارية للمشروع.</a:t>
            </a:r>
          </a:p>
          <a:p>
            <a:pPr algn="r" rtl="1"/>
            <a:r>
              <a:rPr lang="ar-SA" dirty="0" smtClean="0"/>
              <a:t>معيار أسترداد رأس المال= 1.13 سنة (من خلال جدول التدفق المالي)</a:t>
            </a:r>
          </a:p>
          <a:p>
            <a:pPr algn="r" rtl="1"/>
            <a:r>
              <a:rPr lang="ar-SA" dirty="0" smtClean="0"/>
              <a:t>معيار العائد على الأستثمار البسيط= المتوسط السنوي للعوائد الكلية/المتوسط السنوي للتكاليف الكلية=1.62</a:t>
            </a:r>
          </a:p>
          <a:p>
            <a:pPr algn="r" rtl="1"/>
            <a:r>
              <a:rPr lang="ar-SA" dirty="0" smtClean="0"/>
              <a:t>القيمة الحالية الصافية</a:t>
            </a:r>
            <a:r>
              <a:rPr lang="ar-SA" sz="800" dirty="0" smtClean="0"/>
              <a:t>20%</a:t>
            </a:r>
            <a:r>
              <a:rPr lang="ar-SA" dirty="0" smtClean="0"/>
              <a:t>=592,297 دولار</a:t>
            </a:r>
          </a:p>
          <a:p>
            <a:pPr algn="r" rtl="1"/>
            <a:r>
              <a:rPr lang="ar-SA" dirty="0" smtClean="0"/>
              <a:t>معيار العائد / التكلفة=4.00</a:t>
            </a:r>
          </a:p>
          <a:p>
            <a:pPr algn="r" rtl="1"/>
            <a:r>
              <a:rPr lang="ar-SA" dirty="0" smtClean="0"/>
              <a:t>معيار العائد الداخلي= 90%</a:t>
            </a:r>
            <a:endParaRPr lang="en-US" dirty="0"/>
          </a:p>
        </p:txBody>
      </p:sp>
    </p:spTree>
    <p:extLst>
      <p:ext uri="{BB962C8B-B14F-4D97-AF65-F5344CB8AC3E}">
        <p14:creationId xmlns:p14="http://schemas.microsoft.com/office/powerpoint/2010/main" val="309545036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الدراسة المالية ( السيناريو الأول )</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65</a:t>
            </a:fld>
            <a:endParaRPr lang="en-US" dirty="0">
              <a:solidFill>
                <a:srgbClr val="FFFFFF"/>
              </a:solidFill>
            </a:endParaRPr>
          </a:p>
        </p:txBody>
      </p:sp>
      <p:sp>
        <p:nvSpPr>
          <p:cNvPr id="4" name="Content Placeholder 3"/>
          <p:cNvSpPr>
            <a:spLocks noGrp="1"/>
          </p:cNvSpPr>
          <p:nvPr>
            <p:ph sz="quarter" idx="1"/>
          </p:nvPr>
        </p:nvSpPr>
        <p:spPr/>
        <p:txBody>
          <a:bodyPr/>
          <a:lstStyle/>
          <a:p>
            <a:pPr algn="r" rtl="1"/>
            <a:r>
              <a:rPr lang="ar-SA" dirty="0" smtClean="0"/>
              <a:t>تحليل نقطة التعادل</a:t>
            </a:r>
          </a:p>
          <a:p>
            <a:pPr algn="r" rtl="1"/>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698021533"/>
              </p:ext>
            </p:extLst>
          </p:nvPr>
        </p:nvGraphicFramePr>
        <p:xfrm>
          <a:off x="4648200" y="2382024"/>
          <a:ext cx="4346575" cy="2494776"/>
        </p:xfrm>
        <a:graphic>
          <a:graphicData uri="http://schemas.openxmlformats.org/drawingml/2006/table">
            <a:tbl>
              <a:tblPr firstRow="1" firstCol="1" bandRow="1"/>
              <a:tblGrid>
                <a:gridCol w="1273546"/>
                <a:gridCol w="1107508"/>
                <a:gridCol w="996235"/>
                <a:gridCol w="969286"/>
              </a:tblGrid>
              <a:tr h="267297">
                <a:tc>
                  <a:txBody>
                    <a:bodyPr/>
                    <a:lstStyle/>
                    <a:p>
                      <a:pPr marL="0" marR="0" algn="just" rtl="1">
                        <a:lnSpc>
                          <a:spcPct val="115000"/>
                        </a:lnSpc>
                        <a:spcBef>
                          <a:spcPts val="0"/>
                        </a:spcBef>
                        <a:spcAft>
                          <a:spcPts val="0"/>
                        </a:spcAft>
                      </a:pPr>
                      <a:r>
                        <a:rPr lang="ar-SA" sz="1200" dirty="0">
                          <a:solidFill>
                            <a:srgbClr val="000000"/>
                          </a:solidFill>
                          <a:effectLst/>
                          <a:latin typeface="Calibri"/>
                          <a:ea typeface="Times New Roman"/>
                          <a:cs typeface="Times New Roman"/>
                        </a:rPr>
                        <a:t>القيمة </a:t>
                      </a:r>
                      <a:endParaRPr lang="en-US" sz="12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200">
                          <a:solidFill>
                            <a:srgbClr val="000000"/>
                          </a:solidFill>
                          <a:effectLst/>
                          <a:latin typeface="Calibri"/>
                          <a:ea typeface="Times New Roman"/>
                          <a:cs typeface="Times New Roman"/>
                        </a:rPr>
                        <a:t> التكاليف المتغيرة </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200">
                          <a:solidFill>
                            <a:srgbClr val="000000"/>
                          </a:solidFill>
                          <a:effectLst/>
                          <a:latin typeface="Calibri"/>
                          <a:ea typeface="Times New Roman"/>
                          <a:cs typeface="Times New Roman"/>
                        </a:rPr>
                        <a:t> القيمة </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200">
                          <a:solidFill>
                            <a:srgbClr val="000000"/>
                          </a:solidFill>
                          <a:effectLst/>
                          <a:latin typeface="Calibri"/>
                          <a:ea typeface="Times New Roman"/>
                          <a:cs typeface="Times New Roman"/>
                        </a:rPr>
                        <a:t> التكاليف الثابتة </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34595">
                <a:tc>
                  <a:txBody>
                    <a:bodyPr/>
                    <a:lstStyle/>
                    <a:p>
                      <a:pPr marL="0" marR="0" algn="just" rtl="1">
                        <a:lnSpc>
                          <a:spcPct val="115000"/>
                        </a:lnSpc>
                        <a:spcBef>
                          <a:spcPts val="0"/>
                        </a:spcBef>
                        <a:spcAft>
                          <a:spcPts val="0"/>
                        </a:spcAft>
                      </a:pPr>
                      <a:r>
                        <a:rPr lang="en-US" sz="1200" dirty="0">
                          <a:solidFill>
                            <a:srgbClr val="000000"/>
                          </a:solidFill>
                          <a:effectLst/>
                          <a:latin typeface="Times New Roman"/>
                          <a:ea typeface="Times New Roman"/>
                          <a:cs typeface="Arial"/>
                        </a:rPr>
                        <a:t>                117,000.00 </a:t>
                      </a:r>
                      <a:endParaRPr lang="en-US" sz="12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200" dirty="0">
                          <a:solidFill>
                            <a:srgbClr val="000000"/>
                          </a:solidFill>
                          <a:effectLst/>
                          <a:latin typeface="Calibri"/>
                          <a:ea typeface="Times New Roman"/>
                          <a:cs typeface="Times New Roman"/>
                        </a:rPr>
                        <a:t> المواد الخام </a:t>
                      </a:r>
                      <a:endParaRPr lang="en-US" sz="12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en-US" sz="1200">
                          <a:solidFill>
                            <a:srgbClr val="000000"/>
                          </a:solidFill>
                          <a:effectLst/>
                          <a:latin typeface="Times New Roman"/>
                          <a:ea typeface="Times New Roman"/>
                          <a:cs typeface="Arial"/>
                        </a:rPr>
                        <a:t>        157,322.00 </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200">
                          <a:solidFill>
                            <a:srgbClr val="000000"/>
                          </a:solidFill>
                          <a:effectLst/>
                          <a:latin typeface="Calibri"/>
                          <a:ea typeface="Times New Roman"/>
                          <a:cs typeface="Times New Roman"/>
                        </a:rPr>
                        <a:t> الأيدي العاملة والأدارية </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34595">
                <a:tc>
                  <a:txBody>
                    <a:bodyPr/>
                    <a:lstStyle/>
                    <a:p>
                      <a:pPr marL="0" marR="0" algn="just" rtl="1">
                        <a:lnSpc>
                          <a:spcPct val="115000"/>
                        </a:lnSpc>
                        <a:spcBef>
                          <a:spcPts val="0"/>
                        </a:spcBef>
                        <a:spcAft>
                          <a:spcPts val="0"/>
                        </a:spcAft>
                      </a:pPr>
                      <a:r>
                        <a:rPr lang="en-US" sz="1200">
                          <a:solidFill>
                            <a:srgbClr val="000000"/>
                          </a:solidFill>
                          <a:effectLst/>
                          <a:latin typeface="Times New Roman"/>
                          <a:ea typeface="Times New Roman"/>
                          <a:cs typeface="Arial"/>
                        </a:rPr>
                        <a:t>                   23,205.00 </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200" dirty="0">
                          <a:solidFill>
                            <a:srgbClr val="000000"/>
                          </a:solidFill>
                          <a:effectLst/>
                          <a:latin typeface="Calibri"/>
                          <a:ea typeface="Times New Roman"/>
                          <a:cs typeface="Times New Roman"/>
                        </a:rPr>
                        <a:t> غاز،كهرباء </a:t>
                      </a:r>
                      <a:endParaRPr lang="en-US" sz="12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marL="0" marR="0" algn="just" rtl="1">
                        <a:lnSpc>
                          <a:spcPct val="115000"/>
                        </a:lnSpc>
                        <a:spcBef>
                          <a:spcPts val="0"/>
                        </a:spcBef>
                        <a:spcAft>
                          <a:spcPts val="0"/>
                        </a:spcAft>
                      </a:pPr>
                      <a:r>
                        <a:rPr lang="en-US" sz="1200">
                          <a:solidFill>
                            <a:srgbClr val="000000"/>
                          </a:solidFill>
                          <a:effectLst/>
                          <a:latin typeface="Times New Roman"/>
                          <a:ea typeface="Times New Roman"/>
                          <a:cs typeface="Arial"/>
                        </a:rPr>
                        <a:t>          50,070.00 </a:t>
                      </a:r>
                      <a:endParaRPr lang="en-US" sz="1200">
                        <a:effectLst/>
                        <a:latin typeface="Calibri"/>
                        <a:ea typeface="Calibri"/>
                        <a:cs typeface="Arial"/>
                      </a:endParaRPr>
                    </a:p>
                    <a:p>
                      <a:pPr marL="0" marR="0" algn="just" rtl="1">
                        <a:lnSpc>
                          <a:spcPct val="115000"/>
                        </a:lnSpc>
                        <a:spcBef>
                          <a:spcPts val="0"/>
                        </a:spcBef>
                        <a:spcAft>
                          <a:spcPts val="0"/>
                        </a:spcAft>
                      </a:pPr>
                      <a:r>
                        <a:rPr lang="en-US" sz="1200">
                          <a:solidFill>
                            <a:srgbClr val="000000"/>
                          </a:solidFill>
                          <a:effectLst/>
                          <a:latin typeface="Times New Roman"/>
                          <a:ea typeface="Times New Roman"/>
                          <a:cs typeface="Arial"/>
                        </a:rPr>
                        <a:t> </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just" rtl="1">
                        <a:lnSpc>
                          <a:spcPct val="115000"/>
                        </a:lnSpc>
                        <a:spcBef>
                          <a:spcPts val="0"/>
                        </a:spcBef>
                        <a:spcAft>
                          <a:spcPts val="0"/>
                        </a:spcAft>
                      </a:pPr>
                      <a:r>
                        <a:rPr lang="ar-SA" sz="1200">
                          <a:solidFill>
                            <a:srgbClr val="000000"/>
                          </a:solidFill>
                          <a:effectLst/>
                          <a:latin typeface="Calibri"/>
                          <a:ea typeface="Times New Roman"/>
                          <a:cs typeface="Times New Roman"/>
                        </a:rPr>
                        <a:t> مصاريف تشغيلية عامة </a:t>
                      </a:r>
                      <a:endParaRPr lang="en-US" sz="1200">
                        <a:effectLst/>
                        <a:latin typeface="Calibri"/>
                        <a:ea typeface="Calibri"/>
                        <a:cs typeface="Arial"/>
                      </a:endParaRPr>
                    </a:p>
                    <a:p>
                      <a:pPr marL="0" marR="0" algn="just" rtl="1">
                        <a:lnSpc>
                          <a:spcPct val="115000"/>
                        </a:lnSpc>
                        <a:spcBef>
                          <a:spcPts val="0"/>
                        </a:spcBef>
                        <a:spcAft>
                          <a:spcPts val="0"/>
                        </a:spcAft>
                      </a:pPr>
                      <a:r>
                        <a:rPr lang="en-US" sz="1200">
                          <a:solidFill>
                            <a:srgbClr val="000000"/>
                          </a:solidFill>
                          <a:effectLst/>
                          <a:latin typeface="Times New Roman"/>
                          <a:ea typeface="Times New Roman"/>
                          <a:cs typeface="Arial"/>
                        </a:rPr>
                        <a:t> </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34595">
                <a:tc>
                  <a:txBody>
                    <a:bodyPr/>
                    <a:lstStyle/>
                    <a:p>
                      <a:pPr marL="0" marR="0" algn="just" rtl="1">
                        <a:lnSpc>
                          <a:spcPct val="115000"/>
                        </a:lnSpc>
                        <a:spcBef>
                          <a:spcPts val="0"/>
                        </a:spcBef>
                        <a:spcAft>
                          <a:spcPts val="0"/>
                        </a:spcAft>
                      </a:pPr>
                      <a:r>
                        <a:rPr lang="en-US" sz="1200" dirty="0">
                          <a:solidFill>
                            <a:srgbClr val="000000"/>
                          </a:solidFill>
                          <a:effectLst/>
                          <a:latin typeface="Times New Roman"/>
                          <a:ea typeface="Times New Roman"/>
                          <a:cs typeface="Arial"/>
                        </a:rPr>
                        <a:t>                   15,000.00 </a:t>
                      </a:r>
                      <a:endParaRPr lang="en-US" sz="12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200" dirty="0">
                          <a:solidFill>
                            <a:srgbClr val="000000"/>
                          </a:solidFill>
                          <a:effectLst/>
                          <a:latin typeface="Calibri"/>
                          <a:ea typeface="Times New Roman"/>
                          <a:cs typeface="Times New Roman"/>
                        </a:rPr>
                        <a:t> وقود </a:t>
                      </a:r>
                      <a:endParaRPr lang="en-US" sz="12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vMerge="1">
                  <a:txBody>
                    <a:bodyPr/>
                    <a:lstStyle/>
                    <a:p>
                      <a:endParaRPr lang="en-US"/>
                    </a:p>
                  </a:txBody>
                  <a:tcPr/>
                </a:tc>
              </a:tr>
              <a:tr h="623694">
                <a:tc>
                  <a:txBody>
                    <a:bodyPr/>
                    <a:lstStyle/>
                    <a:p>
                      <a:pPr marL="0" marR="0" algn="just" rtl="1">
                        <a:lnSpc>
                          <a:spcPct val="115000"/>
                        </a:lnSpc>
                        <a:spcBef>
                          <a:spcPts val="0"/>
                        </a:spcBef>
                        <a:spcAft>
                          <a:spcPts val="0"/>
                        </a:spcAft>
                      </a:pPr>
                      <a:r>
                        <a:rPr lang="en-US" sz="1400" b="1" dirty="0">
                          <a:solidFill>
                            <a:srgbClr val="000000"/>
                          </a:solidFill>
                          <a:effectLst/>
                          <a:latin typeface="Times New Roman"/>
                          <a:ea typeface="Times New Roman"/>
                          <a:cs typeface="Arial"/>
                        </a:rPr>
                        <a:t>                155,205.00 </a:t>
                      </a:r>
                      <a:endParaRPr lang="en-US" sz="1400" b="1"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b="1" dirty="0">
                          <a:solidFill>
                            <a:srgbClr val="000000"/>
                          </a:solidFill>
                          <a:effectLst/>
                          <a:latin typeface="Calibri"/>
                          <a:ea typeface="Times New Roman"/>
                          <a:cs typeface="Times New Roman"/>
                        </a:rPr>
                        <a:t> المجموع </a:t>
                      </a:r>
                      <a:endParaRPr lang="en-US" sz="1400" b="1"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en-US" sz="1400" b="1" dirty="0">
                          <a:solidFill>
                            <a:srgbClr val="000000"/>
                          </a:solidFill>
                          <a:effectLst/>
                          <a:latin typeface="Times New Roman"/>
                          <a:ea typeface="Times New Roman"/>
                          <a:cs typeface="Arial"/>
                        </a:rPr>
                        <a:t>        207,392.00 </a:t>
                      </a:r>
                      <a:endParaRPr lang="en-US" sz="1400" b="1"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b="1" dirty="0">
                          <a:solidFill>
                            <a:srgbClr val="000000"/>
                          </a:solidFill>
                          <a:effectLst/>
                          <a:latin typeface="Calibri"/>
                          <a:ea typeface="Times New Roman"/>
                          <a:cs typeface="Times New Roman"/>
                        </a:rPr>
                        <a:t> المجموع </a:t>
                      </a:r>
                      <a:endParaRPr lang="en-US" sz="1400" b="1"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
        <p:nvSpPr>
          <p:cNvPr id="6" name="Rectangle 1"/>
          <p:cNvSpPr>
            <a:spLocks noChangeArrowheads="1"/>
          </p:cNvSpPr>
          <p:nvPr/>
        </p:nvSpPr>
        <p:spPr bwMode="auto">
          <a:xfrm>
            <a:off x="6019800" y="2133600"/>
            <a:ext cx="2688749"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جدول (5.13) :- توزيع التكاليف الى ثابتة ومتغيرة.</a:t>
            </a:r>
            <a:endParaRPr kumimoji="0" 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6"/>
          <p:cNvSpPr/>
          <p:nvPr/>
        </p:nvSpPr>
        <p:spPr>
          <a:xfrm>
            <a:off x="4724400" y="5257800"/>
            <a:ext cx="4305300" cy="523220"/>
          </a:xfrm>
          <a:prstGeom prst="rect">
            <a:avLst/>
          </a:prstGeom>
        </p:spPr>
        <p:txBody>
          <a:bodyPr wrap="square">
            <a:spAutoFit/>
          </a:bodyPr>
          <a:lstStyle/>
          <a:p>
            <a:pPr algn="r" rtl="1"/>
            <a:r>
              <a:rPr lang="ar-SA" sz="1400" dirty="0"/>
              <a:t>نقطة التعادل = التكاليف الثابتة/(سعر بيع الوحدة- التكلفة المتغيرة للوحدة).</a:t>
            </a:r>
            <a:br>
              <a:rPr lang="ar-SA" sz="1400" dirty="0"/>
            </a:br>
            <a:endParaRPr lang="en-US" sz="1400" dirty="0"/>
          </a:p>
        </p:txBody>
      </p:sp>
      <p:graphicFrame>
        <p:nvGraphicFramePr>
          <p:cNvPr id="10" name="Table 9"/>
          <p:cNvGraphicFramePr>
            <a:graphicFrameLocks noGrp="1"/>
          </p:cNvGraphicFramePr>
          <p:nvPr>
            <p:extLst>
              <p:ext uri="{D42A27DB-BD31-4B8C-83A1-F6EECF244321}">
                <p14:modId xmlns:p14="http://schemas.microsoft.com/office/powerpoint/2010/main" val="1246772464"/>
              </p:ext>
            </p:extLst>
          </p:nvPr>
        </p:nvGraphicFramePr>
        <p:xfrm>
          <a:off x="152400" y="1981200"/>
          <a:ext cx="4419600" cy="2891790"/>
        </p:xfrm>
        <a:graphic>
          <a:graphicData uri="http://schemas.openxmlformats.org/drawingml/2006/table">
            <a:tbl>
              <a:tblPr firstRow="1" firstCol="1" bandRow="1"/>
              <a:tblGrid>
                <a:gridCol w="457200"/>
                <a:gridCol w="924367"/>
                <a:gridCol w="885688"/>
                <a:gridCol w="772546"/>
                <a:gridCol w="703600"/>
                <a:gridCol w="676199"/>
              </a:tblGrid>
              <a:tr h="381000">
                <a:tc>
                  <a:txBody>
                    <a:bodyPr/>
                    <a:lstStyle/>
                    <a:p>
                      <a:pPr marL="0" marR="0" algn="just" rtl="1">
                        <a:lnSpc>
                          <a:spcPct val="115000"/>
                        </a:lnSpc>
                        <a:spcBef>
                          <a:spcPts val="0"/>
                        </a:spcBef>
                        <a:spcAft>
                          <a:spcPts val="0"/>
                        </a:spcAft>
                      </a:pPr>
                      <a:r>
                        <a:rPr lang="ar-SA" sz="1100">
                          <a:solidFill>
                            <a:srgbClr val="000000"/>
                          </a:solidFill>
                          <a:effectLst/>
                          <a:latin typeface="Calibri"/>
                          <a:ea typeface="Times New Roman"/>
                          <a:cs typeface="Times New Roman"/>
                        </a:rPr>
                        <a:t>النسبة من الانتاج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100">
                          <a:solidFill>
                            <a:srgbClr val="000000"/>
                          </a:solidFill>
                          <a:effectLst/>
                          <a:latin typeface="Calibri"/>
                          <a:ea typeface="Times New Roman"/>
                          <a:cs typeface="Times New Roman"/>
                        </a:rPr>
                        <a:t> نقطة التعادل (صحن)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100">
                          <a:solidFill>
                            <a:srgbClr val="000000"/>
                          </a:solidFill>
                          <a:effectLst/>
                          <a:latin typeface="Calibri"/>
                          <a:ea typeface="Times New Roman"/>
                          <a:cs typeface="Times New Roman"/>
                        </a:rPr>
                        <a:t> سعر البيع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100">
                          <a:solidFill>
                            <a:srgbClr val="000000"/>
                          </a:solidFill>
                          <a:effectLst/>
                          <a:latin typeface="Calibri"/>
                          <a:ea typeface="Times New Roman"/>
                          <a:cs typeface="Times New Roman"/>
                        </a:rPr>
                        <a:t> التكاليف المتغيرة للصحن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100">
                          <a:solidFill>
                            <a:srgbClr val="000000"/>
                          </a:solidFill>
                          <a:effectLst/>
                          <a:latin typeface="Calibri"/>
                          <a:ea typeface="Times New Roman"/>
                          <a:cs typeface="Times New Roman"/>
                        </a:rPr>
                        <a:t> التكاليف الثابتة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100">
                          <a:solidFill>
                            <a:srgbClr val="000000"/>
                          </a:solidFill>
                          <a:effectLst/>
                          <a:latin typeface="Calibri"/>
                          <a:ea typeface="Times New Roman"/>
                          <a:cs typeface="Times New Roman"/>
                        </a:rPr>
                        <a:t> الصنف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90500">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46%</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576,908.17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0.092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0.023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39,404.48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Calibri"/>
                          <a:ea typeface="Times New Roman"/>
                          <a:cs typeface="Calibri"/>
                        </a:rPr>
                        <a:t> A1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90500">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59%</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746,360.64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0.100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0.031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51,848.00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Calibri"/>
                          <a:ea typeface="Times New Roman"/>
                          <a:cs typeface="Calibri"/>
                        </a:rPr>
                        <a:t> A2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90500">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43%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1,072,249.63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0.092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0.02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74,661.12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Calibri"/>
                          <a:ea typeface="Times New Roman"/>
                          <a:cs typeface="Calibri"/>
                        </a:rPr>
                        <a:t> A3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38125">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84%</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241,252.33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0.100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0.04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14,517.44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Calibri"/>
                          <a:ea typeface="Times New Roman"/>
                          <a:cs typeface="Calibri"/>
                        </a:rPr>
                        <a:t> B1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38125">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68%</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291,645.38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0.075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0.025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14,517.44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Calibri"/>
                          <a:ea typeface="Times New Roman"/>
                          <a:cs typeface="Calibri"/>
                        </a:rPr>
                        <a:t> B2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38125">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73%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349,113.20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0.056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0.020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a:solidFill>
                            <a:srgbClr val="000000"/>
                          </a:solidFill>
                          <a:effectLst/>
                          <a:latin typeface="Times New Roman"/>
                          <a:ea typeface="Times New Roman"/>
                          <a:cs typeface="Arial"/>
                        </a:rPr>
                        <a:t>          12,443.52 </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en-US" sz="1100" dirty="0">
                          <a:solidFill>
                            <a:srgbClr val="000000"/>
                          </a:solidFill>
                          <a:effectLst/>
                          <a:latin typeface="Calibri"/>
                          <a:ea typeface="Times New Roman"/>
                          <a:cs typeface="Calibri"/>
                        </a:rPr>
                        <a:t> B3 </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
        <p:nvSpPr>
          <p:cNvPr id="11" name="Rectangle 3"/>
          <p:cNvSpPr>
            <a:spLocks noChangeArrowheads="1"/>
          </p:cNvSpPr>
          <p:nvPr/>
        </p:nvSpPr>
        <p:spPr bwMode="auto">
          <a:xfrm>
            <a:off x="1295400" y="1752600"/>
            <a:ext cx="285866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جدول (5.14) :- حساب نقطة التعادل لجميع الأصناف.</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174522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الدراسة المالية ( السيناريو الأول )</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66</a:t>
            </a:fld>
            <a:endParaRPr lang="en-US" dirty="0">
              <a:solidFill>
                <a:srgbClr val="FFFFFF"/>
              </a:solidFill>
            </a:endParaRPr>
          </a:p>
        </p:txBody>
      </p:sp>
      <p:pic>
        <p:nvPicPr>
          <p:cNvPr id="5" name="Content Placeholder 4"/>
          <p:cNvPicPr>
            <a:picLocks noGrp="1"/>
          </p:cNvPicPr>
          <p:nvPr>
            <p:ph sz="quarter" idx="1"/>
          </p:nvPr>
        </p:nvPicPr>
        <p:blipFill>
          <a:blip r:embed="rId2"/>
          <a:stretch>
            <a:fillRect/>
          </a:stretch>
        </p:blipFill>
        <p:spPr>
          <a:xfrm>
            <a:off x="1470025" y="2038350"/>
            <a:ext cx="6438900" cy="3619500"/>
          </a:xfrm>
          <a:prstGeom prst="rect">
            <a:avLst/>
          </a:prstGeom>
        </p:spPr>
      </p:pic>
      <p:sp>
        <p:nvSpPr>
          <p:cNvPr id="6" name="Rectangle 5"/>
          <p:cNvSpPr/>
          <p:nvPr/>
        </p:nvSpPr>
        <p:spPr>
          <a:xfrm>
            <a:off x="4533900" y="5715000"/>
            <a:ext cx="3284874" cy="369332"/>
          </a:xfrm>
          <a:prstGeom prst="rect">
            <a:avLst/>
          </a:prstGeom>
        </p:spPr>
        <p:txBody>
          <a:bodyPr wrap="none">
            <a:spAutoFit/>
          </a:bodyPr>
          <a:lstStyle/>
          <a:p>
            <a:pPr rtl="1"/>
            <a:r>
              <a:rPr lang="ar-SA" dirty="0"/>
              <a:t>شكل (5.1) :- تحليل نقطة التعادل ل </a:t>
            </a:r>
            <a:r>
              <a:rPr lang="en-US" dirty="0"/>
              <a:t>A1</a:t>
            </a:r>
            <a:r>
              <a:rPr lang="ar-SA" dirty="0"/>
              <a:t>.</a:t>
            </a:r>
            <a:endParaRPr lang="en-US" dirty="0"/>
          </a:p>
        </p:txBody>
      </p:sp>
    </p:spTree>
    <p:extLst>
      <p:ext uri="{BB962C8B-B14F-4D97-AF65-F5344CB8AC3E}">
        <p14:creationId xmlns:p14="http://schemas.microsoft.com/office/powerpoint/2010/main" val="184346537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الدراسة المالية ( السيناريو الأول )</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67</a:t>
            </a:fld>
            <a:endParaRPr lang="en-US" dirty="0">
              <a:solidFill>
                <a:srgbClr val="FFFFFF"/>
              </a:solidFill>
            </a:endParaRPr>
          </a:p>
        </p:txBody>
      </p:sp>
      <p:sp>
        <p:nvSpPr>
          <p:cNvPr id="4" name="Content Placeholder 3"/>
          <p:cNvSpPr>
            <a:spLocks noGrp="1"/>
          </p:cNvSpPr>
          <p:nvPr>
            <p:ph sz="quarter" idx="1"/>
          </p:nvPr>
        </p:nvSpPr>
        <p:spPr/>
        <p:txBody>
          <a:bodyPr/>
          <a:lstStyle/>
          <a:p>
            <a:pPr lvl="0" algn="r" rtl="1"/>
            <a:r>
              <a:rPr lang="ar-SA" sz="2000" dirty="0" smtClean="0"/>
              <a:t>دراسة الحساسية</a:t>
            </a:r>
          </a:p>
          <a:p>
            <a:pPr lvl="1" algn="r" rtl="1"/>
            <a:r>
              <a:rPr lang="ar-SA" sz="1600" dirty="0" smtClean="0"/>
              <a:t>زيادة </a:t>
            </a:r>
            <a:r>
              <a:rPr lang="ar-SA" sz="1600" dirty="0"/>
              <a:t>التكاليف التشغيلية بمقدار 5%.(الحالة الأولى)</a:t>
            </a:r>
            <a:endParaRPr lang="en-US" sz="1600" dirty="0"/>
          </a:p>
          <a:p>
            <a:pPr lvl="1" algn="r" rtl="1"/>
            <a:r>
              <a:rPr lang="ar-SA" sz="1600" dirty="0"/>
              <a:t>نقص الأيرادات بمقدار 5%.(الحالة الثانية)</a:t>
            </a:r>
            <a:endParaRPr lang="en-US" sz="1600" dirty="0"/>
          </a:p>
          <a:p>
            <a:pPr lvl="1" algn="r" rtl="1"/>
            <a:r>
              <a:rPr lang="ar-SA" sz="1600" dirty="0"/>
              <a:t>نقص التكاليف التشغيلية بمقدار 5%.(الحالة الثالثة)</a:t>
            </a:r>
            <a:endParaRPr lang="en-US" sz="1600" dirty="0"/>
          </a:p>
          <a:p>
            <a:pPr lvl="1" algn="r" rtl="1"/>
            <a:r>
              <a:rPr lang="ar-SA" sz="1600" dirty="0"/>
              <a:t>زيادة الأيرادات بمقدار 5%.(الحالة الرابعة)</a:t>
            </a:r>
            <a:endParaRPr lang="en-US" sz="1600" dirty="0"/>
          </a:p>
          <a:p>
            <a:pPr algn="r" rtl="1"/>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865356446"/>
              </p:ext>
            </p:extLst>
          </p:nvPr>
        </p:nvGraphicFramePr>
        <p:xfrm>
          <a:off x="1502410" y="3591147"/>
          <a:ext cx="6240780" cy="2944368"/>
        </p:xfrm>
        <a:graphic>
          <a:graphicData uri="http://schemas.openxmlformats.org/drawingml/2006/table">
            <a:tbl>
              <a:tblPr rtl="1" firstRow="1" firstCol="1" bandRow="1"/>
              <a:tblGrid>
                <a:gridCol w="1657350"/>
                <a:gridCol w="1028700"/>
                <a:gridCol w="914400"/>
                <a:gridCol w="857250"/>
                <a:gridCol w="857250"/>
                <a:gridCol w="925830"/>
              </a:tblGrid>
              <a:tr h="0">
                <a:tc>
                  <a:txBody>
                    <a:bodyPr/>
                    <a:lstStyle/>
                    <a:p>
                      <a:pPr marL="0" marR="0" algn="just" rtl="1">
                        <a:lnSpc>
                          <a:spcPct val="115000"/>
                        </a:lnSpc>
                        <a:spcBef>
                          <a:spcPts val="0"/>
                        </a:spcBef>
                        <a:spcAft>
                          <a:spcPts val="0"/>
                        </a:spcAft>
                      </a:pPr>
                      <a:r>
                        <a:rPr lang="ar-SA" sz="1400" b="1" dirty="0">
                          <a:effectLst/>
                          <a:latin typeface="Calibri"/>
                          <a:ea typeface="Calibri"/>
                          <a:cs typeface="Times New Roman"/>
                        </a:rPr>
                        <a:t>نوع المعيار</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b="1">
                          <a:effectLst/>
                          <a:latin typeface="Calibri"/>
                          <a:ea typeface="Calibri"/>
                          <a:cs typeface="Times New Roman"/>
                        </a:rPr>
                        <a:t>الحالة الأساسية</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b="1">
                          <a:effectLst/>
                          <a:latin typeface="Calibri"/>
                          <a:ea typeface="Calibri"/>
                          <a:cs typeface="Times New Roman"/>
                        </a:rPr>
                        <a:t>الحالة الأولى</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b="1">
                          <a:effectLst/>
                          <a:latin typeface="Calibri"/>
                          <a:ea typeface="Calibri"/>
                          <a:cs typeface="Times New Roman"/>
                        </a:rPr>
                        <a:t>الحالة الثانية</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b="1">
                          <a:effectLst/>
                          <a:latin typeface="Calibri"/>
                          <a:ea typeface="Calibri"/>
                          <a:cs typeface="Times New Roman"/>
                        </a:rPr>
                        <a:t>الحالة الثالثة</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b="1">
                          <a:effectLst/>
                          <a:latin typeface="Calibri"/>
                          <a:ea typeface="Calibri"/>
                          <a:cs typeface="Times New Roman"/>
                        </a:rPr>
                        <a:t>الحالة الرابعة</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marL="0" marR="0" algn="just" rtl="1">
                        <a:lnSpc>
                          <a:spcPct val="115000"/>
                        </a:lnSpc>
                        <a:spcBef>
                          <a:spcPts val="0"/>
                        </a:spcBef>
                        <a:spcAft>
                          <a:spcPts val="0"/>
                        </a:spcAft>
                      </a:pPr>
                      <a:r>
                        <a:rPr lang="ar-SA" sz="1400" b="1">
                          <a:effectLst/>
                          <a:latin typeface="Calibri"/>
                          <a:ea typeface="Calibri"/>
                          <a:cs typeface="Times New Roman"/>
                        </a:rPr>
                        <a:t>فترة الأسترداد (سنة)</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1.13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1.21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1.27</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1.08</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1.02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ar-SA" sz="1400" b="1">
                          <a:effectLst/>
                          <a:latin typeface="Calibri"/>
                          <a:ea typeface="Calibri"/>
                          <a:cs typeface="Times New Roman"/>
                        </a:rPr>
                        <a:t>عائد الأستثمار البسيط</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1.62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1.55</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1.54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1.71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1.71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ar-SA" sz="1400" b="1">
                          <a:effectLst/>
                          <a:latin typeface="Calibri"/>
                          <a:ea typeface="Calibri"/>
                          <a:cs typeface="Times New Roman"/>
                        </a:rPr>
                        <a:t>القيمة الحالية الصافية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592,297</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536,977</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503,816</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647,617</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680,779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ar-SA" sz="1400" b="1">
                          <a:effectLst/>
                          <a:latin typeface="Calibri"/>
                          <a:ea typeface="Calibri"/>
                          <a:cs typeface="Times New Roman"/>
                        </a:rPr>
                        <a:t>معدل العائد/التكلفة</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0">
                        <a:lnSpc>
                          <a:spcPct val="115000"/>
                        </a:lnSpc>
                        <a:spcBef>
                          <a:spcPts val="0"/>
                        </a:spcBef>
                        <a:spcAft>
                          <a:spcPts val="0"/>
                        </a:spcAft>
                      </a:pPr>
                      <a:r>
                        <a:rPr lang="en-US" sz="1400">
                          <a:effectLst/>
                          <a:latin typeface="Times New Roman"/>
                          <a:ea typeface="Calibri"/>
                          <a:cs typeface="Arial"/>
                        </a:rPr>
                        <a:t>4.00</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400">
                          <a:effectLst/>
                          <a:latin typeface="Times New Roman"/>
                          <a:ea typeface="Calibri"/>
                          <a:cs typeface="Arial"/>
                        </a:rPr>
                        <a:t>3.72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400" dirty="0">
                          <a:effectLst/>
                          <a:latin typeface="Times New Roman"/>
                          <a:ea typeface="Calibri"/>
                          <a:cs typeface="Arial"/>
                        </a:rPr>
                        <a:t>3.55</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400">
                          <a:effectLst/>
                          <a:latin typeface="Times New Roman"/>
                          <a:ea typeface="Calibri"/>
                          <a:cs typeface="Arial"/>
                        </a:rPr>
                        <a:t>4.28</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400">
                          <a:effectLst/>
                          <a:latin typeface="Times New Roman"/>
                          <a:ea typeface="Calibri"/>
                          <a:cs typeface="Arial"/>
                        </a:rPr>
                        <a:t>4.45</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ar-SA" sz="1400" b="1">
                          <a:effectLst/>
                          <a:latin typeface="Calibri"/>
                          <a:ea typeface="Calibri"/>
                          <a:cs typeface="Times New Roman"/>
                        </a:rPr>
                        <a:t>المعدل الداخلي للعائد</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90%</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83%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80%</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96%</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100%</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en-US" sz="1400" b="1">
                          <a:effectLst/>
                          <a:latin typeface="Times New Roman"/>
                          <a:ea typeface="Calibri"/>
                          <a:cs typeface="Arial"/>
                        </a:rPr>
                        <a:t>B.E.P (A1)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46%</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49%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49%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43%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43%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en-US" sz="1400" b="1">
                          <a:effectLst/>
                          <a:latin typeface="Times New Roman"/>
                          <a:ea typeface="Calibri"/>
                          <a:cs typeface="Arial"/>
                        </a:rPr>
                        <a:t>B.E.P (A2)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59%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64%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64%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55%</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55%</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en-US" sz="1400" b="1">
                          <a:effectLst/>
                          <a:latin typeface="Times New Roman"/>
                          <a:ea typeface="Calibri"/>
                          <a:cs typeface="Arial"/>
                        </a:rPr>
                        <a:t>B.E.P (A3)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43%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45%</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46%</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40%</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40%</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en-US" sz="1400" b="1">
                          <a:effectLst/>
                          <a:latin typeface="Times New Roman"/>
                          <a:ea typeface="Calibri"/>
                          <a:cs typeface="Arial"/>
                        </a:rPr>
                        <a:t>B.E.P (B1)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84%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91%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92%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77%</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78%</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en-US" sz="1400" b="1">
                          <a:effectLst/>
                          <a:latin typeface="Times New Roman"/>
                          <a:ea typeface="Calibri"/>
                          <a:cs typeface="Arial"/>
                        </a:rPr>
                        <a:t>B.E.P (B2)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68%</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73%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73%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63%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63%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en-US" sz="1400" b="1">
                          <a:effectLst/>
                          <a:latin typeface="Times New Roman"/>
                          <a:ea typeface="Calibri"/>
                          <a:cs typeface="Arial"/>
                        </a:rPr>
                        <a:t>B.E.P (B3)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73%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79%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79%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68%</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dirty="0">
                          <a:effectLst/>
                          <a:latin typeface="Calibri"/>
                          <a:ea typeface="Calibri"/>
                          <a:cs typeface="Times New Roman"/>
                        </a:rPr>
                        <a:t>68%</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1"/>
          <p:cNvSpPr>
            <a:spLocks noChangeArrowheads="1"/>
          </p:cNvSpPr>
          <p:nvPr/>
        </p:nvSpPr>
        <p:spPr bwMode="auto">
          <a:xfrm>
            <a:off x="-1219200" y="3276600"/>
            <a:ext cx="9231886"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جدول (5.15) :- ملخص دراسة الحساسية للسيناريو الأول.</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Action Button: Forward or Next 6">
            <a:hlinkClick r:id="rId2" action="ppaction://hlinksldjump" highlightClick="1"/>
          </p:cNvPr>
          <p:cNvSpPr/>
          <p:nvPr/>
        </p:nvSpPr>
        <p:spPr>
          <a:xfrm>
            <a:off x="152400" y="6172200"/>
            <a:ext cx="685800" cy="5334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734895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الدراسة المالية ( السيناريو </a:t>
            </a:r>
            <a:r>
              <a:rPr lang="ar-SA" dirty="0" smtClean="0"/>
              <a:t>الثاني)</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68</a:t>
            </a:fld>
            <a:endParaRPr lang="en-US" dirty="0">
              <a:solidFill>
                <a:srgbClr val="FFFFFF"/>
              </a:solidFill>
            </a:endParaRPr>
          </a:p>
        </p:txBody>
      </p:sp>
      <p:sp>
        <p:nvSpPr>
          <p:cNvPr id="4" name="Content Placeholder 3"/>
          <p:cNvSpPr>
            <a:spLocks noGrp="1"/>
          </p:cNvSpPr>
          <p:nvPr>
            <p:ph sz="quarter" idx="1"/>
          </p:nvPr>
        </p:nvSpPr>
        <p:spPr/>
        <p:txBody>
          <a:bodyPr/>
          <a:lstStyle/>
          <a:p>
            <a:pPr lvl="0" algn="r" rtl="1">
              <a:buClr>
                <a:srgbClr val="F3A447"/>
              </a:buClr>
            </a:pPr>
            <a:r>
              <a:rPr lang="ar-SA" sz="1800" dirty="0">
                <a:solidFill>
                  <a:prstClr val="black"/>
                </a:solidFill>
              </a:rPr>
              <a:t>تم تقدير تكلفة الوحدات المنتجة، وذلك بالوصول الى تكلفة الغرام الواحد من هذه الوحدات ومن ثم ضرب وزن الوحدة بتكلفة الغرام الواحد.</a:t>
            </a:r>
          </a:p>
          <a:p>
            <a:pPr marL="0" lvl="0" indent="0" algn="r" rtl="1">
              <a:buClr>
                <a:srgbClr val="F3A447"/>
              </a:buClr>
              <a:buNone/>
            </a:pPr>
            <a:endParaRPr lang="en-US" sz="1800" dirty="0">
              <a:solidFill>
                <a:prstClr val="black"/>
              </a:solidFill>
            </a:endParaRPr>
          </a:p>
          <a:p>
            <a:pPr lvl="0" algn="r" rtl="1">
              <a:buClr>
                <a:srgbClr val="F3A447"/>
              </a:buClr>
            </a:pPr>
            <a:r>
              <a:rPr lang="ar-SA" sz="1800" dirty="0">
                <a:solidFill>
                  <a:prstClr val="black"/>
                </a:solidFill>
              </a:rPr>
              <a:t>تم الوصول الى تكلفة الغرام الواحد من خلال قسمة التكاليف التشغيلية الكلية بما فيها الاهلاك الى وزن الوحدات الكلية المنتجة.</a:t>
            </a:r>
          </a:p>
          <a:p>
            <a:pPr marL="0" lvl="0" indent="0" algn="r" rtl="1">
              <a:buClr>
                <a:srgbClr val="F3A447"/>
              </a:buClr>
              <a:buNone/>
            </a:pPr>
            <a:endParaRPr lang="en-US" sz="1800" dirty="0">
              <a:solidFill>
                <a:prstClr val="black"/>
              </a:solidFill>
            </a:endParaRPr>
          </a:p>
          <a:p>
            <a:pPr lvl="0" algn="r" rtl="1">
              <a:buClr>
                <a:srgbClr val="F3A447"/>
              </a:buClr>
            </a:pPr>
            <a:r>
              <a:rPr lang="ar-SA" sz="1800" dirty="0">
                <a:solidFill>
                  <a:prstClr val="black"/>
                </a:solidFill>
              </a:rPr>
              <a:t>من خلال جدول (5.3) نلحظ أن التكاليف التشغيلية الكلية هي 362,597 دولار</a:t>
            </a:r>
          </a:p>
          <a:p>
            <a:pPr marL="0" lvl="0" indent="0" algn="r" rtl="1">
              <a:buClr>
                <a:srgbClr val="F3A447"/>
              </a:buClr>
              <a:buNone/>
            </a:pPr>
            <a:r>
              <a:rPr lang="ar-SA" sz="1800" dirty="0">
                <a:solidFill>
                  <a:prstClr val="black"/>
                </a:solidFill>
              </a:rPr>
              <a:t> </a:t>
            </a:r>
            <a:endParaRPr lang="en-US" sz="1800" dirty="0">
              <a:solidFill>
                <a:prstClr val="black"/>
              </a:solidFill>
            </a:endParaRPr>
          </a:p>
          <a:p>
            <a:pPr lvl="0" algn="r" rtl="1">
              <a:buClr>
                <a:srgbClr val="F3A447"/>
              </a:buClr>
            </a:pPr>
            <a:r>
              <a:rPr lang="ar-SA" sz="1800" dirty="0">
                <a:solidFill>
                  <a:prstClr val="black"/>
                </a:solidFill>
              </a:rPr>
              <a:t>ونلحظ من خلال جدول (5.6) أن وزن الوحدات المنتجة هي 58,458,120 غرام</a:t>
            </a:r>
          </a:p>
          <a:p>
            <a:pPr lvl="0" algn="r" rtl="1">
              <a:buClr>
                <a:srgbClr val="F3A447"/>
              </a:buClr>
            </a:pPr>
            <a:endParaRPr lang="ar-SA" sz="1800" dirty="0">
              <a:solidFill>
                <a:prstClr val="black"/>
              </a:solidFill>
            </a:endParaRPr>
          </a:p>
          <a:p>
            <a:pPr lvl="0" algn="r" rtl="1">
              <a:buClr>
                <a:srgbClr val="F3A447"/>
              </a:buClr>
            </a:pPr>
            <a:r>
              <a:rPr lang="ar-SA" sz="1800" dirty="0">
                <a:solidFill>
                  <a:prstClr val="black"/>
                </a:solidFill>
              </a:rPr>
              <a:t>أذا سعر الغرام الواحد = </a:t>
            </a:r>
            <a:r>
              <a:rPr lang="ar-SA" sz="1800" dirty="0" smtClean="0">
                <a:solidFill>
                  <a:prstClr val="black"/>
                </a:solidFill>
              </a:rPr>
              <a:t>321,636\58,458,120 </a:t>
            </a:r>
            <a:r>
              <a:rPr lang="ar-SA" sz="1800" dirty="0">
                <a:solidFill>
                  <a:prstClr val="black"/>
                </a:solidFill>
              </a:rPr>
              <a:t>= </a:t>
            </a:r>
            <a:r>
              <a:rPr lang="ar-SA" sz="1800" dirty="0" smtClean="0">
                <a:solidFill>
                  <a:prstClr val="black"/>
                </a:solidFill>
              </a:rPr>
              <a:t>0.0055دولار</a:t>
            </a:r>
            <a:r>
              <a:rPr lang="ar-SA" sz="1800" dirty="0">
                <a:solidFill>
                  <a:prstClr val="black"/>
                </a:solidFill>
              </a:rPr>
              <a:t>/ غرام الجاهز. </a:t>
            </a:r>
            <a:endParaRPr lang="en-US" sz="1800" dirty="0">
              <a:solidFill>
                <a:prstClr val="black"/>
              </a:solidFill>
            </a:endParaRPr>
          </a:p>
          <a:p>
            <a:pPr algn="r" rtl="1"/>
            <a:endParaRPr lang="en-US" dirty="0"/>
          </a:p>
        </p:txBody>
      </p:sp>
    </p:spTree>
    <p:extLst>
      <p:ext uri="{BB962C8B-B14F-4D97-AF65-F5344CB8AC3E}">
        <p14:creationId xmlns:p14="http://schemas.microsoft.com/office/powerpoint/2010/main" val="348782688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الدراسة المالية ( السيناريو الثاني)</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69</a:t>
            </a:fld>
            <a:endParaRPr lang="en-US" dirty="0">
              <a:solidFill>
                <a:srgbClr val="FFFFFF"/>
              </a:solidFill>
            </a:endParaRP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970691441"/>
              </p:ext>
            </p:extLst>
          </p:nvPr>
        </p:nvGraphicFramePr>
        <p:xfrm>
          <a:off x="612775" y="1828800"/>
          <a:ext cx="8153400" cy="4038602"/>
        </p:xfrm>
        <a:graphic>
          <a:graphicData uri="http://schemas.openxmlformats.org/drawingml/2006/table">
            <a:tbl>
              <a:tblPr firstRow="1" firstCol="1" bandRow="1"/>
              <a:tblGrid>
                <a:gridCol w="1138215"/>
                <a:gridCol w="1270300"/>
                <a:gridCol w="1226271"/>
                <a:gridCol w="1162675"/>
                <a:gridCol w="1146368"/>
                <a:gridCol w="1257254"/>
                <a:gridCol w="952317"/>
              </a:tblGrid>
              <a:tr h="502195">
                <a:tc>
                  <a:txBody>
                    <a:bodyPr/>
                    <a:lstStyle/>
                    <a:p>
                      <a:pPr marL="0" marR="0" algn="ctr" rtl="1">
                        <a:lnSpc>
                          <a:spcPct val="150000"/>
                        </a:lnSpc>
                        <a:spcBef>
                          <a:spcPts val="0"/>
                        </a:spcBef>
                        <a:spcAft>
                          <a:spcPts val="0"/>
                        </a:spcAft>
                      </a:pPr>
                      <a:r>
                        <a:rPr lang="ar-SA" sz="1200" dirty="0">
                          <a:effectLst/>
                          <a:latin typeface="Calibri"/>
                          <a:ea typeface="Calibri"/>
                          <a:cs typeface="Times New Roman"/>
                        </a:rPr>
                        <a:t>صافي الربح</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50000"/>
                        </a:lnSpc>
                        <a:spcBef>
                          <a:spcPts val="0"/>
                        </a:spcBef>
                        <a:spcAft>
                          <a:spcPts val="0"/>
                        </a:spcAft>
                      </a:pPr>
                      <a:r>
                        <a:rPr lang="ar-SA" sz="1200">
                          <a:effectLst/>
                          <a:latin typeface="Calibri"/>
                          <a:ea typeface="Calibri"/>
                          <a:cs typeface="Times New Roman"/>
                        </a:rPr>
                        <a:t>ضرائب 15%</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50000"/>
                        </a:lnSpc>
                        <a:spcBef>
                          <a:spcPts val="0"/>
                        </a:spcBef>
                        <a:spcAft>
                          <a:spcPts val="0"/>
                        </a:spcAft>
                      </a:pPr>
                      <a:r>
                        <a:rPr lang="ar-SA" sz="1200" dirty="0">
                          <a:effectLst/>
                          <a:latin typeface="Calibri"/>
                          <a:ea typeface="Calibri"/>
                          <a:cs typeface="Times New Roman"/>
                        </a:rPr>
                        <a:t>الربح</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50000"/>
                        </a:lnSpc>
                        <a:spcBef>
                          <a:spcPts val="0"/>
                        </a:spcBef>
                        <a:spcAft>
                          <a:spcPts val="0"/>
                        </a:spcAft>
                      </a:pPr>
                      <a:r>
                        <a:rPr lang="ar-SA" sz="1200">
                          <a:effectLst/>
                          <a:latin typeface="Calibri"/>
                          <a:ea typeface="Calibri"/>
                          <a:cs typeface="Times New Roman"/>
                        </a:rPr>
                        <a:t>الايرادات</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50000"/>
                        </a:lnSpc>
                        <a:spcBef>
                          <a:spcPts val="0"/>
                        </a:spcBef>
                        <a:spcAft>
                          <a:spcPts val="0"/>
                        </a:spcAft>
                      </a:pPr>
                      <a:r>
                        <a:rPr lang="ar-SA" sz="1200">
                          <a:effectLst/>
                          <a:latin typeface="Calibri"/>
                          <a:ea typeface="Calibri"/>
                          <a:cs typeface="Times New Roman"/>
                        </a:rPr>
                        <a:t>التكاليف</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50000"/>
                        </a:lnSpc>
                        <a:spcBef>
                          <a:spcPts val="0"/>
                        </a:spcBef>
                        <a:spcAft>
                          <a:spcPts val="0"/>
                        </a:spcAft>
                      </a:pPr>
                      <a:r>
                        <a:rPr lang="ar-SA" sz="1200">
                          <a:effectLst/>
                          <a:latin typeface="Calibri"/>
                          <a:ea typeface="Calibri"/>
                          <a:cs typeface="Times New Roman"/>
                        </a:rPr>
                        <a:t>عدد الأطباق</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50000"/>
                        </a:lnSpc>
                        <a:spcBef>
                          <a:spcPts val="0"/>
                        </a:spcBef>
                        <a:spcAft>
                          <a:spcPts val="0"/>
                        </a:spcAft>
                      </a:pPr>
                      <a:r>
                        <a:rPr lang="ar-SA" sz="1200">
                          <a:effectLst/>
                          <a:latin typeface="Calibri"/>
                          <a:ea typeface="Calibri"/>
                          <a:cs typeface="Times New Roman"/>
                        </a:rPr>
                        <a:t>النوع</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02195">
                <a:tc>
                  <a:txBody>
                    <a:bodyPr/>
                    <a:lstStyle/>
                    <a:p>
                      <a:pPr marL="0" marR="0" algn="ctr" rtl="1">
                        <a:lnSpc>
                          <a:spcPct val="150000"/>
                        </a:lnSpc>
                        <a:spcBef>
                          <a:spcPts val="0"/>
                        </a:spcBef>
                        <a:spcAft>
                          <a:spcPts val="0"/>
                        </a:spcAft>
                      </a:pPr>
                      <a:r>
                        <a:rPr lang="en-US" sz="1200" dirty="0">
                          <a:effectLst/>
                          <a:latin typeface="Times New Roman"/>
                          <a:ea typeface="Calibri"/>
                          <a:cs typeface="Arial"/>
                        </a:rPr>
                        <a:t>46,319.84</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8,174.09</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54,493.93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115,500.00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61,006.07</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1,260,000.00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A1</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02195">
                <a:tc>
                  <a:txBody>
                    <a:bodyPr/>
                    <a:lstStyle/>
                    <a:p>
                      <a:pPr marL="0" marR="0" algn="ctr" rtl="1">
                        <a:lnSpc>
                          <a:spcPct val="150000"/>
                        </a:lnSpc>
                        <a:spcBef>
                          <a:spcPts val="0"/>
                        </a:spcBef>
                        <a:spcAft>
                          <a:spcPts val="0"/>
                        </a:spcAft>
                      </a:pPr>
                      <a:r>
                        <a:rPr lang="en-US" sz="1200" dirty="0">
                          <a:effectLst/>
                          <a:latin typeface="Times New Roman"/>
                          <a:ea typeface="Calibri"/>
                          <a:cs typeface="Arial"/>
                        </a:rPr>
                        <a:t>39,334.74</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6,941.42</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46,276.16</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126,000.00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79,723.84</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1,260,000.00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A2</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02195">
                <a:tc>
                  <a:txBody>
                    <a:bodyPr/>
                    <a:lstStyle/>
                    <a:p>
                      <a:pPr marL="0" marR="0" algn="ctr" rtl="1">
                        <a:lnSpc>
                          <a:spcPct val="150000"/>
                        </a:lnSpc>
                        <a:spcBef>
                          <a:spcPts val="0"/>
                        </a:spcBef>
                        <a:spcAft>
                          <a:spcPts val="0"/>
                        </a:spcAft>
                      </a:pPr>
                      <a:r>
                        <a:rPr lang="en-US" sz="1200" dirty="0">
                          <a:effectLst/>
                          <a:latin typeface="Times New Roman"/>
                          <a:ea typeface="Calibri"/>
                          <a:cs typeface="Arial"/>
                        </a:rPr>
                        <a:t>98,532.32</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17,388.06</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115,920.38</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231,000.00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115,079.62</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2,520,000.00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A3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02195">
                <a:tc>
                  <a:txBody>
                    <a:bodyPr/>
                    <a:lstStyle/>
                    <a:p>
                      <a:pPr marL="0" marR="0" algn="ctr" rtl="1">
                        <a:lnSpc>
                          <a:spcPct val="150000"/>
                        </a:lnSpc>
                        <a:spcBef>
                          <a:spcPts val="0"/>
                        </a:spcBef>
                        <a:spcAft>
                          <a:spcPts val="0"/>
                        </a:spcAft>
                      </a:pPr>
                      <a:r>
                        <a:rPr lang="en-US" sz="1200">
                          <a:effectLst/>
                          <a:latin typeface="Times New Roman"/>
                          <a:ea typeface="Calibri"/>
                          <a:cs typeface="Arial"/>
                        </a:rPr>
                        <a:t>4,255.39</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750.95</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5,006.35</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28,656.58</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23,650.23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286,565.76</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B1</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02195">
                <a:tc>
                  <a:txBody>
                    <a:bodyPr/>
                    <a:lstStyle/>
                    <a:p>
                      <a:pPr marL="0" marR="0" algn="ctr" rtl="1">
                        <a:lnSpc>
                          <a:spcPct val="150000"/>
                        </a:lnSpc>
                        <a:spcBef>
                          <a:spcPts val="0"/>
                        </a:spcBef>
                        <a:spcAft>
                          <a:spcPts val="0"/>
                        </a:spcAft>
                      </a:pPr>
                      <a:r>
                        <a:rPr lang="en-US" sz="1200">
                          <a:effectLst/>
                          <a:latin typeface="Times New Roman"/>
                          <a:ea typeface="Calibri"/>
                          <a:cs typeface="Arial"/>
                        </a:rPr>
                        <a:t>8,305.29</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1,465.64</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9,770.93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32,238.65</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22,467.72</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429,848.64</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B2</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02195">
                <a:tc>
                  <a:txBody>
                    <a:bodyPr/>
                    <a:lstStyle/>
                    <a:p>
                      <a:pPr marL="0" marR="0" algn="ctr" rtl="1">
                        <a:lnSpc>
                          <a:spcPct val="150000"/>
                        </a:lnSpc>
                        <a:spcBef>
                          <a:spcPts val="0"/>
                        </a:spcBef>
                        <a:spcAft>
                          <a:spcPts val="0"/>
                        </a:spcAft>
                      </a:pPr>
                      <a:r>
                        <a:rPr lang="en-US" sz="1200">
                          <a:effectLst/>
                          <a:latin typeface="Times New Roman"/>
                          <a:ea typeface="Calibri"/>
                          <a:cs typeface="Arial"/>
                        </a:rPr>
                        <a:t>5,801.54</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1,023.80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6,825.34</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26,533.87</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19,708.52</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477,609.60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B3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23237">
                <a:tc>
                  <a:txBody>
                    <a:bodyPr/>
                    <a:lstStyle/>
                    <a:p>
                      <a:pPr marL="0" marR="0" algn="ctr" rtl="1">
                        <a:lnSpc>
                          <a:spcPct val="150000"/>
                        </a:lnSpc>
                        <a:spcBef>
                          <a:spcPts val="0"/>
                        </a:spcBef>
                        <a:spcAft>
                          <a:spcPts val="0"/>
                        </a:spcAft>
                      </a:pPr>
                      <a:r>
                        <a:rPr lang="en-US" sz="1400" b="1" dirty="0">
                          <a:effectLst/>
                          <a:latin typeface="Times New Roman"/>
                          <a:ea typeface="Calibri"/>
                          <a:cs typeface="Arial"/>
                        </a:rPr>
                        <a:t>202,549.13</a:t>
                      </a:r>
                      <a:endParaRPr lang="en-US" sz="1200" b="1"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35,743.96</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238,293.09</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559,929.09</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dirty="0">
                          <a:effectLst/>
                          <a:latin typeface="Times New Roman"/>
                          <a:ea typeface="Calibri"/>
                          <a:cs typeface="Arial"/>
                        </a:rPr>
                        <a:t>321,636.00</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en-US" sz="1200">
                          <a:effectLst/>
                          <a:latin typeface="Times New Roman"/>
                          <a:ea typeface="Calibri"/>
                          <a:cs typeface="Arial"/>
                        </a:rPr>
                        <a:t>6,234,024.00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dirty="0">
                          <a:effectLst/>
                          <a:latin typeface="Calibri"/>
                          <a:ea typeface="Calibri"/>
                          <a:cs typeface="Times New Roman"/>
                        </a:rPr>
                        <a:t>المجموع</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
        <p:nvSpPr>
          <p:cNvPr id="6" name="Rectangle 1"/>
          <p:cNvSpPr>
            <a:spLocks noChangeArrowheads="1"/>
          </p:cNvSpPr>
          <p:nvPr/>
        </p:nvSpPr>
        <p:spPr bwMode="auto">
          <a:xfrm>
            <a:off x="4876800" y="1600200"/>
            <a:ext cx="352199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dirty="0" smtClean="0">
                <a:ln>
                  <a:noFill/>
                </a:ln>
                <a:solidFill>
                  <a:schemeClr val="tx1"/>
                </a:solidFill>
                <a:effectLst/>
                <a:latin typeface="Times New Roman" pitchFamily="18" charset="0"/>
                <a:cs typeface="Times New Roman" pitchFamily="18" charset="0"/>
              </a:rPr>
              <a:t>ج</a:t>
            </a:r>
            <a:r>
              <a:rPr kumimoji="0" lang="ar-SA" sz="1200" b="0" i="0" u="none" strike="noStrike" cap="none" normalizeH="0" baseline="0" dirty="0" smtClean="0" bmk="">
                <a:ln>
                  <a:noFill/>
                </a:ln>
                <a:solidFill>
                  <a:schemeClr val="tx1"/>
                </a:solidFill>
                <a:effectLst/>
                <a:latin typeface="Times New Roman" pitchFamily="18" charset="0"/>
                <a:cs typeface="Times New Roman" pitchFamily="18" charset="0"/>
              </a:rPr>
              <a:t>دول (5.24) :- يظهر الأيرادات والأرباح الصافية بعد خصم الضرائب.</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8502129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منهجية العمل</a:t>
            </a:r>
            <a:endParaRPr lang="en-US" dirty="0"/>
          </a:p>
        </p:txBody>
      </p:sp>
      <p:sp>
        <p:nvSpPr>
          <p:cNvPr id="3" name="Content Placeholder 2"/>
          <p:cNvSpPr>
            <a:spLocks noGrp="1"/>
          </p:cNvSpPr>
          <p:nvPr>
            <p:ph sz="quarter" idx="1"/>
          </p:nvPr>
        </p:nvSpPr>
        <p:spPr/>
        <p:txBody>
          <a:bodyPr/>
          <a:lstStyle/>
          <a:p>
            <a:pPr algn="just" rtl="1"/>
            <a:r>
              <a:rPr lang="ar-SA" dirty="0"/>
              <a:t>تعتبر دراسة الجدوى الاقتصادية أمرا مهما وضروريا للمشاريع التي يصعب اتخاذ القرار المناسب , لذا  يجب تحديد هذه المراحل وهي :</a:t>
            </a:r>
            <a:endParaRPr lang="en-US" dirty="0"/>
          </a:p>
          <a:p>
            <a:pPr lvl="1" algn="just" rtl="1"/>
            <a:r>
              <a:rPr lang="ar-SA" dirty="0"/>
              <a:t>اختيار فكرة المشروع </a:t>
            </a:r>
            <a:r>
              <a:rPr lang="ar-SA" dirty="0" smtClean="0"/>
              <a:t>.</a:t>
            </a:r>
            <a:endParaRPr lang="en-US" dirty="0"/>
          </a:p>
          <a:p>
            <a:pPr lvl="1" algn="just" rtl="1"/>
            <a:r>
              <a:rPr lang="ar-SA" dirty="0"/>
              <a:t>إجراء دراسة مبدئية عن مصنع </a:t>
            </a:r>
            <a:r>
              <a:rPr lang="ar-SA" dirty="0" smtClean="0"/>
              <a:t>اللدائن.</a:t>
            </a:r>
            <a:endParaRPr lang="ar-SA" dirty="0"/>
          </a:p>
          <a:p>
            <a:pPr lvl="1" algn="just" rtl="1"/>
            <a:r>
              <a:rPr lang="ar-SA" dirty="0" smtClean="0"/>
              <a:t>إجراء </a:t>
            </a:r>
            <a:r>
              <a:rPr lang="ar-SA" dirty="0"/>
              <a:t>دراسة تفصيلية , ومن أهم هذه الدراسات </a:t>
            </a:r>
            <a:r>
              <a:rPr lang="ar-SA" dirty="0" smtClean="0"/>
              <a:t>:-</a:t>
            </a:r>
          </a:p>
          <a:p>
            <a:pPr lvl="2" algn="just" rtl="1"/>
            <a:r>
              <a:rPr lang="ar-SA" dirty="0" smtClean="0"/>
              <a:t>الدراسة السوقية.</a:t>
            </a:r>
          </a:p>
          <a:p>
            <a:pPr lvl="2" algn="just" rtl="1"/>
            <a:r>
              <a:rPr lang="ar-SA" dirty="0" smtClean="0"/>
              <a:t>الدراسة الفنية.</a:t>
            </a:r>
          </a:p>
          <a:p>
            <a:pPr lvl="2" algn="just" rtl="1"/>
            <a:r>
              <a:rPr lang="ar-SA" dirty="0" smtClean="0"/>
              <a:t>الدراسة المالية.</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7</a:t>
            </a:fld>
            <a:endParaRPr lang="en-US" dirty="0">
              <a:solidFill>
                <a:srgbClr val="FFFFFF"/>
              </a:solidFill>
            </a:endParaRPr>
          </a:p>
        </p:txBody>
      </p:sp>
    </p:spTree>
    <p:extLst>
      <p:ext uri="{BB962C8B-B14F-4D97-AF65-F5344CB8AC3E}">
        <p14:creationId xmlns:p14="http://schemas.microsoft.com/office/powerpoint/2010/main" val="386208080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الدراسة المالية ( السيناريو الثاني)</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70</a:t>
            </a:fld>
            <a:endParaRPr lang="en-US" dirty="0">
              <a:solidFill>
                <a:srgbClr val="FFFFFF"/>
              </a:solidFill>
            </a:endParaRP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3794955507"/>
              </p:ext>
            </p:extLst>
          </p:nvPr>
        </p:nvGraphicFramePr>
        <p:xfrm>
          <a:off x="612775" y="1752598"/>
          <a:ext cx="8153401" cy="4267207"/>
        </p:xfrm>
        <a:graphic>
          <a:graphicData uri="http://schemas.openxmlformats.org/drawingml/2006/table">
            <a:tbl>
              <a:tblPr firstRow="1" firstCol="1" bandRow="1"/>
              <a:tblGrid>
                <a:gridCol w="1360259"/>
                <a:gridCol w="1296650"/>
                <a:gridCol w="1104191"/>
                <a:gridCol w="797563"/>
                <a:gridCol w="745370"/>
                <a:gridCol w="1161276"/>
                <a:gridCol w="1184111"/>
                <a:gridCol w="503981"/>
              </a:tblGrid>
              <a:tr h="603393">
                <a:tc>
                  <a:txBody>
                    <a:bodyPr/>
                    <a:lstStyle/>
                    <a:p>
                      <a:pPr marL="0" marR="0" algn="ctr" rtl="1">
                        <a:lnSpc>
                          <a:spcPct val="115000"/>
                        </a:lnSpc>
                        <a:spcBef>
                          <a:spcPts val="0"/>
                        </a:spcBef>
                        <a:spcAft>
                          <a:spcPts val="0"/>
                        </a:spcAft>
                      </a:pPr>
                      <a:r>
                        <a:rPr lang="ar-SA" sz="1200" dirty="0">
                          <a:solidFill>
                            <a:srgbClr val="000000"/>
                          </a:solidFill>
                          <a:effectLst/>
                          <a:latin typeface="Calibri"/>
                          <a:ea typeface="Times New Roman"/>
                          <a:cs typeface="Times New Roman"/>
                        </a:rPr>
                        <a:t>صافي التدفق السنوي</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15000"/>
                        </a:lnSpc>
                        <a:spcBef>
                          <a:spcPts val="0"/>
                        </a:spcBef>
                        <a:spcAft>
                          <a:spcPts val="0"/>
                        </a:spcAft>
                      </a:pPr>
                      <a:r>
                        <a:rPr lang="ar-SA" sz="1200">
                          <a:solidFill>
                            <a:srgbClr val="000000"/>
                          </a:solidFill>
                          <a:effectLst/>
                          <a:latin typeface="Calibri"/>
                          <a:ea typeface="Times New Roman"/>
                          <a:cs typeface="Times New Roman"/>
                        </a:rPr>
                        <a:t>صافي الربح السنوي</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15000"/>
                        </a:lnSpc>
                        <a:spcBef>
                          <a:spcPts val="0"/>
                        </a:spcBef>
                        <a:spcAft>
                          <a:spcPts val="0"/>
                        </a:spcAft>
                      </a:pPr>
                      <a:r>
                        <a:rPr lang="ar-SA" sz="1200">
                          <a:solidFill>
                            <a:srgbClr val="000000"/>
                          </a:solidFill>
                          <a:effectLst/>
                          <a:latin typeface="Calibri"/>
                          <a:ea typeface="Times New Roman"/>
                          <a:cs typeface="Times New Roman"/>
                        </a:rPr>
                        <a:t>الربح السنوي</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15000"/>
                        </a:lnSpc>
                        <a:spcBef>
                          <a:spcPts val="0"/>
                        </a:spcBef>
                        <a:spcAft>
                          <a:spcPts val="0"/>
                        </a:spcAft>
                      </a:pPr>
                      <a:r>
                        <a:rPr lang="ar-SA" sz="1200">
                          <a:solidFill>
                            <a:srgbClr val="000000"/>
                          </a:solidFill>
                          <a:effectLst/>
                          <a:latin typeface="Calibri"/>
                          <a:ea typeface="Times New Roman"/>
                          <a:cs typeface="Times New Roman"/>
                        </a:rPr>
                        <a:t>الايرادات</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15000"/>
                        </a:lnSpc>
                        <a:spcBef>
                          <a:spcPts val="0"/>
                        </a:spcBef>
                        <a:spcAft>
                          <a:spcPts val="0"/>
                        </a:spcAft>
                      </a:pPr>
                      <a:r>
                        <a:rPr lang="ar-SA" sz="1200">
                          <a:solidFill>
                            <a:srgbClr val="000000"/>
                          </a:solidFill>
                          <a:effectLst/>
                          <a:latin typeface="Calibri"/>
                          <a:ea typeface="Times New Roman"/>
                          <a:cs typeface="Times New Roman"/>
                        </a:rPr>
                        <a:t>الأهلاك</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15000"/>
                        </a:lnSpc>
                        <a:spcBef>
                          <a:spcPts val="0"/>
                        </a:spcBef>
                        <a:spcAft>
                          <a:spcPts val="0"/>
                        </a:spcAft>
                      </a:pPr>
                      <a:r>
                        <a:rPr lang="ar-SA" sz="1200">
                          <a:solidFill>
                            <a:srgbClr val="000000"/>
                          </a:solidFill>
                          <a:effectLst/>
                          <a:latin typeface="Calibri"/>
                          <a:ea typeface="Times New Roman"/>
                          <a:cs typeface="Times New Roman"/>
                        </a:rPr>
                        <a:t>التكاليف التشغيلية</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15000"/>
                        </a:lnSpc>
                        <a:spcBef>
                          <a:spcPts val="0"/>
                        </a:spcBef>
                        <a:spcAft>
                          <a:spcPts val="0"/>
                        </a:spcAft>
                      </a:pPr>
                      <a:r>
                        <a:rPr lang="ar-SA" sz="1200">
                          <a:solidFill>
                            <a:srgbClr val="000000"/>
                          </a:solidFill>
                          <a:effectLst/>
                          <a:latin typeface="Calibri"/>
                          <a:ea typeface="Times New Roman"/>
                          <a:cs typeface="Times New Roman"/>
                        </a:rPr>
                        <a:t>التكاليف التأسيسية</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rtl="1">
                        <a:lnSpc>
                          <a:spcPct val="115000"/>
                        </a:lnSpc>
                        <a:spcBef>
                          <a:spcPts val="0"/>
                        </a:spcBef>
                        <a:spcAft>
                          <a:spcPts val="0"/>
                        </a:spcAft>
                      </a:pPr>
                      <a:r>
                        <a:rPr lang="ar-SA" sz="1200">
                          <a:solidFill>
                            <a:srgbClr val="000000"/>
                          </a:solidFill>
                          <a:effectLst/>
                          <a:latin typeface="Calibri"/>
                          <a:ea typeface="Times New Roman"/>
                          <a:cs typeface="Times New Roman"/>
                        </a:rPr>
                        <a:t>السنة</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33074">
                <a:tc>
                  <a:txBody>
                    <a:bodyPr/>
                    <a:lstStyle/>
                    <a:p>
                      <a:pPr marL="0" marR="0" algn="ctr">
                        <a:lnSpc>
                          <a:spcPct val="115000"/>
                        </a:lnSpc>
                        <a:spcBef>
                          <a:spcPts val="0"/>
                        </a:spcBef>
                        <a:spcAft>
                          <a:spcPts val="1000"/>
                        </a:spcAft>
                      </a:pPr>
                      <a:r>
                        <a:rPr lang="en-US" sz="1200">
                          <a:effectLst/>
                          <a:latin typeface="Times New Roman"/>
                          <a:ea typeface="Calibri"/>
                          <a:cs typeface="Arial"/>
                        </a:rPr>
                        <a:t>(639,000)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639,000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33074">
                <a:tc>
                  <a:txBody>
                    <a:bodyPr/>
                    <a:lstStyle/>
                    <a:p>
                      <a:pPr marL="0" marR="0" algn="ctr">
                        <a:lnSpc>
                          <a:spcPct val="115000"/>
                        </a:lnSpc>
                        <a:spcBef>
                          <a:spcPts val="0"/>
                        </a:spcBef>
                        <a:spcAft>
                          <a:spcPts val="1000"/>
                        </a:spcAft>
                      </a:pPr>
                      <a:r>
                        <a:rPr lang="en-US" sz="1200" dirty="0">
                          <a:effectLst/>
                          <a:latin typeface="Times New Roman"/>
                          <a:ea typeface="Calibri"/>
                          <a:cs typeface="Arial"/>
                        </a:rPr>
                        <a:t>238,096</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dirty="0">
                          <a:effectLst/>
                          <a:latin typeface="Times New Roman"/>
                          <a:ea typeface="Calibri"/>
                          <a:cs typeface="Arial"/>
                        </a:rPr>
                        <a:t>202,549</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238,293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559929</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35,547</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286,089</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1</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33074">
                <a:tc>
                  <a:txBody>
                    <a:bodyPr/>
                    <a:lstStyle/>
                    <a:p>
                      <a:pPr marL="0" marR="0" algn="ctr">
                        <a:lnSpc>
                          <a:spcPct val="115000"/>
                        </a:lnSpc>
                        <a:spcBef>
                          <a:spcPts val="0"/>
                        </a:spcBef>
                        <a:spcAft>
                          <a:spcPts val="1000"/>
                        </a:spcAft>
                      </a:pPr>
                      <a:r>
                        <a:rPr lang="en-US" sz="1200">
                          <a:effectLst/>
                          <a:latin typeface="Times New Roman"/>
                          <a:ea typeface="Calibri"/>
                          <a:cs typeface="Arial"/>
                        </a:rPr>
                        <a:t>244,976</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209,429</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246,387.57</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571128</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35,547</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289,193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2</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33074">
                <a:tc>
                  <a:txBody>
                    <a:bodyPr/>
                    <a:lstStyle/>
                    <a:p>
                      <a:pPr marL="0" marR="0" algn="ctr">
                        <a:lnSpc>
                          <a:spcPct val="115000"/>
                        </a:lnSpc>
                        <a:spcBef>
                          <a:spcPts val="0"/>
                        </a:spcBef>
                        <a:spcAft>
                          <a:spcPts val="1000"/>
                        </a:spcAft>
                      </a:pPr>
                      <a:r>
                        <a:rPr lang="en-US" sz="1200">
                          <a:effectLst/>
                          <a:latin typeface="Times New Roman"/>
                          <a:ea typeface="Calibri"/>
                          <a:cs typeface="Arial"/>
                        </a:rPr>
                        <a:t>251,804</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216,257</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254,419.97</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582326</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35,547</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292,359</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33074">
                <a:tc>
                  <a:txBody>
                    <a:bodyPr/>
                    <a:lstStyle/>
                    <a:p>
                      <a:pPr marL="0" marR="0" algn="ctr">
                        <a:lnSpc>
                          <a:spcPct val="115000"/>
                        </a:lnSpc>
                        <a:spcBef>
                          <a:spcPts val="0"/>
                        </a:spcBef>
                        <a:spcAft>
                          <a:spcPts val="1000"/>
                        </a:spcAft>
                      </a:pPr>
                      <a:r>
                        <a:rPr lang="en-US" sz="1200">
                          <a:effectLst/>
                          <a:latin typeface="Times New Roman"/>
                          <a:ea typeface="Calibri"/>
                          <a:cs typeface="Arial"/>
                        </a:rPr>
                        <a:t>218,578</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223,031</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262,389.05</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593525</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35,547</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295,589</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40,000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4</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33074">
                <a:tc>
                  <a:txBody>
                    <a:bodyPr/>
                    <a:lstStyle/>
                    <a:p>
                      <a:pPr marL="0" marR="0" algn="ctr">
                        <a:lnSpc>
                          <a:spcPct val="115000"/>
                        </a:lnSpc>
                        <a:spcBef>
                          <a:spcPts val="0"/>
                        </a:spcBef>
                        <a:spcAft>
                          <a:spcPts val="1000"/>
                        </a:spcAft>
                      </a:pPr>
                      <a:r>
                        <a:rPr lang="en-US" sz="1200">
                          <a:effectLst/>
                          <a:latin typeface="Times New Roman"/>
                          <a:ea typeface="Calibri"/>
                          <a:cs typeface="Arial"/>
                        </a:rPr>
                        <a:t>265,297</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229,750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270,293.53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604723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35,547</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298,883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5</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33074">
                <a:tc>
                  <a:txBody>
                    <a:bodyPr/>
                    <a:lstStyle/>
                    <a:p>
                      <a:pPr marL="0" marR="0" algn="ctr">
                        <a:lnSpc>
                          <a:spcPct val="115000"/>
                        </a:lnSpc>
                        <a:spcBef>
                          <a:spcPts val="0"/>
                        </a:spcBef>
                        <a:spcAft>
                          <a:spcPts val="1000"/>
                        </a:spcAft>
                      </a:pPr>
                      <a:r>
                        <a:rPr lang="en-US" sz="1200">
                          <a:effectLst/>
                          <a:latin typeface="Times New Roman"/>
                          <a:ea typeface="Calibri"/>
                          <a:cs typeface="Arial"/>
                        </a:rPr>
                        <a:t>271,959</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236,412</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278,132.14</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615922</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35,547</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302,243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6</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33074">
                <a:tc>
                  <a:txBody>
                    <a:bodyPr/>
                    <a:lstStyle/>
                    <a:p>
                      <a:pPr marL="0" marR="0" algn="ctr">
                        <a:lnSpc>
                          <a:spcPct val="115000"/>
                        </a:lnSpc>
                        <a:spcBef>
                          <a:spcPts val="0"/>
                        </a:spcBef>
                        <a:spcAft>
                          <a:spcPts val="1000"/>
                        </a:spcAft>
                      </a:pPr>
                      <a:r>
                        <a:rPr lang="en-US" sz="1200">
                          <a:effectLst/>
                          <a:latin typeface="Times New Roman"/>
                          <a:ea typeface="Calibri"/>
                          <a:cs typeface="Arial"/>
                        </a:rPr>
                        <a:t>278,565</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243,018</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285,903.54</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627121</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35,547</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305,670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7</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33074">
                <a:tc>
                  <a:txBody>
                    <a:bodyPr/>
                    <a:lstStyle/>
                    <a:p>
                      <a:pPr marL="0" marR="0" algn="ctr">
                        <a:lnSpc>
                          <a:spcPct val="115000"/>
                        </a:lnSpc>
                        <a:spcBef>
                          <a:spcPts val="0"/>
                        </a:spcBef>
                        <a:spcAft>
                          <a:spcPts val="1000"/>
                        </a:spcAft>
                      </a:pPr>
                      <a:r>
                        <a:rPr lang="en-US" sz="1200">
                          <a:effectLst/>
                          <a:latin typeface="Times New Roman"/>
                          <a:ea typeface="Calibri"/>
                          <a:cs typeface="Arial"/>
                        </a:rPr>
                        <a:t>285,112</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249,565</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293,606.40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638319</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35,547</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309,166</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8</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33074">
                <a:tc>
                  <a:txBody>
                    <a:bodyPr/>
                    <a:lstStyle/>
                    <a:p>
                      <a:pPr marL="0" marR="0" algn="ctr">
                        <a:lnSpc>
                          <a:spcPct val="115000"/>
                        </a:lnSpc>
                        <a:spcBef>
                          <a:spcPts val="0"/>
                        </a:spcBef>
                        <a:spcAft>
                          <a:spcPts val="1000"/>
                        </a:spcAft>
                      </a:pPr>
                      <a:r>
                        <a:rPr lang="en-US" sz="1200">
                          <a:effectLst/>
                          <a:latin typeface="Times New Roman"/>
                          <a:ea typeface="Calibri"/>
                          <a:cs typeface="Arial"/>
                        </a:rPr>
                        <a:t>291,600</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256,053</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301,239.35</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649518</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35,547</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312,731</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9</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33074">
                <a:tc>
                  <a:txBody>
                    <a:bodyPr/>
                    <a:lstStyle/>
                    <a:p>
                      <a:pPr marL="0" marR="0" algn="ctr">
                        <a:lnSpc>
                          <a:spcPct val="115000"/>
                        </a:lnSpc>
                        <a:spcBef>
                          <a:spcPts val="0"/>
                        </a:spcBef>
                        <a:spcAft>
                          <a:spcPts val="1000"/>
                        </a:spcAft>
                      </a:pPr>
                      <a:r>
                        <a:rPr lang="en-US" sz="1200" dirty="0">
                          <a:effectLst/>
                          <a:latin typeface="Times New Roman"/>
                          <a:ea typeface="Calibri"/>
                          <a:cs typeface="Arial"/>
                        </a:rPr>
                        <a:t>298,028</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262,481</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308,800.98</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dirty="0">
                          <a:effectLst/>
                          <a:latin typeface="Times New Roman"/>
                          <a:ea typeface="Calibri"/>
                          <a:cs typeface="Arial"/>
                        </a:rPr>
                        <a:t>660716</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35,547</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316,368</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Times New Roman"/>
                          <a:ea typeface="Calibri"/>
                          <a:cs typeface="Arial"/>
                        </a:rPr>
                        <a:t>-</a:t>
                      </a:r>
                      <a:endParaRPr lang="en-US" sz="11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000000"/>
                          </a:solidFill>
                          <a:effectLst/>
                          <a:latin typeface="Times New Roman"/>
                          <a:ea typeface="Times New Roman"/>
                          <a:cs typeface="Arial"/>
                        </a:rPr>
                        <a:t>10</a:t>
                      </a:r>
                      <a:endParaRPr lang="en-US" sz="11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
        <p:nvSpPr>
          <p:cNvPr id="6" name="Rectangle 1"/>
          <p:cNvSpPr>
            <a:spLocks noChangeArrowheads="1"/>
          </p:cNvSpPr>
          <p:nvPr/>
        </p:nvSpPr>
        <p:spPr bwMode="auto">
          <a:xfrm>
            <a:off x="-228600" y="15240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ar-SA" sz="1200" b="0" i="0" u="none" strike="noStrike" cap="none" normalizeH="0" baseline="0" dirty="0" smtClean="0">
                <a:ln>
                  <a:noFill/>
                </a:ln>
                <a:solidFill>
                  <a:schemeClr val="tx1"/>
                </a:solidFill>
                <a:effectLst/>
                <a:latin typeface="Times New Roman" pitchFamily="18" charset="0"/>
                <a:cs typeface="Times New Roman" pitchFamily="18" charset="0"/>
              </a:rPr>
              <a:t>ج</a:t>
            </a:r>
            <a:r>
              <a:rPr kumimoji="0" lang="ar-SA" sz="1200" b="0" i="0" u="none" strike="noStrike" cap="none" normalizeH="0" baseline="0" dirty="0" smtClean="0" bmk="">
                <a:ln>
                  <a:noFill/>
                </a:ln>
                <a:solidFill>
                  <a:schemeClr val="tx1"/>
                </a:solidFill>
                <a:effectLst/>
                <a:latin typeface="Times New Roman" pitchFamily="18" charset="0"/>
                <a:cs typeface="Times New Roman" pitchFamily="18" charset="0"/>
              </a:rPr>
              <a:t>دول (5.25) :- جدول التدفق النقدي.</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04858641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الدراسة المالية ( السيناريو الثاني)</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71</a:t>
            </a:fld>
            <a:endParaRPr lang="en-US" dirty="0">
              <a:solidFill>
                <a:srgbClr val="FFFFFF"/>
              </a:solidFill>
            </a:endParaRPr>
          </a:p>
        </p:txBody>
      </p:sp>
      <p:sp>
        <p:nvSpPr>
          <p:cNvPr id="4" name="Content Placeholder 3"/>
          <p:cNvSpPr>
            <a:spLocks noGrp="1"/>
          </p:cNvSpPr>
          <p:nvPr>
            <p:ph sz="quarter" idx="1"/>
          </p:nvPr>
        </p:nvSpPr>
        <p:spPr/>
        <p:txBody>
          <a:bodyPr/>
          <a:lstStyle/>
          <a:p>
            <a:pPr lvl="0" algn="r" rtl="1"/>
            <a:r>
              <a:rPr lang="ar-SA" sz="2000" dirty="0"/>
              <a:t>دراسة الحساسية</a:t>
            </a:r>
          </a:p>
          <a:p>
            <a:pPr lvl="1" algn="r" rtl="1"/>
            <a:r>
              <a:rPr lang="ar-SA" sz="1600" dirty="0"/>
              <a:t>زيادة التكاليف التشغيلية بمقدار 5%.(الحالة الأولى)</a:t>
            </a:r>
            <a:endParaRPr lang="en-US" sz="1600" dirty="0"/>
          </a:p>
          <a:p>
            <a:pPr lvl="1" algn="r" rtl="1"/>
            <a:r>
              <a:rPr lang="ar-SA" sz="1600" dirty="0"/>
              <a:t>نقص الأيرادات بمقدار 5%.(الحالة الثانية)</a:t>
            </a:r>
            <a:endParaRPr lang="en-US" sz="1600" dirty="0"/>
          </a:p>
          <a:p>
            <a:pPr lvl="1" algn="r" rtl="1"/>
            <a:r>
              <a:rPr lang="ar-SA" sz="1600" dirty="0"/>
              <a:t>نقص التكاليف التشغيلية بمقدار 5%.(الحالة الثالثة)</a:t>
            </a:r>
            <a:endParaRPr lang="en-US" sz="1600" dirty="0"/>
          </a:p>
          <a:p>
            <a:pPr lvl="1" algn="r" rtl="1"/>
            <a:r>
              <a:rPr lang="ar-SA" sz="1600" dirty="0"/>
              <a:t>زيادة الأيرادات بمقدار 5%.(الحالة الرابعة)</a:t>
            </a:r>
            <a:endParaRPr lang="en-US" sz="1600" dirty="0"/>
          </a:p>
          <a:p>
            <a:pPr algn="r" rtl="1"/>
            <a:endParaRPr lang="en-US" dirty="0"/>
          </a:p>
          <a:p>
            <a:pPr algn="r" rtl="1"/>
            <a:endParaRPr lang="en-US" dirty="0"/>
          </a:p>
        </p:txBody>
      </p:sp>
      <p:sp>
        <p:nvSpPr>
          <p:cNvPr id="6" name="Rectangle 1"/>
          <p:cNvSpPr>
            <a:spLocks noChangeArrowheads="1"/>
          </p:cNvSpPr>
          <p:nvPr/>
        </p:nvSpPr>
        <p:spPr bwMode="auto">
          <a:xfrm>
            <a:off x="4419600" y="3352800"/>
            <a:ext cx="286315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dirty="0" smtClean="0">
                <a:ln>
                  <a:noFill/>
                </a:ln>
                <a:solidFill>
                  <a:schemeClr val="tx1"/>
                </a:solidFill>
                <a:effectLst/>
                <a:latin typeface="Times New Roman" pitchFamily="18" charset="0"/>
                <a:cs typeface="Times New Roman" pitchFamily="18" charset="0"/>
              </a:rPr>
              <a:t>جدول (5.29) :- ملخص دراسة الحساسية للسيناريو الأول.</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487458062"/>
              </p:ext>
            </p:extLst>
          </p:nvPr>
        </p:nvGraphicFramePr>
        <p:xfrm>
          <a:off x="1219200" y="3583632"/>
          <a:ext cx="6240780" cy="2944368"/>
        </p:xfrm>
        <a:graphic>
          <a:graphicData uri="http://schemas.openxmlformats.org/drawingml/2006/table">
            <a:tbl>
              <a:tblPr rtl="1" firstRow="1" firstCol="1" bandRow="1"/>
              <a:tblGrid>
                <a:gridCol w="1657350"/>
                <a:gridCol w="1028700"/>
                <a:gridCol w="914400"/>
                <a:gridCol w="857250"/>
                <a:gridCol w="857250"/>
                <a:gridCol w="925830"/>
              </a:tblGrid>
              <a:tr h="0">
                <a:tc>
                  <a:txBody>
                    <a:bodyPr/>
                    <a:lstStyle/>
                    <a:p>
                      <a:pPr marL="0" marR="0" algn="just" rtl="1">
                        <a:lnSpc>
                          <a:spcPct val="115000"/>
                        </a:lnSpc>
                        <a:spcBef>
                          <a:spcPts val="0"/>
                        </a:spcBef>
                        <a:spcAft>
                          <a:spcPts val="0"/>
                        </a:spcAft>
                      </a:pPr>
                      <a:r>
                        <a:rPr lang="ar-SA" sz="1400" b="1" dirty="0">
                          <a:effectLst/>
                          <a:latin typeface="Calibri"/>
                          <a:ea typeface="Calibri"/>
                          <a:cs typeface="Times New Roman"/>
                        </a:rPr>
                        <a:t>نوع المعيار</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b="1">
                          <a:effectLst/>
                          <a:latin typeface="Calibri"/>
                          <a:ea typeface="Calibri"/>
                          <a:cs typeface="Times New Roman"/>
                        </a:rPr>
                        <a:t>الحالة الأساسية</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b="1" dirty="0">
                          <a:effectLst/>
                          <a:latin typeface="Calibri"/>
                          <a:ea typeface="Calibri"/>
                          <a:cs typeface="Times New Roman"/>
                        </a:rPr>
                        <a:t>الحالة الأولى</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b="1">
                          <a:effectLst/>
                          <a:latin typeface="Calibri"/>
                          <a:ea typeface="Calibri"/>
                          <a:cs typeface="Times New Roman"/>
                        </a:rPr>
                        <a:t>الحالة الثانية</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b="1">
                          <a:effectLst/>
                          <a:latin typeface="Calibri"/>
                          <a:ea typeface="Calibri"/>
                          <a:cs typeface="Times New Roman"/>
                        </a:rPr>
                        <a:t>الحالة الثالثة</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b="1">
                          <a:effectLst/>
                          <a:latin typeface="Calibri"/>
                          <a:ea typeface="Calibri"/>
                          <a:cs typeface="Times New Roman"/>
                        </a:rPr>
                        <a:t>الحالة الرابعة</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marL="0" marR="0" algn="just" rtl="1">
                        <a:lnSpc>
                          <a:spcPct val="115000"/>
                        </a:lnSpc>
                        <a:spcBef>
                          <a:spcPts val="0"/>
                        </a:spcBef>
                        <a:spcAft>
                          <a:spcPts val="0"/>
                        </a:spcAft>
                      </a:pPr>
                      <a:r>
                        <a:rPr lang="ar-SA" sz="1400" b="1">
                          <a:effectLst/>
                          <a:latin typeface="Calibri"/>
                          <a:ea typeface="Calibri"/>
                          <a:cs typeface="Times New Roman"/>
                        </a:rPr>
                        <a:t>فترة الأسترداد (سنة)</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2.6</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2.8</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2.89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2.48</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2.38</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ar-SA" sz="1400" b="1">
                          <a:effectLst/>
                          <a:latin typeface="Calibri"/>
                          <a:ea typeface="Calibri"/>
                          <a:cs typeface="Times New Roman"/>
                        </a:rPr>
                        <a:t>عائد الأستثمار البسيط</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1.82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1.74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1.73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1.92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1.91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ar-SA" sz="1400" b="1">
                          <a:effectLst/>
                          <a:latin typeface="Calibri"/>
                          <a:ea typeface="Calibri"/>
                          <a:cs typeface="Times New Roman"/>
                        </a:rPr>
                        <a:t>القيمة الحالية الصافية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360,481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311,242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271,999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409,719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448,962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ar-SA" sz="1400" b="1">
                          <a:effectLst/>
                          <a:latin typeface="Calibri"/>
                          <a:ea typeface="Calibri"/>
                          <a:cs typeface="Times New Roman"/>
                        </a:rPr>
                        <a:t>معدل العائد/التكلفة</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1.68</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1.58</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1.51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1.77</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1.84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ar-SA" sz="1400" b="1">
                          <a:effectLst/>
                          <a:latin typeface="Calibri"/>
                          <a:ea typeface="Calibri"/>
                          <a:cs typeface="Times New Roman"/>
                        </a:rPr>
                        <a:t>المعدل الداخلي للعائد</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37%</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35%</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33%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40%</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41%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en-US" sz="1400" b="1">
                          <a:effectLst/>
                          <a:latin typeface="Times New Roman"/>
                          <a:ea typeface="Calibri"/>
                          <a:cs typeface="Arial"/>
                        </a:rPr>
                        <a:t>B.E.P (A1)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37%</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39%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39%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34%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34%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en-US" sz="1400" b="1">
                          <a:effectLst/>
                          <a:latin typeface="Times New Roman"/>
                          <a:ea typeface="Calibri"/>
                          <a:cs typeface="Arial"/>
                        </a:rPr>
                        <a:t>B.E.P (A2)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48%</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51%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51%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44%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44%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en-US" sz="1400" b="1">
                          <a:effectLst/>
                          <a:latin typeface="Times New Roman"/>
                          <a:ea typeface="Calibri"/>
                          <a:cs typeface="Arial"/>
                        </a:rPr>
                        <a:t>B.E.P (A3)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34%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36%</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37%</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32%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32%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en-US" sz="1400" b="1">
                          <a:effectLst/>
                          <a:latin typeface="Times New Roman"/>
                          <a:ea typeface="Calibri"/>
                          <a:cs typeface="Arial"/>
                        </a:rPr>
                        <a:t>B.E.P (B1)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68%</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73%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74%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62%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62%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en-US" sz="1400" b="1">
                          <a:effectLst/>
                          <a:latin typeface="Times New Roman"/>
                          <a:ea typeface="Calibri"/>
                          <a:cs typeface="Arial"/>
                        </a:rPr>
                        <a:t>B.E.P (B2)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54%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59%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59%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50%</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51%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rtl="1">
                        <a:lnSpc>
                          <a:spcPct val="115000"/>
                        </a:lnSpc>
                        <a:spcBef>
                          <a:spcPts val="0"/>
                        </a:spcBef>
                        <a:spcAft>
                          <a:spcPts val="0"/>
                        </a:spcAft>
                      </a:pPr>
                      <a:r>
                        <a:rPr lang="en-US" sz="1400" b="1">
                          <a:effectLst/>
                          <a:latin typeface="Times New Roman"/>
                          <a:ea typeface="Calibri"/>
                          <a:cs typeface="Arial"/>
                        </a:rPr>
                        <a:t>B.E.P (B3)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59%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63%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64%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a:effectLst/>
                          <a:latin typeface="Calibri"/>
                          <a:ea typeface="Calibri"/>
                          <a:cs typeface="Times New Roman"/>
                        </a:rPr>
                        <a:t>54%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1">
                        <a:lnSpc>
                          <a:spcPct val="115000"/>
                        </a:lnSpc>
                        <a:spcBef>
                          <a:spcPts val="0"/>
                        </a:spcBef>
                        <a:spcAft>
                          <a:spcPts val="0"/>
                        </a:spcAft>
                      </a:pPr>
                      <a:r>
                        <a:rPr lang="ar-SA" sz="1400" dirty="0">
                          <a:effectLst/>
                          <a:latin typeface="Calibri"/>
                          <a:ea typeface="Calibri"/>
                          <a:cs typeface="Times New Roman"/>
                        </a:rPr>
                        <a:t>54%</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97861727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153400" cy="990600"/>
          </a:xfrm>
        </p:spPr>
        <p:txBody>
          <a:bodyPr/>
          <a:lstStyle/>
          <a:p>
            <a:pPr algn="r" rtl="1"/>
            <a:r>
              <a:rPr lang="ar-SA" dirty="0" smtClean="0"/>
              <a:t>التوصيات</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72</a:t>
            </a:fld>
            <a:endParaRPr lang="en-US" dirty="0">
              <a:solidFill>
                <a:srgbClr val="FFFFFF"/>
              </a:solidFill>
            </a:endParaRPr>
          </a:p>
        </p:txBody>
      </p:sp>
      <p:sp>
        <p:nvSpPr>
          <p:cNvPr id="4" name="Content Placeholder 3"/>
          <p:cNvSpPr>
            <a:spLocks noGrp="1"/>
          </p:cNvSpPr>
          <p:nvPr>
            <p:ph sz="quarter" idx="1"/>
          </p:nvPr>
        </p:nvSpPr>
        <p:spPr/>
        <p:txBody>
          <a:bodyPr>
            <a:normAutofit lnSpcReduction="10000"/>
          </a:bodyPr>
          <a:lstStyle/>
          <a:p>
            <a:pPr lvl="0" algn="r" rtl="1"/>
            <a:r>
              <a:rPr lang="ar-SA" sz="1800" dirty="0"/>
              <a:t>أظهرت الدراسة أن المشروع ناجح ومجد أقتصاديا وذلك من خلال المؤشرات المالية والأقتصادية المستعملة في التحليلات المالية والأقتصادية، فمن المتوقع أن يتم أسترداد المبالغ المستثمرة في هذا المشروع خلال سنة واحدة في السيناريو الأول وخلال سنتان ونصف في السيناريو الثاني</a:t>
            </a:r>
            <a:r>
              <a:rPr lang="ar-SA" sz="1800" dirty="0" smtClean="0"/>
              <a:t>.</a:t>
            </a:r>
          </a:p>
          <a:p>
            <a:pPr lvl="0" algn="r" rtl="1"/>
            <a:endParaRPr lang="en-US" sz="1800" dirty="0"/>
          </a:p>
          <a:p>
            <a:pPr lvl="0" algn="r" rtl="1"/>
            <a:r>
              <a:rPr lang="ar-SA" sz="1800" dirty="0"/>
              <a:t>من خلال دراسة الحساسية في جميع الحالات سابقة الذكر تغيرت درجة جدوى المشروع بشكل قليل عن الحالة الأساسية، وهذا يظهر أن المشروع قليل الحساسية من عدة جهات سواء من ناحية الأسعار أو من ناحية المواد الأولية. ومع ذلك يجب التركيز بشكل مستمر على أعادة تقييم أسعار البيع وتعديلها حسب التغير في أسعار المواد الخام</a:t>
            </a:r>
            <a:r>
              <a:rPr lang="ar-SA" sz="1800" dirty="0" smtClean="0"/>
              <a:t>.</a:t>
            </a:r>
          </a:p>
          <a:p>
            <a:pPr lvl="0" algn="r" rtl="1"/>
            <a:endParaRPr lang="en-US" sz="1800" dirty="0"/>
          </a:p>
          <a:p>
            <a:pPr lvl="0" algn="r" rtl="1"/>
            <a:r>
              <a:rPr lang="ar-SA" sz="1800" dirty="0"/>
              <a:t>ومن الجدير بالذكر أن الأسعار التي وردت في هذا التقرير كانت توافق شهر كانون أول من عام 2011 وكانت أيضا منافسة جدا وهي من أقل الأسعار الموجودة في السوق والتي يمكنها المنافسة ويعطيها مرونة أكبر في التعامل مع تقلبات الأسعار</a:t>
            </a:r>
            <a:r>
              <a:rPr lang="ar-SA" sz="1800" dirty="0" smtClean="0"/>
              <a:t>.</a:t>
            </a:r>
          </a:p>
          <a:p>
            <a:pPr lvl="0" algn="r" rtl="1"/>
            <a:endParaRPr lang="en-US" sz="1800" dirty="0"/>
          </a:p>
          <a:p>
            <a:pPr lvl="0" algn="r" rtl="1"/>
            <a:r>
              <a:rPr lang="ar-SA" sz="1800" dirty="0"/>
              <a:t>ولا بد أن نشير أيضا ألى ضرورة أيجاد جهاز تسويقي قوي قادر على التواصل مع الزبائن وايجاد قنوات تسويقية جديدة وقادر أيضا على أستيعاب شكاوى الزبائن وحاجاتهم.</a:t>
            </a:r>
            <a:endParaRPr lang="en-US" sz="1800" dirty="0"/>
          </a:p>
          <a:p>
            <a:pPr algn="r" rtl="1"/>
            <a:endParaRPr lang="en-US" sz="1800" dirty="0"/>
          </a:p>
        </p:txBody>
      </p:sp>
    </p:spTree>
    <p:extLst>
      <p:ext uri="{BB962C8B-B14F-4D97-AF65-F5344CB8AC3E}">
        <p14:creationId xmlns:p14="http://schemas.microsoft.com/office/powerpoint/2010/main" val="389745483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الدراسة المالية ( السيناريو الثاني)</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1AD93096-5B34-4342-9326-69289CEAE4C2}" type="slidenum">
              <a:rPr lang="en-US" smtClean="0"/>
              <a:pPr/>
              <a:t>73</a:t>
            </a:fld>
            <a:endParaRPr lang="en-US" dirty="0">
              <a:solidFill>
                <a:srgbClr val="FFFFFF"/>
              </a:solidFill>
            </a:endParaRPr>
          </a:p>
        </p:txBody>
      </p:sp>
      <p:sp>
        <p:nvSpPr>
          <p:cNvPr id="4" name="Content Placeholder 3"/>
          <p:cNvSpPr>
            <a:spLocks noGrp="1"/>
          </p:cNvSpPr>
          <p:nvPr>
            <p:ph sz="quarter" idx="1"/>
          </p:nvPr>
        </p:nvSpPr>
        <p:spPr/>
        <p:txBody>
          <a:bodyPr>
            <a:normAutofit fontScale="85000" lnSpcReduction="20000"/>
          </a:bodyPr>
          <a:lstStyle/>
          <a:p>
            <a:pPr lvl="0" algn="r" rtl="1"/>
            <a:r>
              <a:rPr lang="ar-SA" dirty="0"/>
              <a:t>التركيز على مستهلكين كشركة دواجن فلسطين ومحاولة أيجاد شركات أخرى كشركات اللحوم المجمدة المعروفة في فلسطين، ومحاولة جذب مسالخ أخرى في فلسطين</a:t>
            </a:r>
            <a:r>
              <a:rPr lang="ar-SA" dirty="0" smtClean="0"/>
              <a:t>.</a:t>
            </a:r>
          </a:p>
          <a:p>
            <a:pPr lvl="0" algn="r" rtl="1"/>
            <a:endParaRPr lang="en-US" dirty="0"/>
          </a:p>
          <a:p>
            <a:pPr lvl="0" algn="r" rtl="1"/>
            <a:r>
              <a:rPr lang="ar-SA" dirty="0"/>
              <a:t>أيجاد أنواع جديدة من المنتجات غير الأنواع الستة التي تم ذكرها في هذا التقرير والتي أيضا لوحظ بأن له طلب داخل السوق الفلسطيني ومن هذه الأنواع:-</a:t>
            </a:r>
            <a:endParaRPr lang="en-US" dirty="0"/>
          </a:p>
          <a:p>
            <a:pPr lvl="1" algn="r" rtl="1"/>
            <a:r>
              <a:rPr lang="ar-SA" dirty="0"/>
              <a:t>الصحون الدائرية بعدة أحجام:- تستعمل لدى المطاعم ومحال بيع الحلويات الغربية ومطاعم الوجبات السريعة.</a:t>
            </a:r>
            <a:endParaRPr lang="en-US" dirty="0"/>
          </a:p>
          <a:p>
            <a:pPr lvl="1" algn="r" rtl="1"/>
            <a:r>
              <a:rPr lang="ar-SA" dirty="0"/>
              <a:t>الصحون المغلقة بجميع المقاسات والأحجام:- حيث تستعمل لدى مطاعم الوجبات السريعة ومطاعم الدجاج الأمريكي المنتشرة في جميع مدن الضفة الغربية.</a:t>
            </a:r>
            <a:endParaRPr lang="en-US" dirty="0"/>
          </a:p>
          <a:p>
            <a:pPr lvl="1" algn="r" rtl="1"/>
            <a:r>
              <a:rPr lang="ar-SA" dirty="0"/>
              <a:t>صحون البيض:- وهذا منتج جديد داخل الأراضي الفلسطينية بديل عن الكرتون أيضا يتميز بأن له عدة مقاسات أي ليس فقط المقاس الكبير ذي سعة 30 بيضة.</a:t>
            </a:r>
            <a:endParaRPr lang="en-US" dirty="0"/>
          </a:p>
          <a:p>
            <a:pPr marL="0" indent="0" algn="r" rtl="1">
              <a:buNone/>
            </a:pPr>
            <a:endParaRPr lang="en-US" dirty="0"/>
          </a:p>
        </p:txBody>
      </p:sp>
    </p:spTree>
    <p:extLst>
      <p:ext uri="{BB962C8B-B14F-4D97-AF65-F5344CB8AC3E}">
        <p14:creationId xmlns:p14="http://schemas.microsoft.com/office/powerpoint/2010/main" val="25637074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منهجية العمل</a:t>
            </a:r>
            <a:endParaRPr lang="en-US" dirty="0"/>
          </a:p>
        </p:txBody>
      </p:sp>
      <p:sp>
        <p:nvSpPr>
          <p:cNvPr id="3" name="Content Placeholder 2"/>
          <p:cNvSpPr>
            <a:spLocks noGrp="1"/>
          </p:cNvSpPr>
          <p:nvPr>
            <p:ph sz="quarter" idx="1"/>
          </p:nvPr>
        </p:nvSpPr>
        <p:spPr/>
        <p:txBody>
          <a:bodyPr/>
          <a:lstStyle/>
          <a:p>
            <a:pPr algn="r" rtl="1"/>
            <a:r>
              <a:rPr lang="ar-SA" dirty="0"/>
              <a:t>ويوضح الجدول التالي عناصر الدراسات المختلفة التي تتضمنها دراسة الجدوى الاقتصادية :</a:t>
            </a:r>
            <a:endParaRPr lang="en-US" dirty="0"/>
          </a:p>
          <a:p>
            <a:pPr algn="r" rtl="1"/>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726458116"/>
              </p:ext>
            </p:extLst>
          </p:nvPr>
        </p:nvGraphicFramePr>
        <p:xfrm>
          <a:off x="1828800" y="2590800"/>
          <a:ext cx="5411470" cy="3575304"/>
        </p:xfrm>
        <a:graphic>
          <a:graphicData uri="http://schemas.openxmlformats.org/drawingml/2006/table">
            <a:tbl>
              <a:tblPr rtl="1" firstRow="1" firstCol="1" bandRow="1">
                <a:tableStyleId>{616DA210-FB5B-4158-B5E0-FEB733F419BA}</a:tableStyleId>
              </a:tblPr>
              <a:tblGrid>
                <a:gridCol w="1352550"/>
                <a:gridCol w="1352550"/>
                <a:gridCol w="1353185"/>
                <a:gridCol w="1353185"/>
              </a:tblGrid>
              <a:tr h="0">
                <a:tc>
                  <a:txBody>
                    <a:bodyPr/>
                    <a:lstStyle/>
                    <a:p>
                      <a:pPr marL="0" marR="0" algn="r" rtl="1">
                        <a:lnSpc>
                          <a:spcPct val="115000"/>
                        </a:lnSpc>
                        <a:spcBef>
                          <a:spcPts val="0"/>
                        </a:spcBef>
                        <a:spcAft>
                          <a:spcPts val="0"/>
                        </a:spcAft>
                      </a:pPr>
                      <a:r>
                        <a:rPr lang="ar-SA" sz="1200" dirty="0">
                          <a:effectLst/>
                        </a:rPr>
                        <a:t> </a:t>
                      </a:r>
                      <a:endParaRPr lang="en-US" sz="1100" dirty="0">
                        <a:effectLst/>
                      </a:endParaRPr>
                    </a:p>
                    <a:p>
                      <a:pPr marL="0" marR="0" algn="r" rtl="1">
                        <a:lnSpc>
                          <a:spcPct val="115000"/>
                        </a:lnSpc>
                        <a:spcBef>
                          <a:spcPts val="0"/>
                        </a:spcBef>
                        <a:spcAft>
                          <a:spcPts val="0"/>
                        </a:spcAft>
                      </a:pPr>
                      <a:r>
                        <a:rPr lang="ar-SA" sz="1200" dirty="0">
                          <a:effectLst/>
                        </a:rPr>
                        <a:t>الدراسة </a:t>
                      </a:r>
                      <a:endParaRPr lang="en-US" sz="11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200">
                          <a:effectLst/>
                        </a:rPr>
                        <a:t>العناصر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200">
                          <a:effectLst/>
                        </a:rPr>
                        <a:t>المصادر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200">
                          <a:effectLst/>
                        </a:rPr>
                        <a:t>المخرجات </a:t>
                      </a:r>
                      <a:endParaRPr lang="en-US" sz="1100">
                        <a:effectLst/>
                        <a:latin typeface="Calibri"/>
                        <a:ea typeface="Calibri"/>
                        <a:cs typeface="Arial"/>
                      </a:endParaRPr>
                    </a:p>
                  </a:txBody>
                  <a:tcPr marL="68580" marR="68580" marT="0" marB="0"/>
                </a:tc>
              </a:tr>
              <a:tr h="0">
                <a:tc>
                  <a:txBody>
                    <a:bodyPr/>
                    <a:lstStyle/>
                    <a:p>
                      <a:pPr marL="0" marR="0" algn="r" rtl="1">
                        <a:lnSpc>
                          <a:spcPct val="115000"/>
                        </a:lnSpc>
                        <a:spcBef>
                          <a:spcPts val="0"/>
                        </a:spcBef>
                        <a:spcAft>
                          <a:spcPts val="0"/>
                        </a:spcAft>
                      </a:pPr>
                      <a:r>
                        <a:rPr lang="ar-SA" sz="1200">
                          <a:effectLst/>
                        </a:rPr>
                        <a:t>دراسة السوق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200">
                          <a:effectLst/>
                        </a:rPr>
                        <a:t>حجم السوق </a:t>
                      </a:r>
                      <a:endParaRPr lang="en-US" sz="1100">
                        <a:effectLst/>
                      </a:endParaRPr>
                    </a:p>
                    <a:p>
                      <a:pPr marL="0" marR="0" algn="r" rtl="1">
                        <a:lnSpc>
                          <a:spcPct val="115000"/>
                        </a:lnSpc>
                        <a:spcBef>
                          <a:spcPts val="0"/>
                        </a:spcBef>
                        <a:spcAft>
                          <a:spcPts val="0"/>
                        </a:spcAft>
                      </a:pPr>
                      <a:r>
                        <a:rPr lang="ar-SA" sz="1200">
                          <a:effectLst/>
                        </a:rPr>
                        <a:t>الموردون </a:t>
                      </a:r>
                      <a:endParaRPr lang="en-US" sz="1100">
                        <a:effectLst/>
                      </a:endParaRPr>
                    </a:p>
                    <a:p>
                      <a:pPr marL="0" marR="0" algn="r" rtl="1">
                        <a:lnSpc>
                          <a:spcPct val="115000"/>
                        </a:lnSpc>
                        <a:spcBef>
                          <a:spcPts val="0"/>
                        </a:spcBef>
                        <a:spcAft>
                          <a:spcPts val="0"/>
                        </a:spcAft>
                      </a:pPr>
                      <a:r>
                        <a:rPr lang="ar-SA" sz="1200">
                          <a:effectLst/>
                        </a:rPr>
                        <a:t>المنافسون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200">
                          <a:effectLst/>
                        </a:rPr>
                        <a:t>الغرف التجارية </a:t>
                      </a:r>
                      <a:endParaRPr lang="en-US" sz="1100">
                        <a:effectLst/>
                      </a:endParaRPr>
                    </a:p>
                    <a:p>
                      <a:pPr marL="0" marR="0" algn="r" rtl="1">
                        <a:lnSpc>
                          <a:spcPct val="115000"/>
                        </a:lnSpc>
                        <a:spcBef>
                          <a:spcPts val="0"/>
                        </a:spcBef>
                        <a:spcAft>
                          <a:spcPts val="0"/>
                        </a:spcAft>
                      </a:pPr>
                      <a:r>
                        <a:rPr lang="ar-SA" sz="1200">
                          <a:effectLst/>
                        </a:rPr>
                        <a:t>البلديات </a:t>
                      </a:r>
                      <a:endParaRPr lang="en-US" sz="1100">
                        <a:effectLst/>
                      </a:endParaRPr>
                    </a:p>
                    <a:p>
                      <a:pPr marL="0" marR="0" algn="r" rtl="1">
                        <a:lnSpc>
                          <a:spcPct val="115000"/>
                        </a:lnSpc>
                        <a:spcBef>
                          <a:spcPts val="0"/>
                        </a:spcBef>
                        <a:spcAft>
                          <a:spcPts val="0"/>
                        </a:spcAft>
                      </a:pPr>
                      <a:r>
                        <a:rPr lang="ar-SA" sz="1200">
                          <a:effectLst/>
                        </a:rPr>
                        <a:t>الاتصال المباشر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200">
                          <a:effectLst/>
                        </a:rPr>
                        <a:t>تحديد حجم الطلب </a:t>
                      </a:r>
                      <a:endParaRPr lang="en-US" sz="1100">
                        <a:effectLst/>
                      </a:endParaRPr>
                    </a:p>
                    <a:p>
                      <a:pPr marL="0" marR="0" algn="r" rtl="1">
                        <a:lnSpc>
                          <a:spcPct val="115000"/>
                        </a:lnSpc>
                        <a:spcBef>
                          <a:spcPts val="0"/>
                        </a:spcBef>
                        <a:spcAft>
                          <a:spcPts val="0"/>
                        </a:spcAft>
                      </a:pPr>
                      <a:r>
                        <a:rPr lang="ar-SA" sz="1200">
                          <a:effectLst/>
                        </a:rPr>
                        <a:t>والاسعار والمنافسين </a:t>
                      </a:r>
                      <a:endParaRPr lang="en-US" sz="1100">
                        <a:effectLst/>
                        <a:latin typeface="Calibri"/>
                        <a:ea typeface="Calibri"/>
                        <a:cs typeface="Arial"/>
                      </a:endParaRPr>
                    </a:p>
                  </a:txBody>
                  <a:tcPr marL="68580" marR="68580" marT="0" marB="0"/>
                </a:tc>
              </a:tr>
              <a:tr h="0">
                <a:tc>
                  <a:txBody>
                    <a:bodyPr/>
                    <a:lstStyle/>
                    <a:p>
                      <a:pPr marL="0" marR="0" algn="r" rtl="1">
                        <a:lnSpc>
                          <a:spcPct val="115000"/>
                        </a:lnSpc>
                        <a:spcBef>
                          <a:spcPts val="0"/>
                        </a:spcBef>
                        <a:spcAft>
                          <a:spcPts val="0"/>
                        </a:spcAft>
                      </a:pPr>
                      <a:r>
                        <a:rPr lang="ar-SA" sz="1200">
                          <a:effectLst/>
                        </a:rPr>
                        <a:t>الدراسة الفنية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200">
                          <a:effectLst/>
                        </a:rPr>
                        <a:t>مراحل العملية الانتاجية </a:t>
                      </a:r>
                      <a:endParaRPr lang="en-US" sz="1100">
                        <a:effectLst/>
                      </a:endParaRPr>
                    </a:p>
                    <a:p>
                      <a:pPr marL="0" marR="0" algn="r" rtl="1">
                        <a:lnSpc>
                          <a:spcPct val="115000"/>
                        </a:lnSpc>
                        <a:spcBef>
                          <a:spcPts val="0"/>
                        </a:spcBef>
                        <a:spcAft>
                          <a:spcPts val="0"/>
                        </a:spcAft>
                      </a:pPr>
                      <a:r>
                        <a:rPr lang="ar-SA" sz="1200">
                          <a:effectLst/>
                        </a:rPr>
                        <a:t>المعدات اللازمة والخامات</a:t>
                      </a:r>
                      <a:endParaRPr lang="en-US" sz="1100">
                        <a:effectLst/>
                      </a:endParaRPr>
                    </a:p>
                    <a:p>
                      <a:pPr marL="0" marR="0" algn="r" rtl="1">
                        <a:lnSpc>
                          <a:spcPct val="115000"/>
                        </a:lnSpc>
                        <a:spcBef>
                          <a:spcPts val="0"/>
                        </a:spcBef>
                        <a:spcAft>
                          <a:spcPts val="0"/>
                        </a:spcAft>
                      </a:pPr>
                      <a:r>
                        <a:rPr lang="ar-SA" sz="1200">
                          <a:effectLst/>
                        </a:rPr>
                        <a:t>العمالة والطاقة الكهربائية </a:t>
                      </a:r>
                      <a:endParaRPr lang="en-US" sz="1100">
                        <a:effectLst/>
                      </a:endParaRPr>
                    </a:p>
                    <a:p>
                      <a:pPr marL="0" marR="0" algn="r" rtl="1">
                        <a:lnSpc>
                          <a:spcPct val="115000"/>
                        </a:lnSpc>
                        <a:spcBef>
                          <a:spcPts val="0"/>
                        </a:spcBef>
                        <a:spcAft>
                          <a:spcPts val="0"/>
                        </a:spcAft>
                      </a:pPr>
                      <a:r>
                        <a:rPr lang="ar-SA" sz="1200">
                          <a:effectLst/>
                        </a:rPr>
                        <a:t>الموقع والمساحة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200">
                          <a:effectLst/>
                        </a:rPr>
                        <a:t>الخبرات السابقة </a:t>
                      </a:r>
                      <a:endParaRPr lang="en-US" sz="1100">
                        <a:effectLst/>
                      </a:endParaRPr>
                    </a:p>
                    <a:p>
                      <a:pPr marL="0" marR="0" algn="r" rtl="1">
                        <a:lnSpc>
                          <a:spcPct val="115000"/>
                        </a:lnSpc>
                        <a:spcBef>
                          <a:spcPts val="0"/>
                        </a:spcBef>
                        <a:spcAft>
                          <a:spcPts val="0"/>
                        </a:spcAft>
                      </a:pPr>
                      <a:r>
                        <a:rPr lang="ar-SA" sz="1200">
                          <a:effectLst/>
                        </a:rPr>
                        <a:t>الفنين المختصين </a:t>
                      </a:r>
                      <a:endParaRPr lang="en-US" sz="1100">
                        <a:effectLst/>
                      </a:endParaRPr>
                    </a:p>
                    <a:p>
                      <a:pPr marL="0" marR="0" algn="r" rtl="1">
                        <a:lnSpc>
                          <a:spcPct val="115000"/>
                        </a:lnSpc>
                        <a:spcBef>
                          <a:spcPts val="0"/>
                        </a:spcBef>
                        <a:spcAft>
                          <a:spcPts val="0"/>
                        </a:spcAft>
                      </a:pPr>
                      <a:r>
                        <a:rPr lang="ar-SA" sz="1200">
                          <a:effectLst/>
                        </a:rPr>
                        <a:t>موردي الالات والمعدات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200">
                          <a:effectLst/>
                        </a:rPr>
                        <a:t>اختيار الاسلوب الانتاجي الجيد </a:t>
                      </a:r>
                      <a:endParaRPr lang="en-US" sz="1100">
                        <a:effectLst/>
                        <a:latin typeface="Calibri"/>
                        <a:ea typeface="Calibri"/>
                        <a:cs typeface="Arial"/>
                      </a:endParaRPr>
                    </a:p>
                  </a:txBody>
                  <a:tcPr marL="68580" marR="68580" marT="0" marB="0"/>
                </a:tc>
              </a:tr>
              <a:tr h="0">
                <a:tc>
                  <a:txBody>
                    <a:bodyPr/>
                    <a:lstStyle/>
                    <a:p>
                      <a:pPr marL="0" marR="0" algn="r" rtl="1">
                        <a:lnSpc>
                          <a:spcPct val="115000"/>
                        </a:lnSpc>
                        <a:spcBef>
                          <a:spcPts val="0"/>
                        </a:spcBef>
                        <a:spcAft>
                          <a:spcPts val="0"/>
                        </a:spcAft>
                      </a:pPr>
                      <a:r>
                        <a:rPr lang="ar-SA" sz="1200">
                          <a:effectLst/>
                        </a:rPr>
                        <a:t>الدراسة المالية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200">
                          <a:effectLst/>
                        </a:rPr>
                        <a:t>الاحتياجات المالية </a:t>
                      </a:r>
                      <a:endParaRPr lang="en-US" sz="1100">
                        <a:effectLst/>
                      </a:endParaRPr>
                    </a:p>
                    <a:p>
                      <a:pPr marL="0" marR="0" algn="r" rtl="1">
                        <a:lnSpc>
                          <a:spcPct val="115000"/>
                        </a:lnSpc>
                        <a:spcBef>
                          <a:spcPts val="0"/>
                        </a:spcBef>
                        <a:spcAft>
                          <a:spcPts val="0"/>
                        </a:spcAft>
                      </a:pPr>
                      <a:r>
                        <a:rPr lang="ar-SA" sz="1200">
                          <a:effectLst/>
                        </a:rPr>
                        <a:t>مصادر التمويل </a:t>
                      </a:r>
                      <a:endParaRPr lang="en-US" sz="1100">
                        <a:effectLst/>
                      </a:endParaRPr>
                    </a:p>
                    <a:p>
                      <a:pPr marL="0" marR="0" algn="r" rtl="1">
                        <a:lnSpc>
                          <a:spcPct val="115000"/>
                        </a:lnSpc>
                        <a:spcBef>
                          <a:spcPts val="0"/>
                        </a:spcBef>
                        <a:spcAft>
                          <a:spcPts val="0"/>
                        </a:spcAft>
                      </a:pPr>
                      <a:r>
                        <a:rPr lang="ar-SA" sz="1200">
                          <a:effectLst/>
                        </a:rPr>
                        <a:t>القوائم المالية </a:t>
                      </a:r>
                      <a:endParaRPr lang="en-US" sz="1100">
                        <a:effectLst/>
                      </a:endParaRPr>
                    </a:p>
                    <a:p>
                      <a:pPr marL="0" marR="0" algn="r" rtl="1">
                        <a:lnSpc>
                          <a:spcPct val="115000"/>
                        </a:lnSpc>
                        <a:spcBef>
                          <a:spcPts val="0"/>
                        </a:spcBef>
                        <a:spcAft>
                          <a:spcPts val="0"/>
                        </a:spcAft>
                      </a:pPr>
                      <a:r>
                        <a:rPr lang="ar-SA" sz="12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200">
                          <a:effectLst/>
                        </a:rPr>
                        <a:t>دراسة وضع السوق الحالي (عرض وطلب )</a:t>
                      </a:r>
                      <a:endParaRPr lang="en-US" sz="1100">
                        <a:effectLst/>
                      </a:endParaRPr>
                    </a:p>
                    <a:p>
                      <a:pPr marL="0" marR="0" algn="r" rtl="1">
                        <a:lnSpc>
                          <a:spcPct val="115000"/>
                        </a:lnSpc>
                        <a:spcBef>
                          <a:spcPts val="0"/>
                        </a:spcBef>
                        <a:spcAft>
                          <a:spcPts val="0"/>
                        </a:spcAft>
                      </a:pPr>
                      <a:r>
                        <a:rPr lang="ar-SA" sz="1200">
                          <a:effectLst/>
                        </a:rPr>
                        <a:t>الدراسة الفنية </a:t>
                      </a:r>
                      <a:endParaRPr lang="en-US" sz="1100">
                        <a:effectLst/>
                      </a:endParaRPr>
                    </a:p>
                    <a:p>
                      <a:pPr marL="0" marR="0" algn="r" rtl="1">
                        <a:lnSpc>
                          <a:spcPct val="115000"/>
                        </a:lnSpc>
                        <a:spcBef>
                          <a:spcPts val="0"/>
                        </a:spcBef>
                        <a:spcAft>
                          <a:spcPts val="0"/>
                        </a:spcAft>
                      </a:pPr>
                      <a:r>
                        <a:rPr lang="ar-SA" sz="1200">
                          <a:effectLst/>
                        </a:rPr>
                        <a:t>الاستشاريين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200" dirty="0">
                          <a:effectLst/>
                        </a:rPr>
                        <a:t>التكلفة الاستثمارية </a:t>
                      </a:r>
                      <a:endParaRPr lang="en-US" sz="1100" dirty="0">
                        <a:effectLst/>
                      </a:endParaRPr>
                    </a:p>
                    <a:p>
                      <a:pPr marL="0" marR="0" algn="r" rtl="1">
                        <a:lnSpc>
                          <a:spcPct val="115000"/>
                        </a:lnSpc>
                        <a:spcBef>
                          <a:spcPts val="0"/>
                        </a:spcBef>
                        <a:spcAft>
                          <a:spcPts val="0"/>
                        </a:spcAft>
                      </a:pPr>
                      <a:r>
                        <a:rPr lang="ar-SA" sz="1200" dirty="0">
                          <a:effectLst/>
                        </a:rPr>
                        <a:t>تكلفة الانتاج </a:t>
                      </a:r>
                      <a:endParaRPr lang="en-US" sz="1100" dirty="0">
                        <a:effectLst/>
                      </a:endParaRPr>
                    </a:p>
                    <a:p>
                      <a:pPr marL="0" marR="0" algn="r" rtl="1">
                        <a:lnSpc>
                          <a:spcPct val="115000"/>
                        </a:lnSpc>
                        <a:spcBef>
                          <a:spcPts val="0"/>
                        </a:spcBef>
                        <a:spcAft>
                          <a:spcPts val="0"/>
                        </a:spcAft>
                      </a:pPr>
                      <a:r>
                        <a:rPr lang="ar-SA" sz="1200" dirty="0">
                          <a:effectLst/>
                        </a:rPr>
                        <a:t>العائد المتوقع </a:t>
                      </a:r>
                      <a:endParaRPr lang="en-US" sz="1100" dirty="0">
                        <a:effectLst/>
                        <a:latin typeface="Calibri"/>
                        <a:ea typeface="Calibri"/>
                        <a:cs typeface="Arial"/>
                      </a:endParaRPr>
                    </a:p>
                  </a:txBody>
                  <a:tcPr marL="68580" marR="68580" marT="0" marB="0"/>
                </a:tc>
              </a:tr>
              <a:tr h="0">
                <a:tc>
                  <a:txBody>
                    <a:bodyPr/>
                    <a:lstStyle/>
                    <a:p>
                      <a:pPr marL="0" marR="0" algn="r" rtl="1">
                        <a:lnSpc>
                          <a:spcPct val="115000"/>
                        </a:lnSpc>
                        <a:spcBef>
                          <a:spcPts val="0"/>
                        </a:spcBef>
                        <a:spcAft>
                          <a:spcPts val="0"/>
                        </a:spcAft>
                      </a:pPr>
                      <a:r>
                        <a:rPr lang="ar-SA" sz="1200">
                          <a:effectLst/>
                        </a:rPr>
                        <a:t>الدراسة البيئية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200">
                          <a:effectLst/>
                        </a:rPr>
                        <a:t>القيم والعادات </a:t>
                      </a:r>
                      <a:endParaRPr lang="en-US" sz="1100">
                        <a:effectLst/>
                      </a:endParaRPr>
                    </a:p>
                    <a:p>
                      <a:pPr marL="0" marR="0" algn="r" rtl="1">
                        <a:lnSpc>
                          <a:spcPct val="115000"/>
                        </a:lnSpc>
                        <a:spcBef>
                          <a:spcPts val="0"/>
                        </a:spcBef>
                        <a:spcAft>
                          <a:spcPts val="0"/>
                        </a:spcAft>
                      </a:pPr>
                      <a:r>
                        <a:rPr lang="ar-SA" sz="1200">
                          <a:effectLst/>
                        </a:rPr>
                        <a:t>صديق للبيئة </a:t>
                      </a:r>
                      <a:endParaRPr lang="en-US" sz="1100">
                        <a:effectLst/>
                      </a:endParaRPr>
                    </a:p>
                    <a:p>
                      <a:pPr marL="0" marR="0" algn="r" rtl="1">
                        <a:lnSpc>
                          <a:spcPct val="115000"/>
                        </a:lnSpc>
                        <a:spcBef>
                          <a:spcPts val="0"/>
                        </a:spcBef>
                        <a:spcAft>
                          <a:spcPts val="0"/>
                        </a:spcAft>
                      </a:pPr>
                      <a:r>
                        <a:rPr lang="ar-SA" sz="12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200">
                          <a:effectLst/>
                        </a:rPr>
                        <a:t>دراسة السوق </a:t>
                      </a:r>
                      <a:endParaRPr lang="en-US" sz="1100">
                        <a:effectLst/>
                      </a:endParaRPr>
                    </a:p>
                    <a:p>
                      <a:pPr marL="0" marR="0" algn="r" rtl="1">
                        <a:lnSpc>
                          <a:spcPct val="115000"/>
                        </a:lnSpc>
                        <a:spcBef>
                          <a:spcPts val="0"/>
                        </a:spcBef>
                        <a:spcAft>
                          <a:spcPts val="0"/>
                        </a:spcAft>
                      </a:pPr>
                      <a:r>
                        <a:rPr lang="ar-SA" sz="1200">
                          <a:effectLst/>
                        </a:rPr>
                        <a:t>وزارة البيئة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200" dirty="0">
                          <a:effectLst/>
                        </a:rPr>
                        <a:t>المتطلبات البيئية والصحية </a:t>
                      </a:r>
                      <a:endParaRPr lang="en-US" sz="1100" dirty="0">
                        <a:effectLst/>
                        <a:latin typeface="Calibri"/>
                        <a:ea typeface="Calibri"/>
                        <a:cs typeface="Arial"/>
                      </a:endParaRPr>
                    </a:p>
                  </a:txBody>
                  <a:tcPr marL="68580" marR="68580" marT="0" marB="0"/>
                </a:tc>
              </a:tr>
            </a:tbl>
          </a:graphicData>
        </a:graphic>
      </p:graphicFrame>
      <p:sp>
        <p:nvSpPr>
          <p:cNvPr id="6" name="Action Button: Forward or Next 5">
            <a:hlinkClick r:id="rId2" action="ppaction://hlinksldjump" highlightClick="1"/>
          </p:cNvPr>
          <p:cNvSpPr/>
          <p:nvPr/>
        </p:nvSpPr>
        <p:spPr>
          <a:xfrm>
            <a:off x="533400" y="5715000"/>
            <a:ext cx="838200" cy="29313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p:cNvSpPr>
            <a:spLocks noGrp="1"/>
          </p:cNvSpPr>
          <p:nvPr>
            <p:ph type="sldNum" sz="quarter" idx="12"/>
          </p:nvPr>
        </p:nvSpPr>
        <p:spPr/>
        <p:txBody>
          <a:bodyPr>
            <a:normAutofit fontScale="85000" lnSpcReduction="20000"/>
          </a:bodyPr>
          <a:lstStyle/>
          <a:p>
            <a:fld id="{1AD93096-5B34-4342-9326-69289CEAE4C2}" type="slidenum">
              <a:rPr lang="en-US" smtClean="0"/>
              <a:pPr/>
              <a:t>8</a:t>
            </a:fld>
            <a:endParaRPr lang="en-US" dirty="0">
              <a:solidFill>
                <a:srgbClr val="FFFFFF"/>
              </a:solidFill>
            </a:endParaRPr>
          </a:p>
        </p:txBody>
      </p:sp>
    </p:spTree>
    <p:extLst>
      <p:ext uri="{BB962C8B-B14F-4D97-AF65-F5344CB8AC3E}">
        <p14:creationId xmlns:p14="http://schemas.microsoft.com/office/powerpoint/2010/main" val="4255610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الدراسة السوقية</a:t>
            </a:r>
            <a:endParaRPr lang="en-US" dirty="0"/>
          </a:p>
        </p:txBody>
      </p:sp>
      <p:sp>
        <p:nvSpPr>
          <p:cNvPr id="3" name="Content Placeholder 2"/>
          <p:cNvSpPr>
            <a:spLocks noGrp="1"/>
          </p:cNvSpPr>
          <p:nvPr>
            <p:ph sz="quarter" idx="1"/>
          </p:nvPr>
        </p:nvSpPr>
        <p:spPr/>
        <p:txBody>
          <a:bodyPr/>
          <a:lstStyle/>
          <a:p>
            <a:pPr algn="r" rtl="1"/>
            <a:r>
              <a:rPr lang="ar-SA" dirty="0" smtClean="0"/>
              <a:t>المقدمة:-</a:t>
            </a:r>
          </a:p>
          <a:p>
            <a:pPr lvl="1" algn="r" rtl="1"/>
            <a:r>
              <a:rPr lang="ar-SA" dirty="0"/>
              <a:t>تعد دراسة السوق النقطة الاساسية لتوضيح امكانية نجاح اي مشروع في تقديم منتجاته لأكبر عدد ممكن من </a:t>
            </a:r>
            <a:r>
              <a:rPr lang="ar-SA" dirty="0" smtClean="0"/>
              <a:t>المستهلكين.</a:t>
            </a:r>
          </a:p>
          <a:p>
            <a:pPr lvl="1" algn="r" rtl="1"/>
            <a:r>
              <a:rPr lang="ar-SA" dirty="0" smtClean="0"/>
              <a:t>معرفة </a:t>
            </a:r>
            <a:r>
              <a:rPr lang="ar-SA" dirty="0"/>
              <a:t>امكانية تحقيق الارباح وتصميم المنتج بصورة مثالية وتحديد المواد الخام التي يحتاجها وتحديد السعر المناسب ومعرفة سلوك المستهلكين </a:t>
            </a:r>
            <a:r>
              <a:rPr lang="ar-SA" dirty="0" smtClean="0"/>
              <a:t>واحتياجاتهم.</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AD93096-5B34-4342-9326-69289CEAE4C2}" type="slidenum">
              <a:rPr lang="en-US" smtClean="0"/>
              <a:pPr/>
              <a:t>9</a:t>
            </a:fld>
            <a:endParaRPr lang="en-US" dirty="0">
              <a:solidFill>
                <a:srgbClr val="FFFFFF"/>
              </a:solidFill>
            </a:endParaRPr>
          </a:p>
        </p:txBody>
      </p:sp>
    </p:spTree>
    <p:extLst>
      <p:ext uri="{BB962C8B-B14F-4D97-AF65-F5344CB8AC3E}">
        <p14:creationId xmlns:p14="http://schemas.microsoft.com/office/powerpoint/2010/main" val="335679504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cademicPresentation2">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534D3FD-D06A-455F-9219-F6CA2F50DB6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AcademicPresentation2</Template>
  <TotalTime>0</TotalTime>
  <Words>4934</Words>
  <Application>Microsoft Office PowerPoint</Application>
  <PresentationFormat>On-screen Show (4:3)</PresentationFormat>
  <Paragraphs>1583</Paragraphs>
  <Slides>73</Slides>
  <Notes>4</Notes>
  <HiddenSlides>0</HiddenSlides>
  <MMClips>0</MMClips>
  <ScaleCrop>false</ScaleCrop>
  <HeadingPairs>
    <vt:vector size="4" baseType="variant">
      <vt:variant>
        <vt:lpstr>Theme</vt:lpstr>
      </vt:variant>
      <vt:variant>
        <vt:i4>1</vt:i4>
      </vt:variant>
      <vt:variant>
        <vt:lpstr>Slide Titles</vt:lpstr>
      </vt:variant>
      <vt:variant>
        <vt:i4>73</vt:i4>
      </vt:variant>
    </vt:vector>
  </HeadingPairs>
  <TitlesOfParts>
    <vt:vector size="74" baseType="lpstr">
      <vt:lpstr>AcademicPresentation2</vt:lpstr>
      <vt:lpstr>     مشروع تخرج   دراسة جدوى اقتصادية لاضافة خط انتاج الأطباق البلاستيكية المصنوعة من مادة البوليستايرين داخل شركة فلسطين لصناعات اللدائن م.ع.م.</vt:lpstr>
      <vt:lpstr>خريطة العرض</vt:lpstr>
      <vt:lpstr>المقدمة </vt:lpstr>
      <vt:lpstr>المقدمة</vt:lpstr>
      <vt:lpstr>المقدمة</vt:lpstr>
      <vt:lpstr>الأهداف</vt:lpstr>
      <vt:lpstr>منهجية العمل</vt:lpstr>
      <vt:lpstr>منهجية العمل</vt:lpstr>
      <vt:lpstr>الدراسة السوقية</vt:lpstr>
      <vt:lpstr>الدراسة السوقية </vt:lpstr>
      <vt:lpstr>الدراسة السوقية </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السوقية</vt:lpstr>
      <vt:lpstr>الدراسة الفنية</vt:lpstr>
      <vt:lpstr>عملية الأنتاج</vt:lpstr>
      <vt:lpstr>عملية الأنتاج </vt:lpstr>
      <vt:lpstr>تكاليف الأستثمار(التكاليف التأسيسية)</vt:lpstr>
      <vt:lpstr>السيناريو الأول</vt:lpstr>
      <vt:lpstr>رأس المال الثابت (السيناريو الأول)</vt:lpstr>
      <vt:lpstr>رأس المال العامل (التكاليف التشغيلية)</vt:lpstr>
      <vt:lpstr>التكاليف التشغيلية(السيناريو الأول)</vt:lpstr>
      <vt:lpstr>التكاليف التشغيلية(السيناريو الأول)</vt:lpstr>
      <vt:lpstr>المواد الخام والكهرباء</vt:lpstr>
      <vt:lpstr>استهلاك الكهرباء والغاز لكل طن</vt:lpstr>
      <vt:lpstr>مصاريف تشغيلية عامة</vt:lpstr>
      <vt:lpstr>السيناريو الثاني</vt:lpstr>
      <vt:lpstr>رأس المال الثابت</vt:lpstr>
      <vt:lpstr>التكاليف التشغيلية السنوية الكلية</vt:lpstr>
      <vt:lpstr>مصاريف الأيدي العاملة والأدارية</vt:lpstr>
      <vt:lpstr>الرواتب ومصاريف أدارية أخرى</vt:lpstr>
      <vt:lpstr>مصاريف تشغيلية عامة</vt:lpstr>
      <vt:lpstr>الدراسة المالية</vt:lpstr>
      <vt:lpstr>الدراسة المالية ( السيناريو الأول )</vt:lpstr>
      <vt:lpstr>الدراسة المالية ( السيناريو الأول )</vt:lpstr>
      <vt:lpstr>الدراسة المالية ( السيناريو الأول )</vt:lpstr>
      <vt:lpstr>الدراسة المالية ( السيناريو الأول )</vt:lpstr>
      <vt:lpstr>الدراسة المالية ( السيناريو الأول )</vt:lpstr>
      <vt:lpstr>الدراسة المالية ( السيناريو الأول )</vt:lpstr>
      <vt:lpstr>الدراسة المالية ( السيناريو الأول )</vt:lpstr>
      <vt:lpstr>الدراسة المالية ( السيناريو الأول )</vt:lpstr>
      <vt:lpstr>الدراسة المالية ( السيناريو الأول )</vt:lpstr>
      <vt:lpstr>الدراسة المالية ( السيناريو الثاني)</vt:lpstr>
      <vt:lpstr>الدراسة المالية ( السيناريو الثاني)</vt:lpstr>
      <vt:lpstr>الدراسة المالية ( السيناريو الثاني)</vt:lpstr>
      <vt:lpstr>الدراسة المالية ( السيناريو الثاني)</vt:lpstr>
      <vt:lpstr>التوصيات</vt:lpstr>
      <vt:lpstr>الدراسة المالية ( السيناريو الثاني)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2010-12-25T14:37:47Z</dcterms:created>
  <dcterms:modified xsi:type="dcterms:W3CDTF">2011-05-20T20:19:02Z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TC101671251033</vt:lpwstr>
  </property>
</Properties>
</file>