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2192000" cy="6858000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8724900" y="0"/>
            <a:ext cx="2628900" cy="65420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831850" y="0"/>
            <a:ext cx="10515600" cy="456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831850" y="4589462"/>
            <a:ext cx="10515600" cy="22685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One</a:t>
            </a:r>
            <a:endParaRPr sz="24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Two</a:t>
            </a:r>
            <a:endParaRPr sz="24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Three</a:t>
            </a:r>
            <a:endParaRPr sz="24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Four</a:t>
            </a:r>
            <a:endParaRPr sz="24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 lvl="0">
              <a:defRPr b="0" sz="1800"/>
            </a:pPr>
            <a:r>
              <a:rPr b="1" sz="2400"/>
              <a:t>Body Level One</a:t>
            </a:r>
            <a:endParaRPr b="1" sz="2400"/>
          </a:p>
          <a:p>
            <a:pPr lvl="1">
              <a:defRPr b="0" sz="1800"/>
            </a:pPr>
            <a:r>
              <a:rPr b="1" sz="2400"/>
              <a:t>Body Level Two</a:t>
            </a:r>
            <a:endParaRPr b="1" sz="2400"/>
          </a:p>
          <a:p>
            <a:pPr lvl="2">
              <a:defRPr b="0" sz="1800"/>
            </a:pPr>
            <a:r>
              <a:rPr b="1" sz="2400"/>
              <a:t>Body Level Three</a:t>
            </a:r>
            <a:endParaRPr b="1" sz="2400"/>
          </a:p>
          <a:p>
            <a:pPr lvl="3">
              <a:defRPr b="0" sz="1800"/>
            </a:pPr>
            <a:r>
              <a:rPr b="1" sz="2400"/>
              <a:t>Body Level Four</a:t>
            </a:r>
            <a:endParaRPr b="1" sz="2400"/>
          </a:p>
          <a:p>
            <a:pPr lvl="4">
              <a:defRPr b="0" sz="1800"/>
            </a:pPr>
            <a:r>
              <a:rPr b="1" sz="2400"/>
              <a:t>Body Level Five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5183187" y="987425"/>
            <a:ext cx="6172201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839787" y="2057400"/>
            <a:ext cx="3932239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  <a:endParaRPr sz="1600"/>
          </a:p>
          <a:p>
            <a:pPr lvl="1">
              <a:defRPr sz="1800"/>
            </a:pPr>
            <a:r>
              <a:rPr sz="1600"/>
              <a:t>Body Level Two</a:t>
            </a:r>
            <a:endParaRPr sz="1600"/>
          </a:p>
          <a:p>
            <a:pPr lvl="2">
              <a:defRPr sz="1800"/>
            </a:pPr>
            <a:r>
              <a:rPr sz="1600"/>
              <a:t>Body Level Three</a:t>
            </a:r>
            <a:endParaRPr sz="1600"/>
          </a:p>
          <a:p>
            <a:pPr lvl="3">
              <a:defRPr sz="1800"/>
            </a:pPr>
            <a:r>
              <a:rPr sz="1600"/>
              <a:t>Body Level Four</a:t>
            </a:r>
            <a:endParaRPr sz="1600"/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610600" y="6404292"/>
            <a:ext cx="27432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9" indent="-320039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500"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500">
                <a:solidFill>
                  <a:srgbClr val="365B9D"/>
                </a:solidFill>
              </a:rPr>
              <a:t>Filling Machine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b="1" sz="4000">
                <a:solidFill>
                  <a:srgbClr val="365B9D"/>
                </a:solidFill>
              </a:rPr>
              <a:t>Prepared By</a:t>
            </a:r>
            <a:endParaRPr b="1" sz="4000">
              <a:solidFill>
                <a:srgbClr val="365B9D"/>
              </a:solidFill>
            </a:endParaRPr>
          </a:p>
          <a:p>
            <a:pPr lvl="0">
              <a:defRPr sz="1800"/>
            </a:pPr>
            <a:r>
              <a:rPr sz="2700"/>
              <a:t>Omar Asaad</a:t>
            </a:r>
            <a:endParaRPr sz="2700"/>
          </a:p>
          <a:p>
            <a:pPr lvl="0">
              <a:defRPr sz="1800"/>
            </a:pPr>
            <a:r>
              <a:rPr sz="2700"/>
              <a:t>Ahmad Ghazi</a:t>
            </a:r>
            <a:endParaRPr sz="2700"/>
          </a:p>
          <a:p>
            <a:pPr lvl="0">
              <a:defRPr sz="1800"/>
            </a:pPr>
            <a:r>
              <a:rPr b="1" sz="4000">
                <a:solidFill>
                  <a:srgbClr val="365B9D"/>
                </a:solidFill>
              </a:rPr>
              <a:t>Supervisor</a:t>
            </a:r>
            <a:endParaRPr b="1" sz="4000">
              <a:solidFill>
                <a:srgbClr val="365B9D"/>
              </a:solidFill>
            </a:endParaRPr>
          </a:p>
          <a:p>
            <a:pPr lvl="0">
              <a:defRPr sz="1800"/>
            </a:pPr>
            <a:r>
              <a:rPr sz="2700"/>
              <a:t>Dr.Kamel Saleh</a:t>
            </a:r>
          </a:p>
        </p:txBody>
      </p:sp>
      <p:sp>
        <p:nvSpPr>
          <p:cNvPr id="51" name="Shape 5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52" name="1162368575940570208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96611" y="15568"/>
            <a:ext cx="2598778" cy="2577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868680">
              <a:defRPr sz="1800"/>
            </a:pPr>
            <a:r>
              <a:rPr sz="4180">
                <a:solidFill>
                  <a:srgbClr val="365B9D"/>
                </a:solidFill>
              </a:rPr>
              <a:t>Hardware Components</a:t>
            </a:r>
            <a:endParaRPr sz="4180">
              <a:solidFill>
                <a:srgbClr val="365B9D"/>
              </a:solidFill>
            </a:endParaRPr>
          </a:p>
          <a:p>
            <a:pPr lvl="0" defTabSz="868680">
              <a:defRPr sz="1800"/>
            </a:pPr>
            <a:r>
              <a:rPr sz="4180"/>
              <a:t>Conveyor Belt</a:t>
            </a:r>
          </a:p>
        </p:txBody>
      </p:sp>
      <p:sp>
        <p:nvSpPr>
          <p:cNvPr id="89" name="Shape 8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sp>
        <p:nvSpPr>
          <p:cNvPr id="90" name="Shape 90"/>
          <p:cNvSpPr/>
          <p:nvPr/>
        </p:nvSpPr>
        <p:spPr>
          <a:xfrm>
            <a:off x="157132" y="3205479"/>
            <a:ext cx="5762338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/>
            </a:pPr>
            <a:r>
              <a:rPr sz="1200"/>
              <a:t> </a:t>
            </a:r>
            <a:endParaRPr sz="1200"/>
          </a:p>
        </p:txBody>
      </p:sp>
      <p:pic>
        <p:nvPicPr>
          <p:cNvPr id="91" name="sc-conveyo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091" y="2946555"/>
            <a:ext cx="9777107" cy="22018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Other Components</a:t>
            </a:r>
          </a:p>
        </p:txBody>
      </p:sp>
      <p:sp>
        <p:nvSpPr>
          <p:cNvPr id="94" name="Shape 9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Fuses &amp; Circuit Breaker</a:t>
            </a:r>
            <a:endParaRPr sz="2800"/>
          </a:p>
          <a:p>
            <a:pPr lvl="0">
              <a:defRPr sz="1800"/>
            </a:pPr>
            <a:r>
              <a:rPr sz="2800"/>
              <a:t>Gears</a:t>
            </a:r>
            <a:endParaRPr sz="2800"/>
          </a:p>
          <a:p>
            <a:pPr lvl="0">
              <a:defRPr sz="1800"/>
            </a:pPr>
            <a:r>
              <a:rPr sz="2800"/>
              <a:t>Relays</a:t>
            </a:r>
            <a:endParaRPr sz="2800"/>
          </a:p>
          <a:p>
            <a:pPr lvl="0">
              <a:defRPr sz="1800"/>
            </a:pPr>
            <a:r>
              <a:rPr sz="2800"/>
              <a:t>Lamp &amp; Indicators</a:t>
            </a:r>
            <a:endParaRPr sz="2800"/>
          </a:p>
          <a:p>
            <a:pPr lvl="0">
              <a:defRPr sz="1800"/>
            </a:pPr>
            <a:r>
              <a:rPr sz="2800"/>
              <a:t>Timers &amp; Counters</a:t>
            </a:r>
            <a:endParaRPr sz="2800"/>
          </a:p>
          <a:p>
            <a:pPr lvl="0">
              <a:defRPr sz="1800"/>
            </a:pPr>
            <a:r>
              <a:rPr sz="2800"/>
              <a:t>Sensors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System Installation</a:t>
            </a:r>
          </a:p>
        </p:txBody>
      </p:sp>
      <p:sp>
        <p:nvSpPr>
          <p:cNvPr id="98" name="Shape 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99" name="Screen Shot 2018-12-24 at 6.00.35 A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78477" y="0"/>
            <a:ext cx="4036159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Conclusion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</a:lstStyle>
          <a:p>
            <a:pPr lvl="0">
              <a:defRPr sz="1800"/>
            </a:pPr>
            <a:r>
              <a:rPr sz="2800"/>
              <a:t>The Palestinian industrial sector has faced many difficulties and problems related to the structure , size of the industry and the inability to create markets for its products , in addition to the problems of lack necessary financing and equipment, industrial supply ,lack of row materials of industry , high prices ,the industrial sector has witnessed a decline in the efficiency and productivity.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365B9D"/>
                </a:solidFill>
              </a:rPr>
              <a:t>THANK YOU</a:t>
            </a:r>
          </a:p>
        </p:txBody>
      </p:sp>
      <p:sp>
        <p:nvSpPr>
          <p:cNvPr id="106" name="Shape 10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Table of Content</a:t>
            </a:r>
          </a:p>
        </p:txBody>
      </p:sp>
      <p:sp>
        <p:nvSpPr>
          <p:cNvPr id="55" name="Shape 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Introduction</a:t>
            </a:r>
            <a:endParaRPr sz="2800"/>
          </a:p>
          <a:p>
            <a:pPr lvl="0">
              <a:defRPr sz="1800"/>
            </a:pPr>
            <a:r>
              <a:rPr sz="2800"/>
              <a:t>Objectives</a:t>
            </a:r>
            <a:endParaRPr sz="2800"/>
          </a:p>
          <a:p>
            <a:pPr lvl="0">
              <a:defRPr sz="1800"/>
            </a:pPr>
            <a:r>
              <a:rPr sz="2800"/>
              <a:t>Hardware Components </a:t>
            </a:r>
            <a:endParaRPr sz="2800"/>
          </a:p>
          <a:p>
            <a:pPr lvl="0">
              <a:defRPr sz="1800"/>
            </a:pPr>
            <a:r>
              <a:rPr sz="2800"/>
              <a:t>System Installation</a:t>
            </a:r>
            <a:endParaRPr sz="2800"/>
          </a:p>
          <a:p>
            <a:pPr lvl="0">
              <a:defRPr sz="1800"/>
            </a:pPr>
            <a:r>
              <a:rPr sz="2800"/>
              <a:t>Conclusion</a:t>
            </a:r>
          </a:p>
        </p:txBody>
      </p:sp>
      <p:sp>
        <p:nvSpPr>
          <p:cNvPr id="56" name="Shape 5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Introduction</a:t>
            </a:r>
          </a:p>
        </p:txBody>
      </p:sp>
      <p:sp>
        <p:nvSpPr>
          <p:cNvPr id="59" name="Shape 59"/>
          <p:cNvSpPr/>
          <p:nvPr>
            <p:ph type="body" idx="1"/>
          </p:nvPr>
        </p:nvSpPr>
        <p:spPr>
          <a:xfrm>
            <a:off x="558800" y="1749425"/>
            <a:ext cx="10515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This project is to design and build a filling machine. In this presentation we are going to discuss the design and building for an automatic machine.</a:t>
            </a:r>
            <a:endParaRPr sz="2800"/>
          </a:p>
          <a:p>
            <a:pPr lvl="0">
              <a:defRPr sz="1800"/>
            </a:pPr>
            <a:r>
              <a:rPr sz="2800"/>
              <a:t>Is to design a machine to fill liquids to objects sizes that are not discussed yet with the company.also it is economically low and easy for maintenance and repair since it is locally made. </a:t>
            </a:r>
          </a:p>
        </p:txBody>
      </p:sp>
      <p:sp>
        <p:nvSpPr>
          <p:cNvPr id="60" name="Shape 6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Introduction</a:t>
            </a:r>
          </a:p>
        </p:txBody>
      </p:sp>
      <p:sp>
        <p:nvSpPr>
          <p:cNvPr id="63" name="Shape 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The Filling machine is considered as a very essential component of the industrial production lines, therefore we have been manufacturing this machine with a very simple parts that assures high quality products </a:t>
            </a:r>
          </a:p>
        </p:txBody>
      </p:sp>
      <p:sp>
        <p:nvSpPr>
          <p:cNvPr id="64" name="Shape 6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65B9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365B9D"/>
                </a:solidFill>
              </a:rPr>
              <a:t>Objectives</a:t>
            </a:r>
          </a:p>
        </p:txBody>
      </p:sp>
      <p:sp>
        <p:nvSpPr>
          <p:cNvPr id="67" name="Shape 67"/>
          <p:cNvSpPr/>
          <p:nvPr>
            <p:ph type="body" idx="1"/>
          </p:nvPr>
        </p:nvSpPr>
        <p:spPr>
          <a:xfrm>
            <a:off x="838200" y="1774825"/>
            <a:ext cx="10515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Limiting The Cost.</a:t>
            </a:r>
            <a:endParaRPr sz="2800"/>
          </a:p>
          <a:p>
            <a:pPr lvl="0">
              <a:defRPr sz="1800"/>
            </a:pPr>
            <a:r>
              <a:rPr sz="2800"/>
              <a:t>Achieve affordable Optimum Design.</a:t>
            </a:r>
            <a:endParaRPr sz="2800"/>
          </a:p>
          <a:p>
            <a:pPr lvl="0">
              <a:defRPr sz="1800"/>
            </a:pPr>
            <a:r>
              <a:rPr sz="2800"/>
              <a:t>Achieve The possible Efficiency of our local market industrial usage.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868680">
              <a:defRPr sz="1800"/>
            </a:pPr>
            <a:r>
              <a:rPr sz="4180">
                <a:solidFill>
                  <a:srgbClr val="365B9D"/>
                </a:solidFill>
              </a:rPr>
              <a:t>Hardware Components</a:t>
            </a:r>
            <a:endParaRPr sz="4180">
              <a:solidFill>
                <a:srgbClr val="365B9D"/>
              </a:solidFill>
            </a:endParaRPr>
          </a:p>
          <a:p>
            <a:pPr lvl="0" defTabSz="868680">
              <a:defRPr sz="1800"/>
            </a:pPr>
            <a:r>
              <a:rPr sz="4180"/>
              <a:t>PLC Kit</a:t>
            </a:r>
          </a:p>
        </p:txBody>
      </p:sp>
      <p:sp>
        <p:nvSpPr>
          <p:cNvPr id="71" name="Shape 7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72" name="Screen Shot 2018-12-24 at 6.55.11 A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21638" y="952500"/>
            <a:ext cx="3721101" cy="4953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>
                <a:solidFill>
                  <a:srgbClr val="365B9D"/>
                </a:solidFill>
              </a:rPr>
              <a:t>Hardware Components </a:t>
            </a:r>
            <a:endParaRPr sz="4400">
              <a:solidFill>
                <a:srgbClr val="365B9D"/>
              </a:solidFill>
            </a:endParaRPr>
          </a:p>
          <a:p>
            <a:pPr lvl="0">
              <a:defRPr sz="1800"/>
            </a:pPr>
            <a:r>
              <a:rPr sz="3800"/>
              <a:t>Step-Down Transformer</a:t>
            </a:r>
          </a:p>
        </p:txBody>
      </p:sp>
      <p:sp>
        <p:nvSpPr>
          <p:cNvPr id="75" name="Shape 7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822959">
              <a:spcBef>
                <a:spcPts val="900"/>
              </a:spcBef>
              <a:defRPr b="0" sz="1800"/>
            </a:pPr>
            <a:endParaRPr b="1" sz="2159"/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77" name="step-down-Transformer-220V-12V-800x800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2028" y="1728738"/>
            <a:ext cx="4191115" cy="41911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868680">
              <a:defRPr sz="1800"/>
            </a:pPr>
            <a:r>
              <a:rPr sz="4180">
                <a:solidFill>
                  <a:srgbClr val="365B9D"/>
                </a:solidFill>
              </a:rPr>
              <a:t>Hardware Components</a:t>
            </a:r>
            <a:endParaRPr sz="4180">
              <a:solidFill>
                <a:srgbClr val="365B9D"/>
              </a:solidFill>
            </a:endParaRPr>
          </a:p>
          <a:p>
            <a:pPr lvl="0" defTabSz="868680">
              <a:defRPr sz="1800"/>
            </a:pPr>
            <a:r>
              <a:rPr sz="4180"/>
              <a:t>Motors Driver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81" name="image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00007" y="2266950"/>
            <a:ext cx="3492501" cy="2324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868680">
              <a:defRPr sz="1800"/>
            </a:pPr>
            <a:r>
              <a:rPr sz="4180">
                <a:solidFill>
                  <a:srgbClr val="365B9D"/>
                </a:solidFill>
              </a:rPr>
              <a:t>Hardware Components</a:t>
            </a:r>
            <a:endParaRPr sz="4180">
              <a:solidFill>
                <a:srgbClr val="365B9D"/>
              </a:solidFill>
            </a:endParaRPr>
          </a:p>
          <a:p>
            <a:pPr lvl="0" defTabSz="868680">
              <a:defRPr sz="1800"/>
            </a:pPr>
            <a:r>
              <a:rPr sz="4180"/>
              <a:t>DC Motor</a:t>
            </a:r>
          </a:p>
        </p:txBody>
      </p:sp>
      <p:sp>
        <p:nvSpPr>
          <p:cNvPr id="84" name="Shape 8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anchor="t"/>
          <a:lstStyle/>
          <a:p>
            <a:pPr lvl="0" defTabSz="457200">
              <a:lnSpc>
                <a:spcPts val="2800"/>
              </a:lnSpc>
              <a:spcBef>
                <a:spcPts val="0"/>
              </a:spcBef>
              <a:defRPr b="0" sz="1800"/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  <a:endParaRPr sz="1200">
              <a:latin typeface="Times Roman"/>
              <a:ea typeface="Times Roman"/>
              <a:cs typeface="Times Roman"/>
              <a:sym typeface="Times Roman"/>
            </a:endParaRPr>
          </a:p>
          <a:p>
            <a:pPr lvl="0" defTabSz="457200">
              <a:lnSpc>
                <a:spcPts val="2800"/>
              </a:lnSpc>
              <a:spcBef>
                <a:spcPts val="0"/>
              </a:spcBef>
              <a:defRPr b="0" sz="1800"/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  <a:endParaRPr sz="120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86" name="411A6y2tLpL._SX425_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7241" y="2475160"/>
            <a:ext cx="5397501" cy="4076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4472C4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4472C4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4472C4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4472C4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