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59" r:id="rId6"/>
    <p:sldId id="262" r:id="rId7"/>
    <p:sldId id="263" r:id="rId8"/>
    <p:sldId id="264" r:id="rId9"/>
    <p:sldId id="265" r:id="rId10"/>
    <p:sldId id="266" r:id="rId11"/>
    <p:sldId id="274" r:id="rId12"/>
    <p:sldId id="267" r:id="rId13"/>
    <p:sldId id="268" r:id="rId14"/>
    <p:sldId id="269" r:id="rId15"/>
    <p:sldId id="270" r:id="rId16"/>
    <p:sldId id="271" r:id="rId17"/>
    <p:sldId id="272" r:id="rId18"/>
    <p:sldId id="273"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ajdGh\Desktop\result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600" b="1" i="0" u="none" strike="noStrike" kern="1200" baseline="0">
                <a:solidFill>
                  <a:schemeClr val="tx1">
                    <a:lumMod val="65000"/>
                    <a:lumOff val="35000"/>
                  </a:schemeClr>
                </a:solidFill>
                <a:latin typeface="+mn-lt"/>
                <a:ea typeface="+mn-ea"/>
                <a:cs typeface="+mn-cs"/>
              </a:defRPr>
            </a:pPr>
            <a:r>
              <a:rPr lang="en-US" sz="3000" dirty="0">
                <a:latin typeface="Times New Roman" panose="02020603050405020304" pitchFamily="18" charset="0"/>
                <a:cs typeface="Times New Roman" panose="02020603050405020304" pitchFamily="18" charset="0"/>
              </a:rPr>
              <a:t>Strength</a:t>
            </a:r>
            <a:r>
              <a:rPr lang="en-US" sz="3000" baseline="0" dirty="0">
                <a:latin typeface="Times New Roman" panose="02020603050405020304" pitchFamily="18" charset="0"/>
                <a:cs typeface="Times New Roman" panose="02020603050405020304" pitchFamily="18" charset="0"/>
              </a:rPr>
              <a:t> of all ratios</a:t>
            </a:r>
            <a:endParaRPr lang="en-US" sz="3000" dirty="0">
              <a:latin typeface="Times New Roman" panose="02020603050405020304" pitchFamily="18" charset="0"/>
              <a:cs typeface="Times New Roman" panose="02020603050405020304" pitchFamily="18" charset="0"/>
            </a:endParaRPr>
          </a:p>
        </c:rich>
      </c:tx>
      <c:layout>
        <c:manualLayout>
          <c:xMode val="edge"/>
          <c:yMode val="edge"/>
          <c:x val="0.29548188962736549"/>
          <c:y val="1.7456417743940205E-3"/>
        </c:manualLayout>
      </c:layout>
      <c:overlay val="0"/>
      <c:spPr>
        <a:noFill/>
        <a:ln>
          <a:noFill/>
        </a:ln>
        <a:effectLst/>
      </c:spPr>
      <c:txPr>
        <a:bodyPr rot="0" spcFirstLastPara="1" vertOverflow="ellipsis" vert="horz" wrap="square" anchor="ctr" anchorCtr="1"/>
        <a:lstStyle/>
        <a:p>
          <a:pPr algn="l">
            <a:defRPr sz="1600" b="1" i="0" u="none" strike="noStrike" kern="120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spPr>
            <a:ln w="9525" cap="rnd">
              <a:solidFill>
                <a:schemeClr val="accent1"/>
              </a:solidFill>
              <a:round/>
            </a:ln>
            <a:effectLst>
              <a:outerShdw blurRad="57150" dist="19050" dir="5400000" algn="ctr" rotWithShape="0">
                <a:srgbClr val="000000">
                  <a:alpha val="63000"/>
                </a:srgbClr>
              </a:outerShdw>
            </a:effectLst>
          </c:spPr>
          <c:marker>
            <c:symbol val="circle"/>
            <c:size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cap="rnd">
                <a:solidFill>
                  <a:schemeClr val="accent1"/>
                </a:solidFill>
                <a:round/>
              </a:ln>
              <a:effectLst>
                <a:outerShdw blurRad="57150" dist="19050" dir="5400000" algn="ctr" rotWithShape="0">
                  <a:srgbClr val="000000">
                    <a:alpha val="63000"/>
                  </a:srgbClr>
                </a:outerShdw>
              </a:effectLst>
            </c:spPr>
          </c:marker>
          <c:dLbls>
            <c:dLbl>
              <c:idx val="0"/>
              <c:layout>
                <c:manualLayout>
                  <c:x val="-2.7639483038860335E-2"/>
                  <c:y val="-4.3088116564805788E-2"/>
                </c:manualLayout>
              </c:layout>
              <c:tx>
                <c:rich>
                  <a:bodyPr/>
                  <a:lstStyle/>
                  <a:p>
                    <a:fld id="{B097CA03-A74D-401D-B687-2708316B5868}" type="YVALUE">
                      <a:rPr lang="en-US" sz="1500">
                        <a:latin typeface="Times New Roman" panose="02020603050405020304" pitchFamily="18" charset="0"/>
                        <a:cs typeface="Times New Roman" panose="02020603050405020304" pitchFamily="18" charset="0"/>
                      </a:rPr>
                      <a:pPr/>
                      <a:t>[Y VALUE]</a:t>
                    </a:fld>
                    <a:endParaRPr lang="en-US"/>
                  </a:p>
                </c:rich>
              </c:tx>
              <c:dLblPos val="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B2D6-49DC-8361-420E94E0720E}"/>
                </c:ext>
              </c:extLst>
            </c:dLbl>
            <c:dLbl>
              <c:idx val="1"/>
              <c:tx>
                <c:rich>
                  <a:bodyPr/>
                  <a:lstStyle/>
                  <a:p>
                    <a:fld id="{A1C14EAC-DF0C-4C34-B218-874033FA0DE7}" type="YVALUE">
                      <a:rPr lang="en-US" sz="1500">
                        <a:latin typeface="Times New Roman" panose="02020603050405020304" pitchFamily="18" charset="0"/>
                        <a:cs typeface="Times New Roman" panose="02020603050405020304" pitchFamily="18" charset="0"/>
                      </a:rPr>
                      <a:pPr/>
                      <a:t>[Y VALUE]</a:t>
                    </a:fld>
                    <a:endParaRPr lang="en-US"/>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B2D6-49DC-8361-420E94E0720E}"/>
                </c:ext>
              </c:extLst>
            </c:dLbl>
            <c:dLbl>
              <c:idx val="2"/>
              <c:tx>
                <c:rich>
                  <a:bodyPr/>
                  <a:lstStyle/>
                  <a:p>
                    <a:fld id="{763F4C47-75FE-4D17-9177-5D7B84037F9F}" type="YVALUE">
                      <a:rPr lang="en-US" sz="1500">
                        <a:latin typeface="Times New Roman" panose="02020603050405020304" pitchFamily="18" charset="0"/>
                        <a:cs typeface="Times New Roman" panose="02020603050405020304" pitchFamily="18" charset="0"/>
                      </a:rPr>
                      <a:pPr/>
                      <a:t>[Y VALUE]</a:t>
                    </a:fld>
                    <a:endParaRPr lang="en-US"/>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B2D6-49DC-8361-420E94E0720E}"/>
                </c:ext>
              </c:extLst>
            </c:dLbl>
            <c:dLbl>
              <c:idx val="3"/>
              <c:tx>
                <c:rich>
                  <a:bodyPr/>
                  <a:lstStyle/>
                  <a:p>
                    <a:fld id="{1C4A973F-6D1E-4134-9187-DBC84DD000CD}" type="YVALUE">
                      <a:rPr lang="en-US" sz="1500">
                        <a:latin typeface="Times New Roman" panose="02020603050405020304" pitchFamily="18" charset="0"/>
                        <a:cs typeface="Times New Roman" panose="02020603050405020304" pitchFamily="18" charset="0"/>
                      </a:rPr>
                      <a:pPr/>
                      <a:t>[Y VALUE]</a:t>
                    </a:fld>
                    <a:endParaRPr lang="en-US"/>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B2D6-49DC-8361-420E94E0720E}"/>
                </c:ext>
              </c:extLst>
            </c:dLbl>
            <c:dLbl>
              <c:idx val="4"/>
              <c:tx>
                <c:rich>
                  <a:bodyPr/>
                  <a:lstStyle/>
                  <a:p>
                    <a:fld id="{54763562-B901-4970-B99E-19826B28C84E}" type="YVALUE">
                      <a:rPr lang="en-US" sz="1500">
                        <a:latin typeface="Times New Roman" panose="02020603050405020304" pitchFamily="18" charset="0"/>
                        <a:cs typeface="Times New Roman" panose="02020603050405020304" pitchFamily="18" charset="0"/>
                      </a:rPr>
                      <a:pPr/>
                      <a:t>[Y VALUE]</a:t>
                    </a:fld>
                    <a:endParaRPr lang="en-US"/>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B2D6-49DC-8361-420E94E0720E}"/>
                </c:ext>
              </c:extLst>
            </c:dLbl>
            <c:dLbl>
              <c:idx val="5"/>
              <c:tx>
                <c:rich>
                  <a:bodyPr/>
                  <a:lstStyle/>
                  <a:p>
                    <a:fld id="{4DD91F66-9C0F-486F-A4A5-ECAC6C8A78DD}" type="YVALUE">
                      <a:rPr lang="en-US" sz="1500">
                        <a:latin typeface="Times New Roman" panose="02020603050405020304" pitchFamily="18" charset="0"/>
                        <a:cs typeface="Times New Roman" panose="02020603050405020304" pitchFamily="18" charset="0"/>
                      </a:rPr>
                      <a:pPr/>
                      <a:t>[Y VALUE]</a:t>
                    </a:fld>
                    <a:endParaRPr lang="en-US"/>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B2D6-49DC-8361-420E94E0720E}"/>
                </c:ext>
              </c:extLst>
            </c:dLbl>
            <c:dLbl>
              <c:idx val="6"/>
              <c:tx>
                <c:rich>
                  <a:bodyPr/>
                  <a:lstStyle/>
                  <a:p>
                    <a:fld id="{96013CE3-2999-45C8-93D6-1F428BD6B4CF}" type="YVALUE">
                      <a:rPr lang="en-US" sz="1500">
                        <a:latin typeface="Times New Roman" panose="02020603050405020304" pitchFamily="18" charset="0"/>
                        <a:cs typeface="Times New Roman" panose="02020603050405020304" pitchFamily="18" charset="0"/>
                      </a:rPr>
                      <a:pPr/>
                      <a:t>[Y VALUE]</a:t>
                    </a:fld>
                    <a:endParaRPr lang="en-US"/>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B2D6-49DC-8361-420E94E0720E}"/>
                </c:ext>
              </c:extLst>
            </c:dLbl>
            <c:dLbl>
              <c:idx val="7"/>
              <c:tx>
                <c:rich>
                  <a:bodyPr/>
                  <a:lstStyle/>
                  <a:p>
                    <a:fld id="{9C170ECB-34CB-419F-A80A-C988919AA025}" type="YVALUE">
                      <a:rPr lang="en-US" sz="1500">
                        <a:latin typeface="Times New Roman" panose="02020603050405020304" pitchFamily="18" charset="0"/>
                        <a:cs typeface="Times New Roman" panose="02020603050405020304" pitchFamily="18" charset="0"/>
                      </a:rPr>
                      <a:pPr/>
                      <a:t>[Y VALUE]</a:t>
                    </a:fld>
                    <a:endParaRPr lang="en-US"/>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B2D6-49DC-8361-420E94E0720E}"/>
                </c:ext>
              </c:extLst>
            </c:dLbl>
            <c:dLbl>
              <c:idx val="8"/>
              <c:tx>
                <c:rich>
                  <a:bodyPr/>
                  <a:lstStyle/>
                  <a:p>
                    <a:fld id="{4283694C-746D-448A-9696-1E400155F20A}" type="YVALUE">
                      <a:rPr lang="en-US" sz="1500">
                        <a:latin typeface="Times New Roman" panose="02020603050405020304" pitchFamily="18" charset="0"/>
                        <a:cs typeface="Times New Roman" panose="02020603050405020304" pitchFamily="18" charset="0"/>
                      </a:rPr>
                      <a:pPr/>
                      <a:t>[Y VALUE]</a:t>
                    </a:fld>
                    <a:endParaRPr lang="en-US"/>
                  </a:p>
                </c:rich>
              </c:tx>
              <c:dLblPos val="t"/>
              <c:showLegendKey val="0"/>
              <c:showVal val="1"/>
              <c:showCatName val="0"/>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B2D6-49DC-8361-420E94E0720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Sheet1!$I$4:$I$12</c:f>
              <c:numCache>
                <c:formatCode>General</c:formatCode>
                <c:ptCount val="9"/>
                <c:pt idx="0">
                  <c:v>0</c:v>
                </c:pt>
                <c:pt idx="1">
                  <c:v>3</c:v>
                </c:pt>
                <c:pt idx="2">
                  <c:v>3.5</c:v>
                </c:pt>
                <c:pt idx="3">
                  <c:v>4</c:v>
                </c:pt>
                <c:pt idx="4">
                  <c:v>4.5</c:v>
                </c:pt>
                <c:pt idx="5">
                  <c:v>5</c:v>
                </c:pt>
                <c:pt idx="6">
                  <c:v>6</c:v>
                </c:pt>
                <c:pt idx="7">
                  <c:v>10</c:v>
                </c:pt>
                <c:pt idx="8">
                  <c:v>15</c:v>
                </c:pt>
              </c:numCache>
            </c:numRef>
          </c:xVal>
          <c:yVal>
            <c:numRef>
              <c:f>Sheet1!$J$4:$J$12</c:f>
              <c:numCache>
                <c:formatCode>General</c:formatCode>
                <c:ptCount val="9"/>
                <c:pt idx="0">
                  <c:v>86.73</c:v>
                </c:pt>
                <c:pt idx="1">
                  <c:v>91.83</c:v>
                </c:pt>
                <c:pt idx="2">
                  <c:v>100</c:v>
                </c:pt>
                <c:pt idx="3">
                  <c:v>118.97</c:v>
                </c:pt>
                <c:pt idx="4">
                  <c:v>109.74</c:v>
                </c:pt>
                <c:pt idx="5">
                  <c:v>100.6</c:v>
                </c:pt>
                <c:pt idx="6">
                  <c:v>94.18</c:v>
                </c:pt>
                <c:pt idx="7">
                  <c:v>88.36</c:v>
                </c:pt>
                <c:pt idx="8">
                  <c:v>76.83</c:v>
                </c:pt>
              </c:numCache>
            </c:numRef>
          </c:yVal>
          <c:smooth val="1"/>
          <c:extLst>
            <c:ext xmlns:c16="http://schemas.microsoft.com/office/drawing/2014/chart" uri="{C3380CC4-5D6E-409C-BE32-E72D297353CC}">
              <c16:uniqueId val="{00000000-B2D6-49DC-8361-420E94E0720E}"/>
            </c:ext>
          </c:extLst>
        </c:ser>
        <c:dLbls>
          <c:dLblPos val="t"/>
          <c:showLegendKey val="0"/>
          <c:showVal val="1"/>
          <c:showCatName val="0"/>
          <c:showSerName val="0"/>
          <c:showPercent val="0"/>
          <c:showBubbleSize val="0"/>
        </c:dLbls>
        <c:axId val="751423135"/>
        <c:axId val="473151087"/>
      </c:scatterChart>
      <c:valAx>
        <c:axId val="751423135"/>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2000" dirty="0">
                    <a:latin typeface="Times New Roman" panose="02020603050405020304" pitchFamily="18" charset="0"/>
                    <a:cs typeface="Times New Roman" panose="02020603050405020304" pitchFamily="18" charset="0"/>
                  </a:rPr>
                  <a:t>Percentage</a:t>
                </a:r>
                <a:r>
                  <a:rPr lang="en-US" dirty="0"/>
                  <a:t> </a:t>
                </a:r>
              </a:p>
            </c:rich>
          </c:tx>
          <c:layout>
            <c:manualLayout>
              <c:xMode val="edge"/>
              <c:yMode val="edge"/>
              <c:x val="0.45194984910937125"/>
              <c:y val="0.8990391979199746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473151087"/>
        <c:crosses val="autoZero"/>
        <c:crossBetween val="midCat"/>
      </c:valAx>
      <c:valAx>
        <c:axId val="47315108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2000" dirty="0" err="1">
                    <a:latin typeface="Times New Roman" panose="02020603050405020304" pitchFamily="18" charset="0"/>
                    <a:cs typeface="Times New Roman" panose="02020603050405020304" pitchFamily="18" charset="0"/>
                  </a:rPr>
                  <a:t>MPa</a:t>
                </a:r>
                <a:endParaRPr lang="en-US" sz="2000" dirty="0">
                  <a:latin typeface="Times New Roman" panose="02020603050405020304" pitchFamily="18" charset="0"/>
                  <a:cs typeface="Times New Roman" panose="02020603050405020304" pitchFamily="18" charset="0"/>
                </a:endParaRPr>
              </a:p>
            </c:rich>
          </c:tx>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3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751423135"/>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12/20/2017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BE8E9-DEE7-4791-BA29-D56AEEED787D}"/>
              </a:ext>
            </a:extLst>
          </p:cNvPr>
          <p:cNvSpPr>
            <a:spLocks noGrp="1"/>
          </p:cNvSpPr>
          <p:nvPr>
            <p:ph type="ctrTitle"/>
          </p:nvPr>
        </p:nvSpPr>
        <p:spPr>
          <a:xfrm>
            <a:off x="1638300" y="949230"/>
            <a:ext cx="8915399" cy="2262781"/>
          </a:xfrm>
        </p:spPr>
        <p:txBody>
          <a:bodyPr>
            <a:noAutofit/>
          </a:bodyPr>
          <a:lstStyle/>
          <a:p>
            <a:r>
              <a:rPr lang="en-GB" sz="4400" b="1" dirty="0">
                <a:latin typeface="Times New Roman" panose="02020603050405020304" pitchFamily="18" charset="0"/>
                <a:cs typeface="Times New Roman" panose="02020603050405020304" pitchFamily="18" charset="0"/>
              </a:rPr>
              <a:t>The Effect of Pyrolized Carbon Black from Waste Tire in Concrete</a:t>
            </a:r>
            <a:br>
              <a:rPr lang="en-US" sz="4400" dirty="0">
                <a:latin typeface="Times New Roman" panose="02020603050405020304" pitchFamily="18" charset="0"/>
                <a:cs typeface="Times New Roman" panose="02020603050405020304" pitchFamily="18" charset="0"/>
              </a:rPr>
            </a:br>
            <a:endParaRPr lang="en-US" sz="4400"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B9942586-4ADE-4259-B1E6-C5A32F711831}"/>
              </a:ext>
            </a:extLst>
          </p:cNvPr>
          <p:cNvSpPr>
            <a:spLocks noGrp="1"/>
          </p:cNvSpPr>
          <p:nvPr>
            <p:ph type="subTitle" idx="1"/>
          </p:nvPr>
        </p:nvSpPr>
        <p:spPr>
          <a:xfrm>
            <a:off x="1863587" y="4512335"/>
            <a:ext cx="8915399" cy="2262781"/>
          </a:xfrm>
        </p:spPr>
        <p:txBody>
          <a:bodyPr>
            <a:noAutofit/>
          </a:bodyPr>
          <a:lstStyle/>
          <a:p>
            <a:r>
              <a:rPr lang="en-US" sz="2000" dirty="0">
                <a:latin typeface="Times New Roman" panose="02020603050405020304" pitchFamily="18" charset="0"/>
                <a:cs typeface="Times New Roman" panose="02020603050405020304" pitchFamily="18" charset="0"/>
              </a:rPr>
              <a:t>Prepared by:                                                           Supervisor: </a:t>
            </a:r>
            <a:r>
              <a:rPr lang="en-GB" sz="2000" dirty="0">
                <a:latin typeface="Times New Roman" panose="02020603050405020304" pitchFamily="18" charset="0"/>
                <a:cs typeface="Times New Roman" panose="02020603050405020304" pitchFamily="18" charset="0"/>
              </a:rPr>
              <a:t>Dr. Osayd Abdul Fattah </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Hassan Zaeem</a:t>
            </a:r>
          </a:p>
          <a:p>
            <a:r>
              <a:rPr lang="en-US" sz="2000" dirty="0" err="1">
                <a:latin typeface="Times New Roman" panose="02020603050405020304" pitchFamily="18" charset="0"/>
                <a:cs typeface="Times New Roman" panose="02020603050405020304" pitchFamily="18" charset="0"/>
              </a:rPr>
              <a:t>Majd</a:t>
            </a:r>
            <a:r>
              <a:rPr lang="en-US" sz="2000" dirty="0">
                <a:latin typeface="Times New Roman" panose="02020603050405020304" pitchFamily="18" charset="0"/>
                <a:cs typeface="Times New Roman" panose="02020603050405020304" pitchFamily="18" charset="0"/>
              </a:rPr>
              <a:t> Bakri </a:t>
            </a:r>
          </a:p>
          <a:p>
            <a:r>
              <a:rPr lang="en-US" sz="2000" dirty="0" err="1">
                <a:latin typeface="Times New Roman" panose="02020603050405020304" pitchFamily="18" charset="0"/>
                <a:cs typeface="Times New Roman" panose="02020603050405020304" pitchFamily="18" charset="0"/>
              </a:rPr>
              <a:t>Qasem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Nazzal</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26225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B3FC9-6122-4D6A-B627-E5B9D15D2CF7}"/>
              </a:ext>
            </a:extLst>
          </p:cNvPr>
          <p:cNvSpPr>
            <a:spLocks noGrp="1"/>
          </p:cNvSpPr>
          <p:nvPr>
            <p:ph type="title"/>
          </p:nvPr>
        </p:nvSpPr>
        <p:spPr>
          <a:xfrm>
            <a:off x="1636443" y="521681"/>
            <a:ext cx="8911687" cy="1280890"/>
          </a:xfrm>
        </p:spPr>
        <p:txBody>
          <a:bodyPr/>
          <a:lstStyle/>
          <a:p>
            <a:r>
              <a:rPr lang="en-GB" sz="4400" b="1" dirty="0">
                <a:latin typeface="Times New Roman" panose="02020603050405020304" pitchFamily="18" charset="0"/>
                <a:cs typeface="Times New Roman" panose="02020603050405020304" pitchFamily="18" charset="0"/>
              </a:rPr>
              <a:t>Results and Discussions </a:t>
            </a:r>
            <a:endParaRPr lang="en-US" sz="44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A393F06-426A-4A4D-B026-7753F51D2BEF}"/>
              </a:ext>
            </a:extLst>
          </p:cNvPr>
          <p:cNvSpPr>
            <a:spLocks noGrp="1"/>
          </p:cNvSpPr>
          <p:nvPr>
            <p:ph idx="1"/>
          </p:nvPr>
        </p:nvSpPr>
        <p:spPr>
          <a:xfrm>
            <a:off x="1636443" y="1918251"/>
            <a:ext cx="8915400" cy="4718075"/>
          </a:xfrm>
        </p:spPr>
        <p:txBody>
          <a:bodyPr>
            <a:normAutofit/>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For each percent three cubes were prepared for each age, at first stage a percentage of PCB was suggested as (5%, 10% and 15%) to obtain the optimum strength of concrete (</a:t>
            </a:r>
            <a:r>
              <a:rPr lang="en-US" sz="2000" dirty="0" err="1">
                <a:latin typeface="Times New Roman" panose="02020603050405020304" pitchFamily="18" charset="0"/>
                <a:cs typeface="Times New Roman" panose="02020603050405020304" pitchFamily="18" charset="0"/>
              </a:rPr>
              <a:t>MPa</a:t>
            </a:r>
            <a:r>
              <a:rPr lang="en-US" sz="2000" dirty="0">
                <a:latin typeface="Times New Roman" panose="02020603050405020304" pitchFamily="18" charset="0"/>
                <a:cs typeface="Times New Roman" panose="02020603050405020304" pitchFamily="18" charset="0"/>
              </a:rPr>
              <a:t>) with PCB.</a:t>
            </a:r>
          </a:p>
          <a:p>
            <a:pPr marL="0" indent="0">
              <a:lnSpc>
                <a:spcPct val="150000"/>
              </a:lnSpc>
              <a:buNone/>
            </a:pPr>
            <a:r>
              <a:rPr lang="en-US" sz="2000" dirty="0">
                <a:latin typeface="Times New Roman" panose="02020603050405020304" pitchFamily="18" charset="0"/>
                <a:cs typeface="Times New Roman" panose="02020603050405020304" pitchFamily="18" charset="0"/>
              </a:rPr>
              <a:t>Compression test: </a:t>
            </a:r>
          </a:p>
        </p:txBody>
      </p:sp>
      <p:graphicFrame>
        <p:nvGraphicFramePr>
          <p:cNvPr id="4" name="Table 3">
            <a:extLst>
              <a:ext uri="{FF2B5EF4-FFF2-40B4-BE49-F238E27FC236}">
                <a16:creationId xmlns:a16="http://schemas.microsoft.com/office/drawing/2014/main" id="{D72CF96B-57A8-434A-B659-8DA9737A0F2E}"/>
              </a:ext>
            </a:extLst>
          </p:cNvPr>
          <p:cNvGraphicFramePr>
            <a:graphicFrameLocks noGrp="1"/>
          </p:cNvGraphicFramePr>
          <p:nvPr>
            <p:extLst>
              <p:ext uri="{D42A27DB-BD31-4B8C-83A1-F6EECF244321}">
                <p14:modId xmlns:p14="http://schemas.microsoft.com/office/powerpoint/2010/main" val="3041785594"/>
              </p:ext>
            </p:extLst>
          </p:nvPr>
        </p:nvGraphicFramePr>
        <p:xfrm>
          <a:off x="1636443" y="4047986"/>
          <a:ext cx="8128000" cy="1981200"/>
        </p:xfrm>
        <a:graphic>
          <a:graphicData uri="http://schemas.openxmlformats.org/drawingml/2006/table">
            <a:tbl>
              <a:tblPr firstRow="1" bandRow="1">
                <a:tableStyleId>{F5AB1C69-6EDB-4FF4-983F-18BD219EF322}</a:tableStyleId>
              </a:tblPr>
              <a:tblGrid>
                <a:gridCol w="2032000">
                  <a:extLst>
                    <a:ext uri="{9D8B030D-6E8A-4147-A177-3AD203B41FA5}">
                      <a16:colId xmlns:a16="http://schemas.microsoft.com/office/drawing/2014/main" val="3795168563"/>
                    </a:ext>
                  </a:extLst>
                </a:gridCol>
                <a:gridCol w="2032000">
                  <a:extLst>
                    <a:ext uri="{9D8B030D-6E8A-4147-A177-3AD203B41FA5}">
                      <a16:colId xmlns:a16="http://schemas.microsoft.com/office/drawing/2014/main" val="1238500097"/>
                    </a:ext>
                  </a:extLst>
                </a:gridCol>
                <a:gridCol w="2032000">
                  <a:extLst>
                    <a:ext uri="{9D8B030D-6E8A-4147-A177-3AD203B41FA5}">
                      <a16:colId xmlns:a16="http://schemas.microsoft.com/office/drawing/2014/main" val="2623225378"/>
                    </a:ext>
                  </a:extLst>
                </a:gridCol>
                <a:gridCol w="2032000">
                  <a:extLst>
                    <a:ext uri="{9D8B030D-6E8A-4147-A177-3AD203B41FA5}">
                      <a16:colId xmlns:a16="http://schemas.microsoft.com/office/drawing/2014/main" val="3970396044"/>
                    </a:ext>
                  </a:extLst>
                </a:gridCol>
              </a:tblGrid>
              <a:tr h="0">
                <a:tc>
                  <a:txBody>
                    <a:bodyPr/>
                    <a:lstStyle/>
                    <a:p>
                      <a:r>
                        <a:rPr lang="en-US" sz="2000" dirty="0">
                          <a:latin typeface="Times New Roman" panose="02020603050405020304" pitchFamily="18" charset="0"/>
                          <a:cs typeface="Times New Roman" panose="02020603050405020304" pitchFamily="18" charset="0"/>
                        </a:rPr>
                        <a:t>Ratios</a:t>
                      </a:r>
                    </a:p>
                  </a:txBody>
                  <a:tcPr/>
                </a:tc>
                <a:tc>
                  <a:txBody>
                    <a:bodyPr/>
                    <a:lstStyle/>
                    <a:p>
                      <a:r>
                        <a:rPr lang="en-US" sz="2000" dirty="0">
                          <a:latin typeface="Times New Roman" panose="02020603050405020304" pitchFamily="18" charset="0"/>
                          <a:cs typeface="Times New Roman" panose="02020603050405020304" pitchFamily="18" charset="0"/>
                        </a:rPr>
                        <a:t>7 days</a:t>
                      </a:r>
                    </a:p>
                  </a:txBody>
                  <a:tcPr/>
                </a:tc>
                <a:tc>
                  <a:txBody>
                    <a:bodyPr/>
                    <a:lstStyle/>
                    <a:p>
                      <a:r>
                        <a:rPr lang="en-US" sz="2000" dirty="0">
                          <a:latin typeface="Times New Roman" panose="02020603050405020304" pitchFamily="18" charset="0"/>
                          <a:cs typeface="Times New Roman" panose="02020603050405020304" pitchFamily="18" charset="0"/>
                        </a:rPr>
                        <a:t>14 days </a:t>
                      </a:r>
                    </a:p>
                  </a:txBody>
                  <a:tcPr/>
                </a:tc>
                <a:tc>
                  <a:txBody>
                    <a:bodyPr/>
                    <a:lstStyle/>
                    <a:p>
                      <a:r>
                        <a:rPr lang="en-US" sz="2000" dirty="0">
                          <a:latin typeface="Times New Roman" panose="02020603050405020304" pitchFamily="18" charset="0"/>
                          <a:cs typeface="Times New Roman" panose="02020603050405020304" pitchFamily="18" charset="0"/>
                        </a:rPr>
                        <a:t>28 days</a:t>
                      </a:r>
                    </a:p>
                  </a:txBody>
                  <a:tcPr/>
                </a:tc>
                <a:extLst>
                  <a:ext uri="{0D108BD9-81ED-4DB2-BD59-A6C34878D82A}">
                    <a16:rowId xmlns:a16="http://schemas.microsoft.com/office/drawing/2014/main" val="3751232961"/>
                  </a:ext>
                </a:extLst>
              </a:tr>
              <a:tr h="370840">
                <a:tc>
                  <a:txBody>
                    <a:bodyPr/>
                    <a:lstStyle/>
                    <a:p>
                      <a:r>
                        <a:rPr lang="en-US" sz="2000" dirty="0">
                          <a:latin typeface="Times New Roman" panose="02020603050405020304" pitchFamily="18" charset="0"/>
                          <a:cs typeface="Times New Roman" panose="02020603050405020304" pitchFamily="18" charset="0"/>
                        </a:rPr>
                        <a:t>0%</a:t>
                      </a:r>
                    </a:p>
                  </a:txBody>
                  <a:tcPr/>
                </a:tc>
                <a:tc>
                  <a:txBody>
                    <a:bodyPr/>
                    <a:lstStyle/>
                    <a:p>
                      <a:r>
                        <a:rPr lang="en-US" sz="2000" dirty="0">
                          <a:latin typeface="Times New Roman" panose="02020603050405020304" pitchFamily="18" charset="0"/>
                          <a:cs typeface="Times New Roman" panose="02020603050405020304" pitchFamily="18" charset="0"/>
                        </a:rPr>
                        <a:t>61.5</a:t>
                      </a:r>
                    </a:p>
                  </a:txBody>
                  <a:tcPr/>
                </a:tc>
                <a:tc>
                  <a:txBody>
                    <a:bodyPr/>
                    <a:lstStyle/>
                    <a:p>
                      <a:r>
                        <a:rPr lang="en-US" sz="2000" dirty="0">
                          <a:latin typeface="Times New Roman" panose="02020603050405020304" pitchFamily="18" charset="0"/>
                          <a:cs typeface="Times New Roman" panose="02020603050405020304" pitchFamily="18" charset="0"/>
                        </a:rPr>
                        <a:t>77.55</a:t>
                      </a:r>
                    </a:p>
                  </a:txBody>
                  <a:tcPr/>
                </a:tc>
                <a:tc>
                  <a:txBody>
                    <a:bodyPr/>
                    <a:lstStyle/>
                    <a:p>
                      <a:r>
                        <a:rPr lang="en-US" sz="2000" dirty="0">
                          <a:latin typeface="Times New Roman" panose="02020603050405020304" pitchFamily="18" charset="0"/>
                          <a:cs typeface="Times New Roman" panose="02020603050405020304" pitchFamily="18" charset="0"/>
                        </a:rPr>
                        <a:t>86.73</a:t>
                      </a:r>
                    </a:p>
                  </a:txBody>
                  <a:tcPr/>
                </a:tc>
                <a:extLst>
                  <a:ext uri="{0D108BD9-81ED-4DB2-BD59-A6C34878D82A}">
                    <a16:rowId xmlns:a16="http://schemas.microsoft.com/office/drawing/2014/main" val="4161451808"/>
                  </a:ext>
                </a:extLst>
              </a:tr>
              <a:tr h="370840">
                <a:tc>
                  <a:txBody>
                    <a:bodyPr/>
                    <a:lstStyle/>
                    <a:p>
                      <a:r>
                        <a:rPr lang="en-US" sz="2000" dirty="0">
                          <a:latin typeface="Times New Roman" panose="02020603050405020304" pitchFamily="18" charset="0"/>
                          <a:cs typeface="Times New Roman" panose="02020603050405020304" pitchFamily="18" charset="0"/>
                        </a:rPr>
                        <a:t>5%</a:t>
                      </a:r>
                    </a:p>
                  </a:txBody>
                  <a:tcPr/>
                </a:tc>
                <a:tc>
                  <a:txBody>
                    <a:bodyPr/>
                    <a:lstStyle/>
                    <a:p>
                      <a:r>
                        <a:rPr lang="en-US" sz="2000" dirty="0">
                          <a:latin typeface="Times New Roman" panose="02020603050405020304" pitchFamily="18" charset="0"/>
                          <a:cs typeface="Times New Roman" panose="02020603050405020304" pitchFamily="18" charset="0"/>
                        </a:rPr>
                        <a:t>66.3</a:t>
                      </a:r>
                    </a:p>
                  </a:txBody>
                  <a:tcPr/>
                </a:tc>
                <a:tc>
                  <a:txBody>
                    <a:bodyPr/>
                    <a:lstStyle/>
                    <a:p>
                      <a:r>
                        <a:rPr lang="en-US" sz="2000" dirty="0">
                          <a:latin typeface="Times New Roman" panose="02020603050405020304" pitchFamily="18" charset="0"/>
                          <a:cs typeface="Times New Roman" panose="02020603050405020304" pitchFamily="18" charset="0"/>
                        </a:rPr>
                        <a:t>88.36</a:t>
                      </a:r>
                    </a:p>
                  </a:txBody>
                  <a:tcPr/>
                </a:tc>
                <a:tc>
                  <a:txBody>
                    <a:bodyPr/>
                    <a:lstStyle/>
                    <a:p>
                      <a:r>
                        <a:rPr lang="en-US" sz="2000" dirty="0">
                          <a:latin typeface="Times New Roman" panose="02020603050405020304" pitchFamily="18" charset="0"/>
                          <a:cs typeface="Times New Roman" panose="02020603050405020304" pitchFamily="18" charset="0"/>
                        </a:rPr>
                        <a:t>100.6</a:t>
                      </a:r>
                    </a:p>
                  </a:txBody>
                  <a:tcPr/>
                </a:tc>
                <a:extLst>
                  <a:ext uri="{0D108BD9-81ED-4DB2-BD59-A6C34878D82A}">
                    <a16:rowId xmlns:a16="http://schemas.microsoft.com/office/drawing/2014/main" val="472662771"/>
                  </a:ext>
                </a:extLst>
              </a:tr>
              <a:tr h="370840">
                <a:tc>
                  <a:txBody>
                    <a:bodyPr/>
                    <a:lstStyle/>
                    <a:p>
                      <a:r>
                        <a:rPr lang="en-US" sz="2000" dirty="0">
                          <a:latin typeface="Times New Roman" panose="02020603050405020304" pitchFamily="18" charset="0"/>
                          <a:cs typeface="Times New Roman" panose="02020603050405020304" pitchFamily="18" charset="0"/>
                        </a:rPr>
                        <a:t>10%</a:t>
                      </a:r>
                    </a:p>
                  </a:txBody>
                  <a:tcPr/>
                </a:tc>
                <a:tc>
                  <a:txBody>
                    <a:bodyPr/>
                    <a:lstStyle/>
                    <a:p>
                      <a:r>
                        <a:rPr lang="en-US" sz="2000" dirty="0">
                          <a:latin typeface="Times New Roman" panose="02020603050405020304" pitchFamily="18" charset="0"/>
                          <a:cs typeface="Times New Roman" panose="02020603050405020304" pitchFamily="18" charset="0"/>
                        </a:rPr>
                        <a:t>54</a:t>
                      </a:r>
                    </a:p>
                  </a:txBody>
                  <a:tcPr/>
                </a:tc>
                <a:tc>
                  <a:txBody>
                    <a:bodyPr/>
                    <a:lstStyle/>
                    <a:p>
                      <a:r>
                        <a:rPr lang="en-US" sz="2000" dirty="0">
                          <a:latin typeface="Times New Roman" panose="02020603050405020304" pitchFamily="18" charset="0"/>
                          <a:cs typeface="Times New Roman" panose="02020603050405020304" pitchFamily="18" charset="0"/>
                        </a:rPr>
                        <a:t>74.48</a:t>
                      </a:r>
                    </a:p>
                  </a:txBody>
                  <a:tcPr/>
                </a:tc>
                <a:tc>
                  <a:txBody>
                    <a:bodyPr/>
                    <a:lstStyle/>
                    <a:p>
                      <a:r>
                        <a:rPr lang="en-US" sz="2000" dirty="0">
                          <a:latin typeface="Times New Roman" panose="02020603050405020304" pitchFamily="18" charset="0"/>
                          <a:cs typeface="Times New Roman" panose="02020603050405020304" pitchFamily="18" charset="0"/>
                        </a:rPr>
                        <a:t>88.36</a:t>
                      </a:r>
                    </a:p>
                  </a:txBody>
                  <a:tcPr/>
                </a:tc>
                <a:extLst>
                  <a:ext uri="{0D108BD9-81ED-4DB2-BD59-A6C34878D82A}">
                    <a16:rowId xmlns:a16="http://schemas.microsoft.com/office/drawing/2014/main" val="2325850464"/>
                  </a:ext>
                </a:extLst>
              </a:tr>
              <a:tr h="370840">
                <a:tc>
                  <a:txBody>
                    <a:bodyPr/>
                    <a:lstStyle/>
                    <a:p>
                      <a:r>
                        <a:rPr lang="en-US" sz="2000" dirty="0">
                          <a:latin typeface="Times New Roman" panose="02020603050405020304" pitchFamily="18" charset="0"/>
                          <a:cs typeface="Times New Roman" panose="02020603050405020304" pitchFamily="18" charset="0"/>
                        </a:rPr>
                        <a:t>15%</a:t>
                      </a:r>
                    </a:p>
                  </a:txBody>
                  <a:tcPr/>
                </a:tc>
                <a:tc>
                  <a:txBody>
                    <a:bodyPr/>
                    <a:lstStyle/>
                    <a:p>
                      <a:r>
                        <a:rPr lang="en-US" sz="2000" dirty="0">
                          <a:latin typeface="Times New Roman" panose="02020603050405020304" pitchFamily="18" charset="0"/>
                          <a:cs typeface="Times New Roman" panose="02020603050405020304" pitchFamily="18" charset="0"/>
                        </a:rPr>
                        <a:t>44.89</a:t>
                      </a:r>
                    </a:p>
                  </a:txBody>
                  <a:tcPr/>
                </a:tc>
                <a:tc>
                  <a:txBody>
                    <a:bodyPr/>
                    <a:lstStyle/>
                    <a:p>
                      <a:r>
                        <a:rPr lang="en-US" sz="2000" dirty="0">
                          <a:latin typeface="Times New Roman" panose="02020603050405020304" pitchFamily="18" charset="0"/>
                          <a:cs typeface="Times New Roman" panose="02020603050405020304" pitchFamily="18" charset="0"/>
                        </a:rPr>
                        <a:t>63.26</a:t>
                      </a:r>
                    </a:p>
                  </a:txBody>
                  <a:tcPr/>
                </a:tc>
                <a:tc>
                  <a:txBody>
                    <a:bodyPr/>
                    <a:lstStyle/>
                    <a:p>
                      <a:r>
                        <a:rPr lang="en-US" sz="2000" dirty="0">
                          <a:latin typeface="Times New Roman" panose="02020603050405020304" pitchFamily="18" charset="0"/>
                          <a:cs typeface="Times New Roman" panose="02020603050405020304" pitchFamily="18" charset="0"/>
                        </a:rPr>
                        <a:t>76.83</a:t>
                      </a:r>
                    </a:p>
                  </a:txBody>
                  <a:tcPr/>
                </a:tc>
                <a:extLst>
                  <a:ext uri="{0D108BD9-81ED-4DB2-BD59-A6C34878D82A}">
                    <a16:rowId xmlns:a16="http://schemas.microsoft.com/office/drawing/2014/main" val="2062933214"/>
                  </a:ext>
                </a:extLst>
              </a:tr>
            </a:tbl>
          </a:graphicData>
        </a:graphic>
      </p:graphicFrame>
    </p:spTree>
    <p:extLst>
      <p:ext uri="{BB962C8B-B14F-4D97-AF65-F5344CB8AC3E}">
        <p14:creationId xmlns:p14="http://schemas.microsoft.com/office/powerpoint/2010/main" val="1050417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68D9A-CBB9-4F58-A357-266D465687EF}"/>
              </a:ext>
            </a:extLst>
          </p:cNvPr>
          <p:cNvSpPr>
            <a:spLocks noGrp="1"/>
          </p:cNvSpPr>
          <p:nvPr>
            <p:ph type="title"/>
          </p:nvPr>
        </p:nvSpPr>
        <p:spPr>
          <a:xfrm>
            <a:off x="1640156" y="513274"/>
            <a:ext cx="8911687" cy="1280890"/>
          </a:xfrm>
        </p:spPr>
        <p:txBody>
          <a:bodyPr>
            <a:normAutofit/>
          </a:bodyPr>
          <a:lstStyle/>
          <a:p>
            <a:r>
              <a:rPr lang="en-GB" sz="4400" b="1" dirty="0">
                <a:latin typeface="Times New Roman" panose="02020603050405020304" pitchFamily="18" charset="0"/>
                <a:cs typeface="Times New Roman" panose="02020603050405020304" pitchFamily="18" charset="0"/>
              </a:rPr>
              <a:t>Results and Discussions </a:t>
            </a:r>
            <a:endParaRPr lang="en-US" sz="4400" dirty="0"/>
          </a:p>
        </p:txBody>
      </p:sp>
      <p:sp>
        <p:nvSpPr>
          <p:cNvPr id="3" name="Content Placeholder 2">
            <a:extLst>
              <a:ext uri="{FF2B5EF4-FFF2-40B4-BE49-F238E27FC236}">
                <a16:creationId xmlns:a16="http://schemas.microsoft.com/office/drawing/2014/main" id="{BC025921-983D-40E1-8425-0AB56576F3DA}"/>
              </a:ext>
            </a:extLst>
          </p:cNvPr>
          <p:cNvSpPr>
            <a:spLocks noGrp="1"/>
          </p:cNvSpPr>
          <p:nvPr>
            <p:ph idx="1"/>
          </p:nvPr>
        </p:nvSpPr>
        <p:spPr>
          <a:xfrm>
            <a:off x="1636443" y="1808019"/>
            <a:ext cx="8915400" cy="3777622"/>
          </a:xfrm>
        </p:spPr>
        <p:txBody>
          <a:bodyPr/>
          <a:lstStyle/>
          <a:p>
            <a:pPr marL="0" indent="0">
              <a:buNone/>
            </a:pPr>
            <a:r>
              <a:rPr lang="en-US" sz="2000" dirty="0">
                <a:latin typeface="Times New Roman" panose="02020603050405020304" pitchFamily="18" charset="0"/>
                <a:cs typeface="Times New Roman" panose="02020603050405020304" pitchFamily="18" charset="0"/>
              </a:rPr>
              <a:t>Slump test in centimeter:</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dirty="0"/>
          </a:p>
        </p:txBody>
      </p:sp>
      <p:graphicFrame>
        <p:nvGraphicFramePr>
          <p:cNvPr id="5" name="Table 4">
            <a:extLst>
              <a:ext uri="{FF2B5EF4-FFF2-40B4-BE49-F238E27FC236}">
                <a16:creationId xmlns:a16="http://schemas.microsoft.com/office/drawing/2014/main" id="{39ABD52A-1171-4B9C-9B08-5EA51161111B}"/>
              </a:ext>
            </a:extLst>
          </p:cNvPr>
          <p:cNvGraphicFramePr>
            <a:graphicFrameLocks noGrp="1"/>
          </p:cNvGraphicFramePr>
          <p:nvPr>
            <p:extLst>
              <p:ext uri="{D42A27DB-BD31-4B8C-83A1-F6EECF244321}">
                <p14:modId xmlns:p14="http://schemas.microsoft.com/office/powerpoint/2010/main" val="1083912078"/>
              </p:ext>
            </p:extLst>
          </p:nvPr>
        </p:nvGraphicFramePr>
        <p:xfrm>
          <a:off x="1636443" y="2400992"/>
          <a:ext cx="8128000" cy="792480"/>
        </p:xfrm>
        <a:graphic>
          <a:graphicData uri="http://schemas.openxmlformats.org/drawingml/2006/table">
            <a:tbl>
              <a:tblPr firstRow="1" bandRow="1">
                <a:tableStyleId>{F5AB1C69-6EDB-4FF4-983F-18BD219EF322}</a:tableStyleId>
              </a:tblPr>
              <a:tblGrid>
                <a:gridCol w="1625600">
                  <a:extLst>
                    <a:ext uri="{9D8B030D-6E8A-4147-A177-3AD203B41FA5}">
                      <a16:colId xmlns:a16="http://schemas.microsoft.com/office/drawing/2014/main" val="1561514976"/>
                    </a:ext>
                  </a:extLst>
                </a:gridCol>
                <a:gridCol w="1625600">
                  <a:extLst>
                    <a:ext uri="{9D8B030D-6E8A-4147-A177-3AD203B41FA5}">
                      <a16:colId xmlns:a16="http://schemas.microsoft.com/office/drawing/2014/main" val="930470945"/>
                    </a:ext>
                  </a:extLst>
                </a:gridCol>
                <a:gridCol w="1625600">
                  <a:extLst>
                    <a:ext uri="{9D8B030D-6E8A-4147-A177-3AD203B41FA5}">
                      <a16:colId xmlns:a16="http://schemas.microsoft.com/office/drawing/2014/main" val="2967823022"/>
                    </a:ext>
                  </a:extLst>
                </a:gridCol>
                <a:gridCol w="1625600">
                  <a:extLst>
                    <a:ext uri="{9D8B030D-6E8A-4147-A177-3AD203B41FA5}">
                      <a16:colId xmlns:a16="http://schemas.microsoft.com/office/drawing/2014/main" val="3920037656"/>
                    </a:ext>
                  </a:extLst>
                </a:gridCol>
                <a:gridCol w="1625600">
                  <a:extLst>
                    <a:ext uri="{9D8B030D-6E8A-4147-A177-3AD203B41FA5}">
                      <a16:colId xmlns:a16="http://schemas.microsoft.com/office/drawing/2014/main" val="4056673401"/>
                    </a:ext>
                  </a:extLst>
                </a:gridCol>
              </a:tblGrid>
              <a:tr h="370840">
                <a:tc>
                  <a:txBody>
                    <a:bodyPr/>
                    <a:lstStyle/>
                    <a:p>
                      <a:r>
                        <a:rPr lang="en-US" sz="2000" dirty="0">
                          <a:latin typeface="Times New Roman" panose="02020603050405020304" pitchFamily="18" charset="0"/>
                          <a:cs typeface="Times New Roman" panose="02020603050405020304" pitchFamily="18" charset="0"/>
                        </a:rPr>
                        <a:t>ratios</a:t>
                      </a:r>
                    </a:p>
                  </a:txBody>
                  <a:tcPr/>
                </a:tc>
                <a:tc>
                  <a:txBody>
                    <a:bodyPr/>
                    <a:lstStyle/>
                    <a:p>
                      <a:r>
                        <a:rPr lang="en-US" sz="2000" dirty="0">
                          <a:latin typeface="Times New Roman" panose="02020603050405020304" pitchFamily="18" charset="0"/>
                          <a:cs typeface="Times New Roman" panose="02020603050405020304" pitchFamily="18" charset="0"/>
                        </a:rPr>
                        <a:t>0%</a:t>
                      </a:r>
                    </a:p>
                  </a:txBody>
                  <a:tcPr/>
                </a:tc>
                <a:tc>
                  <a:txBody>
                    <a:bodyPr/>
                    <a:lstStyle/>
                    <a:p>
                      <a:r>
                        <a:rPr lang="en-US" sz="2000" dirty="0">
                          <a:latin typeface="Times New Roman" panose="02020603050405020304" pitchFamily="18" charset="0"/>
                          <a:cs typeface="Times New Roman" panose="02020603050405020304" pitchFamily="18" charset="0"/>
                        </a:rPr>
                        <a:t>5%</a:t>
                      </a:r>
                    </a:p>
                  </a:txBody>
                  <a:tcPr/>
                </a:tc>
                <a:tc>
                  <a:txBody>
                    <a:bodyPr/>
                    <a:lstStyle/>
                    <a:p>
                      <a:r>
                        <a:rPr lang="en-US" sz="2000" dirty="0">
                          <a:latin typeface="Times New Roman" panose="02020603050405020304" pitchFamily="18" charset="0"/>
                          <a:cs typeface="Times New Roman" panose="02020603050405020304" pitchFamily="18" charset="0"/>
                        </a:rPr>
                        <a:t>10%</a:t>
                      </a:r>
                    </a:p>
                  </a:txBody>
                  <a:tcPr/>
                </a:tc>
                <a:tc>
                  <a:txBody>
                    <a:bodyPr/>
                    <a:lstStyle/>
                    <a:p>
                      <a:r>
                        <a:rPr lang="en-US" sz="2000" dirty="0">
                          <a:latin typeface="Times New Roman" panose="02020603050405020304" pitchFamily="18" charset="0"/>
                          <a:cs typeface="Times New Roman" panose="02020603050405020304" pitchFamily="18" charset="0"/>
                        </a:rPr>
                        <a:t>15%</a:t>
                      </a:r>
                    </a:p>
                  </a:txBody>
                  <a:tcPr/>
                </a:tc>
                <a:extLst>
                  <a:ext uri="{0D108BD9-81ED-4DB2-BD59-A6C34878D82A}">
                    <a16:rowId xmlns:a16="http://schemas.microsoft.com/office/drawing/2014/main" val="3856785933"/>
                  </a:ext>
                </a:extLst>
              </a:tr>
              <a:tr h="370840">
                <a:tc>
                  <a:txBody>
                    <a:bodyPr/>
                    <a:lstStyle/>
                    <a:p>
                      <a:r>
                        <a:rPr lang="en-US" sz="2000" dirty="0">
                          <a:latin typeface="Times New Roman" panose="02020603050405020304" pitchFamily="18" charset="0"/>
                          <a:cs typeface="Times New Roman" panose="02020603050405020304" pitchFamily="18" charset="0"/>
                        </a:rPr>
                        <a:t>Slump test</a:t>
                      </a:r>
                    </a:p>
                  </a:txBody>
                  <a:tcPr/>
                </a:tc>
                <a:tc>
                  <a:txBody>
                    <a:bodyPr/>
                    <a:lstStyle/>
                    <a:p>
                      <a:r>
                        <a:rPr lang="en-US" sz="2000" dirty="0">
                          <a:latin typeface="Times New Roman" panose="02020603050405020304" pitchFamily="18" charset="0"/>
                          <a:cs typeface="Times New Roman" panose="02020603050405020304" pitchFamily="18" charset="0"/>
                        </a:rPr>
                        <a:t>18</a:t>
                      </a:r>
                    </a:p>
                  </a:txBody>
                  <a:tcPr/>
                </a:tc>
                <a:tc>
                  <a:txBody>
                    <a:bodyPr/>
                    <a:lstStyle/>
                    <a:p>
                      <a:r>
                        <a:rPr lang="en-US" sz="2000" dirty="0">
                          <a:latin typeface="Times New Roman" panose="02020603050405020304" pitchFamily="18" charset="0"/>
                          <a:cs typeface="Times New Roman" panose="02020603050405020304" pitchFamily="18" charset="0"/>
                        </a:rPr>
                        <a:t>12</a:t>
                      </a:r>
                    </a:p>
                  </a:txBody>
                  <a:tcPr/>
                </a:tc>
                <a:tc>
                  <a:txBody>
                    <a:bodyPr/>
                    <a:lstStyle/>
                    <a:p>
                      <a:r>
                        <a:rPr lang="en-US" sz="2000" dirty="0">
                          <a:latin typeface="Times New Roman" panose="02020603050405020304" pitchFamily="18" charset="0"/>
                          <a:cs typeface="Times New Roman" panose="02020603050405020304" pitchFamily="18" charset="0"/>
                        </a:rPr>
                        <a:t>16</a:t>
                      </a:r>
                    </a:p>
                  </a:txBody>
                  <a:tcPr/>
                </a:tc>
                <a:tc>
                  <a:txBody>
                    <a:bodyPr/>
                    <a:lstStyle/>
                    <a:p>
                      <a:r>
                        <a:rPr lang="en-US" sz="2000" dirty="0">
                          <a:latin typeface="Times New Roman" panose="02020603050405020304" pitchFamily="18" charset="0"/>
                          <a:cs typeface="Times New Roman" panose="02020603050405020304" pitchFamily="18" charset="0"/>
                        </a:rPr>
                        <a:t>17</a:t>
                      </a:r>
                    </a:p>
                  </a:txBody>
                  <a:tcPr/>
                </a:tc>
                <a:extLst>
                  <a:ext uri="{0D108BD9-81ED-4DB2-BD59-A6C34878D82A}">
                    <a16:rowId xmlns:a16="http://schemas.microsoft.com/office/drawing/2014/main" val="4005629411"/>
                  </a:ext>
                </a:extLst>
              </a:tr>
            </a:tbl>
          </a:graphicData>
        </a:graphic>
      </p:graphicFrame>
      <p:pic>
        <p:nvPicPr>
          <p:cNvPr id="6" name="Picture 5">
            <a:extLst>
              <a:ext uri="{FF2B5EF4-FFF2-40B4-BE49-F238E27FC236}">
                <a16:creationId xmlns:a16="http://schemas.microsoft.com/office/drawing/2014/main" id="{87CA987C-9ACC-44AD-B905-45D4D310E52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500707" y="3429000"/>
            <a:ext cx="2399472" cy="3199296"/>
          </a:xfrm>
          <a:prstGeom prst="rect">
            <a:avLst/>
          </a:prstGeom>
        </p:spPr>
      </p:pic>
    </p:spTree>
    <p:extLst>
      <p:ext uri="{BB962C8B-B14F-4D97-AF65-F5344CB8AC3E}">
        <p14:creationId xmlns:p14="http://schemas.microsoft.com/office/powerpoint/2010/main" val="1121590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E7659-D368-4A69-866F-C6CC374225EB}"/>
              </a:ext>
            </a:extLst>
          </p:cNvPr>
          <p:cNvSpPr>
            <a:spLocks noGrp="1"/>
          </p:cNvSpPr>
          <p:nvPr>
            <p:ph type="title"/>
          </p:nvPr>
        </p:nvSpPr>
        <p:spPr>
          <a:xfrm>
            <a:off x="1640156" y="557849"/>
            <a:ext cx="8911687" cy="1280890"/>
          </a:xfrm>
        </p:spPr>
        <p:txBody>
          <a:bodyPr>
            <a:normAutofit/>
          </a:bodyPr>
          <a:lstStyle/>
          <a:p>
            <a:r>
              <a:rPr lang="en-GB" sz="4400" b="1" dirty="0">
                <a:latin typeface="Times New Roman" panose="02020603050405020304" pitchFamily="18" charset="0"/>
                <a:cs typeface="Times New Roman" panose="02020603050405020304" pitchFamily="18" charset="0"/>
              </a:rPr>
              <a:t>Results and Discussions </a:t>
            </a:r>
            <a:endParaRPr lang="en-US" sz="4400" dirty="0"/>
          </a:p>
        </p:txBody>
      </p:sp>
      <p:sp>
        <p:nvSpPr>
          <p:cNvPr id="3" name="Content Placeholder 2">
            <a:extLst>
              <a:ext uri="{FF2B5EF4-FFF2-40B4-BE49-F238E27FC236}">
                <a16:creationId xmlns:a16="http://schemas.microsoft.com/office/drawing/2014/main" id="{D1AED54D-E35D-4CC7-BAD0-EE59915F1807}"/>
              </a:ext>
            </a:extLst>
          </p:cNvPr>
          <p:cNvSpPr>
            <a:spLocks noGrp="1"/>
          </p:cNvSpPr>
          <p:nvPr>
            <p:ph idx="1"/>
          </p:nvPr>
        </p:nvSpPr>
        <p:spPr>
          <a:xfrm>
            <a:off x="1640156" y="1838739"/>
            <a:ext cx="8915400" cy="3777622"/>
          </a:xfrm>
        </p:spPr>
        <p:txBody>
          <a:bodyPr/>
          <a:lstStyle/>
          <a:p>
            <a:pPr marL="0" indent="0">
              <a:buNone/>
            </a:pPr>
            <a:r>
              <a:rPr lang="en-US" sz="2000" dirty="0">
                <a:latin typeface="Times New Roman" panose="02020603050405020304" pitchFamily="18" charset="0"/>
                <a:cs typeface="Times New Roman" panose="02020603050405020304" pitchFamily="18" charset="0"/>
              </a:rPr>
              <a:t>Second stage was done with 4% and 6%:</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Slump test in centimeter: </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DE72EA6A-6176-4EFB-8CFD-01B1149FBE4D}"/>
              </a:ext>
            </a:extLst>
          </p:cNvPr>
          <p:cNvGraphicFramePr>
            <a:graphicFrameLocks noGrp="1"/>
          </p:cNvGraphicFramePr>
          <p:nvPr>
            <p:extLst>
              <p:ext uri="{D42A27DB-BD31-4B8C-83A1-F6EECF244321}">
                <p14:modId xmlns:p14="http://schemas.microsoft.com/office/powerpoint/2010/main" val="2191965397"/>
              </p:ext>
            </p:extLst>
          </p:nvPr>
        </p:nvGraphicFramePr>
        <p:xfrm>
          <a:off x="1636444" y="2525269"/>
          <a:ext cx="8128000" cy="1188720"/>
        </p:xfrm>
        <a:graphic>
          <a:graphicData uri="http://schemas.openxmlformats.org/drawingml/2006/table">
            <a:tbl>
              <a:tblPr firstRow="1" bandRow="1">
                <a:tableStyleId>{F5AB1C69-6EDB-4FF4-983F-18BD219EF322}</a:tableStyleId>
              </a:tblPr>
              <a:tblGrid>
                <a:gridCol w="2032000">
                  <a:extLst>
                    <a:ext uri="{9D8B030D-6E8A-4147-A177-3AD203B41FA5}">
                      <a16:colId xmlns:a16="http://schemas.microsoft.com/office/drawing/2014/main" val="4102611625"/>
                    </a:ext>
                  </a:extLst>
                </a:gridCol>
                <a:gridCol w="2032000">
                  <a:extLst>
                    <a:ext uri="{9D8B030D-6E8A-4147-A177-3AD203B41FA5}">
                      <a16:colId xmlns:a16="http://schemas.microsoft.com/office/drawing/2014/main" val="2416061187"/>
                    </a:ext>
                  </a:extLst>
                </a:gridCol>
                <a:gridCol w="2032000">
                  <a:extLst>
                    <a:ext uri="{9D8B030D-6E8A-4147-A177-3AD203B41FA5}">
                      <a16:colId xmlns:a16="http://schemas.microsoft.com/office/drawing/2014/main" val="1197915595"/>
                    </a:ext>
                  </a:extLst>
                </a:gridCol>
                <a:gridCol w="2032000">
                  <a:extLst>
                    <a:ext uri="{9D8B030D-6E8A-4147-A177-3AD203B41FA5}">
                      <a16:colId xmlns:a16="http://schemas.microsoft.com/office/drawing/2014/main" val="1163390270"/>
                    </a:ext>
                  </a:extLst>
                </a:gridCol>
              </a:tblGrid>
              <a:tr h="370840">
                <a:tc>
                  <a:txBody>
                    <a:bodyPr/>
                    <a:lstStyle/>
                    <a:p>
                      <a:r>
                        <a:rPr lang="en-US" sz="2000" dirty="0">
                          <a:latin typeface="Times New Roman" panose="02020603050405020304" pitchFamily="18" charset="0"/>
                          <a:cs typeface="Times New Roman" panose="02020603050405020304" pitchFamily="18" charset="0"/>
                        </a:rPr>
                        <a:t>Ratios</a:t>
                      </a:r>
                    </a:p>
                  </a:txBody>
                  <a:tcPr/>
                </a:tc>
                <a:tc>
                  <a:txBody>
                    <a:bodyPr/>
                    <a:lstStyle/>
                    <a:p>
                      <a:r>
                        <a:rPr lang="en-US" sz="2000" dirty="0">
                          <a:latin typeface="Times New Roman" panose="02020603050405020304" pitchFamily="18" charset="0"/>
                          <a:cs typeface="Times New Roman" panose="02020603050405020304" pitchFamily="18" charset="0"/>
                        </a:rPr>
                        <a:t>7 days</a:t>
                      </a:r>
                    </a:p>
                  </a:txBody>
                  <a:tcPr/>
                </a:tc>
                <a:tc>
                  <a:txBody>
                    <a:bodyPr/>
                    <a:lstStyle/>
                    <a:p>
                      <a:r>
                        <a:rPr lang="en-US" sz="2000" dirty="0">
                          <a:latin typeface="Times New Roman" panose="02020603050405020304" pitchFamily="18" charset="0"/>
                          <a:cs typeface="Times New Roman" panose="02020603050405020304" pitchFamily="18" charset="0"/>
                        </a:rPr>
                        <a:t>14 days</a:t>
                      </a:r>
                    </a:p>
                  </a:txBody>
                  <a:tcPr/>
                </a:tc>
                <a:tc>
                  <a:txBody>
                    <a:bodyPr/>
                    <a:lstStyle/>
                    <a:p>
                      <a:r>
                        <a:rPr lang="en-US" sz="2000" dirty="0">
                          <a:latin typeface="Times New Roman" panose="02020603050405020304" pitchFamily="18" charset="0"/>
                          <a:cs typeface="Times New Roman" panose="02020603050405020304" pitchFamily="18" charset="0"/>
                        </a:rPr>
                        <a:t>28 days </a:t>
                      </a:r>
                    </a:p>
                  </a:txBody>
                  <a:tcPr/>
                </a:tc>
                <a:extLst>
                  <a:ext uri="{0D108BD9-81ED-4DB2-BD59-A6C34878D82A}">
                    <a16:rowId xmlns:a16="http://schemas.microsoft.com/office/drawing/2014/main" val="2040622964"/>
                  </a:ext>
                </a:extLst>
              </a:tr>
              <a:tr h="370840">
                <a:tc>
                  <a:txBody>
                    <a:bodyPr/>
                    <a:lstStyle/>
                    <a:p>
                      <a:r>
                        <a:rPr lang="en-US" sz="2000" dirty="0">
                          <a:latin typeface="Times New Roman" panose="02020603050405020304" pitchFamily="18" charset="0"/>
                          <a:cs typeface="Times New Roman" panose="02020603050405020304" pitchFamily="18" charset="0"/>
                        </a:rPr>
                        <a:t>4%</a:t>
                      </a:r>
                    </a:p>
                  </a:txBody>
                  <a:tcPr/>
                </a:tc>
                <a:tc>
                  <a:txBody>
                    <a:bodyPr/>
                    <a:lstStyle/>
                    <a:p>
                      <a:r>
                        <a:rPr lang="en-US" sz="2000" dirty="0">
                          <a:latin typeface="Times New Roman" panose="02020603050405020304" pitchFamily="18" charset="0"/>
                          <a:cs typeface="Times New Roman" panose="02020603050405020304" pitchFamily="18" charset="0"/>
                        </a:rPr>
                        <a:t>96.42</a:t>
                      </a:r>
                    </a:p>
                  </a:txBody>
                  <a:tcPr/>
                </a:tc>
                <a:tc>
                  <a:txBody>
                    <a:bodyPr/>
                    <a:lstStyle/>
                    <a:p>
                      <a:r>
                        <a:rPr lang="en-US" sz="2000" dirty="0">
                          <a:latin typeface="Times New Roman" panose="02020603050405020304" pitchFamily="18" charset="0"/>
                          <a:cs typeface="Times New Roman" panose="02020603050405020304" pitchFamily="18" charset="0"/>
                        </a:rPr>
                        <a:t>112.24</a:t>
                      </a:r>
                    </a:p>
                  </a:txBody>
                  <a:tcPr/>
                </a:tc>
                <a:tc>
                  <a:txBody>
                    <a:bodyPr/>
                    <a:lstStyle/>
                    <a:p>
                      <a:r>
                        <a:rPr lang="en-US" sz="2000" dirty="0">
                          <a:latin typeface="Times New Roman" panose="02020603050405020304" pitchFamily="18" charset="0"/>
                          <a:cs typeface="Times New Roman" panose="02020603050405020304" pitchFamily="18" charset="0"/>
                        </a:rPr>
                        <a:t>118.97</a:t>
                      </a:r>
                    </a:p>
                  </a:txBody>
                  <a:tcPr/>
                </a:tc>
                <a:extLst>
                  <a:ext uri="{0D108BD9-81ED-4DB2-BD59-A6C34878D82A}">
                    <a16:rowId xmlns:a16="http://schemas.microsoft.com/office/drawing/2014/main" val="2346659580"/>
                  </a:ext>
                </a:extLst>
              </a:tr>
              <a:tr h="370840">
                <a:tc>
                  <a:txBody>
                    <a:bodyPr/>
                    <a:lstStyle/>
                    <a:p>
                      <a:r>
                        <a:rPr lang="en-US" sz="2000" dirty="0">
                          <a:latin typeface="Times New Roman" panose="02020603050405020304" pitchFamily="18" charset="0"/>
                          <a:cs typeface="Times New Roman" panose="02020603050405020304" pitchFamily="18" charset="0"/>
                        </a:rPr>
                        <a:t>6%</a:t>
                      </a:r>
                    </a:p>
                  </a:txBody>
                  <a:tcPr/>
                </a:tc>
                <a:tc>
                  <a:txBody>
                    <a:bodyPr/>
                    <a:lstStyle/>
                    <a:p>
                      <a:r>
                        <a:rPr lang="en-US" sz="2000" dirty="0">
                          <a:latin typeface="Times New Roman" panose="02020603050405020304" pitchFamily="18" charset="0"/>
                          <a:cs typeface="Times New Roman" panose="02020603050405020304" pitchFamily="18" charset="0"/>
                        </a:rPr>
                        <a:t>62.55</a:t>
                      </a:r>
                    </a:p>
                  </a:txBody>
                  <a:tcPr/>
                </a:tc>
                <a:tc>
                  <a:txBody>
                    <a:bodyPr/>
                    <a:lstStyle/>
                    <a:p>
                      <a:r>
                        <a:rPr lang="en-US" sz="2000" dirty="0">
                          <a:latin typeface="Times New Roman" panose="02020603050405020304" pitchFamily="18" charset="0"/>
                          <a:cs typeface="Times New Roman" panose="02020603050405020304" pitchFamily="18" charset="0"/>
                        </a:rPr>
                        <a:t>82.65</a:t>
                      </a:r>
                    </a:p>
                  </a:txBody>
                  <a:tcPr/>
                </a:tc>
                <a:tc>
                  <a:txBody>
                    <a:bodyPr/>
                    <a:lstStyle/>
                    <a:p>
                      <a:r>
                        <a:rPr lang="en-US" sz="2000" dirty="0">
                          <a:latin typeface="Times New Roman" panose="02020603050405020304" pitchFamily="18" charset="0"/>
                          <a:cs typeface="Times New Roman" panose="02020603050405020304" pitchFamily="18" charset="0"/>
                        </a:rPr>
                        <a:t>94.18</a:t>
                      </a:r>
                    </a:p>
                  </a:txBody>
                  <a:tcPr/>
                </a:tc>
                <a:extLst>
                  <a:ext uri="{0D108BD9-81ED-4DB2-BD59-A6C34878D82A}">
                    <a16:rowId xmlns:a16="http://schemas.microsoft.com/office/drawing/2014/main" val="1433034947"/>
                  </a:ext>
                </a:extLst>
              </a:tr>
            </a:tbl>
          </a:graphicData>
        </a:graphic>
      </p:graphicFrame>
      <p:graphicFrame>
        <p:nvGraphicFramePr>
          <p:cNvPr id="5" name="Table 4">
            <a:extLst>
              <a:ext uri="{FF2B5EF4-FFF2-40B4-BE49-F238E27FC236}">
                <a16:creationId xmlns:a16="http://schemas.microsoft.com/office/drawing/2014/main" id="{EFEABE65-5E46-4CAF-86DB-FF34F1F8B18E}"/>
              </a:ext>
            </a:extLst>
          </p:cNvPr>
          <p:cNvGraphicFramePr>
            <a:graphicFrameLocks noGrp="1"/>
          </p:cNvGraphicFramePr>
          <p:nvPr>
            <p:extLst>
              <p:ext uri="{D42A27DB-BD31-4B8C-83A1-F6EECF244321}">
                <p14:modId xmlns:p14="http://schemas.microsoft.com/office/powerpoint/2010/main" val="358414217"/>
              </p:ext>
            </p:extLst>
          </p:nvPr>
        </p:nvGraphicFramePr>
        <p:xfrm>
          <a:off x="1636444" y="4624039"/>
          <a:ext cx="8127999" cy="792480"/>
        </p:xfrm>
        <a:graphic>
          <a:graphicData uri="http://schemas.openxmlformats.org/drawingml/2006/table">
            <a:tbl>
              <a:tblPr firstRow="1" bandRow="1">
                <a:tableStyleId>{F5AB1C69-6EDB-4FF4-983F-18BD219EF322}</a:tableStyleId>
              </a:tblPr>
              <a:tblGrid>
                <a:gridCol w="2709333">
                  <a:extLst>
                    <a:ext uri="{9D8B030D-6E8A-4147-A177-3AD203B41FA5}">
                      <a16:colId xmlns:a16="http://schemas.microsoft.com/office/drawing/2014/main" val="806697226"/>
                    </a:ext>
                  </a:extLst>
                </a:gridCol>
                <a:gridCol w="2709333">
                  <a:extLst>
                    <a:ext uri="{9D8B030D-6E8A-4147-A177-3AD203B41FA5}">
                      <a16:colId xmlns:a16="http://schemas.microsoft.com/office/drawing/2014/main" val="3166433170"/>
                    </a:ext>
                  </a:extLst>
                </a:gridCol>
                <a:gridCol w="2709333">
                  <a:extLst>
                    <a:ext uri="{9D8B030D-6E8A-4147-A177-3AD203B41FA5}">
                      <a16:colId xmlns:a16="http://schemas.microsoft.com/office/drawing/2014/main" val="4235087657"/>
                    </a:ext>
                  </a:extLst>
                </a:gridCol>
              </a:tblGrid>
              <a:tr h="370840">
                <a:tc>
                  <a:txBody>
                    <a:bodyPr/>
                    <a:lstStyle/>
                    <a:p>
                      <a:r>
                        <a:rPr lang="en-US" sz="2000" dirty="0">
                          <a:latin typeface="Times New Roman" panose="02020603050405020304" pitchFamily="18" charset="0"/>
                          <a:cs typeface="Times New Roman" panose="02020603050405020304" pitchFamily="18" charset="0"/>
                        </a:rPr>
                        <a:t>Ratios</a:t>
                      </a:r>
                    </a:p>
                  </a:txBody>
                  <a:tcPr/>
                </a:tc>
                <a:tc>
                  <a:txBody>
                    <a:bodyPr/>
                    <a:lstStyle/>
                    <a:p>
                      <a:r>
                        <a:rPr lang="en-US" sz="2000" dirty="0">
                          <a:latin typeface="Times New Roman" panose="02020603050405020304" pitchFamily="18" charset="0"/>
                          <a:cs typeface="Times New Roman" panose="02020603050405020304" pitchFamily="18" charset="0"/>
                        </a:rPr>
                        <a:t>4%</a:t>
                      </a:r>
                    </a:p>
                  </a:txBody>
                  <a:tcPr/>
                </a:tc>
                <a:tc>
                  <a:txBody>
                    <a:bodyPr/>
                    <a:lstStyle/>
                    <a:p>
                      <a:r>
                        <a:rPr lang="en-US" sz="2000" dirty="0">
                          <a:latin typeface="Times New Roman" panose="02020603050405020304" pitchFamily="18" charset="0"/>
                          <a:cs typeface="Times New Roman" panose="02020603050405020304" pitchFamily="18" charset="0"/>
                        </a:rPr>
                        <a:t>6%</a:t>
                      </a:r>
                    </a:p>
                  </a:txBody>
                  <a:tcPr/>
                </a:tc>
                <a:extLst>
                  <a:ext uri="{0D108BD9-81ED-4DB2-BD59-A6C34878D82A}">
                    <a16:rowId xmlns:a16="http://schemas.microsoft.com/office/drawing/2014/main" val="257618454"/>
                  </a:ext>
                </a:extLst>
              </a:tr>
              <a:tr h="370840">
                <a:tc>
                  <a:txBody>
                    <a:bodyPr/>
                    <a:lstStyle/>
                    <a:p>
                      <a:r>
                        <a:rPr lang="en-US" sz="2000" dirty="0">
                          <a:latin typeface="Times New Roman" panose="02020603050405020304" pitchFamily="18" charset="0"/>
                          <a:cs typeface="Times New Roman" panose="02020603050405020304" pitchFamily="18" charset="0"/>
                        </a:rPr>
                        <a:t>Slump test</a:t>
                      </a:r>
                    </a:p>
                  </a:txBody>
                  <a:tcPr/>
                </a:tc>
                <a:tc>
                  <a:txBody>
                    <a:bodyPr/>
                    <a:lstStyle/>
                    <a:p>
                      <a:r>
                        <a:rPr lang="en-US" sz="2000" dirty="0">
                          <a:latin typeface="Times New Roman" panose="02020603050405020304" pitchFamily="18" charset="0"/>
                          <a:cs typeface="Times New Roman" panose="02020603050405020304" pitchFamily="18" charset="0"/>
                        </a:rPr>
                        <a:t>8</a:t>
                      </a:r>
                    </a:p>
                  </a:txBody>
                  <a:tcPr/>
                </a:tc>
                <a:tc>
                  <a:txBody>
                    <a:bodyPr/>
                    <a:lstStyle/>
                    <a:p>
                      <a:r>
                        <a:rPr lang="en-US" sz="2000" dirty="0">
                          <a:latin typeface="Times New Roman" panose="02020603050405020304" pitchFamily="18" charset="0"/>
                          <a:cs typeface="Times New Roman" panose="02020603050405020304" pitchFamily="18" charset="0"/>
                        </a:rPr>
                        <a:t>16</a:t>
                      </a:r>
                    </a:p>
                  </a:txBody>
                  <a:tcPr/>
                </a:tc>
                <a:extLst>
                  <a:ext uri="{0D108BD9-81ED-4DB2-BD59-A6C34878D82A}">
                    <a16:rowId xmlns:a16="http://schemas.microsoft.com/office/drawing/2014/main" val="2913149938"/>
                  </a:ext>
                </a:extLst>
              </a:tr>
            </a:tbl>
          </a:graphicData>
        </a:graphic>
      </p:graphicFrame>
    </p:spTree>
    <p:extLst>
      <p:ext uri="{BB962C8B-B14F-4D97-AF65-F5344CB8AC3E}">
        <p14:creationId xmlns:p14="http://schemas.microsoft.com/office/powerpoint/2010/main" val="1175651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65004-7A74-472B-9A38-61D17BAE7FF3}"/>
              </a:ext>
            </a:extLst>
          </p:cNvPr>
          <p:cNvSpPr>
            <a:spLocks noGrp="1"/>
          </p:cNvSpPr>
          <p:nvPr>
            <p:ph type="title"/>
          </p:nvPr>
        </p:nvSpPr>
        <p:spPr>
          <a:xfrm>
            <a:off x="1643869" y="534933"/>
            <a:ext cx="8911687" cy="1280890"/>
          </a:xfrm>
        </p:spPr>
        <p:txBody>
          <a:bodyPr>
            <a:normAutofit/>
          </a:bodyPr>
          <a:lstStyle/>
          <a:p>
            <a:r>
              <a:rPr lang="en-GB" sz="4400" b="1" dirty="0">
                <a:latin typeface="Times New Roman" panose="02020603050405020304" pitchFamily="18" charset="0"/>
                <a:cs typeface="Times New Roman" panose="02020603050405020304" pitchFamily="18" charset="0"/>
              </a:rPr>
              <a:t>Results and Discussions </a:t>
            </a:r>
            <a:endParaRPr lang="en-US" sz="4400" dirty="0"/>
          </a:p>
        </p:txBody>
      </p:sp>
      <p:sp>
        <p:nvSpPr>
          <p:cNvPr id="3" name="Content Placeholder 2">
            <a:extLst>
              <a:ext uri="{FF2B5EF4-FFF2-40B4-BE49-F238E27FC236}">
                <a16:creationId xmlns:a16="http://schemas.microsoft.com/office/drawing/2014/main" id="{C33935BF-84C0-4DB3-AD82-587BE159925F}"/>
              </a:ext>
            </a:extLst>
          </p:cNvPr>
          <p:cNvSpPr>
            <a:spLocks noGrp="1"/>
          </p:cNvSpPr>
          <p:nvPr>
            <p:ph idx="1"/>
          </p:nvPr>
        </p:nvSpPr>
        <p:spPr>
          <a:xfrm>
            <a:off x="1640156" y="1905000"/>
            <a:ext cx="8915400" cy="3777622"/>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Third stage was done with 3%, 3.5% and 4.5%:</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Slump test in centimeter: </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DE8F25B9-E9E1-494F-9BD6-CDB7EC19FCEA}"/>
              </a:ext>
            </a:extLst>
          </p:cNvPr>
          <p:cNvGraphicFramePr>
            <a:graphicFrameLocks noGrp="1"/>
          </p:cNvGraphicFramePr>
          <p:nvPr>
            <p:extLst>
              <p:ext uri="{D42A27DB-BD31-4B8C-83A1-F6EECF244321}">
                <p14:modId xmlns:p14="http://schemas.microsoft.com/office/powerpoint/2010/main" val="1827771882"/>
              </p:ext>
            </p:extLst>
          </p:nvPr>
        </p:nvGraphicFramePr>
        <p:xfrm>
          <a:off x="1643869" y="2636520"/>
          <a:ext cx="8128000" cy="1584960"/>
        </p:xfrm>
        <a:graphic>
          <a:graphicData uri="http://schemas.openxmlformats.org/drawingml/2006/table">
            <a:tbl>
              <a:tblPr firstRow="1" bandRow="1">
                <a:tableStyleId>{F5AB1C69-6EDB-4FF4-983F-18BD219EF322}</a:tableStyleId>
              </a:tblPr>
              <a:tblGrid>
                <a:gridCol w="2032000">
                  <a:extLst>
                    <a:ext uri="{9D8B030D-6E8A-4147-A177-3AD203B41FA5}">
                      <a16:colId xmlns:a16="http://schemas.microsoft.com/office/drawing/2014/main" val="3005135381"/>
                    </a:ext>
                  </a:extLst>
                </a:gridCol>
                <a:gridCol w="2032000">
                  <a:extLst>
                    <a:ext uri="{9D8B030D-6E8A-4147-A177-3AD203B41FA5}">
                      <a16:colId xmlns:a16="http://schemas.microsoft.com/office/drawing/2014/main" val="2030144959"/>
                    </a:ext>
                  </a:extLst>
                </a:gridCol>
                <a:gridCol w="2032000">
                  <a:extLst>
                    <a:ext uri="{9D8B030D-6E8A-4147-A177-3AD203B41FA5}">
                      <a16:colId xmlns:a16="http://schemas.microsoft.com/office/drawing/2014/main" val="568477598"/>
                    </a:ext>
                  </a:extLst>
                </a:gridCol>
                <a:gridCol w="2032000">
                  <a:extLst>
                    <a:ext uri="{9D8B030D-6E8A-4147-A177-3AD203B41FA5}">
                      <a16:colId xmlns:a16="http://schemas.microsoft.com/office/drawing/2014/main" val="1622984181"/>
                    </a:ext>
                  </a:extLst>
                </a:gridCol>
              </a:tblGrid>
              <a:tr h="370840">
                <a:tc>
                  <a:txBody>
                    <a:bodyPr/>
                    <a:lstStyle/>
                    <a:p>
                      <a:r>
                        <a:rPr lang="en-US" sz="2000" dirty="0">
                          <a:latin typeface="Times New Roman" panose="02020603050405020304" pitchFamily="18" charset="0"/>
                          <a:cs typeface="Times New Roman" panose="02020603050405020304" pitchFamily="18" charset="0"/>
                        </a:rPr>
                        <a:t>Ratios</a:t>
                      </a:r>
                    </a:p>
                  </a:txBody>
                  <a:tcPr/>
                </a:tc>
                <a:tc>
                  <a:txBody>
                    <a:bodyPr/>
                    <a:lstStyle/>
                    <a:p>
                      <a:r>
                        <a:rPr lang="en-US" sz="2000" dirty="0">
                          <a:latin typeface="Times New Roman" panose="02020603050405020304" pitchFamily="18" charset="0"/>
                          <a:cs typeface="Times New Roman" panose="02020603050405020304" pitchFamily="18" charset="0"/>
                        </a:rPr>
                        <a:t>7 days</a:t>
                      </a:r>
                    </a:p>
                  </a:txBody>
                  <a:tcPr/>
                </a:tc>
                <a:tc>
                  <a:txBody>
                    <a:bodyPr/>
                    <a:lstStyle/>
                    <a:p>
                      <a:r>
                        <a:rPr lang="en-US" sz="2000" dirty="0">
                          <a:latin typeface="Times New Roman" panose="02020603050405020304" pitchFamily="18" charset="0"/>
                          <a:cs typeface="Times New Roman" panose="02020603050405020304" pitchFamily="18" charset="0"/>
                        </a:rPr>
                        <a:t>14 days</a:t>
                      </a:r>
                    </a:p>
                  </a:txBody>
                  <a:tcPr/>
                </a:tc>
                <a:tc>
                  <a:txBody>
                    <a:bodyPr/>
                    <a:lstStyle/>
                    <a:p>
                      <a:r>
                        <a:rPr lang="en-US" sz="2000" dirty="0">
                          <a:latin typeface="Times New Roman" panose="02020603050405020304" pitchFamily="18" charset="0"/>
                          <a:cs typeface="Times New Roman" panose="02020603050405020304" pitchFamily="18" charset="0"/>
                        </a:rPr>
                        <a:t>28 days</a:t>
                      </a:r>
                    </a:p>
                  </a:txBody>
                  <a:tcPr/>
                </a:tc>
                <a:extLst>
                  <a:ext uri="{0D108BD9-81ED-4DB2-BD59-A6C34878D82A}">
                    <a16:rowId xmlns:a16="http://schemas.microsoft.com/office/drawing/2014/main" val="3427170723"/>
                  </a:ext>
                </a:extLst>
              </a:tr>
              <a:tr h="370840">
                <a:tc>
                  <a:txBody>
                    <a:bodyPr/>
                    <a:lstStyle/>
                    <a:p>
                      <a:r>
                        <a:rPr lang="en-US" sz="2000" dirty="0">
                          <a:latin typeface="Times New Roman" panose="02020603050405020304" pitchFamily="18" charset="0"/>
                          <a:cs typeface="Times New Roman" panose="02020603050405020304" pitchFamily="18" charset="0"/>
                        </a:rPr>
                        <a:t>3%</a:t>
                      </a:r>
                    </a:p>
                  </a:txBody>
                  <a:tcPr/>
                </a:tc>
                <a:tc>
                  <a:txBody>
                    <a:bodyPr/>
                    <a:lstStyle/>
                    <a:p>
                      <a:r>
                        <a:rPr lang="en-US" sz="2000" dirty="0">
                          <a:latin typeface="Times New Roman" panose="02020603050405020304" pitchFamily="18" charset="0"/>
                          <a:cs typeface="Times New Roman" panose="02020603050405020304" pitchFamily="18" charset="0"/>
                        </a:rPr>
                        <a:t>76.5</a:t>
                      </a:r>
                    </a:p>
                  </a:txBody>
                  <a:tcPr/>
                </a:tc>
                <a:tc>
                  <a:txBody>
                    <a:bodyPr/>
                    <a:lstStyle/>
                    <a:p>
                      <a:r>
                        <a:rPr lang="en-US" sz="2000" dirty="0">
                          <a:latin typeface="Times New Roman" panose="02020603050405020304" pitchFamily="18" charset="0"/>
                          <a:cs typeface="Times New Roman" panose="02020603050405020304" pitchFamily="18" charset="0"/>
                        </a:rPr>
                        <a:t>84.69</a:t>
                      </a:r>
                    </a:p>
                  </a:txBody>
                  <a:tcPr/>
                </a:tc>
                <a:tc>
                  <a:txBody>
                    <a:bodyPr/>
                    <a:lstStyle/>
                    <a:p>
                      <a:r>
                        <a:rPr lang="en-US" sz="2000" dirty="0">
                          <a:latin typeface="Times New Roman" panose="02020603050405020304" pitchFamily="18" charset="0"/>
                          <a:cs typeface="Times New Roman" panose="02020603050405020304" pitchFamily="18" charset="0"/>
                        </a:rPr>
                        <a:t>91.83</a:t>
                      </a:r>
                    </a:p>
                  </a:txBody>
                  <a:tcPr/>
                </a:tc>
                <a:extLst>
                  <a:ext uri="{0D108BD9-81ED-4DB2-BD59-A6C34878D82A}">
                    <a16:rowId xmlns:a16="http://schemas.microsoft.com/office/drawing/2014/main" val="556272344"/>
                  </a:ext>
                </a:extLst>
              </a:tr>
              <a:tr h="370840">
                <a:tc>
                  <a:txBody>
                    <a:bodyPr/>
                    <a:lstStyle/>
                    <a:p>
                      <a:r>
                        <a:rPr lang="en-US" sz="2000" dirty="0">
                          <a:latin typeface="Times New Roman" panose="02020603050405020304" pitchFamily="18" charset="0"/>
                          <a:cs typeface="Times New Roman" panose="02020603050405020304" pitchFamily="18" charset="0"/>
                        </a:rPr>
                        <a:t>3.5%</a:t>
                      </a:r>
                    </a:p>
                  </a:txBody>
                  <a:tcPr/>
                </a:tc>
                <a:tc>
                  <a:txBody>
                    <a:bodyPr/>
                    <a:lstStyle/>
                    <a:p>
                      <a:r>
                        <a:rPr lang="en-US" sz="2000" dirty="0">
                          <a:latin typeface="Times New Roman" panose="02020603050405020304" pitchFamily="18" charset="0"/>
                          <a:cs typeface="Times New Roman" panose="02020603050405020304" pitchFamily="18" charset="0"/>
                        </a:rPr>
                        <a:t>81.63</a:t>
                      </a:r>
                    </a:p>
                  </a:txBody>
                  <a:tcPr/>
                </a:tc>
                <a:tc>
                  <a:txBody>
                    <a:bodyPr/>
                    <a:lstStyle/>
                    <a:p>
                      <a:r>
                        <a:rPr lang="en-US" sz="2000" dirty="0">
                          <a:latin typeface="Times New Roman" panose="02020603050405020304" pitchFamily="18" charset="0"/>
                          <a:cs typeface="Times New Roman" panose="02020603050405020304" pitchFamily="18" charset="0"/>
                        </a:rPr>
                        <a:t>92.85</a:t>
                      </a:r>
                    </a:p>
                  </a:txBody>
                  <a:tcPr/>
                </a:tc>
                <a:tc>
                  <a:txBody>
                    <a:bodyPr/>
                    <a:lstStyle/>
                    <a:p>
                      <a:r>
                        <a:rPr lang="en-US" sz="2000" dirty="0">
                          <a:latin typeface="Times New Roman" panose="02020603050405020304" pitchFamily="18" charset="0"/>
                          <a:cs typeface="Times New Roman" panose="02020603050405020304" pitchFamily="18" charset="0"/>
                        </a:rPr>
                        <a:t>100</a:t>
                      </a:r>
                    </a:p>
                  </a:txBody>
                  <a:tcPr/>
                </a:tc>
                <a:extLst>
                  <a:ext uri="{0D108BD9-81ED-4DB2-BD59-A6C34878D82A}">
                    <a16:rowId xmlns:a16="http://schemas.microsoft.com/office/drawing/2014/main" val="2295197506"/>
                  </a:ext>
                </a:extLst>
              </a:tr>
              <a:tr h="370840">
                <a:tc>
                  <a:txBody>
                    <a:bodyPr/>
                    <a:lstStyle/>
                    <a:p>
                      <a:r>
                        <a:rPr lang="en-US" sz="2000" dirty="0">
                          <a:latin typeface="Times New Roman" panose="02020603050405020304" pitchFamily="18" charset="0"/>
                          <a:cs typeface="Times New Roman" panose="02020603050405020304" pitchFamily="18" charset="0"/>
                        </a:rPr>
                        <a:t>4.5%</a:t>
                      </a:r>
                    </a:p>
                  </a:txBody>
                  <a:tcPr/>
                </a:tc>
                <a:tc>
                  <a:txBody>
                    <a:bodyPr/>
                    <a:lstStyle/>
                    <a:p>
                      <a:r>
                        <a:rPr lang="en-US" sz="2000" dirty="0">
                          <a:latin typeface="Times New Roman" panose="02020603050405020304" pitchFamily="18" charset="0"/>
                          <a:cs typeface="Times New Roman" panose="02020603050405020304" pitchFamily="18" charset="0"/>
                        </a:rPr>
                        <a:t>91.5</a:t>
                      </a:r>
                    </a:p>
                  </a:txBody>
                  <a:tcPr/>
                </a:tc>
                <a:tc>
                  <a:txBody>
                    <a:bodyPr/>
                    <a:lstStyle/>
                    <a:p>
                      <a:r>
                        <a:rPr lang="en-US" sz="2000" dirty="0">
                          <a:latin typeface="Times New Roman" panose="02020603050405020304" pitchFamily="18" charset="0"/>
                          <a:cs typeface="Times New Roman" panose="02020603050405020304" pitchFamily="18" charset="0"/>
                        </a:rPr>
                        <a:t>100.05</a:t>
                      </a:r>
                    </a:p>
                  </a:txBody>
                  <a:tcPr/>
                </a:tc>
                <a:tc>
                  <a:txBody>
                    <a:bodyPr/>
                    <a:lstStyle/>
                    <a:p>
                      <a:r>
                        <a:rPr lang="en-US" sz="2000" dirty="0">
                          <a:latin typeface="Times New Roman" panose="02020603050405020304" pitchFamily="18" charset="0"/>
                          <a:cs typeface="Times New Roman" panose="02020603050405020304" pitchFamily="18" charset="0"/>
                        </a:rPr>
                        <a:t>109.74</a:t>
                      </a:r>
                    </a:p>
                  </a:txBody>
                  <a:tcPr/>
                </a:tc>
                <a:extLst>
                  <a:ext uri="{0D108BD9-81ED-4DB2-BD59-A6C34878D82A}">
                    <a16:rowId xmlns:a16="http://schemas.microsoft.com/office/drawing/2014/main" val="825847301"/>
                  </a:ext>
                </a:extLst>
              </a:tr>
            </a:tbl>
          </a:graphicData>
        </a:graphic>
      </p:graphicFrame>
      <p:graphicFrame>
        <p:nvGraphicFramePr>
          <p:cNvPr id="5" name="Table 4">
            <a:extLst>
              <a:ext uri="{FF2B5EF4-FFF2-40B4-BE49-F238E27FC236}">
                <a16:creationId xmlns:a16="http://schemas.microsoft.com/office/drawing/2014/main" id="{C680794F-67DE-4069-B60D-22F220048800}"/>
              </a:ext>
            </a:extLst>
          </p:cNvPr>
          <p:cNvGraphicFramePr>
            <a:graphicFrameLocks noGrp="1"/>
          </p:cNvGraphicFramePr>
          <p:nvPr>
            <p:extLst>
              <p:ext uri="{D42A27DB-BD31-4B8C-83A1-F6EECF244321}">
                <p14:modId xmlns:p14="http://schemas.microsoft.com/office/powerpoint/2010/main" val="4241936753"/>
              </p:ext>
            </p:extLst>
          </p:nvPr>
        </p:nvGraphicFramePr>
        <p:xfrm>
          <a:off x="1636443" y="5042178"/>
          <a:ext cx="8135424" cy="792480"/>
        </p:xfrm>
        <a:graphic>
          <a:graphicData uri="http://schemas.openxmlformats.org/drawingml/2006/table">
            <a:tbl>
              <a:tblPr firstRow="1" bandRow="1">
                <a:tableStyleId>{F5AB1C69-6EDB-4FF4-983F-18BD219EF322}</a:tableStyleId>
              </a:tblPr>
              <a:tblGrid>
                <a:gridCol w="2033856">
                  <a:extLst>
                    <a:ext uri="{9D8B030D-6E8A-4147-A177-3AD203B41FA5}">
                      <a16:colId xmlns:a16="http://schemas.microsoft.com/office/drawing/2014/main" val="2741929219"/>
                    </a:ext>
                  </a:extLst>
                </a:gridCol>
                <a:gridCol w="2033856">
                  <a:extLst>
                    <a:ext uri="{9D8B030D-6E8A-4147-A177-3AD203B41FA5}">
                      <a16:colId xmlns:a16="http://schemas.microsoft.com/office/drawing/2014/main" val="2148228928"/>
                    </a:ext>
                  </a:extLst>
                </a:gridCol>
                <a:gridCol w="2033856">
                  <a:extLst>
                    <a:ext uri="{9D8B030D-6E8A-4147-A177-3AD203B41FA5}">
                      <a16:colId xmlns:a16="http://schemas.microsoft.com/office/drawing/2014/main" val="2974555198"/>
                    </a:ext>
                  </a:extLst>
                </a:gridCol>
                <a:gridCol w="2033856">
                  <a:extLst>
                    <a:ext uri="{9D8B030D-6E8A-4147-A177-3AD203B41FA5}">
                      <a16:colId xmlns:a16="http://schemas.microsoft.com/office/drawing/2014/main" val="1578503125"/>
                    </a:ext>
                  </a:extLst>
                </a:gridCol>
              </a:tblGrid>
              <a:tr h="370840">
                <a:tc>
                  <a:txBody>
                    <a:bodyPr/>
                    <a:lstStyle/>
                    <a:p>
                      <a:r>
                        <a:rPr lang="en-US" sz="2000" dirty="0">
                          <a:latin typeface="Times New Roman" panose="02020603050405020304" pitchFamily="18" charset="0"/>
                          <a:cs typeface="Times New Roman" panose="02020603050405020304" pitchFamily="18" charset="0"/>
                        </a:rPr>
                        <a:t>Ratios</a:t>
                      </a:r>
                    </a:p>
                  </a:txBody>
                  <a:tcPr/>
                </a:tc>
                <a:tc>
                  <a:txBody>
                    <a:bodyPr/>
                    <a:lstStyle/>
                    <a:p>
                      <a:r>
                        <a:rPr lang="en-US" sz="2000" dirty="0">
                          <a:latin typeface="Times New Roman" panose="02020603050405020304" pitchFamily="18" charset="0"/>
                          <a:cs typeface="Times New Roman" panose="02020603050405020304" pitchFamily="18" charset="0"/>
                        </a:rPr>
                        <a:t>3%</a:t>
                      </a:r>
                    </a:p>
                  </a:txBody>
                  <a:tcPr/>
                </a:tc>
                <a:tc>
                  <a:txBody>
                    <a:bodyPr/>
                    <a:lstStyle/>
                    <a:p>
                      <a:r>
                        <a:rPr lang="en-US" sz="2000" dirty="0">
                          <a:latin typeface="Times New Roman" panose="02020603050405020304" pitchFamily="18" charset="0"/>
                          <a:cs typeface="Times New Roman" panose="02020603050405020304" pitchFamily="18" charset="0"/>
                        </a:rPr>
                        <a:t>3.5%</a:t>
                      </a:r>
                    </a:p>
                  </a:txBody>
                  <a:tcPr/>
                </a:tc>
                <a:tc>
                  <a:txBody>
                    <a:bodyPr/>
                    <a:lstStyle/>
                    <a:p>
                      <a:r>
                        <a:rPr lang="en-US" sz="2000" dirty="0">
                          <a:latin typeface="Times New Roman" panose="02020603050405020304" pitchFamily="18" charset="0"/>
                          <a:cs typeface="Times New Roman" panose="02020603050405020304" pitchFamily="18" charset="0"/>
                        </a:rPr>
                        <a:t>4.5%</a:t>
                      </a:r>
                    </a:p>
                  </a:txBody>
                  <a:tcPr/>
                </a:tc>
                <a:extLst>
                  <a:ext uri="{0D108BD9-81ED-4DB2-BD59-A6C34878D82A}">
                    <a16:rowId xmlns:a16="http://schemas.microsoft.com/office/drawing/2014/main" val="3139004041"/>
                  </a:ext>
                </a:extLst>
              </a:tr>
              <a:tr h="370840">
                <a:tc>
                  <a:txBody>
                    <a:bodyPr/>
                    <a:lstStyle/>
                    <a:p>
                      <a:r>
                        <a:rPr lang="en-US" sz="2000" dirty="0">
                          <a:latin typeface="Times New Roman" panose="02020603050405020304" pitchFamily="18" charset="0"/>
                          <a:cs typeface="Times New Roman" panose="02020603050405020304" pitchFamily="18" charset="0"/>
                        </a:rPr>
                        <a:t>Slump test</a:t>
                      </a:r>
                    </a:p>
                  </a:txBody>
                  <a:tcPr/>
                </a:tc>
                <a:tc>
                  <a:txBody>
                    <a:bodyPr/>
                    <a:lstStyle/>
                    <a:p>
                      <a:r>
                        <a:rPr lang="en-US" sz="2000" dirty="0">
                          <a:latin typeface="Times New Roman" panose="02020603050405020304" pitchFamily="18" charset="0"/>
                          <a:cs typeface="Times New Roman" panose="02020603050405020304" pitchFamily="18" charset="0"/>
                        </a:rPr>
                        <a:t>12</a:t>
                      </a:r>
                    </a:p>
                  </a:txBody>
                  <a:tcPr/>
                </a:tc>
                <a:tc>
                  <a:txBody>
                    <a:bodyPr/>
                    <a:lstStyle/>
                    <a:p>
                      <a:r>
                        <a:rPr lang="en-US" sz="2000" dirty="0">
                          <a:latin typeface="Times New Roman" panose="02020603050405020304" pitchFamily="18" charset="0"/>
                          <a:cs typeface="Times New Roman" panose="02020603050405020304" pitchFamily="18" charset="0"/>
                        </a:rPr>
                        <a:t>14</a:t>
                      </a:r>
                    </a:p>
                  </a:txBody>
                  <a:tcPr/>
                </a:tc>
                <a:tc>
                  <a:txBody>
                    <a:bodyPr/>
                    <a:lstStyle/>
                    <a:p>
                      <a:r>
                        <a:rPr lang="en-US" sz="2000" dirty="0">
                          <a:latin typeface="Times New Roman" panose="02020603050405020304" pitchFamily="18" charset="0"/>
                          <a:cs typeface="Times New Roman" panose="02020603050405020304" pitchFamily="18" charset="0"/>
                        </a:rPr>
                        <a:t>12.5</a:t>
                      </a:r>
                    </a:p>
                  </a:txBody>
                  <a:tcPr/>
                </a:tc>
                <a:extLst>
                  <a:ext uri="{0D108BD9-81ED-4DB2-BD59-A6C34878D82A}">
                    <a16:rowId xmlns:a16="http://schemas.microsoft.com/office/drawing/2014/main" val="1853316454"/>
                  </a:ext>
                </a:extLst>
              </a:tr>
            </a:tbl>
          </a:graphicData>
        </a:graphic>
      </p:graphicFrame>
    </p:spTree>
    <p:extLst>
      <p:ext uri="{BB962C8B-B14F-4D97-AF65-F5344CB8AC3E}">
        <p14:creationId xmlns:p14="http://schemas.microsoft.com/office/powerpoint/2010/main" val="2282083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03106-16FC-4854-83DC-EBB0519706F6}"/>
              </a:ext>
            </a:extLst>
          </p:cNvPr>
          <p:cNvSpPr>
            <a:spLocks noGrp="1"/>
          </p:cNvSpPr>
          <p:nvPr>
            <p:ph type="title"/>
          </p:nvPr>
        </p:nvSpPr>
        <p:spPr>
          <a:xfrm>
            <a:off x="1640156" y="544597"/>
            <a:ext cx="8911687" cy="1280890"/>
          </a:xfrm>
        </p:spPr>
        <p:txBody>
          <a:bodyPr>
            <a:normAutofit/>
          </a:bodyPr>
          <a:lstStyle/>
          <a:p>
            <a:r>
              <a:rPr lang="en-GB" sz="4400" b="1" dirty="0">
                <a:latin typeface="Times New Roman" panose="02020603050405020304" pitchFamily="18" charset="0"/>
                <a:cs typeface="Times New Roman" panose="02020603050405020304" pitchFamily="18" charset="0"/>
              </a:rPr>
              <a:t>Results and Discussions </a:t>
            </a:r>
            <a:endParaRPr lang="en-US" sz="4400" dirty="0"/>
          </a:p>
        </p:txBody>
      </p:sp>
      <p:sp>
        <p:nvSpPr>
          <p:cNvPr id="3" name="Content Placeholder 2">
            <a:extLst>
              <a:ext uri="{FF2B5EF4-FFF2-40B4-BE49-F238E27FC236}">
                <a16:creationId xmlns:a16="http://schemas.microsoft.com/office/drawing/2014/main" id="{85686697-673D-4623-AB68-6A46FB2D703F}"/>
              </a:ext>
            </a:extLst>
          </p:cNvPr>
          <p:cNvSpPr>
            <a:spLocks noGrp="1"/>
          </p:cNvSpPr>
          <p:nvPr>
            <p:ph idx="1"/>
          </p:nvPr>
        </p:nvSpPr>
        <p:spPr>
          <a:xfrm>
            <a:off x="1636443" y="1825487"/>
            <a:ext cx="8915400" cy="4603022"/>
          </a:xfrm>
        </p:spPr>
        <p:txBody>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The carbon’s ratio was stabilized with decreasing of cement ratio in order to reach the blank strength with lower cement ratio, b</a:t>
            </a:r>
            <a:r>
              <a:rPr lang="en-US" dirty="0">
                <a:latin typeface="Times New Roman" panose="02020603050405020304" pitchFamily="18" charset="0"/>
                <a:cs typeface="Times New Roman" panose="02020603050405020304" pitchFamily="18" charset="0"/>
              </a:rPr>
              <a:t>y reducing 5% and 10% of cement ratio:</a:t>
            </a:r>
          </a:p>
          <a:p>
            <a:pPr marL="0" indent="0">
              <a:lnSpc>
                <a:spcPct val="150000"/>
              </a:lnSpc>
              <a:buNone/>
            </a:pPr>
            <a:endParaRPr lang="en-US" dirty="0">
              <a:latin typeface="Times New Roman" panose="02020603050405020304" pitchFamily="18" charset="0"/>
              <a:cs typeface="Times New Roman" panose="02020603050405020304" pitchFamily="18" charset="0"/>
            </a:endParaRPr>
          </a:p>
          <a:p>
            <a:pPr marL="0" indent="0">
              <a:lnSpc>
                <a:spcPct val="150000"/>
              </a:lnSpc>
              <a:buNone/>
            </a:pPr>
            <a:endParaRPr lang="en-US" dirty="0">
              <a:latin typeface="Times New Roman" panose="02020603050405020304" pitchFamily="18" charset="0"/>
              <a:cs typeface="Times New Roman" panose="02020603050405020304" pitchFamily="18" charset="0"/>
            </a:endParaRPr>
          </a:p>
          <a:p>
            <a:pPr marL="0" indent="0">
              <a:lnSpc>
                <a:spcPct val="150000"/>
              </a:lnSpc>
              <a:buNone/>
            </a:pPr>
            <a:endParaRPr lang="en-US" dirty="0">
              <a:latin typeface="Times New Roman" panose="02020603050405020304" pitchFamily="18" charset="0"/>
              <a:cs typeface="Times New Roman" panose="02020603050405020304" pitchFamily="18" charset="0"/>
            </a:endParaRPr>
          </a:p>
          <a:p>
            <a:pPr marL="0" indent="0">
              <a:lnSpc>
                <a:spcPct val="150000"/>
              </a:lnSpc>
              <a:buNone/>
            </a:pPr>
            <a:r>
              <a:rPr lang="en-US" sz="2000" dirty="0">
                <a:latin typeface="Times New Roman" panose="02020603050405020304" pitchFamily="18" charset="0"/>
                <a:cs typeface="Times New Roman" panose="02020603050405020304" pitchFamily="18" charset="0"/>
              </a:rPr>
              <a:t>Slump test in centimeter: </a:t>
            </a:r>
          </a:p>
          <a:p>
            <a:pPr marL="0" indent="0">
              <a:lnSpc>
                <a:spcPct val="150000"/>
              </a:lnSpc>
              <a:buNone/>
            </a:pPr>
            <a:r>
              <a:rPr lang="en-US" dirty="0">
                <a:latin typeface="Times New Roman" panose="02020603050405020304" pitchFamily="18" charset="0"/>
                <a:cs typeface="Times New Roman" panose="02020603050405020304" pitchFamily="18" charset="0"/>
              </a:rPr>
              <a:t> </a:t>
            </a: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buNone/>
            </a:pPr>
            <a:endParaRPr lang="en-US" dirty="0"/>
          </a:p>
        </p:txBody>
      </p:sp>
      <p:graphicFrame>
        <p:nvGraphicFramePr>
          <p:cNvPr id="4" name="Table 3">
            <a:extLst>
              <a:ext uri="{FF2B5EF4-FFF2-40B4-BE49-F238E27FC236}">
                <a16:creationId xmlns:a16="http://schemas.microsoft.com/office/drawing/2014/main" id="{85855A55-CB85-4431-B7C3-980CE8EEFB72}"/>
              </a:ext>
            </a:extLst>
          </p:cNvPr>
          <p:cNvGraphicFramePr>
            <a:graphicFrameLocks noGrp="1"/>
          </p:cNvGraphicFramePr>
          <p:nvPr>
            <p:extLst>
              <p:ext uri="{D42A27DB-BD31-4B8C-83A1-F6EECF244321}">
                <p14:modId xmlns:p14="http://schemas.microsoft.com/office/powerpoint/2010/main" val="3475713526"/>
              </p:ext>
            </p:extLst>
          </p:nvPr>
        </p:nvGraphicFramePr>
        <p:xfrm>
          <a:off x="1636443" y="3119938"/>
          <a:ext cx="8128000" cy="1188720"/>
        </p:xfrm>
        <a:graphic>
          <a:graphicData uri="http://schemas.openxmlformats.org/drawingml/2006/table">
            <a:tbl>
              <a:tblPr firstRow="1" bandRow="1">
                <a:tableStyleId>{F5AB1C69-6EDB-4FF4-983F-18BD219EF322}</a:tableStyleId>
              </a:tblPr>
              <a:tblGrid>
                <a:gridCol w="2032000">
                  <a:extLst>
                    <a:ext uri="{9D8B030D-6E8A-4147-A177-3AD203B41FA5}">
                      <a16:colId xmlns:a16="http://schemas.microsoft.com/office/drawing/2014/main" val="1859920255"/>
                    </a:ext>
                  </a:extLst>
                </a:gridCol>
                <a:gridCol w="2032000">
                  <a:extLst>
                    <a:ext uri="{9D8B030D-6E8A-4147-A177-3AD203B41FA5}">
                      <a16:colId xmlns:a16="http://schemas.microsoft.com/office/drawing/2014/main" val="533690997"/>
                    </a:ext>
                  </a:extLst>
                </a:gridCol>
                <a:gridCol w="2032000">
                  <a:extLst>
                    <a:ext uri="{9D8B030D-6E8A-4147-A177-3AD203B41FA5}">
                      <a16:colId xmlns:a16="http://schemas.microsoft.com/office/drawing/2014/main" val="2401060648"/>
                    </a:ext>
                  </a:extLst>
                </a:gridCol>
                <a:gridCol w="2032000">
                  <a:extLst>
                    <a:ext uri="{9D8B030D-6E8A-4147-A177-3AD203B41FA5}">
                      <a16:colId xmlns:a16="http://schemas.microsoft.com/office/drawing/2014/main" val="4019789441"/>
                    </a:ext>
                  </a:extLst>
                </a:gridCol>
              </a:tblGrid>
              <a:tr h="370840">
                <a:tc>
                  <a:txBody>
                    <a:bodyPr/>
                    <a:lstStyle/>
                    <a:p>
                      <a:r>
                        <a:rPr lang="en-US" sz="2000" dirty="0">
                          <a:latin typeface="Times New Roman" panose="02020603050405020304" pitchFamily="18" charset="0"/>
                          <a:cs typeface="Times New Roman" panose="02020603050405020304" pitchFamily="18" charset="0"/>
                        </a:rPr>
                        <a:t>Ratios</a:t>
                      </a:r>
                    </a:p>
                  </a:txBody>
                  <a:tcPr/>
                </a:tc>
                <a:tc>
                  <a:txBody>
                    <a:bodyPr/>
                    <a:lstStyle/>
                    <a:p>
                      <a:r>
                        <a:rPr lang="en-US" sz="2000" dirty="0">
                          <a:latin typeface="Times New Roman" panose="02020603050405020304" pitchFamily="18" charset="0"/>
                          <a:cs typeface="Times New Roman" panose="02020603050405020304" pitchFamily="18" charset="0"/>
                        </a:rPr>
                        <a:t>7 days </a:t>
                      </a:r>
                    </a:p>
                  </a:txBody>
                  <a:tcPr/>
                </a:tc>
                <a:tc>
                  <a:txBody>
                    <a:bodyPr/>
                    <a:lstStyle/>
                    <a:p>
                      <a:r>
                        <a:rPr lang="en-US" sz="2000" dirty="0">
                          <a:latin typeface="Times New Roman" panose="02020603050405020304" pitchFamily="18" charset="0"/>
                          <a:cs typeface="Times New Roman" panose="02020603050405020304" pitchFamily="18" charset="0"/>
                        </a:rPr>
                        <a:t>14 days</a:t>
                      </a:r>
                    </a:p>
                  </a:txBody>
                  <a:tcPr/>
                </a:tc>
                <a:tc>
                  <a:txBody>
                    <a:bodyPr/>
                    <a:lstStyle/>
                    <a:p>
                      <a:r>
                        <a:rPr lang="en-US" sz="2000" dirty="0">
                          <a:latin typeface="Times New Roman" panose="02020603050405020304" pitchFamily="18" charset="0"/>
                          <a:cs typeface="Times New Roman" panose="02020603050405020304" pitchFamily="18" charset="0"/>
                        </a:rPr>
                        <a:t>28 days </a:t>
                      </a:r>
                    </a:p>
                  </a:txBody>
                  <a:tcPr/>
                </a:tc>
                <a:extLst>
                  <a:ext uri="{0D108BD9-81ED-4DB2-BD59-A6C34878D82A}">
                    <a16:rowId xmlns:a16="http://schemas.microsoft.com/office/drawing/2014/main" val="3105473725"/>
                  </a:ext>
                </a:extLst>
              </a:tr>
              <a:tr h="370840">
                <a:tc>
                  <a:txBody>
                    <a:bodyPr/>
                    <a:lstStyle/>
                    <a:p>
                      <a:r>
                        <a:rPr lang="en-US" sz="2000" dirty="0">
                          <a:latin typeface="Times New Roman" panose="02020603050405020304" pitchFamily="18" charset="0"/>
                          <a:cs typeface="Times New Roman" panose="02020603050405020304" pitchFamily="18" charset="0"/>
                        </a:rPr>
                        <a:t>-5%</a:t>
                      </a:r>
                    </a:p>
                  </a:txBody>
                  <a:tcPr/>
                </a:tc>
                <a:tc>
                  <a:txBody>
                    <a:bodyPr/>
                    <a:lstStyle/>
                    <a:p>
                      <a:r>
                        <a:rPr lang="en-US" sz="2000" dirty="0">
                          <a:latin typeface="Times New Roman" panose="02020603050405020304" pitchFamily="18" charset="0"/>
                          <a:cs typeface="Times New Roman" panose="02020603050405020304" pitchFamily="18" charset="0"/>
                        </a:rPr>
                        <a:t>60.2</a:t>
                      </a:r>
                    </a:p>
                  </a:txBody>
                  <a:tcPr/>
                </a:tc>
                <a:tc>
                  <a:txBody>
                    <a:bodyPr/>
                    <a:lstStyle/>
                    <a:p>
                      <a:r>
                        <a:rPr lang="en-US" sz="2000" dirty="0">
                          <a:latin typeface="Times New Roman" panose="02020603050405020304" pitchFamily="18" charset="0"/>
                          <a:cs typeface="Times New Roman" panose="02020603050405020304" pitchFamily="18" charset="0"/>
                        </a:rPr>
                        <a:t>72.45</a:t>
                      </a:r>
                    </a:p>
                  </a:txBody>
                  <a:tcPr/>
                </a:tc>
                <a:tc>
                  <a:txBody>
                    <a:bodyPr/>
                    <a:lstStyle/>
                    <a:p>
                      <a:r>
                        <a:rPr lang="en-US" sz="2000" dirty="0">
                          <a:latin typeface="Times New Roman" panose="02020603050405020304" pitchFamily="18" charset="0"/>
                          <a:cs typeface="Times New Roman" panose="02020603050405020304" pitchFamily="18" charset="0"/>
                        </a:rPr>
                        <a:t>83.67</a:t>
                      </a:r>
                    </a:p>
                  </a:txBody>
                  <a:tcPr/>
                </a:tc>
                <a:extLst>
                  <a:ext uri="{0D108BD9-81ED-4DB2-BD59-A6C34878D82A}">
                    <a16:rowId xmlns:a16="http://schemas.microsoft.com/office/drawing/2014/main" val="3348778154"/>
                  </a:ext>
                </a:extLst>
              </a:tr>
              <a:tr h="370840">
                <a:tc>
                  <a:txBody>
                    <a:bodyPr/>
                    <a:lstStyle/>
                    <a:p>
                      <a:r>
                        <a:rPr lang="en-US" sz="2000" dirty="0">
                          <a:latin typeface="Times New Roman" panose="02020603050405020304" pitchFamily="18" charset="0"/>
                          <a:cs typeface="Times New Roman" panose="02020603050405020304" pitchFamily="18" charset="0"/>
                        </a:rPr>
                        <a:t>-10%</a:t>
                      </a:r>
                    </a:p>
                  </a:txBody>
                  <a:tcPr/>
                </a:tc>
                <a:tc>
                  <a:txBody>
                    <a:bodyPr/>
                    <a:lstStyle/>
                    <a:p>
                      <a:r>
                        <a:rPr lang="en-US" sz="2000" dirty="0">
                          <a:latin typeface="Times New Roman" panose="02020603050405020304" pitchFamily="18" charset="0"/>
                          <a:cs typeface="Times New Roman" panose="02020603050405020304" pitchFamily="18" charset="0"/>
                        </a:rPr>
                        <a:t>41.83</a:t>
                      </a:r>
                    </a:p>
                  </a:txBody>
                  <a:tcPr/>
                </a:tc>
                <a:tc>
                  <a:txBody>
                    <a:bodyPr/>
                    <a:lstStyle/>
                    <a:p>
                      <a:r>
                        <a:rPr lang="en-US" sz="2000" dirty="0">
                          <a:latin typeface="Times New Roman" panose="02020603050405020304" pitchFamily="18" charset="0"/>
                          <a:cs typeface="Times New Roman" panose="02020603050405020304" pitchFamily="18" charset="0"/>
                        </a:rPr>
                        <a:t>48.98</a:t>
                      </a:r>
                    </a:p>
                  </a:txBody>
                  <a:tcPr/>
                </a:tc>
                <a:tc>
                  <a:txBody>
                    <a:bodyPr/>
                    <a:lstStyle/>
                    <a:p>
                      <a:r>
                        <a:rPr lang="en-US" sz="2000" dirty="0">
                          <a:latin typeface="Times New Roman" panose="02020603050405020304" pitchFamily="18" charset="0"/>
                          <a:cs typeface="Times New Roman" panose="02020603050405020304" pitchFamily="18" charset="0"/>
                        </a:rPr>
                        <a:t>53.06</a:t>
                      </a:r>
                    </a:p>
                  </a:txBody>
                  <a:tcPr/>
                </a:tc>
                <a:extLst>
                  <a:ext uri="{0D108BD9-81ED-4DB2-BD59-A6C34878D82A}">
                    <a16:rowId xmlns:a16="http://schemas.microsoft.com/office/drawing/2014/main" val="2839684810"/>
                  </a:ext>
                </a:extLst>
              </a:tr>
            </a:tbl>
          </a:graphicData>
        </a:graphic>
      </p:graphicFrame>
      <p:graphicFrame>
        <p:nvGraphicFramePr>
          <p:cNvPr id="5" name="Table 4">
            <a:extLst>
              <a:ext uri="{FF2B5EF4-FFF2-40B4-BE49-F238E27FC236}">
                <a16:creationId xmlns:a16="http://schemas.microsoft.com/office/drawing/2014/main" id="{1BD95A37-CF48-45EF-A04C-36E142C826CD}"/>
              </a:ext>
            </a:extLst>
          </p:cNvPr>
          <p:cNvGraphicFramePr>
            <a:graphicFrameLocks noGrp="1"/>
          </p:cNvGraphicFramePr>
          <p:nvPr>
            <p:extLst>
              <p:ext uri="{D42A27DB-BD31-4B8C-83A1-F6EECF244321}">
                <p14:modId xmlns:p14="http://schemas.microsoft.com/office/powerpoint/2010/main" val="2985662853"/>
              </p:ext>
            </p:extLst>
          </p:nvPr>
        </p:nvGraphicFramePr>
        <p:xfrm>
          <a:off x="1636444" y="5137814"/>
          <a:ext cx="8127999" cy="792480"/>
        </p:xfrm>
        <a:graphic>
          <a:graphicData uri="http://schemas.openxmlformats.org/drawingml/2006/table">
            <a:tbl>
              <a:tblPr firstRow="1" bandRow="1">
                <a:tableStyleId>{F5AB1C69-6EDB-4FF4-983F-18BD219EF322}</a:tableStyleId>
              </a:tblPr>
              <a:tblGrid>
                <a:gridCol w="2709333">
                  <a:extLst>
                    <a:ext uri="{9D8B030D-6E8A-4147-A177-3AD203B41FA5}">
                      <a16:colId xmlns:a16="http://schemas.microsoft.com/office/drawing/2014/main" val="1078836510"/>
                    </a:ext>
                  </a:extLst>
                </a:gridCol>
                <a:gridCol w="2709333">
                  <a:extLst>
                    <a:ext uri="{9D8B030D-6E8A-4147-A177-3AD203B41FA5}">
                      <a16:colId xmlns:a16="http://schemas.microsoft.com/office/drawing/2014/main" val="138010946"/>
                    </a:ext>
                  </a:extLst>
                </a:gridCol>
                <a:gridCol w="2709333">
                  <a:extLst>
                    <a:ext uri="{9D8B030D-6E8A-4147-A177-3AD203B41FA5}">
                      <a16:colId xmlns:a16="http://schemas.microsoft.com/office/drawing/2014/main" val="2576450873"/>
                    </a:ext>
                  </a:extLst>
                </a:gridCol>
              </a:tblGrid>
              <a:tr h="370840">
                <a:tc>
                  <a:txBody>
                    <a:bodyPr/>
                    <a:lstStyle/>
                    <a:p>
                      <a:r>
                        <a:rPr lang="en-US" sz="2000" dirty="0">
                          <a:latin typeface="Times New Roman" panose="02020603050405020304" pitchFamily="18" charset="0"/>
                          <a:cs typeface="Times New Roman" panose="02020603050405020304" pitchFamily="18" charset="0"/>
                        </a:rPr>
                        <a:t>Ratios</a:t>
                      </a:r>
                    </a:p>
                  </a:txBody>
                  <a:tcPr/>
                </a:tc>
                <a:tc>
                  <a:txBody>
                    <a:bodyPr/>
                    <a:lstStyle/>
                    <a:p>
                      <a:r>
                        <a:rPr lang="en-US" sz="2000" dirty="0">
                          <a:latin typeface="Times New Roman" panose="02020603050405020304" pitchFamily="18" charset="0"/>
                          <a:cs typeface="Times New Roman" panose="02020603050405020304" pitchFamily="18" charset="0"/>
                        </a:rPr>
                        <a:t>-5%</a:t>
                      </a:r>
                    </a:p>
                  </a:txBody>
                  <a:tcPr/>
                </a:tc>
                <a:tc>
                  <a:txBody>
                    <a:bodyPr/>
                    <a:lstStyle/>
                    <a:p>
                      <a:r>
                        <a:rPr lang="en-US" sz="2000" dirty="0">
                          <a:latin typeface="Times New Roman" panose="02020603050405020304" pitchFamily="18" charset="0"/>
                          <a:cs typeface="Times New Roman" panose="02020603050405020304" pitchFamily="18" charset="0"/>
                        </a:rPr>
                        <a:t>-10%</a:t>
                      </a:r>
                    </a:p>
                  </a:txBody>
                  <a:tcPr/>
                </a:tc>
                <a:extLst>
                  <a:ext uri="{0D108BD9-81ED-4DB2-BD59-A6C34878D82A}">
                    <a16:rowId xmlns:a16="http://schemas.microsoft.com/office/drawing/2014/main" val="3643886008"/>
                  </a:ext>
                </a:extLst>
              </a:tr>
              <a:tr h="370840">
                <a:tc>
                  <a:txBody>
                    <a:bodyPr/>
                    <a:lstStyle/>
                    <a:p>
                      <a:r>
                        <a:rPr lang="en-US" sz="2000" dirty="0">
                          <a:latin typeface="Times New Roman" panose="02020603050405020304" pitchFamily="18" charset="0"/>
                          <a:cs typeface="Times New Roman" panose="02020603050405020304" pitchFamily="18" charset="0"/>
                        </a:rPr>
                        <a:t>Slump test</a:t>
                      </a:r>
                    </a:p>
                  </a:txBody>
                  <a:tcPr/>
                </a:tc>
                <a:tc>
                  <a:txBody>
                    <a:bodyPr/>
                    <a:lstStyle/>
                    <a:p>
                      <a:r>
                        <a:rPr lang="en-US" sz="2000" dirty="0">
                          <a:latin typeface="Times New Roman" panose="02020603050405020304" pitchFamily="18" charset="0"/>
                          <a:cs typeface="Times New Roman" panose="02020603050405020304" pitchFamily="18" charset="0"/>
                        </a:rPr>
                        <a:t>16</a:t>
                      </a:r>
                    </a:p>
                  </a:txBody>
                  <a:tcPr/>
                </a:tc>
                <a:tc>
                  <a:txBody>
                    <a:bodyPr/>
                    <a:lstStyle/>
                    <a:p>
                      <a:r>
                        <a:rPr lang="en-US" sz="2000" dirty="0">
                          <a:latin typeface="Times New Roman" panose="02020603050405020304" pitchFamily="18" charset="0"/>
                          <a:cs typeface="Times New Roman" panose="02020603050405020304" pitchFamily="18" charset="0"/>
                        </a:rPr>
                        <a:t>10</a:t>
                      </a:r>
                    </a:p>
                  </a:txBody>
                  <a:tcPr/>
                </a:tc>
                <a:extLst>
                  <a:ext uri="{0D108BD9-81ED-4DB2-BD59-A6C34878D82A}">
                    <a16:rowId xmlns:a16="http://schemas.microsoft.com/office/drawing/2014/main" val="60992497"/>
                  </a:ext>
                </a:extLst>
              </a:tr>
            </a:tbl>
          </a:graphicData>
        </a:graphic>
      </p:graphicFrame>
    </p:spTree>
    <p:extLst>
      <p:ext uri="{BB962C8B-B14F-4D97-AF65-F5344CB8AC3E}">
        <p14:creationId xmlns:p14="http://schemas.microsoft.com/office/powerpoint/2010/main" val="1219065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6AD7B-E6E5-49BF-9B44-A9BBFF920FBB}"/>
              </a:ext>
            </a:extLst>
          </p:cNvPr>
          <p:cNvSpPr>
            <a:spLocks noGrp="1"/>
          </p:cNvSpPr>
          <p:nvPr>
            <p:ph type="title"/>
          </p:nvPr>
        </p:nvSpPr>
        <p:spPr>
          <a:xfrm>
            <a:off x="1640156" y="491589"/>
            <a:ext cx="8911687" cy="1280890"/>
          </a:xfrm>
        </p:spPr>
        <p:txBody>
          <a:bodyPr>
            <a:normAutofit/>
          </a:bodyPr>
          <a:lstStyle/>
          <a:p>
            <a:r>
              <a:rPr lang="en-GB" sz="4400" b="1" dirty="0">
                <a:latin typeface="Times New Roman" panose="02020603050405020304" pitchFamily="18" charset="0"/>
                <a:cs typeface="Times New Roman" panose="02020603050405020304" pitchFamily="18" charset="0"/>
              </a:rPr>
              <a:t>Results and Discussions </a:t>
            </a:r>
            <a:endParaRPr lang="en-US" sz="4400" dirty="0"/>
          </a:p>
        </p:txBody>
      </p:sp>
      <p:graphicFrame>
        <p:nvGraphicFramePr>
          <p:cNvPr id="4" name="Content Placeholder 3">
            <a:extLst>
              <a:ext uri="{FF2B5EF4-FFF2-40B4-BE49-F238E27FC236}">
                <a16:creationId xmlns:a16="http://schemas.microsoft.com/office/drawing/2014/main" id="{B1D0AE83-3FE6-479E-80EE-3382078E8961}"/>
              </a:ext>
            </a:extLst>
          </p:cNvPr>
          <p:cNvGraphicFramePr>
            <a:graphicFrameLocks noGrp="1"/>
          </p:cNvGraphicFramePr>
          <p:nvPr>
            <p:ph idx="1"/>
            <p:extLst>
              <p:ext uri="{D42A27DB-BD31-4B8C-83A1-F6EECF244321}">
                <p14:modId xmlns:p14="http://schemas.microsoft.com/office/powerpoint/2010/main" val="2827168159"/>
              </p:ext>
            </p:extLst>
          </p:nvPr>
        </p:nvGraphicFramePr>
        <p:xfrm>
          <a:off x="1449421" y="1772479"/>
          <a:ext cx="9293155" cy="472032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3301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1867B-230E-45CC-AD08-AD345025B425}"/>
              </a:ext>
            </a:extLst>
          </p:cNvPr>
          <p:cNvSpPr>
            <a:spLocks noGrp="1"/>
          </p:cNvSpPr>
          <p:nvPr>
            <p:ph type="title"/>
          </p:nvPr>
        </p:nvSpPr>
        <p:spPr>
          <a:xfrm>
            <a:off x="1636444" y="540983"/>
            <a:ext cx="8911687" cy="1280890"/>
          </a:xfrm>
        </p:spPr>
        <p:txBody>
          <a:bodyPr>
            <a:normAutofit/>
          </a:bodyPr>
          <a:lstStyle/>
          <a:p>
            <a:r>
              <a:rPr lang="en-GB" sz="4400" b="1" dirty="0">
                <a:latin typeface="Times New Roman" panose="02020603050405020304" pitchFamily="18" charset="0"/>
                <a:cs typeface="Times New Roman" panose="02020603050405020304" pitchFamily="18" charset="0"/>
              </a:rPr>
              <a:t>Results and Discussions </a:t>
            </a:r>
            <a:endParaRPr lang="en-US" sz="44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9FFF60A-CB34-4F6B-A810-BD80411A38F7}"/>
                  </a:ext>
                </a:extLst>
              </p:cNvPr>
              <p:cNvSpPr>
                <a:spLocks noGrp="1"/>
              </p:cNvSpPr>
              <p:nvPr>
                <p:ph idx="1"/>
              </p:nvPr>
            </p:nvSpPr>
            <p:spPr>
              <a:xfrm>
                <a:off x="1632731" y="1821872"/>
                <a:ext cx="8915400" cy="4675909"/>
              </a:xfrm>
            </p:spPr>
            <p:txBody>
              <a:bodyPr/>
              <a:lstStyle/>
              <a:p>
                <a:pPr marL="0" indent="0">
                  <a:lnSpc>
                    <a:spcPct val="150000"/>
                  </a:lnSpc>
                  <a:buNone/>
                </a:pPr>
                <a:r>
                  <a:rPr lang="en-US" sz="2000" dirty="0">
                    <a:latin typeface="Times New Roman" panose="02020603050405020304" pitchFamily="18" charset="0"/>
                    <a:cs typeface="Times New Roman" panose="02020603050405020304" pitchFamily="18" charset="0"/>
                  </a:rPr>
                  <a:t>Absorption test: </a:t>
                </a:r>
              </a:p>
              <a:p>
                <a:pPr marL="0" indent="0">
                  <a:lnSpc>
                    <a:spcPct val="150000"/>
                  </a:lnSpc>
                  <a:buNone/>
                </a:pPr>
                <a:r>
                  <a:rPr lang="en-US" sz="2000" dirty="0">
                    <a:latin typeface="Times New Roman" panose="02020603050405020304" pitchFamily="18" charset="0"/>
                    <a:cs typeface="Times New Roman" panose="02020603050405020304" pitchFamily="18" charset="0"/>
                  </a:rPr>
                  <a:t>According to its equation, absorption test for all ratios present as following:</a:t>
                </a:r>
              </a:p>
              <a:p>
                <a:pPr marL="0" indent="0">
                  <a:lnSpc>
                    <a:spcPct val="150000"/>
                  </a:lnSpc>
                  <a:buNone/>
                </a:pPr>
                <a14:m>
                  <m:oMathPara xmlns:m="http://schemas.openxmlformats.org/officeDocument/2006/math">
                    <m:oMathParaPr>
                      <m:jc m:val="center"/>
                    </m:oMathParaPr>
                    <m:oMath xmlns:m="http://schemas.openxmlformats.org/officeDocument/2006/math">
                      <m:r>
                        <a:rPr lang="en-GB" i="1">
                          <a:latin typeface="Cambria Math" panose="02040503050406030204" pitchFamily="18" charset="0"/>
                        </a:rPr>
                        <m:t>𝑎𝑏𝑠</m:t>
                      </m:r>
                      <m:r>
                        <a:rPr lang="en-GB" i="1">
                          <a:latin typeface="Cambria Math" panose="02040503050406030204" pitchFamily="18" charset="0"/>
                        </a:rPr>
                        <m:t>=</m:t>
                      </m:r>
                      <m:f>
                        <m:fPr>
                          <m:ctrlPr>
                            <a:rPr lang="en-US" i="1">
                              <a:latin typeface="Cambria Math" panose="02040503050406030204" pitchFamily="18" charset="0"/>
                            </a:rPr>
                          </m:ctrlPr>
                        </m:fPr>
                        <m:num>
                          <m:r>
                            <a:rPr lang="en-GB" i="1">
                              <a:latin typeface="Cambria Math" panose="02040503050406030204" pitchFamily="18" charset="0"/>
                            </a:rPr>
                            <m:t>𝑤𝑒𝑡</m:t>
                          </m:r>
                          <m:r>
                            <a:rPr lang="en-GB" i="1">
                              <a:latin typeface="Cambria Math" panose="02040503050406030204" pitchFamily="18" charset="0"/>
                            </a:rPr>
                            <m:t>−</m:t>
                          </m:r>
                          <m:r>
                            <a:rPr lang="en-GB" i="1">
                              <a:latin typeface="Cambria Math" panose="02040503050406030204" pitchFamily="18" charset="0"/>
                            </a:rPr>
                            <m:t>𝑑𝑟𝑦</m:t>
                          </m:r>
                        </m:num>
                        <m:den>
                          <m:r>
                            <a:rPr lang="en-GB" i="1">
                              <a:latin typeface="Cambria Math" panose="02040503050406030204" pitchFamily="18" charset="0"/>
                            </a:rPr>
                            <m:t>𝑑𝑟𝑦</m:t>
                          </m:r>
                        </m:den>
                      </m:f>
                      <m:r>
                        <a:rPr lang="en-GB" i="1">
                          <a:latin typeface="Cambria Math" panose="02040503050406030204" pitchFamily="18" charset="0"/>
                        </a:rPr>
                        <m:t>𝑥</m:t>
                      </m:r>
                      <m:r>
                        <a:rPr lang="en-GB" i="1">
                          <a:latin typeface="Cambria Math" panose="02040503050406030204" pitchFamily="18" charset="0"/>
                        </a:rPr>
                        <m:t> 100%</m:t>
                      </m:r>
                    </m:oMath>
                  </m:oMathPara>
                </a14:m>
                <a:endParaRPr lang="en-US" dirty="0"/>
              </a:p>
              <a:p>
                <a:pPr marL="0" indent="0">
                  <a:lnSpc>
                    <a:spcPct val="150000"/>
                  </a:lnSpc>
                  <a:buNone/>
                </a:pPr>
                <a:r>
                  <a:rPr lang="en-GB" sz="2000" dirty="0">
                    <a:latin typeface="Times New Roman" panose="02020603050405020304" pitchFamily="18" charset="0"/>
                    <a:cs typeface="Times New Roman" panose="02020603050405020304" pitchFamily="18" charset="0"/>
                  </a:rPr>
                  <a:t>4% ratio give the best absorption percent, and one of the advantages of using PCB is decreasing the absorption percent, which will lead to minimize the freezing and thawing phenomenon impact.</a:t>
                </a: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dirty="0"/>
              </a:p>
              <a:p>
                <a:pPr marL="0" indent="0">
                  <a:lnSpc>
                    <a:spcPct val="150000"/>
                  </a:lnSpc>
                  <a:buNone/>
                </a:pPr>
                <a:endParaRPr lang="en-US" dirty="0"/>
              </a:p>
              <a:p>
                <a:pPr marL="0" indent="0">
                  <a:lnSpc>
                    <a:spcPct val="150000"/>
                  </a:lnSpc>
                  <a:buNone/>
                </a:pPr>
                <a:endParaRPr lang="en-US" dirty="0"/>
              </a:p>
              <a:p>
                <a:pPr marL="0" indent="0">
                  <a:lnSpc>
                    <a:spcPct val="150000"/>
                  </a:lnSpc>
                  <a:buNone/>
                </a:pPr>
                <a:endParaRPr lang="en-US" dirty="0"/>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39FFF60A-CB34-4F6B-A810-BD80411A38F7}"/>
                  </a:ext>
                </a:extLst>
              </p:cNvPr>
              <p:cNvSpPr>
                <a:spLocks noGrp="1" noRot="1" noChangeAspect="1" noMove="1" noResize="1" noEditPoints="1" noAdjustHandles="1" noChangeArrowheads="1" noChangeShapeType="1" noTextEdit="1"/>
              </p:cNvSpPr>
              <p:nvPr>
                <p:ph idx="1"/>
              </p:nvPr>
            </p:nvSpPr>
            <p:spPr>
              <a:xfrm>
                <a:off x="1632731" y="1821872"/>
                <a:ext cx="8915400" cy="4675909"/>
              </a:xfrm>
              <a:blipFill>
                <a:blip r:embed="rId2"/>
                <a:stretch>
                  <a:fillRect l="-752"/>
                </a:stretch>
              </a:blipFill>
            </p:spPr>
            <p:txBody>
              <a:bodyPr/>
              <a:lstStyle/>
              <a:p>
                <a:r>
                  <a:rPr lang="en-US">
                    <a:noFill/>
                  </a:rPr>
                  <a:t> </a:t>
                </a:r>
              </a:p>
            </p:txBody>
          </p:sp>
        </mc:Fallback>
      </mc:AlternateContent>
    </p:spTree>
    <p:extLst>
      <p:ext uri="{BB962C8B-B14F-4D97-AF65-F5344CB8AC3E}">
        <p14:creationId xmlns:p14="http://schemas.microsoft.com/office/powerpoint/2010/main" val="2850998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653AD-A2E0-4AD6-A233-7A11671CA4B0}"/>
              </a:ext>
            </a:extLst>
          </p:cNvPr>
          <p:cNvSpPr>
            <a:spLocks noGrp="1"/>
          </p:cNvSpPr>
          <p:nvPr>
            <p:ph type="title"/>
          </p:nvPr>
        </p:nvSpPr>
        <p:spPr>
          <a:xfrm>
            <a:off x="1640154" y="486442"/>
            <a:ext cx="8911687" cy="1280890"/>
          </a:xfrm>
        </p:spPr>
        <p:txBody>
          <a:bodyPr>
            <a:normAutofit/>
          </a:bodyPr>
          <a:lstStyle/>
          <a:p>
            <a:r>
              <a:rPr lang="en-GB" sz="4400" b="1" dirty="0">
                <a:latin typeface="Times New Roman" panose="02020603050405020304" pitchFamily="18" charset="0"/>
                <a:cs typeface="Times New Roman" panose="02020603050405020304" pitchFamily="18" charset="0"/>
              </a:rPr>
              <a:t>Results and Discussions </a:t>
            </a:r>
            <a:endParaRPr lang="en-US" sz="4400" dirty="0"/>
          </a:p>
        </p:txBody>
      </p:sp>
      <p:graphicFrame>
        <p:nvGraphicFramePr>
          <p:cNvPr id="4" name="Table 3">
            <a:extLst>
              <a:ext uri="{FF2B5EF4-FFF2-40B4-BE49-F238E27FC236}">
                <a16:creationId xmlns:a16="http://schemas.microsoft.com/office/drawing/2014/main" id="{BCBC9146-7C37-4846-A684-9539FD9D4F88}"/>
              </a:ext>
            </a:extLst>
          </p:cNvPr>
          <p:cNvGraphicFramePr>
            <a:graphicFrameLocks noGrp="1"/>
          </p:cNvGraphicFramePr>
          <p:nvPr>
            <p:extLst>
              <p:ext uri="{D42A27DB-BD31-4B8C-83A1-F6EECF244321}">
                <p14:modId xmlns:p14="http://schemas.microsoft.com/office/powerpoint/2010/main" val="1211425314"/>
              </p:ext>
            </p:extLst>
          </p:nvPr>
        </p:nvGraphicFramePr>
        <p:xfrm>
          <a:off x="2325507" y="1264493"/>
          <a:ext cx="6884559" cy="5486400"/>
        </p:xfrm>
        <a:graphic>
          <a:graphicData uri="http://schemas.openxmlformats.org/drawingml/2006/table">
            <a:tbl>
              <a:tblPr firstRow="1" firstCol="1" bandRow="1">
                <a:tableStyleId>{F5AB1C69-6EDB-4FF4-983F-18BD219EF322}</a:tableStyleId>
              </a:tblPr>
              <a:tblGrid>
                <a:gridCol w="1480405">
                  <a:extLst>
                    <a:ext uri="{9D8B030D-6E8A-4147-A177-3AD203B41FA5}">
                      <a16:colId xmlns:a16="http://schemas.microsoft.com/office/drawing/2014/main" val="500182635"/>
                    </a:ext>
                  </a:extLst>
                </a:gridCol>
                <a:gridCol w="2029370">
                  <a:extLst>
                    <a:ext uri="{9D8B030D-6E8A-4147-A177-3AD203B41FA5}">
                      <a16:colId xmlns:a16="http://schemas.microsoft.com/office/drawing/2014/main" val="1373608799"/>
                    </a:ext>
                  </a:extLst>
                </a:gridCol>
                <a:gridCol w="1889879">
                  <a:extLst>
                    <a:ext uri="{9D8B030D-6E8A-4147-A177-3AD203B41FA5}">
                      <a16:colId xmlns:a16="http://schemas.microsoft.com/office/drawing/2014/main" val="996064158"/>
                    </a:ext>
                  </a:extLst>
                </a:gridCol>
                <a:gridCol w="1484905">
                  <a:extLst>
                    <a:ext uri="{9D8B030D-6E8A-4147-A177-3AD203B41FA5}">
                      <a16:colId xmlns:a16="http://schemas.microsoft.com/office/drawing/2014/main" val="2286998469"/>
                    </a:ext>
                  </a:extLst>
                </a:gridCol>
              </a:tblGrid>
              <a:tr h="356451">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PCB ratios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Dry (g)</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Wet (g)</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Abs test %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7494477"/>
                  </a:ext>
                </a:extLst>
              </a:tr>
              <a:tr h="356451">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2113.66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2284.16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8.01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05548266"/>
                  </a:ext>
                </a:extLst>
              </a:tr>
              <a:tr h="356451">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2105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2203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4.65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7341102"/>
                  </a:ext>
                </a:extLst>
              </a:tr>
              <a:tr h="356451">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3.5%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1923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2024.5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5.28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73376255"/>
                  </a:ext>
                </a:extLst>
              </a:tr>
              <a:tr h="356451">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2131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2283.16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3.28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28895565"/>
                  </a:ext>
                </a:extLst>
              </a:tr>
              <a:tr h="356451">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4.5%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2048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2125.9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3.8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1498135"/>
                  </a:ext>
                </a:extLst>
              </a:tr>
              <a:tr h="356451">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2262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2361.8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4.41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43607987"/>
                  </a:ext>
                </a:extLst>
              </a:tr>
              <a:tr h="356451">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2132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2303.03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8.02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16936"/>
                  </a:ext>
                </a:extLst>
              </a:tr>
              <a:tr h="356451">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10%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2268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2403.66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5.98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79572109"/>
                  </a:ext>
                </a:extLst>
              </a:tr>
              <a:tr h="356451">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15%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2284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2454.53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7.46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5898814"/>
                  </a:ext>
                </a:extLst>
              </a:tr>
              <a:tr h="356451">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2598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2721.67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4.76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39897097"/>
                  </a:ext>
                </a:extLst>
              </a:tr>
              <a:tr h="356451">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-10%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2500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a:effectLst/>
                          <a:latin typeface="Times New Roman" panose="02020603050405020304" pitchFamily="18" charset="0"/>
                          <a:cs typeface="Times New Roman" panose="02020603050405020304" pitchFamily="18" charset="0"/>
                        </a:rPr>
                        <a:t>2675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50000"/>
                        </a:lnSpc>
                        <a:spcBef>
                          <a:spcPts val="0"/>
                        </a:spcBef>
                        <a:spcAft>
                          <a:spcPts val="600"/>
                        </a:spcAft>
                      </a:pPr>
                      <a:r>
                        <a:rPr lang="en-US" sz="2000" dirty="0">
                          <a:effectLst/>
                          <a:latin typeface="Times New Roman" panose="02020603050405020304" pitchFamily="18" charset="0"/>
                          <a:cs typeface="Times New Roman" panose="02020603050405020304" pitchFamily="18" charset="0"/>
                        </a:rPr>
                        <a:t>7.01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31358137"/>
                  </a:ext>
                </a:extLst>
              </a:tr>
            </a:tbl>
          </a:graphicData>
        </a:graphic>
      </p:graphicFrame>
    </p:spTree>
    <p:extLst>
      <p:ext uri="{BB962C8B-B14F-4D97-AF65-F5344CB8AC3E}">
        <p14:creationId xmlns:p14="http://schemas.microsoft.com/office/powerpoint/2010/main" val="25494630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C92AA-F4E1-4AF3-89E4-4CC0F2FAC9CD}"/>
              </a:ext>
            </a:extLst>
          </p:cNvPr>
          <p:cNvSpPr>
            <a:spLocks noGrp="1"/>
          </p:cNvSpPr>
          <p:nvPr>
            <p:ph type="title"/>
          </p:nvPr>
        </p:nvSpPr>
        <p:spPr>
          <a:xfrm>
            <a:off x="1640156" y="596401"/>
            <a:ext cx="8911687" cy="1280890"/>
          </a:xfrm>
        </p:spPr>
        <p:txBody>
          <a:bodyPr>
            <a:normAutofit/>
          </a:bodyPr>
          <a:lstStyle/>
          <a:p>
            <a:r>
              <a:rPr lang="en-US" sz="4400" b="1" dirty="0">
                <a:latin typeface="Times New Roman" panose="02020603050405020304" pitchFamily="18" charset="0"/>
                <a:cs typeface="Times New Roman" panose="02020603050405020304" pitchFamily="18" charset="0"/>
              </a:rPr>
              <a:t>Conclusion</a:t>
            </a:r>
          </a:p>
        </p:txBody>
      </p:sp>
      <p:sp>
        <p:nvSpPr>
          <p:cNvPr id="3" name="Content Placeholder 2">
            <a:extLst>
              <a:ext uri="{FF2B5EF4-FFF2-40B4-BE49-F238E27FC236}">
                <a16:creationId xmlns:a16="http://schemas.microsoft.com/office/drawing/2014/main" id="{FD406868-EEAB-4805-90E9-9DF34B90A0E0}"/>
              </a:ext>
            </a:extLst>
          </p:cNvPr>
          <p:cNvSpPr>
            <a:spLocks noGrp="1"/>
          </p:cNvSpPr>
          <p:nvPr>
            <p:ph idx="1"/>
          </p:nvPr>
        </p:nvSpPr>
        <p:spPr>
          <a:xfrm>
            <a:off x="1640156" y="1905000"/>
            <a:ext cx="8915400" cy="3777622"/>
          </a:xfrm>
        </p:spPr>
        <p:txBody>
          <a:bodyPr>
            <a:normAutofit/>
          </a:bodyPr>
          <a:lstStyle/>
          <a:p>
            <a:pPr>
              <a:lnSpc>
                <a:spcPct val="150000"/>
              </a:lnSpc>
            </a:pPr>
            <a:r>
              <a:rPr lang="en-GB" sz="2000" dirty="0">
                <a:latin typeface="Times New Roman" panose="02020603050405020304" pitchFamily="18" charset="0"/>
                <a:cs typeface="Times New Roman" panose="02020603050405020304" pitchFamily="18" charset="0"/>
              </a:rPr>
              <a:t>The PCB of waste automobile tires may be one of the most desirable techniques for the economic and environmental stand point</a:t>
            </a:r>
            <a:r>
              <a:rPr lang="en-US" sz="2000" dirty="0">
                <a:latin typeface="Times New Roman" panose="02020603050405020304" pitchFamily="18" charset="0"/>
                <a:cs typeface="Times New Roman" panose="02020603050405020304" pitchFamily="18" charset="0"/>
              </a:rPr>
              <a:t>.</a:t>
            </a:r>
          </a:p>
          <a:p>
            <a:pPr>
              <a:lnSpc>
                <a:spcPct val="150000"/>
              </a:lnSpc>
            </a:pPr>
            <a:r>
              <a:rPr lang="en-GB" sz="2000" dirty="0">
                <a:latin typeface="Times New Roman" panose="02020603050405020304" pitchFamily="18" charset="0"/>
                <a:cs typeface="Times New Roman" panose="02020603050405020304" pitchFamily="18" charset="0"/>
              </a:rPr>
              <a:t>The PCB has a positive trend on the concrete tests, where the blank concrete is mixed with PCB with their respective percentages.</a:t>
            </a:r>
          </a:p>
          <a:p>
            <a:pPr>
              <a:lnSpc>
                <a:spcPct val="150000"/>
              </a:lnSpc>
            </a:pPr>
            <a:r>
              <a:rPr lang="en-GB" sz="2000" dirty="0">
                <a:latin typeface="Times New Roman" panose="02020603050405020304" pitchFamily="18" charset="0"/>
                <a:cs typeface="Times New Roman" panose="02020603050405020304" pitchFamily="18" charset="0"/>
              </a:rPr>
              <a:t>Lastly, a PCB content of 4% of the weight of concrete mix will be recommended to have the best enhancement for concrete characteristics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76325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FB7C4-7253-41E6-8A4D-63EF073989D4}"/>
              </a:ext>
            </a:extLst>
          </p:cNvPr>
          <p:cNvSpPr>
            <a:spLocks noGrp="1"/>
          </p:cNvSpPr>
          <p:nvPr>
            <p:ph type="title"/>
          </p:nvPr>
        </p:nvSpPr>
        <p:spPr>
          <a:xfrm>
            <a:off x="1640156" y="527129"/>
            <a:ext cx="8911687" cy="1280890"/>
          </a:xfrm>
        </p:spPr>
        <p:txBody>
          <a:bodyPr>
            <a:normAutofit fontScale="90000"/>
          </a:bodyPr>
          <a:lstStyle/>
          <a:p>
            <a:r>
              <a:rPr lang="en-US" sz="4900" b="1" dirty="0">
                <a:latin typeface="Times New Roman" panose="02020603050405020304" pitchFamily="18" charset="0"/>
                <a:cs typeface="Times New Roman" panose="02020603050405020304" pitchFamily="18" charset="0"/>
              </a:rPr>
              <a:t>Recommendations</a:t>
            </a:r>
            <a:br>
              <a:rPr lang="en-US" dirty="0">
                <a:latin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F4F59E16-9C6D-485C-8F63-3B7C1EDEC109}"/>
              </a:ext>
            </a:extLst>
          </p:cNvPr>
          <p:cNvSpPr>
            <a:spLocks noGrp="1"/>
          </p:cNvSpPr>
          <p:nvPr>
            <p:ph idx="1"/>
          </p:nvPr>
        </p:nvSpPr>
        <p:spPr>
          <a:xfrm>
            <a:off x="1640156" y="1808019"/>
            <a:ext cx="8915400" cy="3777622"/>
          </a:xfrm>
        </p:spPr>
        <p:txBody>
          <a:bodyPr>
            <a:normAutofit/>
          </a:bodyPr>
          <a:lstStyle/>
          <a:p>
            <a:pPr>
              <a:lnSpc>
                <a:spcPct val="150000"/>
              </a:lnSpc>
            </a:pPr>
            <a:r>
              <a:rPr lang="en-GB" sz="2000" dirty="0">
                <a:latin typeface="Times New Roman" panose="02020603050405020304" pitchFamily="18" charset="0"/>
                <a:cs typeface="Times New Roman" panose="02020603050405020304" pitchFamily="18" charset="0"/>
              </a:rPr>
              <a:t>Dealing with PCB requires special and careful controlled procedure because most of the carbon black content was disturbed in air during the process. </a:t>
            </a:r>
          </a:p>
          <a:p>
            <a:pPr>
              <a:lnSpc>
                <a:spcPct val="150000"/>
              </a:lnSpc>
            </a:pPr>
            <a:r>
              <a:rPr lang="en-GB" sz="2000" dirty="0">
                <a:latin typeface="Times New Roman" panose="02020603050405020304" pitchFamily="18" charset="0"/>
                <a:cs typeface="Times New Roman" panose="02020603050405020304" pitchFamily="18" charset="0"/>
              </a:rPr>
              <a:t>According to concrete a sufficient mixing must be provided in the laboratory, because a separation of PCB in concrete might happen</a:t>
            </a:r>
            <a:r>
              <a:rPr lang="en-US" sz="2000" dirty="0">
                <a:latin typeface="Times New Roman" panose="02020603050405020304" pitchFamily="18" charset="0"/>
                <a:cs typeface="Times New Roman" panose="02020603050405020304" pitchFamily="18" charset="0"/>
              </a:rPr>
              <a:t>.</a:t>
            </a:r>
          </a:p>
          <a:p>
            <a:pPr>
              <a:lnSpc>
                <a:spcPct val="150000"/>
              </a:lnSpc>
            </a:pPr>
            <a:r>
              <a:rPr lang="en-US" sz="2000" dirty="0">
                <a:latin typeface="Times New Roman" panose="02020603050405020304" pitchFamily="18" charset="0"/>
                <a:cs typeface="Times New Roman" panose="02020603050405020304" pitchFamily="18" charset="0"/>
              </a:rPr>
              <a:t>Additional laboratory studies for more range sizes and concentration of PCB should be considered.</a:t>
            </a:r>
          </a:p>
          <a:p>
            <a:pPr>
              <a:lnSpc>
                <a:spcPct val="150000"/>
              </a:lnSpc>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7333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D76EB-988E-44A7-8DFC-69F5A452FD02}"/>
              </a:ext>
            </a:extLst>
          </p:cNvPr>
          <p:cNvSpPr>
            <a:spLocks noGrp="1"/>
          </p:cNvSpPr>
          <p:nvPr>
            <p:ph type="title"/>
          </p:nvPr>
        </p:nvSpPr>
        <p:spPr>
          <a:xfrm>
            <a:off x="1640156" y="521681"/>
            <a:ext cx="8911687" cy="1280890"/>
          </a:xfrm>
        </p:spPr>
        <p:txBody>
          <a:bodyPr/>
          <a:lstStyle/>
          <a:p>
            <a:r>
              <a:rPr lang="en-US" sz="4400" b="1" dirty="0">
                <a:latin typeface="Times New Roman" panose="02020603050405020304" pitchFamily="18" charset="0"/>
                <a:cs typeface="Times New Roman" panose="02020603050405020304" pitchFamily="18" charset="0"/>
              </a:rPr>
              <a:t>Agenda</a:t>
            </a:r>
          </a:p>
        </p:txBody>
      </p:sp>
      <p:sp>
        <p:nvSpPr>
          <p:cNvPr id="3" name="Content Placeholder 2">
            <a:extLst>
              <a:ext uri="{FF2B5EF4-FFF2-40B4-BE49-F238E27FC236}">
                <a16:creationId xmlns:a16="http://schemas.microsoft.com/office/drawing/2014/main" id="{7DA32832-E939-4C78-97A9-02A8AC530BEE}"/>
              </a:ext>
            </a:extLst>
          </p:cNvPr>
          <p:cNvSpPr>
            <a:spLocks noGrp="1"/>
          </p:cNvSpPr>
          <p:nvPr>
            <p:ph idx="1"/>
          </p:nvPr>
        </p:nvSpPr>
        <p:spPr>
          <a:xfrm>
            <a:off x="1640156" y="1918252"/>
            <a:ext cx="8915400" cy="3777622"/>
          </a:xfrm>
        </p:spPr>
        <p:txBody>
          <a:bodyPr>
            <a:normAutofit/>
          </a:bodyPr>
          <a:lstStyle/>
          <a:p>
            <a:r>
              <a:rPr lang="en-US" sz="2800" dirty="0">
                <a:latin typeface="Times New Roman" panose="02020603050405020304" pitchFamily="18" charset="0"/>
                <a:cs typeface="Times New Roman" panose="02020603050405020304" pitchFamily="18" charset="0"/>
              </a:rPr>
              <a:t>Introduction </a:t>
            </a:r>
          </a:p>
          <a:p>
            <a:r>
              <a:rPr lang="en-US" sz="2800" dirty="0">
                <a:latin typeface="Times New Roman" panose="02020603050405020304" pitchFamily="18" charset="0"/>
                <a:cs typeface="Times New Roman" panose="02020603050405020304" pitchFamily="18" charset="0"/>
              </a:rPr>
              <a:t>Objectives </a:t>
            </a:r>
          </a:p>
          <a:p>
            <a:r>
              <a:rPr lang="en-GB" sz="2800" dirty="0">
                <a:latin typeface="Times New Roman" panose="02020603050405020304" pitchFamily="18" charset="0"/>
                <a:cs typeface="Times New Roman" panose="02020603050405020304" pitchFamily="18" charset="0"/>
              </a:rPr>
              <a:t>Experimental work program </a:t>
            </a:r>
          </a:p>
          <a:p>
            <a:r>
              <a:rPr lang="en-US" sz="2800" dirty="0">
                <a:latin typeface="Times New Roman" panose="02020603050405020304" pitchFamily="18" charset="0"/>
                <a:cs typeface="Times New Roman" panose="02020603050405020304" pitchFamily="18" charset="0"/>
              </a:rPr>
              <a:t>Results and discussions</a:t>
            </a:r>
          </a:p>
          <a:p>
            <a:r>
              <a:rPr lang="en-US" sz="2800" dirty="0">
                <a:latin typeface="Times New Roman" panose="02020603050405020304" pitchFamily="18" charset="0"/>
                <a:cs typeface="Times New Roman" panose="02020603050405020304" pitchFamily="18" charset="0"/>
              </a:rPr>
              <a:t>Conclusion </a:t>
            </a:r>
          </a:p>
          <a:p>
            <a:r>
              <a:rPr lang="en-US" sz="2800" dirty="0">
                <a:latin typeface="Times New Roman" panose="02020603050405020304" pitchFamily="18" charset="0"/>
                <a:cs typeface="Times New Roman" panose="02020603050405020304" pitchFamily="18" charset="0"/>
              </a:rPr>
              <a:t>Recommendations</a:t>
            </a:r>
          </a:p>
          <a:p>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4708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C4F11-D0C9-4217-9E58-7B43A6580F26}"/>
              </a:ext>
            </a:extLst>
          </p:cNvPr>
          <p:cNvSpPr>
            <a:spLocks noGrp="1"/>
          </p:cNvSpPr>
          <p:nvPr>
            <p:ph type="title"/>
          </p:nvPr>
        </p:nvSpPr>
        <p:spPr>
          <a:xfrm>
            <a:off x="1640156" y="557849"/>
            <a:ext cx="8911687" cy="1280890"/>
          </a:xfrm>
        </p:spPr>
        <p:txBody>
          <a:bodyPr/>
          <a:lstStyle/>
          <a:p>
            <a:r>
              <a:rPr lang="en-US" sz="4400" b="1" dirty="0">
                <a:latin typeface="Times New Roman" panose="02020603050405020304" pitchFamily="18" charset="0"/>
                <a:cs typeface="Times New Roman" panose="02020603050405020304" pitchFamily="18" charset="0"/>
              </a:rPr>
              <a:t>Introduction</a:t>
            </a:r>
          </a:p>
        </p:txBody>
      </p:sp>
      <p:sp>
        <p:nvSpPr>
          <p:cNvPr id="3" name="Content Placeholder 2">
            <a:extLst>
              <a:ext uri="{FF2B5EF4-FFF2-40B4-BE49-F238E27FC236}">
                <a16:creationId xmlns:a16="http://schemas.microsoft.com/office/drawing/2014/main" id="{1CD8FD81-EEFD-430A-B905-337295A04341}"/>
              </a:ext>
            </a:extLst>
          </p:cNvPr>
          <p:cNvSpPr>
            <a:spLocks noGrp="1"/>
          </p:cNvSpPr>
          <p:nvPr>
            <p:ph idx="1"/>
          </p:nvPr>
        </p:nvSpPr>
        <p:spPr>
          <a:xfrm>
            <a:off x="1640156" y="2064026"/>
            <a:ext cx="8915400" cy="3777622"/>
          </a:xfrm>
        </p:spPr>
        <p:txBody>
          <a:bodyPr>
            <a:normAutofit/>
          </a:bodyPr>
          <a:lstStyle/>
          <a:p>
            <a:pPr marL="0" indent="0">
              <a:lnSpc>
                <a:spcPct val="150000"/>
              </a:lnSpc>
              <a:buNone/>
            </a:pPr>
            <a:r>
              <a:rPr lang="en-GB" sz="2000" dirty="0">
                <a:latin typeface="Times New Roman" panose="02020603050405020304" pitchFamily="18" charset="0"/>
                <a:cs typeface="Times New Roman" panose="02020603050405020304" pitchFamily="18" charset="0"/>
              </a:rPr>
              <a:t>Concrete is the most widely used in construction material in the world. It is obtained by mixing cementitious materials, water and aggregates in required proportions.</a:t>
            </a:r>
          </a:p>
          <a:p>
            <a:pPr marL="0" indent="0">
              <a:lnSpc>
                <a:spcPct val="150000"/>
              </a:lnSpc>
              <a:buNone/>
            </a:pPr>
            <a:endParaRPr lang="en-GB" sz="2000" dirty="0">
              <a:latin typeface="Times New Roman" panose="02020603050405020304" pitchFamily="18" charset="0"/>
              <a:cs typeface="Times New Roman" panose="02020603050405020304" pitchFamily="18" charset="0"/>
            </a:endParaRPr>
          </a:p>
          <a:p>
            <a:pPr marL="0" indent="0">
              <a:lnSpc>
                <a:spcPct val="150000"/>
              </a:lnSpc>
              <a:buNone/>
            </a:pPr>
            <a:r>
              <a:rPr lang="en-GB" sz="2000" dirty="0">
                <a:latin typeface="Times New Roman" panose="02020603050405020304" pitchFamily="18" charset="0"/>
                <a:cs typeface="Times New Roman" panose="02020603050405020304" pitchFamily="18" charset="0"/>
              </a:rPr>
              <a:t>Waste tire is one of the most important problems that face many countries in the world, especially with the growth of the auto-related industries.</a:t>
            </a:r>
          </a:p>
          <a:p>
            <a:pPr marL="0" indent="0">
              <a:buNone/>
            </a:pPr>
            <a:endParaRPr lang="en-US" sz="2000" dirty="0"/>
          </a:p>
        </p:txBody>
      </p:sp>
    </p:spTree>
    <p:extLst>
      <p:ext uri="{BB962C8B-B14F-4D97-AF65-F5344CB8AC3E}">
        <p14:creationId xmlns:p14="http://schemas.microsoft.com/office/powerpoint/2010/main" val="694978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B1FBD-4BA2-4E1D-91D9-71AEEAA9695A}"/>
              </a:ext>
            </a:extLst>
          </p:cNvPr>
          <p:cNvSpPr>
            <a:spLocks noGrp="1"/>
          </p:cNvSpPr>
          <p:nvPr>
            <p:ph type="title"/>
          </p:nvPr>
        </p:nvSpPr>
        <p:spPr>
          <a:xfrm>
            <a:off x="1640156" y="548185"/>
            <a:ext cx="8911687" cy="1280890"/>
          </a:xfrm>
        </p:spPr>
        <p:txBody>
          <a:bodyPr/>
          <a:lstStyle/>
          <a:p>
            <a:r>
              <a:rPr lang="en-US" sz="4400" b="1" dirty="0">
                <a:latin typeface="Times New Roman" panose="02020603050405020304" pitchFamily="18" charset="0"/>
                <a:cs typeface="Times New Roman" panose="02020603050405020304" pitchFamily="18" charset="0"/>
              </a:rPr>
              <a:t>Introduction</a:t>
            </a:r>
          </a:p>
        </p:txBody>
      </p:sp>
      <p:sp>
        <p:nvSpPr>
          <p:cNvPr id="3" name="Content Placeholder 2">
            <a:extLst>
              <a:ext uri="{FF2B5EF4-FFF2-40B4-BE49-F238E27FC236}">
                <a16:creationId xmlns:a16="http://schemas.microsoft.com/office/drawing/2014/main" id="{C02D94C8-9906-43CB-80B0-687988C72675}"/>
              </a:ext>
            </a:extLst>
          </p:cNvPr>
          <p:cNvSpPr>
            <a:spLocks noGrp="1"/>
          </p:cNvSpPr>
          <p:nvPr>
            <p:ph idx="1"/>
          </p:nvPr>
        </p:nvSpPr>
        <p:spPr>
          <a:xfrm>
            <a:off x="1640156" y="1997765"/>
            <a:ext cx="8915400" cy="3777622"/>
          </a:xfrm>
        </p:spPr>
        <p:txBody>
          <a:bodyPr/>
          <a:lstStyle/>
          <a:p>
            <a:pPr marL="0" indent="0">
              <a:buNone/>
            </a:pPr>
            <a:r>
              <a:rPr lang="en-GB" sz="2800" dirty="0">
                <a:latin typeface="Times New Roman" panose="02020603050405020304" pitchFamily="18" charset="0"/>
                <a:cs typeface="Times New Roman" panose="02020603050405020304" pitchFamily="18" charset="0"/>
              </a:rPr>
              <a:t>Pyrolysis Process:</a:t>
            </a:r>
          </a:p>
          <a:p>
            <a:pPr marL="0" indent="0">
              <a:buNone/>
            </a:pPr>
            <a:endParaRPr lang="en-GB" b="1" dirty="0">
              <a:latin typeface="Times New Roman" panose="02020603050405020304" pitchFamily="18" charset="0"/>
              <a:cs typeface="Times New Roman" panose="02020603050405020304" pitchFamily="18" charset="0"/>
            </a:endParaRPr>
          </a:p>
          <a:p>
            <a:pPr marL="0" indent="0">
              <a:lnSpc>
                <a:spcPct val="150000"/>
              </a:lnSpc>
              <a:buNone/>
            </a:pPr>
            <a:r>
              <a:rPr lang="en-GB" sz="2000" dirty="0">
                <a:latin typeface="Times New Roman" panose="02020603050405020304" pitchFamily="18" charset="0"/>
                <a:cs typeface="Times New Roman" panose="02020603050405020304" pitchFamily="18" charset="0"/>
              </a:rPr>
              <a:t>Pyrolysis is thermos chemical decomposition, turns waste into energy rich fuels by heating the waste, like waste tires under controlled conditions at elevated temperatures in the absence of oxygen.</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791382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71DEB-65BC-433B-9315-C9882CA96F79}"/>
              </a:ext>
            </a:extLst>
          </p:cNvPr>
          <p:cNvSpPr>
            <a:spLocks noGrp="1"/>
          </p:cNvSpPr>
          <p:nvPr>
            <p:ph type="title"/>
          </p:nvPr>
        </p:nvSpPr>
        <p:spPr>
          <a:xfrm>
            <a:off x="1636443" y="574690"/>
            <a:ext cx="8911687" cy="1280890"/>
          </a:xfrm>
        </p:spPr>
        <p:txBody>
          <a:bodyPr/>
          <a:lstStyle/>
          <a:p>
            <a:r>
              <a:rPr lang="en-US" sz="4400" b="1" dirty="0">
                <a:latin typeface="Times New Roman" panose="02020603050405020304" pitchFamily="18" charset="0"/>
                <a:cs typeface="Times New Roman" panose="02020603050405020304" pitchFamily="18" charset="0"/>
              </a:rPr>
              <a:t>Objectives</a:t>
            </a:r>
          </a:p>
        </p:txBody>
      </p:sp>
      <p:sp>
        <p:nvSpPr>
          <p:cNvPr id="3" name="Content Placeholder 2">
            <a:extLst>
              <a:ext uri="{FF2B5EF4-FFF2-40B4-BE49-F238E27FC236}">
                <a16:creationId xmlns:a16="http://schemas.microsoft.com/office/drawing/2014/main" id="{F4AD9794-12B2-4D11-9129-218134477941}"/>
              </a:ext>
            </a:extLst>
          </p:cNvPr>
          <p:cNvSpPr>
            <a:spLocks noGrp="1"/>
          </p:cNvSpPr>
          <p:nvPr>
            <p:ph idx="1"/>
          </p:nvPr>
        </p:nvSpPr>
        <p:spPr>
          <a:xfrm>
            <a:off x="1636443" y="1971261"/>
            <a:ext cx="8915400" cy="3777622"/>
          </a:xfrm>
        </p:spPr>
        <p:txBody>
          <a:bodyPr/>
          <a:lstStyle/>
          <a:p>
            <a:pPr>
              <a:lnSpc>
                <a:spcPct val="150000"/>
              </a:lnSpc>
            </a:pPr>
            <a:r>
              <a:rPr lang="en-GB" sz="2000" dirty="0">
                <a:latin typeface="Times New Roman" panose="02020603050405020304" pitchFamily="18" charset="0"/>
                <a:cs typeface="Times New Roman" panose="02020603050405020304" pitchFamily="18" charset="0"/>
              </a:rPr>
              <a:t>Investigate the ability of using PCB as additive in concrete.</a:t>
            </a:r>
            <a:endParaRPr lang="en-US" sz="2000" dirty="0">
              <a:latin typeface="Times New Roman" panose="02020603050405020304" pitchFamily="18" charset="0"/>
              <a:cs typeface="Times New Roman" panose="02020603050405020304" pitchFamily="18" charset="0"/>
            </a:endParaRPr>
          </a:p>
          <a:p>
            <a:pPr>
              <a:lnSpc>
                <a:spcPct val="150000"/>
              </a:lnSpc>
            </a:pPr>
            <a:r>
              <a:rPr lang="en-GB" sz="2000" dirty="0">
                <a:latin typeface="Times New Roman" panose="02020603050405020304" pitchFamily="18" charset="0"/>
                <a:cs typeface="Times New Roman" panose="02020603050405020304" pitchFamily="18" charset="0"/>
              </a:rPr>
              <a:t>Obtain the optimum combination of concrete and PCB concentration in mixture that leads to be a better performance of concrete.</a:t>
            </a:r>
            <a:endParaRPr lang="en-US" sz="2000" dirty="0">
              <a:latin typeface="Times New Roman" panose="02020603050405020304" pitchFamily="18" charset="0"/>
              <a:cs typeface="Times New Roman" panose="02020603050405020304" pitchFamily="18" charset="0"/>
            </a:endParaRPr>
          </a:p>
          <a:p>
            <a:pPr>
              <a:lnSpc>
                <a:spcPct val="150000"/>
              </a:lnSpc>
            </a:pPr>
            <a:r>
              <a:rPr lang="en-GB" sz="2000" dirty="0">
                <a:latin typeface="Times New Roman" panose="02020603050405020304" pitchFamily="18" charset="0"/>
                <a:cs typeface="Times New Roman" panose="02020603050405020304" pitchFamily="18" charset="0"/>
              </a:rPr>
              <a:t>Determine the performance characteristic of concrete mixture with PCB.</a:t>
            </a:r>
            <a:endParaRPr lang="en-US" sz="2000" dirty="0">
              <a:latin typeface="Times New Roman" panose="02020603050405020304" pitchFamily="18" charset="0"/>
              <a:cs typeface="Times New Roman" panose="02020603050405020304" pitchFamily="18" charset="0"/>
            </a:endParaRPr>
          </a:p>
          <a:p>
            <a:pPr>
              <a:lnSpc>
                <a:spcPct val="150000"/>
              </a:lnSpc>
            </a:pPr>
            <a:r>
              <a:rPr lang="en-GB" sz="2000" dirty="0">
                <a:latin typeface="Times New Roman" panose="02020603050405020304" pitchFamily="18" charset="0"/>
                <a:cs typeface="Times New Roman" panose="02020603050405020304" pitchFamily="18" charset="0"/>
              </a:rPr>
              <a:t>Investigate the effect of adding PCB of different concentration on blank concrete.</a:t>
            </a:r>
            <a:endParaRPr lang="en-US" sz="20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183828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4D1C8-B7AF-499A-BEB8-27B39504090A}"/>
              </a:ext>
            </a:extLst>
          </p:cNvPr>
          <p:cNvSpPr>
            <a:spLocks noGrp="1"/>
          </p:cNvSpPr>
          <p:nvPr>
            <p:ph type="title"/>
          </p:nvPr>
        </p:nvSpPr>
        <p:spPr>
          <a:xfrm>
            <a:off x="1640157" y="579784"/>
            <a:ext cx="8911687" cy="1280890"/>
          </a:xfrm>
        </p:spPr>
        <p:txBody>
          <a:bodyPr>
            <a:noAutofit/>
          </a:bodyPr>
          <a:lstStyle/>
          <a:p>
            <a:r>
              <a:rPr lang="en-US" sz="4400" b="1" dirty="0">
                <a:latin typeface="Times New Roman" panose="02020603050405020304" pitchFamily="18" charset="0"/>
                <a:cs typeface="Times New Roman" panose="02020603050405020304" pitchFamily="18" charset="0"/>
              </a:rPr>
              <a:t>Experimental Work Program</a:t>
            </a:r>
            <a:br>
              <a:rPr lang="en-US" sz="4400" b="1" dirty="0">
                <a:solidFill>
                  <a:schemeClr val="tx2"/>
                </a:solidFill>
                <a:latin typeface="Times New Roman" panose="02020603050405020304" pitchFamily="18" charset="0"/>
                <a:cs typeface="Times New Roman" panose="02020603050405020304" pitchFamily="18" charset="0"/>
              </a:rPr>
            </a:br>
            <a:endParaRPr lang="en-US" sz="4400" dirty="0"/>
          </a:p>
        </p:txBody>
      </p:sp>
      <p:sp>
        <p:nvSpPr>
          <p:cNvPr id="3" name="Content Placeholder 2">
            <a:extLst>
              <a:ext uri="{FF2B5EF4-FFF2-40B4-BE49-F238E27FC236}">
                <a16:creationId xmlns:a16="http://schemas.microsoft.com/office/drawing/2014/main" id="{B1895468-3B18-4A46-BF71-564A830E51FB}"/>
              </a:ext>
            </a:extLst>
          </p:cNvPr>
          <p:cNvSpPr>
            <a:spLocks noGrp="1"/>
          </p:cNvSpPr>
          <p:nvPr>
            <p:ph idx="1"/>
          </p:nvPr>
        </p:nvSpPr>
        <p:spPr>
          <a:xfrm>
            <a:off x="1636444" y="1967947"/>
            <a:ext cx="8915400" cy="4456043"/>
          </a:xfrm>
        </p:spPr>
        <p:txBody>
          <a:bodyPr/>
          <a:lstStyle/>
          <a:p>
            <a:pPr marL="0" indent="0">
              <a:lnSpc>
                <a:spcPct val="150000"/>
              </a:lnSpc>
              <a:buNone/>
            </a:pPr>
            <a:r>
              <a:rPr lang="en-GB" sz="2800" dirty="0">
                <a:latin typeface="Times New Roman" panose="02020603050405020304" pitchFamily="18" charset="0"/>
                <a:cs typeface="Times New Roman" panose="02020603050405020304" pitchFamily="18" charset="0"/>
              </a:rPr>
              <a:t>Materials:</a:t>
            </a:r>
            <a:endParaRPr lang="en-US" sz="2800" dirty="0">
              <a:latin typeface="Times New Roman" panose="02020603050405020304" pitchFamily="18" charset="0"/>
              <a:cs typeface="Times New Roman" panose="02020603050405020304" pitchFamily="18" charset="0"/>
            </a:endParaRPr>
          </a:p>
          <a:p>
            <a:pPr marL="0" indent="0">
              <a:lnSpc>
                <a:spcPct val="150000"/>
              </a:lnSpc>
              <a:buNone/>
            </a:pPr>
            <a:r>
              <a:rPr lang="en-GB" sz="2000" dirty="0">
                <a:latin typeface="Times New Roman" panose="02020603050405020304" pitchFamily="18" charset="0"/>
                <a:cs typeface="Times New Roman" panose="02020603050405020304" pitchFamily="18" charset="0"/>
              </a:rPr>
              <a:t>The type of concrete that used in this study is B300, it consists of three main components, Cement, Sand and Aggregate.</a:t>
            </a:r>
          </a:p>
          <a:p>
            <a:pPr marL="0" indent="0">
              <a:lnSpc>
                <a:spcPct val="150000"/>
              </a:lnSpc>
              <a:buNone/>
            </a:pPr>
            <a:r>
              <a:rPr lang="en-GB" sz="2800" dirty="0">
                <a:latin typeface="Times New Roman" panose="02020603050405020304" pitchFamily="18" charset="0"/>
                <a:cs typeface="Times New Roman" panose="02020603050405020304" pitchFamily="18" charset="0"/>
              </a:rPr>
              <a:t>Pyrolized Carbon Black (PCB):</a:t>
            </a:r>
            <a:endParaRPr lang="en-US" sz="2800" dirty="0">
              <a:latin typeface="Times New Roman" panose="02020603050405020304" pitchFamily="18" charset="0"/>
              <a:cs typeface="Times New Roman" panose="02020603050405020304" pitchFamily="18" charset="0"/>
            </a:endParaRPr>
          </a:p>
          <a:p>
            <a:pPr marL="0" indent="0">
              <a:lnSpc>
                <a:spcPct val="150000"/>
              </a:lnSpc>
              <a:buNone/>
            </a:pPr>
            <a:r>
              <a:rPr lang="en-GB" sz="2000" dirty="0">
                <a:latin typeface="Times New Roman" panose="02020603050405020304" pitchFamily="18" charset="0"/>
                <a:cs typeface="Times New Roman" panose="02020603050405020304" pitchFamily="18" charset="0"/>
              </a:rPr>
              <a:t>A by-product that result from the pyrolysis process of waste tires, The sample considered as an improving and binding agent in our project between cement and aggregate.</a:t>
            </a:r>
          </a:p>
          <a:p>
            <a:endParaRPr lang="en-US" dirty="0"/>
          </a:p>
        </p:txBody>
      </p:sp>
    </p:spTree>
    <p:extLst>
      <p:ext uri="{BB962C8B-B14F-4D97-AF65-F5344CB8AC3E}">
        <p14:creationId xmlns:p14="http://schemas.microsoft.com/office/powerpoint/2010/main" val="733478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ACCE2-9C9C-4CD2-A6D3-3A08F5B22E3D}"/>
              </a:ext>
            </a:extLst>
          </p:cNvPr>
          <p:cNvSpPr>
            <a:spLocks noGrp="1"/>
          </p:cNvSpPr>
          <p:nvPr>
            <p:ph type="title"/>
          </p:nvPr>
        </p:nvSpPr>
        <p:spPr>
          <a:xfrm>
            <a:off x="1640156" y="597605"/>
            <a:ext cx="8911687" cy="1280890"/>
          </a:xfrm>
        </p:spPr>
        <p:txBody>
          <a:bodyPr>
            <a:noAutofit/>
          </a:bodyPr>
          <a:lstStyle/>
          <a:p>
            <a:r>
              <a:rPr lang="en-US" sz="4400" b="1" dirty="0">
                <a:latin typeface="Times New Roman" panose="02020603050405020304" pitchFamily="18" charset="0"/>
                <a:cs typeface="Times New Roman" panose="02020603050405020304" pitchFamily="18" charset="0"/>
              </a:rPr>
              <a:t>Experimental Work Program</a:t>
            </a:r>
            <a:br>
              <a:rPr lang="en-US" sz="4400" b="1" dirty="0">
                <a:solidFill>
                  <a:schemeClr val="tx2"/>
                </a:solidFill>
                <a:latin typeface="Times New Roman" panose="02020603050405020304" pitchFamily="18" charset="0"/>
                <a:cs typeface="Times New Roman" panose="02020603050405020304" pitchFamily="18" charset="0"/>
              </a:rPr>
            </a:br>
            <a:endParaRPr lang="en-US" sz="4400" dirty="0"/>
          </a:p>
        </p:txBody>
      </p:sp>
      <p:sp>
        <p:nvSpPr>
          <p:cNvPr id="3" name="Content Placeholder 2">
            <a:extLst>
              <a:ext uri="{FF2B5EF4-FFF2-40B4-BE49-F238E27FC236}">
                <a16:creationId xmlns:a16="http://schemas.microsoft.com/office/drawing/2014/main" id="{EA90A915-ABB4-4E17-AD05-09243545E95C}"/>
              </a:ext>
            </a:extLst>
          </p:cNvPr>
          <p:cNvSpPr>
            <a:spLocks noGrp="1"/>
          </p:cNvSpPr>
          <p:nvPr>
            <p:ph idx="1"/>
          </p:nvPr>
        </p:nvSpPr>
        <p:spPr>
          <a:xfrm>
            <a:off x="1636443" y="1918251"/>
            <a:ext cx="8915400" cy="4342143"/>
          </a:xfrm>
        </p:spPr>
        <p:txBody>
          <a:bodyPr/>
          <a:lstStyle/>
          <a:p>
            <a:pPr marL="0" indent="0">
              <a:lnSpc>
                <a:spcPct val="150000"/>
              </a:lnSpc>
              <a:buNone/>
            </a:pPr>
            <a:r>
              <a:rPr lang="en-GB" sz="2800" dirty="0">
                <a:latin typeface="Times New Roman" panose="02020603050405020304" pitchFamily="18" charset="0"/>
                <a:cs typeface="Times New Roman" panose="02020603050405020304" pitchFamily="18" charset="0"/>
              </a:rPr>
              <a:t>Methodology: </a:t>
            </a:r>
            <a:br>
              <a:rPr lang="en-GB" dirty="0"/>
            </a:br>
            <a:br>
              <a:rPr lang="en-GB" dirty="0"/>
            </a:br>
            <a:r>
              <a:rPr lang="en-GB" sz="2000" dirty="0">
                <a:latin typeface="Times New Roman" panose="02020603050405020304" pitchFamily="18" charset="0"/>
                <a:cs typeface="Times New Roman" panose="02020603050405020304" pitchFamily="18" charset="0"/>
              </a:rPr>
              <a:t>The basic material in this project is the PCB, so the considered tests are related to this material, where the concentration of adding PCB, and the ratio of the consideration black carbon are changed in order to see the differences between the blank concrete and concrete with the presence of PCB. The comparison is based on compression test, slump test and absorption test. </a:t>
            </a:r>
            <a:endParaRPr lang="en-US" sz="20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858210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C9C8D-6F49-4721-92C5-508C2352F82D}"/>
              </a:ext>
            </a:extLst>
          </p:cNvPr>
          <p:cNvSpPr>
            <a:spLocks noGrp="1"/>
          </p:cNvSpPr>
          <p:nvPr>
            <p:ph type="title"/>
          </p:nvPr>
        </p:nvSpPr>
        <p:spPr>
          <a:xfrm>
            <a:off x="1636443" y="580123"/>
            <a:ext cx="8911687" cy="1280890"/>
          </a:xfrm>
        </p:spPr>
        <p:txBody>
          <a:bodyPr>
            <a:noAutofit/>
          </a:bodyPr>
          <a:lstStyle/>
          <a:p>
            <a:r>
              <a:rPr lang="en-US" sz="4400" b="1" dirty="0">
                <a:latin typeface="Times New Roman" panose="02020603050405020304" pitchFamily="18" charset="0"/>
                <a:cs typeface="Times New Roman" panose="02020603050405020304" pitchFamily="18" charset="0"/>
              </a:rPr>
              <a:t>Experimental Work Program</a:t>
            </a:r>
            <a:br>
              <a:rPr lang="en-US" sz="4400" b="1" dirty="0">
                <a:latin typeface="Times New Roman" panose="02020603050405020304" pitchFamily="18" charset="0"/>
                <a:cs typeface="Times New Roman" panose="02020603050405020304" pitchFamily="18" charset="0"/>
              </a:rPr>
            </a:br>
            <a:endParaRPr lang="en-US" sz="44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ADD7778-E621-419D-B3A7-01941287FD88}"/>
              </a:ext>
            </a:extLst>
          </p:cNvPr>
          <p:cNvSpPr>
            <a:spLocks noGrp="1"/>
          </p:cNvSpPr>
          <p:nvPr>
            <p:ph idx="1"/>
          </p:nvPr>
        </p:nvSpPr>
        <p:spPr>
          <a:xfrm>
            <a:off x="1636443" y="1944756"/>
            <a:ext cx="8915400" cy="4588566"/>
          </a:xfrm>
        </p:spPr>
        <p:txBody>
          <a:bodyPr>
            <a:normAutofit/>
          </a:bodyPr>
          <a:lstStyle/>
          <a:p>
            <a:pPr marL="0" indent="0">
              <a:buNone/>
            </a:pPr>
            <a:r>
              <a:rPr lang="en-GB" sz="2800" dirty="0">
                <a:latin typeface="Times New Roman" panose="02020603050405020304" pitchFamily="18" charset="0"/>
                <a:cs typeface="Times New Roman" panose="02020603050405020304" pitchFamily="18" charset="0"/>
              </a:rPr>
              <a:t>Two main steps: </a:t>
            </a:r>
          </a:p>
          <a:p>
            <a:pPr marL="0" indent="0">
              <a:lnSpc>
                <a:spcPct val="150000"/>
              </a:lnSpc>
              <a:buNone/>
            </a:pPr>
            <a:r>
              <a:rPr lang="en-GB" sz="2000" dirty="0">
                <a:latin typeface="Times New Roman" panose="02020603050405020304" pitchFamily="18" charset="0"/>
                <a:cs typeface="Times New Roman" panose="02020603050405020304" pitchFamily="18" charset="0"/>
              </a:rPr>
              <a:t>Step1: Preparing concrete specimens:</a:t>
            </a:r>
          </a:p>
          <a:p>
            <a:pPr marL="0" indent="0">
              <a:buNone/>
            </a:pPr>
            <a:endParaRPr lang="en-GB" dirty="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a:p>
            <a:pPr marL="0" indent="0">
              <a:buNone/>
            </a:pPr>
            <a:endParaRPr lang="en-GB" dirty="0">
              <a:latin typeface="Times New Roman" panose="02020603050405020304" pitchFamily="18" charset="0"/>
              <a:cs typeface="Times New Roman" panose="02020603050405020304" pitchFamily="18" charset="0"/>
            </a:endParaRPr>
          </a:p>
          <a:p>
            <a:pPr marL="0" indent="0">
              <a:lnSpc>
                <a:spcPct val="150000"/>
              </a:lnSpc>
              <a:buNone/>
            </a:pPr>
            <a:r>
              <a:rPr lang="en-GB" sz="2000" dirty="0">
                <a:latin typeface="Times New Roman" panose="02020603050405020304" pitchFamily="18" charset="0"/>
                <a:cs typeface="Times New Roman" panose="02020603050405020304" pitchFamily="18" charset="0"/>
              </a:rPr>
              <a:t>w/c= 75%.</a:t>
            </a:r>
          </a:p>
          <a:p>
            <a:pPr marL="0" indent="0">
              <a:lnSpc>
                <a:spcPct val="150000"/>
              </a:lnSpc>
              <a:buNone/>
            </a:pPr>
            <a:r>
              <a:rPr lang="en-GB" sz="2000" dirty="0">
                <a:latin typeface="Times New Roman" panose="02020603050405020304" pitchFamily="18" charset="0"/>
                <a:cs typeface="Times New Roman" panose="02020603050405020304" pitchFamily="18" charset="0"/>
              </a:rPr>
              <a:t>Study effect of different ratios of PCB (3%, 3.5%, 4%, 4.5%, 5%, 6%, 10% and 15%) on the blank concrete.</a:t>
            </a:r>
            <a:endParaRPr lang="en-US" sz="2000" dirty="0">
              <a:latin typeface="Times New Roman" panose="02020603050405020304" pitchFamily="18"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id="{8D84A9F1-87EF-4B97-AF8F-B762D6ECE8F3}"/>
              </a:ext>
            </a:extLst>
          </p:cNvPr>
          <p:cNvGraphicFramePr>
            <a:graphicFrameLocks noGrp="1"/>
          </p:cNvGraphicFramePr>
          <p:nvPr>
            <p:extLst>
              <p:ext uri="{D42A27DB-BD31-4B8C-83A1-F6EECF244321}">
                <p14:modId xmlns:p14="http://schemas.microsoft.com/office/powerpoint/2010/main" val="215042405"/>
              </p:ext>
            </p:extLst>
          </p:nvPr>
        </p:nvGraphicFramePr>
        <p:xfrm>
          <a:off x="1636443" y="3058160"/>
          <a:ext cx="8128000" cy="792480"/>
        </p:xfrm>
        <a:graphic>
          <a:graphicData uri="http://schemas.openxmlformats.org/drawingml/2006/table">
            <a:tbl>
              <a:tblPr firstRow="1" bandRow="1">
                <a:tableStyleId>{F5AB1C69-6EDB-4FF4-983F-18BD219EF322}</a:tableStyleId>
              </a:tblPr>
              <a:tblGrid>
                <a:gridCol w="2032000">
                  <a:extLst>
                    <a:ext uri="{9D8B030D-6E8A-4147-A177-3AD203B41FA5}">
                      <a16:colId xmlns:a16="http://schemas.microsoft.com/office/drawing/2014/main" val="2375772038"/>
                    </a:ext>
                  </a:extLst>
                </a:gridCol>
                <a:gridCol w="2032000">
                  <a:extLst>
                    <a:ext uri="{9D8B030D-6E8A-4147-A177-3AD203B41FA5}">
                      <a16:colId xmlns:a16="http://schemas.microsoft.com/office/drawing/2014/main" val="2207632818"/>
                    </a:ext>
                  </a:extLst>
                </a:gridCol>
                <a:gridCol w="2032000">
                  <a:extLst>
                    <a:ext uri="{9D8B030D-6E8A-4147-A177-3AD203B41FA5}">
                      <a16:colId xmlns:a16="http://schemas.microsoft.com/office/drawing/2014/main" val="3260205372"/>
                    </a:ext>
                  </a:extLst>
                </a:gridCol>
                <a:gridCol w="2032000">
                  <a:extLst>
                    <a:ext uri="{9D8B030D-6E8A-4147-A177-3AD203B41FA5}">
                      <a16:colId xmlns:a16="http://schemas.microsoft.com/office/drawing/2014/main" val="316131752"/>
                    </a:ext>
                  </a:extLst>
                </a:gridCol>
              </a:tblGrid>
              <a:tr h="370840">
                <a:tc>
                  <a:txBody>
                    <a:bodyPr/>
                    <a:lstStyle/>
                    <a:p>
                      <a:r>
                        <a:rPr lang="en-US" sz="2000" dirty="0">
                          <a:latin typeface="Times New Roman" panose="02020603050405020304" pitchFamily="18" charset="0"/>
                          <a:cs typeface="Times New Roman" panose="02020603050405020304" pitchFamily="18" charset="0"/>
                        </a:rPr>
                        <a:t>Material </a:t>
                      </a:r>
                    </a:p>
                  </a:txBody>
                  <a:tcPr/>
                </a:tc>
                <a:tc>
                  <a:txBody>
                    <a:bodyPr/>
                    <a:lstStyle/>
                    <a:p>
                      <a:r>
                        <a:rPr lang="en-US" sz="2000" kern="1200" dirty="0">
                          <a:latin typeface="Times New Roman" panose="02020603050405020304" pitchFamily="18" charset="0"/>
                          <a:cs typeface="Times New Roman" panose="02020603050405020304" pitchFamily="18" charset="0"/>
                        </a:rPr>
                        <a:t>Cement </a:t>
                      </a:r>
                      <a:endParaRPr lang="en-US" sz="2000" b="1" kern="1200" dirty="0">
                        <a:solidFill>
                          <a:schemeClr val="lt1"/>
                        </a:solidFill>
                        <a:latin typeface="Times New Roman" panose="02020603050405020304" pitchFamily="18" charset="0"/>
                        <a:ea typeface="+mn-ea"/>
                        <a:cs typeface="Times New Roman" panose="02020603050405020304" pitchFamily="18" charset="0"/>
                      </a:endParaRPr>
                    </a:p>
                  </a:txBody>
                  <a:tcPr/>
                </a:tc>
                <a:tc>
                  <a:txBody>
                    <a:bodyPr/>
                    <a:lstStyle/>
                    <a:p>
                      <a:r>
                        <a:rPr lang="en-US" sz="2000" kern="1200" dirty="0">
                          <a:latin typeface="Times New Roman" panose="02020603050405020304" pitchFamily="18" charset="0"/>
                          <a:cs typeface="Times New Roman" panose="02020603050405020304" pitchFamily="18" charset="0"/>
                        </a:rPr>
                        <a:t>Sand</a:t>
                      </a:r>
                      <a:endParaRPr lang="en-US" sz="2000" b="1" kern="1200" dirty="0">
                        <a:solidFill>
                          <a:schemeClr val="lt1"/>
                        </a:solidFill>
                        <a:latin typeface="Times New Roman" panose="02020603050405020304" pitchFamily="18" charset="0"/>
                        <a:ea typeface="+mn-ea"/>
                        <a:cs typeface="Times New Roman" panose="02020603050405020304" pitchFamily="18" charset="0"/>
                      </a:endParaRPr>
                    </a:p>
                  </a:txBody>
                  <a:tcPr/>
                </a:tc>
                <a:tc>
                  <a:txBody>
                    <a:bodyPr/>
                    <a:lstStyle/>
                    <a:p>
                      <a:r>
                        <a:rPr lang="en-US" sz="2000" kern="1200" dirty="0">
                          <a:latin typeface="Times New Roman" panose="02020603050405020304" pitchFamily="18" charset="0"/>
                          <a:cs typeface="Times New Roman" panose="02020603050405020304" pitchFamily="18" charset="0"/>
                        </a:rPr>
                        <a:t>Aggregate</a:t>
                      </a:r>
                      <a:endParaRPr lang="en-US" sz="2000" b="1" kern="1200" dirty="0">
                        <a:solidFill>
                          <a:schemeClr val="lt1"/>
                        </a:solidFill>
                        <a:latin typeface="Times New Roman" panose="02020603050405020304" pitchFamily="18" charset="0"/>
                        <a:ea typeface="+mn-ea"/>
                        <a:cs typeface="Times New Roman" panose="02020603050405020304" pitchFamily="18" charset="0"/>
                      </a:endParaRPr>
                    </a:p>
                  </a:txBody>
                  <a:tcPr/>
                </a:tc>
                <a:extLst>
                  <a:ext uri="{0D108BD9-81ED-4DB2-BD59-A6C34878D82A}">
                    <a16:rowId xmlns:a16="http://schemas.microsoft.com/office/drawing/2014/main" val="1135343768"/>
                  </a:ext>
                </a:extLst>
              </a:tr>
              <a:tr h="370840">
                <a:tc>
                  <a:txBody>
                    <a:bodyPr/>
                    <a:lstStyle/>
                    <a:p>
                      <a:r>
                        <a:rPr lang="en-US" sz="2000" kern="1200" dirty="0">
                          <a:latin typeface="Times New Roman" panose="02020603050405020304" pitchFamily="18" charset="0"/>
                          <a:cs typeface="Times New Roman" panose="02020603050405020304" pitchFamily="18" charset="0"/>
                        </a:rPr>
                        <a:t>Percentage </a:t>
                      </a:r>
                      <a:endParaRPr lang="en-US" sz="2000" b="1" kern="1200" dirty="0">
                        <a:solidFill>
                          <a:schemeClr val="lt1"/>
                        </a:solidFill>
                        <a:latin typeface="Times New Roman" panose="02020603050405020304" pitchFamily="18" charset="0"/>
                        <a:ea typeface="+mn-ea"/>
                        <a:cs typeface="Times New Roman" panose="02020603050405020304" pitchFamily="18" charset="0"/>
                      </a:endParaRPr>
                    </a:p>
                  </a:txBody>
                  <a:tcPr/>
                </a:tc>
                <a:tc>
                  <a:txBody>
                    <a:bodyPr/>
                    <a:lstStyle/>
                    <a:p>
                      <a:r>
                        <a:rPr lang="en-US" sz="2000" dirty="0">
                          <a:latin typeface="Times New Roman" panose="02020603050405020304" pitchFamily="18" charset="0"/>
                          <a:cs typeface="Times New Roman" panose="02020603050405020304" pitchFamily="18" charset="0"/>
                        </a:rPr>
                        <a:t>1</a:t>
                      </a:r>
                    </a:p>
                  </a:txBody>
                  <a:tcPr/>
                </a:tc>
                <a:tc>
                  <a:txBody>
                    <a:bodyPr/>
                    <a:lstStyle/>
                    <a:p>
                      <a:r>
                        <a:rPr lang="en-US" sz="2000" dirty="0">
                          <a:latin typeface="Times New Roman" panose="02020603050405020304" pitchFamily="18" charset="0"/>
                          <a:cs typeface="Times New Roman" panose="02020603050405020304" pitchFamily="18" charset="0"/>
                        </a:rPr>
                        <a:t>2</a:t>
                      </a:r>
                    </a:p>
                  </a:txBody>
                  <a:tcPr/>
                </a:tc>
                <a:tc>
                  <a:txBody>
                    <a:bodyPr/>
                    <a:lstStyle/>
                    <a:p>
                      <a:r>
                        <a:rPr lang="en-US" sz="2000" dirty="0">
                          <a:latin typeface="Times New Roman" panose="02020603050405020304" pitchFamily="18" charset="0"/>
                          <a:cs typeface="Times New Roman" panose="02020603050405020304" pitchFamily="18" charset="0"/>
                        </a:rPr>
                        <a:t>4</a:t>
                      </a:r>
                    </a:p>
                  </a:txBody>
                  <a:tcPr/>
                </a:tc>
                <a:extLst>
                  <a:ext uri="{0D108BD9-81ED-4DB2-BD59-A6C34878D82A}">
                    <a16:rowId xmlns:a16="http://schemas.microsoft.com/office/drawing/2014/main" val="3454838680"/>
                  </a:ext>
                </a:extLst>
              </a:tr>
            </a:tbl>
          </a:graphicData>
        </a:graphic>
      </p:graphicFrame>
    </p:spTree>
    <p:extLst>
      <p:ext uri="{BB962C8B-B14F-4D97-AF65-F5344CB8AC3E}">
        <p14:creationId xmlns:p14="http://schemas.microsoft.com/office/powerpoint/2010/main" val="317026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BC544-EBAE-4DAF-99C1-1CC3F5F71293}"/>
              </a:ext>
            </a:extLst>
          </p:cNvPr>
          <p:cNvSpPr>
            <a:spLocks noGrp="1"/>
          </p:cNvSpPr>
          <p:nvPr>
            <p:ph type="title"/>
          </p:nvPr>
        </p:nvSpPr>
        <p:spPr>
          <a:xfrm>
            <a:off x="1640156" y="534934"/>
            <a:ext cx="8911687" cy="1280890"/>
          </a:xfrm>
        </p:spPr>
        <p:txBody>
          <a:bodyPr>
            <a:noAutofit/>
          </a:bodyPr>
          <a:lstStyle/>
          <a:p>
            <a:r>
              <a:rPr lang="en-US" sz="4400" b="1" dirty="0">
                <a:latin typeface="Times New Roman" panose="02020603050405020304" pitchFamily="18" charset="0"/>
                <a:cs typeface="Times New Roman" panose="02020603050405020304" pitchFamily="18" charset="0"/>
              </a:rPr>
              <a:t>Experimental Work Program</a:t>
            </a:r>
            <a:br>
              <a:rPr lang="en-US" sz="4400" b="1" dirty="0">
                <a:latin typeface="Times New Roman" panose="02020603050405020304" pitchFamily="18" charset="0"/>
                <a:cs typeface="Times New Roman" panose="02020603050405020304" pitchFamily="18" charset="0"/>
              </a:rPr>
            </a:br>
            <a:endParaRPr lang="en-US" sz="44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BE09A63-12D2-4D68-99AC-C99C2CEA8D77}"/>
              </a:ext>
            </a:extLst>
          </p:cNvPr>
          <p:cNvSpPr>
            <a:spLocks noGrp="1"/>
          </p:cNvSpPr>
          <p:nvPr>
            <p:ph idx="1"/>
          </p:nvPr>
        </p:nvSpPr>
        <p:spPr>
          <a:xfrm>
            <a:off x="1640156" y="1904998"/>
            <a:ext cx="8915400" cy="4615071"/>
          </a:xfrm>
        </p:spPr>
        <p:txBody>
          <a:bodyPr>
            <a:normAutofit/>
          </a:bodyPr>
          <a:lstStyle/>
          <a:p>
            <a:pPr marL="0" indent="0">
              <a:buNone/>
            </a:pPr>
            <a:r>
              <a:rPr lang="en-GB" sz="2000" dirty="0">
                <a:latin typeface="Times New Roman" panose="02020603050405020304" pitchFamily="18" charset="0"/>
                <a:cs typeface="Times New Roman" panose="02020603050405020304" pitchFamily="18" charset="0"/>
              </a:rPr>
              <a:t>Step 2: Testing the samples:  </a:t>
            </a:r>
            <a:endParaRPr lang="en-US" sz="2000" dirty="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Slump test, Compression test and Absorption test were </a:t>
            </a:r>
            <a:r>
              <a:rPr lang="en-GB" sz="2000" dirty="0">
                <a:latin typeface="Times New Roman" panose="02020603050405020304" pitchFamily="18" charset="0"/>
                <a:cs typeface="Times New Roman" panose="02020603050405020304" pitchFamily="18" charset="0"/>
              </a:rPr>
              <a:t>conducted.</a:t>
            </a: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GB" sz="2000" dirty="0">
              <a:latin typeface="Times New Roman" panose="02020603050405020304" pitchFamily="18" charset="0"/>
              <a:cs typeface="Times New Roman" panose="02020603050405020304" pitchFamily="18" charset="0"/>
            </a:endParaRPr>
          </a:p>
          <a:p>
            <a:pPr marL="0" indent="0">
              <a:buNone/>
            </a:pPr>
            <a:endParaRPr lang="en-US" dirty="0"/>
          </a:p>
        </p:txBody>
      </p:sp>
      <p:pic>
        <p:nvPicPr>
          <p:cNvPr id="4" name="Picture 3">
            <a:extLst>
              <a:ext uri="{FF2B5EF4-FFF2-40B4-BE49-F238E27FC236}">
                <a16:creationId xmlns:a16="http://schemas.microsoft.com/office/drawing/2014/main" id="{74C5DDC7-C3CA-4DA8-8A8F-022D03EF2F64}"/>
              </a:ext>
            </a:extLst>
          </p:cNvPr>
          <p:cNvPicPr>
            <a:picLocks noChangeAspect="1"/>
          </p:cNvPicPr>
          <p:nvPr/>
        </p:nvPicPr>
        <p:blipFill>
          <a:blip r:embed="rId2"/>
          <a:stretch>
            <a:fillRect/>
          </a:stretch>
        </p:blipFill>
        <p:spPr>
          <a:xfrm>
            <a:off x="7964557" y="3061100"/>
            <a:ext cx="3750365" cy="3199296"/>
          </a:xfrm>
          <a:prstGeom prst="rect">
            <a:avLst/>
          </a:prstGeom>
        </p:spPr>
      </p:pic>
      <p:pic>
        <p:nvPicPr>
          <p:cNvPr id="5" name="Picture 4">
            <a:extLst>
              <a:ext uri="{FF2B5EF4-FFF2-40B4-BE49-F238E27FC236}">
                <a16:creationId xmlns:a16="http://schemas.microsoft.com/office/drawing/2014/main" id="{0569DA43-D158-437C-AE80-B0EED1DF624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396861" y="3061100"/>
            <a:ext cx="2399472" cy="3199296"/>
          </a:xfrm>
          <a:prstGeom prst="rect">
            <a:avLst/>
          </a:prstGeom>
        </p:spPr>
      </p:pic>
      <p:pic>
        <p:nvPicPr>
          <p:cNvPr id="7" name="Picture 6">
            <a:extLst>
              <a:ext uri="{FF2B5EF4-FFF2-40B4-BE49-F238E27FC236}">
                <a16:creationId xmlns:a16="http://schemas.microsoft.com/office/drawing/2014/main" id="{970CFA19-BBDB-486E-8359-EA87F83E3817}"/>
              </a:ext>
            </a:extLst>
          </p:cNvPr>
          <p:cNvPicPr>
            <a:picLocks noChangeAspect="1"/>
          </p:cNvPicPr>
          <p:nvPr/>
        </p:nvPicPr>
        <p:blipFill>
          <a:blip r:embed="rId4"/>
          <a:stretch>
            <a:fillRect/>
          </a:stretch>
        </p:blipFill>
        <p:spPr>
          <a:xfrm>
            <a:off x="4405719" y="3061099"/>
            <a:ext cx="2399472" cy="3199296"/>
          </a:xfrm>
          <a:prstGeom prst="rect">
            <a:avLst/>
          </a:prstGeom>
        </p:spPr>
      </p:pic>
    </p:spTree>
    <p:extLst>
      <p:ext uri="{BB962C8B-B14F-4D97-AF65-F5344CB8AC3E}">
        <p14:creationId xmlns:p14="http://schemas.microsoft.com/office/powerpoint/2010/main" val="3208176712"/>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3072</TotalTime>
  <Words>888</Words>
  <Application>Microsoft Office PowerPoint</Application>
  <PresentationFormat>Widescreen</PresentationFormat>
  <Paragraphs>257</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Cambria Math</vt:lpstr>
      <vt:lpstr>Century Gothic</vt:lpstr>
      <vt:lpstr>Times New Roman</vt:lpstr>
      <vt:lpstr>Wingdings 3</vt:lpstr>
      <vt:lpstr>Wisp</vt:lpstr>
      <vt:lpstr>The Effect of Pyrolized Carbon Black from Waste Tire in Concrete </vt:lpstr>
      <vt:lpstr>Agenda</vt:lpstr>
      <vt:lpstr>Introduction</vt:lpstr>
      <vt:lpstr>Introduction</vt:lpstr>
      <vt:lpstr>Objectives</vt:lpstr>
      <vt:lpstr>Experimental Work Program </vt:lpstr>
      <vt:lpstr>Experimental Work Program </vt:lpstr>
      <vt:lpstr>Experimental Work Program </vt:lpstr>
      <vt:lpstr>Experimental Work Program </vt:lpstr>
      <vt:lpstr>Results and Discussions </vt:lpstr>
      <vt:lpstr>Results and Discussions </vt:lpstr>
      <vt:lpstr>Results and Discussions </vt:lpstr>
      <vt:lpstr>Results and Discussions </vt:lpstr>
      <vt:lpstr>Results and Discussions </vt:lpstr>
      <vt:lpstr>Results and Discussions </vt:lpstr>
      <vt:lpstr>Results and Discussions </vt:lpstr>
      <vt:lpstr>Results and Discussions </vt:lpstr>
      <vt:lpstr>Conclusion</vt:lpstr>
      <vt:lpstr>Recommendations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 of Pyrolized Carbon Black from Waste Tire in Concrete</dc:title>
  <dc:creator>MajdGh</dc:creator>
  <cp:lastModifiedBy>MajdGh</cp:lastModifiedBy>
  <cp:revision>29</cp:revision>
  <dcterms:created xsi:type="dcterms:W3CDTF">2017-12-14T12:35:12Z</dcterms:created>
  <dcterms:modified xsi:type="dcterms:W3CDTF">2017-12-20T18:48:25Z</dcterms:modified>
</cp:coreProperties>
</file>