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98" r:id="rId2"/>
    <p:sldId id="311" r:id="rId3"/>
    <p:sldId id="313" r:id="rId4"/>
    <p:sldId id="257" r:id="rId5"/>
    <p:sldId id="258" r:id="rId6"/>
    <p:sldId id="324" r:id="rId7"/>
    <p:sldId id="323" r:id="rId8"/>
    <p:sldId id="261" r:id="rId9"/>
    <p:sldId id="312" r:id="rId10"/>
    <p:sldId id="325" r:id="rId11"/>
    <p:sldId id="314" r:id="rId12"/>
    <p:sldId id="264" r:id="rId13"/>
    <p:sldId id="317" r:id="rId14"/>
    <p:sldId id="318" r:id="rId15"/>
    <p:sldId id="319" r:id="rId16"/>
    <p:sldId id="320" r:id="rId17"/>
    <p:sldId id="278" r:id="rId18"/>
    <p:sldId id="326" r:id="rId19"/>
    <p:sldId id="273" r:id="rId20"/>
    <p:sldId id="327" r:id="rId21"/>
    <p:sldId id="280" r:id="rId22"/>
    <p:sldId id="274" r:id="rId23"/>
    <p:sldId id="321" r:id="rId24"/>
    <p:sldId id="277" r:id="rId25"/>
    <p:sldId id="276" r:id="rId26"/>
    <p:sldId id="281" r:id="rId27"/>
    <p:sldId id="295" r:id="rId28"/>
    <p:sldId id="306" r:id="rId29"/>
    <p:sldId id="309" r:id="rId30"/>
    <p:sldId id="310" r:id="rId31"/>
    <p:sldId id="316" r:id="rId32"/>
  </p:sldIdLst>
  <p:sldSz cx="9144000" cy="6858000" type="screen4x3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C0EF8-AEA5-4965-BB1D-D9705C8C3777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8DDB6-BA16-4876-94F2-59FA41047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5AD490-0209-4D15-B3C0-02106F2A267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6E1038-1D27-43A1-B7E3-61C6CBC9A93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C:\Users\Abed EL-Rahman\Desktop\IMG_0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Subscriber Unit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18002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048000"/>
            <a:ext cx="883475" cy="103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54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667000"/>
            <a:ext cx="1282700" cy="189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46482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RNU300ODU Residential Outdoor CPE</a:t>
            </a:r>
            <a:endParaRPr lang="en-US" dirty="0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200400" y="4343400"/>
            <a:ext cx="2133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RNU300ETH-MIMO Residential Indoor CPE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0" y="4267200"/>
            <a:ext cx="266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RNU303-USB USB Dongles nomadic or mobile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4600" y="31242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Planning Process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762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Site Planning: Planning Process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Geographical area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Content Placeholder 7" descr="x2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62200"/>
            <a:ext cx="7924800" cy="35814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 this project work, licensed   bands   2.5GHz is therefore   assumed   for   the deployment. channel bandwidth 10 MHz TDD, and spectrum 30MHz. </a:t>
            </a:r>
          </a:p>
          <a:p>
            <a:endParaRPr lang="en-US" dirty="0"/>
          </a:p>
        </p:txBody>
      </p:sp>
      <p:graphicFrame>
        <p:nvGraphicFramePr>
          <p:cNvPr id="4" name="Group 4"/>
          <p:cNvGraphicFramePr>
            <a:graphicFrameLocks/>
          </p:cNvGraphicFramePr>
          <p:nvPr/>
        </p:nvGraphicFramePr>
        <p:xfrm>
          <a:off x="609600" y="4038600"/>
          <a:ext cx="7439758" cy="1889761"/>
        </p:xfrm>
        <a:graphic>
          <a:graphicData uri="http://schemas.openxmlformats.org/drawingml/2006/table">
            <a:tbl>
              <a:tblPr/>
              <a:tblGrid>
                <a:gridCol w="2967404"/>
                <a:gridCol w="4472354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Feature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Deployment options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Used spectrum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 2.5,GHz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Bandwidth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10 MHz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Nokia Sans Wide" pitchFamily="34" charset="0"/>
                      </a:endParaRP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Duplex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TDD 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Sub channel/frequency reuse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  <a:ea typeface="Times New Roman" pitchFamily="18" charset="0"/>
                          <a:cs typeface="Arial" pitchFamily="34" charset="0"/>
                        </a:rPr>
                        <a:t>1/3, 1/4 , 1 (PUSC/FUSC)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Cell </a:t>
            </a:r>
            <a:r>
              <a:rPr lang="en-US" dirty="0" smtClean="0"/>
              <a:t>Radius COST-231Hata Model</a:t>
            </a:r>
            <a:endParaRPr lang="en-US" dirty="0"/>
          </a:p>
        </p:txBody>
      </p:sp>
      <p:pic>
        <p:nvPicPr>
          <p:cNvPr id="4" name="Content Placeholder 3" descr="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971800"/>
            <a:ext cx="6553200" cy="3657600"/>
          </a:xfrm>
        </p:spPr>
      </p:pic>
      <p:pic>
        <p:nvPicPr>
          <p:cNvPr id="5" name="Picture 4" descr="4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5458587" cy="137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4600" y="31242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Coverage Deployment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" name="Picture 20" descr="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219200"/>
            <a:ext cx="5009524" cy="3429000"/>
          </a:xfrm>
          <a:prstGeom prst="rect">
            <a:avLst/>
          </a:prstGeom>
        </p:spPr>
      </p:pic>
      <p:pic>
        <p:nvPicPr>
          <p:cNvPr id="22" name="Picture 21" descr="9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876800"/>
            <a:ext cx="6076191" cy="10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057400"/>
            <a:ext cx="8053263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04800"/>
            <a:ext cx="8458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An-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Najah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National University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Mobile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-Max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Network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cooperation with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Jawwal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Abed EL-Rahman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Sholi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Mohammad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Baddad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Supervisor: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Dr.saed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Tarapiah</a:t>
            </a:r>
          </a:p>
          <a:p>
            <a:pPr algn="ctr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2014</a:t>
            </a:r>
          </a:p>
          <a:p>
            <a:endParaRPr lang="en-US" dirty="0"/>
          </a:p>
        </p:txBody>
      </p:sp>
      <p:pic>
        <p:nvPicPr>
          <p:cNvPr id="1026" name="Picture 2" descr="C:\Users\Abed EL-Rahman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9800" cy="2286001"/>
          </a:xfrm>
          <a:prstGeom prst="rect">
            <a:avLst/>
          </a:prstGeom>
          <a:noFill/>
        </p:spPr>
      </p:pic>
      <p:pic>
        <p:nvPicPr>
          <p:cNvPr id="1027" name="Picture 3" descr="C:\Users\Abed EL-Rahman\Desktop\26571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0"/>
            <a:ext cx="2143125" cy="2143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Configuration</a:t>
            </a:r>
            <a:endParaRPr 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86200"/>
            <a:ext cx="61817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0" y="1981200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Since mobile </a:t>
            </a:r>
            <a:r>
              <a:rPr lang="en-US" dirty="0" err="1" smtClean="0"/>
              <a:t>Wi</a:t>
            </a:r>
            <a:r>
              <a:rPr lang="en-US" dirty="0" smtClean="0"/>
              <a:t>-MAX uses shared resources, the data rate per sector is shared equally among all users currently served under the </a:t>
            </a:r>
            <a:r>
              <a:rPr lang="en-US" dirty="0" smtClean="0"/>
              <a:t>cell.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27432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Due to the low probability that all customers are going to be served in a single base station, it is assumed that at least 10 customers can be served per sector.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90800" y="32004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Capacity Deployment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80772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19400" y="32004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Frequency Reuse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8956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3048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-914400" y="838200"/>
            <a:ext cx="67056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rgbClr val="5289A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Frequency Reuse Scheme: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429000"/>
            <a:ext cx="6460818" cy="2671880"/>
          </a:xfrm>
          <a:prstGeom prst="rect">
            <a:avLst/>
          </a:prstGeom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0"/>
            <a:ext cx="233954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143000" y="22860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 R is the radius of the cell, and N is the number of cells per cluster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-838200" y="762000"/>
            <a:ext cx="552266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rgbClr val="5289A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Frequency reuse distance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19400" y="32004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Network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Equipment Report&amp; Visibility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Where Can be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257800" y="838200"/>
            <a:ext cx="3646487" cy="2671763"/>
            <a:chOff x="8022" y="1645"/>
            <a:chExt cx="5742" cy="420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8" name="Picture 7" descr="white_paper_c11-520862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0200" y="990600"/>
            <a:ext cx="3305175" cy="2409825"/>
          </a:xfrm>
          <a:prstGeom prst="rect">
            <a:avLst/>
          </a:prstGeom>
        </p:spPr>
      </p:pic>
      <p:pic>
        <p:nvPicPr>
          <p:cNvPr id="9" name="Picture 8" descr="sm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0200" y="3810000"/>
            <a:ext cx="3352800" cy="2286000"/>
          </a:xfrm>
          <a:prstGeom prst="rect">
            <a:avLst/>
          </a:prstGeom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181600" y="3581400"/>
            <a:ext cx="3798887" cy="2671763"/>
            <a:chOff x="8022" y="1645"/>
            <a:chExt cx="5742" cy="4207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9600" y="762000"/>
            <a:ext cx="457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chemeClr val="tx2"/>
                </a:solidFill>
              </a:rPr>
              <a:t>Existence Problem. </a:t>
            </a:r>
          </a:p>
          <a:p>
            <a:pPr algn="just"/>
            <a:endParaRPr lang="en-US" dirty="0" smtClean="0">
              <a:solidFill>
                <a:schemeClr val="tx2"/>
              </a:solidFill>
            </a:endParaRPr>
          </a:p>
          <a:p>
            <a:pPr algn="just"/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en-US" dirty="0" smtClean="0"/>
              <a:t>›  Mobile data traffic growth</a:t>
            </a:r>
          </a:p>
          <a:p>
            <a:pPr algn="just"/>
            <a:r>
              <a:rPr lang="en-US" dirty="0" smtClean="0"/>
              <a:t>  </a:t>
            </a:r>
          </a:p>
          <a:p>
            <a:pPr algn="just"/>
            <a:r>
              <a:rPr lang="en-US" dirty="0" smtClean="0"/>
              <a:t> </a:t>
            </a:r>
          </a:p>
          <a:p>
            <a:pPr algn="just"/>
            <a:r>
              <a:rPr lang="en-US" dirty="0" smtClean="0"/>
              <a:t>› Due to increased usage on Smartphone’s, Smartphone’s will reach 66 percent of mobile data traffic by 2018.</a:t>
            </a:r>
          </a:p>
          <a:p>
            <a:pPr algn="just"/>
            <a:r>
              <a:rPr lang="en-US" dirty="0" smtClean="0"/>
              <a:t> 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 </a:t>
            </a:r>
          </a:p>
          <a:p>
            <a:pPr algn="just"/>
            <a:r>
              <a:rPr lang="en-US" dirty="0" smtClean="0"/>
              <a:t>› In the recent years there has been a skyrocket rise in mobile data usage especially due to the large number of </a:t>
            </a:r>
            <a:r>
              <a:rPr lang="en-US" dirty="0" err="1" smtClean="0"/>
              <a:t>smartphones</a:t>
            </a:r>
            <a:r>
              <a:rPr lang="en-US" dirty="0" smtClean="0"/>
              <a:t>  in use.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2743200"/>
            <a:ext cx="91249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1336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Thank You</a:t>
            </a:r>
          </a:p>
          <a:p>
            <a:pPr algn="ctr"/>
            <a:endParaRPr lang="en-US" sz="3200" dirty="0" smtClean="0">
              <a:solidFill>
                <a:schemeClr val="accent6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Any Questions ?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181600" y="381000"/>
            <a:ext cx="3646487" cy="2671763"/>
            <a:chOff x="8022" y="1645"/>
            <a:chExt cx="5742" cy="4207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685800"/>
            <a:ext cx="3196063" cy="209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bed EL-Rahman\Desktop\demand-vs-capac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810000"/>
            <a:ext cx="3366655" cy="2057400"/>
          </a:xfrm>
          <a:prstGeom prst="rect">
            <a:avLst/>
          </a:prstGeom>
          <a:noFill/>
        </p:spPr>
      </p:pic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5181600" y="3505200"/>
            <a:ext cx="3646487" cy="2671763"/>
            <a:chOff x="8022" y="1645"/>
            <a:chExt cx="5742" cy="4207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7200" y="609600"/>
            <a:ext cx="4495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Capacity and Spectrum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 Overall capacity is not keeping pace with data demand.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 That means future networks supporting the mobile internet will need to integrate smaller cell architectures to scale.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 The telecoms operators and providers followed accordingly.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953000" y="381000"/>
            <a:ext cx="3875087" cy="2819400"/>
            <a:chOff x="8022" y="1645"/>
            <a:chExt cx="5742" cy="4207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050" name="Picture 2" descr="C:\Users\Abed EL-Rahman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943" y="762000"/>
            <a:ext cx="3282145" cy="2133600"/>
          </a:xfrm>
          <a:prstGeom prst="rect">
            <a:avLst/>
          </a:prstGeom>
          <a:noFill/>
        </p:spPr>
      </p:pic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5029200" y="3352800"/>
            <a:ext cx="3875087" cy="2819400"/>
            <a:chOff x="8022" y="1645"/>
            <a:chExt cx="5742" cy="4207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051" name="Picture 3" descr="C:\Users\Abed EL-Rahman\Desktop\femto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05200"/>
            <a:ext cx="1752600" cy="561975"/>
          </a:xfrm>
          <a:prstGeom prst="rect">
            <a:avLst/>
          </a:prstGeom>
          <a:noFill/>
        </p:spPr>
      </p:pic>
      <p:pic>
        <p:nvPicPr>
          <p:cNvPr id="2052" name="Picture 4" descr="C:\Users\Abed EL-Rahman\Desktop\wifi_logo2_w_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343400"/>
            <a:ext cx="3124200" cy="163860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04800" y="533400"/>
            <a:ext cx="449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Possible Solutions</a:t>
            </a:r>
          </a:p>
          <a:p>
            <a:pPr algn="just"/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To solve this problem; dramatic increasing in mobile data traffic; there are several solutions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Upgrade the existence infrastructure.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Offloading to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Femto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-cells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Wi-Fi networks. </a:t>
            </a:r>
          </a:p>
          <a:p>
            <a:pPr algn="just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›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Wi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-Max.</a:t>
            </a:r>
          </a:p>
          <a:p>
            <a:pPr algn="just"/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Wi</a:t>
            </a:r>
            <a:r>
              <a:rPr lang="en-US" dirty="0" smtClean="0"/>
              <a:t>-Max VS HSPA</a:t>
            </a:r>
            <a:endParaRPr lang="en-US" dirty="0"/>
          </a:p>
        </p:txBody>
      </p:sp>
      <p:pic>
        <p:nvPicPr>
          <p:cNvPr id="4" name="Content Placeholder 3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7598447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9600" cy="1143000"/>
          </a:xfrm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25" name="Group 4"/>
          <p:cNvGraphicFramePr>
            <a:graphicFrameLocks/>
          </p:cNvGraphicFramePr>
          <p:nvPr/>
        </p:nvGraphicFramePr>
        <p:xfrm>
          <a:off x="422649" y="4344570"/>
          <a:ext cx="7439758" cy="1889761"/>
        </p:xfrm>
        <a:graphic>
          <a:graphicData uri="http://schemas.openxmlformats.org/drawingml/2006/table">
            <a:tbl>
              <a:tblPr/>
              <a:tblGrid>
                <a:gridCol w="2967404"/>
                <a:gridCol w="4472354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Feature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Deployment options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F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Used spectrum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2.3, 2.5, 3.3, 3.5, etc. GHz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Bandwidth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1.25 – 20 MHz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Duplex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TDD or FDD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15000"/>
                        </a:spcBef>
                        <a:spcAft>
                          <a:spcPct val="15000"/>
                        </a:spcAft>
                        <a:buClr>
                          <a:srgbClr val="0033CC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</a:rPr>
                        <a:t>Sub channel/frequency reuse</a:t>
                      </a:r>
                    </a:p>
                  </a:txBody>
                  <a:tcPr marL="83527" marR="83527" marT="44450" marB="444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okia Sans Wide" pitchFamily="34" charset="0"/>
                          <a:ea typeface="Times New Roman" pitchFamily="18" charset="0"/>
                          <a:cs typeface="Arial" pitchFamily="34" charset="0"/>
                        </a:rPr>
                        <a:t>1/3, 1/4 , 1 (PUSC/FUSC)</a:t>
                      </a:r>
                    </a:p>
                  </a:txBody>
                  <a:tcPr marL="83527" marR="83527" marT="44450" marB="444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3581400"/>
            <a:ext cx="9144000" cy="2971800"/>
            <a:chOff x="8022" y="1645"/>
            <a:chExt cx="5742" cy="4207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8023" y="2108"/>
              <a:ext cx="574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35" y="62"/>
                </a:cxn>
                <a:cxn ang="0">
                  <a:pos x="13" y="100"/>
                </a:cxn>
                <a:cxn ang="0">
                  <a:pos x="1" y="144"/>
                </a:cxn>
                <a:cxn ang="0">
                  <a:pos x="0" y="4019"/>
                </a:cxn>
                <a:cxn ang="0">
                  <a:pos x="3" y="4054"/>
                </a:cxn>
                <a:cxn ang="0">
                  <a:pos x="18" y="4097"/>
                </a:cxn>
                <a:cxn ang="0">
                  <a:pos x="42" y="4133"/>
                </a:cxn>
                <a:cxn ang="0">
                  <a:pos x="74" y="4162"/>
                </a:cxn>
                <a:cxn ang="0">
                  <a:pos x="113" y="4180"/>
                </a:cxn>
                <a:cxn ang="0">
                  <a:pos x="156" y="4187"/>
                </a:cxn>
                <a:cxn ang="0">
                  <a:pos x="5461" y="4187"/>
                </a:cxn>
                <a:cxn ang="0">
                  <a:pos x="5504" y="4177"/>
                </a:cxn>
                <a:cxn ang="0">
                  <a:pos x="5541" y="4156"/>
                </a:cxn>
                <a:cxn ang="0">
                  <a:pos x="5571" y="4125"/>
                </a:cxn>
                <a:cxn ang="0">
                  <a:pos x="5594" y="4086"/>
                </a:cxn>
                <a:cxn ang="0">
                  <a:pos x="5605" y="4042"/>
                </a:cxn>
                <a:cxn ang="0">
                  <a:pos x="5607" y="450"/>
                </a:cxn>
                <a:cxn ang="0">
                  <a:pos x="5586" y="412"/>
                </a:cxn>
                <a:cxn ang="0">
                  <a:pos x="5545" y="412"/>
                </a:cxn>
                <a:cxn ang="0">
                  <a:pos x="5526" y="450"/>
                </a:cxn>
                <a:cxn ang="0">
                  <a:pos x="5525" y="4032"/>
                </a:cxn>
                <a:cxn ang="0">
                  <a:pos x="5506" y="4072"/>
                </a:cxn>
                <a:cxn ang="0">
                  <a:pos x="5471" y="4097"/>
                </a:cxn>
                <a:cxn ang="0">
                  <a:pos x="156" y="4100"/>
                </a:cxn>
                <a:cxn ang="0">
                  <a:pos x="122" y="4092"/>
                </a:cxn>
                <a:cxn ang="0">
                  <a:pos x="92" y="4062"/>
                </a:cxn>
                <a:cxn ang="0">
                  <a:pos x="80" y="4019"/>
                </a:cxn>
                <a:cxn ang="0">
                  <a:pos x="81" y="155"/>
                </a:cxn>
                <a:cxn ang="0">
                  <a:pos x="98" y="114"/>
                </a:cxn>
                <a:cxn ang="0">
                  <a:pos x="133" y="90"/>
                </a:cxn>
                <a:cxn ang="0">
                  <a:pos x="5450" y="86"/>
                </a:cxn>
                <a:cxn ang="0">
                  <a:pos x="5482" y="95"/>
                </a:cxn>
                <a:cxn ang="0">
                  <a:pos x="5514" y="125"/>
                </a:cxn>
                <a:cxn ang="0">
                  <a:pos x="5526" y="168"/>
                </a:cxn>
                <a:cxn ang="0">
                  <a:pos x="5531" y="308"/>
                </a:cxn>
                <a:cxn ang="0">
                  <a:pos x="5566" y="331"/>
                </a:cxn>
                <a:cxn ang="0">
                  <a:pos x="5601" y="308"/>
                </a:cxn>
                <a:cxn ang="0">
                  <a:pos x="5607" y="168"/>
                </a:cxn>
                <a:cxn ang="0">
                  <a:pos x="5603" y="133"/>
                </a:cxn>
                <a:cxn ang="0">
                  <a:pos x="5589" y="90"/>
                </a:cxn>
                <a:cxn ang="0">
                  <a:pos x="5564" y="53"/>
                </a:cxn>
                <a:cxn ang="0">
                  <a:pos x="5532" y="25"/>
                </a:cxn>
                <a:cxn ang="0">
                  <a:pos x="5493" y="6"/>
                </a:cxn>
                <a:cxn ang="0">
                  <a:pos x="5450" y="0"/>
                </a:cxn>
                <a:cxn ang="0">
                  <a:pos x="145" y="0"/>
                </a:cxn>
                <a:cxn ang="0">
                  <a:pos x="103" y="10"/>
                </a:cxn>
              </a:cxnLst>
              <a:rect l="0" t="0" r="r" b="b"/>
              <a:pathLst>
                <a:path w="5607" h="4187">
                  <a:moveTo>
                    <a:pt x="84" y="19"/>
                  </a:moveTo>
                  <a:lnTo>
                    <a:pt x="66" y="31"/>
                  </a:lnTo>
                  <a:lnTo>
                    <a:pt x="49" y="45"/>
                  </a:lnTo>
                  <a:lnTo>
                    <a:pt x="35" y="62"/>
                  </a:lnTo>
                  <a:lnTo>
                    <a:pt x="23" y="80"/>
                  </a:lnTo>
                  <a:lnTo>
                    <a:pt x="13" y="100"/>
                  </a:lnTo>
                  <a:lnTo>
                    <a:pt x="6" y="122"/>
                  </a:lnTo>
                  <a:lnTo>
                    <a:pt x="1" y="144"/>
                  </a:lnTo>
                  <a:lnTo>
                    <a:pt x="0" y="168"/>
                  </a:lnTo>
                  <a:lnTo>
                    <a:pt x="0" y="4019"/>
                  </a:lnTo>
                  <a:lnTo>
                    <a:pt x="0" y="4031"/>
                  </a:lnTo>
                  <a:lnTo>
                    <a:pt x="3" y="4054"/>
                  </a:lnTo>
                  <a:lnTo>
                    <a:pt x="9" y="4076"/>
                  </a:lnTo>
                  <a:lnTo>
                    <a:pt x="18" y="4097"/>
                  </a:lnTo>
                  <a:lnTo>
                    <a:pt x="29" y="4116"/>
                  </a:lnTo>
                  <a:lnTo>
                    <a:pt x="42" y="4133"/>
                  </a:lnTo>
                  <a:lnTo>
                    <a:pt x="57" y="4149"/>
                  </a:lnTo>
                  <a:lnTo>
                    <a:pt x="74" y="4162"/>
                  </a:lnTo>
                  <a:lnTo>
                    <a:pt x="93" y="4173"/>
                  </a:lnTo>
                  <a:lnTo>
                    <a:pt x="113" y="4180"/>
                  </a:lnTo>
                  <a:lnTo>
                    <a:pt x="134" y="4185"/>
                  </a:lnTo>
                  <a:lnTo>
                    <a:pt x="156" y="4187"/>
                  </a:lnTo>
                  <a:lnTo>
                    <a:pt x="5450" y="4187"/>
                  </a:lnTo>
                  <a:lnTo>
                    <a:pt x="5461" y="4187"/>
                  </a:lnTo>
                  <a:lnTo>
                    <a:pt x="5483" y="4183"/>
                  </a:lnTo>
                  <a:lnTo>
                    <a:pt x="5504" y="4177"/>
                  </a:lnTo>
                  <a:lnTo>
                    <a:pt x="5523" y="4168"/>
                  </a:lnTo>
                  <a:lnTo>
                    <a:pt x="5541" y="4156"/>
                  </a:lnTo>
                  <a:lnTo>
                    <a:pt x="5557" y="4141"/>
                  </a:lnTo>
                  <a:lnTo>
                    <a:pt x="5571" y="4125"/>
                  </a:lnTo>
                  <a:lnTo>
                    <a:pt x="5584" y="4107"/>
                  </a:lnTo>
                  <a:lnTo>
                    <a:pt x="5594" y="4086"/>
                  </a:lnTo>
                  <a:lnTo>
                    <a:pt x="5601" y="4065"/>
                  </a:lnTo>
                  <a:lnTo>
                    <a:pt x="5605" y="4042"/>
                  </a:lnTo>
                  <a:lnTo>
                    <a:pt x="5607" y="4019"/>
                  </a:lnTo>
                  <a:lnTo>
                    <a:pt x="5607" y="450"/>
                  </a:lnTo>
                  <a:lnTo>
                    <a:pt x="5601" y="427"/>
                  </a:lnTo>
                  <a:lnTo>
                    <a:pt x="5586" y="412"/>
                  </a:lnTo>
                  <a:lnTo>
                    <a:pt x="5566" y="407"/>
                  </a:lnTo>
                  <a:lnTo>
                    <a:pt x="5545" y="412"/>
                  </a:lnTo>
                  <a:lnTo>
                    <a:pt x="5531" y="427"/>
                  </a:lnTo>
                  <a:lnTo>
                    <a:pt x="5526" y="450"/>
                  </a:lnTo>
                  <a:lnTo>
                    <a:pt x="5526" y="4019"/>
                  </a:lnTo>
                  <a:lnTo>
                    <a:pt x="5525" y="4032"/>
                  </a:lnTo>
                  <a:lnTo>
                    <a:pt x="5518" y="4053"/>
                  </a:lnTo>
                  <a:lnTo>
                    <a:pt x="5506" y="4072"/>
                  </a:lnTo>
                  <a:lnTo>
                    <a:pt x="5490" y="4087"/>
                  </a:lnTo>
                  <a:lnTo>
                    <a:pt x="5471" y="4097"/>
                  </a:lnTo>
                  <a:lnTo>
                    <a:pt x="5450" y="4100"/>
                  </a:lnTo>
                  <a:lnTo>
                    <a:pt x="156" y="4100"/>
                  </a:lnTo>
                  <a:lnTo>
                    <a:pt x="143" y="4099"/>
                  </a:lnTo>
                  <a:lnTo>
                    <a:pt x="122" y="4092"/>
                  </a:lnTo>
                  <a:lnTo>
                    <a:pt x="105" y="4079"/>
                  </a:lnTo>
                  <a:lnTo>
                    <a:pt x="92" y="4062"/>
                  </a:lnTo>
                  <a:lnTo>
                    <a:pt x="83" y="4041"/>
                  </a:lnTo>
                  <a:lnTo>
                    <a:pt x="80" y="4019"/>
                  </a:lnTo>
                  <a:lnTo>
                    <a:pt x="80" y="168"/>
                  </a:lnTo>
                  <a:lnTo>
                    <a:pt x="81" y="155"/>
                  </a:lnTo>
                  <a:lnTo>
                    <a:pt x="87" y="133"/>
                  </a:lnTo>
                  <a:lnTo>
                    <a:pt x="98" y="114"/>
                  </a:lnTo>
                  <a:lnTo>
                    <a:pt x="114" y="100"/>
                  </a:lnTo>
                  <a:lnTo>
                    <a:pt x="133" y="90"/>
                  </a:lnTo>
                  <a:lnTo>
                    <a:pt x="156" y="86"/>
                  </a:lnTo>
                  <a:lnTo>
                    <a:pt x="5450" y="86"/>
                  </a:lnTo>
                  <a:lnTo>
                    <a:pt x="5462" y="88"/>
                  </a:lnTo>
                  <a:lnTo>
                    <a:pt x="5482" y="95"/>
                  </a:lnTo>
                  <a:lnTo>
                    <a:pt x="5500" y="107"/>
                  </a:lnTo>
                  <a:lnTo>
                    <a:pt x="5514" y="125"/>
                  </a:lnTo>
                  <a:lnTo>
                    <a:pt x="5523" y="145"/>
                  </a:lnTo>
                  <a:lnTo>
                    <a:pt x="5526" y="168"/>
                  </a:lnTo>
                  <a:lnTo>
                    <a:pt x="5526" y="287"/>
                  </a:lnTo>
                  <a:lnTo>
                    <a:pt x="5531" y="308"/>
                  </a:lnTo>
                  <a:lnTo>
                    <a:pt x="5545" y="324"/>
                  </a:lnTo>
                  <a:lnTo>
                    <a:pt x="5566" y="331"/>
                  </a:lnTo>
                  <a:lnTo>
                    <a:pt x="5586" y="325"/>
                  </a:lnTo>
                  <a:lnTo>
                    <a:pt x="5601" y="308"/>
                  </a:lnTo>
                  <a:lnTo>
                    <a:pt x="5607" y="287"/>
                  </a:lnTo>
                  <a:lnTo>
                    <a:pt x="5607" y="168"/>
                  </a:lnTo>
                  <a:lnTo>
                    <a:pt x="5607" y="156"/>
                  </a:lnTo>
                  <a:lnTo>
                    <a:pt x="5603" y="133"/>
                  </a:lnTo>
                  <a:lnTo>
                    <a:pt x="5597" y="110"/>
                  </a:lnTo>
                  <a:lnTo>
                    <a:pt x="5589" y="90"/>
                  </a:lnTo>
                  <a:lnTo>
                    <a:pt x="5578" y="70"/>
                  </a:lnTo>
                  <a:lnTo>
                    <a:pt x="5564" y="53"/>
                  </a:lnTo>
                  <a:lnTo>
                    <a:pt x="5549" y="38"/>
                  </a:lnTo>
                  <a:lnTo>
                    <a:pt x="5532" y="25"/>
                  </a:lnTo>
                  <a:lnTo>
                    <a:pt x="5513" y="14"/>
                  </a:lnTo>
                  <a:lnTo>
                    <a:pt x="5493" y="6"/>
                  </a:lnTo>
                  <a:lnTo>
                    <a:pt x="5472" y="1"/>
                  </a:lnTo>
                  <a:lnTo>
                    <a:pt x="5450" y="0"/>
                  </a:lnTo>
                  <a:lnTo>
                    <a:pt x="156" y="0"/>
                  </a:lnTo>
                  <a:lnTo>
                    <a:pt x="145" y="0"/>
                  </a:lnTo>
                  <a:lnTo>
                    <a:pt x="123" y="3"/>
                  </a:lnTo>
                  <a:lnTo>
                    <a:pt x="103" y="10"/>
                  </a:lnTo>
                  <a:lnTo>
                    <a:pt x="84" y="19"/>
                  </a:lnTo>
                  <a:close/>
                </a:path>
              </a:pathLst>
            </a:custGeom>
            <a:solidFill>
              <a:srgbClr val="5B64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110" y="1655"/>
              <a:ext cx="5607" cy="4187"/>
            </a:xfrm>
            <a:custGeom>
              <a:avLst/>
              <a:gdLst/>
              <a:ahLst/>
              <a:cxnLst>
                <a:cxn ang="0">
                  <a:pos x="134" y="4185"/>
                </a:cxn>
                <a:cxn ang="0">
                  <a:pos x="93" y="4173"/>
                </a:cxn>
                <a:cxn ang="0">
                  <a:pos x="57" y="4149"/>
                </a:cxn>
                <a:cxn ang="0">
                  <a:pos x="29" y="4116"/>
                </a:cxn>
                <a:cxn ang="0">
                  <a:pos x="9" y="4076"/>
                </a:cxn>
                <a:cxn ang="0">
                  <a:pos x="0" y="4031"/>
                </a:cxn>
                <a:cxn ang="0">
                  <a:pos x="0" y="168"/>
                </a:cxn>
                <a:cxn ang="0">
                  <a:pos x="6" y="122"/>
                </a:cxn>
                <a:cxn ang="0">
                  <a:pos x="23" y="80"/>
                </a:cxn>
                <a:cxn ang="0">
                  <a:pos x="49" y="45"/>
                </a:cxn>
                <a:cxn ang="0">
                  <a:pos x="84" y="19"/>
                </a:cxn>
                <a:cxn ang="0">
                  <a:pos x="123" y="3"/>
                </a:cxn>
                <a:cxn ang="0">
                  <a:pos x="156" y="0"/>
                </a:cxn>
                <a:cxn ang="0">
                  <a:pos x="5472" y="1"/>
                </a:cxn>
                <a:cxn ang="0">
                  <a:pos x="5513" y="14"/>
                </a:cxn>
                <a:cxn ang="0">
                  <a:pos x="5549" y="38"/>
                </a:cxn>
                <a:cxn ang="0">
                  <a:pos x="5578" y="70"/>
                </a:cxn>
                <a:cxn ang="0">
                  <a:pos x="5597" y="110"/>
                </a:cxn>
                <a:cxn ang="0">
                  <a:pos x="5607" y="156"/>
                </a:cxn>
                <a:cxn ang="0">
                  <a:pos x="5607" y="287"/>
                </a:cxn>
                <a:cxn ang="0">
                  <a:pos x="5586" y="325"/>
                </a:cxn>
                <a:cxn ang="0">
                  <a:pos x="5545" y="324"/>
                </a:cxn>
                <a:cxn ang="0">
                  <a:pos x="5526" y="287"/>
                </a:cxn>
                <a:cxn ang="0">
                  <a:pos x="5523" y="145"/>
                </a:cxn>
                <a:cxn ang="0">
                  <a:pos x="5500" y="107"/>
                </a:cxn>
                <a:cxn ang="0">
                  <a:pos x="5462" y="88"/>
                </a:cxn>
                <a:cxn ang="0">
                  <a:pos x="156" y="86"/>
                </a:cxn>
                <a:cxn ang="0">
                  <a:pos x="114" y="100"/>
                </a:cxn>
                <a:cxn ang="0">
                  <a:pos x="87" y="133"/>
                </a:cxn>
                <a:cxn ang="0">
                  <a:pos x="80" y="168"/>
                </a:cxn>
                <a:cxn ang="0">
                  <a:pos x="83" y="4041"/>
                </a:cxn>
                <a:cxn ang="0">
                  <a:pos x="105" y="4079"/>
                </a:cxn>
                <a:cxn ang="0">
                  <a:pos x="143" y="4099"/>
                </a:cxn>
                <a:cxn ang="0">
                  <a:pos x="5450" y="4100"/>
                </a:cxn>
                <a:cxn ang="0">
                  <a:pos x="5490" y="4087"/>
                </a:cxn>
                <a:cxn ang="0">
                  <a:pos x="5518" y="4053"/>
                </a:cxn>
                <a:cxn ang="0">
                  <a:pos x="5526" y="4019"/>
                </a:cxn>
                <a:cxn ang="0">
                  <a:pos x="5531" y="427"/>
                </a:cxn>
                <a:cxn ang="0">
                  <a:pos x="5566" y="407"/>
                </a:cxn>
                <a:cxn ang="0">
                  <a:pos x="5601" y="427"/>
                </a:cxn>
                <a:cxn ang="0">
                  <a:pos x="5607" y="4019"/>
                </a:cxn>
                <a:cxn ang="0">
                  <a:pos x="5601" y="4065"/>
                </a:cxn>
                <a:cxn ang="0">
                  <a:pos x="5584" y="4107"/>
                </a:cxn>
                <a:cxn ang="0">
                  <a:pos x="5557" y="4141"/>
                </a:cxn>
                <a:cxn ang="0">
                  <a:pos x="5523" y="4168"/>
                </a:cxn>
                <a:cxn ang="0">
                  <a:pos x="5483" y="4183"/>
                </a:cxn>
                <a:cxn ang="0">
                  <a:pos x="5450" y="4187"/>
                </a:cxn>
              </a:cxnLst>
              <a:rect l="0" t="0" r="r" b="b"/>
              <a:pathLst>
                <a:path w="5607" h="4187">
                  <a:moveTo>
                    <a:pt x="156" y="4187"/>
                  </a:moveTo>
                  <a:lnTo>
                    <a:pt x="134" y="4185"/>
                  </a:lnTo>
                  <a:lnTo>
                    <a:pt x="113" y="4180"/>
                  </a:lnTo>
                  <a:lnTo>
                    <a:pt x="93" y="4173"/>
                  </a:lnTo>
                  <a:lnTo>
                    <a:pt x="74" y="4162"/>
                  </a:lnTo>
                  <a:lnTo>
                    <a:pt x="57" y="4149"/>
                  </a:lnTo>
                  <a:lnTo>
                    <a:pt x="42" y="4133"/>
                  </a:lnTo>
                  <a:lnTo>
                    <a:pt x="29" y="4116"/>
                  </a:lnTo>
                  <a:lnTo>
                    <a:pt x="18" y="4097"/>
                  </a:lnTo>
                  <a:lnTo>
                    <a:pt x="9" y="4076"/>
                  </a:lnTo>
                  <a:lnTo>
                    <a:pt x="3" y="4054"/>
                  </a:lnTo>
                  <a:lnTo>
                    <a:pt x="0" y="4031"/>
                  </a:lnTo>
                  <a:lnTo>
                    <a:pt x="0" y="4019"/>
                  </a:lnTo>
                  <a:lnTo>
                    <a:pt x="0" y="168"/>
                  </a:lnTo>
                  <a:lnTo>
                    <a:pt x="1" y="144"/>
                  </a:lnTo>
                  <a:lnTo>
                    <a:pt x="6" y="122"/>
                  </a:lnTo>
                  <a:lnTo>
                    <a:pt x="13" y="100"/>
                  </a:lnTo>
                  <a:lnTo>
                    <a:pt x="23" y="80"/>
                  </a:lnTo>
                  <a:lnTo>
                    <a:pt x="35" y="62"/>
                  </a:lnTo>
                  <a:lnTo>
                    <a:pt x="49" y="45"/>
                  </a:lnTo>
                  <a:lnTo>
                    <a:pt x="66" y="31"/>
                  </a:lnTo>
                  <a:lnTo>
                    <a:pt x="84" y="19"/>
                  </a:lnTo>
                  <a:lnTo>
                    <a:pt x="103" y="10"/>
                  </a:lnTo>
                  <a:lnTo>
                    <a:pt x="123" y="3"/>
                  </a:lnTo>
                  <a:lnTo>
                    <a:pt x="145" y="0"/>
                  </a:lnTo>
                  <a:lnTo>
                    <a:pt x="156" y="0"/>
                  </a:lnTo>
                  <a:lnTo>
                    <a:pt x="5450" y="0"/>
                  </a:lnTo>
                  <a:lnTo>
                    <a:pt x="5472" y="1"/>
                  </a:lnTo>
                  <a:lnTo>
                    <a:pt x="5493" y="6"/>
                  </a:lnTo>
                  <a:lnTo>
                    <a:pt x="5513" y="14"/>
                  </a:lnTo>
                  <a:lnTo>
                    <a:pt x="5532" y="25"/>
                  </a:lnTo>
                  <a:lnTo>
                    <a:pt x="5549" y="38"/>
                  </a:lnTo>
                  <a:lnTo>
                    <a:pt x="5564" y="53"/>
                  </a:lnTo>
                  <a:lnTo>
                    <a:pt x="5578" y="70"/>
                  </a:lnTo>
                  <a:lnTo>
                    <a:pt x="5589" y="90"/>
                  </a:lnTo>
                  <a:lnTo>
                    <a:pt x="5597" y="110"/>
                  </a:lnTo>
                  <a:lnTo>
                    <a:pt x="5603" y="133"/>
                  </a:lnTo>
                  <a:lnTo>
                    <a:pt x="5607" y="156"/>
                  </a:lnTo>
                  <a:lnTo>
                    <a:pt x="5607" y="168"/>
                  </a:lnTo>
                  <a:lnTo>
                    <a:pt x="5607" y="287"/>
                  </a:lnTo>
                  <a:lnTo>
                    <a:pt x="5601" y="308"/>
                  </a:lnTo>
                  <a:lnTo>
                    <a:pt x="5586" y="325"/>
                  </a:lnTo>
                  <a:lnTo>
                    <a:pt x="5566" y="331"/>
                  </a:lnTo>
                  <a:lnTo>
                    <a:pt x="5545" y="324"/>
                  </a:lnTo>
                  <a:lnTo>
                    <a:pt x="5531" y="308"/>
                  </a:lnTo>
                  <a:lnTo>
                    <a:pt x="5526" y="287"/>
                  </a:lnTo>
                  <a:lnTo>
                    <a:pt x="5526" y="168"/>
                  </a:lnTo>
                  <a:lnTo>
                    <a:pt x="5523" y="145"/>
                  </a:lnTo>
                  <a:lnTo>
                    <a:pt x="5514" y="125"/>
                  </a:lnTo>
                  <a:lnTo>
                    <a:pt x="5500" y="107"/>
                  </a:lnTo>
                  <a:lnTo>
                    <a:pt x="5482" y="95"/>
                  </a:lnTo>
                  <a:lnTo>
                    <a:pt x="5462" y="88"/>
                  </a:lnTo>
                  <a:lnTo>
                    <a:pt x="5450" y="86"/>
                  </a:lnTo>
                  <a:lnTo>
                    <a:pt x="156" y="86"/>
                  </a:lnTo>
                  <a:lnTo>
                    <a:pt x="133" y="90"/>
                  </a:lnTo>
                  <a:lnTo>
                    <a:pt x="114" y="100"/>
                  </a:lnTo>
                  <a:lnTo>
                    <a:pt x="98" y="114"/>
                  </a:lnTo>
                  <a:lnTo>
                    <a:pt x="87" y="133"/>
                  </a:lnTo>
                  <a:lnTo>
                    <a:pt x="81" y="155"/>
                  </a:lnTo>
                  <a:lnTo>
                    <a:pt x="80" y="168"/>
                  </a:lnTo>
                  <a:lnTo>
                    <a:pt x="80" y="4019"/>
                  </a:lnTo>
                  <a:lnTo>
                    <a:pt x="83" y="4041"/>
                  </a:lnTo>
                  <a:lnTo>
                    <a:pt x="92" y="4062"/>
                  </a:lnTo>
                  <a:lnTo>
                    <a:pt x="105" y="4079"/>
                  </a:lnTo>
                  <a:lnTo>
                    <a:pt x="122" y="4092"/>
                  </a:lnTo>
                  <a:lnTo>
                    <a:pt x="143" y="4099"/>
                  </a:lnTo>
                  <a:lnTo>
                    <a:pt x="156" y="4100"/>
                  </a:lnTo>
                  <a:lnTo>
                    <a:pt x="5450" y="4100"/>
                  </a:lnTo>
                  <a:lnTo>
                    <a:pt x="5471" y="4097"/>
                  </a:lnTo>
                  <a:lnTo>
                    <a:pt x="5490" y="4087"/>
                  </a:lnTo>
                  <a:lnTo>
                    <a:pt x="5506" y="4072"/>
                  </a:lnTo>
                  <a:lnTo>
                    <a:pt x="5518" y="4053"/>
                  </a:lnTo>
                  <a:lnTo>
                    <a:pt x="5525" y="4032"/>
                  </a:lnTo>
                  <a:lnTo>
                    <a:pt x="5526" y="4019"/>
                  </a:lnTo>
                  <a:lnTo>
                    <a:pt x="5526" y="450"/>
                  </a:lnTo>
                  <a:lnTo>
                    <a:pt x="5531" y="427"/>
                  </a:lnTo>
                  <a:lnTo>
                    <a:pt x="5545" y="412"/>
                  </a:lnTo>
                  <a:lnTo>
                    <a:pt x="5566" y="407"/>
                  </a:lnTo>
                  <a:lnTo>
                    <a:pt x="5586" y="412"/>
                  </a:lnTo>
                  <a:lnTo>
                    <a:pt x="5601" y="427"/>
                  </a:lnTo>
                  <a:lnTo>
                    <a:pt x="5607" y="450"/>
                  </a:lnTo>
                  <a:lnTo>
                    <a:pt x="5607" y="4019"/>
                  </a:lnTo>
                  <a:lnTo>
                    <a:pt x="5605" y="4042"/>
                  </a:lnTo>
                  <a:lnTo>
                    <a:pt x="5601" y="4065"/>
                  </a:lnTo>
                  <a:lnTo>
                    <a:pt x="5594" y="4086"/>
                  </a:lnTo>
                  <a:lnTo>
                    <a:pt x="5584" y="4107"/>
                  </a:lnTo>
                  <a:lnTo>
                    <a:pt x="5571" y="4125"/>
                  </a:lnTo>
                  <a:lnTo>
                    <a:pt x="5557" y="4141"/>
                  </a:lnTo>
                  <a:lnTo>
                    <a:pt x="5541" y="4156"/>
                  </a:lnTo>
                  <a:lnTo>
                    <a:pt x="5523" y="4168"/>
                  </a:lnTo>
                  <a:lnTo>
                    <a:pt x="5504" y="4177"/>
                  </a:lnTo>
                  <a:lnTo>
                    <a:pt x="5483" y="4183"/>
                  </a:lnTo>
                  <a:lnTo>
                    <a:pt x="5461" y="4187"/>
                  </a:lnTo>
                  <a:lnTo>
                    <a:pt x="5450" y="4187"/>
                  </a:lnTo>
                  <a:lnTo>
                    <a:pt x="156" y="4187"/>
                  </a:lnTo>
                  <a:close/>
                </a:path>
              </a:pathLst>
            </a:custGeom>
            <a:noFill/>
            <a:ln w="9525">
              <a:solidFill>
                <a:srgbClr val="5B649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" y="762000"/>
            <a:ext cx="8458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3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Mobile </a:t>
            </a:r>
            <a:r>
              <a:rPr lang="en-US" sz="3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</a:t>
            </a:r>
            <a:r>
              <a:rPr lang="en-US" sz="3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-Max System Architecture</a:t>
            </a:r>
          </a:p>
          <a:p>
            <a:pPr algn="just"/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ASN</a:t>
            </a:r>
          </a:p>
          <a:p>
            <a:pPr algn="just"/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CSN</a:t>
            </a:r>
          </a:p>
          <a:p>
            <a:pPr algn="just"/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› MS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BLOGGER_PHOTO_ID_5360805937671578562" descr="http://4.bp.blogspot.com/_Kq0LW54Hx0A/SmVomPi4I8I/AAAAAAAAANE/NGRIW0Ywu7o/s400/WiMAX+NR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657601"/>
            <a:ext cx="731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d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5410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181601" y="823556"/>
            <a:ext cx="3962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Base Station:  RNU4000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External Antenna: MT – 344092/NVH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ASN : RN-ASN-SG-X </a:t>
            </a:r>
            <a:r>
              <a:rPr lang="en-US" dirty="0" err="1" smtClean="0"/>
              <a:t>Runcom</a:t>
            </a:r>
            <a:r>
              <a:rPr lang="en-US" dirty="0" smtClean="0"/>
              <a:t> 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CSN  RN-NOC-XXX </a:t>
            </a:r>
            <a:r>
              <a:rPr lang="en-US" dirty="0" err="1" smtClean="0"/>
              <a:t>Runcom</a:t>
            </a: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77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7244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5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5029200"/>
            <a:ext cx="209277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5029200"/>
            <a:ext cx="2402527" cy="161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66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105400"/>
            <a:ext cx="2514600" cy="146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4db293e5e27fdf3c44d35cb27c8dd9d5ff715f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1364</TotalTime>
  <Words>361</Words>
  <Application>Microsoft Office PowerPoint</Application>
  <PresentationFormat>On-screen Show (4:3)</PresentationFormat>
  <Paragraphs>119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Slide 1</vt:lpstr>
      <vt:lpstr>Slide 2</vt:lpstr>
      <vt:lpstr>Slide 3</vt:lpstr>
      <vt:lpstr>Slide 4</vt:lpstr>
      <vt:lpstr>Slide 5</vt:lpstr>
      <vt:lpstr>Wi-Max VS HSPA</vt:lpstr>
      <vt:lpstr>Slide 7</vt:lpstr>
      <vt:lpstr>Slide 8</vt:lpstr>
      <vt:lpstr>Slide 9</vt:lpstr>
      <vt:lpstr>Subscriber Unit</vt:lpstr>
      <vt:lpstr>Slide 11</vt:lpstr>
      <vt:lpstr>Slide 12</vt:lpstr>
      <vt:lpstr>Geographical area </vt:lpstr>
      <vt:lpstr>Spectrum Selection</vt:lpstr>
      <vt:lpstr>Slide 15</vt:lpstr>
      <vt:lpstr>Cell Radius COST-231Hata Model</vt:lpstr>
      <vt:lpstr>Slide 17</vt:lpstr>
      <vt:lpstr>Slide 18</vt:lpstr>
      <vt:lpstr>Slide 19</vt:lpstr>
      <vt:lpstr>Antenna Configuration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Abed EL-Rahman</dc:creator>
  <cp:lastModifiedBy>Sholi.eng</cp:lastModifiedBy>
  <cp:revision>97</cp:revision>
  <dcterms:created xsi:type="dcterms:W3CDTF">2014-05-12T23:22:22Z</dcterms:created>
  <dcterms:modified xsi:type="dcterms:W3CDTF">2014-12-22T11:10:45Z</dcterms:modified>
</cp:coreProperties>
</file>