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notesMasterIdLst>
    <p:notesMasterId r:id="rId79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305" r:id="rId12"/>
    <p:sldId id="306" r:id="rId13"/>
    <p:sldId id="307" r:id="rId14"/>
    <p:sldId id="268" r:id="rId15"/>
    <p:sldId id="291" r:id="rId16"/>
    <p:sldId id="308" r:id="rId17"/>
    <p:sldId id="292" r:id="rId18"/>
    <p:sldId id="269" r:id="rId19"/>
    <p:sldId id="270" r:id="rId20"/>
    <p:sldId id="271" r:id="rId21"/>
    <p:sldId id="272" r:id="rId22"/>
    <p:sldId id="273" r:id="rId23"/>
    <p:sldId id="312" r:id="rId24"/>
    <p:sldId id="274" r:id="rId25"/>
    <p:sldId id="275" r:id="rId26"/>
    <p:sldId id="276" r:id="rId27"/>
    <p:sldId id="285" r:id="rId28"/>
    <p:sldId id="313" r:id="rId29"/>
    <p:sldId id="286" r:id="rId30"/>
    <p:sldId id="287" r:id="rId31"/>
    <p:sldId id="288" r:id="rId32"/>
    <p:sldId id="289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290" r:id="rId41"/>
    <p:sldId id="277" r:id="rId42"/>
    <p:sldId id="298" r:id="rId43"/>
    <p:sldId id="310" r:id="rId44"/>
    <p:sldId id="309" r:id="rId45"/>
    <p:sldId id="321" r:id="rId46"/>
    <p:sldId id="322" r:id="rId47"/>
    <p:sldId id="311" r:id="rId48"/>
    <p:sldId id="323" r:id="rId49"/>
    <p:sldId id="324" r:id="rId50"/>
    <p:sldId id="278" r:id="rId51"/>
    <p:sldId id="281" r:id="rId52"/>
    <p:sldId id="279" r:id="rId53"/>
    <p:sldId id="280" r:id="rId54"/>
    <p:sldId id="325" r:id="rId55"/>
    <p:sldId id="326" r:id="rId56"/>
    <p:sldId id="301" r:id="rId57"/>
    <p:sldId id="302" r:id="rId58"/>
    <p:sldId id="379" r:id="rId59"/>
    <p:sldId id="378" r:id="rId60"/>
    <p:sldId id="399" r:id="rId61"/>
    <p:sldId id="304" r:id="rId62"/>
    <p:sldId id="402" r:id="rId63"/>
    <p:sldId id="403" r:id="rId64"/>
    <p:sldId id="430" r:id="rId65"/>
    <p:sldId id="431" r:id="rId66"/>
    <p:sldId id="328" r:id="rId67"/>
    <p:sldId id="433" r:id="rId68"/>
    <p:sldId id="434" r:id="rId69"/>
    <p:sldId id="435" r:id="rId70"/>
    <p:sldId id="436" r:id="rId71"/>
    <p:sldId id="438" r:id="rId72"/>
    <p:sldId id="440" r:id="rId73"/>
    <p:sldId id="441" r:id="rId74"/>
    <p:sldId id="442" r:id="rId75"/>
    <p:sldId id="443" r:id="rId76"/>
    <p:sldId id="444" r:id="rId77"/>
    <p:sldId id="445" r:id="rId78"/>
  </p:sldIdLst>
  <p:sldSz cx="18288000" cy="92360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18" autoAdjust="0"/>
    <p:restoredTop sz="94660"/>
  </p:normalViewPr>
  <p:slideViewPr>
    <p:cSldViewPr snapToGrid="0">
      <p:cViewPr varScale="1">
        <p:scale>
          <a:sx n="65" d="100"/>
          <a:sy n="65" d="100"/>
        </p:scale>
        <p:origin x="35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88904-1F16-4679-B6A5-647E32E8EC39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8C2062DC-708F-4E1E-AEAA-C9C79DB1A28C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Architectural Design.</a:t>
          </a:r>
          <a:endParaRPr lang="en-US" dirty="0"/>
        </a:p>
      </dgm:t>
    </dgm:pt>
    <dgm:pt modelId="{586F7DCB-EBB0-4BCE-BC45-EDE5F3FDB8D6}" type="parTrans" cxnId="{1485AC5E-F297-43EE-AB58-05F1097123BA}">
      <dgm:prSet/>
      <dgm:spPr/>
      <dgm:t>
        <a:bodyPr/>
        <a:lstStyle/>
        <a:p>
          <a:endParaRPr lang="en-US"/>
        </a:p>
      </dgm:t>
    </dgm:pt>
    <dgm:pt modelId="{84DB56B5-BF24-4A9D-B23F-F2C01B6421CA}" type="sibTrans" cxnId="{1485AC5E-F297-43EE-AB58-05F1097123BA}">
      <dgm:prSet/>
      <dgm:spPr/>
      <dgm:t>
        <a:bodyPr/>
        <a:lstStyle/>
        <a:p>
          <a:endParaRPr lang="en-US"/>
        </a:p>
      </dgm:t>
    </dgm:pt>
    <dgm:pt modelId="{99AE8411-86D9-4FEC-BE41-F304A719DAFE}" type="pres">
      <dgm:prSet presAssocID="{22B88904-1F16-4679-B6A5-647E32E8EC39}" presName="linearFlow" presStyleCnt="0">
        <dgm:presLayoutVars>
          <dgm:dir/>
          <dgm:resizeHandles val="exact"/>
        </dgm:presLayoutVars>
      </dgm:prSet>
      <dgm:spPr/>
    </dgm:pt>
    <dgm:pt modelId="{AF4F8E73-3556-4A49-910B-239FCB55F8BA}" type="pres">
      <dgm:prSet presAssocID="{8C2062DC-708F-4E1E-AEAA-C9C79DB1A28C}" presName="composite" presStyleCnt="0"/>
      <dgm:spPr/>
    </dgm:pt>
    <dgm:pt modelId="{FF3D479F-3504-4AB2-B6D2-A0B7330D07D4}" type="pres">
      <dgm:prSet presAssocID="{8C2062DC-708F-4E1E-AEAA-C9C79DB1A28C}" presName="imgShp" presStyleLbl="fgImgPlace1" presStyleIdx="0" presStyleCnt="1" custScaleX="134618" custScaleY="125011" custLinFactNeighborX="11203" custLinFactNeighborY="-13858"/>
      <dgm:spPr>
        <a:blipFill>
          <a:blip xmlns:r="http://schemas.openxmlformats.org/officeDocument/2006/relationships" r:embed="rId1"/>
          <a:srcRect/>
          <a:stretch>
            <a:fillRect l="-30000" r="-30000"/>
          </a:stretch>
        </a:blipFill>
      </dgm:spPr>
    </dgm:pt>
    <dgm:pt modelId="{ECB2EB94-3038-4292-959D-0149A11DBFBC}" type="pres">
      <dgm:prSet presAssocID="{8C2062DC-708F-4E1E-AEAA-C9C79DB1A28C}" presName="txShp" presStyleLbl="node1" presStyleIdx="0" presStyleCnt="1" custScaleX="69083" custScaleY="74299" custLinFactNeighborX="-1466" custLinFactNeighborY="-14152">
        <dgm:presLayoutVars>
          <dgm:bulletEnabled val="1"/>
        </dgm:presLayoutVars>
      </dgm:prSet>
      <dgm:spPr/>
    </dgm:pt>
  </dgm:ptLst>
  <dgm:cxnLst>
    <dgm:cxn modelId="{1485AC5E-F297-43EE-AB58-05F1097123BA}" srcId="{22B88904-1F16-4679-B6A5-647E32E8EC39}" destId="{8C2062DC-708F-4E1E-AEAA-C9C79DB1A28C}" srcOrd="0" destOrd="0" parTransId="{586F7DCB-EBB0-4BCE-BC45-EDE5F3FDB8D6}" sibTransId="{84DB56B5-BF24-4A9D-B23F-F2C01B6421CA}"/>
    <dgm:cxn modelId="{E70B29B3-816E-4D1D-9F95-A55D8155DDCC}" type="presOf" srcId="{22B88904-1F16-4679-B6A5-647E32E8EC39}" destId="{99AE8411-86D9-4FEC-BE41-F304A719DAFE}" srcOrd="0" destOrd="0" presId="urn:microsoft.com/office/officeart/2005/8/layout/vList3"/>
    <dgm:cxn modelId="{C3BB73BA-116B-4212-8878-1500D3DA5BD6}" type="presOf" srcId="{8C2062DC-708F-4E1E-AEAA-C9C79DB1A28C}" destId="{ECB2EB94-3038-4292-959D-0149A11DBFBC}" srcOrd="0" destOrd="0" presId="urn:microsoft.com/office/officeart/2005/8/layout/vList3"/>
    <dgm:cxn modelId="{8C98985D-500C-4149-8678-DC66BDF94817}" type="presParOf" srcId="{99AE8411-86D9-4FEC-BE41-F304A719DAFE}" destId="{AF4F8E73-3556-4A49-910B-239FCB55F8BA}" srcOrd="0" destOrd="0" presId="urn:microsoft.com/office/officeart/2005/8/layout/vList3"/>
    <dgm:cxn modelId="{BC62FB48-7497-4AA3-9F57-6CB8BCE6E3E3}" type="presParOf" srcId="{AF4F8E73-3556-4A49-910B-239FCB55F8BA}" destId="{FF3D479F-3504-4AB2-B6D2-A0B7330D07D4}" srcOrd="0" destOrd="0" presId="urn:microsoft.com/office/officeart/2005/8/layout/vList3"/>
    <dgm:cxn modelId="{E7B823AB-6B9C-4121-BC11-4D90446F19ED}" type="presParOf" srcId="{AF4F8E73-3556-4A49-910B-239FCB55F8BA}" destId="{ECB2EB94-3038-4292-959D-0149A11DBFB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8DDCBA-F52D-4482-AE3D-DABF1A68111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1A55F82-2AD0-42F5-8A55-147D9E474116}">
      <dgm:prSet phldrT="[Text]"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Environmental </a:t>
          </a:r>
        </a:p>
        <a:p>
          <a:r>
            <a: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  aspects </a:t>
          </a:r>
        </a:p>
      </dgm:t>
    </dgm:pt>
    <dgm:pt modelId="{7D254A4B-6882-4755-901E-113B34A28E40}" type="parTrans" cxnId="{72CFE284-24B8-4DD4-963C-1C08E3068AE5}">
      <dgm:prSet/>
      <dgm:spPr/>
      <dgm:t>
        <a:bodyPr/>
        <a:lstStyle/>
        <a:p>
          <a:endParaRPr lang="en-US"/>
        </a:p>
      </dgm:t>
    </dgm:pt>
    <dgm:pt modelId="{21CEA21A-FA00-4A3F-9289-A3BA2C5263B0}" type="sibTrans" cxnId="{72CFE284-24B8-4DD4-963C-1C08E3068AE5}">
      <dgm:prSet/>
      <dgm:spPr/>
      <dgm:t>
        <a:bodyPr/>
        <a:lstStyle/>
        <a:p>
          <a:endParaRPr lang="en-US"/>
        </a:p>
      </dgm:t>
    </dgm:pt>
    <dgm:pt modelId="{94C93A0B-41AD-4FB8-A634-88853E3342E6}" type="pres">
      <dgm:prSet presAssocID="{278DDCBA-F52D-4482-AE3D-DABF1A681119}" presName="linearFlow" presStyleCnt="0">
        <dgm:presLayoutVars>
          <dgm:dir/>
          <dgm:resizeHandles val="exact"/>
        </dgm:presLayoutVars>
      </dgm:prSet>
      <dgm:spPr/>
    </dgm:pt>
    <dgm:pt modelId="{D12329EE-1979-47BB-95E1-20FD7F797711}" type="pres">
      <dgm:prSet presAssocID="{91A55F82-2AD0-42F5-8A55-147D9E474116}" presName="composite" presStyleCnt="0"/>
      <dgm:spPr/>
    </dgm:pt>
    <dgm:pt modelId="{89B8ACB5-6525-464F-BFBC-EA1B251D7FC1}" type="pres">
      <dgm:prSet presAssocID="{91A55F82-2AD0-42F5-8A55-147D9E474116}" presName="imgShp" presStyleLbl="fgImgPlace1" presStyleIdx="0" presStyleCnt="1" custScaleX="152733" custScaleY="156759" custLinFactNeighborX="-6753" custLinFactNeighborY="1661"/>
      <dgm:spPr>
        <a:blipFill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F77974D2-41E3-45FF-AFAE-97FDD58AC823}" type="pres">
      <dgm:prSet presAssocID="{91A55F82-2AD0-42F5-8A55-147D9E474116}" presName="txShp" presStyleLbl="node1" presStyleIdx="0" presStyleCnt="1" custScaleX="126578" custScaleY="75674" custLinFactNeighborX="-753" custLinFactNeighborY="3744">
        <dgm:presLayoutVars>
          <dgm:bulletEnabled val="1"/>
        </dgm:presLayoutVars>
      </dgm:prSet>
      <dgm:spPr/>
    </dgm:pt>
  </dgm:ptLst>
  <dgm:cxnLst>
    <dgm:cxn modelId="{780A702F-BCA1-4AF3-A0D6-619FBCFB48B1}" type="presOf" srcId="{278DDCBA-F52D-4482-AE3D-DABF1A681119}" destId="{94C93A0B-41AD-4FB8-A634-88853E3342E6}" srcOrd="0" destOrd="0" presId="urn:microsoft.com/office/officeart/2005/8/layout/vList3"/>
    <dgm:cxn modelId="{72CFE284-24B8-4DD4-963C-1C08E3068AE5}" srcId="{278DDCBA-F52D-4482-AE3D-DABF1A681119}" destId="{91A55F82-2AD0-42F5-8A55-147D9E474116}" srcOrd="0" destOrd="0" parTransId="{7D254A4B-6882-4755-901E-113B34A28E40}" sibTransId="{21CEA21A-FA00-4A3F-9289-A3BA2C5263B0}"/>
    <dgm:cxn modelId="{D10329E1-334B-46E1-8C23-470D37BDD436}" type="presOf" srcId="{91A55F82-2AD0-42F5-8A55-147D9E474116}" destId="{F77974D2-41E3-45FF-AFAE-97FDD58AC823}" srcOrd="0" destOrd="0" presId="urn:microsoft.com/office/officeart/2005/8/layout/vList3"/>
    <dgm:cxn modelId="{C6A7B12D-3E2B-40BF-B651-1ECA5E5FBD18}" type="presParOf" srcId="{94C93A0B-41AD-4FB8-A634-88853E3342E6}" destId="{D12329EE-1979-47BB-95E1-20FD7F797711}" srcOrd="0" destOrd="0" presId="urn:microsoft.com/office/officeart/2005/8/layout/vList3"/>
    <dgm:cxn modelId="{2EB44F9E-0D09-4C27-8DF5-59ADF0BA74B0}" type="presParOf" srcId="{D12329EE-1979-47BB-95E1-20FD7F797711}" destId="{89B8ACB5-6525-464F-BFBC-EA1B251D7FC1}" srcOrd="0" destOrd="0" presId="urn:microsoft.com/office/officeart/2005/8/layout/vList3"/>
    <dgm:cxn modelId="{0C6A876F-0A62-4EDE-A8AC-BC40573636CE}" type="presParOf" srcId="{D12329EE-1979-47BB-95E1-20FD7F797711}" destId="{F77974D2-41E3-45FF-AFAE-97FDD58AC8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E11EDD-F098-4C98-862C-D2961EA3ED48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5A794072-2AD1-4830-B34A-0F666112901D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Structural Design.</a:t>
          </a:r>
          <a:endParaRPr lang="en-US" dirty="0"/>
        </a:p>
      </dgm:t>
    </dgm:pt>
    <dgm:pt modelId="{4DD6A917-A127-4DC5-B3E7-B3450F01B949}" type="parTrans" cxnId="{EA1C5C7A-0438-411C-831F-81640E36E03F}">
      <dgm:prSet/>
      <dgm:spPr/>
      <dgm:t>
        <a:bodyPr/>
        <a:lstStyle/>
        <a:p>
          <a:endParaRPr lang="en-US"/>
        </a:p>
      </dgm:t>
    </dgm:pt>
    <dgm:pt modelId="{61598145-F9AF-4A2E-940F-2CAE0AA6BAD5}" type="sibTrans" cxnId="{EA1C5C7A-0438-411C-831F-81640E36E03F}">
      <dgm:prSet/>
      <dgm:spPr>
        <a:blipFill>
          <a:blip xmlns:r="http://schemas.openxmlformats.org/officeDocument/2006/relationships" r:embed="rId1"/>
          <a:srcRect/>
          <a:stretch>
            <a:fillRect t="-1000" b="-1000"/>
          </a:stretch>
        </a:blipFill>
      </dgm:spPr>
      <dgm:t>
        <a:bodyPr/>
        <a:lstStyle/>
        <a:p>
          <a:endParaRPr lang="en-US"/>
        </a:p>
      </dgm:t>
    </dgm:pt>
    <dgm:pt modelId="{EFF0BB23-5D30-494A-AB3C-93E1B9915926}" type="pres">
      <dgm:prSet presAssocID="{DFE11EDD-F098-4C98-862C-D2961EA3ED48}" presName="Name0" presStyleCnt="0">
        <dgm:presLayoutVars>
          <dgm:chMax val="7"/>
          <dgm:chPref val="7"/>
          <dgm:dir/>
        </dgm:presLayoutVars>
      </dgm:prSet>
      <dgm:spPr/>
    </dgm:pt>
    <dgm:pt modelId="{AF07F79A-52F2-435B-8126-BB86B070DF13}" type="pres">
      <dgm:prSet presAssocID="{5A794072-2AD1-4830-B34A-0F666112901D}" presName="parTx1" presStyleLbl="node1" presStyleIdx="0" presStyleCnt="1"/>
      <dgm:spPr/>
    </dgm:pt>
    <dgm:pt modelId="{89DFA4C9-7258-46BE-BEAC-95DD2550B62E}" type="pres">
      <dgm:prSet presAssocID="{61598145-F9AF-4A2E-940F-2CAE0AA6BAD5}" presName="picture1" presStyleCnt="0"/>
      <dgm:spPr/>
    </dgm:pt>
    <dgm:pt modelId="{3318F5C0-6778-4B28-A99D-23EAAF5B7C94}" type="pres">
      <dgm:prSet presAssocID="{61598145-F9AF-4A2E-940F-2CAE0AA6BAD5}" presName="imageRepeatNode" presStyleLbl="fgImgPlace1" presStyleIdx="0" presStyleCnt="1"/>
      <dgm:spPr/>
    </dgm:pt>
  </dgm:ptLst>
  <dgm:cxnLst>
    <dgm:cxn modelId="{EA1C5C7A-0438-411C-831F-81640E36E03F}" srcId="{DFE11EDD-F098-4C98-862C-D2961EA3ED48}" destId="{5A794072-2AD1-4830-B34A-0F666112901D}" srcOrd="0" destOrd="0" parTransId="{4DD6A917-A127-4DC5-B3E7-B3450F01B949}" sibTransId="{61598145-F9AF-4A2E-940F-2CAE0AA6BAD5}"/>
    <dgm:cxn modelId="{DA00A7B7-3EAC-49D2-92A3-F1A8701675C8}" type="presOf" srcId="{61598145-F9AF-4A2E-940F-2CAE0AA6BAD5}" destId="{3318F5C0-6778-4B28-A99D-23EAAF5B7C94}" srcOrd="0" destOrd="0" presId="urn:microsoft.com/office/officeart/2008/layout/AscendingPictureAccentProcess"/>
    <dgm:cxn modelId="{359413BB-5F37-4921-A21C-490CD4F76C28}" type="presOf" srcId="{5A794072-2AD1-4830-B34A-0F666112901D}" destId="{AF07F79A-52F2-435B-8126-BB86B070DF13}" srcOrd="0" destOrd="0" presId="urn:microsoft.com/office/officeart/2008/layout/AscendingPictureAccentProcess"/>
    <dgm:cxn modelId="{67A9BCC0-7AA2-4CEB-9737-F8EE848A8870}" type="presOf" srcId="{DFE11EDD-F098-4C98-862C-D2961EA3ED48}" destId="{EFF0BB23-5D30-494A-AB3C-93E1B9915926}" srcOrd="0" destOrd="0" presId="urn:microsoft.com/office/officeart/2008/layout/AscendingPictureAccentProcess"/>
    <dgm:cxn modelId="{635DB3E8-F824-4EC0-9EC7-CCF490EB9035}" type="presParOf" srcId="{EFF0BB23-5D30-494A-AB3C-93E1B9915926}" destId="{AF07F79A-52F2-435B-8126-BB86B070DF13}" srcOrd="0" destOrd="0" presId="urn:microsoft.com/office/officeart/2008/layout/AscendingPictureAccentProcess"/>
    <dgm:cxn modelId="{ABE93B1D-4526-466B-A7D1-9428F27914B2}" type="presParOf" srcId="{EFF0BB23-5D30-494A-AB3C-93E1B9915926}" destId="{89DFA4C9-7258-46BE-BEAC-95DD2550B62E}" srcOrd="1" destOrd="0" presId="urn:microsoft.com/office/officeart/2008/layout/AscendingPictureAccentProcess"/>
    <dgm:cxn modelId="{F267EC6F-F89A-47D8-BAAF-6E0EDFC4B445}" type="presParOf" srcId="{89DFA4C9-7258-46BE-BEAC-95DD2550B62E}" destId="{3318F5C0-6778-4B28-A99D-23EAAF5B7C94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07D143-8FDE-4AEF-A988-73F9392E7847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6A5D36E6-08AB-4DAE-9ABB-1C39975EDAF0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Electro mechanic aspects</a:t>
          </a:r>
          <a:endParaRPr lang="en-US" dirty="0">
            <a:solidFill>
              <a:schemeClr val="tx1"/>
            </a:solidFill>
          </a:endParaRPr>
        </a:p>
      </dgm:t>
    </dgm:pt>
    <dgm:pt modelId="{EA6318F8-5C06-4AB8-92EE-E3B37FE6F47D}" type="parTrans" cxnId="{64126BC7-B28E-4FEF-B8E8-CBD59167DCEB}">
      <dgm:prSet/>
      <dgm:spPr/>
      <dgm:t>
        <a:bodyPr/>
        <a:lstStyle/>
        <a:p>
          <a:endParaRPr lang="en-US"/>
        </a:p>
      </dgm:t>
    </dgm:pt>
    <dgm:pt modelId="{8010342D-2438-476E-B0C5-3580A2CFBE33}" type="sibTrans" cxnId="{64126BC7-B28E-4FEF-B8E8-CBD59167DCEB}">
      <dgm:prSet/>
      <dgm:spPr>
        <a:blipFill>
          <a:blip xmlns:r="http://schemas.openxmlformats.org/officeDocument/2006/relationships" r:embed="rId1"/>
          <a:srcRect/>
          <a:stretch>
            <a:fillRect l="-7000" r="-7000"/>
          </a:stretch>
        </a:blipFill>
      </dgm:spPr>
      <dgm:t>
        <a:bodyPr/>
        <a:lstStyle/>
        <a:p>
          <a:endParaRPr lang="en-US"/>
        </a:p>
      </dgm:t>
    </dgm:pt>
    <dgm:pt modelId="{3BD68F9E-E2DC-4AD3-9A0F-34C192C57CA0}" type="pres">
      <dgm:prSet presAssocID="{FC07D143-8FDE-4AEF-A988-73F9392E7847}" presName="Name0" presStyleCnt="0">
        <dgm:presLayoutVars>
          <dgm:chMax val="7"/>
          <dgm:chPref val="7"/>
          <dgm:dir/>
        </dgm:presLayoutVars>
      </dgm:prSet>
      <dgm:spPr/>
    </dgm:pt>
    <dgm:pt modelId="{2653635F-B666-48B0-8F90-F3255893A685}" type="pres">
      <dgm:prSet presAssocID="{6A5D36E6-08AB-4DAE-9ABB-1C39975EDAF0}" presName="parTx1" presStyleLbl="node1" presStyleIdx="0" presStyleCnt="1"/>
      <dgm:spPr/>
    </dgm:pt>
    <dgm:pt modelId="{6D2B2D22-CA82-489B-99A6-28BA24124055}" type="pres">
      <dgm:prSet presAssocID="{8010342D-2438-476E-B0C5-3580A2CFBE33}" presName="picture1" presStyleCnt="0"/>
      <dgm:spPr/>
    </dgm:pt>
    <dgm:pt modelId="{F94B942C-5F8D-4195-BF8B-6484FC63A4D8}" type="pres">
      <dgm:prSet presAssocID="{8010342D-2438-476E-B0C5-3580A2CFBE33}" presName="imageRepeatNode" presStyleLbl="fgImgPlace1" presStyleIdx="0" presStyleCnt="1" custLinFactNeighborX="-5082" custLinFactNeighborY="-11471"/>
      <dgm:spPr/>
    </dgm:pt>
  </dgm:ptLst>
  <dgm:cxnLst>
    <dgm:cxn modelId="{1EE5CA29-5DA6-4B06-B1FD-07D2B5A6B313}" type="presOf" srcId="{6A5D36E6-08AB-4DAE-9ABB-1C39975EDAF0}" destId="{2653635F-B666-48B0-8F90-F3255893A685}" srcOrd="0" destOrd="0" presId="urn:microsoft.com/office/officeart/2008/layout/AscendingPictureAccentProcess"/>
    <dgm:cxn modelId="{89CE6430-A376-42B8-BE50-3EAF572CA96D}" type="presOf" srcId="{FC07D143-8FDE-4AEF-A988-73F9392E7847}" destId="{3BD68F9E-E2DC-4AD3-9A0F-34C192C57CA0}" srcOrd="0" destOrd="0" presId="urn:microsoft.com/office/officeart/2008/layout/AscendingPictureAccentProcess"/>
    <dgm:cxn modelId="{BF912137-0C66-47BD-A7CB-995F6F02F9EA}" type="presOf" srcId="{8010342D-2438-476E-B0C5-3580A2CFBE33}" destId="{F94B942C-5F8D-4195-BF8B-6484FC63A4D8}" srcOrd="0" destOrd="0" presId="urn:microsoft.com/office/officeart/2008/layout/AscendingPictureAccentProcess"/>
    <dgm:cxn modelId="{64126BC7-B28E-4FEF-B8E8-CBD59167DCEB}" srcId="{FC07D143-8FDE-4AEF-A988-73F9392E7847}" destId="{6A5D36E6-08AB-4DAE-9ABB-1C39975EDAF0}" srcOrd="0" destOrd="0" parTransId="{EA6318F8-5C06-4AB8-92EE-E3B37FE6F47D}" sibTransId="{8010342D-2438-476E-B0C5-3580A2CFBE33}"/>
    <dgm:cxn modelId="{AB453613-3E9E-44FC-A8D8-D27A2C55128F}" type="presParOf" srcId="{3BD68F9E-E2DC-4AD3-9A0F-34C192C57CA0}" destId="{2653635F-B666-48B0-8F90-F3255893A685}" srcOrd="0" destOrd="0" presId="urn:microsoft.com/office/officeart/2008/layout/AscendingPictureAccentProcess"/>
    <dgm:cxn modelId="{4EF29694-3B67-4D48-8504-5BD917D48B3E}" type="presParOf" srcId="{3BD68F9E-E2DC-4AD3-9A0F-34C192C57CA0}" destId="{6D2B2D22-CA82-489B-99A6-28BA24124055}" srcOrd="1" destOrd="0" presId="urn:microsoft.com/office/officeart/2008/layout/AscendingPictureAccentProcess"/>
    <dgm:cxn modelId="{CC044140-41F2-45DE-B386-8149A9F8B19F}" type="presParOf" srcId="{6D2B2D22-CA82-489B-99A6-28BA24124055}" destId="{F94B942C-5F8D-4195-BF8B-6484FC63A4D8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A34442-E600-4411-8A98-5A505A18AE3A}" type="doc">
      <dgm:prSet loTypeId="urn:microsoft.com/office/officeart/2008/layout/AscendingPictureAccentProcess" loCatId="process" qsTypeId="urn:microsoft.com/office/officeart/2005/8/quickstyle/simple5" qsCatId="simple" csTypeId="urn:microsoft.com/office/officeart/2005/8/colors/accent1_2" csCatId="accent1" phldr="1"/>
      <dgm:spPr/>
    </dgm:pt>
    <dgm:pt modelId="{DC9D314A-4220-4DEC-AA77-103E7A36534F}">
      <dgm:prSet phldrT="[Text]"/>
      <dgm:spPr/>
      <dgm:t>
        <a:bodyPr/>
        <a:lstStyle/>
        <a:p>
          <a:r>
            <a:rPr lang="en-US" b="1" dirty="0"/>
            <a:t>Electrical aspect</a:t>
          </a:r>
        </a:p>
      </dgm:t>
    </dgm:pt>
    <dgm:pt modelId="{8A933782-B288-4646-B167-532221F135EA}" type="parTrans" cxnId="{B7C19512-A8A7-4BCA-9D3C-A93C6E192785}">
      <dgm:prSet/>
      <dgm:spPr/>
      <dgm:t>
        <a:bodyPr/>
        <a:lstStyle/>
        <a:p>
          <a:endParaRPr lang="en-US"/>
        </a:p>
      </dgm:t>
    </dgm:pt>
    <dgm:pt modelId="{D797ADF0-71CA-49D3-ABE5-C21C1914FAB0}" type="sibTrans" cxnId="{B7C19512-A8A7-4BCA-9D3C-A93C6E192785}">
      <dgm:prSet/>
      <dgm:spPr>
        <a:blipFill>
          <a:blip xmlns:r="http://schemas.openxmlformats.org/officeDocument/2006/relationships" r:embed="rId1"/>
          <a:srcRect/>
          <a:stretch>
            <a:fillRect l="-8000" r="-8000"/>
          </a:stretch>
        </a:blipFill>
      </dgm:spPr>
      <dgm:t>
        <a:bodyPr/>
        <a:lstStyle/>
        <a:p>
          <a:endParaRPr lang="en-US"/>
        </a:p>
      </dgm:t>
    </dgm:pt>
    <dgm:pt modelId="{6961D278-54B7-4F8F-B8A9-996690CABA2A}" type="pres">
      <dgm:prSet presAssocID="{8BA34442-E600-4411-8A98-5A505A18AE3A}" presName="Name0" presStyleCnt="0">
        <dgm:presLayoutVars>
          <dgm:chMax val="7"/>
          <dgm:chPref val="7"/>
          <dgm:dir/>
        </dgm:presLayoutVars>
      </dgm:prSet>
      <dgm:spPr/>
    </dgm:pt>
    <dgm:pt modelId="{55284E4A-16B0-4F03-BEC2-8CE79E3BE499}" type="pres">
      <dgm:prSet presAssocID="{DC9D314A-4220-4DEC-AA77-103E7A36534F}" presName="parTx1" presStyleLbl="node1" presStyleIdx="0" presStyleCnt="1"/>
      <dgm:spPr/>
    </dgm:pt>
    <dgm:pt modelId="{69733570-195A-4C80-904D-1E1D773DA9DC}" type="pres">
      <dgm:prSet presAssocID="{D797ADF0-71CA-49D3-ABE5-C21C1914FAB0}" presName="picture1" presStyleCnt="0"/>
      <dgm:spPr/>
    </dgm:pt>
    <dgm:pt modelId="{F59965EE-CDF0-4EDC-A266-B8C137E49AB0}" type="pres">
      <dgm:prSet presAssocID="{D797ADF0-71CA-49D3-ABE5-C21C1914FAB0}" presName="imageRepeatNode" presStyleLbl="fgImgPlace1" presStyleIdx="0" presStyleCnt="1"/>
      <dgm:spPr/>
    </dgm:pt>
  </dgm:ptLst>
  <dgm:cxnLst>
    <dgm:cxn modelId="{B7C19512-A8A7-4BCA-9D3C-A93C6E192785}" srcId="{8BA34442-E600-4411-8A98-5A505A18AE3A}" destId="{DC9D314A-4220-4DEC-AA77-103E7A36534F}" srcOrd="0" destOrd="0" parTransId="{8A933782-B288-4646-B167-532221F135EA}" sibTransId="{D797ADF0-71CA-49D3-ABE5-C21C1914FAB0}"/>
    <dgm:cxn modelId="{CAE7E513-4CE5-40A8-80AE-D8DCB2B87F27}" type="presOf" srcId="{8BA34442-E600-4411-8A98-5A505A18AE3A}" destId="{6961D278-54B7-4F8F-B8A9-996690CABA2A}" srcOrd="0" destOrd="0" presId="urn:microsoft.com/office/officeart/2008/layout/AscendingPictureAccentProcess"/>
    <dgm:cxn modelId="{567FAE48-83E0-45EB-92EC-D7239FAD005B}" type="presOf" srcId="{D797ADF0-71CA-49D3-ABE5-C21C1914FAB0}" destId="{F59965EE-CDF0-4EDC-A266-B8C137E49AB0}" srcOrd="0" destOrd="0" presId="urn:microsoft.com/office/officeart/2008/layout/AscendingPictureAccentProcess"/>
    <dgm:cxn modelId="{4E9B3F8A-915F-4082-AD32-0DB3F043AADB}" type="presOf" srcId="{DC9D314A-4220-4DEC-AA77-103E7A36534F}" destId="{55284E4A-16B0-4F03-BEC2-8CE79E3BE499}" srcOrd="0" destOrd="0" presId="urn:microsoft.com/office/officeart/2008/layout/AscendingPictureAccentProcess"/>
    <dgm:cxn modelId="{5AFD7207-8239-4057-84EC-245EC0EF77AE}" type="presParOf" srcId="{6961D278-54B7-4F8F-B8A9-996690CABA2A}" destId="{55284E4A-16B0-4F03-BEC2-8CE79E3BE499}" srcOrd="0" destOrd="0" presId="urn:microsoft.com/office/officeart/2008/layout/AscendingPictureAccentProcess"/>
    <dgm:cxn modelId="{594D4BB8-A614-46B6-B257-6AB0A6B0DA67}" type="presParOf" srcId="{6961D278-54B7-4F8F-B8A9-996690CABA2A}" destId="{69733570-195A-4C80-904D-1E1D773DA9DC}" srcOrd="1" destOrd="0" presId="urn:microsoft.com/office/officeart/2008/layout/AscendingPictureAccentProcess"/>
    <dgm:cxn modelId="{BE4C0803-B2D2-4819-B519-EF3C0662DA4C}" type="presParOf" srcId="{69733570-195A-4C80-904D-1E1D773DA9DC}" destId="{F59965EE-CDF0-4EDC-A266-B8C137E49AB0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D51150-626F-4421-B86A-B4B3709A34AA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</dgm:pt>
    <dgm:pt modelId="{F92FF17D-7044-42E9-8AD5-9C449F9287B1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en-US" b="1" dirty="0">
              <a:solidFill>
                <a:schemeClr val="bg1"/>
              </a:solidFill>
              <a:latin typeface="Arial Black" panose="020B0A04020102020204" pitchFamily="34" charset="0"/>
            </a:rPr>
            <a:t>Quantity surveying &amp; Cost </a:t>
          </a:r>
          <a:r>
            <a:rPr lang="ar-SA" b="1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n-US" b="1" dirty="0">
              <a:solidFill>
                <a:schemeClr val="bg1"/>
              </a:solidFill>
              <a:latin typeface="Arial Black" panose="020B0A04020102020204" pitchFamily="34" charset="0"/>
            </a:rPr>
            <a:t>Estimate</a:t>
          </a:r>
          <a:endParaRPr lang="en-US" dirty="0">
            <a:solidFill>
              <a:schemeClr val="bg1"/>
            </a:solidFill>
          </a:endParaRPr>
        </a:p>
      </dgm:t>
    </dgm:pt>
    <dgm:pt modelId="{DAAB4FBE-9760-482A-92C9-A2A68C66A90E}" type="parTrans" cxnId="{12B99B2E-244A-4279-A899-B4DF3EFD34CC}">
      <dgm:prSet/>
      <dgm:spPr/>
      <dgm:t>
        <a:bodyPr/>
        <a:lstStyle/>
        <a:p>
          <a:endParaRPr lang="en-US"/>
        </a:p>
      </dgm:t>
    </dgm:pt>
    <dgm:pt modelId="{91648F04-2A97-4131-8033-350918896C28}" type="sibTrans" cxnId="{12B99B2E-244A-4279-A899-B4DF3EFD34CC}">
      <dgm:prSet/>
      <dgm:spPr>
        <a:blipFill>
          <a:blip xmlns:r="http://schemas.openxmlformats.org/officeDocument/2006/relationships" r:embed="rId1"/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72C14459-270B-4CB3-A1CA-9AA541835851}" type="pres">
      <dgm:prSet presAssocID="{27D51150-626F-4421-B86A-B4B3709A34AA}" presName="Name0" presStyleCnt="0">
        <dgm:presLayoutVars>
          <dgm:chMax val="7"/>
          <dgm:chPref val="7"/>
          <dgm:dir/>
        </dgm:presLayoutVars>
      </dgm:prSet>
      <dgm:spPr/>
    </dgm:pt>
    <dgm:pt modelId="{6598D6B5-2A40-48DF-B6E7-394B36C440EA}" type="pres">
      <dgm:prSet presAssocID="{F92FF17D-7044-42E9-8AD5-9C449F9287B1}" presName="parTx1" presStyleLbl="node1" presStyleIdx="0" presStyleCnt="1"/>
      <dgm:spPr/>
    </dgm:pt>
    <dgm:pt modelId="{DBF67DCE-2FF6-4E50-916A-4CC750636830}" type="pres">
      <dgm:prSet presAssocID="{91648F04-2A97-4131-8033-350918896C28}" presName="picture1" presStyleCnt="0"/>
      <dgm:spPr/>
    </dgm:pt>
    <dgm:pt modelId="{EE07A671-AEF5-47F7-81BD-EA16930D41D1}" type="pres">
      <dgm:prSet presAssocID="{91648F04-2A97-4131-8033-350918896C28}" presName="imageRepeatNode" presStyleLbl="fgImgPlace1" presStyleIdx="0" presStyleCnt="1" custLinFactNeighborX="1775" custLinFactNeighborY="5324"/>
      <dgm:spPr/>
    </dgm:pt>
  </dgm:ptLst>
  <dgm:cxnLst>
    <dgm:cxn modelId="{277FF908-A251-49B6-A492-9C049B4D10A7}" type="presOf" srcId="{F92FF17D-7044-42E9-8AD5-9C449F9287B1}" destId="{6598D6B5-2A40-48DF-B6E7-394B36C440EA}" srcOrd="0" destOrd="0" presId="urn:microsoft.com/office/officeart/2008/layout/AscendingPictureAccentProcess"/>
    <dgm:cxn modelId="{12B99B2E-244A-4279-A899-B4DF3EFD34CC}" srcId="{27D51150-626F-4421-B86A-B4B3709A34AA}" destId="{F92FF17D-7044-42E9-8AD5-9C449F9287B1}" srcOrd="0" destOrd="0" parTransId="{DAAB4FBE-9760-482A-92C9-A2A68C66A90E}" sibTransId="{91648F04-2A97-4131-8033-350918896C28}"/>
    <dgm:cxn modelId="{D4462F9F-91B5-4BCB-B508-2104E87358B6}" type="presOf" srcId="{91648F04-2A97-4131-8033-350918896C28}" destId="{EE07A671-AEF5-47F7-81BD-EA16930D41D1}" srcOrd="0" destOrd="0" presId="urn:microsoft.com/office/officeart/2008/layout/AscendingPictureAccentProcess"/>
    <dgm:cxn modelId="{639257E3-7B29-46E1-88F1-0F47C5351BA3}" type="presOf" srcId="{27D51150-626F-4421-B86A-B4B3709A34AA}" destId="{72C14459-270B-4CB3-A1CA-9AA541835851}" srcOrd="0" destOrd="0" presId="urn:microsoft.com/office/officeart/2008/layout/AscendingPictureAccentProcess"/>
    <dgm:cxn modelId="{1C191964-18E5-49D9-A103-9020F944BB1B}" type="presParOf" srcId="{72C14459-270B-4CB3-A1CA-9AA541835851}" destId="{6598D6B5-2A40-48DF-B6E7-394B36C440EA}" srcOrd="0" destOrd="0" presId="urn:microsoft.com/office/officeart/2008/layout/AscendingPictureAccentProcess"/>
    <dgm:cxn modelId="{8E3A9BB4-7CAA-478F-925C-B765AFC46443}" type="presParOf" srcId="{72C14459-270B-4CB3-A1CA-9AA541835851}" destId="{DBF67DCE-2FF6-4E50-916A-4CC750636830}" srcOrd="1" destOrd="0" presId="urn:microsoft.com/office/officeart/2008/layout/AscendingPictureAccentProcess"/>
    <dgm:cxn modelId="{30A4B755-5749-4218-9566-CD9D1EE53895}" type="presParOf" srcId="{DBF67DCE-2FF6-4E50-916A-4CC750636830}" destId="{EE07A671-AEF5-47F7-81BD-EA16930D41D1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2EB94-3038-4292-959D-0149A11DBFBC}">
      <dsp:nvSpPr>
        <dsp:cNvPr id="0" name=""/>
        <dsp:cNvSpPr/>
      </dsp:nvSpPr>
      <dsp:spPr>
        <a:xfrm rot="10800000">
          <a:off x="4680613" y="1534898"/>
          <a:ext cx="5063156" cy="27431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113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34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Architectural Design.</a:t>
          </a:r>
          <a:endParaRPr lang="en-US" sz="3400" kern="1200" dirty="0"/>
        </a:p>
      </dsp:txBody>
      <dsp:txXfrm rot="10800000">
        <a:off x="5366411" y="1534898"/>
        <a:ext cx="4377358" cy="2743192"/>
      </dsp:txXfrm>
    </dsp:sp>
    <dsp:sp modelId="{FF3D479F-3504-4AB2-B6D2-A0B7330D07D4}">
      <dsp:nvSpPr>
        <dsp:cNvPr id="0" name=""/>
        <dsp:cNvSpPr/>
      </dsp:nvSpPr>
      <dsp:spPr>
        <a:xfrm>
          <a:off x="1583601" y="609584"/>
          <a:ext cx="4970229" cy="4615529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30000" r="-30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974D2-41E3-45FF-AFAE-97FDD58AC823}">
      <dsp:nvSpPr>
        <dsp:cNvPr id="0" name=""/>
        <dsp:cNvSpPr/>
      </dsp:nvSpPr>
      <dsp:spPr>
        <a:xfrm rot="10800000">
          <a:off x="1309097" y="1620330"/>
          <a:ext cx="6986421" cy="210204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917" tIns="121920" rIns="227584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Environmental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  aspects </a:t>
          </a:r>
        </a:p>
      </dsp:txBody>
      <dsp:txXfrm rot="10800000">
        <a:off x="1834608" y="1620330"/>
        <a:ext cx="6460910" cy="2102045"/>
      </dsp:txXfrm>
    </dsp:sp>
    <dsp:sp modelId="{89B8ACB5-6525-464F-BFBC-EA1B251D7FC1}">
      <dsp:nvSpPr>
        <dsp:cNvPr id="0" name=""/>
        <dsp:cNvSpPr/>
      </dsp:nvSpPr>
      <dsp:spPr>
        <a:xfrm>
          <a:off x="-37141" y="436294"/>
          <a:ext cx="4242562" cy="435439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4000" r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7F79A-52F2-435B-8126-BB86B070DF13}">
      <dsp:nvSpPr>
        <dsp:cNvPr id="0" name=""/>
        <dsp:cNvSpPr/>
      </dsp:nvSpPr>
      <dsp:spPr>
        <a:xfrm>
          <a:off x="2840015" y="3307970"/>
          <a:ext cx="8499062" cy="2279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968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62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Structural Design.</a:t>
          </a:r>
          <a:endParaRPr lang="en-US" sz="6200" kern="1200" dirty="0"/>
        </a:p>
      </dsp:txBody>
      <dsp:txXfrm>
        <a:off x="2951283" y="3419238"/>
        <a:ext cx="8276526" cy="2056806"/>
      </dsp:txXfrm>
    </dsp:sp>
    <dsp:sp modelId="{3318F5C0-6778-4B28-A99D-23EAAF5B7C94}">
      <dsp:nvSpPr>
        <dsp:cNvPr id="0" name=""/>
        <dsp:cNvSpPr/>
      </dsp:nvSpPr>
      <dsp:spPr>
        <a:xfrm>
          <a:off x="483237" y="1073848"/>
          <a:ext cx="3940377" cy="394096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000" b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3635F-B666-48B0-8F90-F3255893A685}">
      <dsp:nvSpPr>
        <dsp:cNvPr id="0" name=""/>
        <dsp:cNvSpPr/>
      </dsp:nvSpPr>
      <dsp:spPr>
        <a:xfrm>
          <a:off x="2754128" y="2260950"/>
          <a:ext cx="6551709" cy="17570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6779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tx1"/>
              </a:solidFill>
            </a:rPr>
            <a:t>Electro mechanic aspects</a:t>
          </a:r>
          <a:endParaRPr lang="en-US" sz="4400" kern="1200" dirty="0">
            <a:solidFill>
              <a:schemeClr val="tx1"/>
            </a:solidFill>
          </a:endParaRPr>
        </a:p>
      </dsp:txBody>
      <dsp:txXfrm>
        <a:off x="2839902" y="2346724"/>
        <a:ext cx="6380161" cy="1585538"/>
      </dsp:txXfrm>
    </dsp:sp>
    <dsp:sp modelId="{F94B942C-5F8D-4195-BF8B-6484FC63A4D8}">
      <dsp:nvSpPr>
        <dsp:cNvPr id="0" name=""/>
        <dsp:cNvSpPr/>
      </dsp:nvSpPr>
      <dsp:spPr>
        <a:xfrm>
          <a:off x="782980" y="190234"/>
          <a:ext cx="3037536" cy="303799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7000" r="-7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284E4A-16B0-4F03-BEC2-8CE79E3BE499}">
      <dsp:nvSpPr>
        <dsp:cNvPr id="0" name=""/>
        <dsp:cNvSpPr/>
      </dsp:nvSpPr>
      <dsp:spPr>
        <a:xfrm>
          <a:off x="2376923" y="2687287"/>
          <a:ext cx="7113206" cy="19076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05629" tIns="220980" rIns="220980" bIns="22098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b="1" kern="1200" dirty="0"/>
            <a:t>Electrical aspect</a:t>
          </a:r>
        </a:p>
      </dsp:txBody>
      <dsp:txXfrm>
        <a:off x="2470048" y="2780412"/>
        <a:ext cx="6926956" cy="1721423"/>
      </dsp:txXfrm>
    </dsp:sp>
    <dsp:sp modelId="{F59965EE-CDF0-4EDC-A266-B8C137E49AB0}">
      <dsp:nvSpPr>
        <dsp:cNvPr id="0" name=""/>
        <dsp:cNvSpPr/>
      </dsp:nvSpPr>
      <dsp:spPr>
        <a:xfrm>
          <a:off x="404440" y="817461"/>
          <a:ext cx="3297860" cy="329835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8000" r="-8000"/>
          </a:stretch>
        </a:blip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98D6B5-2A40-48DF-B6E7-394B36C440EA}">
      <dsp:nvSpPr>
        <dsp:cNvPr id="0" name=""/>
        <dsp:cNvSpPr/>
      </dsp:nvSpPr>
      <dsp:spPr>
        <a:xfrm>
          <a:off x="2442364" y="3226040"/>
          <a:ext cx="7309046" cy="19601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7081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4100" b="1" kern="1200" dirty="0">
              <a:solidFill>
                <a:schemeClr val="bg1"/>
              </a:solidFill>
              <a:latin typeface="Arial Black" panose="020B0A04020102020204" pitchFamily="34" charset="0"/>
            </a:rPr>
            <a:t>Quantity surveying &amp; Cost </a:t>
          </a:r>
          <a:r>
            <a:rPr lang="ar-SA" sz="4100" b="1" kern="1200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n-US" sz="4100" b="1" kern="1200" dirty="0">
              <a:solidFill>
                <a:schemeClr val="bg1"/>
              </a:solidFill>
              <a:latin typeface="Arial Black" panose="020B0A04020102020204" pitchFamily="34" charset="0"/>
            </a:rPr>
            <a:t>Estimate</a:t>
          </a:r>
          <a:endParaRPr lang="en-US" sz="4100" kern="1200" dirty="0">
            <a:solidFill>
              <a:schemeClr val="bg1"/>
            </a:solidFill>
          </a:endParaRPr>
        </a:p>
      </dsp:txBody>
      <dsp:txXfrm>
        <a:off x="2538053" y="3321729"/>
        <a:ext cx="7117668" cy="1768816"/>
      </dsp:txXfrm>
    </dsp:sp>
    <dsp:sp modelId="{EE07A671-AEF5-47F7-81BD-EA16930D41D1}">
      <dsp:nvSpPr>
        <dsp:cNvPr id="0" name=""/>
        <dsp:cNvSpPr/>
      </dsp:nvSpPr>
      <dsp:spPr>
        <a:xfrm>
          <a:off x="475724" y="1485173"/>
          <a:ext cx="3388656" cy="338916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000" r="-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DB3B3-C05C-4A86-B6DD-59E6569568E3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1143000"/>
            <a:ext cx="6108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FC09D-3228-49A9-AE68-154E7CBF6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9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1pPr>
    <a:lvl2pPr marL="660479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2pPr>
    <a:lvl3pPr marL="1320955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3pPr>
    <a:lvl4pPr marL="1981433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4pPr>
    <a:lvl5pPr marL="2641912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5pPr>
    <a:lvl6pPr marL="3302391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6pPr>
    <a:lvl7pPr marL="3962868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7pPr>
    <a:lvl8pPr marL="4623346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8pPr>
    <a:lvl9pPr marL="5283824" algn="l" defTabSz="1320955" rtl="0" eaLnBrk="1" latinLnBrk="0" hangingPunct="1">
      <a:defRPr sz="17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819150" y="-6414"/>
            <a:ext cx="7522368" cy="9242490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2602" y="1858620"/>
            <a:ext cx="12861933" cy="3523390"/>
          </a:xfrm>
        </p:spPr>
        <p:txBody>
          <a:bodyPr anchor="b">
            <a:normAutofit/>
          </a:bodyPr>
          <a:lstStyle>
            <a:lvl1pPr algn="r">
              <a:defRPr sz="808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3066" y="5382010"/>
            <a:ext cx="10481468" cy="1870021"/>
          </a:xfrm>
        </p:spPr>
        <p:txBody>
          <a:bodyPr anchor="t">
            <a:normAutofit/>
          </a:bodyPr>
          <a:lstStyle>
            <a:lvl1pPr marL="0" indent="0" algn="r">
              <a:buNone/>
              <a:defRPr sz="2828">
                <a:solidFill>
                  <a:schemeClr val="tx1"/>
                </a:solidFill>
              </a:defRPr>
            </a:lvl1pPr>
            <a:lvl2pPr marL="61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6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8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9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10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26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93ED5-5287-4310-A577-88621EA31C19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98618" y="7923356"/>
            <a:ext cx="6486066" cy="49173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4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427785" y="7901614"/>
            <a:ext cx="826751" cy="491735"/>
          </a:xfrm>
        </p:spPr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1357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8419" y="3591806"/>
            <a:ext cx="13396121" cy="2842176"/>
          </a:xfrm>
        </p:spPr>
        <p:txBody>
          <a:bodyPr anchor="b"/>
          <a:lstStyle>
            <a:lvl1pPr algn="r">
              <a:defRPr sz="538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8417" y="6433982"/>
            <a:ext cx="13396122" cy="1158752"/>
          </a:xfrm>
        </p:spPr>
        <p:txBody>
          <a:bodyPr anchor="t">
            <a:normAutofit/>
          </a:bodyPr>
          <a:lstStyle>
            <a:lvl1pPr marL="0" indent="0" algn="r">
              <a:buNone/>
              <a:defRPr sz="269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2312C-3B5C-4635-8E2D-4541D08753E2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7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7" y="923608"/>
            <a:ext cx="15028070" cy="23603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6469" y="3591806"/>
            <a:ext cx="7342583" cy="4207547"/>
          </a:xfrm>
        </p:spPr>
        <p:txBody>
          <a:bodyPr>
            <a:normAutofit/>
          </a:bodyPr>
          <a:lstStyle>
            <a:lvl1pPr>
              <a:defRPr sz="2424"/>
            </a:lvl1pPr>
            <a:lvl2pPr>
              <a:defRPr sz="2155"/>
            </a:lvl2pPr>
            <a:lvl3pPr>
              <a:defRPr sz="1886"/>
            </a:lvl3pPr>
            <a:lvl4pPr>
              <a:defRPr sz="1616"/>
            </a:lvl4pPr>
            <a:lvl5pPr>
              <a:defRPr sz="1616"/>
            </a:lvl5pPr>
            <a:lvl6pPr>
              <a:defRPr sz="1616"/>
            </a:lvl6pPr>
            <a:lvl7pPr>
              <a:defRPr sz="1616"/>
            </a:lvl7pPr>
            <a:lvl8pPr>
              <a:defRPr sz="1616"/>
            </a:lvl8pPr>
            <a:lvl9pPr>
              <a:defRPr sz="16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1951" y="3591807"/>
            <a:ext cx="7342584" cy="4207545"/>
          </a:xfrm>
        </p:spPr>
        <p:txBody>
          <a:bodyPr>
            <a:normAutofit/>
          </a:bodyPr>
          <a:lstStyle>
            <a:lvl1pPr>
              <a:defRPr sz="2424"/>
            </a:lvl1pPr>
            <a:lvl2pPr>
              <a:defRPr sz="2155"/>
            </a:lvl2pPr>
            <a:lvl3pPr>
              <a:defRPr sz="1886"/>
            </a:lvl3pPr>
            <a:lvl4pPr>
              <a:defRPr sz="1616"/>
            </a:lvl4pPr>
            <a:lvl5pPr>
              <a:defRPr sz="1616"/>
            </a:lvl5pPr>
            <a:lvl6pPr>
              <a:defRPr sz="1616"/>
            </a:lvl6pPr>
            <a:lvl7pPr>
              <a:defRPr sz="1616"/>
            </a:lvl7pPr>
            <a:lvl8pPr>
              <a:defRPr sz="1616"/>
            </a:lvl8pPr>
            <a:lvl9pPr>
              <a:defRPr sz="16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447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8269" y="3580404"/>
            <a:ext cx="6910782" cy="776086"/>
          </a:xfrm>
        </p:spPr>
        <p:txBody>
          <a:bodyPr anchor="b">
            <a:noAutofit/>
          </a:bodyPr>
          <a:lstStyle>
            <a:lvl1pPr marL="0" indent="0">
              <a:buNone/>
              <a:defRPr sz="3771" b="0">
                <a:solidFill>
                  <a:schemeClr val="accent1">
                    <a:lumMod val="75000"/>
                  </a:schemeClr>
                </a:solidFill>
              </a:defRPr>
            </a:lvl1pPr>
            <a:lvl2pPr marL="615757" indent="0">
              <a:buNone/>
              <a:defRPr sz="2694" b="1"/>
            </a:lvl2pPr>
            <a:lvl3pPr marL="1231514" indent="0">
              <a:buNone/>
              <a:defRPr sz="2424" b="1"/>
            </a:lvl3pPr>
            <a:lvl4pPr marL="1847271" indent="0">
              <a:buNone/>
              <a:defRPr sz="2155" b="1"/>
            </a:lvl4pPr>
            <a:lvl5pPr marL="2463028" indent="0">
              <a:buNone/>
              <a:defRPr sz="2155" b="1"/>
            </a:lvl5pPr>
            <a:lvl6pPr marL="3078785" indent="0">
              <a:buNone/>
              <a:defRPr sz="2155" b="1"/>
            </a:lvl6pPr>
            <a:lvl7pPr marL="3694542" indent="0">
              <a:buNone/>
              <a:defRPr sz="2155" b="1"/>
            </a:lvl7pPr>
            <a:lvl8pPr marL="4310299" indent="0">
              <a:buNone/>
              <a:defRPr sz="2155" b="1"/>
            </a:lvl8pPr>
            <a:lvl9pPr marL="4926056" indent="0">
              <a:buNone/>
              <a:defRPr sz="21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6467" y="4491896"/>
            <a:ext cx="7342584" cy="3307455"/>
          </a:xfrm>
        </p:spPr>
        <p:txBody>
          <a:bodyPr anchor="t">
            <a:normAutofit/>
          </a:bodyPr>
          <a:lstStyle>
            <a:lvl1pPr>
              <a:defRPr sz="2424"/>
            </a:lvl1pPr>
            <a:lvl2pPr>
              <a:defRPr sz="2155"/>
            </a:lvl2pPr>
            <a:lvl3pPr>
              <a:defRPr sz="1886"/>
            </a:lvl3pPr>
            <a:lvl4pPr>
              <a:defRPr sz="1616"/>
            </a:lvl4pPr>
            <a:lvl5pPr>
              <a:defRPr sz="1616"/>
            </a:lvl5pPr>
            <a:lvl6pPr>
              <a:defRPr sz="1616"/>
            </a:lvl6pPr>
            <a:lvl7pPr>
              <a:defRPr sz="1616"/>
            </a:lvl7pPr>
            <a:lvl8pPr>
              <a:defRPr sz="1616"/>
            </a:lvl8pPr>
            <a:lvl9pPr>
              <a:defRPr sz="16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320731" y="3591807"/>
            <a:ext cx="6933806" cy="776086"/>
          </a:xfrm>
        </p:spPr>
        <p:txBody>
          <a:bodyPr anchor="b">
            <a:noAutofit/>
          </a:bodyPr>
          <a:lstStyle>
            <a:lvl1pPr marL="0" indent="0">
              <a:buNone/>
              <a:defRPr sz="3771" b="0">
                <a:solidFill>
                  <a:schemeClr val="accent1">
                    <a:lumMod val="75000"/>
                  </a:schemeClr>
                </a:solidFill>
              </a:defRPr>
            </a:lvl1pPr>
            <a:lvl2pPr marL="615757" indent="0">
              <a:buNone/>
              <a:defRPr sz="2694" b="1"/>
            </a:lvl2pPr>
            <a:lvl3pPr marL="1231514" indent="0">
              <a:buNone/>
              <a:defRPr sz="2424" b="1"/>
            </a:lvl3pPr>
            <a:lvl4pPr marL="1847271" indent="0">
              <a:buNone/>
              <a:defRPr sz="2155" b="1"/>
            </a:lvl4pPr>
            <a:lvl5pPr marL="2463028" indent="0">
              <a:buNone/>
              <a:defRPr sz="2155" b="1"/>
            </a:lvl5pPr>
            <a:lvl6pPr marL="3078785" indent="0">
              <a:buNone/>
              <a:defRPr sz="2155" b="1"/>
            </a:lvl6pPr>
            <a:lvl7pPr marL="3694542" indent="0">
              <a:buNone/>
              <a:defRPr sz="2155" b="1"/>
            </a:lvl7pPr>
            <a:lvl8pPr marL="4310299" indent="0">
              <a:buNone/>
              <a:defRPr sz="2155" b="1"/>
            </a:lvl8pPr>
            <a:lvl9pPr marL="4926056" indent="0">
              <a:buNone/>
              <a:defRPr sz="215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911951" y="4491896"/>
            <a:ext cx="7342584" cy="3307455"/>
          </a:xfrm>
        </p:spPr>
        <p:txBody>
          <a:bodyPr anchor="t">
            <a:normAutofit/>
          </a:bodyPr>
          <a:lstStyle>
            <a:lvl1pPr>
              <a:defRPr sz="2424"/>
            </a:lvl1pPr>
            <a:lvl2pPr>
              <a:defRPr sz="2155"/>
            </a:lvl2pPr>
            <a:lvl3pPr>
              <a:defRPr sz="1886"/>
            </a:lvl3pPr>
            <a:lvl4pPr>
              <a:defRPr sz="1616"/>
            </a:lvl4pPr>
            <a:lvl5pPr>
              <a:defRPr sz="1616"/>
            </a:lvl5pPr>
            <a:lvl6pPr>
              <a:defRPr sz="1616"/>
            </a:lvl6pPr>
            <a:lvl7pPr>
              <a:defRPr sz="1616"/>
            </a:lvl7pPr>
            <a:lvl8pPr>
              <a:defRPr sz="1616"/>
            </a:lvl8pPr>
            <a:lvl9pPr>
              <a:defRPr sz="16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241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6452-DFEE-46D7-84F0-FDAA1FE65E18}" type="datetime1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14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A3E1F-2153-49BC-8F40-C6D41DBB8F67}" type="datetime1">
              <a:rPr lang="en-US" smtClean="0"/>
              <a:t>6/2/2021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19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9" y="2155084"/>
            <a:ext cx="5323682" cy="1847215"/>
          </a:xfrm>
        </p:spPr>
        <p:txBody>
          <a:bodyPr anchor="b">
            <a:normAutofit/>
          </a:bodyPr>
          <a:lstStyle>
            <a:lvl1pPr algn="ctr">
              <a:defRPr sz="3232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3050" y="923607"/>
            <a:ext cx="9361485" cy="6875746"/>
          </a:xfrm>
        </p:spPr>
        <p:txBody>
          <a:bodyPr anchor="ctr">
            <a:normAutofit/>
          </a:bodyPr>
          <a:lstStyle>
            <a:lvl1pPr>
              <a:defRPr sz="2694"/>
            </a:lvl1pPr>
            <a:lvl2pPr>
              <a:defRPr sz="2424"/>
            </a:lvl2pPr>
            <a:lvl3pPr>
              <a:defRPr sz="2155"/>
            </a:lvl3pPr>
            <a:lvl4pPr>
              <a:defRPr sz="1886"/>
            </a:lvl4pPr>
            <a:lvl5pPr>
              <a:defRPr sz="1886"/>
            </a:lvl5pPr>
            <a:lvl6pPr>
              <a:defRPr sz="1886"/>
            </a:lvl6pPr>
            <a:lvl7pPr>
              <a:defRPr sz="1886"/>
            </a:lvl7pPr>
            <a:lvl8pPr>
              <a:defRPr sz="1886"/>
            </a:lvl8pPr>
            <a:lvl9pPr>
              <a:defRPr sz="18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6469" y="4002299"/>
            <a:ext cx="5323682" cy="2462953"/>
          </a:xfrm>
        </p:spPr>
        <p:txBody>
          <a:bodyPr>
            <a:normAutofit/>
          </a:bodyPr>
          <a:lstStyle>
            <a:lvl1pPr marL="0" indent="0" algn="ctr">
              <a:buNone/>
              <a:defRPr sz="2155"/>
            </a:lvl1pPr>
            <a:lvl2pPr marL="615757" indent="0">
              <a:buNone/>
              <a:defRPr sz="1616"/>
            </a:lvl2pPr>
            <a:lvl3pPr marL="1231514" indent="0">
              <a:buNone/>
              <a:defRPr sz="1347"/>
            </a:lvl3pPr>
            <a:lvl4pPr marL="1847271" indent="0">
              <a:buNone/>
              <a:defRPr sz="1212"/>
            </a:lvl4pPr>
            <a:lvl5pPr marL="2463028" indent="0">
              <a:buNone/>
              <a:defRPr sz="1212"/>
            </a:lvl5pPr>
            <a:lvl6pPr marL="3078785" indent="0">
              <a:buNone/>
              <a:defRPr sz="1212"/>
            </a:lvl6pPr>
            <a:lvl7pPr marL="3694542" indent="0">
              <a:buNone/>
              <a:defRPr sz="1212"/>
            </a:lvl7pPr>
            <a:lvl8pPr marL="4310299" indent="0">
              <a:buNone/>
              <a:defRPr sz="1212"/>
            </a:lvl8pPr>
            <a:lvl9pPr marL="4926056" indent="0">
              <a:buNone/>
              <a:defRPr sz="12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578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086" y="2360329"/>
            <a:ext cx="8139237" cy="1847215"/>
          </a:xfrm>
        </p:spPr>
        <p:txBody>
          <a:bodyPr anchor="b">
            <a:normAutofit/>
          </a:bodyPr>
          <a:lstStyle>
            <a:lvl1pPr algn="ctr">
              <a:defRPr sz="3771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392023" y="1231477"/>
            <a:ext cx="4921461" cy="6157383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55"/>
            </a:lvl1pPr>
            <a:lvl2pPr marL="615757" indent="0">
              <a:buNone/>
              <a:defRPr sz="2155"/>
            </a:lvl2pPr>
            <a:lvl3pPr marL="1231514" indent="0">
              <a:buNone/>
              <a:defRPr sz="2155"/>
            </a:lvl3pPr>
            <a:lvl4pPr marL="1847271" indent="0">
              <a:buNone/>
              <a:defRPr sz="2155"/>
            </a:lvl4pPr>
            <a:lvl5pPr marL="2463028" indent="0">
              <a:buNone/>
              <a:defRPr sz="2155"/>
            </a:lvl5pPr>
            <a:lvl6pPr marL="3078785" indent="0">
              <a:buNone/>
              <a:defRPr sz="2155"/>
            </a:lvl6pPr>
            <a:lvl7pPr marL="3694542" indent="0">
              <a:buNone/>
              <a:defRPr sz="2155"/>
            </a:lvl7pPr>
            <a:lvl8pPr marL="4310299" indent="0">
              <a:buNone/>
              <a:defRPr sz="2155"/>
            </a:lvl8pPr>
            <a:lvl9pPr marL="4926056" indent="0">
              <a:buNone/>
              <a:defRPr sz="215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4086" y="4207544"/>
            <a:ext cx="8139237" cy="2462953"/>
          </a:xfrm>
        </p:spPr>
        <p:txBody>
          <a:bodyPr>
            <a:normAutofit/>
          </a:bodyPr>
          <a:lstStyle>
            <a:lvl1pPr marL="0" indent="0" algn="ctr">
              <a:buNone/>
              <a:defRPr sz="2424"/>
            </a:lvl1pPr>
            <a:lvl2pPr marL="615757" indent="0">
              <a:buNone/>
              <a:defRPr sz="1616"/>
            </a:lvl2pPr>
            <a:lvl3pPr marL="1231514" indent="0">
              <a:buNone/>
              <a:defRPr sz="1347"/>
            </a:lvl3pPr>
            <a:lvl4pPr marL="1847271" indent="0">
              <a:buNone/>
              <a:defRPr sz="1212"/>
            </a:lvl4pPr>
            <a:lvl5pPr marL="2463028" indent="0">
              <a:buNone/>
              <a:defRPr sz="1212"/>
            </a:lvl5pPr>
            <a:lvl6pPr marL="3078785" indent="0">
              <a:buNone/>
              <a:defRPr sz="1212"/>
            </a:lvl6pPr>
            <a:lvl7pPr marL="3694542" indent="0">
              <a:buNone/>
              <a:defRPr sz="1212"/>
            </a:lvl7pPr>
            <a:lvl8pPr marL="4310299" indent="0">
              <a:buNone/>
              <a:defRPr sz="1212"/>
            </a:lvl8pPr>
            <a:lvl9pPr marL="4926056" indent="0">
              <a:buNone/>
              <a:defRPr sz="12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64BF-99B7-4421-A1BF-F545A389B8F5}" type="datetime1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3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7" y="6374030"/>
            <a:ext cx="15028067" cy="763260"/>
          </a:xfrm>
        </p:spPr>
        <p:txBody>
          <a:bodyPr anchor="b">
            <a:normAutofit/>
          </a:bodyPr>
          <a:lstStyle>
            <a:lvl1pPr algn="ctr">
              <a:defRPr sz="3232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9018" y="1255330"/>
            <a:ext cx="12338916" cy="426246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55"/>
            </a:lvl1pPr>
            <a:lvl2pPr marL="615757" indent="0">
              <a:buNone/>
              <a:defRPr sz="2155"/>
            </a:lvl2pPr>
            <a:lvl3pPr marL="1231514" indent="0">
              <a:buNone/>
              <a:defRPr sz="2155"/>
            </a:lvl3pPr>
            <a:lvl4pPr marL="1847271" indent="0">
              <a:buNone/>
              <a:defRPr sz="2155"/>
            </a:lvl4pPr>
            <a:lvl5pPr marL="2463028" indent="0">
              <a:buNone/>
              <a:defRPr sz="2155"/>
            </a:lvl5pPr>
            <a:lvl6pPr marL="3078785" indent="0">
              <a:buNone/>
              <a:defRPr sz="2155"/>
            </a:lvl6pPr>
            <a:lvl7pPr marL="3694542" indent="0">
              <a:buNone/>
              <a:defRPr sz="2155"/>
            </a:lvl7pPr>
            <a:lvl8pPr marL="4310299" indent="0">
              <a:buNone/>
              <a:defRPr sz="2155"/>
            </a:lvl8pPr>
            <a:lvl9pPr marL="4926056" indent="0">
              <a:buNone/>
              <a:defRPr sz="215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6467" y="7137290"/>
            <a:ext cx="15028067" cy="664911"/>
          </a:xfrm>
        </p:spPr>
        <p:txBody>
          <a:bodyPr>
            <a:normAutofit/>
          </a:bodyPr>
          <a:lstStyle>
            <a:lvl1pPr marL="0" indent="0" algn="ctr">
              <a:buNone/>
              <a:defRPr sz="1886"/>
            </a:lvl1pPr>
            <a:lvl2pPr marL="615757" indent="0">
              <a:buNone/>
              <a:defRPr sz="1616"/>
            </a:lvl2pPr>
            <a:lvl3pPr marL="1231514" indent="0">
              <a:buNone/>
              <a:defRPr sz="1347"/>
            </a:lvl3pPr>
            <a:lvl4pPr marL="1847271" indent="0">
              <a:buNone/>
              <a:defRPr sz="1212"/>
            </a:lvl4pPr>
            <a:lvl5pPr marL="2463028" indent="0">
              <a:buNone/>
              <a:defRPr sz="1212"/>
            </a:lvl5pPr>
            <a:lvl6pPr marL="3078785" indent="0">
              <a:buNone/>
              <a:defRPr sz="1212"/>
            </a:lvl6pPr>
            <a:lvl7pPr marL="3694542" indent="0">
              <a:buNone/>
              <a:defRPr sz="1212"/>
            </a:lvl7pPr>
            <a:lvl8pPr marL="4310299" indent="0">
              <a:buNone/>
              <a:defRPr sz="1212"/>
            </a:lvl8pPr>
            <a:lvl9pPr marL="4926056" indent="0">
              <a:buNone/>
              <a:defRPr sz="12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2082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9" y="923608"/>
            <a:ext cx="15028067" cy="4104922"/>
          </a:xfrm>
        </p:spPr>
        <p:txBody>
          <a:bodyPr anchor="ctr">
            <a:normAutofit/>
          </a:bodyPr>
          <a:lstStyle>
            <a:lvl1pPr algn="ctr">
              <a:defRPr sz="431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9" y="5849514"/>
            <a:ext cx="15028070" cy="19498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9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6002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397918" y="1162284"/>
            <a:ext cx="914400" cy="787552"/>
          </a:xfrm>
          <a:prstGeom prst="rect">
            <a:avLst/>
          </a:prstGeom>
        </p:spPr>
        <p:txBody>
          <a:bodyPr vert="horz" lIns="123148" tIns="61574" rIns="123148" bIns="6157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77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40138" y="3797052"/>
            <a:ext cx="914400" cy="787552"/>
          </a:xfrm>
          <a:prstGeom prst="rect">
            <a:avLst/>
          </a:prstGeom>
        </p:spPr>
        <p:txBody>
          <a:bodyPr vert="horz" lIns="123148" tIns="61574" rIns="123148" bIns="6157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77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2318" y="923608"/>
            <a:ext cx="13485018" cy="3694429"/>
          </a:xfrm>
        </p:spPr>
        <p:txBody>
          <a:bodyPr anchor="ctr">
            <a:normAutofit/>
          </a:bodyPr>
          <a:lstStyle>
            <a:lvl1pPr algn="ctr">
              <a:defRPr sz="431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55217" y="4618036"/>
            <a:ext cx="12799223" cy="51311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424"/>
            </a:lvl1pPr>
            <a:lvl2pPr marL="615757" indent="0">
              <a:buFontTx/>
              <a:buNone/>
              <a:defRPr/>
            </a:lvl2pPr>
            <a:lvl3pPr marL="1231514" indent="0">
              <a:buFontTx/>
              <a:buNone/>
              <a:defRPr/>
            </a:lvl3pPr>
            <a:lvl4pPr marL="1847271" indent="0">
              <a:buFontTx/>
              <a:buNone/>
              <a:defRPr/>
            </a:lvl4pPr>
            <a:lvl5pPr marL="2463028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7" y="5849514"/>
            <a:ext cx="15028067" cy="19498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9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522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70" y="4455862"/>
            <a:ext cx="15028064" cy="1978120"/>
          </a:xfrm>
        </p:spPr>
        <p:txBody>
          <a:bodyPr anchor="b">
            <a:normAutofit/>
          </a:bodyPr>
          <a:lstStyle>
            <a:lvl1pPr algn="r">
              <a:defRPr sz="431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8" y="6433982"/>
            <a:ext cx="15028065" cy="1158752"/>
          </a:xfrm>
        </p:spPr>
        <p:txBody>
          <a:bodyPr anchor="t">
            <a:normAutofit/>
          </a:bodyPr>
          <a:lstStyle>
            <a:lvl1pPr marL="0" indent="0" algn="r">
              <a:buNone/>
              <a:defRPr sz="269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3885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397918" y="1162284"/>
            <a:ext cx="914400" cy="787552"/>
          </a:xfrm>
          <a:prstGeom prst="rect">
            <a:avLst/>
          </a:prstGeom>
        </p:spPr>
        <p:txBody>
          <a:bodyPr vert="horz" lIns="123148" tIns="61574" rIns="123148" bIns="6157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77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40138" y="3797052"/>
            <a:ext cx="914400" cy="787552"/>
          </a:xfrm>
          <a:prstGeom prst="rect">
            <a:avLst/>
          </a:prstGeom>
        </p:spPr>
        <p:txBody>
          <a:bodyPr vert="horz" lIns="123148" tIns="61574" rIns="123148" bIns="6157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77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2318" y="923608"/>
            <a:ext cx="13485018" cy="3694429"/>
          </a:xfrm>
        </p:spPr>
        <p:txBody>
          <a:bodyPr anchor="ctr">
            <a:normAutofit/>
          </a:bodyPr>
          <a:lstStyle>
            <a:lvl1pPr algn="ctr">
              <a:defRPr sz="431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6470" y="5233776"/>
            <a:ext cx="15028065" cy="1197269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3232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8" y="6431045"/>
            <a:ext cx="15028065" cy="1368307"/>
          </a:xfrm>
        </p:spPr>
        <p:txBody>
          <a:bodyPr anchor="t">
            <a:normAutofit/>
          </a:bodyPr>
          <a:lstStyle>
            <a:lvl1pPr marL="0" indent="0" algn="r">
              <a:buNone/>
              <a:defRPr sz="242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0021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70" y="923608"/>
            <a:ext cx="15028068" cy="36730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6469" y="4720660"/>
            <a:ext cx="15028070" cy="112885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771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7" y="5849514"/>
            <a:ext cx="15028070" cy="1949838"/>
          </a:xfrm>
        </p:spPr>
        <p:txBody>
          <a:bodyPr anchor="t">
            <a:normAutofit/>
          </a:bodyPr>
          <a:lstStyle>
            <a:lvl1pPr marL="0" indent="0" algn="l">
              <a:buNone/>
              <a:defRPr sz="2424">
                <a:solidFill>
                  <a:schemeClr val="tx1"/>
                </a:solidFill>
              </a:defRPr>
            </a:lvl1pPr>
            <a:lvl2pPr marL="615757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2pPr>
            <a:lvl3pPr marL="1231514" indent="0">
              <a:buNone/>
              <a:defRPr sz="2155">
                <a:solidFill>
                  <a:schemeClr val="tx1">
                    <a:tint val="75000"/>
                  </a:schemeClr>
                </a:solidFill>
              </a:defRPr>
            </a:lvl3pPr>
            <a:lvl4pPr marL="1847271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4pPr>
            <a:lvl5pPr marL="2463028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5pPr>
            <a:lvl6pPr marL="3078785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6pPr>
            <a:lvl7pPr marL="3694542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7pPr>
            <a:lvl8pPr marL="4310299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8pPr>
            <a:lvl9pPr marL="4926056" indent="0">
              <a:buNone/>
              <a:defRPr sz="18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7345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6135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98983" y="923607"/>
            <a:ext cx="2655554" cy="687574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6468" y="923607"/>
            <a:ext cx="12029613" cy="687574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3026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2880346"/>
            <a:ext cx="15546678" cy="338283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279045"/>
            <a:ext cx="15546678" cy="1536173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DA500-84C7-41BA-B1CA-6EF57B2B2FF0}" type="datetime1">
              <a:rPr lang="en-US" smtClean="0"/>
              <a:t>6/2/2021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6219" y="1"/>
            <a:ext cx="3655220" cy="9236076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6467" y="923608"/>
            <a:ext cx="15028070" cy="236032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6" y="3591806"/>
            <a:ext cx="15028070" cy="4207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98984" y="7923356"/>
            <a:ext cx="1714500" cy="491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4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528D04-FCB0-4693-A59A-C7843AB36505}" type="datetime1">
              <a:rPr lang="en-US" smtClean="0"/>
              <a:t>6/2/2021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58419" y="7923356"/>
            <a:ext cx="10626266" cy="491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4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27785" y="7923356"/>
            <a:ext cx="826751" cy="491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4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A13BA-7116-4805-986C-BF7BBEE78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8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</p:sldLayoutIdLst>
  <p:hf hdr="0" ftr="0" dt="0"/>
  <p:txStyles>
    <p:titleStyle>
      <a:lvl1pPr algn="ctr" defTabSz="615757" rtl="0" eaLnBrk="1" latinLnBrk="0" hangingPunct="1">
        <a:spcBef>
          <a:spcPct val="0"/>
        </a:spcBef>
        <a:buNone/>
        <a:defRPr sz="5387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84848" indent="-38484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232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00605" indent="-38484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694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616362" indent="-38484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24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078180" indent="-230909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5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693937" indent="-230909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8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386663" indent="-30787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8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002420" indent="-30787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8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618177" indent="-30787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8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233934" indent="-307878" algn="l" defTabSz="615757" rtl="0" eaLnBrk="1" latinLnBrk="0" hangingPunct="1">
        <a:spcBef>
          <a:spcPct val="20000"/>
        </a:spcBef>
        <a:spcAft>
          <a:spcPts val="808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8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1pPr>
      <a:lvl2pPr marL="615757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2pPr>
      <a:lvl3pPr marL="1231514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3pPr>
      <a:lvl4pPr marL="1847271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63028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78785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94542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99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926056" algn="l" defTabSz="615757" rtl="0" eaLnBrk="1" latinLnBrk="0" hangingPunct="1"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7.png"/><Relationship Id="rId4" Type="http://schemas.openxmlformats.org/officeDocument/2006/relationships/image" Target="../media/image135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F98110-CB8F-43C4-A406-722B6E922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674" y="355739"/>
            <a:ext cx="2530652" cy="25306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F8A1DC-2183-4189-A6AE-F70F05AD4F75}"/>
              </a:ext>
            </a:extLst>
          </p:cNvPr>
          <p:cNvSpPr txBox="1"/>
          <p:nvPr/>
        </p:nvSpPr>
        <p:spPr>
          <a:xfrm>
            <a:off x="6005763" y="3101255"/>
            <a:ext cx="6094520" cy="2832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An-Najah National University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SA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of Engineering and</a:t>
            </a:r>
            <a:r>
              <a:rPr lang="ar-S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Technology</a:t>
            </a:r>
            <a:endParaRPr lang="ar-SA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SA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 Engineering Department</a:t>
            </a: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Graduation Project – II</a:t>
            </a:r>
          </a:p>
          <a:p>
            <a:pPr algn="ctr"/>
            <a:r>
              <a:rPr lang="es-UY" alt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Re-design</a:t>
            </a:r>
            <a:r>
              <a:rPr lang="es-UY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Varela Round"/>
              </a:rPr>
              <a:t>o</a:t>
            </a:r>
            <a:r>
              <a:rPr lang="en" sz="24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Varela Round"/>
                <a:cs typeface="Times New Roman" panose="02020603050405020304" pitchFamily="18" charset="0"/>
                <a:sym typeface="Varela Round"/>
              </a:rPr>
              <a:t>f  Nablus  Municipality building</a:t>
            </a:r>
            <a:r>
              <a:rPr lang="en" sz="2400" b="1" kern="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arela Round"/>
                <a:cs typeface="Arial" pitchFamily="34" charset="0"/>
                <a:sym typeface="Varela Round"/>
              </a:rPr>
              <a:t>.</a:t>
            </a:r>
            <a:br>
              <a:rPr lang="en" sz="2400" b="1" kern="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Varela Round"/>
                <a:cs typeface="Arial" pitchFamily="34" charset="0"/>
                <a:sym typeface="Varela Round"/>
              </a:rPr>
            </a:b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1B2188-7CBC-41B4-8CB7-86CA0E929D1C}"/>
              </a:ext>
            </a:extLst>
          </p:cNvPr>
          <p:cNvSpPr/>
          <p:nvPr/>
        </p:nvSpPr>
        <p:spPr>
          <a:xfrm>
            <a:off x="9746963" y="4928793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sz="2400" b="1" kern="0" dirty="0">
                <a:latin typeface="Times New Roman" panose="02020603050405020304" pitchFamily="18" charset="0"/>
                <a:ea typeface="Varela Round"/>
                <a:cs typeface="Times New Roman" panose="02020603050405020304" pitchFamily="18" charset="0"/>
                <a:sym typeface="Varela Round"/>
              </a:rPr>
              <a:t>Prepared By :</a:t>
            </a:r>
            <a:endParaRPr lang="en-US" sz="2400" dirty="0">
              <a:latin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</a:rPr>
              <a:t>1. Ahmad Hamad. </a:t>
            </a:r>
          </a:p>
          <a:p>
            <a:r>
              <a:rPr lang="en-US" sz="2000" b="1" dirty="0">
                <a:latin typeface="Times New Roman" panose="02020603050405020304" pitchFamily="18" charset="0"/>
              </a:rPr>
              <a:t>2.Amr Turkman.</a:t>
            </a:r>
          </a:p>
          <a:p>
            <a:r>
              <a:rPr lang="en-US" sz="2000" b="1" dirty="0">
                <a:latin typeface="Times New Roman" panose="02020603050405020304" pitchFamily="18" charset="0"/>
              </a:rPr>
              <a:t>3. Mohammad </a:t>
            </a:r>
            <a:r>
              <a:rPr lang="en-US" sz="2000" b="1" dirty="0" err="1">
                <a:latin typeface="Times New Roman" panose="02020603050405020304" pitchFamily="18" charset="0"/>
              </a:rPr>
              <a:t>Nathem</a:t>
            </a:r>
            <a:r>
              <a:rPr lang="en-US" sz="2000" b="1" dirty="0">
                <a:latin typeface="Times New Roman" panose="02020603050405020304" pitchFamily="18" charset="0"/>
              </a:rPr>
              <a:t>. </a:t>
            </a:r>
          </a:p>
          <a:p>
            <a:r>
              <a:rPr lang="en-US" sz="2000" b="1" dirty="0">
                <a:latin typeface="Times New Roman" panose="02020603050405020304" pitchFamily="18" charset="0"/>
              </a:rPr>
              <a:t>4. Noor Jaber.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97DF0-11F3-4802-AC31-BA745549CDEB}"/>
              </a:ext>
            </a:extLst>
          </p:cNvPr>
          <p:cNvSpPr txBox="1"/>
          <p:nvPr/>
        </p:nvSpPr>
        <p:spPr>
          <a:xfrm>
            <a:off x="6005763" y="4641359"/>
            <a:ext cx="74020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Supervisor:</a:t>
            </a:r>
          </a:p>
          <a:p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Nirmeen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Al-</a:t>
            </a:r>
            <a:r>
              <a:rPr lang="en-US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Barq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400" b="1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484FAA-4C67-4B29-A749-CB4E52E2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1</a:t>
            </a:fld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3CEA4-178E-45EE-95CD-9640CAA5F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2439" y="793802"/>
            <a:ext cx="1487269" cy="9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93512A-4DF9-4905-9A7E-38AE67A7173C}"/>
              </a:ext>
            </a:extLst>
          </p:cNvPr>
          <p:cNvSpPr txBox="1"/>
          <p:nvPr/>
        </p:nvSpPr>
        <p:spPr>
          <a:xfrm>
            <a:off x="6748710" y="2616446"/>
            <a:ext cx="6094520" cy="4452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Introduction.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Site Analysis.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Architectural aspects.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Environmental aspects.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Structural aspects. </a:t>
            </a:r>
            <a:endParaRPr lang="ar-SA" sz="2400" b="1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Electro mechanic aspects.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Cost Estimation.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Conclusion.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5EB2D-E6D6-4A88-8F20-1BD63628DBED}"/>
              </a:ext>
            </a:extLst>
          </p:cNvPr>
          <p:cNvSpPr/>
          <p:nvPr/>
        </p:nvSpPr>
        <p:spPr>
          <a:xfrm>
            <a:off x="5487934" y="1679852"/>
            <a:ext cx="35125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1143000" indent="-1143000" algn="ctr">
              <a:buFont typeface="Wingdings" panose="05000000000000000000" pitchFamily="2" charset="2"/>
              <a:buChar char="ü"/>
            </a:pPr>
            <a:r>
              <a:rPr lang="en-US" sz="4000" b="1" dirty="0"/>
              <a:t>Contents: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8A7C4D0-E21B-490F-8922-EEC58F6F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2</a:t>
            </a:fld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81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06104BC-EDD4-455D-860B-B9BF706A064E}"/>
              </a:ext>
            </a:extLst>
          </p:cNvPr>
          <p:cNvSpPr txBox="1"/>
          <p:nvPr/>
        </p:nvSpPr>
        <p:spPr>
          <a:xfrm>
            <a:off x="6965536" y="3356678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563CCF0-CA10-4A12-9674-07455A8F1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3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3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62B261-230D-4F9F-BCEE-E113A74059FC}"/>
              </a:ext>
            </a:extLst>
          </p:cNvPr>
          <p:cNvSpPr txBox="1"/>
          <p:nvPr/>
        </p:nvSpPr>
        <p:spPr>
          <a:xfrm>
            <a:off x="6531746" y="1766517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Objectives:</a:t>
            </a:r>
            <a:endParaRPr lang="en-US" sz="3200" b="1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DD2972C-AAD4-4F8D-ADDF-D773588EA385}"/>
              </a:ext>
            </a:extLst>
          </p:cNvPr>
          <p:cNvSpPr/>
          <p:nvPr/>
        </p:nvSpPr>
        <p:spPr>
          <a:xfrm>
            <a:off x="5285173" y="181658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9D6BF2-B531-4FFC-A088-845571AA11AA}"/>
              </a:ext>
            </a:extLst>
          </p:cNvPr>
          <p:cNvSpPr/>
          <p:nvPr/>
        </p:nvSpPr>
        <p:spPr>
          <a:xfrm>
            <a:off x="5283316" y="3079308"/>
            <a:ext cx="8716540" cy="26108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Redesigning and development the building, all aspects and engineering systems will be included where all weaknesses and problems of the building will be taken into account during the operation process.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81F281-9317-4750-BE3A-26A0B5816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4</a:t>
            </a:fld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891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766812C8-3E2A-4C4F-B518-0F43E1022546}"/>
              </a:ext>
            </a:extLst>
          </p:cNvPr>
          <p:cNvSpPr/>
          <p:nvPr/>
        </p:nvSpPr>
        <p:spPr>
          <a:xfrm>
            <a:off x="3843235" y="37147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6252D-A58F-4F26-8E5A-9D021622F8EC}"/>
              </a:ext>
            </a:extLst>
          </p:cNvPr>
          <p:cNvSpPr txBox="1"/>
          <p:nvPr/>
        </p:nvSpPr>
        <p:spPr>
          <a:xfrm>
            <a:off x="5285173" y="371470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Site Analysis: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FE98B3-78F0-4267-AC6B-827C6BCDE8B7}"/>
              </a:ext>
            </a:extLst>
          </p:cNvPr>
          <p:cNvSpPr txBox="1"/>
          <p:nvPr/>
        </p:nvSpPr>
        <p:spPr>
          <a:xfrm>
            <a:off x="3843235" y="1072936"/>
            <a:ext cx="863645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ar-S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land on which the </a:t>
            </a:r>
            <a:r>
              <a:rPr lang="en" sz="24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Varela Round"/>
                <a:cs typeface="Times New Roman" panose="02020603050405020304" pitchFamily="18" charset="0"/>
                <a:sym typeface="Varela Round"/>
              </a:rPr>
              <a:t>Municipality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be built located in Yafa street near Jamal Abdul Nasser park.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3C41FA5-9DC2-4165-9F7D-5FA344DC5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5</a:t>
            </a:fld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E9F5B8-21F4-496C-BCA4-193BC4506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02" y="3097842"/>
            <a:ext cx="9505950" cy="55149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043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318BA-1F1E-467A-8EB5-21EBCC1A9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6</a:t>
            </a:fld>
            <a:endParaRPr lang="en-US" dirty="0">
              <a:latin typeface="Arial Black" panose="020B0A04020102020204" pitchFamily="34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5DC4365-C63D-4496-B510-6ED511A87F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2785871"/>
              </p:ext>
            </p:extLst>
          </p:nvPr>
        </p:nvGraphicFramePr>
        <p:xfrm>
          <a:off x="3976463" y="1189037"/>
          <a:ext cx="110211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887356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A2EDE-C99D-4EBA-8E2E-FA7927046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7</a:t>
            </a:fld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3E583-D759-4DF0-BD97-304FC130F0B7}"/>
              </a:ext>
            </a:extLst>
          </p:cNvPr>
          <p:cNvSpPr txBox="1"/>
          <p:nvPr/>
        </p:nvSpPr>
        <p:spPr>
          <a:xfrm>
            <a:off x="6229350" y="3063770"/>
            <a:ext cx="6096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 Information.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Floors.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Elevations.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11382-52C8-49AA-99D2-EFE03B2A493D}"/>
              </a:ext>
            </a:extLst>
          </p:cNvPr>
          <p:cNvSpPr txBox="1"/>
          <p:nvPr/>
        </p:nvSpPr>
        <p:spPr>
          <a:xfrm>
            <a:off x="6229350" y="208706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Architectural Design.</a:t>
            </a:r>
          </a:p>
        </p:txBody>
      </p:sp>
    </p:spTree>
    <p:extLst>
      <p:ext uri="{BB962C8B-B14F-4D97-AF65-F5344CB8AC3E}">
        <p14:creationId xmlns:p14="http://schemas.microsoft.com/office/powerpoint/2010/main" val="26473519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56CD6-5464-43EE-BECB-ECBF2EBF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8</a:t>
            </a:fld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0469F9-F894-4136-A08D-12B98C69080B}"/>
              </a:ext>
            </a:extLst>
          </p:cNvPr>
          <p:cNvSpPr txBox="1"/>
          <p:nvPr/>
        </p:nvSpPr>
        <p:spPr>
          <a:xfrm>
            <a:off x="6181729" y="2324922"/>
            <a:ext cx="665797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General Information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land area is about 3000 m².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municipality contains 7 floors, two of them are basement floors.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entrance in East elevation.</a:t>
            </a:r>
          </a:p>
        </p:txBody>
      </p:sp>
    </p:spTree>
    <p:extLst>
      <p:ext uri="{BB962C8B-B14F-4D97-AF65-F5344CB8AC3E}">
        <p14:creationId xmlns:p14="http://schemas.microsoft.com/office/powerpoint/2010/main" val="777086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16F60-D79B-4FB9-BBE6-EF0667B4F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04BF2D-CA5C-46A8-B951-66C25DCAF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89037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329396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5A30-44D1-4DE3-8601-D6BC6388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>
                <a:latin typeface="Arial Black" panose="020B0A04020102020204" pitchFamily="34" charset="0"/>
              </a:rPr>
              <a:t>10</a:t>
            </a:fld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197AC-AAD4-4ADD-AA52-4C1B2BB06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89037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BF2759-9912-4833-A299-5369B765F5F3}"/>
              </a:ext>
            </a:extLst>
          </p:cNvPr>
          <p:cNvSpPr txBox="1"/>
          <p:nvPr/>
        </p:nvSpPr>
        <p:spPr>
          <a:xfrm>
            <a:off x="13483790" y="1598582"/>
            <a:ext cx="17562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 - elevation </a:t>
            </a:r>
          </a:p>
        </p:txBody>
      </p:sp>
    </p:spTree>
    <p:extLst>
      <p:ext uri="{BB962C8B-B14F-4D97-AF65-F5344CB8AC3E}">
        <p14:creationId xmlns:p14="http://schemas.microsoft.com/office/powerpoint/2010/main" val="390741081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5A30-44D1-4DE3-8601-D6BC6388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>
                <a:latin typeface="Arial Black" panose="020B0A04020102020204" pitchFamily="34" charset="0"/>
              </a:rPr>
              <a:t>11</a:t>
            </a:fld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B10CE-E3B0-47A3-9774-C09999AA0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89037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2F8D9B-F1D9-40BE-B19E-E64AD6817789}"/>
              </a:ext>
            </a:extLst>
          </p:cNvPr>
          <p:cNvSpPr txBox="1"/>
          <p:nvPr/>
        </p:nvSpPr>
        <p:spPr>
          <a:xfrm>
            <a:off x="13303893" y="1798639"/>
            <a:ext cx="1943101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 - elevation </a:t>
            </a:r>
          </a:p>
        </p:txBody>
      </p:sp>
    </p:spTree>
    <p:extLst>
      <p:ext uri="{BB962C8B-B14F-4D97-AF65-F5344CB8AC3E}">
        <p14:creationId xmlns:p14="http://schemas.microsoft.com/office/powerpoint/2010/main" val="105379928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5A30-44D1-4DE3-8601-D6BC6388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>
                <a:latin typeface="Arial Black" panose="020B0A04020102020204" pitchFamily="34" charset="0"/>
              </a:rPr>
              <a:t>12</a:t>
            </a:fld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7EE9F-5CE9-4BD9-8E9A-C64B8B9AA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235929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3D4F0D-454F-4F9E-B4ED-818E3E9BFA0B}"/>
              </a:ext>
            </a:extLst>
          </p:cNvPr>
          <p:cNvSpPr txBox="1"/>
          <p:nvPr/>
        </p:nvSpPr>
        <p:spPr>
          <a:xfrm>
            <a:off x="13373100" y="1429307"/>
            <a:ext cx="186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N-W  VIEW </a:t>
            </a:r>
          </a:p>
        </p:txBody>
      </p:sp>
    </p:spTree>
    <p:extLst>
      <p:ext uri="{BB962C8B-B14F-4D97-AF65-F5344CB8AC3E}">
        <p14:creationId xmlns:p14="http://schemas.microsoft.com/office/powerpoint/2010/main" val="57998199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5A30-44D1-4DE3-8601-D6BC6388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>
                <a:latin typeface="Arial Black" panose="020B0A04020102020204" pitchFamily="34" charset="0"/>
              </a:rPr>
              <a:t>13</a:t>
            </a:fld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3D4F0D-454F-4F9E-B4ED-818E3E9BFA0B}"/>
              </a:ext>
            </a:extLst>
          </p:cNvPr>
          <p:cNvSpPr txBox="1"/>
          <p:nvPr/>
        </p:nvSpPr>
        <p:spPr>
          <a:xfrm>
            <a:off x="13373100" y="1429307"/>
            <a:ext cx="1866900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N-W elevation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852BD9-9349-4CF4-B0D6-0E7C8275F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89037"/>
            <a:ext cx="1219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927785-FBD1-4AEB-9DAA-800A28088955}"/>
              </a:ext>
            </a:extLst>
          </p:cNvPr>
          <p:cNvSpPr txBox="1"/>
          <p:nvPr/>
        </p:nvSpPr>
        <p:spPr>
          <a:xfrm>
            <a:off x="13373100" y="1565966"/>
            <a:ext cx="1817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N-E VIEW </a:t>
            </a:r>
          </a:p>
        </p:txBody>
      </p:sp>
    </p:spTree>
    <p:extLst>
      <p:ext uri="{BB962C8B-B14F-4D97-AF65-F5344CB8AC3E}">
        <p14:creationId xmlns:p14="http://schemas.microsoft.com/office/powerpoint/2010/main" val="326048560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76065-5F2D-4372-828C-DCF9A4CD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ACD642-1BDE-4F2B-BD59-D9C587EBDD5F}"/>
              </a:ext>
            </a:extLst>
          </p:cNvPr>
          <p:cNvSpPr txBox="1"/>
          <p:nvPr/>
        </p:nvSpPr>
        <p:spPr>
          <a:xfrm>
            <a:off x="4633270" y="14044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Plan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F721F5-6122-4F09-9BC5-A50D2B70F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330" y="1189037"/>
            <a:ext cx="765267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E75B3C-A833-4F03-BA0E-0997290A7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868" y="1189042"/>
            <a:ext cx="570137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98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419FD9E-6D97-46A0-A74C-C6C9BEB8B311}"/>
              </a:ext>
            </a:extLst>
          </p:cNvPr>
          <p:cNvSpPr txBox="1"/>
          <p:nvPr/>
        </p:nvSpPr>
        <p:spPr>
          <a:xfrm>
            <a:off x="4408714" y="1189039"/>
            <a:ext cx="6096000" cy="1082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Basement (1) floor.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3508C-CA74-46A5-AF5D-5FD426496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269" y="3396457"/>
            <a:ext cx="5639530" cy="3278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9691D4-46AC-497B-8361-A24615F32230}"/>
              </a:ext>
            </a:extLst>
          </p:cNvPr>
          <p:cNvSpPr txBox="1"/>
          <p:nvPr/>
        </p:nvSpPr>
        <p:spPr>
          <a:xfrm>
            <a:off x="5672821" y="6854554"/>
            <a:ext cx="6097464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Basement Floor after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CE685-8F28-458D-BD11-27065CECCD6D}"/>
              </a:ext>
            </a:extLst>
          </p:cNvPr>
          <p:cNvSpPr txBox="1"/>
          <p:nvPr/>
        </p:nvSpPr>
        <p:spPr>
          <a:xfrm>
            <a:off x="10504714" y="6861697"/>
            <a:ext cx="6097464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Basement Floor before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88D79B-9321-4E13-B35E-54A3E20BE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478" y="2550627"/>
            <a:ext cx="4822589" cy="412481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2874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76065-5F2D-4372-828C-DCF9A4CD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ACD642-1BDE-4F2B-BD59-D9C587EBDD5F}"/>
              </a:ext>
            </a:extLst>
          </p:cNvPr>
          <p:cNvSpPr txBox="1"/>
          <p:nvPr/>
        </p:nvSpPr>
        <p:spPr>
          <a:xfrm>
            <a:off x="4325300" y="1326786"/>
            <a:ext cx="4049203" cy="1082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Basement (2) floor.(new)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E2A5D-8167-44A2-893D-11809216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8024" y="1189037"/>
            <a:ext cx="6101976" cy="6858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4626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76065-5F2D-4372-828C-DCF9A4CD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49550" y="7212517"/>
            <a:ext cx="551167" cy="365125"/>
          </a:xfrm>
        </p:spPr>
        <p:txBody>
          <a:bodyPr/>
          <a:lstStyle/>
          <a:p>
            <a:fld id="{B18A13BA-7116-4805-986C-BF7BBEE7823E}" type="slidenum">
              <a:rPr lang="en-US" sz="1800" b="1">
                <a:latin typeface="Arial Rounded MT Bold" panose="020F0704030504030204" pitchFamily="34" charset="0"/>
              </a:rPr>
              <a:t>17</a:t>
            </a:fld>
            <a:endParaRPr lang="en-US" sz="1800" b="1" dirty="0">
              <a:latin typeface="Arial Rounded MT Bold" panose="020F07040305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ACD642-1BDE-4F2B-BD59-D9C587EBDD5F}"/>
              </a:ext>
            </a:extLst>
          </p:cNvPr>
          <p:cNvSpPr txBox="1"/>
          <p:nvPr/>
        </p:nvSpPr>
        <p:spPr>
          <a:xfrm>
            <a:off x="4631364" y="1189039"/>
            <a:ext cx="6096000" cy="1082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 floor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9855C1-2F49-44EE-90D6-132F46B9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071" y="2434706"/>
            <a:ext cx="4797692" cy="4446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922844-7052-41E1-9BD3-263A1777E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868" y="1310703"/>
            <a:ext cx="570137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9D64BC-9730-4C55-96EB-7A40771065DF}"/>
              </a:ext>
            </a:extLst>
          </p:cNvPr>
          <p:cNvSpPr txBox="1"/>
          <p:nvPr/>
        </p:nvSpPr>
        <p:spPr>
          <a:xfrm>
            <a:off x="5727293" y="6885545"/>
            <a:ext cx="6119446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Ground floor after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CBA35-3766-4EAB-A887-77652C2FEE22}"/>
              </a:ext>
            </a:extLst>
          </p:cNvPr>
          <p:cNvSpPr txBox="1"/>
          <p:nvPr/>
        </p:nvSpPr>
        <p:spPr>
          <a:xfrm>
            <a:off x="11463312" y="6885545"/>
            <a:ext cx="2798315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Ground floor before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71D08A-8A0A-4F95-BBC6-29A1D9FF0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782" y="2434706"/>
            <a:ext cx="4938346" cy="4446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3895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5E9A-6CD3-4199-B725-7B71377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03769" y="7380048"/>
            <a:ext cx="551167" cy="365125"/>
          </a:xfrm>
        </p:spPr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18</a:t>
            </a:fld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0FE1C1-B49F-4568-9346-2016D3278E7E}"/>
              </a:ext>
            </a:extLst>
          </p:cNvPr>
          <p:cNvSpPr txBox="1"/>
          <p:nvPr/>
        </p:nvSpPr>
        <p:spPr>
          <a:xfrm>
            <a:off x="4778515" y="1395871"/>
            <a:ext cx="263465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floor.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4E51F0-4AE7-4522-B8F4-812CC909D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520" y="2519820"/>
            <a:ext cx="4693891" cy="41578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18E36E-2504-4735-B90D-477BF8B44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868" y="1395871"/>
            <a:ext cx="570137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5D6590-0E29-4B59-A310-9C659A0CC2D0}"/>
              </a:ext>
            </a:extLst>
          </p:cNvPr>
          <p:cNvSpPr txBox="1"/>
          <p:nvPr/>
        </p:nvSpPr>
        <p:spPr>
          <a:xfrm>
            <a:off x="6237571" y="6716256"/>
            <a:ext cx="2351209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First Floor after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AC3C5A-7452-46BD-A674-048BD626637B}"/>
              </a:ext>
            </a:extLst>
          </p:cNvPr>
          <p:cNvSpPr txBox="1"/>
          <p:nvPr/>
        </p:nvSpPr>
        <p:spPr>
          <a:xfrm>
            <a:off x="11424828" y="6702982"/>
            <a:ext cx="2182734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First Floor before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84163F-BCEE-4F55-9EC0-836CB1D4D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695" y="2466576"/>
            <a:ext cx="4693891" cy="421104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754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3D5C2-E7C9-431F-A9F4-290267D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94284" y="7292125"/>
            <a:ext cx="551167" cy="365125"/>
          </a:xfrm>
        </p:spPr>
        <p:txBody>
          <a:bodyPr/>
          <a:lstStyle/>
          <a:p>
            <a:fld id="{B18A13BA-7116-4805-986C-BF7BBEE7823E}" type="slidenum">
              <a:rPr lang="en-US" sz="2000">
                <a:latin typeface="Arial Black" panose="020B0A04020102020204" pitchFamily="34" charset="0"/>
              </a:rPr>
              <a:t>19</a:t>
            </a:fld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368D1E-0713-443C-A153-4197A1B92EA7}"/>
              </a:ext>
            </a:extLst>
          </p:cNvPr>
          <p:cNvSpPr txBox="1"/>
          <p:nvPr/>
        </p:nvSpPr>
        <p:spPr>
          <a:xfrm>
            <a:off x="4938528" y="1297897"/>
            <a:ext cx="3519677" cy="92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floor.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B38C7-CA03-4567-B259-EFB1D9205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554" y="2314457"/>
            <a:ext cx="4756535" cy="42272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9C9204-32E1-47C5-BAEE-B23701DC6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9868" y="1189042"/>
            <a:ext cx="570137" cy="9541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6133C8-FE2D-4427-9808-1853EABDA406}"/>
              </a:ext>
            </a:extLst>
          </p:cNvPr>
          <p:cNvSpPr txBox="1"/>
          <p:nvPr/>
        </p:nvSpPr>
        <p:spPr>
          <a:xfrm>
            <a:off x="6026394" y="6552292"/>
            <a:ext cx="6097464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Second Floor after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CA790B-C5D1-40A4-9400-105EA7DB2BB8}"/>
              </a:ext>
            </a:extLst>
          </p:cNvPr>
          <p:cNvSpPr txBox="1"/>
          <p:nvPr/>
        </p:nvSpPr>
        <p:spPr>
          <a:xfrm>
            <a:off x="11416085" y="6541740"/>
            <a:ext cx="3431197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Second Floor before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7D8FAF4-4A05-46B3-8C33-DE92D952F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49" y="2325010"/>
            <a:ext cx="4756535" cy="42272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11833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52FD-F999-45AA-81CF-05CB82DB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20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7F935-A567-40A9-B3C8-2F2DC65CF453}"/>
              </a:ext>
            </a:extLst>
          </p:cNvPr>
          <p:cNvSpPr txBox="1"/>
          <p:nvPr/>
        </p:nvSpPr>
        <p:spPr>
          <a:xfrm>
            <a:off x="4856167" y="1246998"/>
            <a:ext cx="3770989" cy="141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floor.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4CB58-A124-49A1-8197-F6CDDFB9E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719" y="2208945"/>
            <a:ext cx="4785371" cy="46199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820098-8FD5-4E37-9D1B-FC1A5CB88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2368" y="1285103"/>
            <a:ext cx="436931" cy="7311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828153-BE48-4669-9B51-C3F9F66A0247}"/>
              </a:ext>
            </a:extLst>
          </p:cNvPr>
          <p:cNvSpPr txBox="1"/>
          <p:nvPr/>
        </p:nvSpPr>
        <p:spPr>
          <a:xfrm>
            <a:off x="10966973" y="6887649"/>
            <a:ext cx="2402498" cy="89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Third Floor before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DF31F5-2E5F-4643-9886-EFD2BAA5ABAB}"/>
              </a:ext>
            </a:extLst>
          </p:cNvPr>
          <p:cNvSpPr txBox="1"/>
          <p:nvPr/>
        </p:nvSpPr>
        <p:spPr>
          <a:xfrm>
            <a:off x="6219826" y="6887649"/>
            <a:ext cx="6097464" cy="492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Third Floor after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0BA81D-0C8D-44D3-A532-1BBCB261D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1538" y="2215302"/>
            <a:ext cx="5053379" cy="46429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00510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89592E-3E74-4772-B737-01489138763B}"/>
              </a:ext>
            </a:extLst>
          </p:cNvPr>
          <p:cNvSpPr txBox="1"/>
          <p:nvPr/>
        </p:nvSpPr>
        <p:spPr>
          <a:xfrm>
            <a:off x="4893541" y="1189041"/>
            <a:ext cx="3051591" cy="1600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Forth floor.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height = 4.25 m.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F24B7D-7645-45F7-ADFC-1BCE511DD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836" y="2143144"/>
            <a:ext cx="5270003" cy="48121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DD7B1A-5EFF-4D84-9E16-DDF2F978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1028" y="1189042"/>
            <a:ext cx="570137" cy="954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A4EB47-F98E-4296-8BB7-FDF78FE8E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067" y="2143148"/>
            <a:ext cx="5144697" cy="48121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164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 smtClean="0">
                <a:latin typeface="Arial Black" panose="020B0A04020102020204" pitchFamily="34" charset="0"/>
              </a:rPr>
              <a:t>22</a:t>
            </a:fld>
            <a:endParaRPr lang="en-US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AFC93E7-BC85-4A74-9511-C7D6C5E53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6958797"/>
              </p:ext>
            </p:extLst>
          </p:nvPr>
        </p:nvGraphicFramePr>
        <p:xfrm>
          <a:off x="5251938" y="1066799"/>
          <a:ext cx="8299939" cy="5134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0082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203A9B-CECC-4596-BFFB-3A38B780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13DE8-A881-4581-8524-E85B3FD085C7}"/>
              </a:ext>
            </a:extLst>
          </p:cNvPr>
          <p:cNvSpPr txBox="1"/>
          <p:nvPr/>
        </p:nvSpPr>
        <p:spPr>
          <a:xfrm>
            <a:off x="4712677" y="2262444"/>
            <a:ext cx="9144000" cy="2932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orientation building.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Thermal Design.</a:t>
            </a:r>
            <a:endParaRPr lang="ar-S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Daylight factor.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Acoustic Design.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D9A15-9D43-4C42-A5D6-A97B06EF959D}"/>
              </a:ext>
            </a:extLst>
          </p:cNvPr>
          <p:cNvSpPr txBox="1"/>
          <p:nvPr/>
        </p:nvSpPr>
        <p:spPr>
          <a:xfrm>
            <a:off x="3610707" y="1107050"/>
            <a:ext cx="122506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 Black" panose="020B0A04020102020204" pitchFamily="34" charset="0"/>
                <a:cs typeface="Times New Roman" pitchFamily="18" charset="0"/>
              </a:rPr>
              <a:t>The important parameter of environmental assessment </a:t>
            </a:r>
            <a:br>
              <a:rPr lang="en-US" sz="2800" b="1" dirty="0">
                <a:latin typeface="Arial Black" panose="020B0A04020102020204" pitchFamily="34" charset="0"/>
                <a:cs typeface="Times New Roman" pitchFamily="18" charset="0"/>
              </a:rPr>
            </a:br>
            <a:endParaRPr lang="en-US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380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5E9A-6CD3-4199-B725-7B71377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87A088-E588-4E89-A0D4-63B15E1FF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379" y="1970087"/>
            <a:ext cx="8591550" cy="5295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FDFA9E-32F4-4327-B20A-7423B3827145}"/>
              </a:ext>
            </a:extLst>
          </p:cNvPr>
          <p:cNvSpPr txBox="1"/>
          <p:nvPr/>
        </p:nvSpPr>
        <p:spPr>
          <a:xfrm>
            <a:off x="3910379" y="776627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  <a:t>The Orientation and sun path of the building. 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69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3D5C2-E7C9-431F-A9F4-290267D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AFFD6C-5079-4983-8959-BD5C77F3856E}"/>
              </a:ext>
            </a:extLst>
          </p:cNvPr>
          <p:cNvSpPr txBox="1"/>
          <p:nvPr/>
        </p:nvSpPr>
        <p:spPr>
          <a:xfrm>
            <a:off x="3259015" y="403666"/>
            <a:ext cx="441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Black" panose="020B0A04020102020204" pitchFamily="34" charset="0"/>
              </a:rPr>
              <a:t>Thermal Design</a:t>
            </a:r>
            <a:br>
              <a:rPr lang="ar-SA" sz="2800" b="1" dirty="0">
                <a:latin typeface="Arial Black" panose="020B0A04020102020204" pitchFamily="34" charset="0"/>
              </a:rPr>
            </a:br>
            <a:endParaRPr lang="en-US" sz="2800" b="1" dirty="0">
              <a:latin typeface="Arial Black" panose="020B0A040201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18A5E9-0C34-4B0E-80CE-0CEE1FC7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1661662"/>
            <a:ext cx="7639050" cy="48482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F1EFF5-A550-4A25-8462-1DD429B64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831" y="1661662"/>
            <a:ext cx="6760552" cy="48482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2369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52FD-F999-45AA-81CF-05CB82DB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A63FF-1DFA-422C-B704-AAD0041FB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999" cy="92360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7C77E5-3F9B-469A-9453-3FF5EC46C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98" y="185614"/>
            <a:ext cx="6742759" cy="42852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04D06F-A993-4359-ADE9-664868938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533" y="185614"/>
            <a:ext cx="7478169" cy="42852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FB2456-1DB5-4FF3-AEB2-83599A055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98" y="5073336"/>
            <a:ext cx="6742759" cy="32770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FADF58-EB02-449D-B140-9F4627284B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16" y="5073336"/>
            <a:ext cx="6096001" cy="327705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72310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52FD-F999-45AA-81CF-05CB82DB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z="2000" b="1" smtClean="0">
                <a:latin typeface="Arial Black" panose="020B0A04020102020204" pitchFamily="34" charset="0"/>
              </a:rPr>
              <a:t>27</a:t>
            </a:fld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3" name="Content Placeholder 3" descr="out">
            <a:extLst>
              <a:ext uri="{FF2B5EF4-FFF2-40B4-BE49-F238E27FC236}">
                <a16:creationId xmlns:a16="http://schemas.microsoft.com/office/drawing/2014/main" id="{4008882B-CD87-4F06-81FE-53772432E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36" y="896242"/>
            <a:ext cx="4522764" cy="3943985"/>
          </a:xfrm>
          <a:prstGeom prst="rect">
            <a:avLst/>
          </a:prstGeom>
        </p:spPr>
      </p:pic>
      <p:pic>
        <p:nvPicPr>
          <p:cNvPr id="5" name="Content Placeholder 3" descr="roof">
            <a:extLst>
              <a:ext uri="{FF2B5EF4-FFF2-40B4-BE49-F238E27FC236}">
                <a16:creationId xmlns:a16="http://schemas.microsoft.com/office/drawing/2014/main" id="{4A474CB2-8AA7-4FE8-90CB-45B28DC0D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449" y="914711"/>
            <a:ext cx="4541862" cy="39439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85B24A-08BF-4696-96D3-AA983FECAD19}"/>
              </a:ext>
            </a:extLst>
          </p:cNvPr>
          <p:cNvSpPr txBox="1"/>
          <p:nvPr/>
        </p:nvSpPr>
        <p:spPr>
          <a:xfrm>
            <a:off x="8399584" y="412405"/>
            <a:ext cx="47947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Black" panose="020B0A04020102020204" pitchFamily="34" charset="0"/>
              </a:rPr>
              <a:t>Floor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AD5B2C-9F14-4B3D-9F43-49DA1D47741C}"/>
              </a:ext>
            </a:extLst>
          </p:cNvPr>
          <p:cNvSpPr txBox="1"/>
          <p:nvPr/>
        </p:nvSpPr>
        <p:spPr>
          <a:xfrm>
            <a:off x="2335236" y="482136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 Black" panose="020B0A04020102020204" pitchFamily="34" charset="0"/>
              </a:rPr>
              <a:t>External wall layers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51C7F4-DB45-402C-A864-4689ECD6CEF8}"/>
              </a:ext>
            </a:extLst>
          </p:cNvPr>
          <p:cNvSpPr/>
          <p:nvPr/>
        </p:nvSpPr>
        <p:spPr>
          <a:xfrm>
            <a:off x="4572000" y="947177"/>
            <a:ext cx="77296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plaster</a:t>
            </a:r>
          </a:p>
        </p:txBody>
      </p:sp>
      <p:pic>
        <p:nvPicPr>
          <p:cNvPr id="12" name="Picture 2" descr="D:\abrar\ديزاين بلدر\122050127_1015446138919070_7235016397332478431_n.png">
            <a:extLst>
              <a:ext uri="{FF2B5EF4-FFF2-40B4-BE49-F238E27FC236}">
                <a16:creationId xmlns:a16="http://schemas.microsoft.com/office/drawing/2014/main" id="{63233E11-2B9A-47FA-B58E-BD8D86222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430" y="5096017"/>
            <a:ext cx="10566458" cy="243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DC259F-ACA3-4D93-917A-67249010C48E}"/>
              </a:ext>
            </a:extLst>
          </p:cNvPr>
          <p:cNvSpPr txBox="1"/>
          <p:nvPr/>
        </p:nvSpPr>
        <p:spPr>
          <a:xfrm>
            <a:off x="8399584" y="7923356"/>
            <a:ext cx="1787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PMV</a:t>
            </a:r>
            <a:endParaRPr lang="en-US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F597B55-48EC-4058-8BD8-7639361D9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6761" y="947177"/>
            <a:ext cx="5897880" cy="38790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CA1551-6CF6-4DA7-A32A-F99FD5CD9A07}"/>
              </a:ext>
            </a:extLst>
          </p:cNvPr>
          <p:cNvSpPr txBox="1"/>
          <p:nvPr/>
        </p:nvSpPr>
        <p:spPr>
          <a:xfrm>
            <a:off x="13194322" y="412405"/>
            <a:ext cx="47947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 Black" panose="020B0A04020102020204" pitchFamily="34" charset="0"/>
              </a:rPr>
              <a:t>Glazing Insulation</a:t>
            </a:r>
          </a:p>
        </p:txBody>
      </p:sp>
    </p:spTree>
    <p:extLst>
      <p:ext uri="{BB962C8B-B14F-4D97-AF65-F5344CB8AC3E}">
        <p14:creationId xmlns:p14="http://schemas.microsoft.com/office/powerpoint/2010/main" val="4246695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5EFEEF-25A7-4801-8DA1-4B12E080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28</a:t>
            </a:fld>
            <a:endParaRPr lang="en-US"/>
          </a:p>
        </p:txBody>
      </p:sp>
      <p:pic>
        <p:nvPicPr>
          <p:cNvPr id="3" name="Content Placeholder 8" descr="heat2">
            <a:extLst>
              <a:ext uri="{FF2B5EF4-FFF2-40B4-BE49-F238E27FC236}">
                <a16:creationId xmlns:a16="http://schemas.microsoft.com/office/drawing/2014/main" id="{988F2362-ADCA-4AB6-B6B9-3ABA7709E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188" y="1175616"/>
            <a:ext cx="9389452" cy="67463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18875B-2963-42AF-A781-FD8A71FEFFAB}"/>
              </a:ext>
            </a:extLst>
          </p:cNvPr>
          <p:cNvSpPr txBox="1"/>
          <p:nvPr/>
        </p:nvSpPr>
        <p:spPr>
          <a:xfrm>
            <a:off x="5396572" y="590841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Heating Design study state data</a:t>
            </a:r>
          </a:p>
        </p:txBody>
      </p:sp>
    </p:spTree>
    <p:extLst>
      <p:ext uri="{BB962C8B-B14F-4D97-AF65-F5344CB8AC3E}">
        <p14:creationId xmlns:p14="http://schemas.microsoft.com/office/powerpoint/2010/main" val="1694799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29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BA099B-4D33-4CC7-971F-2393664B4D89}"/>
              </a:ext>
            </a:extLst>
          </p:cNvPr>
          <p:cNvSpPr txBox="1"/>
          <p:nvPr/>
        </p:nvSpPr>
        <p:spPr>
          <a:xfrm>
            <a:off x="3505200" y="516374"/>
            <a:ext cx="4267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 Black" panose="020B0A04020102020204" pitchFamily="34" charset="0"/>
                <a:cs typeface="Times New Roman" pitchFamily="18" charset="0"/>
              </a:rPr>
              <a:t>Daylight analysis.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8E6A66-14EB-495D-AA8C-0A42D2B04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638" y="1428115"/>
            <a:ext cx="10888028" cy="67344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63A98D-22D2-41F3-9BF6-49DF517F6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484" y="2338705"/>
            <a:ext cx="2600555" cy="443394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0265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8AC996-4F1B-47C9-B8FB-2339EBAE9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677" y="1009966"/>
            <a:ext cx="10358327" cy="69133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CD214-FCBA-4908-9793-488F32555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4581" y="1784825"/>
            <a:ext cx="2961323" cy="53089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8508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5E9A-6CD3-4199-B725-7B71377A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07D938-9214-4495-ADE1-EC6EC3FDC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994" y="1073785"/>
            <a:ext cx="10250227" cy="651573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369CAF-CF24-490D-BCC9-1F2DF11C1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6012" y="1875790"/>
            <a:ext cx="2490788" cy="451538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7111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3D5C2-E7C9-431F-A9F4-290267D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CF19D1-2339-475F-8A6D-2B3738325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576580"/>
            <a:ext cx="10092690" cy="72047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49433A-1499-46EB-81B5-AC393813B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5073" y="1361440"/>
            <a:ext cx="2667953" cy="542087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50038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F87CD6-616F-432A-B2A4-F8F1420D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23017-444F-4FDD-B168-746E5F87C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207" y="568007"/>
            <a:ext cx="10182225" cy="71247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8B62A9-E6A6-4FEF-9EEE-D0B54BD8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182" y="1406207"/>
            <a:ext cx="2639377" cy="51782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4370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737E0D-F4B3-49DC-A43E-FB0FDC6B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65A58-022D-49EF-A4EF-AA16248AD286}"/>
              </a:ext>
            </a:extLst>
          </p:cNvPr>
          <p:cNvSpPr txBox="1"/>
          <p:nvPr/>
        </p:nvSpPr>
        <p:spPr>
          <a:xfrm>
            <a:off x="4663440" y="1232654"/>
            <a:ext cx="588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Acoustical Design</a:t>
            </a:r>
            <a:r>
              <a:rPr lang="ar-SA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A18E06-0ECF-4024-BDB4-26B018FD4D2D}"/>
              </a:ext>
            </a:extLst>
          </p:cNvPr>
          <p:cNvSpPr txBox="1"/>
          <p:nvPr/>
        </p:nvSpPr>
        <p:spPr>
          <a:xfrm>
            <a:off x="4663440" y="3378815"/>
            <a:ext cx="9144000" cy="27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Walls → perforated panel 2 sides + Plaster another side </a:t>
            </a:r>
          </a:p>
          <a:p>
            <a:pPr>
              <a:lnSpc>
                <a:spcPct val="2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Floor → Carpet </a:t>
            </a:r>
          </a:p>
          <a:p>
            <a:pPr>
              <a:lnSpc>
                <a:spcPct val="250000"/>
              </a:lnSpc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Ceiling → Gypsum wall 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B63AB1-4610-402D-A3C0-C5BDD8DA9658}"/>
              </a:ext>
            </a:extLst>
          </p:cNvPr>
          <p:cNvSpPr txBox="1"/>
          <p:nvPr/>
        </p:nvSpPr>
        <p:spPr>
          <a:xfrm>
            <a:off x="4663440" y="2662535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latin typeface="Arial Black" panose="020B0A04020102020204" pitchFamily="34" charset="0"/>
              </a:rPr>
              <a:t>Material Choices</a:t>
            </a:r>
            <a:r>
              <a:rPr lang="ar-SA" sz="2800" b="1" u="sng" dirty="0">
                <a:latin typeface="Arial Black" panose="020B0A04020102020204" pitchFamily="34" charset="0"/>
              </a:rPr>
              <a:t>:</a:t>
            </a:r>
            <a:r>
              <a:rPr lang="en-US" sz="2800" b="1" u="sng" dirty="0">
                <a:latin typeface="Arial Black" panose="020B0A04020102020204" pitchFamily="34" charset="0"/>
              </a:rPr>
              <a:t> 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60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2A979C-55B1-4720-8366-6710D2E73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91C9C-4BD6-4ABF-9DBC-70179E97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764154"/>
            <a:ext cx="10350844" cy="61476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B6BEA1-29D2-47A6-BC2A-84C5B6DFE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724" y="2764154"/>
            <a:ext cx="5166015" cy="294576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1249C9-3F37-4439-A0D0-668D02B67013}"/>
              </a:ext>
            </a:extLst>
          </p:cNvPr>
          <p:cNvSpPr txBox="1"/>
          <p:nvPr/>
        </p:nvSpPr>
        <p:spPr>
          <a:xfrm>
            <a:off x="3291840" y="211574"/>
            <a:ext cx="4480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 Black" panose="020B0A04020102020204" pitchFamily="34" charset="0"/>
              </a:rPr>
              <a:t>Ecotect 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C9A18B-AEE7-41B8-A841-B873181F3F23}"/>
              </a:ext>
            </a:extLst>
          </p:cNvPr>
          <p:cNvSpPr txBox="1"/>
          <p:nvPr/>
        </p:nvSpPr>
        <p:spPr>
          <a:xfrm>
            <a:off x="2151724" y="1768131"/>
            <a:ext cx="15819120" cy="49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6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the values of RT60 in this analysis its in the avg. in the a reverberation time in the range (1.2 to 1.7 )seconds</a:t>
            </a:r>
            <a:endParaRPr lang="en-US" sz="2600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2C3867-6C16-4696-8B2D-2474291B42F7}"/>
              </a:ext>
            </a:extLst>
          </p:cNvPr>
          <p:cNvSpPr txBox="1"/>
          <p:nvPr/>
        </p:nvSpPr>
        <p:spPr>
          <a:xfrm>
            <a:off x="2380324" y="1269525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 Black" panose="020B0A04020102020204" pitchFamily="34" charset="0"/>
              </a:rPr>
              <a:t>Multipurpose halls</a:t>
            </a:r>
            <a:r>
              <a:rPr lang="ar-SA" altLang="en-US" sz="2400" dirty="0">
                <a:latin typeface="Arial Black" panose="020B0A04020102020204" pitchFamily="34" charset="0"/>
              </a:rPr>
              <a:t> 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38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BFC6DE-5DD3-4840-9DD7-7E501D5B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4E4D6-70AC-44D5-A0BA-2C7B916FB9EA}"/>
              </a:ext>
            </a:extLst>
          </p:cNvPr>
          <p:cNvSpPr txBox="1"/>
          <p:nvPr/>
        </p:nvSpPr>
        <p:spPr>
          <a:xfrm>
            <a:off x="3947160" y="363974"/>
            <a:ext cx="3261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EASE program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C68C3E-BE0F-45B8-8792-38661CF4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4" y="1734942"/>
            <a:ext cx="7325678" cy="576618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Content Placeholder 3" descr="rt">
            <a:extLst>
              <a:ext uri="{FF2B5EF4-FFF2-40B4-BE49-F238E27FC236}">
                <a16:creationId xmlns:a16="http://schemas.microsoft.com/office/drawing/2014/main" id="{172F6403-2248-4DF4-AB5E-A2053BAA1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910" y="1706378"/>
            <a:ext cx="6592570" cy="58233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0581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9FEF2-67C0-45F3-B9C6-43BFC23A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C16E9-A2E8-40DF-A8D2-CDC0DAB96E53}"/>
              </a:ext>
            </a:extLst>
          </p:cNvPr>
          <p:cNvSpPr txBox="1"/>
          <p:nvPr/>
        </p:nvSpPr>
        <p:spPr>
          <a:xfrm>
            <a:off x="4023360" y="546854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Black" panose="020B0A04020102020204" pitchFamily="34" charset="0"/>
              </a:rPr>
              <a:t>Direct SPL on Seats &amp; Area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32391-FC7A-4611-B937-7D4B2CB4E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12719"/>
            <a:ext cx="18288000" cy="7923356"/>
          </a:xfrm>
          <a:prstGeom prst="rect">
            <a:avLst/>
          </a:prstGeom>
        </p:spPr>
      </p:pic>
      <p:pic>
        <p:nvPicPr>
          <p:cNvPr id="5" name="Content Placeholder 3" descr="Direct SPL on seat">
            <a:extLst>
              <a:ext uri="{FF2B5EF4-FFF2-40B4-BE49-F238E27FC236}">
                <a16:creationId xmlns:a16="http://schemas.microsoft.com/office/drawing/2014/main" id="{8A091583-0F8D-46AC-9D8E-9EFE8055A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1" y="2115185"/>
            <a:ext cx="9022078" cy="58081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Content Placeholder 3" descr="Direct SPL on Area">
            <a:extLst>
              <a:ext uri="{FF2B5EF4-FFF2-40B4-BE49-F238E27FC236}">
                <a16:creationId xmlns:a16="http://schemas.microsoft.com/office/drawing/2014/main" id="{66E2CC6F-28E0-4F1D-AE9B-68BE6A3D8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5922" y="2115185"/>
            <a:ext cx="9022078" cy="58081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7732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38605C-19A5-4619-B682-42E5A0F8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BABB1-1B26-44BE-8FB2-EB0BAEA18B0E}"/>
              </a:ext>
            </a:extLst>
          </p:cNvPr>
          <p:cNvSpPr txBox="1"/>
          <p:nvPr/>
        </p:nvSpPr>
        <p:spPr>
          <a:xfrm>
            <a:off x="4099560" y="303014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 Black" panose="020B0A04020102020204" pitchFamily="34" charset="0"/>
              </a:rPr>
              <a:t>Total SPL on Seats &amp; Area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57234-0098-40CB-A4F2-87E5B5FD5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759"/>
            <a:ext cx="18288000" cy="7727315"/>
          </a:xfrm>
          <a:prstGeom prst="rect">
            <a:avLst/>
          </a:prstGeom>
        </p:spPr>
      </p:pic>
      <p:pic>
        <p:nvPicPr>
          <p:cNvPr id="7" name="Content Placeholder 3" descr="Total SPL on seat">
            <a:extLst>
              <a:ext uri="{FF2B5EF4-FFF2-40B4-BE49-F238E27FC236}">
                <a16:creationId xmlns:a16="http://schemas.microsoft.com/office/drawing/2014/main" id="{DE240793-F25C-4198-ADDB-7DD1F88FC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2068830"/>
            <a:ext cx="8961120" cy="54444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Content Placeholder 3" descr="Total SPL on Area">
            <a:extLst>
              <a:ext uri="{FF2B5EF4-FFF2-40B4-BE49-F238E27FC236}">
                <a16:creationId xmlns:a16="http://schemas.microsoft.com/office/drawing/2014/main" id="{BFEBEC24-A009-47DD-BB89-B5FE30C25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2068830"/>
            <a:ext cx="8961120" cy="54444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5008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5FA9ED-1A70-4975-B2C3-0AF6131C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39</a:t>
            </a:fld>
            <a:endParaRPr lang="en-US"/>
          </a:p>
        </p:txBody>
      </p:sp>
      <p:pic>
        <p:nvPicPr>
          <p:cNvPr id="3" name="Content Placeholder 3" descr="office outer">
            <a:extLst>
              <a:ext uri="{FF2B5EF4-FFF2-40B4-BE49-F238E27FC236}">
                <a16:creationId xmlns:a16="http://schemas.microsoft.com/office/drawing/2014/main" id="{EA1F14D6-D5A5-4978-802D-EA4846262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235" y="2200909"/>
            <a:ext cx="7520940" cy="48342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Content Placeholder 3" descr="inner">
            <a:extLst>
              <a:ext uri="{FF2B5EF4-FFF2-40B4-BE49-F238E27FC236}">
                <a16:creationId xmlns:a16="http://schemas.microsoft.com/office/drawing/2014/main" id="{C57693DD-9A84-491D-9AA9-5ED01A25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900" y="2200910"/>
            <a:ext cx="7520940" cy="48342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642876-99A3-485C-82F2-436508A38E5F}"/>
              </a:ext>
            </a:extLst>
          </p:cNvPr>
          <p:cNvSpPr txBox="1"/>
          <p:nvPr/>
        </p:nvSpPr>
        <p:spPr>
          <a:xfrm>
            <a:off x="12649200" y="1526772"/>
            <a:ext cx="3124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INSIDE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81AE3E-22EE-47D8-A074-E008018C2C67}"/>
              </a:ext>
            </a:extLst>
          </p:cNvPr>
          <p:cNvSpPr txBox="1"/>
          <p:nvPr/>
        </p:nvSpPr>
        <p:spPr>
          <a:xfrm>
            <a:off x="5135880" y="1526772"/>
            <a:ext cx="5791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OUTSIDE</a:t>
            </a:r>
          </a:p>
        </p:txBody>
      </p:sp>
    </p:spTree>
    <p:extLst>
      <p:ext uri="{BB962C8B-B14F-4D97-AF65-F5344CB8AC3E}">
        <p14:creationId xmlns:p14="http://schemas.microsoft.com/office/powerpoint/2010/main" val="3743173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52FD-F999-45AA-81CF-05CB82DB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78EA493-9A7B-44AF-B7B4-F8574C4792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0139655"/>
              </p:ext>
            </p:extLst>
          </p:nvPr>
        </p:nvGraphicFramePr>
        <p:xfrm>
          <a:off x="3554845" y="569859"/>
          <a:ext cx="11822315" cy="6661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911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75E07B-06B9-4758-9A32-DDF2F11D38BB}"/>
              </a:ext>
            </a:extLst>
          </p:cNvPr>
          <p:cNvSpPr txBox="1"/>
          <p:nvPr/>
        </p:nvSpPr>
        <p:spPr>
          <a:xfrm>
            <a:off x="3486027" y="1290831"/>
            <a:ext cx="5264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001D58"/>
                </a:solidFill>
              </a:rPr>
              <a:t>Structural Design </a:t>
            </a:r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CC4D15-D054-4ECD-9C25-536AF02FE199}"/>
              </a:ext>
            </a:extLst>
          </p:cNvPr>
          <p:cNvSpPr txBox="1"/>
          <p:nvPr/>
        </p:nvSpPr>
        <p:spPr>
          <a:xfrm>
            <a:off x="3486027" y="2126779"/>
            <a:ext cx="7773988" cy="5732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Information</a:t>
            </a:r>
          </a:p>
          <a:p>
            <a:pPr>
              <a:lnSpc>
                <a:spcPct val="200000"/>
              </a:lnSpc>
            </a:pPr>
            <a:r>
              <a:rPr lang="en-US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code 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ASCE-7 for loads and combinations. </a:t>
            </a:r>
            <a:endParaRPr lang="en-US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Concrete Institute ACI 2014 for design.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Materials:</a:t>
            </a:r>
          </a:p>
          <a:p>
            <a:pPr>
              <a:lnSpc>
                <a:spcPct val="20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Concrete.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Concrete used for slabs, columns and beams with (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dirty="0" err="1">
                <a:solidFill>
                  <a:srgbClr val="000000"/>
                </a:solidFill>
                <a:latin typeface="Yu Gothic" panose="020B0400000000000000" pitchFamily="34" charset="-128"/>
              </a:rPr>
              <a:t>'c</a:t>
            </a:r>
            <a:r>
              <a:rPr lang="en-US" dirty="0">
                <a:solidFill>
                  <a:srgbClr val="000000"/>
                </a:solidFill>
                <a:latin typeface="Yu Gothic" panose="020B0400000000000000" pitchFamily="34" charset="-128"/>
              </a:rPr>
              <a:t>=28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Mpa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).</a:t>
            </a:r>
            <a:endParaRPr lang="ar-SA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Cocrete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(B350).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2.  Steel rebar 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Steel yield strength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= 420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Mpa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5C5ED4-E248-4F63-B0B3-D55800B336F9}"/>
              </a:ext>
            </a:extLst>
          </p:cNvPr>
          <p:cNvCxnSpPr>
            <a:cxnSpLocks/>
          </p:cNvCxnSpPr>
          <p:nvPr/>
        </p:nvCxnSpPr>
        <p:spPr>
          <a:xfrm>
            <a:off x="9710057" y="0"/>
            <a:ext cx="0" cy="92360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A4A3334-6735-4BC7-9610-003973F9ECE8}"/>
              </a:ext>
            </a:extLst>
          </p:cNvPr>
          <p:cNvSpPr txBox="1"/>
          <p:nvPr/>
        </p:nvSpPr>
        <p:spPr>
          <a:xfrm>
            <a:off x="10090135" y="2865443"/>
            <a:ext cx="6826266" cy="388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Loads: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Load for parking = 5 KN/m².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Load for floors = 3 KN/m².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Superimposed dead load = 4 KN/m².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 of Materials: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weight of Reinforced concrete = 25 KN/m³.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weight of block = 12 KN/ m³.</a:t>
            </a:r>
          </a:p>
        </p:txBody>
      </p:sp>
    </p:spTree>
    <p:extLst>
      <p:ext uri="{BB962C8B-B14F-4D97-AF65-F5344CB8AC3E}">
        <p14:creationId xmlns:p14="http://schemas.microsoft.com/office/powerpoint/2010/main" val="36193676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06918-FE05-4286-A62E-65DC0EAD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6F1A1-F7D4-4C89-ADB9-8B656CAF5E2F}"/>
              </a:ext>
            </a:extLst>
          </p:cNvPr>
          <p:cNvSpPr txBox="1"/>
          <p:nvPr/>
        </p:nvSpPr>
        <p:spPr>
          <a:xfrm>
            <a:off x="3048000" y="700650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Block (1).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Structural System: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One way ribbed slab.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The longest span (ln) = 6.30 m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two end continuous span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Thickness of slab = ln\21 = 6.30/21 = 30 cm.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Beams section: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  M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ain beam (800*500)mm.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Secondary beam (600*300)mm.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columns section: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(800*400)mm.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4FC55-38AF-4144-8F5B-E701FCE8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69" y="636062"/>
            <a:ext cx="6343217" cy="5252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9F0ABF-B3BF-42FD-B806-7BEE5753C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035" y="6055962"/>
            <a:ext cx="4700683" cy="25440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57937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06918-FE05-4286-A62E-65DC0EAD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9A83C-936C-4213-93E6-514A3A15C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065" y="1326010"/>
            <a:ext cx="6587720" cy="56112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A05D6C-3EE6-4333-82B6-5B98C9E87B4C}"/>
              </a:ext>
            </a:extLst>
          </p:cNvPr>
          <p:cNvSpPr txBox="1"/>
          <p:nvPr/>
        </p:nvSpPr>
        <p:spPr>
          <a:xfrm>
            <a:off x="2826605" y="700649"/>
            <a:ext cx="7358062" cy="6861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Block (2).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Structural System: 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One way ribbed slab.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The longest span (ln) = 7.60 m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two end continuous span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Thickness of slab = ln\21 = 7.60/21 = 40 cm.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Beams section: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ain beam (800*500)mm.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Secondary beam (600*300)mm.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columns section: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(800*400)mm.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486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06918-FE05-4286-A62E-65DC0EAD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A05D6C-3EE6-4333-82B6-5B98C9E87B4C}"/>
              </a:ext>
            </a:extLst>
          </p:cNvPr>
          <p:cNvSpPr txBox="1"/>
          <p:nvPr/>
        </p:nvSpPr>
        <p:spPr>
          <a:xfrm>
            <a:off x="2826605" y="700649"/>
            <a:ext cx="7358062" cy="6861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Block (3).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Slab Structural System: 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One way ribbed slab.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The longest span (ln) = 7.40 m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one end continuous span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Thickness of slab = ln\21 = 7.40/18.5 = 40 cm.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Beams section: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     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ain beam (800*500)mm.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Secondary beam (600*300)mm.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columns section: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(800*400)mm.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75F36-4DD0-40CF-88B1-D775BF881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639" y="713450"/>
            <a:ext cx="4776421" cy="72099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5461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86F235-0897-4318-830F-74DC6B46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1FC519-56B4-43A5-AF21-15AA8C7F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0687"/>
            <a:ext cx="18288000" cy="62753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4E95A0-CB23-4276-BBCE-66262E142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61" y="1149298"/>
            <a:ext cx="7858125" cy="70199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4345EC-335C-4898-AF73-609A34072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3086" y="1122362"/>
            <a:ext cx="7791450" cy="69913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8903FE-2424-4B89-909F-CF39AAD6F9E8}"/>
              </a:ext>
            </a:extLst>
          </p:cNvPr>
          <p:cNvSpPr txBox="1"/>
          <p:nvPr/>
        </p:nvSpPr>
        <p:spPr>
          <a:xfrm>
            <a:off x="3596640" y="3836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Slab and Beams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6DC8E3-E5A6-4C08-A43C-165CD2EF9B22}"/>
              </a:ext>
            </a:extLst>
          </p:cNvPr>
          <p:cNvSpPr txBox="1"/>
          <p:nvPr/>
        </p:nvSpPr>
        <p:spPr>
          <a:xfrm>
            <a:off x="3032760" y="8415091"/>
            <a:ext cx="3764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GF Floor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ED35E5-7B9F-4A15-B8E8-BB53AF02761B}"/>
              </a:ext>
            </a:extLst>
          </p:cNvPr>
          <p:cNvSpPr txBox="1"/>
          <p:nvPr/>
        </p:nvSpPr>
        <p:spPr>
          <a:xfrm>
            <a:off x="11932920" y="8329255"/>
            <a:ext cx="9265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(1 </a:t>
            </a:r>
            <a:r>
              <a:rPr lang="en-US" sz="2800" b="1" dirty="0" err="1"/>
              <a:t>st</a:t>
            </a:r>
            <a:r>
              <a:rPr lang="en-US" sz="2800" b="1" dirty="0"/>
              <a:t>) , (2 </a:t>
            </a:r>
            <a:r>
              <a:rPr lang="en-US" sz="2800" b="1" dirty="0" err="1"/>
              <a:t>nd</a:t>
            </a:r>
            <a:r>
              <a:rPr lang="en-US" sz="2800" b="1" dirty="0"/>
              <a:t>) and (3 </a:t>
            </a:r>
            <a:r>
              <a:rPr lang="en-US" sz="2800" b="1" dirty="0" err="1"/>
              <a:t>rd</a:t>
            </a:r>
            <a:r>
              <a:rPr lang="en-US" sz="2800" b="1" dirty="0"/>
              <a:t>) Floor</a:t>
            </a:r>
          </a:p>
        </p:txBody>
      </p:sp>
    </p:spTree>
    <p:extLst>
      <p:ext uri="{BB962C8B-B14F-4D97-AF65-F5344CB8AC3E}">
        <p14:creationId xmlns:p14="http://schemas.microsoft.com/office/powerpoint/2010/main" val="41560640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31AC07-6477-4088-A027-6D126BE4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8569C-4D17-48EE-AB98-9131E8592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928" y="257304"/>
            <a:ext cx="8709660" cy="77556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D2865F-79C1-4F40-9340-AF9DA93A9BF9}"/>
              </a:ext>
            </a:extLst>
          </p:cNvPr>
          <p:cNvSpPr/>
          <p:nvPr/>
        </p:nvSpPr>
        <p:spPr>
          <a:xfrm>
            <a:off x="7300137" y="8055364"/>
            <a:ext cx="30171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(4 </a:t>
            </a:r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Floor).</a:t>
            </a:r>
          </a:p>
        </p:txBody>
      </p:sp>
    </p:spTree>
    <p:extLst>
      <p:ext uri="{BB962C8B-B14F-4D97-AF65-F5344CB8AC3E}">
        <p14:creationId xmlns:p14="http://schemas.microsoft.com/office/powerpoint/2010/main" val="1830532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5CCFE-CC70-4B6A-8B46-4044ECDD7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3D348-F7B9-49D0-9935-FB6C9D125074}"/>
              </a:ext>
            </a:extLst>
          </p:cNvPr>
          <p:cNvSpPr txBox="1"/>
          <p:nvPr/>
        </p:nvSpPr>
        <p:spPr>
          <a:xfrm>
            <a:off x="2682240" y="611237"/>
            <a:ext cx="7040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Footing Design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1659F3-C544-4798-9BDE-4C8659010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286" y="611237"/>
            <a:ext cx="7334250" cy="80962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06D82D-CD74-4467-8321-90C5E6E4857D}"/>
              </a:ext>
            </a:extLst>
          </p:cNvPr>
          <p:cNvSpPr txBox="1"/>
          <p:nvPr/>
        </p:nvSpPr>
        <p:spPr>
          <a:xfrm>
            <a:off x="2987040" y="1674614"/>
            <a:ext cx="9144000" cy="3149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b="1" dirty="0"/>
              <a:t>Isolated footing.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b="1" dirty="0"/>
              <a:t>wall footing.</a:t>
            </a: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b="1" dirty="0"/>
              <a:t>Combined footing.</a:t>
            </a:r>
          </a:p>
        </p:txBody>
      </p:sp>
    </p:spTree>
    <p:extLst>
      <p:ext uri="{BB962C8B-B14F-4D97-AF65-F5344CB8AC3E}">
        <p14:creationId xmlns:p14="http://schemas.microsoft.com/office/powerpoint/2010/main" val="24039357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CF2BF5-E834-4848-8384-5F1D4FF4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4AF74A-6195-4F43-9F96-8BB6F905B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0687"/>
            <a:ext cx="18288000" cy="6275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548F2-8465-40B5-8EB5-9C6106E68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348" y="5105319"/>
            <a:ext cx="6245519" cy="39192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34C61E-88C0-4096-808A-33913ED5F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347" y="377794"/>
            <a:ext cx="6245520" cy="45159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C2AA27-1CE0-4E69-8730-F6D451E8B8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65223"/>
            <a:ext cx="9087200" cy="69272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37707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65E5B6-7307-48E4-A23D-9605FE4C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49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224B80-0AE3-45FB-8FF8-92369951F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2850"/>
            <a:ext cx="18288000" cy="8023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B054C-2F30-4C7A-8523-425113F73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2" y="1212850"/>
            <a:ext cx="11306175" cy="57435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C77C5-D342-4643-AFE1-E04625BD0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1028" y="1212850"/>
            <a:ext cx="5695950" cy="57435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6348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50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2EBF1A-DBA0-47B2-A1D6-F0279A49197F}"/>
              </a:ext>
            </a:extLst>
          </p:cNvPr>
          <p:cNvSpPr txBox="1"/>
          <p:nvPr/>
        </p:nvSpPr>
        <p:spPr>
          <a:xfrm>
            <a:off x="3997689" y="7554024"/>
            <a:ext cx="2860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i="1" dirty="0">
                <a:solidFill>
                  <a:srgbClr val="4471C4"/>
                </a:solidFill>
                <a:latin typeface="Times New Roman" panose="02020603050405020304" pitchFamily="18" charset="0"/>
              </a:rPr>
              <a:t>3D model for block 1.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716D53-1A0E-4482-8E18-D108F3051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4" y="1071159"/>
            <a:ext cx="6166503" cy="58490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DB8251-3446-4494-AFAB-9C72F3CB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688" y="1071159"/>
            <a:ext cx="5261185" cy="58490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EC81BA-898D-46A3-807B-6D6CBB623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5873" y="1068664"/>
            <a:ext cx="5787275" cy="58515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1E312F-C773-436C-A508-0EEB327381B6}"/>
              </a:ext>
            </a:extLst>
          </p:cNvPr>
          <p:cNvSpPr txBox="1"/>
          <p:nvPr/>
        </p:nvSpPr>
        <p:spPr>
          <a:xfrm>
            <a:off x="8569569" y="754961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i="1" dirty="0">
                <a:solidFill>
                  <a:srgbClr val="4471C4"/>
                </a:solidFill>
                <a:latin typeface="Times New Roman" panose="02020603050405020304" pitchFamily="18" charset="0"/>
              </a:rPr>
              <a:t>3D model for block 2.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846A00-8783-4D3E-884F-9175087D8ED9}"/>
              </a:ext>
            </a:extLst>
          </p:cNvPr>
          <p:cNvSpPr txBox="1"/>
          <p:nvPr/>
        </p:nvSpPr>
        <p:spPr>
          <a:xfrm>
            <a:off x="14114584" y="7554024"/>
            <a:ext cx="2705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i="1" dirty="0">
                <a:solidFill>
                  <a:srgbClr val="4471C4"/>
                </a:solidFill>
                <a:latin typeface="Times New Roman" panose="02020603050405020304" pitchFamily="18" charset="0"/>
              </a:rPr>
              <a:t>3D model for block 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239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E70D8-6BAD-49EC-AA79-909EE6F2F397}"/>
              </a:ext>
            </a:extLst>
          </p:cNvPr>
          <p:cNvSpPr txBox="1"/>
          <p:nvPr/>
        </p:nvSpPr>
        <p:spPr>
          <a:xfrm>
            <a:off x="2806761" y="546224"/>
            <a:ext cx="7281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ar-JO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Compatibility check.</a:t>
            </a:r>
            <a:endParaRPr lang="ar-JO" altLang="ar-JO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01C0F4-3942-4610-B5B1-E63B23D31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106" y="1525710"/>
            <a:ext cx="5187630" cy="49688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C212B7-895D-4C10-8C15-74F3A50AE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736" y="1525710"/>
            <a:ext cx="5076549" cy="49688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A4117D-D621-4907-ADC3-CC8473305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9285" y="1525710"/>
            <a:ext cx="4979484" cy="49688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AE227D-9447-48B3-96D6-4187D576487D}"/>
              </a:ext>
            </a:extLst>
          </p:cNvPr>
          <p:cNvSpPr/>
          <p:nvPr/>
        </p:nvSpPr>
        <p:spPr>
          <a:xfrm>
            <a:off x="4533314" y="6688557"/>
            <a:ext cx="10855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 1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6DA263-92D0-4067-8FD8-ED8AAF544BF6}"/>
              </a:ext>
            </a:extLst>
          </p:cNvPr>
          <p:cNvSpPr txBox="1"/>
          <p:nvPr/>
        </p:nvSpPr>
        <p:spPr>
          <a:xfrm>
            <a:off x="6447692" y="6688556"/>
            <a:ext cx="7229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 2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70C24B-0158-44A6-A542-E64F32502499}"/>
              </a:ext>
            </a:extLst>
          </p:cNvPr>
          <p:cNvSpPr txBox="1"/>
          <p:nvPr/>
        </p:nvSpPr>
        <p:spPr>
          <a:xfrm>
            <a:off x="13981181" y="6596223"/>
            <a:ext cx="1875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</a:t>
            </a:r>
            <a:r>
              <a:rPr lang="en-US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6978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52FD-F999-45AA-81CF-05CB82DB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869A1D-CBB5-4365-B240-7467E57A6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397270"/>
              </p:ext>
            </p:extLst>
          </p:nvPr>
        </p:nvGraphicFramePr>
        <p:xfrm>
          <a:off x="2129879" y="2276541"/>
          <a:ext cx="4792924" cy="3816103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1110114">
                  <a:extLst>
                    <a:ext uri="{9D8B030D-6E8A-4147-A177-3AD203B41FA5}">
                      <a16:colId xmlns:a16="http://schemas.microsoft.com/office/drawing/2014/main" val="1993213974"/>
                    </a:ext>
                  </a:extLst>
                </a:gridCol>
                <a:gridCol w="1228129">
                  <a:extLst>
                    <a:ext uri="{9D8B030D-6E8A-4147-A177-3AD203B41FA5}">
                      <a16:colId xmlns:a16="http://schemas.microsoft.com/office/drawing/2014/main" val="3130025540"/>
                    </a:ext>
                  </a:extLst>
                </a:gridCol>
                <a:gridCol w="1117054">
                  <a:extLst>
                    <a:ext uri="{9D8B030D-6E8A-4147-A177-3AD203B41FA5}">
                      <a16:colId xmlns:a16="http://schemas.microsoft.com/office/drawing/2014/main" val="101941165"/>
                    </a:ext>
                  </a:extLst>
                </a:gridCol>
                <a:gridCol w="1337627">
                  <a:extLst>
                    <a:ext uri="{9D8B030D-6E8A-4147-A177-3AD203B41FA5}">
                      <a16:colId xmlns:a16="http://schemas.microsoft.com/office/drawing/2014/main" val="566407715"/>
                    </a:ext>
                  </a:extLst>
                </a:gridCol>
              </a:tblGrid>
              <a:tr h="115766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 % error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 by manual 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from ETAB(KN)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Load Case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965554303"/>
                  </a:ext>
                </a:extLst>
              </a:tr>
              <a:tr h="98816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4.3 %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36483.5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34893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Dead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2156491853"/>
                  </a:ext>
                </a:extLst>
              </a:tr>
              <a:tr h="85513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1.26 %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15709.6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15511.50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Live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335612970"/>
                  </a:ext>
                </a:extLst>
              </a:tr>
              <a:tr h="81513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1.38 %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16074.08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15852.15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SID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85227373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735D2C3-2447-4F5E-8654-0AA1F9C1D88B}"/>
              </a:ext>
            </a:extLst>
          </p:cNvPr>
          <p:cNvSpPr txBox="1"/>
          <p:nvPr/>
        </p:nvSpPr>
        <p:spPr>
          <a:xfrm>
            <a:off x="3514540" y="82987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altLang="ar-JO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Equilibrium</a:t>
            </a:r>
            <a:r>
              <a:rPr lang="en-US" altLang="ar-JO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check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C79BEB5-5687-4637-B9F4-5225902F6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845121"/>
              </p:ext>
            </p:extLst>
          </p:nvPr>
        </p:nvGraphicFramePr>
        <p:xfrm>
          <a:off x="7086136" y="2276541"/>
          <a:ext cx="5048809" cy="3816102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1204642">
                  <a:extLst>
                    <a:ext uri="{9D8B030D-6E8A-4147-A177-3AD203B41FA5}">
                      <a16:colId xmlns:a16="http://schemas.microsoft.com/office/drawing/2014/main" val="1993213974"/>
                    </a:ext>
                  </a:extLst>
                </a:gridCol>
                <a:gridCol w="1281937">
                  <a:extLst>
                    <a:ext uri="{9D8B030D-6E8A-4147-A177-3AD203B41FA5}">
                      <a16:colId xmlns:a16="http://schemas.microsoft.com/office/drawing/2014/main" val="3130025540"/>
                    </a:ext>
                  </a:extLst>
                </a:gridCol>
                <a:gridCol w="1165996">
                  <a:extLst>
                    <a:ext uri="{9D8B030D-6E8A-4147-A177-3AD203B41FA5}">
                      <a16:colId xmlns:a16="http://schemas.microsoft.com/office/drawing/2014/main" val="101941165"/>
                    </a:ext>
                  </a:extLst>
                </a:gridCol>
                <a:gridCol w="1396234">
                  <a:extLst>
                    <a:ext uri="{9D8B030D-6E8A-4147-A177-3AD203B41FA5}">
                      <a16:colId xmlns:a16="http://schemas.microsoft.com/office/drawing/2014/main" val="566407715"/>
                    </a:ext>
                  </a:extLst>
                </a:gridCol>
              </a:tblGrid>
              <a:tr h="115767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% error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 by manual 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from ETAB(KN)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Load Case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965554303"/>
                  </a:ext>
                </a:extLst>
              </a:tr>
              <a:tr h="988166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2.6 %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27509.94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26789.17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Dead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2156491853"/>
                  </a:ext>
                </a:extLst>
              </a:tr>
              <a:tr h="85512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10723.66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10723.5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Live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335612970"/>
                  </a:ext>
                </a:extLst>
              </a:tr>
              <a:tr h="81513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10982.8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10982.99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SID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8522737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786F048-F67B-4F05-8ED5-94CAAE472A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08280"/>
              </p:ext>
            </p:extLst>
          </p:nvPr>
        </p:nvGraphicFramePr>
        <p:xfrm>
          <a:off x="12298278" y="2276541"/>
          <a:ext cx="4792925" cy="3816103"/>
        </p:xfrm>
        <a:graphic>
          <a:graphicData uri="http://schemas.openxmlformats.org/drawingml/2006/table">
            <a:tbl>
              <a:tblPr rtl="1" firstRow="1" firstCol="1" bandRow="1">
                <a:tableStyleId>{B301B821-A1FF-4177-AEE7-76D212191A09}</a:tableStyleId>
              </a:tblPr>
              <a:tblGrid>
                <a:gridCol w="1143588">
                  <a:extLst>
                    <a:ext uri="{9D8B030D-6E8A-4147-A177-3AD203B41FA5}">
                      <a16:colId xmlns:a16="http://schemas.microsoft.com/office/drawing/2014/main" val="1993213974"/>
                    </a:ext>
                  </a:extLst>
                </a:gridCol>
                <a:gridCol w="1216967">
                  <a:extLst>
                    <a:ext uri="{9D8B030D-6E8A-4147-A177-3AD203B41FA5}">
                      <a16:colId xmlns:a16="http://schemas.microsoft.com/office/drawing/2014/main" val="3130025540"/>
                    </a:ext>
                  </a:extLst>
                </a:gridCol>
                <a:gridCol w="1106901">
                  <a:extLst>
                    <a:ext uri="{9D8B030D-6E8A-4147-A177-3AD203B41FA5}">
                      <a16:colId xmlns:a16="http://schemas.microsoft.com/office/drawing/2014/main" val="101941165"/>
                    </a:ext>
                  </a:extLst>
                </a:gridCol>
                <a:gridCol w="1325469">
                  <a:extLst>
                    <a:ext uri="{9D8B030D-6E8A-4147-A177-3AD203B41FA5}">
                      <a16:colId xmlns:a16="http://schemas.microsoft.com/office/drawing/2014/main" val="566407715"/>
                    </a:ext>
                  </a:extLst>
                </a:gridCol>
              </a:tblGrid>
              <a:tr h="115767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 % error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 by manual 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from ETAB(KN)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Load Case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965554303"/>
                  </a:ext>
                </a:extLst>
              </a:tr>
              <a:tr h="98816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4.6 %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32885.44 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31346.15 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Dead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2156491853"/>
                  </a:ext>
                </a:extLst>
              </a:tr>
              <a:tr h="85512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  <a:r>
                        <a:rPr lang="en-US" sz="2000" b="1" u="none" strike="noStrike" kern="1200" baseline="0" dirty="0">
                          <a:solidFill>
                            <a:schemeClr val="tx1"/>
                          </a:solidFill>
                        </a:rPr>
                        <a:t>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12356.05 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12282.70 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Live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335612970"/>
                  </a:ext>
                </a:extLst>
              </a:tr>
              <a:tr h="81513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0.6 % 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11640.76 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11563.53  </a:t>
                      </a:r>
                      <a:r>
                        <a:rPr lang="en-US" sz="1800" b="0" u="none" strike="noStrike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SID</a:t>
                      </a:r>
                      <a:endParaRPr lang="en-US" sz="16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0" marR="68590" marT="0" marB="0" anchor="ctr"/>
                </a:tc>
                <a:extLst>
                  <a:ext uri="{0D108BD9-81ED-4DB2-BD59-A6C34878D82A}">
                    <a16:rowId xmlns:a16="http://schemas.microsoft.com/office/drawing/2014/main" val="18522737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67F273D-044B-4102-8AD1-5C045A9BC76A}"/>
              </a:ext>
            </a:extLst>
          </p:cNvPr>
          <p:cNvSpPr/>
          <p:nvPr/>
        </p:nvSpPr>
        <p:spPr>
          <a:xfrm>
            <a:off x="4164738" y="6383757"/>
            <a:ext cx="13059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 1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104FFD-4875-4666-89C4-51EEA8BFF76D}"/>
              </a:ext>
            </a:extLst>
          </p:cNvPr>
          <p:cNvSpPr txBox="1"/>
          <p:nvPr/>
        </p:nvSpPr>
        <p:spPr>
          <a:xfrm>
            <a:off x="4572000" y="638375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 2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39521B-C3EB-48B4-85A3-E63B3A40D376}"/>
              </a:ext>
            </a:extLst>
          </p:cNvPr>
          <p:cNvSpPr txBox="1"/>
          <p:nvPr/>
        </p:nvSpPr>
        <p:spPr>
          <a:xfrm>
            <a:off x="9946894" y="638375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BLOCK 3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23828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CF8D-7BF3-4753-BF5C-0D6DCD10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DE8B6-8CCD-4EA7-B73F-563ED2B950F1}"/>
              </a:ext>
            </a:extLst>
          </p:cNvPr>
          <p:cNvSpPr txBox="1"/>
          <p:nvPr/>
        </p:nvSpPr>
        <p:spPr>
          <a:xfrm>
            <a:off x="2318360" y="36208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Internal force checks. 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56671-AE79-4771-9EA4-AAEDB5514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03"/>
            <a:ext cx="18288000" cy="8350772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FB8F590-154C-432B-9A2B-ACA123EBA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400483"/>
              </p:ext>
            </p:extLst>
          </p:nvPr>
        </p:nvGraphicFramePr>
        <p:xfrm>
          <a:off x="152400" y="1562100"/>
          <a:ext cx="5657852" cy="6933562"/>
        </p:xfrm>
        <a:graphic>
          <a:graphicData uri="http://schemas.openxmlformats.org/drawingml/2006/table">
            <a:tbl>
              <a:tblPr firstRow="1" bandRow="1" bandCol="1">
                <a:tableStyleId>{69012ECD-51FC-41F1-AA8D-1B2483CD663E}</a:tableStyleId>
              </a:tblPr>
              <a:tblGrid>
                <a:gridCol w="1414463">
                  <a:extLst>
                    <a:ext uri="{9D8B030D-6E8A-4147-A177-3AD203B41FA5}">
                      <a16:colId xmlns:a16="http://schemas.microsoft.com/office/drawing/2014/main" val="2419472414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576882958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4056140079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1688239548"/>
                    </a:ext>
                  </a:extLst>
                </a:gridCol>
              </a:tblGrid>
              <a:tr h="99740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dirty="0"/>
                        <a:t>Element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from ETAB(KN)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manual 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 % of Diff.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403200"/>
                  </a:ext>
                </a:extLst>
              </a:tr>
              <a:tr h="115249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Corner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2628.15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2372.4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9.7 %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842761"/>
                  </a:ext>
                </a:extLst>
              </a:tr>
              <a:tr h="115249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Edge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3225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2980.2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7.6 %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166034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 int.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4330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4707.04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8.7 %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724616"/>
                  </a:ext>
                </a:extLst>
              </a:tr>
              <a:tr h="115098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US" sz="18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from ETAB(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by manual 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% of Diff.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59481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Main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235.4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227.52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3.3 % 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438996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Sec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75.42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7.9 % 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125050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Slab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55.83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52.02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6.8 % 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965008"/>
                  </a:ext>
                </a:extLst>
              </a:tr>
            </a:tbl>
          </a:graphicData>
        </a:graphic>
      </p:graphicFrame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3A6CB762-6E73-44AE-88F9-4E68347F0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026580"/>
              </p:ext>
            </p:extLst>
          </p:nvPr>
        </p:nvGraphicFramePr>
        <p:xfrm>
          <a:off x="6057900" y="1562100"/>
          <a:ext cx="5810252" cy="6974123"/>
        </p:xfrm>
        <a:graphic>
          <a:graphicData uri="http://schemas.openxmlformats.org/drawingml/2006/table">
            <a:tbl>
              <a:tblPr firstRow="1" bandRow="1" bandCol="1">
                <a:tableStyleId>{69012ECD-51FC-41F1-AA8D-1B2483CD663E}</a:tableStyleId>
              </a:tblPr>
              <a:tblGrid>
                <a:gridCol w="1452563">
                  <a:extLst>
                    <a:ext uri="{9D8B030D-6E8A-4147-A177-3AD203B41FA5}">
                      <a16:colId xmlns:a16="http://schemas.microsoft.com/office/drawing/2014/main" val="2419472414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576882958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4056140079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1688239548"/>
                    </a:ext>
                  </a:extLst>
                </a:gridCol>
              </a:tblGrid>
              <a:tr h="115098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dirty="0"/>
                        <a:t>Element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from ETAB(KN)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manual 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 % of Diff.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403200"/>
                  </a:ext>
                </a:extLst>
              </a:tr>
              <a:tr h="115249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Corner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2932.72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2882.48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1.7 %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842761"/>
                  </a:ext>
                </a:extLst>
              </a:tr>
              <a:tr h="115249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Edge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2695.15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2800.8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3.9 %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166034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 int.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3992.72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3731.4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6.5 %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724616"/>
                  </a:ext>
                </a:extLst>
              </a:tr>
              <a:tr h="115098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US" sz="18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from ETAB(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by manual 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% of Diff.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59481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Main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99.72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123.77 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9.4 %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438996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Sec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69.95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64.75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7.4 %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125050"/>
                  </a:ext>
                </a:extLst>
              </a:tr>
              <a:tr h="58381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Slab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68.1 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73.96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8.6 % 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965008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27F11B07-1012-4E08-BB37-6C0910D1A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719192"/>
              </p:ext>
            </p:extLst>
          </p:nvPr>
        </p:nvGraphicFramePr>
        <p:xfrm>
          <a:off x="12115800" y="1589565"/>
          <a:ext cx="5810252" cy="6963110"/>
        </p:xfrm>
        <a:graphic>
          <a:graphicData uri="http://schemas.openxmlformats.org/drawingml/2006/table">
            <a:tbl>
              <a:tblPr firstRow="1" bandRow="1" bandCol="1">
                <a:tableStyleId>{69012ECD-51FC-41F1-AA8D-1B2483CD663E}</a:tableStyleId>
              </a:tblPr>
              <a:tblGrid>
                <a:gridCol w="1452563">
                  <a:extLst>
                    <a:ext uri="{9D8B030D-6E8A-4147-A177-3AD203B41FA5}">
                      <a16:colId xmlns:a16="http://schemas.microsoft.com/office/drawing/2014/main" val="2419472414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576882958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4056140079"/>
                    </a:ext>
                  </a:extLst>
                </a:gridCol>
                <a:gridCol w="1452563">
                  <a:extLst>
                    <a:ext uri="{9D8B030D-6E8A-4147-A177-3AD203B41FA5}">
                      <a16:colId xmlns:a16="http://schemas.microsoft.com/office/drawing/2014/main" val="1688239548"/>
                    </a:ext>
                  </a:extLst>
                </a:gridCol>
              </a:tblGrid>
              <a:tr h="112434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dirty="0"/>
                        <a:t>Element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from ETAB(KN)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manual (KN)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effectLst/>
                        </a:rPr>
                        <a:t> % of Diff.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403200"/>
                  </a:ext>
                </a:extLst>
              </a:tr>
              <a:tr h="112582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Corner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2628.15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2372.4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4.6 %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842761"/>
                  </a:ext>
                </a:extLst>
              </a:tr>
              <a:tr h="112582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Edge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3225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2980.2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5.8 %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166034"/>
                  </a:ext>
                </a:extLst>
              </a:tr>
              <a:tr h="60144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 int. column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4330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4707.04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7.8 % </a:t>
                      </a:r>
                      <a:endParaRPr lang="en-US" sz="2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724616"/>
                  </a:ext>
                </a:extLst>
              </a:tr>
              <a:tr h="112434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US" sz="18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from ETAB(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by manual (</a:t>
                      </a:r>
                      <a:r>
                        <a:rPr lang="en-US" sz="1800" b="0" dirty="0" err="1">
                          <a:solidFill>
                            <a:schemeClr val="bg1"/>
                          </a:solidFill>
                          <a:effectLst/>
                        </a:rPr>
                        <a:t>KN.m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% of Diff.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59481"/>
                  </a:ext>
                </a:extLst>
              </a:tr>
              <a:tr h="60144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Main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235.4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227.52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8.5 % 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438996"/>
                  </a:ext>
                </a:extLst>
              </a:tr>
              <a:tr h="60144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Sec Beam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69.4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75.42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4.4 % 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125050"/>
                  </a:ext>
                </a:extLst>
              </a:tr>
              <a:tr h="60144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1" dirty="0"/>
                        <a:t>Slab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55.83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52.02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5.3 % </a:t>
                      </a:r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9650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C0BF2BC-B3E2-471E-B76A-C6A4842E3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441" y="8580118"/>
            <a:ext cx="13751169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92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7E8E7C-CE5B-4600-A98A-385FB4E4D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9BA64A-5640-43F8-B346-BEB48565297E}"/>
              </a:ext>
            </a:extLst>
          </p:cNvPr>
          <p:cNvSpPr/>
          <p:nvPr/>
        </p:nvSpPr>
        <p:spPr>
          <a:xfrm>
            <a:off x="2837976" y="133012"/>
            <a:ext cx="36390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40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Design</a:t>
            </a:r>
            <a:r>
              <a:rPr lang="en-US" sz="36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check </a:t>
            </a:r>
            <a:endParaRPr lang="en-US" sz="88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7F69B-C007-4D6A-88C0-E61EE738D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24267"/>
            <a:ext cx="6080760" cy="81118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CFADF-5BF1-49FC-87A9-C71F9D1F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1" y="1124267"/>
            <a:ext cx="6126480" cy="81118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831EBC-CCF2-45A6-85E0-F06693089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7241" y="1124267"/>
            <a:ext cx="6080758" cy="81118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87516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1763FC-6395-45C1-9687-D4096B0F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D2B5BC9-734A-45EC-B8FA-426A7630A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124632"/>
              </p:ext>
            </p:extLst>
          </p:nvPr>
        </p:nvGraphicFramePr>
        <p:xfrm>
          <a:off x="4022407" y="1085909"/>
          <a:ext cx="10243186" cy="4556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29203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1056" y="732472"/>
            <a:ext cx="8639653" cy="1085238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Mechanical aspect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62499" y="1951289"/>
            <a:ext cx="6832021" cy="60716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175826" y="1951289"/>
            <a:ext cx="4841414" cy="60716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814" y="706368"/>
            <a:ext cx="7089186" cy="771685"/>
          </a:xfrm>
        </p:spPr>
        <p:txBody>
          <a:bodyPr>
            <a:normAutofit fontScale="9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1st Floor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03182" y="1478053"/>
            <a:ext cx="7581938" cy="67857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005029" y="2227181"/>
            <a:ext cx="5484651" cy="521343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935" y="634049"/>
            <a:ext cx="3779545" cy="1514792"/>
          </a:xfrm>
        </p:spPr>
        <p:txBody>
          <a:bodyPr>
            <a:normAutofit fontScale="9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2nd Floor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97665" y="1505550"/>
            <a:ext cx="7440451" cy="64152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464138" y="1505549"/>
            <a:ext cx="5376062" cy="64126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9" y="0"/>
            <a:ext cx="4114801" cy="1118552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3rd Floor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74854" y="1118552"/>
            <a:ext cx="7843498" cy="68033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426072" y="2559391"/>
            <a:ext cx="5809320" cy="34592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07333" y="-661352"/>
            <a:ext cx="15028070" cy="2360329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4th Floor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08384" y="1141648"/>
            <a:ext cx="7856561" cy="693555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146185" y="2164918"/>
            <a:ext cx="4633431" cy="490623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40757" y="1376857"/>
            <a:ext cx="6803594" cy="59688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 Box 3"/>
          <p:cNvSpPr txBox="1"/>
          <p:nvPr/>
        </p:nvSpPr>
        <p:spPr>
          <a:xfrm>
            <a:off x="12466751" y="7633052"/>
            <a:ext cx="340537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ym typeface="+mn-ea"/>
              </a:rPr>
              <a:t>1st Floor</a:t>
            </a:r>
            <a:endParaRPr lang="en-US" sz="32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448185" y="1376857"/>
            <a:ext cx="6663129" cy="59688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 Box 5"/>
          <p:cNvSpPr txBox="1"/>
          <p:nvPr/>
        </p:nvSpPr>
        <p:spPr>
          <a:xfrm>
            <a:off x="4763201" y="7626526"/>
            <a:ext cx="1830950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200" b="1" dirty="0">
                <a:sym typeface="+mn-ea"/>
              </a:rPr>
              <a:t>G.F</a:t>
            </a:r>
            <a:r>
              <a:rPr lang="ar-SA" altLang="en-US" sz="3200" b="1" dirty="0">
                <a:sym typeface="+mn-ea"/>
              </a:rPr>
              <a:t> </a:t>
            </a:r>
            <a:r>
              <a:rPr lang="en-US" sz="3200" b="1" dirty="0">
                <a:sym typeface="+mn-ea"/>
              </a:rPr>
              <a:t>Floor</a:t>
            </a:r>
            <a:endParaRPr lang="en-US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EA35FB-1FEC-4AC9-B902-60456B159DAE}"/>
              </a:ext>
            </a:extLst>
          </p:cNvPr>
          <p:cNvSpPr txBox="1"/>
          <p:nvPr/>
        </p:nvSpPr>
        <p:spPr>
          <a:xfrm>
            <a:off x="3154681" y="359118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HVAC System</a:t>
            </a:r>
            <a:endParaRPr lang="en-US" sz="4400" b="1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51612" y="1561402"/>
            <a:ext cx="7286890" cy="630551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 Box 5"/>
          <p:cNvSpPr txBox="1"/>
          <p:nvPr/>
        </p:nvSpPr>
        <p:spPr>
          <a:xfrm>
            <a:off x="6397123" y="8190175"/>
            <a:ext cx="342076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/>
              <a:t>2nd Floor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028948" y="1561402"/>
            <a:ext cx="7481812" cy="633745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 Box 6"/>
          <p:cNvSpPr txBox="1"/>
          <p:nvPr/>
        </p:nvSpPr>
        <p:spPr>
          <a:xfrm>
            <a:off x="12463000" y="8190175"/>
            <a:ext cx="342076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/>
              <a:t>3rd Floor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30282" y="228600"/>
            <a:ext cx="8238117" cy="72401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 Box 5"/>
          <p:cNvSpPr txBox="1"/>
          <p:nvPr/>
        </p:nvSpPr>
        <p:spPr>
          <a:xfrm>
            <a:off x="9144000" y="7744269"/>
            <a:ext cx="342076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/>
              <a:t>4th Floor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4978" y="0"/>
            <a:ext cx="6559182" cy="2360329"/>
          </a:xfrm>
        </p:spPr>
        <p:txBody>
          <a:bodyPr>
            <a:norm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Fire fighting system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" y="2226634"/>
            <a:ext cx="3627439" cy="627728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6" name="Content Placeholder 5" descr="spr.1st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407715" y="2226635"/>
            <a:ext cx="5770468" cy="62772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Content Placeholder 6" descr="spr.gf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550778" y="2226634"/>
            <a:ext cx="6110921" cy="62772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59406" y="900310"/>
            <a:ext cx="4514737" cy="589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32" dirty="0"/>
              <a:t>Detectors Types</a:t>
            </a:r>
          </a:p>
        </p:txBody>
      </p:sp>
      <p:pic>
        <p:nvPicPr>
          <p:cNvPr id="5" name="Picture 4" descr="u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5066" y="3057172"/>
            <a:ext cx="4560740" cy="342275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9" name="Picture 8" descr="smok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473" y="422311"/>
            <a:ext cx="5182464" cy="395098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 descr="hea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206" y="3139919"/>
            <a:ext cx="3596293" cy="342275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 descr="kitch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629" y="4851298"/>
            <a:ext cx="5160307" cy="392533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CA229A-2A9B-4ED2-BFA4-4311567D6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66</a:t>
            </a:fld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22715CB-1235-45EC-A4B2-B732C74935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7297770"/>
              </p:ext>
            </p:extLst>
          </p:nvPr>
        </p:nvGraphicFramePr>
        <p:xfrm>
          <a:off x="4415790" y="990600"/>
          <a:ext cx="9894570" cy="5412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23215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BEBA-C70E-4233-9B24-EA55977BA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081" y="1"/>
            <a:ext cx="5574560" cy="1325880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Power Design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0ECDE37F-18C1-44B3-8C23-B2F6D0E3AA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920" y="1325881"/>
            <a:ext cx="7170839" cy="6544370"/>
          </a:xfrm>
          <a:ln w="57150">
            <a:solidFill>
              <a:schemeClr val="tx1"/>
            </a:solidFill>
          </a:ln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A8B8AC84-8976-4036-83C5-9008D37B45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127" y="1325881"/>
            <a:ext cx="7323203" cy="6544370"/>
          </a:xfrm>
          <a:ln w="57150">
            <a:solidFill>
              <a:schemeClr val="tx1"/>
            </a:solidFill>
          </a:ln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6680752-3C17-46C0-AB98-762E0E8DF80E}"/>
              </a:ext>
            </a:extLst>
          </p:cNvPr>
          <p:cNvSpPr txBox="1">
            <a:spLocks/>
          </p:cNvSpPr>
          <p:nvPr/>
        </p:nvSpPr>
        <p:spPr>
          <a:xfrm>
            <a:off x="4426519" y="7870251"/>
            <a:ext cx="4717481" cy="862525"/>
          </a:xfrm>
          <a:prstGeom prst="rect">
            <a:avLst/>
          </a:prstGeom>
        </p:spPr>
        <p:txBody>
          <a:bodyPr vert="horz" lIns="123148" tIns="61574" rIns="123148" bIns="61574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94" b="1" dirty="0"/>
              <a:t>Ground Floor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3A09BB-184F-409C-BBE5-10451CA1BD41}"/>
              </a:ext>
            </a:extLst>
          </p:cNvPr>
          <p:cNvSpPr txBox="1"/>
          <p:nvPr/>
        </p:nvSpPr>
        <p:spPr>
          <a:xfrm>
            <a:off x="12520911" y="7910194"/>
            <a:ext cx="8281619" cy="50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94" b="1" dirty="0"/>
              <a:t>First Floor</a:t>
            </a:r>
          </a:p>
        </p:txBody>
      </p:sp>
    </p:spTree>
    <p:extLst>
      <p:ext uri="{BB962C8B-B14F-4D97-AF65-F5344CB8AC3E}">
        <p14:creationId xmlns:p14="http://schemas.microsoft.com/office/powerpoint/2010/main" val="42545238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3BC662-E292-46FC-8828-548D46942B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06813"/>
            <a:ext cx="5730240" cy="5718827"/>
          </a:xfrm>
          <a:ln w="57150"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5DB2624-8FF6-4EAC-85A6-EF523E1E27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518" y="1306813"/>
            <a:ext cx="5730240" cy="5718826"/>
          </a:xfrm>
          <a:ln w="571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19CBB6-7EA0-42CC-A0CD-87A9086AA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923" y="1306813"/>
            <a:ext cx="6500271" cy="57188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A85B356-3EAA-4E93-AC32-C5FB703621F1}"/>
              </a:ext>
            </a:extLst>
          </p:cNvPr>
          <p:cNvSpPr txBox="1">
            <a:spLocks/>
          </p:cNvSpPr>
          <p:nvPr/>
        </p:nvSpPr>
        <p:spPr>
          <a:xfrm>
            <a:off x="2064850" y="7249619"/>
            <a:ext cx="4717481" cy="862525"/>
          </a:xfrm>
          <a:prstGeom prst="rect">
            <a:avLst/>
          </a:prstGeom>
        </p:spPr>
        <p:txBody>
          <a:bodyPr vert="horz" lIns="123148" tIns="61574" rIns="123148" bIns="61574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94" b="1" dirty="0"/>
              <a:t>second Floor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CD0F04-35D4-4EF9-98E6-2B2C56D9101B}"/>
              </a:ext>
            </a:extLst>
          </p:cNvPr>
          <p:cNvSpPr txBox="1">
            <a:spLocks/>
          </p:cNvSpPr>
          <p:nvPr/>
        </p:nvSpPr>
        <p:spPr>
          <a:xfrm>
            <a:off x="7358965" y="7249619"/>
            <a:ext cx="4717481" cy="862525"/>
          </a:xfrm>
          <a:prstGeom prst="rect">
            <a:avLst/>
          </a:prstGeom>
        </p:spPr>
        <p:txBody>
          <a:bodyPr vert="horz" lIns="123148" tIns="61574" rIns="123148" bIns="61574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94" b="1" dirty="0"/>
              <a:t>third Floor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C60B75-DED3-4FAA-B4DD-E074B6B83D8B}"/>
              </a:ext>
            </a:extLst>
          </p:cNvPr>
          <p:cNvSpPr txBox="1">
            <a:spLocks/>
          </p:cNvSpPr>
          <p:nvPr/>
        </p:nvSpPr>
        <p:spPr>
          <a:xfrm>
            <a:off x="13229713" y="7214595"/>
            <a:ext cx="4717481" cy="862525"/>
          </a:xfrm>
          <a:prstGeom prst="rect">
            <a:avLst/>
          </a:prstGeom>
        </p:spPr>
        <p:txBody>
          <a:bodyPr vert="horz" lIns="123148" tIns="61574" rIns="123148" bIns="61574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94" b="1" dirty="0"/>
              <a:t>Fourth Floor</a:t>
            </a:r>
          </a:p>
        </p:txBody>
      </p:sp>
    </p:spTree>
    <p:extLst>
      <p:ext uri="{BB962C8B-B14F-4D97-AF65-F5344CB8AC3E}">
        <p14:creationId xmlns:p14="http://schemas.microsoft.com/office/powerpoint/2010/main" val="39470866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9ED38-3F37-4610-9D2A-A1D68260F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627" y="-272534"/>
            <a:ext cx="9672722" cy="1963591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Lighting and Switch plan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4B4450-403A-4818-8CFD-4E2C8D2A46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098" y="1691057"/>
            <a:ext cx="7185462" cy="611315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E6FB09-B0E8-481A-83B4-3799378C7C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96" y="1689129"/>
            <a:ext cx="6815531" cy="6113154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02189A-F2B7-455D-B3E0-EA607BF3283B}"/>
              </a:ext>
            </a:extLst>
          </p:cNvPr>
          <p:cNvSpPr txBox="1"/>
          <p:nvPr/>
        </p:nvSpPr>
        <p:spPr>
          <a:xfrm>
            <a:off x="4151694" y="7802283"/>
            <a:ext cx="8209844" cy="46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Ground Floor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B5A308-26DE-4CB3-A989-8D8F9CDFC363}"/>
              </a:ext>
            </a:extLst>
          </p:cNvPr>
          <p:cNvSpPr txBox="1"/>
          <p:nvPr/>
        </p:nvSpPr>
        <p:spPr>
          <a:xfrm>
            <a:off x="12524846" y="7802283"/>
            <a:ext cx="3563819" cy="50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94" b="1" dirty="0"/>
              <a:t>First Floor</a:t>
            </a:r>
          </a:p>
        </p:txBody>
      </p:sp>
    </p:spTree>
    <p:extLst>
      <p:ext uri="{BB962C8B-B14F-4D97-AF65-F5344CB8AC3E}">
        <p14:creationId xmlns:p14="http://schemas.microsoft.com/office/powerpoint/2010/main" val="36903946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705C3E-E409-4ED7-B70A-D2286B93AC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3840"/>
            <a:ext cx="6142866" cy="5528032"/>
          </a:xfrm>
          <a:ln w="57150"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69A06D6-152E-45E0-A6CD-335B599D3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86" y="2073840"/>
            <a:ext cx="6024333" cy="5528032"/>
          </a:xfrm>
          <a:ln w="5715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54AAB8-14FB-4E01-871B-8137F9087EB9}"/>
              </a:ext>
            </a:extLst>
          </p:cNvPr>
          <p:cNvSpPr txBox="1"/>
          <p:nvPr/>
        </p:nvSpPr>
        <p:spPr>
          <a:xfrm>
            <a:off x="2571819" y="7681958"/>
            <a:ext cx="4202521" cy="46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second Floor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49667-168D-49EB-BC7F-8E991914499C}"/>
              </a:ext>
            </a:extLst>
          </p:cNvPr>
          <p:cNvSpPr txBox="1"/>
          <p:nvPr/>
        </p:nvSpPr>
        <p:spPr>
          <a:xfrm>
            <a:off x="7815655" y="7728193"/>
            <a:ext cx="5060092" cy="46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third Floor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EF441B-A5F2-4BC4-BE3C-59CED4F185DF}"/>
              </a:ext>
            </a:extLst>
          </p:cNvPr>
          <p:cNvSpPr txBox="1"/>
          <p:nvPr/>
        </p:nvSpPr>
        <p:spPr>
          <a:xfrm>
            <a:off x="13546803" y="7681958"/>
            <a:ext cx="3377232" cy="46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Fourth Floor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AB4925-5AA7-4F9C-9369-22BE529391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839" y="2073840"/>
            <a:ext cx="6105161" cy="552803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82981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F9541-BAEA-4649-83C4-4854AEA34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483" y="1307517"/>
            <a:ext cx="5469733" cy="584775"/>
          </a:xfrm>
        </p:spPr>
        <p:txBody>
          <a:bodyPr>
            <a:noAutofit/>
          </a:bodyPr>
          <a:lstStyle/>
          <a:p>
            <a:r>
              <a:rPr lang="en-US" sz="3600" dirty="0"/>
              <a:t>Luminaire list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F0EE1C-677C-4715-B104-C2396C7E2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4" y="5625735"/>
            <a:ext cx="5659717" cy="2989509"/>
          </a:xfrm>
          <a:ln w="38100"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21F87AE-293E-42E5-9E38-82B19D412A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903" y="5562069"/>
            <a:ext cx="6164575" cy="3053175"/>
          </a:xfr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30A7C-D559-4B58-8148-C3CF6E4F8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903" y="1658609"/>
            <a:ext cx="6164574" cy="38698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6FA7F0-E5A6-430C-B4DF-B497DF720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5" y="1675390"/>
            <a:ext cx="5659717" cy="38698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B3A9BC-F2EE-401F-B2D8-4A295C98D37C}"/>
              </a:ext>
            </a:extLst>
          </p:cNvPr>
          <p:cNvSpPr txBox="1"/>
          <p:nvPr/>
        </p:nvSpPr>
        <p:spPr>
          <a:xfrm>
            <a:off x="3129768" y="256775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Artificial Lighting Design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9363A8-B9CA-45A4-9723-D05C659CF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768" y="1599904"/>
            <a:ext cx="5650687" cy="38698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86C4765C-BCC1-4503-9C2F-0789ACE44E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768" y="5511910"/>
            <a:ext cx="5650687" cy="31033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490522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00A3-092A-48CB-916A-D621C7979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3282" y="5191252"/>
            <a:ext cx="6115083" cy="1232951"/>
          </a:xfrm>
        </p:spPr>
        <p:txBody>
          <a:bodyPr>
            <a:normAutofit/>
          </a:bodyPr>
          <a:lstStyle/>
          <a:p>
            <a:r>
              <a:rPr lang="en-US" sz="2694" b="1" dirty="0"/>
              <a:t>The recommended and standard for office manager space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392B46-A800-47B8-AB85-C66EF2585F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246" y="2332550"/>
            <a:ext cx="6383154" cy="246246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E8333E-005F-4A98-A96B-592FAFC3CE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036" y="999636"/>
            <a:ext cx="8679589" cy="5920770"/>
          </a:xfr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8E9450-6041-4057-95F8-387ED72B2E63}"/>
              </a:ext>
            </a:extLst>
          </p:cNvPr>
          <p:cNvSpPr txBox="1"/>
          <p:nvPr/>
        </p:nvSpPr>
        <p:spPr>
          <a:xfrm>
            <a:off x="2616895" y="7173027"/>
            <a:ext cx="8322730" cy="50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94" b="1" dirty="0"/>
              <a:t>Artificial lighting Render in office manager</a:t>
            </a:r>
          </a:p>
        </p:txBody>
      </p:sp>
    </p:spTree>
    <p:extLst>
      <p:ext uri="{BB962C8B-B14F-4D97-AF65-F5344CB8AC3E}">
        <p14:creationId xmlns:p14="http://schemas.microsoft.com/office/powerpoint/2010/main" val="19837009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17206F-732F-4650-BB32-F6091F0831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910" y="1592362"/>
            <a:ext cx="8374040" cy="5309874"/>
          </a:xfrm>
          <a:ln w="38100">
            <a:solidFill>
              <a:schemeClr val="tx1"/>
            </a:solidFill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C55FC1A-063B-4538-A4D2-F193DEE862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069" y="2923033"/>
            <a:ext cx="5995755" cy="2372039"/>
          </a:xfr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75E568-7B9E-41C2-9C51-9A25DD2072D5}"/>
              </a:ext>
            </a:extLst>
          </p:cNvPr>
          <p:cNvSpPr txBox="1"/>
          <p:nvPr/>
        </p:nvSpPr>
        <p:spPr>
          <a:xfrm>
            <a:off x="2798225" y="7125842"/>
            <a:ext cx="8209844" cy="465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Artificial lighting Render in multi-purpose hall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2A515-87E2-4C4A-8C08-F1343E87226F}"/>
              </a:ext>
            </a:extLst>
          </p:cNvPr>
          <p:cNvSpPr txBox="1"/>
          <p:nvPr/>
        </p:nvSpPr>
        <p:spPr>
          <a:xfrm>
            <a:off x="11008069" y="5295072"/>
            <a:ext cx="6526826" cy="83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The recommended and standard for multi-purpose hall</a:t>
            </a:r>
          </a:p>
        </p:txBody>
      </p:sp>
    </p:spTree>
    <p:extLst>
      <p:ext uri="{BB962C8B-B14F-4D97-AF65-F5344CB8AC3E}">
        <p14:creationId xmlns:p14="http://schemas.microsoft.com/office/powerpoint/2010/main" val="31042902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F9FA96-A6AA-4CC5-840B-A2757B01FD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281" y="1657526"/>
            <a:ext cx="8126036" cy="4894792"/>
          </a:xfrm>
          <a:ln w="38100">
            <a:solidFill>
              <a:schemeClr val="tx1"/>
            </a:solidFill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331B776-8C40-41D9-981C-F6E813F8CD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928" y="2540475"/>
            <a:ext cx="5808893" cy="2404916"/>
          </a:xfr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811C56-612C-4C6A-B4C3-F9084E4111B7}"/>
              </a:ext>
            </a:extLst>
          </p:cNvPr>
          <p:cNvSpPr txBox="1"/>
          <p:nvPr/>
        </p:nvSpPr>
        <p:spPr>
          <a:xfrm>
            <a:off x="2408516" y="6760454"/>
            <a:ext cx="8209844" cy="50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94" b="1" dirty="0"/>
              <a:t>Artificial lighting Render in corridor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CDAD41-C8CF-49AD-AAB3-8593218C3762}"/>
              </a:ext>
            </a:extLst>
          </p:cNvPr>
          <p:cNvSpPr txBox="1"/>
          <p:nvPr/>
        </p:nvSpPr>
        <p:spPr>
          <a:xfrm>
            <a:off x="11229657" y="4945392"/>
            <a:ext cx="5383164" cy="83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24" b="1" dirty="0"/>
              <a:t>The recommended and standard for corridor</a:t>
            </a:r>
          </a:p>
        </p:txBody>
      </p:sp>
    </p:spTree>
    <p:extLst>
      <p:ext uri="{BB962C8B-B14F-4D97-AF65-F5344CB8AC3E}">
        <p14:creationId xmlns:p14="http://schemas.microsoft.com/office/powerpoint/2010/main" val="12106321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315B4-C4B3-4A4C-A3A0-09624FC4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283" y="466834"/>
            <a:ext cx="12260226" cy="1725050"/>
          </a:xfrm>
        </p:spPr>
        <p:txBody>
          <a:bodyPr>
            <a:normAutofit/>
          </a:bodyPr>
          <a:lstStyle/>
          <a:p>
            <a:r>
              <a:rPr lang="en-US" sz="3771" dirty="0">
                <a:solidFill>
                  <a:srgbClr val="000000"/>
                </a:solidFill>
                <a:latin typeface="Roboto"/>
              </a:rPr>
              <a:t>Summary of electrical loads consumed by the building</a:t>
            </a:r>
            <a:endParaRPr lang="en-US" sz="377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A16049-F192-4321-B235-A019E0622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37" y="2128080"/>
            <a:ext cx="7081389" cy="2818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41EAAC-660F-4E4F-BB72-269DA8E38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430" y="2128080"/>
            <a:ext cx="6393416" cy="2818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736D7-13DF-4BE3-A7A6-87AA7EBE0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493" y="5791775"/>
            <a:ext cx="8425353" cy="8107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BF4C4E-88EE-41FF-B98B-8055DB482D1F}"/>
                  </a:ext>
                </a:extLst>
              </p:cNvPr>
              <p:cNvSpPr txBox="1"/>
              <p:nvPr/>
            </p:nvSpPr>
            <p:spPr>
              <a:xfrm>
                <a:off x="3420821" y="7013166"/>
                <a:ext cx="8207851" cy="2046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077"/>
                  </a:spcAft>
                </a:pPr>
                <a:r>
                  <a:rPr lang="en-US" sz="2424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I = P / (V x P.F x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24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24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424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).</a:t>
                </a:r>
                <a:endParaRPr lang="en-US" sz="2155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077"/>
                  </a:spcAft>
                </a:pPr>
                <a:r>
                  <a:rPr lang="en-US" sz="2424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I: Current. (A)                   P: Power. (W)</a:t>
                </a:r>
                <a:endParaRPr lang="en-US" sz="2155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077"/>
                  </a:spcAft>
                </a:pPr>
                <a:r>
                  <a:rPr lang="en-US" sz="2424" dirty="0"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V: Voltage = 380 Volt.     P.F: Power Factor = 0.95.</a:t>
                </a:r>
                <a:endParaRPr lang="en-US" sz="2155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BF4C4E-88EE-41FF-B98B-8055DB482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821" y="7013166"/>
                <a:ext cx="8207851" cy="2046138"/>
              </a:xfrm>
              <a:prstGeom prst="rect">
                <a:avLst/>
              </a:prstGeom>
              <a:blipFill>
                <a:blip r:embed="rId5"/>
                <a:stretch>
                  <a:fillRect l="-1114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902CB5D-2AD8-436B-B313-30C87DE7F30B}"/>
              </a:ext>
            </a:extLst>
          </p:cNvPr>
          <p:cNvSpPr txBox="1"/>
          <p:nvPr/>
        </p:nvSpPr>
        <p:spPr>
          <a:xfrm>
            <a:off x="2471738" y="5641167"/>
            <a:ext cx="5982796" cy="83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4848" indent="-384848">
              <a:buFont typeface="Wingdings" panose="05000000000000000000" pitchFamily="2" charset="2"/>
              <a:buChar char="q"/>
            </a:pPr>
            <a:r>
              <a:rPr lang="en-US" sz="2424" dirty="0">
                <a:solidFill>
                  <a:srgbClr val="000000"/>
                </a:solidFill>
                <a:latin typeface="Roboto"/>
              </a:rPr>
              <a:t>3-phase fuse were used due to the relatively large loads</a:t>
            </a:r>
            <a:endParaRPr lang="en-US" sz="2424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1DD772-6716-4DCF-94C0-7D8EF388113A}"/>
              </a:ext>
            </a:extLst>
          </p:cNvPr>
          <p:cNvSpPr txBox="1"/>
          <p:nvPr/>
        </p:nvSpPr>
        <p:spPr>
          <a:xfrm>
            <a:off x="8737493" y="5281755"/>
            <a:ext cx="8207851" cy="38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86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Calculation for Other Electrical Equipment’s</a:t>
            </a:r>
            <a:endParaRPr lang="en-US" sz="1886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84F8B2-D35D-4869-B35C-BF288944F96B}"/>
              </a:ext>
            </a:extLst>
          </p:cNvPr>
          <p:cNvSpPr txBox="1"/>
          <p:nvPr/>
        </p:nvSpPr>
        <p:spPr>
          <a:xfrm>
            <a:off x="10769429" y="1662339"/>
            <a:ext cx="8207851" cy="38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86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Calculations for Socket and Lighting</a:t>
            </a:r>
            <a:endParaRPr lang="en-US" sz="188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055A4-8056-4656-8599-822F9C92621E}"/>
              </a:ext>
            </a:extLst>
          </p:cNvPr>
          <p:cNvSpPr txBox="1"/>
          <p:nvPr/>
        </p:nvSpPr>
        <p:spPr>
          <a:xfrm>
            <a:off x="2471737" y="1668826"/>
            <a:ext cx="9020866" cy="38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86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Socket and Lighting Demand Power Calculations</a:t>
            </a:r>
            <a:endParaRPr lang="en-US" sz="1886" dirty="0"/>
          </a:p>
        </p:txBody>
      </p:sp>
    </p:spTree>
    <p:extLst>
      <p:ext uri="{BB962C8B-B14F-4D97-AF65-F5344CB8AC3E}">
        <p14:creationId xmlns:p14="http://schemas.microsoft.com/office/powerpoint/2010/main" val="28590897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772DDB-FFD3-4BC0-900B-C390FCB4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A13BA-7116-4805-986C-BF7BBEE7823E}" type="slidenum">
              <a:rPr lang="en-US" smtClean="0"/>
              <a:t>76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B59709D-4506-4FED-9449-21B770260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23288"/>
              </p:ext>
            </p:extLst>
          </p:nvPr>
        </p:nvGraphicFramePr>
        <p:xfrm>
          <a:off x="3582352" y="-1385570"/>
          <a:ext cx="10166986" cy="6490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A10BED0-6B07-4685-A7F9-B0C76A229B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3471" y="4618037"/>
            <a:ext cx="9445867" cy="33053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96460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643478-BFC8-43D2-BBE7-AB29A3849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16" y="346707"/>
            <a:ext cx="2938278" cy="29413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51F32D-6ECA-4811-9DA6-715DB4239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49" y="521875"/>
            <a:ext cx="1487269" cy="9414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C1EA51-DE5F-4476-B41F-5BF0A388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7999" cy="923607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1721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4576</TotalTime>
  <Words>1392</Words>
  <Application>Microsoft Office PowerPoint</Application>
  <PresentationFormat>Custom</PresentationFormat>
  <Paragraphs>417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90" baseType="lpstr">
      <vt:lpstr>Yu Gothic</vt:lpstr>
      <vt:lpstr>Arial</vt:lpstr>
      <vt:lpstr>Arial Black</vt:lpstr>
      <vt:lpstr>Arial Rounded MT Bold</vt:lpstr>
      <vt:lpstr>Bookman Old Style</vt:lpstr>
      <vt:lpstr>Calibri</vt:lpstr>
      <vt:lpstr>Cambria Math</vt:lpstr>
      <vt:lpstr>Corbel</vt:lpstr>
      <vt:lpstr>Leelawadee UI Semilight</vt:lpstr>
      <vt:lpstr>Roboto</vt:lpstr>
      <vt:lpstr>Times New Roman</vt:lpstr>
      <vt:lpstr>Wingdings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Mechanical aspect</vt:lpstr>
      <vt:lpstr>1st Floor</vt:lpstr>
      <vt:lpstr>2nd Floor </vt:lpstr>
      <vt:lpstr>3rd Floor</vt:lpstr>
      <vt:lpstr>4th Floor</vt:lpstr>
      <vt:lpstr>PowerPoint Presentation</vt:lpstr>
      <vt:lpstr>PowerPoint Presentation</vt:lpstr>
      <vt:lpstr>PowerPoint Presentation</vt:lpstr>
      <vt:lpstr>Fire fighting system</vt:lpstr>
      <vt:lpstr>PowerPoint Presentation</vt:lpstr>
      <vt:lpstr>PowerPoint Presentation</vt:lpstr>
      <vt:lpstr>Power Design</vt:lpstr>
      <vt:lpstr>PowerPoint Presentation</vt:lpstr>
      <vt:lpstr>Lighting and Switch plan</vt:lpstr>
      <vt:lpstr>PowerPoint Presentation</vt:lpstr>
      <vt:lpstr>Luminaire list </vt:lpstr>
      <vt:lpstr>The recommended and standard for office manager space</vt:lpstr>
      <vt:lpstr>PowerPoint Presentation</vt:lpstr>
      <vt:lpstr>PowerPoint Presentation</vt:lpstr>
      <vt:lpstr>Summary of electrical loads consumed by the building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Jaber</dc:creator>
  <cp:lastModifiedBy>Noor Jaber</cp:lastModifiedBy>
  <cp:revision>146</cp:revision>
  <dcterms:created xsi:type="dcterms:W3CDTF">2021-01-16T14:11:43Z</dcterms:created>
  <dcterms:modified xsi:type="dcterms:W3CDTF">2021-06-02T06:27:10Z</dcterms:modified>
</cp:coreProperties>
</file>