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83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61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User" initials="WU" lastIdx="1" clrIdx="0">
    <p:extLst>
      <p:ext uri="{19B8F6BF-5375-455C-9EA6-DF929625EA0E}">
        <p15:presenceInfo xmlns:p15="http://schemas.microsoft.com/office/powerpoint/2012/main" userId="Windows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D325E7-6141-4EBF-B620-1FC84A6F58B6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E77C55A1-4250-4587-966D-F1D48F495CF1}">
      <dgm:prSet phldrT="[Text]"/>
      <dgm:spPr/>
      <dgm:t>
        <a:bodyPr/>
        <a:lstStyle/>
        <a:p>
          <a:r>
            <a:rPr lang="en-US" dirty="0"/>
            <a:t>SolidWorks design</a:t>
          </a:r>
        </a:p>
      </dgm:t>
    </dgm:pt>
    <dgm:pt modelId="{07B417E8-0B04-4A10-B57C-F83B33412D3A}" type="parTrans" cxnId="{62C123CA-5B6F-4221-B79E-F5CA89CE4B36}">
      <dgm:prSet/>
      <dgm:spPr/>
      <dgm:t>
        <a:bodyPr/>
        <a:lstStyle/>
        <a:p>
          <a:endParaRPr lang="en-US"/>
        </a:p>
      </dgm:t>
    </dgm:pt>
    <dgm:pt modelId="{CDE82E76-A27B-4878-91B8-7657D478CB81}" type="sibTrans" cxnId="{62C123CA-5B6F-4221-B79E-F5CA89CE4B36}">
      <dgm:prSet/>
      <dgm:spPr/>
      <dgm:t>
        <a:bodyPr/>
        <a:lstStyle/>
        <a:p>
          <a:endParaRPr lang="en-US"/>
        </a:p>
      </dgm:t>
    </dgm:pt>
    <dgm:pt modelId="{48C5E20A-687E-4AB8-9B82-983CA481E68D}">
      <dgm:prSet phldrT="[Text]"/>
      <dgm:spPr/>
      <dgm:t>
        <a:bodyPr/>
        <a:lstStyle/>
        <a:p>
          <a:r>
            <a:rPr lang="en-US" dirty="0"/>
            <a:t>Slicer</a:t>
          </a:r>
        </a:p>
      </dgm:t>
    </dgm:pt>
    <dgm:pt modelId="{12AE4680-3523-4BBC-A47F-5F81E6AC13FC}" type="parTrans" cxnId="{86605D69-4AC6-4291-8676-85F80A5D4789}">
      <dgm:prSet/>
      <dgm:spPr/>
      <dgm:t>
        <a:bodyPr/>
        <a:lstStyle/>
        <a:p>
          <a:endParaRPr lang="en-US"/>
        </a:p>
      </dgm:t>
    </dgm:pt>
    <dgm:pt modelId="{E22BA1BB-4AD7-49E0-A0C7-4B4DB9D9D8C7}" type="sibTrans" cxnId="{86605D69-4AC6-4291-8676-85F80A5D4789}">
      <dgm:prSet/>
      <dgm:spPr/>
      <dgm:t>
        <a:bodyPr/>
        <a:lstStyle/>
        <a:p>
          <a:endParaRPr lang="en-US"/>
        </a:p>
      </dgm:t>
    </dgm:pt>
    <dgm:pt modelId="{8FBF6B09-0863-4252-83CC-C4BCDA416105}">
      <dgm:prSet phldrT="[Text]"/>
      <dgm:spPr/>
      <dgm:t>
        <a:bodyPr/>
        <a:lstStyle/>
        <a:p>
          <a:r>
            <a:rPr lang="en-US" dirty="0" err="1"/>
            <a:t>PronterFace</a:t>
          </a:r>
          <a:endParaRPr lang="en-US" dirty="0"/>
        </a:p>
      </dgm:t>
    </dgm:pt>
    <dgm:pt modelId="{E54BD3B1-CD21-4E11-AF06-656CF04F32BF}" type="parTrans" cxnId="{2C297D4E-F973-482D-82E5-A225723C41AA}">
      <dgm:prSet/>
      <dgm:spPr/>
      <dgm:t>
        <a:bodyPr/>
        <a:lstStyle/>
        <a:p>
          <a:endParaRPr lang="en-US"/>
        </a:p>
      </dgm:t>
    </dgm:pt>
    <dgm:pt modelId="{08CAE88C-38DE-4A94-A0A3-B725AFE763D9}" type="sibTrans" cxnId="{2C297D4E-F973-482D-82E5-A225723C41AA}">
      <dgm:prSet/>
      <dgm:spPr/>
      <dgm:t>
        <a:bodyPr/>
        <a:lstStyle/>
        <a:p>
          <a:endParaRPr lang="en-US"/>
        </a:p>
      </dgm:t>
    </dgm:pt>
    <dgm:pt modelId="{EC174B3B-2A46-49DC-8FB2-7169B07C45FF}" type="pres">
      <dgm:prSet presAssocID="{F1D325E7-6141-4EBF-B620-1FC84A6F58B6}" presName="Name0" presStyleCnt="0">
        <dgm:presLayoutVars>
          <dgm:dir/>
          <dgm:resizeHandles val="exact"/>
        </dgm:presLayoutVars>
      </dgm:prSet>
      <dgm:spPr/>
    </dgm:pt>
    <dgm:pt modelId="{765F2193-C1B0-4ED6-9D7C-4591C500040E}" type="pres">
      <dgm:prSet presAssocID="{E77C55A1-4250-4587-966D-F1D48F495CF1}" presName="node" presStyleLbl="node1" presStyleIdx="0" presStyleCnt="3">
        <dgm:presLayoutVars>
          <dgm:bulletEnabled val="1"/>
        </dgm:presLayoutVars>
      </dgm:prSet>
      <dgm:spPr/>
    </dgm:pt>
    <dgm:pt modelId="{AAE58DD3-E0C5-493D-9F7D-6ECB98A2312E}" type="pres">
      <dgm:prSet presAssocID="{CDE82E76-A27B-4878-91B8-7657D478CB81}" presName="sibTrans" presStyleLbl="sibTrans2D1" presStyleIdx="0" presStyleCnt="2"/>
      <dgm:spPr/>
    </dgm:pt>
    <dgm:pt modelId="{B1751D58-0C0F-4BB2-9508-D9066F8793BB}" type="pres">
      <dgm:prSet presAssocID="{CDE82E76-A27B-4878-91B8-7657D478CB81}" presName="connectorText" presStyleLbl="sibTrans2D1" presStyleIdx="0" presStyleCnt="2"/>
      <dgm:spPr/>
    </dgm:pt>
    <dgm:pt modelId="{4EFF2066-798E-4979-A21D-8D2590D66421}" type="pres">
      <dgm:prSet presAssocID="{48C5E20A-687E-4AB8-9B82-983CA481E68D}" presName="node" presStyleLbl="node1" presStyleIdx="1" presStyleCnt="3">
        <dgm:presLayoutVars>
          <dgm:bulletEnabled val="1"/>
        </dgm:presLayoutVars>
      </dgm:prSet>
      <dgm:spPr/>
    </dgm:pt>
    <dgm:pt modelId="{7EDE308C-294D-4AE6-BA93-0C2C5561D19A}" type="pres">
      <dgm:prSet presAssocID="{E22BA1BB-4AD7-49E0-A0C7-4B4DB9D9D8C7}" presName="sibTrans" presStyleLbl="sibTrans2D1" presStyleIdx="1" presStyleCnt="2"/>
      <dgm:spPr/>
    </dgm:pt>
    <dgm:pt modelId="{E968D276-8E9F-45A7-8F99-DCD0A79F196D}" type="pres">
      <dgm:prSet presAssocID="{E22BA1BB-4AD7-49E0-A0C7-4B4DB9D9D8C7}" presName="connectorText" presStyleLbl="sibTrans2D1" presStyleIdx="1" presStyleCnt="2"/>
      <dgm:spPr/>
    </dgm:pt>
    <dgm:pt modelId="{9E468C20-9896-48BA-BBFD-F12BFC18684C}" type="pres">
      <dgm:prSet presAssocID="{8FBF6B09-0863-4252-83CC-C4BCDA416105}" presName="node" presStyleLbl="node1" presStyleIdx="2" presStyleCnt="3">
        <dgm:presLayoutVars>
          <dgm:bulletEnabled val="1"/>
        </dgm:presLayoutVars>
      </dgm:prSet>
      <dgm:spPr/>
    </dgm:pt>
  </dgm:ptLst>
  <dgm:cxnLst>
    <dgm:cxn modelId="{4D2A7816-21CE-489D-A36A-3842CFE9B423}" type="presOf" srcId="{E22BA1BB-4AD7-49E0-A0C7-4B4DB9D9D8C7}" destId="{7EDE308C-294D-4AE6-BA93-0C2C5561D19A}" srcOrd="0" destOrd="0" presId="urn:microsoft.com/office/officeart/2005/8/layout/process1"/>
    <dgm:cxn modelId="{60031337-87F0-4DF6-99AD-5BEA0B27A7B8}" type="presOf" srcId="{CDE82E76-A27B-4878-91B8-7657D478CB81}" destId="{AAE58DD3-E0C5-493D-9F7D-6ECB98A2312E}" srcOrd="0" destOrd="0" presId="urn:microsoft.com/office/officeart/2005/8/layout/process1"/>
    <dgm:cxn modelId="{86605D69-4AC6-4291-8676-85F80A5D4789}" srcId="{F1D325E7-6141-4EBF-B620-1FC84A6F58B6}" destId="{48C5E20A-687E-4AB8-9B82-983CA481E68D}" srcOrd="1" destOrd="0" parTransId="{12AE4680-3523-4BBC-A47F-5F81E6AC13FC}" sibTransId="{E22BA1BB-4AD7-49E0-A0C7-4B4DB9D9D8C7}"/>
    <dgm:cxn modelId="{2C297D4E-F973-482D-82E5-A225723C41AA}" srcId="{F1D325E7-6141-4EBF-B620-1FC84A6F58B6}" destId="{8FBF6B09-0863-4252-83CC-C4BCDA416105}" srcOrd="2" destOrd="0" parTransId="{E54BD3B1-CD21-4E11-AF06-656CF04F32BF}" sibTransId="{08CAE88C-38DE-4A94-A0A3-B725AFE763D9}"/>
    <dgm:cxn modelId="{B1107777-64E8-47C3-B175-208E6C6A2930}" type="presOf" srcId="{E22BA1BB-4AD7-49E0-A0C7-4B4DB9D9D8C7}" destId="{E968D276-8E9F-45A7-8F99-DCD0A79F196D}" srcOrd="1" destOrd="0" presId="urn:microsoft.com/office/officeart/2005/8/layout/process1"/>
    <dgm:cxn modelId="{ABD5F999-9D3E-4CDF-AC91-B2566097BE2C}" type="presOf" srcId="{8FBF6B09-0863-4252-83CC-C4BCDA416105}" destId="{9E468C20-9896-48BA-BBFD-F12BFC18684C}" srcOrd="0" destOrd="0" presId="urn:microsoft.com/office/officeart/2005/8/layout/process1"/>
    <dgm:cxn modelId="{CFEB92A6-620A-4193-89F0-CFFAB86D3F59}" type="presOf" srcId="{48C5E20A-687E-4AB8-9B82-983CA481E68D}" destId="{4EFF2066-798E-4979-A21D-8D2590D66421}" srcOrd="0" destOrd="0" presId="urn:microsoft.com/office/officeart/2005/8/layout/process1"/>
    <dgm:cxn modelId="{62C123CA-5B6F-4221-B79E-F5CA89CE4B36}" srcId="{F1D325E7-6141-4EBF-B620-1FC84A6F58B6}" destId="{E77C55A1-4250-4587-966D-F1D48F495CF1}" srcOrd="0" destOrd="0" parTransId="{07B417E8-0B04-4A10-B57C-F83B33412D3A}" sibTransId="{CDE82E76-A27B-4878-91B8-7657D478CB81}"/>
    <dgm:cxn modelId="{A1D0C9F1-A416-4C5A-AFB2-BE16FED0482F}" type="presOf" srcId="{E77C55A1-4250-4587-966D-F1D48F495CF1}" destId="{765F2193-C1B0-4ED6-9D7C-4591C500040E}" srcOrd="0" destOrd="0" presId="urn:microsoft.com/office/officeart/2005/8/layout/process1"/>
    <dgm:cxn modelId="{EB1FE4F9-EA43-4415-97A7-766CF4FE1BFA}" type="presOf" srcId="{F1D325E7-6141-4EBF-B620-1FC84A6F58B6}" destId="{EC174B3B-2A46-49DC-8FB2-7169B07C45FF}" srcOrd="0" destOrd="0" presId="urn:microsoft.com/office/officeart/2005/8/layout/process1"/>
    <dgm:cxn modelId="{182472FD-4D69-4944-830D-801A17F26532}" type="presOf" srcId="{CDE82E76-A27B-4878-91B8-7657D478CB81}" destId="{B1751D58-0C0F-4BB2-9508-D9066F8793BB}" srcOrd="1" destOrd="0" presId="urn:microsoft.com/office/officeart/2005/8/layout/process1"/>
    <dgm:cxn modelId="{0FC68B2F-7F82-449A-B6A4-BCC7A64A55FF}" type="presParOf" srcId="{EC174B3B-2A46-49DC-8FB2-7169B07C45FF}" destId="{765F2193-C1B0-4ED6-9D7C-4591C500040E}" srcOrd="0" destOrd="0" presId="urn:microsoft.com/office/officeart/2005/8/layout/process1"/>
    <dgm:cxn modelId="{C0443DD4-FF20-447B-A9DC-5F27C6FDA5F1}" type="presParOf" srcId="{EC174B3B-2A46-49DC-8FB2-7169B07C45FF}" destId="{AAE58DD3-E0C5-493D-9F7D-6ECB98A2312E}" srcOrd="1" destOrd="0" presId="urn:microsoft.com/office/officeart/2005/8/layout/process1"/>
    <dgm:cxn modelId="{326C4784-57B9-4CFB-A9E2-38AB4F5C60DF}" type="presParOf" srcId="{AAE58DD3-E0C5-493D-9F7D-6ECB98A2312E}" destId="{B1751D58-0C0F-4BB2-9508-D9066F8793BB}" srcOrd="0" destOrd="0" presId="urn:microsoft.com/office/officeart/2005/8/layout/process1"/>
    <dgm:cxn modelId="{A6F82986-BF88-4EB9-AA03-633EFCFABE22}" type="presParOf" srcId="{EC174B3B-2A46-49DC-8FB2-7169B07C45FF}" destId="{4EFF2066-798E-4979-A21D-8D2590D66421}" srcOrd="2" destOrd="0" presId="urn:microsoft.com/office/officeart/2005/8/layout/process1"/>
    <dgm:cxn modelId="{9434623D-561C-4160-9B7D-94A0F0CF8506}" type="presParOf" srcId="{EC174B3B-2A46-49DC-8FB2-7169B07C45FF}" destId="{7EDE308C-294D-4AE6-BA93-0C2C5561D19A}" srcOrd="3" destOrd="0" presId="urn:microsoft.com/office/officeart/2005/8/layout/process1"/>
    <dgm:cxn modelId="{6DC19DCB-B8F0-42EB-9820-E19637F43845}" type="presParOf" srcId="{7EDE308C-294D-4AE6-BA93-0C2C5561D19A}" destId="{E968D276-8E9F-45A7-8F99-DCD0A79F196D}" srcOrd="0" destOrd="0" presId="urn:microsoft.com/office/officeart/2005/8/layout/process1"/>
    <dgm:cxn modelId="{0132B7DB-CA2F-4969-98A2-6F79E042C3ED}" type="presParOf" srcId="{EC174B3B-2A46-49DC-8FB2-7169B07C45FF}" destId="{9E468C20-9896-48BA-BBFD-F12BFC18684C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5F2193-C1B0-4ED6-9D7C-4591C500040E}">
      <dsp:nvSpPr>
        <dsp:cNvPr id="0" name=""/>
        <dsp:cNvSpPr/>
      </dsp:nvSpPr>
      <dsp:spPr>
        <a:xfrm>
          <a:off x="9510" y="1159415"/>
          <a:ext cx="2842468" cy="170548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SolidWorks design</a:t>
          </a:r>
        </a:p>
      </dsp:txBody>
      <dsp:txXfrm>
        <a:off x="59462" y="1209367"/>
        <a:ext cx="2742564" cy="1605577"/>
      </dsp:txXfrm>
    </dsp:sp>
    <dsp:sp modelId="{AAE58DD3-E0C5-493D-9F7D-6ECB98A2312E}">
      <dsp:nvSpPr>
        <dsp:cNvPr id="0" name=""/>
        <dsp:cNvSpPr/>
      </dsp:nvSpPr>
      <dsp:spPr>
        <a:xfrm>
          <a:off x="3136225" y="1659690"/>
          <a:ext cx="602603" cy="7049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>
        <a:off x="3136225" y="1800676"/>
        <a:ext cx="421822" cy="422960"/>
      </dsp:txXfrm>
    </dsp:sp>
    <dsp:sp modelId="{4EFF2066-798E-4979-A21D-8D2590D66421}">
      <dsp:nvSpPr>
        <dsp:cNvPr id="0" name=""/>
        <dsp:cNvSpPr/>
      </dsp:nvSpPr>
      <dsp:spPr>
        <a:xfrm>
          <a:off x="3988965" y="1159415"/>
          <a:ext cx="2842468" cy="1705481"/>
        </a:xfrm>
        <a:prstGeom prst="roundRect">
          <a:avLst>
            <a:gd name="adj" fmla="val 10000"/>
          </a:avLst>
        </a:prstGeom>
        <a:solidFill>
          <a:schemeClr val="accent5">
            <a:hueOff val="1163773"/>
            <a:satOff val="3877"/>
            <a:lumOff val="4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Slicer</a:t>
          </a:r>
        </a:p>
      </dsp:txBody>
      <dsp:txXfrm>
        <a:off x="4038917" y="1209367"/>
        <a:ext cx="2742564" cy="1605577"/>
      </dsp:txXfrm>
    </dsp:sp>
    <dsp:sp modelId="{7EDE308C-294D-4AE6-BA93-0C2C5561D19A}">
      <dsp:nvSpPr>
        <dsp:cNvPr id="0" name=""/>
        <dsp:cNvSpPr/>
      </dsp:nvSpPr>
      <dsp:spPr>
        <a:xfrm>
          <a:off x="7115681" y="1659690"/>
          <a:ext cx="602603" cy="7049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327545"/>
            <a:satOff val="7755"/>
            <a:lumOff val="882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>
        <a:off x="7115681" y="1800676"/>
        <a:ext cx="421822" cy="422960"/>
      </dsp:txXfrm>
    </dsp:sp>
    <dsp:sp modelId="{9E468C20-9896-48BA-BBFD-F12BFC18684C}">
      <dsp:nvSpPr>
        <dsp:cNvPr id="0" name=""/>
        <dsp:cNvSpPr/>
      </dsp:nvSpPr>
      <dsp:spPr>
        <a:xfrm>
          <a:off x="7968421" y="1159415"/>
          <a:ext cx="2842468" cy="1705481"/>
        </a:xfrm>
        <a:prstGeom prst="roundRect">
          <a:avLst>
            <a:gd name="adj" fmla="val 10000"/>
          </a:avLst>
        </a:prstGeom>
        <a:solidFill>
          <a:schemeClr val="accent5">
            <a:hueOff val="2327545"/>
            <a:satOff val="7755"/>
            <a:lumOff val="88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 err="1"/>
            <a:t>PronterFace</a:t>
          </a:r>
          <a:endParaRPr lang="en-US" sz="3300" kern="1200" dirty="0"/>
        </a:p>
      </dsp:txBody>
      <dsp:txXfrm>
        <a:off x="8018373" y="1209367"/>
        <a:ext cx="2742564" cy="16055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6/5/2023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ebp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Multipurpose syringe pump 3d printer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190645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Presented to you by:</a:t>
            </a:r>
          </a:p>
          <a:p>
            <a:pPr algn="ctr"/>
            <a:r>
              <a:rPr lang="en-US" dirty="0" err="1"/>
              <a:t>Alaa</a:t>
            </a:r>
            <a:r>
              <a:rPr lang="en-US" dirty="0"/>
              <a:t> </a:t>
            </a:r>
            <a:r>
              <a:rPr lang="en-US" dirty="0" err="1"/>
              <a:t>Jawabreh</a:t>
            </a:r>
            <a:endParaRPr lang="en-US" dirty="0"/>
          </a:p>
          <a:p>
            <a:pPr algn="ctr"/>
            <a:r>
              <a:rPr lang="en-US" dirty="0"/>
              <a:t>Ahmed Naser</a:t>
            </a:r>
          </a:p>
          <a:p>
            <a:pPr algn="ctr"/>
            <a:r>
              <a:rPr lang="en-US" dirty="0"/>
              <a:t>Tariq </a:t>
            </a:r>
            <a:r>
              <a:rPr lang="en-US" dirty="0" err="1"/>
              <a:t>Sholi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838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5ADD6-30B1-D001-7EF6-ED9CBD7F0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AD6549-BE29-8CBA-2F20-9EEFFF51F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Controller box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945558-4EF7-2BAC-4EB8-97F8BCB0EF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0323" y="2317830"/>
            <a:ext cx="6345729" cy="359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857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CDA0A-7A1C-1A0C-C083-EE143FCEB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64B568-9164-C71F-455C-66A1169CA7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Controller board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36E141-A794-1053-7268-BEE3861730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30" t="19255" r="9938" b="19698"/>
          <a:stretch/>
        </p:blipFill>
        <p:spPr>
          <a:xfrm>
            <a:off x="818322" y="2963187"/>
            <a:ext cx="3803797" cy="28445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8DDBC26-C2FF-EE0D-0404-8079CAA88B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8782" y="2963187"/>
            <a:ext cx="2990755" cy="28445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FDB40F-9248-B794-425A-1A5244A3E1A9}"/>
              </a:ext>
            </a:extLst>
          </p:cNvPr>
          <p:cNvSpPr txBox="1"/>
          <p:nvPr/>
        </p:nvSpPr>
        <p:spPr>
          <a:xfrm>
            <a:off x="7068128" y="2197874"/>
            <a:ext cx="24914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NEMA 17 driver</a:t>
            </a:r>
          </a:p>
        </p:txBody>
      </p:sp>
    </p:spTree>
    <p:extLst>
      <p:ext uri="{BB962C8B-B14F-4D97-AF65-F5344CB8AC3E}">
        <p14:creationId xmlns:p14="http://schemas.microsoft.com/office/powerpoint/2010/main" val="223699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7A212-5858-A17A-996E-52AC02D46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E8C0A-6FFE-32DC-AF54-A4BEE2F2E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5555974" cy="4024125"/>
          </a:xfrm>
        </p:spPr>
        <p:txBody>
          <a:bodyPr/>
          <a:lstStyle/>
          <a:p>
            <a:r>
              <a:rPr lang="en-US" dirty="0"/>
              <a:t>Powdered pasta mixed with water</a:t>
            </a:r>
          </a:p>
          <a:p>
            <a:pPr marL="0" indent="0">
              <a:buNone/>
            </a:pPr>
            <a:r>
              <a:rPr lang="en-US" dirty="0"/>
              <a:t>37 grams of pasta mixed with 35 grams</a:t>
            </a:r>
          </a:p>
          <a:p>
            <a:pPr marL="0" indent="0">
              <a:buNone/>
            </a:pPr>
            <a:r>
              <a:rPr lang="en-US" dirty="0"/>
              <a:t>of water.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26EF0D-CC78-E3E7-BC2D-3AC7507E39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9094" y="2626300"/>
            <a:ext cx="4722800" cy="316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661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EF213-5DEB-C24D-331C-5C04DEC23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09A39E-B5CF-9ED9-1260-22C587C60E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383" t="27592" r="48209" b="11223"/>
          <a:stretch/>
        </p:blipFill>
        <p:spPr>
          <a:xfrm>
            <a:off x="7613373" y="1867515"/>
            <a:ext cx="3366053" cy="45574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04D77C-0E51-8AA7-C574-7152F3163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5102" y="1806883"/>
            <a:ext cx="3366053" cy="448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135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2278B-A550-4CD6-331D-A40F36DBD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47B851-2793-FAC6-A12B-853D180BEE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5249051" cy="4024125"/>
          </a:xfrm>
        </p:spPr>
        <p:txBody>
          <a:bodyPr/>
          <a:lstStyle/>
          <a:p>
            <a:r>
              <a:rPr lang="en-US" dirty="0"/>
              <a:t>Force test</a:t>
            </a:r>
          </a:p>
          <a:p>
            <a:pPr marL="0" indent="0">
              <a:buNone/>
            </a:pPr>
            <a:r>
              <a:rPr lang="en-US" dirty="0"/>
              <a:t>The most suitable force used is 8 Newtons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C4AB08-6C4F-CE25-B786-D18D97C24C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7212"/>
          <a:stretch/>
        </p:blipFill>
        <p:spPr>
          <a:xfrm>
            <a:off x="6257149" y="2481189"/>
            <a:ext cx="5249051" cy="34508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84BD96-71FA-EF74-FB0B-A0EA5AC0D1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876" t="50037" r="28781" b="25460"/>
          <a:stretch/>
        </p:blipFill>
        <p:spPr>
          <a:xfrm>
            <a:off x="294858" y="3516742"/>
            <a:ext cx="5801142" cy="241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077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EEAFD-0D2C-DD6A-128A-1230D54D3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EF6D3-4B69-CE8A-BDE8-47E6354AF9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Programs used:</a:t>
            </a:r>
          </a:p>
          <a:p>
            <a:r>
              <a:rPr lang="en-US" dirty="0"/>
              <a:t>SolidWorks</a:t>
            </a:r>
          </a:p>
          <a:p>
            <a:r>
              <a:rPr lang="en-US" dirty="0"/>
              <a:t>Slic3r</a:t>
            </a:r>
          </a:p>
          <a:p>
            <a:r>
              <a:rPr lang="en-US" dirty="0" err="1"/>
              <a:t>Pronterface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F969A6-16CE-5B8E-E6E5-8FDEEB932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9500" y="2057401"/>
            <a:ext cx="2413000" cy="2413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171A67D-A8C8-2BE1-3C34-C4E04AA191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2913" y="2194560"/>
            <a:ext cx="3156714" cy="15176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5DFA0C-31CC-04BC-F802-7AEB18E166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1777" y="4427733"/>
            <a:ext cx="1898120" cy="192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0656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7C682-C7CE-207A-BD01-F99D347BD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EA3B31-C23D-CD46-5AE5-2A72F5A36A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4404329" cy="4024125"/>
          </a:xfrm>
        </p:spPr>
        <p:txBody>
          <a:bodyPr/>
          <a:lstStyle/>
          <a:p>
            <a:r>
              <a:rPr lang="en-US" dirty="0"/>
              <a:t>A design of 50x50x50 mm cube designed in SolidWorks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E04F21-3881-1481-E367-658CE42DDF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0129" y="1861462"/>
            <a:ext cx="6416071" cy="447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384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A9B9B-8486-EB4C-D869-33151ECD6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AB63CB-4A03-61EC-4196-5519DBFFF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17482"/>
            <a:ext cx="5410200" cy="4024125"/>
          </a:xfrm>
        </p:spPr>
        <p:txBody>
          <a:bodyPr/>
          <a:lstStyle/>
          <a:p>
            <a:r>
              <a:rPr lang="en-US" dirty="0"/>
              <a:t>The SolidWorks design is saved as an STL file which is opened in Slic3r program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34F9E7-882F-50BB-1A36-1D46204D32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6236" b="6259"/>
          <a:stretch/>
        </p:blipFill>
        <p:spPr>
          <a:xfrm>
            <a:off x="5777948" y="2612351"/>
            <a:ext cx="5020783" cy="3587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5888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F2BE5-282E-D148-DFAA-D8564A24C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144CD1-5181-5473-433B-8584317A14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64473"/>
            <a:ext cx="5410200" cy="4024125"/>
          </a:xfrm>
        </p:spPr>
        <p:txBody>
          <a:bodyPr/>
          <a:lstStyle/>
          <a:p>
            <a:r>
              <a:rPr lang="en-US" dirty="0"/>
              <a:t>The design in Slic3r is saved as a G-code file which is then opened in </a:t>
            </a:r>
            <a:r>
              <a:rPr lang="en-US" dirty="0" err="1"/>
              <a:t>pronterface</a:t>
            </a:r>
            <a:r>
              <a:rPr lang="en-US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F943C5-AAE6-159D-21AF-1DE6A4A9C1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419"/>
          <a:stretch/>
        </p:blipFill>
        <p:spPr>
          <a:xfrm>
            <a:off x="3086040" y="2405552"/>
            <a:ext cx="8036553" cy="4183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6431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92BC7-AD8C-7611-32FA-065D149AF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C0B5F1-E8B5-B2DE-CD4B-64D7AF244F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000" t="8869" r="42391" b="59811"/>
          <a:stretch/>
        </p:blipFill>
        <p:spPr>
          <a:xfrm>
            <a:off x="2163417" y="2554357"/>
            <a:ext cx="6761922" cy="279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96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Mechanical Components</a:t>
            </a:r>
          </a:p>
          <a:p>
            <a:r>
              <a:rPr lang="en-US" dirty="0"/>
              <a:t>Electrical Components</a:t>
            </a:r>
          </a:p>
          <a:p>
            <a:r>
              <a:rPr lang="en-US" dirty="0"/>
              <a:t>Material</a:t>
            </a:r>
          </a:p>
          <a:p>
            <a:r>
              <a:rPr lang="en-US" dirty="0"/>
              <a:t>Software</a:t>
            </a:r>
          </a:p>
          <a:p>
            <a:r>
              <a:rPr lang="en-US" dirty="0"/>
              <a:t>Printing process</a:t>
            </a:r>
          </a:p>
          <a:p>
            <a:r>
              <a:rPr lang="en-US" dirty="0"/>
              <a:t>Limitation</a:t>
            </a:r>
          </a:p>
          <a:p>
            <a:r>
              <a:rPr lang="en-US" dirty="0"/>
              <a:t>Conclusion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9157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71567-0A3E-4DE2-BEEF-193B1974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4D5194A-B282-6162-796F-17786BA56E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457" t="9246" r="52935" b="65611"/>
          <a:stretch/>
        </p:blipFill>
        <p:spPr>
          <a:xfrm>
            <a:off x="477078" y="2755772"/>
            <a:ext cx="5137307" cy="222704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3EE6E00-10AD-F177-3917-EB98CB544B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518" t="9225" r="52979" b="35662"/>
          <a:stretch/>
        </p:blipFill>
        <p:spPr>
          <a:xfrm>
            <a:off x="6453808" y="2003358"/>
            <a:ext cx="4558748" cy="434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6094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420A-E1D3-C8E0-74BE-BE519D3C1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3C8D8C7-D268-580D-348C-D9F7463419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194" t="9038" r="64070" b="48811"/>
          <a:stretch/>
        </p:blipFill>
        <p:spPr>
          <a:xfrm>
            <a:off x="2146851" y="1550503"/>
            <a:ext cx="5751445" cy="4937379"/>
          </a:xfrm>
        </p:spPr>
      </p:pic>
    </p:spTree>
    <p:extLst>
      <p:ext uri="{BB962C8B-B14F-4D97-AF65-F5344CB8AC3E}">
        <p14:creationId xmlns:p14="http://schemas.microsoft.com/office/powerpoint/2010/main" val="25428039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BBE70-455F-E41B-9950-2E6906407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Printing process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C783167-FBEF-EC6A-9C99-83AAA12E68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031656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948730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5D068-8CCB-A71F-AF5A-582B2CF61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Printing process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20BFE3B-2ED8-F149-AFCF-9E78580ED0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6491" b="28064"/>
          <a:stretch/>
        </p:blipFill>
        <p:spPr>
          <a:xfrm>
            <a:off x="855988" y="2057401"/>
            <a:ext cx="4802110" cy="387957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DDD983-E4D3-2564-0E94-D64DE5D676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5153" y="2057401"/>
            <a:ext cx="4106513" cy="3879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5302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5AB9D-1322-6735-A759-7A4708ED8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Drying phase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CCEC9A-7EED-FBAD-9D68-36A965E425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9" t="19687" r="14000" b="34563"/>
          <a:stretch/>
        </p:blipFill>
        <p:spPr bwMode="auto">
          <a:xfrm>
            <a:off x="7098360" y="2538362"/>
            <a:ext cx="3622648" cy="31793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7E10E3-EFE3-C2C0-E16B-D4EDCBDAF9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2028"/>
          <a:stretch/>
        </p:blipFill>
        <p:spPr>
          <a:xfrm>
            <a:off x="980315" y="2538362"/>
            <a:ext cx="4113326" cy="317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1563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CA777-3720-2F2E-834E-99B134976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4FD9D3-C130-021A-49A7-0709535ABF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High cost</a:t>
            </a:r>
          </a:p>
          <a:p>
            <a:r>
              <a:rPr lang="en-US" dirty="0"/>
              <a:t>Lack of some mechanical parts</a:t>
            </a:r>
          </a:p>
          <a:p>
            <a:r>
              <a:rPr lang="en-US" dirty="0"/>
              <a:t>Overheated extruder stepper motor</a:t>
            </a:r>
          </a:p>
          <a:p>
            <a:r>
              <a:rPr lang="en-US" dirty="0"/>
              <a:t>Burnt driver</a:t>
            </a:r>
          </a:p>
          <a:p>
            <a:r>
              <a:rPr lang="en-US" dirty="0"/>
              <a:t>Small printing size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5207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1D19C-9F6D-019D-3C5C-D2E14CC15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pic>
        <p:nvPicPr>
          <p:cNvPr id="4" name="صورة 4">
            <a:extLst>
              <a:ext uri="{FF2B5EF4-FFF2-40B4-BE49-F238E27FC236}">
                <a16:creationId xmlns:a16="http://schemas.microsoft.com/office/drawing/2014/main" id="{A0B736D0-8807-8538-74B9-EF4FD3F6105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9" y="1686339"/>
            <a:ext cx="3896139" cy="44072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77711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>
            <a:extLst>
              <a:ext uri="{FF2B5EF4-FFF2-40B4-BE49-F238E27FC236}">
                <a16:creationId xmlns:a16="http://schemas.microsoft.com/office/drawing/2014/main" id="{082B07C3-F64C-25D0-C4DC-FA1BF8615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6900" y="2999573"/>
            <a:ext cx="8610600" cy="1293028"/>
          </a:xfrm>
        </p:spPr>
        <p:txBody>
          <a:bodyPr/>
          <a:lstStyle/>
          <a:p>
            <a:pPr algn="ctr"/>
            <a:r>
              <a:rPr lang="en-US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01700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syringe pump 3D printer?	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A5CB158-AD4C-15AF-145F-63762E4299C1}"/>
              </a:ext>
            </a:extLst>
          </p:cNvPr>
          <p:cNvSpPr/>
          <p:nvPr/>
        </p:nvSpPr>
        <p:spPr>
          <a:xfrm>
            <a:off x="6830668" y="2155467"/>
            <a:ext cx="3414091" cy="402412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A56513-E828-2192-0EF3-4FDCDBBEE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7041" y="2159845"/>
            <a:ext cx="2341343" cy="405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470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CB63D-1F80-9B78-5A00-E52F7F939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Degrees of freedom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E085F-A368-CD8C-9F10-8E402B96A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 axis degrees of freedom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4CF41D-8875-0B3B-012D-7FD19A4D81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9208"/>
          <a:stretch/>
        </p:blipFill>
        <p:spPr>
          <a:xfrm>
            <a:off x="6096000" y="2590331"/>
            <a:ext cx="4068417" cy="3495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587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DA67D-A103-6B3D-2DD6-F46D8C3D4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components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6CB2057-90F8-DFB8-4FE5-D47B9EACC7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2057401"/>
            <a:ext cx="3475021" cy="2060627"/>
          </a:xfrm>
          <a:prstGeom prst="rect">
            <a:avLst/>
          </a:prstGeom>
        </p:spPr>
      </p:pic>
      <p:pic>
        <p:nvPicPr>
          <p:cNvPr id="7" name="صورة 5">
            <a:extLst>
              <a:ext uri="{FF2B5EF4-FFF2-40B4-BE49-F238E27FC236}">
                <a16:creationId xmlns:a16="http://schemas.microsoft.com/office/drawing/2014/main" id="{3099193F-2AA5-1E91-06C9-6A7FD2A277A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302" y="2055228"/>
            <a:ext cx="2369820" cy="2062799"/>
          </a:xfrm>
          <a:prstGeom prst="rect">
            <a:avLst/>
          </a:prstGeom>
          <a:noFill/>
        </p:spPr>
      </p:pic>
      <p:pic>
        <p:nvPicPr>
          <p:cNvPr id="8" name="Picture 2" descr="4pcs 8pcs Black Angle Corner Connector for 20mm Aluminum  Extrusion|Brackets| - AliExpress">
            <a:extLst>
              <a:ext uri="{FF2B5EF4-FFF2-40B4-BE49-F238E27FC236}">
                <a16:creationId xmlns:a16="http://schemas.microsoft.com/office/drawing/2014/main" id="{127ACCAE-29B0-25EA-61A4-AF3838FD2D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369" y="2055227"/>
            <a:ext cx="2454910" cy="206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E596482A-836B-1F99-6EC2-60CF3C709BC7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281781"/>
            <a:ext cx="3475021" cy="2060627"/>
          </a:xfrm>
          <a:prstGeom prst="rect">
            <a:avLst/>
          </a:prstGeom>
          <a:noFill/>
        </p:spPr>
      </p:pic>
      <p:pic>
        <p:nvPicPr>
          <p:cNvPr id="10" name="Picture 7" descr="No description available.">
            <a:extLst>
              <a:ext uri="{FF2B5EF4-FFF2-40B4-BE49-F238E27FC236}">
                <a16:creationId xmlns:a16="http://schemas.microsoft.com/office/drawing/2014/main" id="{BD81605D-EC97-152E-CC71-8C2D2F807C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23" t="21328" r="2344" b="24297"/>
          <a:stretch/>
        </p:blipFill>
        <p:spPr bwMode="auto">
          <a:xfrm>
            <a:off x="4793508" y="4281781"/>
            <a:ext cx="2369820" cy="207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Mechanical Belt at Rs 365/piece | Machinery Belts in Mumbai | ID:  14310010855">
            <a:extLst>
              <a:ext uri="{FF2B5EF4-FFF2-40B4-BE49-F238E27FC236}">
                <a16:creationId xmlns:a16="http://schemas.microsoft.com/office/drawing/2014/main" id="{66193E73-7F8C-0E84-8209-1A8E42BA12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3526" y="2041131"/>
            <a:ext cx="2449830" cy="207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5EF8C2-CFE3-71E3-AC9D-CB2C0148A9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96015" y="4281781"/>
            <a:ext cx="3475021" cy="206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887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1E509-7DF8-3C74-37A7-1BC86C9A7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Extruder Mechanical components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25BE10C-CF24-3D3A-BE83-561AFD681D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94" y="1515499"/>
            <a:ext cx="2743438" cy="2889754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3B53F9-882F-F516-0B04-42E9355482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821" y="2057401"/>
            <a:ext cx="1919587" cy="3831580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BAF338C-9ABB-7D77-A25F-6F575C752F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94" y="4717774"/>
            <a:ext cx="2743438" cy="1721448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390DA3-9758-6614-2904-01CEE58953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197" y="2920620"/>
            <a:ext cx="2257638" cy="2390796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F27D71-7DBF-A48D-0904-70CB2FE94A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6624" y="2916792"/>
            <a:ext cx="3166417" cy="23907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1201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FDC0E-8459-5360-D611-C17CA120B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components</a:t>
            </a:r>
          </a:p>
        </p:txBody>
      </p:sp>
      <p:pic>
        <p:nvPicPr>
          <p:cNvPr id="4" name="Picture 5" descr="Buy NEMA17 Stepper Motor - 4.2Kg-cm Online at the Best Price">
            <a:extLst>
              <a:ext uri="{FF2B5EF4-FFF2-40B4-BE49-F238E27FC236}">
                <a16:creationId xmlns:a16="http://schemas.microsoft.com/office/drawing/2014/main" id="{AF0BD07A-F843-1691-77D0-2432C5F4944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99929" y="2069314"/>
            <a:ext cx="4024313" cy="40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6D0B659-B484-9E9A-A647-C7DDD4A784BD}"/>
              </a:ext>
            </a:extLst>
          </p:cNvPr>
          <p:cNvSpPr txBox="1"/>
          <p:nvPr/>
        </p:nvSpPr>
        <p:spPr>
          <a:xfrm>
            <a:off x="622852" y="2826027"/>
            <a:ext cx="547314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/>
              <a:t>NEMA17 stepper motor 42mm</a:t>
            </a:r>
          </a:p>
          <a:p>
            <a:pPr algn="ctr"/>
            <a:endParaRPr lang="en-US" sz="2500" dirty="0"/>
          </a:p>
          <a:p>
            <a:pPr algn="ctr"/>
            <a:r>
              <a:rPr lang="en-US" sz="2500" dirty="0"/>
              <a:t>1.68 A</a:t>
            </a:r>
          </a:p>
          <a:p>
            <a:pPr algn="ctr"/>
            <a:endParaRPr lang="en-US" sz="2500" dirty="0"/>
          </a:p>
          <a:p>
            <a:pPr algn="ctr"/>
            <a:r>
              <a:rPr lang="en-US" sz="2500" dirty="0"/>
              <a:t>36 N.cm</a:t>
            </a:r>
          </a:p>
          <a:p>
            <a:pPr algn="ctr"/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339509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388ED-9BDC-5964-21FD-CC6A5864B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components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4780B9A-8B23-562D-13C6-44713FA850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817" y="3559585"/>
            <a:ext cx="4906617" cy="108866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Micro limit switch</a:t>
            </a:r>
          </a:p>
          <a:p>
            <a:pPr marL="0" indent="0" algn="ctr">
              <a:buNone/>
            </a:pPr>
            <a:r>
              <a:rPr lang="en-US" dirty="0"/>
              <a:t>Connected to normally closed</a:t>
            </a:r>
          </a:p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E41ED9-8279-1DA7-139F-E6358856D2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900" y="2403499"/>
            <a:ext cx="3400839" cy="3400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014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75184-1A8F-399A-192B-A8B663FF4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1A360-8FA2-D8D6-6ACF-803C04F269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Control board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C9F3E8-C922-3B5A-0277-8ED8AC3DC3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9396" y="3006168"/>
            <a:ext cx="8235111" cy="2891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873536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5125</TotalTime>
  <Words>202</Words>
  <Application>Microsoft Office PowerPoint</Application>
  <PresentationFormat>Widescreen</PresentationFormat>
  <Paragraphs>72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Century Gothic</vt:lpstr>
      <vt:lpstr>Vapor Trail</vt:lpstr>
      <vt:lpstr>Multipurpose syringe pump 3d printer</vt:lpstr>
      <vt:lpstr>Outline</vt:lpstr>
      <vt:lpstr>Introduction</vt:lpstr>
      <vt:lpstr>Degrees of freedom</vt:lpstr>
      <vt:lpstr>Mechanical components</vt:lpstr>
      <vt:lpstr>Extruder Mechanical components</vt:lpstr>
      <vt:lpstr>Electrical components</vt:lpstr>
      <vt:lpstr>Electrical components</vt:lpstr>
      <vt:lpstr>Electrical components</vt:lpstr>
      <vt:lpstr>Electrical components</vt:lpstr>
      <vt:lpstr>Electrical components</vt:lpstr>
      <vt:lpstr>material</vt:lpstr>
      <vt:lpstr>MATERIAL</vt:lpstr>
      <vt:lpstr>material</vt:lpstr>
      <vt:lpstr>software</vt:lpstr>
      <vt:lpstr>Software</vt:lpstr>
      <vt:lpstr>software</vt:lpstr>
      <vt:lpstr>software</vt:lpstr>
      <vt:lpstr>software</vt:lpstr>
      <vt:lpstr>software</vt:lpstr>
      <vt:lpstr>software</vt:lpstr>
      <vt:lpstr>Printing process</vt:lpstr>
      <vt:lpstr>Printing process</vt:lpstr>
      <vt:lpstr>Drying phase</vt:lpstr>
      <vt:lpstr>limitations</vt:lpstr>
      <vt:lpstr>conclusion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Vacuum Forming</dc:title>
  <dc:creator>Windows User</dc:creator>
  <cp:lastModifiedBy>Ahmad Naser</cp:lastModifiedBy>
  <cp:revision>286</cp:revision>
  <dcterms:created xsi:type="dcterms:W3CDTF">2021-12-01T18:17:33Z</dcterms:created>
  <dcterms:modified xsi:type="dcterms:W3CDTF">2023-06-06T17:35:43Z</dcterms:modified>
</cp:coreProperties>
</file>