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99.xml" ContentType="application/vnd.openxmlformats-officedocument.presentationml.slide+xml"/>
  <Override PartName="/ppt/slides/slide118.xml" ContentType="application/vnd.openxmlformats-officedocument.presentationml.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s/slide119.xml" ContentType="application/vnd.openxmlformats-officedocument.presentationml.slide+xml"/>
  <Override PartName="/ppt/slideLayouts/slideLayout10.xml" ContentType="application/vnd.openxmlformats-officedocument.presentationml.slideLayout+xml"/>
  <Override PartName="/ppt/comments/comment1.xml" ContentType="application/vnd.openxmlformats-officedocument.presentationml.comments+xml"/>
  <Default Extension="vml" ContentType="application/vnd.openxmlformats-officedocument.vmlDrawing"/>
  <Override PartName="/ppt/slides/slide89.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s/slide98.xml" ContentType="application/vnd.openxmlformats-officedocument.presentationml.slide+xml"/>
  <Override PartName="/ppt/slides/slide117.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5"/>
  </p:notesMasterIdLst>
  <p:handoutMasterIdLst>
    <p:handoutMasterId r:id="rId126"/>
  </p:handoutMasterIdLst>
  <p:sldIdLst>
    <p:sldId id="385" r:id="rId2"/>
    <p:sldId id="273" r:id="rId3"/>
    <p:sldId id="297" r:id="rId4"/>
    <p:sldId id="379" r:id="rId5"/>
    <p:sldId id="445" r:id="rId6"/>
    <p:sldId id="446" r:id="rId7"/>
    <p:sldId id="382" r:id="rId8"/>
    <p:sldId id="447" r:id="rId9"/>
    <p:sldId id="448" r:id="rId10"/>
    <p:sldId id="449" r:id="rId11"/>
    <p:sldId id="450" r:id="rId12"/>
    <p:sldId id="451" r:id="rId13"/>
    <p:sldId id="452" r:id="rId14"/>
    <p:sldId id="453" r:id="rId15"/>
    <p:sldId id="454" r:id="rId16"/>
    <p:sldId id="455" r:id="rId17"/>
    <p:sldId id="456" r:id="rId18"/>
    <p:sldId id="457" r:id="rId19"/>
    <p:sldId id="458" r:id="rId20"/>
    <p:sldId id="459" r:id="rId21"/>
    <p:sldId id="460" r:id="rId22"/>
    <p:sldId id="461" r:id="rId23"/>
    <p:sldId id="462" r:id="rId24"/>
    <p:sldId id="556" r:id="rId25"/>
    <p:sldId id="464" r:id="rId26"/>
    <p:sldId id="465" r:id="rId27"/>
    <p:sldId id="557" r:id="rId28"/>
    <p:sldId id="466" r:id="rId29"/>
    <p:sldId id="467" r:id="rId30"/>
    <p:sldId id="558" r:id="rId31"/>
    <p:sldId id="469" r:id="rId32"/>
    <p:sldId id="470" r:id="rId33"/>
    <p:sldId id="555" r:id="rId34"/>
    <p:sldId id="498" r:id="rId35"/>
    <p:sldId id="499" r:id="rId36"/>
    <p:sldId id="500" r:id="rId37"/>
    <p:sldId id="501" r:id="rId38"/>
    <p:sldId id="502" r:id="rId39"/>
    <p:sldId id="503" r:id="rId40"/>
    <p:sldId id="504" r:id="rId41"/>
    <p:sldId id="505" r:id="rId42"/>
    <p:sldId id="506" r:id="rId43"/>
    <p:sldId id="507" r:id="rId44"/>
    <p:sldId id="508" r:id="rId45"/>
    <p:sldId id="521" r:id="rId46"/>
    <p:sldId id="522" r:id="rId47"/>
    <p:sldId id="523" r:id="rId48"/>
    <p:sldId id="524" r:id="rId49"/>
    <p:sldId id="490" r:id="rId50"/>
    <p:sldId id="491" r:id="rId51"/>
    <p:sldId id="492" r:id="rId52"/>
    <p:sldId id="493" r:id="rId53"/>
    <p:sldId id="494" r:id="rId54"/>
    <p:sldId id="495" r:id="rId55"/>
    <p:sldId id="496" r:id="rId56"/>
    <p:sldId id="497" r:id="rId57"/>
    <p:sldId id="483" r:id="rId58"/>
    <p:sldId id="484" r:id="rId59"/>
    <p:sldId id="485" r:id="rId60"/>
    <p:sldId id="486" r:id="rId61"/>
    <p:sldId id="487" r:id="rId62"/>
    <p:sldId id="559" r:id="rId63"/>
    <p:sldId id="560" r:id="rId64"/>
    <p:sldId id="561" r:id="rId65"/>
    <p:sldId id="562" r:id="rId66"/>
    <p:sldId id="563" r:id="rId67"/>
    <p:sldId id="564" r:id="rId68"/>
    <p:sldId id="565" r:id="rId69"/>
    <p:sldId id="566" r:id="rId70"/>
    <p:sldId id="567" r:id="rId71"/>
    <p:sldId id="568" r:id="rId72"/>
    <p:sldId id="569" r:id="rId73"/>
    <p:sldId id="570" r:id="rId74"/>
    <p:sldId id="571" r:id="rId75"/>
    <p:sldId id="572" r:id="rId76"/>
    <p:sldId id="573" r:id="rId77"/>
    <p:sldId id="574" r:id="rId78"/>
    <p:sldId id="575" r:id="rId79"/>
    <p:sldId id="576" r:id="rId80"/>
    <p:sldId id="577" r:id="rId81"/>
    <p:sldId id="578" r:id="rId82"/>
    <p:sldId id="579" r:id="rId83"/>
    <p:sldId id="580" r:id="rId84"/>
    <p:sldId id="581" r:id="rId85"/>
    <p:sldId id="582" r:id="rId86"/>
    <p:sldId id="583" r:id="rId87"/>
    <p:sldId id="584" r:id="rId88"/>
    <p:sldId id="585" r:id="rId89"/>
    <p:sldId id="586" r:id="rId90"/>
    <p:sldId id="587" r:id="rId91"/>
    <p:sldId id="588" r:id="rId92"/>
    <p:sldId id="589" r:id="rId93"/>
    <p:sldId id="590" r:id="rId94"/>
    <p:sldId id="591" r:id="rId95"/>
    <p:sldId id="592" r:id="rId96"/>
    <p:sldId id="390" r:id="rId97"/>
    <p:sldId id="406" r:id="rId98"/>
    <p:sldId id="407" r:id="rId99"/>
    <p:sldId id="408" r:id="rId100"/>
    <p:sldId id="410" r:id="rId101"/>
    <p:sldId id="412" r:id="rId102"/>
    <p:sldId id="413" r:id="rId103"/>
    <p:sldId id="414" r:id="rId104"/>
    <p:sldId id="416" r:id="rId105"/>
    <p:sldId id="391" r:id="rId106"/>
    <p:sldId id="392" r:id="rId107"/>
    <p:sldId id="417" r:id="rId108"/>
    <p:sldId id="418" r:id="rId109"/>
    <p:sldId id="419" r:id="rId110"/>
    <p:sldId id="420" r:id="rId111"/>
    <p:sldId id="421" r:id="rId112"/>
    <p:sldId id="423" r:id="rId113"/>
    <p:sldId id="422" r:id="rId114"/>
    <p:sldId id="424" r:id="rId115"/>
    <p:sldId id="425" r:id="rId116"/>
    <p:sldId id="426" r:id="rId117"/>
    <p:sldId id="427" r:id="rId118"/>
    <p:sldId id="428" r:id="rId119"/>
    <p:sldId id="429" r:id="rId120"/>
    <p:sldId id="431" r:id="rId121"/>
    <p:sldId id="430" r:id="rId122"/>
    <p:sldId id="432" r:id="rId123"/>
    <p:sldId id="525" r:id="rId1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sra'" initials="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43F"/>
    <a:srgbClr val="FF3300"/>
    <a:srgbClr val="F71929"/>
    <a:srgbClr val="F60A1B"/>
    <a:srgbClr val="B00000"/>
    <a:srgbClr val="110403"/>
    <a:srgbClr val="CC3300"/>
    <a:srgbClr val="CC6600"/>
    <a:srgbClr val="0000FF"/>
    <a:srgbClr val="8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4" autoAdjust="0"/>
    <p:restoredTop sz="94640" autoAdjust="0"/>
  </p:normalViewPr>
  <p:slideViewPr>
    <p:cSldViewPr>
      <p:cViewPr>
        <p:scale>
          <a:sx n="60" d="100"/>
          <a:sy n="60" d="100"/>
        </p:scale>
        <p:origin x="-816" y="-372"/>
      </p:cViewPr>
      <p:guideLst>
        <p:guide orient="horz" pos="768"/>
        <p:guide orient="horz" pos="480"/>
        <p:guide orient="horz" pos="48"/>
        <p:guide orient="horz" pos="4128"/>
        <p:guide orient="horz" pos="4032"/>
        <p:guide orient="horz" pos="2160"/>
        <p:guide pos="2880"/>
        <p:guide pos="5520"/>
        <p:guide pos="720"/>
        <p:guide pos="2448"/>
        <p:guide pos="3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81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5-17T23:00:27.574" idx="2">
    <p:pos x="768" y="3546"/>
    <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09566A-71CD-4B15-BE67-BCF9F862A41A}" type="doc">
      <dgm:prSet loTypeId="urn:microsoft.com/office/officeart/2005/8/layout/cycle8" loCatId="cycle" qsTypeId="urn:microsoft.com/office/officeart/2005/8/quickstyle/simple1" qsCatId="simple" csTypeId="urn:microsoft.com/office/officeart/2005/8/colors/accent1_2" csCatId="accent1" phldr="1"/>
      <dgm:spPr/>
    </dgm:pt>
    <dgm:pt modelId="{EC22A4FE-09F1-4E72-9368-22F4E205A930}">
      <dgm:prSet phldrT="[Text]"/>
      <dgm:spPr>
        <a:solidFill>
          <a:schemeClr val="bg1">
            <a:lumMod val="50000"/>
          </a:schemeClr>
        </a:solidFill>
        <a:ln w="63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dgm:spPr>
      <dgm:t>
        <a:bodyPr/>
        <a:lstStyle/>
        <a:p>
          <a:r>
            <a:rPr lang="en-US" dirty="0" smtClean="0">
              <a:latin typeface="David" pitchFamily="34" charset="-79"/>
              <a:cs typeface="David" pitchFamily="34" charset="-79"/>
            </a:rPr>
            <a:t>Artificial lighting </a:t>
          </a:r>
          <a:endParaRPr lang="en-US" dirty="0"/>
        </a:p>
      </dgm:t>
    </dgm:pt>
    <dgm:pt modelId="{9D521813-49FA-400A-AE1B-48212CDE78FF}" type="parTrans" cxnId="{1EBD04AB-90C6-49C8-B508-71E147F1EFF4}">
      <dgm:prSet/>
      <dgm:spPr/>
      <dgm:t>
        <a:bodyPr/>
        <a:lstStyle/>
        <a:p>
          <a:endParaRPr lang="en-US"/>
        </a:p>
      </dgm:t>
    </dgm:pt>
    <dgm:pt modelId="{11576E25-0628-4CF2-B00D-C14AE0DD7F22}" type="sibTrans" cxnId="{1EBD04AB-90C6-49C8-B508-71E147F1EFF4}">
      <dgm:prSet/>
      <dgm:spPr/>
      <dgm:t>
        <a:bodyPr/>
        <a:lstStyle/>
        <a:p>
          <a:endParaRPr lang="en-US"/>
        </a:p>
      </dgm:t>
    </dgm:pt>
    <dgm:pt modelId="{E673436D-B40D-467D-AC53-7E348B043AD3}">
      <dgm:prSet phldrT="[Text]"/>
      <dgm:spPr>
        <a:solidFill>
          <a:schemeClr val="bg1">
            <a:lumMod val="50000"/>
          </a:schemeClr>
        </a:solidFill>
      </dgm:spPr>
      <dgm:t>
        <a:bodyPr/>
        <a:lstStyle/>
        <a:p>
          <a:r>
            <a:rPr lang="en-US" dirty="0" smtClean="0">
              <a:latin typeface="David" pitchFamily="34" charset="-79"/>
              <a:cs typeface="David" pitchFamily="34" charset="-79"/>
            </a:rPr>
            <a:t>Emergency lighting</a:t>
          </a:r>
          <a:endParaRPr lang="en-US" dirty="0"/>
        </a:p>
      </dgm:t>
    </dgm:pt>
    <dgm:pt modelId="{E490AD81-C3BC-40D4-9A09-414375A8130D}" type="parTrans" cxnId="{A0DDA65A-FFB1-4BE7-8514-71DE7E68C537}">
      <dgm:prSet/>
      <dgm:spPr/>
      <dgm:t>
        <a:bodyPr/>
        <a:lstStyle/>
        <a:p>
          <a:endParaRPr lang="en-US"/>
        </a:p>
      </dgm:t>
    </dgm:pt>
    <dgm:pt modelId="{7B957C44-CCDA-4FA0-86B3-5358B259812F}" type="sibTrans" cxnId="{A0DDA65A-FFB1-4BE7-8514-71DE7E68C537}">
      <dgm:prSet/>
      <dgm:spPr/>
      <dgm:t>
        <a:bodyPr/>
        <a:lstStyle/>
        <a:p>
          <a:endParaRPr lang="en-US"/>
        </a:p>
      </dgm:t>
    </dgm:pt>
    <dgm:pt modelId="{892A272E-E074-4483-8C1E-F1AB4ECFB9C2}">
      <dgm:prSet phldrT="[Text]"/>
      <dgm:spPr>
        <a:solidFill>
          <a:schemeClr val="bg1">
            <a:lumMod val="50000"/>
          </a:schemeClr>
        </a:solidFill>
      </dgm:spPr>
      <dgm:t>
        <a:bodyPr/>
        <a:lstStyle/>
        <a:p>
          <a:r>
            <a:rPr lang="en-US" dirty="0" smtClean="0">
              <a:latin typeface="David" pitchFamily="34" charset="-79"/>
              <a:cs typeface="David" pitchFamily="34" charset="-79"/>
            </a:rPr>
            <a:t>Natural lighting </a:t>
          </a:r>
          <a:endParaRPr lang="en-US" dirty="0"/>
        </a:p>
      </dgm:t>
    </dgm:pt>
    <dgm:pt modelId="{1D3004E5-CA9A-4214-A9F7-B42B5F379F80}" type="parTrans" cxnId="{47C11A31-6EF4-4079-AD1E-DD06C96AEDE8}">
      <dgm:prSet/>
      <dgm:spPr/>
      <dgm:t>
        <a:bodyPr/>
        <a:lstStyle/>
        <a:p>
          <a:endParaRPr lang="en-US"/>
        </a:p>
      </dgm:t>
    </dgm:pt>
    <dgm:pt modelId="{E8E872B8-2B57-448F-8FCA-368CB45DE801}" type="sibTrans" cxnId="{47C11A31-6EF4-4079-AD1E-DD06C96AEDE8}">
      <dgm:prSet/>
      <dgm:spPr/>
      <dgm:t>
        <a:bodyPr/>
        <a:lstStyle/>
        <a:p>
          <a:endParaRPr lang="en-US"/>
        </a:p>
      </dgm:t>
    </dgm:pt>
    <dgm:pt modelId="{7ACF837A-DAE1-4098-A9BE-6E4A3D20688E}" type="pres">
      <dgm:prSet presAssocID="{4209566A-71CD-4B15-BE67-BCF9F862A41A}" presName="compositeShape" presStyleCnt="0">
        <dgm:presLayoutVars>
          <dgm:chMax val="7"/>
          <dgm:dir/>
          <dgm:resizeHandles val="exact"/>
        </dgm:presLayoutVars>
      </dgm:prSet>
      <dgm:spPr/>
    </dgm:pt>
    <dgm:pt modelId="{08479385-384A-4C55-8C89-6A7D22F9D70C}" type="pres">
      <dgm:prSet presAssocID="{4209566A-71CD-4B15-BE67-BCF9F862A41A}" presName="wedge1" presStyleLbl="node1" presStyleIdx="0" presStyleCnt="3" custScaleX="96378" custScaleY="93350" custLinFactNeighborX="1065" custLinFactNeighborY="-1786"/>
      <dgm:spPr/>
      <dgm:t>
        <a:bodyPr/>
        <a:lstStyle/>
        <a:p>
          <a:endParaRPr lang="en-US"/>
        </a:p>
      </dgm:t>
    </dgm:pt>
    <dgm:pt modelId="{99BF5746-6F9B-4247-BF42-9F97B2DBDA8B}" type="pres">
      <dgm:prSet presAssocID="{4209566A-71CD-4B15-BE67-BCF9F862A41A}" presName="dummy1a" presStyleCnt="0"/>
      <dgm:spPr/>
    </dgm:pt>
    <dgm:pt modelId="{0ACCD08B-B6DB-4A0B-BB06-8C92AEC11F97}" type="pres">
      <dgm:prSet presAssocID="{4209566A-71CD-4B15-BE67-BCF9F862A41A}" presName="dummy1b" presStyleCnt="0"/>
      <dgm:spPr/>
    </dgm:pt>
    <dgm:pt modelId="{422B2B2E-0872-4DDC-A272-0BAB7C682DDF}" type="pres">
      <dgm:prSet presAssocID="{4209566A-71CD-4B15-BE67-BCF9F862A41A}" presName="wedge1Tx" presStyleLbl="node1" presStyleIdx="0" presStyleCnt="3">
        <dgm:presLayoutVars>
          <dgm:chMax val="0"/>
          <dgm:chPref val="0"/>
          <dgm:bulletEnabled val="1"/>
        </dgm:presLayoutVars>
      </dgm:prSet>
      <dgm:spPr/>
      <dgm:t>
        <a:bodyPr/>
        <a:lstStyle/>
        <a:p>
          <a:endParaRPr lang="en-US"/>
        </a:p>
      </dgm:t>
    </dgm:pt>
    <dgm:pt modelId="{A60EDB8B-ED46-495E-88D2-6AEE2C830224}" type="pres">
      <dgm:prSet presAssocID="{4209566A-71CD-4B15-BE67-BCF9F862A41A}" presName="wedge2" presStyleLbl="node1" presStyleIdx="1" presStyleCnt="3"/>
      <dgm:spPr/>
      <dgm:t>
        <a:bodyPr/>
        <a:lstStyle/>
        <a:p>
          <a:endParaRPr lang="en-US"/>
        </a:p>
      </dgm:t>
    </dgm:pt>
    <dgm:pt modelId="{7A547746-BB48-4510-B461-4BC27BBC5839}" type="pres">
      <dgm:prSet presAssocID="{4209566A-71CD-4B15-BE67-BCF9F862A41A}" presName="dummy2a" presStyleCnt="0"/>
      <dgm:spPr/>
    </dgm:pt>
    <dgm:pt modelId="{D5E27228-98C2-4ABA-8E77-9DDE55CFA944}" type="pres">
      <dgm:prSet presAssocID="{4209566A-71CD-4B15-BE67-BCF9F862A41A}" presName="dummy2b" presStyleCnt="0"/>
      <dgm:spPr/>
    </dgm:pt>
    <dgm:pt modelId="{C194FBAD-2F9C-43A4-8FDD-784041347CF2}" type="pres">
      <dgm:prSet presAssocID="{4209566A-71CD-4B15-BE67-BCF9F862A41A}" presName="wedge2Tx" presStyleLbl="node1" presStyleIdx="1" presStyleCnt="3">
        <dgm:presLayoutVars>
          <dgm:chMax val="0"/>
          <dgm:chPref val="0"/>
          <dgm:bulletEnabled val="1"/>
        </dgm:presLayoutVars>
      </dgm:prSet>
      <dgm:spPr/>
      <dgm:t>
        <a:bodyPr/>
        <a:lstStyle/>
        <a:p>
          <a:endParaRPr lang="en-US"/>
        </a:p>
      </dgm:t>
    </dgm:pt>
    <dgm:pt modelId="{528A33EB-9255-4193-B022-2E3908D10C51}" type="pres">
      <dgm:prSet presAssocID="{4209566A-71CD-4B15-BE67-BCF9F862A41A}" presName="wedge3" presStyleLbl="node1" presStyleIdx="2" presStyleCnt="3"/>
      <dgm:spPr/>
      <dgm:t>
        <a:bodyPr/>
        <a:lstStyle/>
        <a:p>
          <a:endParaRPr lang="en-US"/>
        </a:p>
      </dgm:t>
    </dgm:pt>
    <dgm:pt modelId="{968A8600-0A85-4F9B-A746-0BA777553056}" type="pres">
      <dgm:prSet presAssocID="{4209566A-71CD-4B15-BE67-BCF9F862A41A}" presName="dummy3a" presStyleCnt="0"/>
      <dgm:spPr/>
    </dgm:pt>
    <dgm:pt modelId="{B4AE3B71-685B-444F-8527-B1B022462B48}" type="pres">
      <dgm:prSet presAssocID="{4209566A-71CD-4B15-BE67-BCF9F862A41A}" presName="dummy3b" presStyleCnt="0"/>
      <dgm:spPr/>
    </dgm:pt>
    <dgm:pt modelId="{0EC004CE-1A6F-4963-BA04-E2A576016260}" type="pres">
      <dgm:prSet presAssocID="{4209566A-71CD-4B15-BE67-BCF9F862A41A}" presName="wedge3Tx" presStyleLbl="node1" presStyleIdx="2" presStyleCnt="3">
        <dgm:presLayoutVars>
          <dgm:chMax val="0"/>
          <dgm:chPref val="0"/>
          <dgm:bulletEnabled val="1"/>
        </dgm:presLayoutVars>
      </dgm:prSet>
      <dgm:spPr/>
      <dgm:t>
        <a:bodyPr/>
        <a:lstStyle/>
        <a:p>
          <a:endParaRPr lang="en-US"/>
        </a:p>
      </dgm:t>
    </dgm:pt>
    <dgm:pt modelId="{52A88792-218D-4BC8-BC21-82F13056CB76}" type="pres">
      <dgm:prSet presAssocID="{11576E25-0628-4CF2-B00D-C14AE0DD7F22}" presName="arrowWedge1" presStyleLbl="fgSibTrans2D1" presStyleIdx="0" presStyleCnt="3"/>
      <dgm:spPr/>
    </dgm:pt>
    <dgm:pt modelId="{CC10CBFC-7E89-44F1-BBF8-11BD0AC2ED97}" type="pres">
      <dgm:prSet presAssocID="{7B957C44-CCDA-4FA0-86B3-5358B259812F}" presName="arrowWedge2" presStyleLbl="fgSibTrans2D1" presStyleIdx="1" presStyleCnt="3"/>
      <dgm:spPr/>
    </dgm:pt>
    <dgm:pt modelId="{CD65CE9D-A47A-4C07-AEEE-1E3059D0788A}" type="pres">
      <dgm:prSet presAssocID="{E8E872B8-2B57-448F-8FCA-368CB45DE801}" presName="arrowWedge3" presStyleLbl="fgSibTrans2D1" presStyleIdx="2" presStyleCnt="3"/>
      <dgm:spPr/>
    </dgm:pt>
  </dgm:ptLst>
  <dgm:cxnLst>
    <dgm:cxn modelId="{1EBD04AB-90C6-49C8-B508-71E147F1EFF4}" srcId="{4209566A-71CD-4B15-BE67-BCF9F862A41A}" destId="{EC22A4FE-09F1-4E72-9368-22F4E205A930}" srcOrd="0" destOrd="0" parTransId="{9D521813-49FA-400A-AE1B-48212CDE78FF}" sibTransId="{11576E25-0628-4CF2-B00D-C14AE0DD7F22}"/>
    <dgm:cxn modelId="{DEE3CA4E-C7F0-412D-A347-767FEEC9B479}" type="presOf" srcId="{4209566A-71CD-4B15-BE67-BCF9F862A41A}" destId="{7ACF837A-DAE1-4098-A9BE-6E4A3D20688E}" srcOrd="0" destOrd="0" presId="urn:microsoft.com/office/officeart/2005/8/layout/cycle8"/>
    <dgm:cxn modelId="{EC975980-1A27-4DC4-B831-2C67A8468663}" type="presOf" srcId="{E673436D-B40D-467D-AC53-7E348B043AD3}" destId="{A60EDB8B-ED46-495E-88D2-6AEE2C830224}" srcOrd="0" destOrd="0" presId="urn:microsoft.com/office/officeart/2005/8/layout/cycle8"/>
    <dgm:cxn modelId="{47C11A31-6EF4-4079-AD1E-DD06C96AEDE8}" srcId="{4209566A-71CD-4B15-BE67-BCF9F862A41A}" destId="{892A272E-E074-4483-8C1E-F1AB4ECFB9C2}" srcOrd="2" destOrd="0" parTransId="{1D3004E5-CA9A-4214-A9F7-B42B5F379F80}" sibTransId="{E8E872B8-2B57-448F-8FCA-368CB45DE801}"/>
    <dgm:cxn modelId="{B279DA83-A808-4AE8-A842-BD5621E7A144}" type="presOf" srcId="{EC22A4FE-09F1-4E72-9368-22F4E205A930}" destId="{08479385-384A-4C55-8C89-6A7D22F9D70C}" srcOrd="0" destOrd="0" presId="urn:microsoft.com/office/officeart/2005/8/layout/cycle8"/>
    <dgm:cxn modelId="{7FC40A81-43BF-47AE-AFD5-40E8869373FB}" type="presOf" srcId="{E673436D-B40D-467D-AC53-7E348B043AD3}" destId="{C194FBAD-2F9C-43A4-8FDD-784041347CF2}" srcOrd="1" destOrd="0" presId="urn:microsoft.com/office/officeart/2005/8/layout/cycle8"/>
    <dgm:cxn modelId="{AC9A5CF4-153C-44B0-A306-F42C2D0302E6}" type="presOf" srcId="{892A272E-E074-4483-8C1E-F1AB4ECFB9C2}" destId="{528A33EB-9255-4193-B022-2E3908D10C51}" srcOrd="0" destOrd="0" presId="urn:microsoft.com/office/officeart/2005/8/layout/cycle8"/>
    <dgm:cxn modelId="{A0DDA65A-FFB1-4BE7-8514-71DE7E68C537}" srcId="{4209566A-71CD-4B15-BE67-BCF9F862A41A}" destId="{E673436D-B40D-467D-AC53-7E348B043AD3}" srcOrd="1" destOrd="0" parTransId="{E490AD81-C3BC-40D4-9A09-414375A8130D}" sibTransId="{7B957C44-CCDA-4FA0-86B3-5358B259812F}"/>
    <dgm:cxn modelId="{7E339BB4-4E94-477F-A727-1A8F2260B9DD}" type="presOf" srcId="{EC22A4FE-09F1-4E72-9368-22F4E205A930}" destId="{422B2B2E-0872-4DDC-A272-0BAB7C682DDF}" srcOrd="1" destOrd="0" presId="urn:microsoft.com/office/officeart/2005/8/layout/cycle8"/>
    <dgm:cxn modelId="{82DE5001-1766-48C1-94FF-3BDDAA1FB5A7}" type="presOf" srcId="{892A272E-E074-4483-8C1E-F1AB4ECFB9C2}" destId="{0EC004CE-1A6F-4963-BA04-E2A576016260}" srcOrd="1" destOrd="0" presId="urn:microsoft.com/office/officeart/2005/8/layout/cycle8"/>
    <dgm:cxn modelId="{AE9564D8-3DAB-4E8A-B298-F2F10A23A0BE}" type="presParOf" srcId="{7ACF837A-DAE1-4098-A9BE-6E4A3D20688E}" destId="{08479385-384A-4C55-8C89-6A7D22F9D70C}" srcOrd="0" destOrd="0" presId="urn:microsoft.com/office/officeart/2005/8/layout/cycle8"/>
    <dgm:cxn modelId="{70A17B60-AE20-4BDF-8C2A-5A0C374DCC50}" type="presParOf" srcId="{7ACF837A-DAE1-4098-A9BE-6E4A3D20688E}" destId="{99BF5746-6F9B-4247-BF42-9F97B2DBDA8B}" srcOrd="1" destOrd="0" presId="urn:microsoft.com/office/officeart/2005/8/layout/cycle8"/>
    <dgm:cxn modelId="{7EBC4B40-D8B5-405E-B4BD-0781682B9191}" type="presParOf" srcId="{7ACF837A-DAE1-4098-A9BE-6E4A3D20688E}" destId="{0ACCD08B-B6DB-4A0B-BB06-8C92AEC11F97}" srcOrd="2" destOrd="0" presId="urn:microsoft.com/office/officeart/2005/8/layout/cycle8"/>
    <dgm:cxn modelId="{0757D339-57FD-4A73-A419-ADCB94A56C3A}" type="presParOf" srcId="{7ACF837A-DAE1-4098-A9BE-6E4A3D20688E}" destId="{422B2B2E-0872-4DDC-A272-0BAB7C682DDF}" srcOrd="3" destOrd="0" presId="urn:microsoft.com/office/officeart/2005/8/layout/cycle8"/>
    <dgm:cxn modelId="{F5F7B23D-762A-4753-84E0-6CB680F7BE8F}" type="presParOf" srcId="{7ACF837A-DAE1-4098-A9BE-6E4A3D20688E}" destId="{A60EDB8B-ED46-495E-88D2-6AEE2C830224}" srcOrd="4" destOrd="0" presId="urn:microsoft.com/office/officeart/2005/8/layout/cycle8"/>
    <dgm:cxn modelId="{765C9620-4395-4949-BDE3-E058A1A09237}" type="presParOf" srcId="{7ACF837A-DAE1-4098-A9BE-6E4A3D20688E}" destId="{7A547746-BB48-4510-B461-4BC27BBC5839}" srcOrd="5" destOrd="0" presId="urn:microsoft.com/office/officeart/2005/8/layout/cycle8"/>
    <dgm:cxn modelId="{6E3CABCA-A5C5-461D-90AE-97D947C10184}" type="presParOf" srcId="{7ACF837A-DAE1-4098-A9BE-6E4A3D20688E}" destId="{D5E27228-98C2-4ABA-8E77-9DDE55CFA944}" srcOrd="6" destOrd="0" presId="urn:microsoft.com/office/officeart/2005/8/layout/cycle8"/>
    <dgm:cxn modelId="{94A47959-1B4F-481B-A02B-550032ECA5CF}" type="presParOf" srcId="{7ACF837A-DAE1-4098-A9BE-6E4A3D20688E}" destId="{C194FBAD-2F9C-43A4-8FDD-784041347CF2}" srcOrd="7" destOrd="0" presId="urn:microsoft.com/office/officeart/2005/8/layout/cycle8"/>
    <dgm:cxn modelId="{94C63A68-B864-488A-94F1-E63FFE5DA713}" type="presParOf" srcId="{7ACF837A-DAE1-4098-A9BE-6E4A3D20688E}" destId="{528A33EB-9255-4193-B022-2E3908D10C51}" srcOrd="8" destOrd="0" presId="urn:microsoft.com/office/officeart/2005/8/layout/cycle8"/>
    <dgm:cxn modelId="{1A54708B-3AA3-4777-B591-C0C02135B156}" type="presParOf" srcId="{7ACF837A-DAE1-4098-A9BE-6E4A3D20688E}" destId="{968A8600-0A85-4F9B-A746-0BA777553056}" srcOrd="9" destOrd="0" presId="urn:microsoft.com/office/officeart/2005/8/layout/cycle8"/>
    <dgm:cxn modelId="{E305F90D-C980-4AE1-A216-D67DD71B026E}" type="presParOf" srcId="{7ACF837A-DAE1-4098-A9BE-6E4A3D20688E}" destId="{B4AE3B71-685B-444F-8527-B1B022462B48}" srcOrd="10" destOrd="0" presId="urn:microsoft.com/office/officeart/2005/8/layout/cycle8"/>
    <dgm:cxn modelId="{9A97BB73-AD90-45F5-BE70-E15AF36AD608}" type="presParOf" srcId="{7ACF837A-DAE1-4098-A9BE-6E4A3D20688E}" destId="{0EC004CE-1A6F-4963-BA04-E2A576016260}" srcOrd="11" destOrd="0" presId="urn:microsoft.com/office/officeart/2005/8/layout/cycle8"/>
    <dgm:cxn modelId="{93DD7A2F-90D3-4B65-A89B-E7540DC1CA95}" type="presParOf" srcId="{7ACF837A-DAE1-4098-A9BE-6E4A3D20688E}" destId="{52A88792-218D-4BC8-BC21-82F13056CB76}" srcOrd="12" destOrd="0" presId="urn:microsoft.com/office/officeart/2005/8/layout/cycle8"/>
    <dgm:cxn modelId="{33E6C9E5-112E-446B-8469-7AB8C8BB8484}" type="presParOf" srcId="{7ACF837A-DAE1-4098-A9BE-6E4A3D20688E}" destId="{CC10CBFC-7E89-44F1-BBF8-11BD0AC2ED97}" srcOrd="13" destOrd="0" presId="urn:microsoft.com/office/officeart/2005/8/layout/cycle8"/>
    <dgm:cxn modelId="{D1069D4B-242C-40FC-B98B-68CFAB72FF8F}" type="presParOf" srcId="{7ACF837A-DAE1-4098-A9BE-6E4A3D20688E}" destId="{CD65CE9D-A47A-4C07-AEEE-1E3059D0788A}" srcOrd="14" destOrd="0" presId="urn:microsoft.com/office/officeart/2005/8/layout/cycle8"/>
  </dgm:cxnLst>
  <dgm:bg>
    <a:noFill/>
  </dgm:bg>
  <dgm:whole>
    <a:ln>
      <a:noFill/>
    </a:ln>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88.wmf"/><Relationship Id="rId1" Type="http://schemas.openxmlformats.org/officeDocument/2006/relationships/image" Target="../media/image8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E57A994-D33E-48C9-B110-06459263E2D8}" type="datetimeFigureOut">
              <a:rPr lang="en-US"/>
              <a:pPr>
                <a:defRPr/>
              </a:pPr>
              <a:t>5/25/2011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F947E83A-8367-4888-890A-B6307414DA27}" type="slidenum">
              <a:rPr lang="ar-SA"/>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8F296F6-6779-4A64-9C17-166043B5FC52}" type="datetimeFigureOut">
              <a:rPr lang="en-US"/>
              <a:pPr>
                <a:defRPr/>
              </a:pPr>
              <a:t>5/25/2011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6084F9C-DA09-4EE1-A9E3-9B71C7DBE748}"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슬라이드 이미지 개체 틀 1"/>
          <p:cNvSpPr>
            <a:spLocks noGrp="1" noRot="1" noChangeAspect="1" noTextEdit="1"/>
          </p:cNvSpPr>
          <p:nvPr>
            <p:ph type="sldImg"/>
          </p:nvPr>
        </p:nvSpPr>
        <p:spPr bwMode="auto">
          <a:xfrm>
            <a:off x="1152525" y="696913"/>
            <a:ext cx="4562475" cy="3421062"/>
          </a:xfrm>
          <a:noFill/>
          <a:ln>
            <a:solidFill>
              <a:srgbClr val="000000"/>
            </a:solidFill>
            <a:miter lim="800000"/>
            <a:headEnd/>
            <a:tailEnd/>
          </a:ln>
        </p:spPr>
      </p:sp>
      <p:sp>
        <p:nvSpPr>
          <p:cNvPr id="135171" name="슬라이드 노트 개체 틀 2"/>
          <p:cNvSpPr>
            <a:spLocks noGrp="1"/>
          </p:cNvSpPr>
          <p:nvPr>
            <p:ph type="body" idx="1"/>
          </p:nvPr>
        </p:nvSpPr>
        <p:spPr bwMode="auto">
          <a:xfrm>
            <a:off x="912813" y="4351338"/>
            <a:ext cx="5032375" cy="4097337"/>
          </a:xfrm>
          <a:noFill/>
        </p:spPr>
        <p:txBody>
          <a:bodyPr wrap="square" lIns="92566" tIns="45471" rIns="92566" bIns="45471" numCol="1" anchor="t" anchorCtr="0" compatLnSpc="1">
            <a:prstTxWarp prst="textNoShape">
              <a:avLst/>
            </a:prstTxWarp>
          </a:bodyPr>
          <a:lstStyle/>
          <a:p>
            <a:endParaRPr lang="ko-KR" altLang="en-US" smtClean="0">
              <a:latin typeface="Arial" charset="0"/>
              <a:ea typeface="굴림" pitchFamily="34" charset="-127"/>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lumMod val="65000"/>
          </a:schemeClr>
        </a:solidFill>
        <a:effectLst/>
      </p:bgPr>
    </p:bg>
    <p:spTree>
      <p:nvGrpSpPr>
        <p:cNvPr id="1" name=""/>
        <p:cNvGrpSpPr/>
        <p:nvPr/>
      </p:nvGrpSpPr>
      <p:grpSpPr>
        <a:xfrm>
          <a:off x="0" y="0"/>
          <a:ext cx="0" cy="0"/>
          <a:chOff x="0" y="0"/>
          <a:chExt cx="0" cy="0"/>
        </a:xfrm>
      </p:grpSpPr>
      <p:sp>
        <p:nvSpPr>
          <p:cNvPr id="6" name="Round Single Corner Rectangle 5"/>
          <p:cNvSpPr/>
          <p:nvPr userDrawn="1"/>
        </p:nvSpPr>
        <p:spPr>
          <a:xfrm flipH="1" flipV="1">
            <a:off x="4572000" y="5300663"/>
            <a:ext cx="4606925" cy="936625"/>
          </a:xfrm>
          <a:prstGeom prst="round1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ound Single Corner Rectangle 6"/>
          <p:cNvSpPr/>
          <p:nvPr userDrawn="1"/>
        </p:nvSpPr>
        <p:spPr>
          <a:xfrm flipV="1">
            <a:off x="-34925" y="657225"/>
            <a:ext cx="4606925" cy="936625"/>
          </a:xfrm>
          <a:prstGeom prst="round1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rot lat="20699999" lon="0" rev="0"/>
              </a:camera>
              <a:lightRig rig="threePt" dir="t"/>
            </a:scene3d>
          </a:bodyPr>
          <a:lstStyle/>
          <a:p>
            <a:pPr algn="ctr">
              <a:defRPr/>
            </a:pPr>
            <a:endParaRPr lang="en-GB" dirty="0"/>
          </a:p>
        </p:txBody>
      </p:sp>
      <p:cxnSp>
        <p:nvCxnSpPr>
          <p:cNvPr id="8" name="Straight Connector 7"/>
          <p:cNvCxnSpPr/>
          <p:nvPr userDrawn="1"/>
        </p:nvCxnSpPr>
        <p:spPr>
          <a:xfrm>
            <a:off x="3059113" y="3429000"/>
            <a:ext cx="608488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 name="Picture 3"/>
          <p:cNvPicPr>
            <a:picLocks noChangeAspect="1" noChangeArrowheads="1"/>
          </p:cNvPicPr>
          <p:nvPr userDrawn="1"/>
        </p:nvPicPr>
        <p:blipFill>
          <a:blip r:embed="rId2" cstate="print"/>
          <a:srcRect/>
          <a:stretch>
            <a:fillRect/>
          </a:stretch>
        </p:blipFill>
        <p:spPr bwMode="auto">
          <a:xfrm>
            <a:off x="7966075" y="5337175"/>
            <a:ext cx="998538" cy="863600"/>
          </a:xfrm>
          <a:prstGeom prst="rect">
            <a:avLst/>
          </a:prstGeom>
          <a:noFill/>
          <a:ln w="9525">
            <a:noFill/>
            <a:miter lim="800000"/>
            <a:headEnd/>
            <a:tailEnd/>
          </a:ln>
        </p:spPr>
      </p:pic>
      <p:sp>
        <p:nvSpPr>
          <p:cNvPr id="5" name="Title 1"/>
          <p:cNvSpPr>
            <a:spLocks noGrp="1"/>
          </p:cNvSpPr>
          <p:nvPr>
            <p:ph type="ctrTitle"/>
          </p:nvPr>
        </p:nvSpPr>
        <p:spPr>
          <a:xfrm>
            <a:off x="609600" y="1958975"/>
            <a:ext cx="7924800" cy="1470025"/>
          </a:xfrm>
        </p:spPr>
        <p:txBody>
          <a:bodyPr/>
          <a:lstStyle>
            <a:lvl1pPr>
              <a:defRPr sz="3600" b="1">
                <a:solidFill>
                  <a:schemeClr val="bg1"/>
                </a:solidFill>
              </a:defRPr>
            </a:lvl1pPr>
          </a:lstStyle>
          <a:p>
            <a:r>
              <a:rPr lang="en-US" dirty="0" smtClean="0"/>
              <a:t>Click to edit Master title style</a:t>
            </a:r>
            <a:endParaRPr lang="en-GB" dirty="0"/>
          </a:p>
        </p:txBody>
      </p:sp>
      <p:sp>
        <p:nvSpPr>
          <p:cNvPr id="9" name="Subtitle 2"/>
          <p:cNvSpPr>
            <a:spLocks noGrp="1"/>
          </p:cNvSpPr>
          <p:nvPr>
            <p:ph type="subTitle" idx="1"/>
          </p:nvPr>
        </p:nvSpPr>
        <p:spPr>
          <a:xfrm>
            <a:off x="609600" y="3657600"/>
            <a:ext cx="7924800" cy="1270992"/>
          </a:xfrm>
        </p:spPr>
        <p:txBody>
          <a:bodyPr/>
          <a:lstStyle>
            <a:lvl1pPr marL="0" indent="0" algn="ctr">
              <a:buNone/>
              <a:defRPr sz="2800" i="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18" name="Text Placeholder 17"/>
          <p:cNvSpPr>
            <a:spLocks noGrp="1"/>
          </p:cNvSpPr>
          <p:nvPr>
            <p:ph type="body" sz="quarter" idx="10"/>
          </p:nvPr>
        </p:nvSpPr>
        <p:spPr>
          <a:xfrm>
            <a:off x="0" y="657100"/>
            <a:ext cx="4572000" cy="934194"/>
          </a:xfrm>
        </p:spPr>
        <p:txBody>
          <a:bodyPr anchor="ctr"/>
          <a:lstStyle>
            <a:lvl1pPr>
              <a:buNone/>
              <a:defRPr sz="1800" b="1">
                <a:solidFill>
                  <a:schemeClr val="bg1"/>
                </a:solidFill>
              </a:defRPr>
            </a:lvl1pPr>
          </a:lstStyle>
          <a:p>
            <a:pPr lvl="0"/>
            <a:r>
              <a:rPr lang="en-US" smtClean="0"/>
              <a:t>Click to edit Master text styles</a:t>
            </a:r>
          </a:p>
        </p:txBody>
      </p:sp>
      <p:sp>
        <p:nvSpPr>
          <p:cNvPr id="22" name="Text Placeholder 21"/>
          <p:cNvSpPr>
            <a:spLocks noGrp="1"/>
          </p:cNvSpPr>
          <p:nvPr>
            <p:ph type="body" sz="quarter" idx="11"/>
          </p:nvPr>
        </p:nvSpPr>
        <p:spPr>
          <a:xfrm>
            <a:off x="4572000" y="5291450"/>
            <a:ext cx="3352800" cy="931220"/>
          </a:xfrm>
        </p:spPr>
        <p:txBody>
          <a:bodyPr anchor="ctr"/>
          <a:lstStyle>
            <a:lvl1pPr>
              <a:buNone/>
              <a:defRPr sz="1800" b="1" baseline="0">
                <a:solidFill>
                  <a:schemeClr val="bg1"/>
                </a:solidFill>
              </a:defRPr>
            </a:lvl1pPr>
          </a:lstStyle>
          <a:p>
            <a:pPr lvl="0"/>
            <a:r>
              <a:rPr lang="en-US"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3"/>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 name="Group 18"/>
          <p:cNvGrpSpPr>
            <a:grpSpLocks/>
          </p:cNvGrpSpPr>
          <p:nvPr userDrawn="1"/>
        </p:nvGrpSpPr>
        <p:grpSpPr bwMode="auto">
          <a:xfrm>
            <a:off x="217488" y="57150"/>
            <a:ext cx="685800" cy="598488"/>
            <a:chOff x="609599" y="4343401"/>
            <a:chExt cx="1036319" cy="904875"/>
          </a:xfrm>
        </p:grpSpPr>
        <p:pic>
          <p:nvPicPr>
            <p:cNvPr id="9" name="Picture 19" descr="CCC flag.bmp"/>
            <p:cNvPicPr>
              <a:picLocks noChangeAspect="1"/>
            </p:cNvPicPr>
            <p:nvPr/>
          </p:nvPicPr>
          <p:blipFill>
            <a:blip r:embed="rId2" cstate="print"/>
            <a:srcRect b="1042"/>
            <a:stretch>
              <a:fillRect/>
            </a:stretch>
          </p:blipFill>
          <p:spPr bwMode="auto">
            <a:xfrm>
              <a:off x="609599" y="4343401"/>
              <a:ext cx="1036319" cy="904875"/>
            </a:xfrm>
            <a:prstGeom prst="rect">
              <a:avLst/>
            </a:prstGeom>
            <a:noFill/>
            <a:ln w="9525">
              <a:noFill/>
              <a:miter lim="800000"/>
              <a:headEnd/>
              <a:tailEnd/>
            </a:ln>
          </p:spPr>
        </p:pic>
        <p:sp>
          <p:nvSpPr>
            <p:cNvPr id="10" name="Right Triangle 9"/>
            <p:cNvSpPr>
              <a:spLocks noChangeArrowheads="1"/>
            </p:cNvSpPr>
            <p:nvPr/>
          </p:nvSpPr>
          <p:spPr bwMode="auto">
            <a:xfrm rot="5400000">
              <a:off x="416242" y="4536758"/>
              <a:ext cx="902474" cy="515760"/>
            </a:xfrm>
            <a:prstGeom prst="rtTriangle">
              <a:avLst/>
            </a:prstGeom>
            <a:solidFill>
              <a:srgbClr val="FF0000"/>
            </a:solidFill>
            <a:ln w="25400" algn="ctr">
              <a:no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cs typeface="+mn-cs"/>
              </a:endParaRPr>
            </a:p>
          </p:txBody>
        </p:sp>
        <p:sp>
          <p:nvSpPr>
            <p:cNvPr id="11" name="Right Triangle 10"/>
            <p:cNvSpPr>
              <a:spLocks noChangeArrowheads="1"/>
            </p:cNvSpPr>
            <p:nvPr/>
          </p:nvSpPr>
          <p:spPr bwMode="auto">
            <a:xfrm rot="16200000" flipH="1">
              <a:off x="935601" y="4535558"/>
              <a:ext cx="902474" cy="518160"/>
            </a:xfrm>
            <a:prstGeom prst="rtTriangle">
              <a:avLst/>
            </a:prstGeom>
            <a:solidFill>
              <a:srgbClr val="FF0000"/>
            </a:solidFill>
            <a:ln w="25400" algn="ctr">
              <a:noFill/>
              <a:miter lim="800000"/>
              <a:headEnd/>
              <a:tailEnd/>
            </a:ln>
          </p:spPr>
          <p:txBody>
            <a:bodyPr vert="eaVert" anchor="ctr"/>
            <a:lstStyle/>
            <a:p>
              <a:pPr algn="ctr" fontAlgn="auto">
                <a:spcBef>
                  <a:spcPts val="0"/>
                </a:spcBef>
                <a:spcAft>
                  <a:spcPts val="0"/>
                </a:spcAft>
                <a:defRPr/>
              </a:pPr>
              <a:endParaRPr lang="en-US">
                <a:solidFill>
                  <a:schemeClr val="lt1"/>
                </a:solidFill>
                <a:latin typeface="+mn-lt"/>
                <a:cs typeface="+mn-cs"/>
              </a:endParaRPr>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 name="Group 18"/>
          <p:cNvGrpSpPr>
            <a:grpSpLocks/>
          </p:cNvGrpSpPr>
          <p:nvPr userDrawn="1"/>
        </p:nvGrpSpPr>
        <p:grpSpPr bwMode="auto">
          <a:xfrm>
            <a:off x="217488" y="57150"/>
            <a:ext cx="685800" cy="598488"/>
            <a:chOff x="609599" y="4343401"/>
            <a:chExt cx="1036319" cy="904875"/>
          </a:xfrm>
        </p:grpSpPr>
        <p:pic>
          <p:nvPicPr>
            <p:cNvPr id="9" name="Picture 19" descr="CCC flag.bmp"/>
            <p:cNvPicPr>
              <a:picLocks noChangeAspect="1"/>
            </p:cNvPicPr>
            <p:nvPr/>
          </p:nvPicPr>
          <p:blipFill>
            <a:blip r:embed="rId2" cstate="print"/>
            <a:srcRect b="1042"/>
            <a:stretch>
              <a:fillRect/>
            </a:stretch>
          </p:blipFill>
          <p:spPr bwMode="auto">
            <a:xfrm>
              <a:off x="609599" y="4343401"/>
              <a:ext cx="1036319" cy="904875"/>
            </a:xfrm>
            <a:prstGeom prst="rect">
              <a:avLst/>
            </a:prstGeom>
            <a:noFill/>
            <a:ln w="9525">
              <a:noFill/>
              <a:miter lim="800000"/>
              <a:headEnd/>
              <a:tailEnd/>
            </a:ln>
          </p:spPr>
        </p:pic>
        <p:sp>
          <p:nvSpPr>
            <p:cNvPr id="10" name="Right Triangle 9"/>
            <p:cNvSpPr>
              <a:spLocks noChangeArrowheads="1"/>
            </p:cNvSpPr>
            <p:nvPr/>
          </p:nvSpPr>
          <p:spPr bwMode="auto">
            <a:xfrm rot="5400000">
              <a:off x="416242" y="4536758"/>
              <a:ext cx="902474" cy="515760"/>
            </a:xfrm>
            <a:prstGeom prst="rtTriangle">
              <a:avLst/>
            </a:prstGeom>
            <a:solidFill>
              <a:srgbClr val="FF0000"/>
            </a:solidFill>
            <a:ln w="25400" algn="ctr">
              <a:no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cs typeface="+mn-cs"/>
              </a:endParaRPr>
            </a:p>
          </p:txBody>
        </p:sp>
        <p:sp>
          <p:nvSpPr>
            <p:cNvPr id="11" name="Right Triangle 10"/>
            <p:cNvSpPr>
              <a:spLocks noChangeArrowheads="1"/>
            </p:cNvSpPr>
            <p:nvPr/>
          </p:nvSpPr>
          <p:spPr bwMode="auto">
            <a:xfrm rot="16200000" flipH="1">
              <a:off x="935601" y="4535558"/>
              <a:ext cx="902474" cy="518160"/>
            </a:xfrm>
            <a:prstGeom prst="rtTriangle">
              <a:avLst/>
            </a:prstGeom>
            <a:solidFill>
              <a:srgbClr val="FF0000"/>
            </a:solidFill>
            <a:ln w="25400" algn="ctr">
              <a:noFill/>
              <a:miter lim="800000"/>
              <a:headEnd/>
              <a:tailEnd/>
            </a:ln>
          </p:spPr>
          <p:txBody>
            <a:bodyPr vert="eaVert" anchor="ctr"/>
            <a:lstStyle/>
            <a:p>
              <a:pPr algn="ctr" fontAlgn="auto">
                <a:spcBef>
                  <a:spcPts val="0"/>
                </a:spcBef>
                <a:spcAft>
                  <a:spcPts val="0"/>
                </a:spcAft>
                <a:defRPr/>
              </a:pPr>
              <a:endParaRPr lang="en-US">
                <a:solidFill>
                  <a:schemeClr val="lt1"/>
                </a:solidFill>
                <a:latin typeface="+mn-lt"/>
                <a:cs typeface="+mn-cs"/>
              </a:endParaRPr>
            </a:p>
          </p:txBody>
        </p:sp>
      </p:gr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14" descr="2002_0609_144907AA"/>
          <p:cNvPicPr>
            <a:picLocks noChangeAspect="1" noChangeArrowheads="1"/>
          </p:cNvPicPr>
          <p:nvPr userDrawn="1"/>
        </p:nvPicPr>
        <p:blipFill>
          <a:blip r:embed="rId2" cstate="print">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5" name="Rectangle 12"/>
          <p:cNvSpPr>
            <a:spLocks noChangeArrowheads="1"/>
          </p:cNvSpPr>
          <p:nvPr userDrawn="1"/>
        </p:nvSpPr>
        <p:spPr bwMode="auto">
          <a:xfrm>
            <a:off x="0" y="6051550"/>
            <a:ext cx="9144000" cy="806450"/>
          </a:xfrm>
          <a:prstGeom prst="rect">
            <a:avLst/>
          </a:prstGeom>
          <a:solidFill>
            <a:srgbClr val="003399"/>
          </a:solidFill>
          <a:ln w="9525" algn="ctr">
            <a:solidFill>
              <a:schemeClr val="accent2"/>
            </a:solidFill>
            <a:miter lim="800000"/>
            <a:headEnd/>
            <a:tailEnd/>
          </a:ln>
          <a:effectLst/>
        </p:spPr>
        <p:txBody>
          <a:bodyPr wrap="none" lIns="128016" tIns="64008" rIns="128016" bIns="64008" anchor="ctr"/>
          <a:lstStyle/>
          <a:p>
            <a:pPr>
              <a:defRPr/>
            </a:pPr>
            <a:endParaRPr lang="en-US"/>
          </a:p>
        </p:txBody>
      </p:sp>
      <p:sp>
        <p:nvSpPr>
          <p:cNvPr id="6" name="Rectangle 11"/>
          <p:cNvSpPr>
            <a:spLocks noChangeArrowheads="1"/>
          </p:cNvSpPr>
          <p:nvPr userDrawn="1"/>
        </p:nvSpPr>
        <p:spPr bwMode="auto">
          <a:xfrm>
            <a:off x="0" y="0"/>
            <a:ext cx="9144000" cy="806450"/>
          </a:xfrm>
          <a:prstGeom prst="rect">
            <a:avLst/>
          </a:prstGeom>
          <a:solidFill>
            <a:srgbClr val="003399"/>
          </a:solidFill>
          <a:ln w="9525" algn="ctr">
            <a:solidFill>
              <a:schemeClr val="accent2"/>
            </a:solidFill>
            <a:miter lim="800000"/>
            <a:headEnd/>
            <a:tailEnd/>
          </a:ln>
          <a:effectLst/>
        </p:spPr>
        <p:txBody>
          <a:bodyPr wrap="none" lIns="128016" tIns="64008" rIns="128016" bIns="64008" anchor="ctr"/>
          <a:lstStyle/>
          <a:p>
            <a:pPr>
              <a:defRPr/>
            </a:pPr>
            <a:endParaRPr lang="en-US"/>
          </a:p>
        </p:txBody>
      </p:sp>
      <p:sp>
        <p:nvSpPr>
          <p:cNvPr id="7" name="Text Box 19"/>
          <p:cNvSpPr txBox="1">
            <a:spLocks noChangeArrowheads="1"/>
          </p:cNvSpPr>
          <p:nvPr userDrawn="1"/>
        </p:nvSpPr>
        <p:spPr bwMode="auto">
          <a:xfrm>
            <a:off x="6543675" y="6237288"/>
            <a:ext cx="2600325" cy="530225"/>
          </a:xfrm>
          <a:prstGeom prst="rect">
            <a:avLst/>
          </a:prstGeom>
          <a:noFill/>
          <a:ln>
            <a:noFill/>
          </a:ln>
          <a:extLst>
            <a:ext uri="{909E8E84-426E-40DD-AFC4-6F175D3DCCD1}"/>
            <a:ext uri="{91240B29-F687-4F45-9708-019B960494DF}"/>
          </a:extLst>
        </p:spPr>
        <p:txBody>
          <a:bodyPr lIns="68403" tIns="34202" rIns="68403" bIns="34202">
            <a:spAutoFit/>
          </a:bodyPr>
          <a:lstStyle/>
          <a:p>
            <a:pPr algn="ctr" defTabSz="684213">
              <a:spcBef>
                <a:spcPct val="50000"/>
              </a:spcBef>
              <a:defRPr/>
            </a:pPr>
            <a:r>
              <a:rPr lang="en-GB" sz="1000">
                <a:solidFill>
                  <a:schemeClr val="bg1"/>
                </a:solidFill>
                <a:latin typeface="Arial Black" pitchFamily="34" charset="0"/>
                <a:ea typeface="ＭＳ Ｐゴシック" pitchFamily="34" charset="-128"/>
              </a:rPr>
              <a:t>Port of Duqm and Dry Dock Overview</a:t>
            </a:r>
            <a:br>
              <a:rPr lang="en-GB" sz="1000">
                <a:solidFill>
                  <a:schemeClr val="bg1"/>
                </a:solidFill>
                <a:latin typeface="Arial Black" pitchFamily="34" charset="0"/>
                <a:ea typeface="ＭＳ Ｐゴシック" pitchFamily="34" charset="-128"/>
              </a:rPr>
            </a:br>
            <a:r>
              <a:rPr lang="en-GB" sz="1000">
                <a:solidFill>
                  <a:schemeClr val="bg1"/>
                </a:solidFill>
                <a:latin typeface="Arial Black" pitchFamily="34" charset="0"/>
                <a:ea typeface="ＭＳ Ｐゴシック" pitchFamily="34" charset="-128"/>
              </a:rPr>
              <a:t>20 October 2010</a:t>
            </a:r>
          </a:p>
        </p:txBody>
      </p:sp>
      <p:pic>
        <p:nvPicPr>
          <p:cNvPr id="8" name="Picture 13" descr="Picture1"/>
          <p:cNvPicPr>
            <a:picLocks noChangeAspect="1" noChangeArrowheads="1"/>
          </p:cNvPicPr>
          <p:nvPr userDrawn="1"/>
        </p:nvPicPr>
        <p:blipFill>
          <a:blip r:embed="rId3" cstate="print"/>
          <a:srcRect/>
          <a:stretch>
            <a:fillRect/>
          </a:stretch>
        </p:blipFill>
        <p:spPr bwMode="auto">
          <a:xfrm>
            <a:off x="119063" y="6180138"/>
            <a:ext cx="930275" cy="525462"/>
          </a:xfrm>
          <a:prstGeom prst="rect">
            <a:avLst/>
          </a:prstGeom>
          <a:noFill/>
          <a:ln w="9525">
            <a:noFill/>
            <a:miter lim="800000"/>
            <a:headEnd/>
            <a:tailEnd/>
          </a:ln>
        </p:spPr>
      </p:pic>
      <p:sp>
        <p:nvSpPr>
          <p:cNvPr id="30722" name="Rectangle 2"/>
          <p:cNvSpPr>
            <a:spLocks noGrp="1" noChangeArrowheads="1"/>
          </p:cNvSpPr>
          <p:nvPr>
            <p:ph type="ctrTitle"/>
          </p:nvPr>
        </p:nvSpPr>
        <p:spPr>
          <a:xfrm>
            <a:off x="886559" y="2982913"/>
            <a:ext cx="10043746" cy="2057400"/>
          </a:xfrm>
        </p:spPr>
        <p:txBody>
          <a:bodyPr/>
          <a:lstStyle>
            <a:lvl1pPr>
              <a:defRPr/>
            </a:lvl1pPr>
          </a:lstStyle>
          <a:p>
            <a:r>
              <a:rPr lang="en-GB"/>
              <a:t>Click to edit Master title style</a:t>
            </a:r>
          </a:p>
        </p:txBody>
      </p:sp>
      <p:sp>
        <p:nvSpPr>
          <p:cNvPr id="30723" name="Rectangle 3"/>
          <p:cNvSpPr>
            <a:spLocks noGrp="1" noChangeArrowheads="1"/>
          </p:cNvSpPr>
          <p:nvPr>
            <p:ph type="subTitle" idx="1"/>
          </p:nvPr>
        </p:nvSpPr>
        <p:spPr>
          <a:xfrm>
            <a:off x="1773115" y="5440364"/>
            <a:ext cx="8270631" cy="2454275"/>
          </a:xfrm>
        </p:spPr>
        <p:txBody>
          <a:bodyPr/>
          <a:lstStyle>
            <a:lvl1pPr marL="0" indent="0" algn="ctr">
              <a:buFontTx/>
              <a:buNone/>
              <a:defRPr/>
            </a:lvl1pPr>
          </a:lstStyle>
          <a:p>
            <a:r>
              <a:rPr lang="en-GB"/>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AA43D9F7-2BFC-4606-865B-EA900D788BC8}"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9A0AB1E1-6E57-4A48-93BE-159F17A472EF}"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49BB6C1B-DC46-4B1B-AA0E-26F47D7749DA}"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7A86F973-667F-472F-BFCD-320E88D13426}"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C266AC0C-23C4-4193-86EC-8F7F82CFB270}"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A3485C84-FD86-4089-ABBB-153336796B72}"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8359E6DC-A043-43D3-B589-CC536EABD0F4}"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6A2C9C9E-CBDA-4700-93D6-C234BF933B5C}"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8FAAEFFC-663B-484B-A001-CF68A57037D3}"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8391FE9E-2244-472F-9D79-1C4E071DFDF0}"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025B8CB0-ACF3-4EF5-ABAC-1678325DAC65}"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94B85894-E282-4B53-A6CD-C5D150A5B380}"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0F21B1CD-A7FA-459C-96E7-4ABABA461F2A}"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E0CA8090-6C4D-4D4D-B235-DAE269A0E287}"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3FE471C1-614D-4BF7-8754-8663DFE9BE03}"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469344E8-3170-40F3-B43E-A8C7533535A1}"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2E55A322-8689-4E3D-B92E-CB414BDD6B35}"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8E0C792B-598C-49D3-8031-D17F0345CBDE}"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 name="Group 18"/>
          <p:cNvGrpSpPr>
            <a:grpSpLocks/>
          </p:cNvGrpSpPr>
          <p:nvPr userDrawn="1"/>
        </p:nvGrpSpPr>
        <p:grpSpPr bwMode="auto">
          <a:xfrm>
            <a:off x="217488" y="57150"/>
            <a:ext cx="685800" cy="598488"/>
            <a:chOff x="609599" y="4343401"/>
            <a:chExt cx="1036319" cy="904875"/>
          </a:xfrm>
        </p:grpSpPr>
        <p:pic>
          <p:nvPicPr>
            <p:cNvPr id="9" name="Picture 19" descr="CCC flag.bmp"/>
            <p:cNvPicPr>
              <a:picLocks noChangeAspect="1"/>
            </p:cNvPicPr>
            <p:nvPr/>
          </p:nvPicPr>
          <p:blipFill>
            <a:blip r:embed="rId2" cstate="print"/>
            <a:srcRect b="1042"/>
            <a:stretch>
              <a:fillRect/>
            </a:stretch>
          </p:blipFill>
          <p:spPr bwMode="auto">
            <a:xfrm>
              <a:off x="609599" y="4343401"/>
              <a:ext cx="1036319" cy="904875"/>
            </a:xfrm>
            <a:prstGeom prst="rect">
              <a:avLst/>
            </a:prstGeom>
            <a:noFill/>
            <a:ln w="9525">
              <a:solidFill>
                <a:srgbClr val="FF0000"/>
              </a:solidFill>
              <a:miter lim="800000"/>
              <a:headEnd/>
              <a:tailEnd/>
            </a:ln>
          </p:spPr>
        </p:pic>
        <p:sp>
          <p:nvSpPr>
            <p:cNvPr id="10" name="Right Triangle 9"/>
            <p:cNvSpPr>
              <a:spLocks noChangeArrowheads="1"/>
            </p:cNvSpPr>
            <p:nvPr/>
          </p:nvSpPr>
          <p:spPr bwMode="auto">
            <a:xfrm rot="5400000">
              <a:off x="416242" y="4536758"/>
              <a:ext cx="902474" cy="515760"/>
            </a:xfrm>
            <a:prstGeom prst="rtTriangle">
              <a:avLst/>
            </a:prstGeom>
            <a:solidFill>
              <a:srgbClr val="FF0000"/>
            </a:solidFill>
            <a:ln w="25400" algn="ctr">
              <a:solidFill>
                <a:srgbClr val="FF0000"/>
              </a:solid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cs typeface="+mn-cs"/>
              </a:endParaRPr>
            </a:p>
          </p:txBody>
        </p:sp>
        <p:sp>
          <p:nvSpPr>
            <p:cNvPr id="11" name="Right Triangle 10"/>
            <p:cNvSpPr>
              <a:spLocks noChangeArrowheads="1"/>
            </p:cNvSpPr>
            <p:nvPr/>
          </p:nvSpPr>
          <p:spPr bwMode="auto">
            <a:xfrm rot="16200000" flipH="1">
              <a:off x="935601" y="4535558"/>
              <a:ext cx="902474" cy="518160"/>
            </a:xfrm>
            <a:prstGeom prst="rtTriangle">
              <a:avLst/>
            </a:prstGeom>
            <a:solidFill>
              <a:srgbClr val="FF0000"/>
            </a:solidFill>
            <a:ln w="25400" algn="ctr">
              <a:solidFill>
                <a:srgbClr val="FF0000"/>
              </a:solidFill>
              <a:miter lim="800000"/>
              <a:headEnd/>
              <a:tailEnd/>
            </a:ln>
          </p:spPr>
          <p:txBody>
            <a:bodyPr vert="eaVert" anchor="ctr"/>
            <a:lstStyle/>
            <a:p>
              <a:pPr algn="ctr" fontAlgn="auto">
                <a:spcBef>
                  <a:spcPts val="0"/>
                </a:spcBef>
                <a:spcAft>
                  <a:spcPts val="0"/>
                </a:spcAft>
                <a:defRPr/>
              </a:pPr>
              <a:endParaRPr lang="en-US">
                <a:solidFill>
                  <a:schemeClr val="lt1"/>
                </a:solidFill>
                <a:latin typeface="+mn-lt"/>
                <a:cs typeface="+mn-cs"/>
              </a:endParaRPr>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A6153A89-01EA-488A-90AE-C21B0193A4A0}"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AB86EB3B-36AD-4DF0-883A-92A6A8B97B7A}"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6DA91C62-E737-4D55-8F45-85DA6D19425E}"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8"/>
          <p:cNvGrpSpPr>
            <a:grpSpLocks/>
          </p:cNvGrpSpPr>
          <p:nvPr userDrawn="1"/>
        </p:nvGrpSpPr>
        <p:grpSpPr bwMode="auto">
          <a:xfrm>
            <a:off x="217488" y="57150"/>
            <a:ext cx="685800" cy="598488"/>
            <a:chOff x="609599" y="4343401"/>
            <a:chExt cx="1036319" cy="904875"/>
          </a:xfrm>
        </p:grpSpPr>
        <p:pic>
          <p:nvPicPr>
            <p:cNvPr id="10" name="Picture 19" descr="CCC flag.bmp"/>
            <p:cNvPicPr>
              <a:picLocks noChangeAspect="1"/>
            </p:cNvPicPr>
            <p:nvPr/>
          </p:nvPicPr>
          <p:blipFill>
            <a:blip r:embed="rId2" cstate="print"/>
            <a:srcRect b="1042"/>
            <a:stretch>
              <a:fillRect/>
            </a:stretch>
          </p:blipFill>
          <p:spPr bwMode="auto">
            <a:xfrm>
              <a:off x="609599" y="4343401"/>
              <a:ext cx="1036319" cy="904875"/>
            </a:xfrm>
            <a:prstGeom prst="rect">
              <a:avLst/>
            </a:prstGeom>
            <a:noFill/>
            <a:ln w="9525">
              <a:solidFill>
                <a:srgbClr val="FF0000"/>
              </a:solidFill>
              <a:miter lim="800000"/>
              <a:headEnd/>
              <a:tailEnd/>
            </a:ln>
          </p:spPr>
        </p:pic>
        <p:sp>
          <p:nvSpPr>
            <p:cNvPr id="11" name="Right Triangle 10"/>
            <p:cNvSpPr>
              <a:spLocks noChangeArrowheads="1"/>
            </p:cNvSpPr>
            <p:nvPr/>
          </p:nvSpPr>
          <p:spPr bwMode="auto">
            <a:xfrm rot="5400000">
              <a:off x="416242" y="4536758"/>
              <a:ext cx="902474" cy="515760"/>
            </a:xfrm>
            <a:prstGeom prst="rtTriangle">
              <a:avLst/>
            </a:prstGeom>
            <a:solidFill>
              <a:srgbClr val="FF0000"/>
            </a:solidFill>
            <a:ln w="25400" algn="ctr">
              <a:solidFill>
                <a:srgbClr val="FF0000"/>
              </a:solid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cs typeface="+mn-cs"/>
              </a:endParaRPr>
            </a:p>
          </p:txBody>
        </p:sp>
        <p:sp>
          <p:nvSpPr>
            <p:cNvPr id="12" name="Right Triangle 11"/>
            <p:cNvSpPr>
              <a:spLocks noChangeArrowheads="1"/>
            </p:cNvSpPr>
            <p:nvPr/>
          </p:nvSpPr>
          <p:spPr bwMode="auto">
            <a:xfrm rot="16200000" flipH="1">
              <a:off x="935601" y="4535558"/>
              <a:ext cx="902474" cy="518160"/>
            </a:xfrm>
            <a:prstGeom prst="rtTriangle">
              <a:avLst/>
            </a:prstGeom>
            <a:solidFill>
              <a:srgbClr val="FF0000"/>
            </a:solidFill>
            <a:ln w="25400" algn="ctr">
              <a:solidFill>
                <a:srgbClr val="FF0000"/>
              </a:solidFill>
              <a:miter lim="800000"/>
              <a:headEnd/>
              <a:tailEnd/>
            </a:ln>
          </p:spPr>
          <p:txBody>
            <a:bodyPr vert="eaVert" anchor="ctr"/>
            <a:lstStyle/>
            <a:p>
              <a:pPr algn="ctr" fontAlgn="auto">
                <a:spcBef>
                  <a:spcPts val="0"/>
                </a:spcBef>
                <a:spcAft>
                  <a:spcPts val="0"/>
                </a:spcAft>
                <a:defRPr/>
              </a:pPr>
              <a:endParaRPr lang="en-US">
                <a:solidFill>
                  <a:schemeClr val="lt1"/>
                </a:solidFill>
                <a:latin typeface="+mn-lt"/>
                <a:cs typeface="+mn-cs"/>
              </a:endParaRPr>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1" name="Group 18"/>
          <p:cNvGrpSpPr>
            <a:grpSpLocks/>
          </p:cNvGrpSpPr>
          <p:nvPr userDrawn="1"/>
        </p:nvGrpSpPr>
        <p:grpSpPr bwMode="auto">
          <a:xfrm>
            <a:off x="217488" y="57150"/>
            <a:ext cx="685800" cy="598488"/>
            <a:chOff x="609599" y="4343401"/>
            <a:chExt cx="1036319" cy="904875"/>
          </a:xfrm>
        </p:grpSpPr>
        <p:pic>
          <p:nvPicPr>
            <p:cNvPr id="12" name="Picture 19" descr="CCC flag.bmp"/>
            <p:cNvPicPr>
              <a:picLocks noChangeAspect="1"/>
            </p:cNvPicPr>
            <p:nvPr/>
          </p:nvPicPr>
          <p:blipFill>
            <a:blip r:embed="rId2" cstate="print"/>
            <a:srcRect b="1042"/>
            <a:stretch>
              <a:fillRect/>
            </a:stretch>
          </p:blipFill>
          <p:spPr bwMode="auto">
            <a:xfrm>
              <a:off x="609599" y="4343401"/>
              <a:ext cx="1036319" cy="904875"/>
            </a:xfrm>
            <a:prstGeom prst="rect">
              <a:avLst/>
            </a:prstGeom>
            <a:noFill/>
            <a:ln w="9525">
              <a:solidFill>
                <a:srgbClr val="FF0000"/>
              </a:solidFill>
              <a:miter lim="800000"/>
              <a:headEnd/>
              <a:tailEnd/>
            </a:ln>
          </p:spPr>
        </p:pic>
        <p:sp>
          <p:nvSpPr>
            <p:cNvPr id="13" name="Right Triangle 12"/>
            <p:cNvSpPr>
              <a:spLocks noChangeArrowheads="1"/>
            </p:cNvSpPr>
            <p:nvPr/>
          </p:nvSpPr>
          <p:spPr bwMode="auto">
            <a:xfrm rot="5400000">
              <a:off x="416242" y="4536758"/>
              <a:ext cx="902474" cy="515760"/>
            </a:xfrm>
            <a:prstGeom prst="rtTriangle">
              <a:avLst/>
            </a:prstGeom>
            <a:solidFill>
              <a:srgbClr val="FF0000"/>
            </a:solidFill>
            <a:ln w="25400" algn="ctr">
              <a:solidFill>
                <a:srgbClr val="FF0000"/>
              </a:solid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cs typeface="+mn-cs"/>
              </a:endParaRPr>
            </a:p>
          </p:txBody>
        </p:sp>
        <p:sp>
          <p:nvSpPr>
            <p:cNvPr id="14" name="Right Triangle 13"/>
            <p:cNvSpPr>
              <a:spLocks noChangeArrowheads="1"/>
            </p:cNvSpPr>
            <p:nvPr/>
          </p:nvSpPr>
          <p:spPr bwMode="auto">
            <a:xfrm rot="16200000" flipH="1">
              <a:off x="935601" y="4535558"/>
              <a:ext cx="902474" cy="518160"/>
            </a:xfrm>
            <a:prstGeom prst="rtTriangle">
              <a:avLst/>
            </a:prstGeom>
            <a:solidFill>
              <a:srgbClr val="FF0000"/>
            </a:solidFill>
            <a:ln w="25400" algn="ctr">
              <a:solidFill>
                <a:srgbClr val="FF0000"/>
              </a:solidFill>
              <a:miter lim="800000"/>
              <a:headEnd/>
              <a:tailEnd/>
            </a:ln>
          </p:spPr>
          <p:txBody>
            <a:bodyPr vert="eaVert" anchor="ctr"/>
            <a:lstStyle/>
            <a:p>
              <a:pPr algn="ctr" fontAlgn="auto">
                <a:spcBef>
                  <a:spcPts val="0"/>
                </a:spcBef>
                <a:spcAft>
                  <a:spcPts val="0"/>
                </a:spcAft>
                <a:defRPr/>
              </a:pPr>
              <a:endParaRPr lang="en-US">
                <a:solidFill>
                  <a:schemeClr val="lt1"/>
                </a:solidFill>
                <a:latin typeface="+mn-lt"/>
                <a:cs typeface="+mn-cs"/>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3"/>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 name="Group 18"/>
          <p:cNvGrpSpPr>
            <a:grpSpLocks/>
          </p:cNvGrpSpPr>
          <p:nvPr userDrawn="1"/>
        </p:nvGrpSpPr>
        <p:grpSpPr bwMode="auto">
          <a:xfrm>
            <a:off x="217488" y="57150"/>
            <a:ext cx="685800" cy="598488"/>
            <a:chOff x="609599" y="4343401"/>
            <a:chExt cx="1036319" cy="904875"/>
          </a:xfrm>
        </p:grpSpPr>
        <p:pic>
          <p:nvPicPr>
            <p:cNvPr id="8" name="Picture 19" descr="CCC flag.bmp"/>
            <p:cNvPicPr>
              <a:picLocks noChangeAspect="1"/>
            </p:cNvPicPr>
            <p:nvPr/>
          </p:nvPicPr>
          <p:blipFill>
            <a:blip r:embed="rId2" cstate="print"/>
            <a:srcRect b="1042"/>
            <a:stretch>
              <a:fillRect/>
            </a:stretch>
          </p:blipFill>
          <p:spPr bwMode="auto">
            <a:xfrm>
              <a:off x="609599" y="4343401"/>
              <a:ext cx="1036319" cy="904875"/>
            </a:xfrm>
            <a:prstGeom prst="rect">
              <a:avLst/>
            </a:prstGeom>
            <a:noFill/>
            <a:ln w="9525">
              <a:solidFill>
                <a:srgbClr val="FF0000"/>
              </a:solidFill>
              <a:miter lim="800000"/>
              <a:headEnd/>
              <a:tailEnd/>
            </a:ln>
          </p:spPr>
        </p:pic>
        <p:sp>
          <p:nvSpPr>
            <p:cNvPr id="9" name="Right Triangle 8"/>
            <p:cNvSpPr>
              <a:spLocks noChangeArrowheads="1"/>
            </p:cNvSpPr>
            <p:nvPr/>
          </p:nvSpPr>
          <p:spPr bwMode="auto">
            <a:xfrm rot="5400000">
              <a:off x="416242" y="4536758"/>
              <a:ext cx="902474" cy="515760"/>
            </a:xfrm>
            <a:prstGeom prst="rtTriangle">
              <a:avLst/>
            </a:prstGeom>
            <a:solidFill>
              <a:srgbClr val="FF0000"/>
            </a:solidFill>
            <a:ln w="25400" algn="ctr">
              <a:solidFill>
                <a:srgbClr val="FF0000"/>
              </a:solid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cs typeface="+mn-cs"/>
              </a:endParaRPr>
            </a:p>
          </p:txBody>
        </p:sp>
        <p:sp>
          <p:nvSpPr>
            <p:cNvPr id="10" name="Right Triangle 9"/>
            <p:cNvSpPr>
              <a:spLocks noChangeArrowheads="1"/>
            </p:cNvSpPr>
            <p:nvPr/>
          </p:nvSpPr>
          <p:spPr bwMode="auto">
            <a:xfrm rot="16200000" flipH="1">
              <a:off x="935601" y="4535558"/>
              <a:ext cx="902474" cy="518160"/>
            </a:xfrm>
            <a:prstGeom prst="rtTriangle">
              <a:avLst/>
            </a:prstGeom>
            <a:solidFill>
              <a:srgbClr val="FF0000"/>
            </a:solidFill>
            <a:ln w="25400" algn="ctr">
              <a:solidFill>
                <a:srgbClr val="FF0000"/>
              </a:solidFill>
              <a:miter lim="800000"/>
              <a:headEnd/>
              <a:tailEnd/>
            </a:ln>
          </p:spPr>
          <p:txBody>
            <a:bodyPr vert="eaVert" anchor="ctr"/>
            <a:lstStyle/>
            <a:p>
              <a:pPr algn="ctr" fontAlgn="auto">
                <a:spcBef>
                  <a:spcPts val="0"/>
                </a:spcBef>
                <a:spcAft>
                  <a:spcPts val="0"/>
                </a:spcAft>
                <a:defRPr/>
              </a:pPr>
              <a:endParaRPr lang="en-US">
                <a:solidFill>
                  <a:schemeClr val="lt1"/>
                </a:solidFill>
                <a:latin typeface="+mn-lt"/>
                <a:cs typeface="+mn-cs"/>
              </a:endParaRPr>
            </a:p>
          </p:txBody>
        </p:sp>
      </p:gr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3"/>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8"/>
          <p:cNvGrpSpPr>
            <a:grpSpLocks/>
          </p:cNvGrpSpPr>
          <p:nvPr userDrawn="1"/>
        </p:nvGrpSpPr>
        <p:grpSpPr bwMode="auto">
          <a:xfrm>
            <a:off x="217488" y="57150"/>
            <a:ext cx="685800" cy="598488"/>
            <a:chOff x="609599" y="4343401"/>
            <a:chExt cx="1036319" cy="904875"/>
          </a:xfrm>
        </p:grpSpPr>
        <p:pic>
          <p:nvPicPr>
            <p:cNvPr id="7" name="Picture 19" descr="CCC flag.bmp"/>
            <p:cNvPicPr>
              <a:picLocks noChangeAspect="1"/>
            </p:cNvPicPr>
            <p:nvPr/>
          </p:nvPicPr>
          <p:blipFill>
            <a:blip r:embed="rId2" cstate="print"/>
            <a:srcRect b="1042"/>
            <a:stretch>
              <a:fillRect/>
            </a:stretch>
          </p:blipFill>
          <p:spPr bwMode="auto">
            <a:xfrm>
              <a:off x="609599" y="4343401"/>
              <a:ext cx="1036319" cy="904875"/>
            </a:xfrm>
            <a:prstGeom prst="rect">
              <a:avLst/>
            </a:prstGeom>
            <a:noFill/>
            <a:ln w="9525">
              <a:noFill/>
              <a:miter lim="800000"/>
              <a:headEnd/>
              <a:tailEnd/>
            </a:ln>
          </p:spPr>
        </p:pic>
        <p:sp>
          <p:nvSpPr>
            <p:cNvPr id="8" name="Right Triangle 7"/>
            <p:cNvSpPr>
              <a:spLocks noChangeArrowheads="1"/>
            </p:cNvSpPr>
            <p:nvPr/>
          </p:nvSpPr>
          <p:spPr bwMode="auto">
            <a:xfrm rot="5400000">
              <a:off x="416242" y="4536758"/>
              <a:ext cx="902474" cy="515760"/>
            </a:xfrm>
            <a:prstGeom prst="rtTriangle">
              <a:avLst/>
            </a:prstGeom>
            <a:solidFill>
              <a:srgbClr val="FF0000"/>
            </a:solidFill>
            <a:ln w="25400" algn="ctr">
              <a:no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cs typeface="+mn-cs"/>
              </a:endParaRPr>
            </a:p>
          </p:txBody>
        </p:sp>
        <p:sp>
          <p:nvSpPr>
            <p:cNvPr id="9" name="Right Triangle 8"/>
            <p:cNvSpPr>
              <a:spLocks noChangeArrowheads="1"/>
            </p:cNvSpPr>
            <p:nvPr/>
          </p:nvSpPr>
          <p:spPr bwMode="auto">
            <a:xfrm rot="16200000" flipH="1">
              <a:off x="935601" y="4535558"/>
              <a:ext cx="902474" cy="518160"/>
            </a:xfrm>
            <a:prstGeom prst="rtTriangle">
              <a:avLst/>
            </a:prstGeom>
            <a:solidFill>
              <a:srgbClr val="FF0000"/>
            </a:solidFill>
            <a:ln w="25400" algn="ctr">
              <a:noFill/>
              <a:miter lim="800000"/>
              <a:headEnd/>
              <a:tailEnd/>
            </a:ln>
          </p:spPr>
          <p:txBody>
            <a:bodyPr vert="eaVert" anchor="ctr"/>
            <a:lstStyle/>
            <a:p>
              <a:pPr algn="ctr" fontAlgn="auto">
                <a:spcBef>
                  <a:spcPts val="0"/>
                </a:spcBef>
                <a:spcAft>
                  <a:spcPts val="0"/>
                </a:spcAft>
                <a:defRPr/>
              </a:pPr>
              <a:endParaRPr lang="en-US">
                <a:solidFill>
                  <a:schemeClr val="lt1"/>
                </a:solidFill>
                <a:latin typeface="+mn-lt"/>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8"/>
          <p:cNvGrpSpPr>
            <a:grpSpLocks/>
          </p:cNvGrpSpPr>
          <p:nvPr userDrawn="1"/>
        </p:nvGrpSpPr>
        <p:grpSpPr bwMode="auto">
          <a:xfrm>
            <a:off x="217488" y="57150"/>
            <a:ext cx="685800" cy="598488"/>
            <a:chOff x="609599" y="4343401"/>
            <a:chExt cx="1036319" cy="904875"/>
          </a:xfrm>
        </p:grpSpPr>
        <p:pic>
          <p:nvPicPr>
            <p:cNvPr id="10" name="Picture 19" descr="CCC flag.bmp"/>
            <p:cNvPicPr>
              <a:picLocks noChangeAspect="1"/>
            </p:cNvPicPr>
            <p:nvPr/>
          </p:nvPicPr>
          <p:blipFill>
            <a:blip r:embed="rId2" cstate="print"/>
            <a:srcRect b="1042"/>
            <a:stretch>
              <a:fillRect/>
            </a:stretch>
          </p:blipFill>
          <p:spPr bwMode="auto">
            <a:xfrm>
              <a:off x="609599" y="4343401"/>
              <a:ext cx="1036319" cy="904875"/>
            </a:xfrm>
            <a:prstGeom prst="rect">
              <a:avLst/>
            </a:prstGeom>
            <a:noFill/>
            <a:ln w="9525">
              <a:noFill/>
              <a:miter lim="800000"/>
              <a:headEnd/>
              <a:tailEnd/>
            </a:ln>
          </p:spPr>
        </p:pic>
        <p:sp>
          <p:nvSpPr>
            <p:cNvPr id="11" name="Right Triangle 10"/>
            <p:cNvSpPr>
              <a:spLocks noChangeArrowheads="1"/>
            </p:cNvSpPr>
            <p:nvPr/>
          </p:nvSpPr>
          <p:spPr bwMode="auto">
            <a:xfrm rot="5400000">
              <a:off x="416242" y="4536758"/>
              <a:ext cx="902474" cy="515760"/>
            </a:xfrm>
            <a:prstGeom prst="rtTriangle">
              <a:avLst/>
            </a:prstGeom>
            <a:solidFill>
              <a:srgbClr val="FF0000"/>
            </a:solidFill>
            <a:ln w="25400" algn="ctr">
              <a:no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cs typeface="+mn-cs"/>
              </a:endParaRPr>
            </a:p>
          </p:txBody>
        </p:sp>
        <p:sp>
          <p:nvSpPr>
            <p:cNvPr id="12" name="Right Triangle 11"/>
            <p:cNvSpPr>
              <a:spLocks noChangeArrowheads="1"/>
            </p:cNvSpPr>
            <p:nvPr/>
          </p:nvSpPr>
          <p:spPr bwMode="auto">
            <a:xfrm rot="16200000" flipH="1">
              <a:off x="935601" y="4535558"/>
              <a:ext cx="902474" cy="518160"/>
            </a:xfrm>
            <a:prstGeom prst="rtTriangle">
              <a:avLst/>
            </a:prstGeom>
            <a:solidFill>
              <a:srgbClr val="FF0000"/>
            </a:solidFill>
            <a:ln w="25400" algn="ctr">
              <a:noFill/>
              <a:miter lim="800000"/>
              <a:headEnd/>
              <a:tailEnd/>
            </a:ln>
          </p:spPr>
          <p:txBody>
            <a:bodyPr vert="eaVert" anchor="ctr"/>
            <a:lstStyle/>
            <a:p>
              <a:pPr algn="ctr" fontAlgn="auto">
                <a:spcBef>
                  <a:spcPts val="0"/>
                </a:spcBef>
                <a:spcAft>
                  <a:spcPts val="0"/>
                </a:spcAft>
                <a:defRPr/>
              </a:pPr>
              <a:endParaRPr lang="en-US">
                <a:solidFill>
                  <a:schemeClr val="lt1"/>
                </a:solidFill>
                <a:latin typeface="+mn-lt"/>
                <a:cs typeface="+mn-cs"/>
              </a:endParaRPr>
            </a:p>
          </p:txBody>
        </p:sp>
      </p:gr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8"/>
          <p:cNvGrpSpPr>
            <a:grpSpLocks/>
          </p:cNvGrpSpPr>
          <p:nvPr userDrawn="1"/>
        </p:nvGrpSpPr>
        <p:grpSpPr bwMode="auto">
          <a:xfrm>
            <a:off x="217488" y="57150"/>
            <a:ext cx="685800" cy="598488"/>
            <a:chOff x="609599" y="4343401"/>
            <a:chExt cx="1036319" cy="904875"/>
          </a:xfrm>
        </p:grpSpPr>
        <p:pic>
          <p:nvPicPr>
            <p:cNvPr id="10" name="Picture 19" descr="CCC flag.bmp"/>
            <p:cNvPicPr>
              <a:picLocks noChangeAspect="1"/>
            </p:cNvPicPr>
            <p:nvPr/>
          </p:nvPicPr>
          <p:blipFill>
            <a:blip r:embed="rId2" cstate="print"/>
            <a:srcRect b="1042"/>
            <a:stretch>
              <a:fillRect/>
            </a:stretch>
          </p:blipFill>
          <p:spPr bwMode="auto">
            <a:xfrm>
              <a:off x="609599" y="4343401"/>
              <a:ext cx="1036319" cy="904875"/>
            </a:xfrm>
            <a:prstGeom prst="rect">
              <a:avLst/>
            </a:prstGeom>
            <a:noFill/>
            <a:ln w="9525">
              <a:noFill/>
              <a:miter lim="800000"/>
              <a:headEnd/>
              <a:tailEnd/>
            </a:ln>
          </p:spPr>
        </p:pic>
        <p:sp>
          <p:nvSpPr>
            <p:cNvPr id="11" name="Right Triangle 10"/>
            <p:cNvSpPr>
              <a:spLocks noChangeArrowheads="1"/>
            </p:cNvSpPr>
            <p:nvPr/>
          </p:nvSpPr>
          <p:spPr bwMode="auto">
            <a:xfrm rot="5400000">
              <a:off x="416242" y="4536758"/>
              <a:ext cx="902474" cy="515760"/>
            </a:xfrm>
            <a:prstGeom prst="rtTriangle">
              <a:avLst/>
            </a:prstGeom>
            <a:solidFill>
              <a:srgbClr val="FF0000"/>
            </a:solidFill>
            <a:ln w="25400" algn="ctr">
              <a:no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cs typeface="+mn-cs"/>
              </a:endParaRPr>
            </a:p>
          </p:txBody>
        </p:sp>
        <p:sp>
          <p:nvSpPr>
            <p:cNvPr id="12" name="Right Triangle 11"/>
            <p:cNvSpPr>
              <a:spLocks noChangeArrowheads="1"/>
            </p:cNvSpPr>
            <p:nvPr/>
          </p:nvSpPr>
          <p:spPr bwMode="auto">
            <a:xfrm rot="16200000" flipH="1">
              <a:off x="935601" y="4535558"/>
              <a:ext cx="902474" cy="518160"/>
            </a:xfrm>
            <a:prstGeom prst="rtTriangle">
              <a:avLst/>
            </a:prstGeom>
            <a:solidFill>
              <a:srgbClr val="FF0000"/>
            </a:solidFill>
            <a:ln w="25400" algn="ctr">
              <a:noFill/>
              <a:miter lim="800000"/>
              <a:headEnd/>
              <a:tailEnd/>
            </a:ln>
          </p:spPr>
          <p:txBody>
            <a:bodyPr vert="eaVert" anchor="ctr"/>
            <a:lstStyle/>
            <a:p>
              <a:pPr algn="ctr" fontAlgn="auto">
                <a:spcBef>
                  <a:spcPts val="0"/>
                </a:spcBef>
                <a:spcAft>
                  <a:spcPts val="0"/>
                </a:spcAft>
                <a:defRPr/>
              </a:pPr>
              <a:endParaRPr lang="en-US">
                <a:solidFill>
                  <a:schemeClr val="lt1"/>
                </a:solidFill>
                <a:latin typeface="+mn-lt"/>
                <a:cs typeface="+mn-cs"/>
              </a:endParaRPr>
            </a:p>
          </p:txBody>
        </p:sp>
      </p:gr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872" r:id="rId1"/>
    <p:sldLayoutId id="2147484873" r:id="rId2"/>
    <p:sldLayoutId id="2147484874" r:id="rId3"/>
    <p:sldLayoutId id="2147484875" r:id="rId4"/>
    <p:sldLayoutId id="2147484876" r:id="rId5"/>
    <p:sldLayoutId id="2147484877" r:id="rId6"/>
    <p:sldLayoutId id="2147484878" r:id="rId7"/>
    <p:sldLayoutId id="2147484879" r:id="rId8"/>
    <p:sldLayoutId id="2147484880" r:id="rId9"/>
    <p:sldLayoutId id="2147484881" r:id="rId10"/>
    <p:sldLayoutId id="2147484882" r:id="rId11"/>
    <p:sldLayoutId id="2147484883" r:id="rId12"/>
    <p:sldLayoutId id="2147484884" r:id="rId13"/>
    <p:sldLayoutId id="2147484885" r:id="rId14"/>
    <p:sldLayoutId id="2147484886" r:id="rId15"/>
    <p:sldLayoutId id="2147484887" r:id="rId16"/>
    <p:sldLayoutId id="2147484888" r:id="rId17"/>
    <p:sldLayoutId id="2147484889" r:id="rId18"/>
    <p:sldLayoutId id="2147484890" r:id="rId19"/>
    <p:sldLayoutId id="2147484891" r:id="rId20"/>
    <p:sldLayoutId id="2147484892" r:id="rId21"/>
    <p:sldLayoutId id="2147484893" r:id="rId22"/>
    <p:sldLayoutId id="2147484894" r:id="rId23"/>
    <p:sldLayoutId id="2147484895" r:id="rId24"/>
    <p:sldLayoutId id="2147484896" r:id="rId25"/>
    <p:sldLayoutId id="2147484897" r:id="rId26"/>
    <p:sldLayoutId id="2147484898" r:id="rId27"/>
    <p:sldLayoutId id="2147484899" r:id="rId28"/>
    <p:sldLayoutId id="2147484900" r:id="rId29"/>
    <p:sldLayoutId id="2147484901" r:id="rId30"/>
    <p:sldLayoutId id="2147484902" r:id="rId31"/>
    <p:sldLayoutId id="2147484903" r:id="rId32"/>
  </p:sldLayoutIdLst>
  <p:hf sldNum="0"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FF0000"/>
        </a:buClr>
        <a:buFont typeface="Wingdings" pitchFamily="2" charset="2"/>
        <a:buChar char="§"/>
        <a:defRPr sz="26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FF0000"/>
        </a:buClr>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FF0000"/>
        </a:buClr>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FF0000"/>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00.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22.png"/></Relationships>
</file>

<file path=ppt/slides/_rels/slide101.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4.png"/><Relationship Id="rId4" Type="http://schemas.openxmlformats.org/officeDocument/2006/relationships/image" Target="../media/image123.png"/></Relationships>
</file>

<file path=ppt/slides/_rels/slide102.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6.png"/><Relationship Id="rId4" Type="http://schemas.openxmlformats.org/officeDocument/2006/relationships/image" Target="../media/image125.png"/></Relationships>
</file>

<file path=ppt/slides/_rels/slide103.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9.emf"/><Relationship Id="rId5" Type="http://schemas.openxmlformats.org/officeDocument/2006/relationships/image" Target="../media/image128.emf"/><Relationship Id="rId4" Type="http://schemas.openxmlformats.org/officeDocument/2006/relationships/image" Target="../media/image127.emf"/></Relationships>
</file>

<file path=ppt/slides/_rels/slide104.xml.rels><?xml version="1.0" encoding="UTF-8" standalone="yes"?>
<Relationships xmlns="http://schemas.openxmlformats.org/package/2006/relationships"><Relationship Id="rId3" Type="http://schemas.openxmlformats.org/officeDocument/2006/relationships/image" Target="../media/image113.jpeg"/><Relationship Id="rId7" Type="http://schemas.openxmlformats.org/officeDocument/2006/relationships/image" Target="../media/image133.emf"/><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2.emf"/><Relationship Id="rId5" Type="http://schemas.openxmlformats.org/officeDocument/2006/relationships/image" Target="../media/image131.emf"/><Relationship Id="rId4" Type="http://schemas.openxmlformats.org/officeDocument/2006/relationships/image" Target="../media/image130.emf"/></Relationships>
</file>

<file path=ppt/slides/_rels/slide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35.png"/></Relationships>
</file>

<file path=ppt/slides/_rels/slide108.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38.emf"/><Relationship Id="rId4" Type="http://schemas.openxmlformats.org/officeDocument/2006/relationships/image" Target="../media/image137.jpeg"/></Relationships>
</file>

<file path=ppt/slides/_rels/slide109.xml.rels><?xml version="1.0" encoding="UTF-8" standalone="yes"?>
<Relationships xmlns="http://schemas.openxmlformats.org/package/2006/relationships"><Relationship Id="rId3" Type="http://schemas.openxmlformats.org/officeDocument/2006/relationships/image" Target="../media/image139.em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38.emf"/></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17.xml"/><Relationship Id="rId4" Type="http://schemas.openxmlformats.org/officeDocument/2006/relationships/image" Target="../media/image17.png"/></Relationships>
</file>

<file path=ppt/slides/_rels/slide110.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42.jpeg"/><Relationship Id="rId4" Type="http://schemas.openxmlformats.org/officeDocument/2006/relationships/image" Target="../media/image141.jpeg"/></Relationships>
</file>

<file path=ppt/slides/_rels/slide111.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120.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51.jpeg"/></Relationships>
</file>

<file path=ppt/slides/_rels/slide122.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5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9.png"/><Relationship Id="rId1" Type="http://schemas.openxmlformats.org/officeDocument/2006/relationships/slideLayout" Target="../slideLayouts/slideLayout18.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9.pn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9.png"/><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9.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9.png"/><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9.png"/><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28.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9.png"/><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9.png"/><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9.png"/><Relationship Id="rId1" Type="http://schemas.openxmlformats.org/officeDocument/2006/relationships/slideLayout" Target="../slideLayouts/slideLayout31.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9.png"/><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9.png"/><Relationship Id="rId1" Type="http://schemas.openxmlformats.org/officeDocument/2006/relationships/slideLayout" Target="../slideLayouts/slideLayout31.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9.png"/><Relationship Id="rId1" Type="http://schemas.openxmlformats.org/officeDocument/2006/relationships/slideLayout" Target="../slideLayouts/slideLayout31.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9.png"/><Relationship Id="rId1" Type="http://schemas.openxmlformats.org/officeDocument/2006/relationships/slideLayout" Target="../slideLayouts/slideLayout31.xml"/><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9.png"/><Relationship Id="rId1" Type="http://schemas.openxmlformats.org/officeDocument/2006/relationships/slideLayout" Target="../slideLayouts/slideLayout31.xml"/><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file:///C:\Users\lenovo\Desktop\videos-presentation\Alaa%20%20june_0001.avi" TargetMode="External"/><Relationship Id="rId4" Type="http://schemas.openxmlformats.org/officeDocument/2006/relationships/image" Target="../media/image64.png"/></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file:///C:\Users\lenovo\Desktop\videos-presentation\Alaa_0001.avi" TargetMode="External"/><Relationship Id="rId4" Type="http://schemas.openxmlformats.org/officeDocument/2006/relationships/image" Target="../media/image65.png"/></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file:///C:\Users\lenovo\Desktop\videos-presentation\Alaa%20part%20a%20june_0001.avi" TargetMode="External"/><Relationship Id="rId4" Type="http://schemas.openxmlformats.org/officeDocument/2006/relationships/image" Target="../media/image66.png"/></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file:///C:\Users\lenovo\Desktop\videos-presentation\Alaa%20%20june%20m_0001.avi" TargetMode="External"/><Relationship Id="rId4" Type="http://schemas.openxmlformats.org/officeDocument/2006/relationships/image" Target="../media/image67.png"/></Relationships>
</file>

<file path=ppt/slides/_rels/slide4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7.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5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6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9.png"/><Relationship Id="rId1" Type="http://schemas.openxmlformats.org/officeDocument/2006/relationships/slideLayout" Target="../slideLayouts/slideLayout32.xml"/></Relationships>
</file>

<file path=ppt/slides/_rels/slide6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81.png"/><Relationship Id="rId4" Type="http://schemas.openxmlformats.org/officeDocument/2006/relationships/image" Target="../media/image80.png"/></Relationships>
</file>

<file path=ppt/slides/_rels/slide6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6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6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7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7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80.png"/></Relationships>
</file>

<file path=ppt/slides/_rels/slide7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7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7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7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8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94.png"/></Relationships>
</file>

<file path=ppt/slides/_rels/slide8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8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8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8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8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9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5.png"/></Relationships>
</file>

<file path=ppt/slides/_rels/slide9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9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9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1.png"/><Relationship Id="rId7" Type="http://schemas.openxmlformats.org/officeDocument/2006/relationships/diagramColors" Target="../diagrams/colors1.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8" Type="http://schemas.openxmlformats.org/officeDocument/2006/relationships/image" Target="../media/image118.jpeg"/><Relationship Id="rId3" Type="http://schemas.openxmlformats.org/officeDocument/2006/relationships/image" Target="../media/image113.jpeg"/><Relationship Id="rId7" Type="http://schemas.openxmlformats.org/officeDocument/2006/relationships/image" Target="../media/image117.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16.jpeg"/><Relationship Id="rId5" Type="http://schemas.openxmlformats.org/officeDocument/2006/relationships/image" Target="../media/image115.jpeg"/><Relationship Id="rId4" Type="http://schemas.openxmlformats.org/officeDocument/2006/relationships/image" Target="../media/image114.jpeg"/><Relationship Id="rId9" Type="http://schemas.openxmlformats.org/officeDocument/2006/relationships/image" Target="../media/image119.jpeg"/></Relationships>
</file>

<file path=ppt/slides/_rels/slide99.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1.png"/><Relationship Id="rId4" Type="http://schemas.openxmlformats.org/officeDocument/2006/relationships/image" Target="../media/image1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d-00-표지-완성 copy"/>
          <p:cNvPicPr>
            <a:picLocks noChangeAspect="1" noChangeArrowheads="1"/>
          </p:cNvPicPr>
          <p:nvPr/>
        </p:nvPicPr>
        <p:blipFill>
          <a:blip r:embed="rId3" cstate="print">
            <a:lum bright="70000" contrast="-70000"/>
          </a:blip>
          <a:srcRect/>
          <a:stretch>
            <a:fillRect/>
          </a:stretch>
        </p:blipFill>
        <p:spPr bwMode="auto">
          <a:xfrm>
            <a:off x="0" y="0"/>
            <a:ext cx="9140825" cy="6856413"/>
          </a:xfrm>
          <a:prstGeom prst="rect">
            <a:avLst/>
          </a:prstGeom>
          <a:solidFill>
            <a:schemeClr val="tx1">
              <a:lumMod val="75000"/>
              <a:lumOff val="25000"/>
            </a:schemeClr>
          </a:solidFill>
          <a:ln w="9525">
            <a:solidFill>
              <a:schemeClr val="bg1">
                <a:lumMod val="85000"/>
              </a:schemeClr>
            </a:solidFill>
            <a:miter lim="800000"/>
            <a:headEnd/>
            <a:tailEnd/>
          </a:ln>
        </p:spPr>
      </p:pic>
      <p:pic>
        <p:nvPicPr>
          <p:cNvPr id="34819" name="Picture 8" descr="00"/>
          <p:cNvPicPr>
            <a:picLocks noChangeAspect="1" noChangeArrowheads="1"/>
          </p:cNvPicPr>
          <p:nvPr/>
        </p:nvPicPr>
        <p:blipFill>
          <a:blip r:embed="rId4" cstate="print"/>
          <a:srcRect/>
          <a:stretch>
            <a:fillRect/>
          </a:stretch>
        </p:blipFill>
        <p:spPr bwMode="auto">
          <a:xfrm>
            <a:off x="0" y="5114925"/>
            <a:ext cx="9140825" cy="1743075"/>
          </a:xfrm>
          <a:prstGeom prst="rect">
            <a:avLst/>
          </a:prstGeom>
          <a:noFill/>
          <a:ln w="9525">
            <a:noFill/>
            <a:miter lim="800000"/>
            <a:headEnd/>
            <a:tailEnd/>
          </a:ln>
        </p:spPr>
      </p:pic>
      <p:sp>
        <p:nvSpPr>
          <p:cNvPr id="34820" name="Rectangle 20"/>
          <p:cNvSpPr>
            <a:spLocks noChangeArrowheads="1"/>
          </p:cNvSpPr>
          <p:nvPr/>
        </p:nvSpPr>
        <p:spPr bwMode="auto">
          <a:xfrm>
            <a:off x="585788" y="6578600"/>
            <a:ext cx="2732087" cy="279400"/>
          </a:xfrm>
          <a:prstGeom prst="rect">
            <a:avLst/>
          </a:prstGeom>
          <a:noFill/>
          <a:ln w="9525" algn="ctr">
            <a:noFill/>
            <a:round/>
            <a:headEnd/>
            <a:tailEnd/>
          </a:ln>
        </p:spPr>
        <p:txBody>
          <a:bodyPr lIns="128016" tIns="64008" rIns="128016" bIns="64008"/>
          <a:lstStyle/>
          <a:p>
            <a:pPr defTabSz="1279525"/>
            <a:endParaRPr lang="en-US" sz="2500"/>
          </a:p>
        </p:txBody>
      </p:sp>
      <p:pic>
        <p:nvPicPr>
          <p:cNvPr id="34821" name="Picture 9" descr="11"/>
          <p:cNvPicPr>
            <a:picLocks noChangeAspect="1" noChangeArrowheads="1"/>
          </p:cNvPicPr>
          <p:nvPr/>
        </p:nvPicPr>
        <p:blipFill>
          <a:blip r:embed="rId5" cstate="print"/>
          <a:srcRect/>
          <a:stretch>
            <a:fillRect/>
          </a:stretch>
        </p:blipFill>
        <p:spPr bwMode="auto">
          <a:xfrm>
            <a:off x="3175" y="3652838"/>
            <a:ext cx="9140825" cy="3246437"/>
          </a:xfrm>
          <a:prstGeom prst="rect">
            <a:avLst/>
          </a:prstGeom>
          <a:noFill/>
          <a:ln w="9525">
            <a:noFill/>
            <a:miter lim="800000"/>
            <a:headEnd/>
            <a:tailEnd/>
          </a:ln>
        </p:spPr>
      </p:pic>
      <p:pic>
        <p:nvPicPr>
          <p:cNvPr id="3078" name="Picture 6" descr="F:\Isra &amp; ALAA project\Picture1.jpg"/>
          <p:cNvPicPr>
            <a:picLocks noChangeAspect="1" noChangeArrowheads="1"/>
          </p:cNvPicPr>
          <p:nvPr/>
        </p:nvPicPr>
        <p:blipFill>
          <a:blip r:embed="rId6" cstate="print"/>
          <a:srcRect/>
          <a:stretch>
            <a:fillRect/>
          </a:stretch>
        </p:blipFill>
        <p:spPr bwMode="auto">
          <a:xfrm>
            <a:off x="710080" y="2104571"/>
            <a:ext cx="7757332" cy="31786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4823" name="Picture 8" descr="شعار الجامعة"/>
          <p:cNvPicPr>
            <a:picLocks noChangeAspect="1" noChangeArrowheads="1"/>
          </p:cNvPicPr>
          <p:nvPr/>
        </p:nvPicPr>
        <p:blipFill>
          <a:blip r:embed="rId7" cstate="print"/>
          <a:srcRect/>
          <a:stretch>
            <a:fillRect/>
          </a:stretch>
        </p:blipFill>
        <p:spPr bwMode="auto">
          <a:xfrm>
            <a:off x="0" y="6015038"/>
            <a:ext cx="898525" cy="842962"/>
          </a:xfrm>
          <a:prstGeom prst="rect">
            <a:avLst/>
          </a:prstGeom>
          <a:noFill/>
          <a:ln w="9525">
            <a:noFill/>
            <a:miter lim="800000"/>
            <a:headEnd/>
            <a:tailEnd/>
          </a:ln>
        </p:spPr>
      </p:pic>
      <p:sp>
        <p:nvSpPr>
          <p:cNvPr id="34824" name="TextBox 6"/>
          <p:cNvSpPr txBox="1">
            <a:spLocks noChangeArrowheads="1"/>
          </p:cNvSpPr>
          <p:nvPr/>
        </p:nvSpPr>
        <p:spPr bwMode="auto">
          <a:xfrm>
            <a:off x="977900" y="914400"/>
            <a:ext cx="6980238" cy="1384300"/>
          </a:xfrm>
          <a:prstGeom prst="rect">
            <a:avLst/>
          </a:prstGeom>
          <a:noFill/>
          <a:ln w="9525">
            <a:noFill/>
            <a:miter lim="800000"/>
            <a:headEnd/>
            <a:tailEnd/>
          </a:ln>
        </p:spPr>
        <p:txBody>
          <a:bodyPr>
            <a:spAutoFit/>
          </a:bodyPr>
          <a:lstStyle/>
          <a:p>
            <a:pPr algn="ctr"/>
            <a:r>
              <a:rPr lang="en-US" sz="2800"/>
              <a:t>Simulation Analysis for Green Design of Building Envelope</a:t>
            </a:r>
          </a:p>
          <a:p>
            <a:pPr algn="ctr"/>
            <a:endParaRPr lang="en-US" sz="2800"/>
          </a:p>
        </p:txBody>
      </p:sp>
      <p:sp>
        <p:nvSpPr>
          <p:cNvPr id="34825" name="TextBox 9"/>
          <p:cNvSpPr txBox="1">
            <a:spLocks noChangeArrowheads="1"/>
          </p:cNvSpPr>
          <p:nvPr/>
        </p:nvSpPr>
        <p:spPr bwMode="auto">
          <a:xfrm>
            <a:off x="1004888" y="6110288"/>
            <a:ext cx="3335337" cy="600075"/>
          </a:xfrm>
          <a:prstGeom prst="rect">
            <a:avLst/>
          </a:prstGeom>
          <a:noFill/>
          <a:ln w="9525">
            <a:noFill/>
            <a:miter lim="800000"/>
            <a:headEnd/>
            <a:tailEnd/>
          </a:ln>
        </p:spPr>
        <p:txBody>
          <a:bodyPr>
            <a:spAutoFit/>
          </a:bodyPr>
          <a:lstStyle/>
          <a:p>
            <a:pPr algn="ctr"/>
            <a:r>
              <a:rPr lang="en-US"/>
              <a:t>An-Najah National University</a:t>
            </a:r>
          </a:p>
          <a:p>
            <a:pPr algn="ctr"/>
            <a:r>
              <a:rPr lang="en-US" sz="1500"/>
              <a:t>Faculty of Building Engineering</a:t>
            </a:r>
          </a:p>
        </p:txBody>
      </p:sp>
      <p:sp>
        <p:nvSpPr>
          <p:cNvPr id="34826" name="TextBox 10"/>
          <p:cNvSpPr txBox="1">
            <a:spLocks noChangeArrowheads="1"/>
          </p:cNvSpPr>
          <p:nvPr/>
        </p:nvSpPr>
        <p:spPr bwMode="auto">
          <a:xfrm>
            <a:off x="7985125" y="6443663"/>
            <a:ext cx="1119188" cy="339725"/>
          </a:xfrm>
          <a:prstGeom prst="rect">
            <a:avLst/>
          </a:prstGeom>
          <a:noFill/>
          <a:ln w="9525">
            <a:noFill/>
            <a:miter lim="800000"/>
            <a:headEnd/>
            <a:tailEnd/>
          </a:ln>
        </p:spPr>
        <p:txBody>
          <a:bodyPr>
            <a:spAutoFit/>
          </a:bodyPr>
          <a:lstStyle/>
          <a:p>
            <a:r>
              <a:rPr lang="en-US" sz="1600"/>
              <a:t>May 2011</a:t>
            </a:r>
          </a:p>
        </p:txBody>
      </p:sp>
    </p:spTree>
  </p:cSld>
  <p:clrMapOvr>
    <a:masterClrMapping/>
  </p:clrMapOvr>
  <p:transition advClick="0">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403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403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403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44040"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4041"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44042" name="TextBox 12"/>
          <p:cNvSpPr txBox="1">
            <a:spLocks noChangeArrowheads="1"/>
          </p:cNvSpPr>
          <p:nvPr/>
        </p:nvSpPr>
        <p:spPr bwMode="auto">
          <a:xfrm>
            <a:off x="2667000" y="5848350"/>
            <a:ext cx="3810000" cy="461963"/>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ea typeface="Trebuchet MS" pitchFamily="34" charset="0"/>
                <a:cs typeface="Times New Roman" pitchFamily="18" charset="0"/>
              </a:rPr>
              <a:t>Front elevation </a:t>
            </a:r>
            <a:r>
              <a:rPr lang="en-US" sz="2400" b="1">
                <a:solidFill>
                  <a:srgbClr val="FF0000"/>
                </a:solidFill>
                <a:latin typeface="Times New Roman" pitchFamily="18" charset="0"/>
                <a:ea typeface="Trebuchet MS" pitchFamily="34" charset="0"/>
                <a:cs typeface="Times New Roman" pitchFamily="18" charset="0"/>
              </a:rPr>
              <a:t>after</a:t>
            </a:r>
            <a:endParaRPr lang="en-US" sz="2000">
              <a:solidFill>
                <a:srgbClr val="FF0000"/>
              </a:solidFill>
              <a:latin typeface="Times New Roman" pitchFamily="18" charset="0"/>
              <a:ea typeface="Trebuchet MS" pitchFamily="34" charset="0"/>
              <a:cs typeface="Times New Roman" pitchFamily="18" charset="0"/>
            </a:endParaRPr>
          </a:p>
        </p:txBody>
      </p:sp>
      <p:pic>
        <p:nvPicPr>
          <p:cNvPr id="44043" name="Picture 13" descr="1.jpg"/>
          <p:cNvPicPr>
            <a:picLocks noChangeAspect="1"/>
          </p:cNvPicPr>
          <p:nvPr/>
        </p:nvPicPr>
        <p:blipFill>
          <a:blip r:embed="rId3" cstate="print"/>
          <a:srcRect/>
          <a:stretch>
            <a:fillRect/>
          </a:stretch>
        </p:blipFill>
        <p:spPr bwMode="auto">
          <a:xfrm>
            <a:off x="377825" y="1524000"/>
            <a:ext cx="8413750" cy="43434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059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059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1059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C-environmental design</a:t>
            </a:r>
          </a:p>
        </p:txBody>
      </p:sp>
      <p:sp>
        <p:nvSpPr>
          <p:cNvPr id="9" name="TextBox 8"/>
          <p:cNvSpPr txBox="1"/>
          <p:nvPr/>
        </p:nvSpPr>
        <p:spPr>
          <a:xfrm>
            <a:off x="1295400" y="1295400"/>
            <a:ext cx="6477000" cy="1292225"/>
          </a:xfrm>
          <a:prstGeom prst="rect">
            <a:avLst/>
          </a:prstGeom>
          <a:noFill/>
        </p:spPr>
        <p:txBody>
          <a:bodyPr>
            <a:spAutoFit/>
          </a:bodyPr>
          <a:lstStyle/>
          <a:p>
            <a:pPr marL="342900" indent="-342900">
              <a:defRPr/>
            </a:pPr>
            <a:r>
              <a:rPr lang="en-US" sz="2400" dirty="0">
                <a:latin typeface="David" pitchFamily="34" charset="-79"/>
                <a:cs typeface="David" pitchFamily="34" charset="-79"/>
              </a:rPr>
              <a:t>3-Lighting design</a:t>
            </a:r>
          </a:p>
          <a:p>
            <a:pPr>
              <a:defRPr/>
            </a:pPr>
            <a:r>
              <a:rPr lang="en-US" dirty="0">
                <a:latin typeface="David" pitchFamily="34" charset="-79"/>
                <a:cs typeface="David" pitchFamily="34" charset="-79"/>
              </a:rPr>
              <a:t>      Artificial lighting </a:t>
            </a:r>
            <a:endParaRPr lang="en-US" dirty="0"/>
          </a:p>
          <a:p>
            <a:pPr>
              <a:defRPr/>
            </a:pPr>
            <a:endParaRPr lang="en-US" dirty="0"/>
          </a:p>
          <a:p>
            <a:pPr>
              <a:defRPr/>
            </a:pPr>
            <a:r>
              <a:rPr lang="en-US" dirty="0"/>
              <a:t> </a:t>
            </a:r>
          </a:p>
        </p:txBody>
      </p:sp>
      <p:pic>
        <p:nvPicPr>
          <p:cNvPr id="110601" name="Picture 3" descr="http://2.bp.blogspot.com/_CDOnoOqogXc/ShFb7HjmfhI/AAAAAAAAACU/n2thYDN9lko/S220/Picture1.jpg"/>
          <p:cNvPicPr>
            <a:picLocks noChangeAspect="1" noChangeArrowheads="1"/>
          </p:cNvPicPr>
          <p:nvPr/>
        </p:nvPicPr>
        <p:blipFill>
          <a:blip r:embed="rId3" cstate="print"/>
          <a:srcRect/>
          <a:stretch>
            <a:fillRect/>
          </a:stretch>
        </p:blipFill>
        <p:spPr bwMode="auto">
          <a:xfrm>
            <a:off x="7543800" y="1219200"/>
            <a:ext cx="1600200" cy="960438"/>
          </a:xfrm>
          <a:prstGeom prst="rect">
            <a:avLst/>
          </a:prstGeom>
          <a:noFill/>
          <a:ln w="9525">
            <a:noFill/>
            <a:miter lim="800000"/>
            <a:headEnd/>
            <a:tailEnd/>
          </a:ln>
        </p:spPr>
      </p:pic>
      <p:pic>
        <p:nvPicPr>
          <p:cNvPr id="110602" name="Picture 9" descr="C:\Users\samsonii\Desktop\DIALux.bmp"/>
          <p:cNvPicPr>
            <a:picLocks noChangeAspect="1" noChangeArrowheads="1"/>
          </p:cNvPicPr>
          <p:nvPr/>
        </p:nvPicPr>
        <p:blipFill>
          <a:blip r:embed="rId4" cstate="print"/>
          <a:srcRect/>
          <a:stretch>
            <a:fillRect/>
          </a:stretch>
        </p:blipFill>
        <p:spPr bwMode="auto">
          <a:xfrm>
            <a:off x="0" y="2590800"/>
            <a:ext cx="4267200" cy="3048000"/>
          </a:xfrm>
          <a:prstGeom prst="rect">
            <a:avLst/>
          </a:prstGeom>
          <a:noFill/>
          <a:ln w="9525">
            <a:solidFill>
              <a:schemeClr val="tx1"/>
            </a:solidFill>
            <a:miter lim="800000"/>
            <a:headEnd/>
            <a:tailEnd/>
          </a:ln>
        </p:spPr>
      </p:pic>
      <p:sp>
        <p:nvSpPr>
          <p:cNvPr id="110603" name="TextBox 10"/>
          <p:cNvSpPr txBox="1">
            <a:spLocks noChangeArrowheads="1"/>
          </p:cNvSpPr>
          <p:nvPr/>
        </p:nvSpPr>
        <p:spPr bwMode="auto">
          <a:xfrm>
            <a:off x="0" y="2209800"/>
            <a:ext cx="2209800" cy="369888"/>
          </a:xfrm>
          <a:prstGeom prst="rect">
            <a:avLst/>
          </a:prstGeom>
          <a:noFill/>
          <a:ln w="9525">
            <a:noFill/>
            <a:miter lim="800000"/>
            <a:headEnd/>
            <a:tailEnd/>
          </a:ln>
        </p:spPr>
        <p:txBody>
          <a:bodyPr>
            <a:spAutoFit/>
          </a:bodyPr>
          <a:lstStyle/>
          <a:p>
            <a:r>
              <a:rPr lang="en-US"/>
              <a:t>Department Fund</a:t>
            </a:r>
          </a:p>
        </p:txBody>
      </p:sp>
      <p:sp>
        <p:nvSpPr>
          <p:cNvPr id="14" name="Rectangle 13"/>
          <p:cNvSpPr>
            <a:spLocks noChangeArrowheads="1"/>
          </p:cNvSpPr>
          <p:nvPr/>
        </p:nvSpPr>
        <p:spPr bwMode="auto">
          <a:xfrm>
            <a:off x="4953000" y="2514600"/>
            <a:ext cx="2447925" cy="338138"/>
          </a:xfrm>
          <a:prstGeom prst="rect">
            <a:avLst/>
          </a:prstGeom>
          <a:noFill/>
          <a:ln w="9525">
            <a:noFill/>
            <a:miter lim="800000"/>
            <a:headEnd/>
            <a:tailEnd/>
          </a:ln>
        </p:spPr>
        <p:txBody>
          <a:bodyPr>
            <a:spAutoFit/>
          </a:bodyPr>
          <a:lstStyle/>
          <a:p>
            <a:r>
              <a:rPr lang="en-US" sz="1600"/>
              <a:t>Average illuminances[lx] </a:t>
            </a:r>
          </a:p>
        </p:txBody>
      </p:sp>
      <p:cxnSp>
        <p:nvCxnSpPr>
          <p:cNvPr id="17" name="Straight Connector 16"/>
          <p:cNvCxnSpPr/>
          <p:nvPr/>
        </p:nvCxnSpPr>
        <p:spPr>
          <a:xfrm>
            <a:off x="5105400" y="2895600"/>
            <a:ext cx="2286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4878388" y="3124200"/>
            <a:ext cx="4556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7164388" y="3124200"/>
            <a:ext cx="4556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a:spLocks noChangeArrowheads="1"/>
          </p:cNvSpPr>
          <p:nvPr/>
        </p:nvSpPr>
        <p:spPr bwMode="auto">
          <a:xfrm>
            <a:off x="4648200" y="3505200"/>
            <a:ext cx="1614488" cy="369888"/>
          </a:xfrm>
          <a:prstGeom prst="rect">
            <a:avLst/>
          </a:prstGeom>
          <a:noFill/>
          <a:ln w="9525">
            <a:noFill/>
            <a:miter lim="800000"/>
            <a:headEnd/>
            <a:tailEnd/>
          </a:ln>
        </p:spPr>
        <p:txBody>
          <a:bodyPr wrap="none">
            <a:spAutoFit/>
          </a:bodyPr>
          <a:lstStyle/>
          <a:p>
            <a:r>
              <a:rPr lang="en-US" b="1"/>
              <a:t>Direct  =</a:t>
            </a:r>
            <a:r>
              <a:rPr lang="en-US"/>
              <a:t> 243</a:t>
            </a:r>
            <a:r>
              <a:rPr lang="en-US" b="1"/>
              <a:t> </a:t>
            </a:r>
            <a:endParaRPr lang="en-US"/>
          </a:p>
        </p:txBody>
      </p:sp>
      <p:sp>
        <p:nvSpPr>
          <p:cNvPr id="24" name="Rectangle 23"/>
          <p:cNvSpPr>
            <a:spLocks noChangeArrowheads="1"/>
          </p:cNvSpPr>
          <p:nvPr/>
        </p:nvSpPr>
        <p:spPr bwMode="auto">
          <a:xfrm>
            <a:off x="7010400" y="3505200"/>
            <a:ext cx="1473200" cy="369888"/>
          </a:xfrm>
          <a:prstGeom prst="rect">
            <a:avLst/>
          </a:prstGeom>
          <a:noFill/>
          <a:ln w="9525">
            <a:noFill/>
            <a:miter lim="800000"/>
            <a:headEnd/>
            <a:tailEnd/>
          </a:ln>
        </p:spPr>
        <p:txBody>
          <a:bodyPr wrap="none">
            <a:spAutoFit/>
          </a:bodyPr>
          <a:lstStyle/>
          <a:p>
            <a:r>
              <a:rPr lang="en-US" b="1"/>
              <a:t>Indirect=</a:t>
            </a:r>
            <a:r>
              <a:rPr lang="en-US"/>
              <a:t> 41</a:t>
            </a:r>
          </a:p>
        </p:txBody>
      </p:sp>
      <p:cxnSp>
        <p:nvCxnSpPr>
          <p:cNvPr id="25" name="Straight Arrow Connector 24"/>
          <p:cNvCxnSpPr/>
          <p:nvPr/>
        </p:nvCxnSpPr>
        <p:spPr>
          <a:xfrm rot="5400000">
            <a:off x="5601495" y="3542506"/>
            <a:ext cx="1293812"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a:spLocks noChangeArrowheads="1"/>
          </p:cNvSpPr>
          <p:nvPr/>
        </p:nvSpPr>
        <p:spPr bwMode="auto">
          <a:xfrm>
            <a:off x="5334000" y="4191000"/>
            <a:ext cx="1822450" cy="369888"/>
          </a:xfrm>
          <a:prstGeom prst="rect">
            <a:avLst/>
          </a:prstGeom>
          <a:noFill/>
          <a:ln w="9525">
            <a:noFill/>
            <a:miter lim="800000"/>
            <a:headEnd/>
            <a:tailEnd/>
          </a:ln>
        </p:spPr>
        <p:txBody>
          <a:bodyPr>
            <a:spAutoFit/>
          </a:bodyPr>
          <a:lstStyle/>
          <a:p>
            <a:r>
              <a:rPr lang="en-US" b="1"/>
              <a:t>Total=</a:t>
            </a:r>
            <a:r>
              <a:rPr lang="en-US"/>
              <a:t> 284&gt;250</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1+#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1+#ppt_w/2"/>
                                          </p:val>
                                        </p:tav>
                                        <p:tav tm="100000">
                                          <p:val>
                                            <p:strVal val="#ppt_x"/>
                                          </p:val>
                                        </p:tav>
                                      </p:tavLst>
                                    </p:anim>
                                    <p:anim calcmode="lin" valueType="num">
                                      <p:cBhvr additive="base">
                                        <p:cTn id="33" dur="5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1+#ppt_w/2"/>
                                          </p:val>
                                        </p:tav>
                                        <p:tav tm="100000">
                                          <p:val>
                                            <p:strVal val="#ppt_x"/>
                                          </p:val>
                                        </p:tav>
                                      </p:tavLst>
                                    </p:anim>
                                    <p:anim calcmode="lin" valueType="num">
                                      <p:cBhvr additive="base">
                                        <p:cTn id="4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2" grpId="0"/>
      <p:bldP spid="24" grpId="0"/>
      <p:bldP spid="26"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162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162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1162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C-environmental design</a:t>
            </a:r>
          </a:p>
        </p:txBody>
      </p:sp>
      <p:sp>
        <p:nvSpPr>
          <p:cNvPr id="9" name="TextBox 8"/>
          <p:cNvSpPr txBox="1"/>
          <p:nvPr/>
        </p:nvSpPr>
        <p:spPr>
          <a:xfrm>
            <a:off x="1295400" y="1295400"/>
            <a:ext cx="6477000" cy="1292225"/>
          </a:xfrm>
          <a:prstGeom prst="rect">
            <a:avLst/>
          </a:prstGeom>
          <a:noFill/>
        </p:spPr>
        <p:txBody>
          <a:bodyPr>
            <a:spAutoFit/>
          </a:bodyPr>
          <a:lstStyle/>
          <a:p>
            <a:pPr marL="342900" indent="-342900">
              <a:defRPr/>
            </a:pPr>
            <a:r>
              <a:rPr lang="en-US" sz="2400" dirty="0">
                <a:latin typeface="David" pitchFamily="34" charset="-79"/>
                <a:cs typeface="David" pitchFamily="34" charset="-79"/>
              </a:rPr>
              <a:t>3-Lighting design</a:t>
            </a:r>
          </a:p>
          <a:p>
            <a:pPr>
              <a:defRPr/>
            </a:pPr>
            <a:r>
              <a:rPr lang="en-US" dirty="0">
                <a:latin typeface="David" pitchFamily="34" charset="-79"/>
                <a:cs typeface="David" pitchFamily="34" charset="-79"/>
              </a:rPr>
              <a:t>      Artificial lighting </a:t>
            </a:r>
            <a:endParaRPr lang="en-US" dirty="0"/>
          </a:p>
          <a:p>
            <a:pPr>
              <a:defRPr/>
            </a:pPr>
            <a:endParaRPr lang="en-US" dirty="0"/>
          </a:p>
          <a:p>
            <a:pPr>
              <a:defRPr/>
            </a:pPr>
            <a:r>
              <a:rPr lang="en-US" dirty="0"/>
              <a:t> </a:t>
            </a:r>
          </a:p>
        </p:txBody>
      </p:sp>
      <p:pic>
        <p:nvPicPr>
          <p:cNvPr id="111625" name="Picture 3" descr="http://2.bp.blogspot.com/_CDOnoOqogXc/ShFb7HjmfhI/AAAAAAAAACU/n2thYDN9lko/S220/Picture1.jpg"/>
          <p:cNvPicPr>
            <a:picLocks noChangeAspect="1" noChangeArrowheads="1"/>
          </p:cNvPicPr>
          <p:nvPr/>
        </p:nvPicPr>
        <p:blipFill>
          <a:blip r:embed="rId3" cstate="print"/>
          <a:srcRect/>
          <a:stretch>
            <a:fillRect/>
          </a:stretch>
        </p:blipFill>
        <p:spPr bwMode="auto">
          <a:xfrm>
            <a:off x="7543800" y="1219200"/>
            <a:ext cx="1600200" cy="960438"/>
          </a:xfrm>
          <a:prstGeom prst="rect">
            <a:avLst/>
          </a:prstGeom>
          <a:noFill/>
          <a:ln w="9525">
            <a:noFill/>
            <a:miter lim="800000"/>
            <a:headEnd/>
            <a:tailEnd/>
          </a:ln>
        </p:spPr>
      </p:pic>
      <p:pic>
        <p:nvPicPr>
          <p:cNvPr id="111626" name="Picture 9"/>
          <p:cNvPicPr>
            <a:picLocks noChangeAspect="1" noChangeArrowheads="1"/>
          </p:cNvPicPr>
          <p:nvPr/>
        </p:nvPicPr>
        <p:blipFill>
          <a:blip r:embed="rId4" cstate="print"/>
          <a:srcRect/>
          <a:stretch>
            <a:fillRect/>
          </a:stretch>
        </p:blipFill>
        <p:spPr bwMode="auto">
          <a:xfrm>
            <a:off x="152400" y="2286000"/>
            <a:ext cx="4081463" cy="2819400"/>
          </a:xfrm>
          <a:prstGeom prst="rect">
            <a:avLst/>
          </a:prstGeom>
          <a:noFill/>
          <a:ln w="9525">
            <a:solidFill>
              <a:schemeClr val="tx1"/>
            </a:solidFill>
            <a:miter lim="800000"/>
            <a:headEnd/>
            <a:tailEnd/>
          </a:ln>
        </p:spPr>
      </p:pic>
      <p:pic>
        <p:nvPicPr>
          <p:cNvPr id="111627" name="Picture 10"/>
          <p:cNvPicPr>
            <a:picLocks noChangeAspect="1" noChangeArrowheads="1"/>
          </p:cNvPicPr>
          <p:nvPr/>
        </p:nvPicPr>
        <p:blipFill>
          <a:blip r:embed="rId5" cstate="print"/>
          <a:srcRect l="26675" t="15982" r="1569" b="5479"/>
          <a:stretch>
            <a:fillRect/>
          </a:stretch>
        </p:blipFill>
        <p:spPr bwMode="auto">
          <a:xfrm>
            <a:off x="4648200" y="2286000"/>
            <a:ext cx="4235450" cy="2847975"/>
          </a:xfrm>
          <a:prstGeom prst="rect">
            <a:avLst/>
          </a:prstGeom>
          <a:noFill/>
          <a:ln w="9525">
            <a:solidFill>
              <a:schemeClr val="tx1"/>
            </a:solidFill>
            <a:miter lim="800000"/>
            <a:headEnd/>
            <a:tailEnd/>
          </a:ln>
        </p:spPr>
      </p:pic>
      <p:sp>
        <p:nvSpPr>
          <p:cNvPr id="111628" name="Rectangle 11"/>
          <p:cNvSpPr>
            <a:spLocks noChangeArrowheads="1"/>
          </p:cNvSpPr>
          <p:nvPr/>
        </p:nvSpPr>
        <p:spPr bwMode="auto">
          <a:xfrm>
            <a:off x="4724400" y="5257800"/>
            <a:ext cx="2287588" cy="369888"/>
          </a:xfrm>
          <a:prstGeom prst="rect">
            <a:avLst/>
          </a:prstGeom>
          <a:noFill/>
          <a:ln w="9525">
            <a:noFill/>
            <a:miter lim="800000"/>
            <a:headEnd/>
            <a:tailEnd/>
          </a:ln>
        </p:spPr>
        <p:txBody>
          <a:bodyPr wrap="none">
            <a:spAutoFit/>
          </a:bodyPr>
          <a:lstStyle/>
          <a:p>
            <a:r>
              <a:rPr lang="en-GB"/>
              <a:t>False colour display </a:t>
            </a:r>
            <a:endParaRPr lang="en-US"/>
          </a:p>
        </p:txBody>
      </p:sp>
      <p:sp>
        <p:nvSpPr>
          <p:cNvPr id="111629" name="Rectangle 12"/>
          <p:cNvSpPr>
            <a:spLocks noChangeArrowheads="1"/>
          </p:cNvSpPr>
          <p:nvPr/>
        </p:nvSpPr>
        <p:spPr bwMode="auto">
          <a:xfrm>
            <a:off x="228600" y="5257800"/>
            <a:ext cx="2193925" cy="369888"/>
          </a:xfrm>
          <a:prstGeom prst="rect">
            <a:avLst/>
          </a:prstGeom>
          <a:noFill/>
          <a:ln w="9525">
            <a:noFill/>
            <a:miter lim="800000"/>
            <a:headEnd/>
            <a:tailEnd/>
          </a:ln>
        </p:spPr>
        <p:txBody>
          <a:bodyPr wrap="none">
            <a:spAutoFit/>
          </a:bodyPr>
          <a:lstStyle/>
          <a:p>
            <a:r>
              <a:rPr lang="en-GB"/>
              <a:t>Work plane display </a:t>
            </a:r>
            <a:endParaRPr lang="en-US"/>
          </a:p>
        </p:txBody>
      </p:sp>
    </p:spTree>
  </p:cSld>
  <p:clrMapOvr>
    <a:masterClrMapping/>
  </p:clrMapOvr>
  <p:transition>
    <p:pull dir="d"/>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264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264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1264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C-environmental design</a:t>
            </a:r>
          </a:p>
        </p:txBody>
      </p:sp>
      <p:sp>
        <p:nvSpPr>
          <p:cNvPr id="9" name="TextBox 8"/>
          <p:cNvSpPr txBox="1"/>
          <p:nvPr/>
        </p:nvSpPr>
        <p:spPr>
          <a:xfrm>
            <a:off x="1295400" y="1295400"/>
            <a:ext cx="6477000" cy="1292225"/>
          </a:xfrm>
          <a:prstGeom prst="rect">
            <a:avLst/>
          </a:prstGeom>
          <a:noFill/>
        </p:spPr>
        <p:txBody>
          <a:bodyPr>
            <a:spAutoFit/>
          </a:bodyPr>
          <a:lstStyle/>
          <a:p>
            <a:pPr marL="342900" indent="-342900">
              <a:defRPr/>
            </a:pPr>
            <a:r>
              <a:rPr lang="en-US" sz="2400" dirty="0">
                <a:latin typeface="David" pitchFamily="34" charset="-79"/>
                <a:cs typeface="David" pitchFamily="34" charset="-79"/>
              </a:rPr>
              <a:t>3-Lighting design</a:t>
            </a:r>
          </a:p>
          <a:p>
            <a:pPr>
              <a:defRPr/>
            </a:pPr>
            <a:r>
              <a:rPr lang="en-US" dirty="0">
                <a:latin typeface="David" pitchFamily="34" charset="-79"/>
                <a:cs typeface="David" pitchFamily="34" charset="-79"/>
              </a:rPr>
              <a:t>      Artificial lighting </a:t>
            </a:r>
            <a:endParaRPr lang="en-US" dirty="0"/>
          </a:p>
          <a:p>
            <a:pPr>
              <a:defRPr/>
            </a:pPr>
            <a:endParaRPr lang="en-US" dirty="0"/>
          </a:p>
          <a:p>
            <a:pPr>
              <a:defRPr/>
            </a:pPr>
            <a:r>
              <a:rPr lang="en-US" dirty="0"/>
              <a:t> </a:t>
            </a:r>
          </a:p>
        </p:txBody>
      </p:sp>
      <p:pic>
        <p:nvPicPr>
          <p:cNvPr id="112649" name="Picture 3" descr="http://2.bp.blogspot.com/_CDOnoOqogXc/ShFb7HjmfhI/AAAAAAAAACU/n2thYDN9lko/S220/Picture1.jpg"/>
          <p:cNvPicPr>
            <a:picLocks noChangeAspect="1" noChangeArrowheads="1"/>
          </p:cNvPicPr>
          <p:nvPr/>
        </p:nvPicPr>
        <p:blipFill>
          <a:blip r:embed="rId3" cstate="print"/>
          <a:srcRect/>
          <a:stretch>
            <a:fillRect/>
          </a:stretch>
        </p:blipFill>
        <p:spPr bwMode="auto">
          <a:xfrm>
            <a:off x="7543800" y="1219200"/>
            <a:ext cx="1600200" cy="960438"/>
          </a:xfrm>
          <a:prstGeom prst="rect">
            <a:avLst/>
          </a:prstGeom>
          <a:noFill/>
          <a:ln w="9525">
            <a:noFill/>
            <a:miter lim="800000"/>
            <a:headEnd/>
            <a:tailEnd/>
          </a:ln>
        </p:spPr>
      </p:pic>
      <p:sp>
        <p:nvSpPr>
          <p:cNvPr id="112650" name="Rectangle 1"/>
          <p:cNvSpPr>
            <a:spLocks noChangeArrowheads="1"/>
          </p:cNvSpPr>
          <p:nvPr/>
        </p:nvSpPr>
        <p:spPr bwMode="auto">
          <a:xfrm>
            <a:off x="304800" y="2209800"/>
            <a:ext cx="2819400" cy="369888"/>
          </a:xfrm>
          <a:prstGeom prst="rect">
            <a:avLst/>
          </a:prstGeom>
          <a:noFill/>
          <a:ln w="9525">
            <a:noFill/>
            <a:miter lim="800000"/>
            <a:headEnd/>
            <a:tailEnd/>
          </a:ln>
        </p:spPr>
        <p:txBody>
          <a:bodyPr anchor="ctr">
            <a:spAutoFit/>
          </a:bodyPr>
          <a:lstStyle/>
          <a:p>
            <a:pPr eaLnBrk="0" hangingPunct="0">
              <a:buFontTx/>
              <a:buChar char="•"/>
            </a:pPr>
            <a:r>
              <a:rPr lang="en-US" dirty="0">
                <a:latin typeface="Times New Roman" pitchFamily="18" charset="0"/>
              </a:rPr>
              <a:t>Lighting </a:t>
            </a:r>
            <a:r>
              <a:rPr lang="en-US" dirty="0" smtClean="0">
                <a:latin typeface="Times New Roman" pitchFamily="18" charset="0"/>
              </a:rPr>
              <a:t>load=16342.9watt </a:t>
            </a:r>
            <a:endParaRPr lang="en-US" dirty="0">
              <a:latin typeface="Times New Roman" pitchFamily="18" charset="0"/>
            </a:endParaRPr>
          </a:p>
        </p:txBody>
      </p:sp>
      <p:sp>
        <p:nvSpPr>
          <p:cNvPr id="112651" name="TextBox 10"/>
          <p:cNvSpPr txBox="1">
            <a:spLocks noChangeArrowheads="1"/>
          </p:cNvSpPr>
          <p:nvPr/>
        </p:nvSpPr>
        <p:spPr bwMode="auto">
          <a:xfrm>
            <a:off x="533400" y="2743200"/>
            <a:ext cx="3657600" cy="369888"/>
          </a:xfrm>
          <a:prstGeom prst="rect">
            <a:avLst/>
          </a:prstGeom>
          <a:noFill/>
          <a:ln w="9525">
            <a:noFill/>
            <a:miter lim="800000"/>
            <a:headEnd/>
            <a:tailEnd/>
          </a:ln>
        </p:spPr>
        <p:txBody>
          <a:bodyPr>
            <a:spAutoFit/>
          </a:bodyPr>
          <a:lstStyle/>
          <a:p>
            <a:r>
              <a:rPr lang="en-US"/>
              <a:t>Total number of lamp=200 lamps</a:t>
            </a:r>
          </a:p>
        </p:txBody>
      </p:sp>
      <p:pic>
        <p:nvPicPr>
          <p:cNvPr id="112653" name="Picture 13" descr="C:\Users\samsonii\Desktop\DIALux.bmp"/>
          <p:cNvPicPr>
            <a:picLocks noChangeAspect="1" noChangeArrowheads="1"/>
          </p:cNvPicPr>
          <p:nvPr/>
        </p:nvPicPr>
        <p:blipFill>
          <a:blip r:embed="rId4" cstate="print"/>
          <a:srcRect/>
          <a:stretch>
            <a:fillRect/>
          </a:stretch>
        </p:blipFill>
        <p:spPr bwMode="auto">
          <a:xfrm>
            <a:off x="4953000" y="3581400"/>
            <a:ext cx="4191000" cy="2971800"/>
          </a:xfrm>
          <a:prstGeom prst="rect">
            <a:avLst/>
          </a:prstGeom>
          <a:noFill/>
          <a:ln w="9525">
            <a:solidFill>
              <a:schemeClr val="tx1"/>
            </a:solidFill>
            <a:miter lim="800000"/>
            <a:headEnd/>
            <a:tailEnd/>
          </a:ln>
        </p:spPr>
      </p:pic>
      <p:pic>
        <p:nvPicPr>
          <p:cNvPr id="15" name="Picture 63"/>
          <p:cNvPicPr>
            <a:picLocks noChangeAspect="1" noChangeArrowheads="1"/>
          </p:cNvPicPr>
          <p:nvPr/>
        </p:nvPicPr>
        <p:blipFill>
          <a:blip r:embed="rId5" cstate="print"/>
          <a:srcRect/>
          <a:stretch>
            <a:fillRect/>
          </a:stretch>
        </p:blipFill>
        <p:spPr bwMode="auto">
          <a:xfrm>
            <a:off x="-1" y="3505200"/>
            <a:ext cx="4585855" cy="3152775"/>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366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366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1367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C-environmental design</a:t>
            </a:r>
          </a:p>
        </p:txBody>
      </p:sp>
      <p:sp>
        <p:nvSpPr>
          <p:cNvPr id="9" name="TextBox 8"/>
          <p:cNvSpPr txBox="1"/>
          <p:nvPr/>
        </p:nvSpPr>
        <p:spPr>
          <a:xfrm>
            <a:off x="1295400" y="1295400"/>
            <a:ext cx="6477000" cy="1292225"/>
          </a:xfrm>
          <a:prstGeom prst="rect">
            <a:avLst/>
          </a:prstGeom>
          <a:noFill/>
        </p:spPr>
        <p:txBody>
          <a:bodyPr>
            <a:spAutoFit/>
          </a:bodyPr>
          <a:lstStyle/>
          <a:p>
            <a:pPr marL="342900" indent="-342900">
              <a:defRPr/>
            </a:pPr>
            <a:r>
              <a:rPr lang="en-US" sz="2400" dirty="0">
                <a:latin typeface="David" pitchFamily="34" charset="-79"/>
                <a:cs typeface="David" pitchFamily="34" charset="-79"/>
              </a:rPr>
              <a:t>3-Lighting design</a:t>
            </a:r>
          </a:p>
          <a:p>
            <a:pPr>
              <a:defRPr/>
            </a:pPr>
            <a:r>
              <a:rPr lang="en-US" dirty="0">
                <a:latin typeface="David" pitchFamily="34" charset="-79"/>
                <a:cs typeface="David" pitchFamily="34" charset="-79"/>
              </a:rPr>
              <a:t>Emergency </a:t>
            </a:r>
            <a:r>
              <a:rPr lang="ar-SA" dirty="0">
                <a:latin typeface="David" pitchFamily="34" charset="-79"/>
                <a:cs typeface="David" pitchFamily="34" charset="-79"/>
              </a:rPr>
              <a:t>&amp; </a:t>
            </a:r>
            <a:r>
              <a:rPr lang="en-US" dirty="0">
                <a:latin typeface="David" pitchFamily="34" charset="-79"/>
                <a:cs typeface="David" pitchFamily="34" charset="-79"/>
              </a:rPr>
              <a:t> information lighting </a:t>
            </a:r>
            <a:endParaRPr lang="en-US" dirty="0"/>
          </a:p>
          <a:p>
            <a:pPr>
              <a:defRPr/>
            </a:pPr>
            <a:endParaRPr lang="en-US" dirty="0"/>
          </a:p>
          <a:p>
            <a:pPr>
              <a:defRPr/>
            </a:pPr>
            <a:r>
              <a:rPr lang="en-US" dirty="0"/>
              <a:t> </a:t>
            </a:r>
          </a:p>
        </p:txBody>
      </p:sp>
      <p:pic>
        <p:nvPicPr>
          <p:cNvPr id="113673" name="Picture 3" descr="http://2.bp.blogspot.com/_CDOnoOqogXc/ShFb7HjmfhI/AAAAAAAAACU/n2thYDN9lko/S220/Picture1.jpg"/>
          <p:cNvPicPr>
            <a:picLocks noChangeAspect="1" noChangeArrowheads="1"/>
          </p:cNvPicPr>
          <p:nvPr/>
        </p:nvPicPr>
        <p:blipFill>
          <a:blip r:embed="rId3" cstate="print"/>
          <a:srcRect/>
          <a:stretch>
            <a:fillRect/>
          </a:stretch>
        </p:blipFill>
        <p:spPr bwMode="auto">
          <a:xfrm>
            <a:off x="7543800" y="1219200"/>
            <a:ext cx="1600200" cy="960438"/>
          </a:xfrm>
          <a:prstGeom prst="rect">
            <a:avLst/>
          </a:prstGeom>
          <a:noFill/>
          <a:ln w="9525">
            <a:noFill/>
            <a:miter lim="800000"/>
            <a:headEnd/>
            <a:tailEnd/>
          </a:ln>
        </p:spPr>
      </p:pic>
      <p:sp>
        <p:nvSpPr>
          <p:cNvPr id="113674" name="TextBox 9"/>
          <p:cNvSpPr txBox="1">
            <a:spLocks noChangeArrowheads="1"/>
          </p:cNvSpPr>
          <p:nvPr/>
        </p:nvSpPr>
        <p:spPr bwMode="auto">
          <a:xfrm>
            <a:off x="533400" y="2133600"/>
            <a:ext cx="3429000" cy="923925"/>
          </a:xfrm>
          <a:prstGeom prst="rect">
            <a:avLst/>
          </a:prstGeom>
          <a:noFill/>
          <a:ln w="9525">
            <a:noFill/>
            <a:miter lim="800000"/>
            <a:headEnd/>
            <a:tailEnd/>
          </a:ln>
        </p:spPr>
        <p:txBody>
          <a:bodyPr>
            <a:spAutoFit/>
          </a:bodyPr>
          <a:lstStyle/>
          <a:p>
            <a:pPr>
              <a:buFont typeface="Arial" charset="0"/>
              <a:buChar char="•"/>
            </a:pPr>
            <a:r>
              <a:rPr lang="en-US"/>
              <a:t>Standby Lighting</a:t>
            </a:r>
          </a:p>
          <a:p>
            <a:pPr>
              <a:buFont typeface="Arial" charset="0"/>
              <a:buChar char="•"/>
            </a:pPr>
            <a:r>
              <a:rPr lang="en-US"/>
              <a:t>Emergency Escape Lighting</a:t>
            </a:r>
          </a:p>
          <a:p>
            <a:endParaRPr lang="en-US"/>
          </a:p>
        </p:txBody>
      </p:sp>
      <p:sp>
        <p:nvSpPr>
          <p:cNvPr id="11" name="TextBox 10"/>
          <p:cNvSpPr txBox="1"/>
          <p:nvPr/>
        </p:nvSpPr>
        <p:spPr>
          <a:xfrm>
            <a:off x="457200" y="2971800"/>
            <a:ext cx="8153400" cy="569913"/>
          </a:xfrm>
          <a:prstGeom prst="rect">
            <a:avLst/>
          </a:prstGeom>
          <a:noFill/>
        </p:spPr>
        <p:txBody>
          <a:bodyPr>
            <a:spAutoFit/>
          </a:bodyPr>
          <a:lstStyle/>
          <a:p>
            <a:pPr>
              <a:defRPr/>
            </a:pPr>
            <a:r>
              <a:rPr lang="en-US" sz="1550" dirty="0">
                <a:latin typeface="Times New Roman"/>
                <a:ea typeface="Calibri"/>
              </a:rPr>
              <a:t>Emergency Escape Lighting were used in this building to ensure the general safety by ensuring all means of escape  which can be safely and effectively used at all times by providing this lighting </a:t>
            </a:r>
            <a:endParaRPr lang="en-US" sz="1550" dirty="0"/>
          </a:p>
        </p:txBody>
      </p:sp>
      <p:sp>
        <p:nvSpPr>
          <p:cNvPr id="113676" name="TextBox 11"/>
          <p:cNvSpPr txBox="1">
            <a:spLocks noChangeArrowheads="1"/>
          </p:cNvSpPr>
          <p:nvPr/>
        </p:nvSpPr>
        <p:spPr bwMode="auto">
          <a:xfrm>
            <a:off x="457200" y="3429000"/>
            <a:ext cx="3352800" cy="784225"/>
          </a:xfrm>
          <a:prstGeom prst="rect">
            <a:avLst/>
          </a:prstGeom>
          <a:noFill/>
          <a:ln w="9525">
            <a:noFill/>
            <a:miter lim="800000"/>
            <a:headEnd/>
            <a:tailEnd/>
          </a:ln>
        </p:spPr>
        <p:txBody>
          <a:bodyPr>
            <a:spAutoFit/>
          </a:bodyPr>
          <a:lstStyle/>
          <a:p>
            <a:pPr algn="just">
              <a:lnSpc>
                <a:spcPct val="150000"/>
              </a:lnSpc>
              <a:buFont typeface="Arial" charset="0"/>
              <a:buChar char="•"/>
            </a:pPr>
            <a:r>
              <a:rPr lang="en-US" b="1">
                <a:latin typeface="Times New Roman" pitchFamily="18" charset="0"/>
              </a:rPr>
              <a:t>Design of emergency lighting</a:t>
            </a:r>
            <a:endParaRPr lang="en-US" sz="1600">
              <a:latin typeface="Calibri" pitchFamily="34" charset="0"/>
            </a:endParaRPr>
          </a:p>
          <a:p>
            <a:endParaRPr lang="en-US"/>
          </a:p>
        </p:txBody>
      </p:sp>
      <p:pic>
        <p:nvPicPr>
          <p:cNvPr id="113677" name="Picture 12"/>
          <p:cNvPicPr>
            <a:picLocks noChangeAspect="1" noChangeArrowheads="1"/>
          </p:cNvPicPr>
          <p:nvPr/>
        </p:nvPicPr>
        <p:blipFill>
          <a:blip r:embed="rId4" cstate="print"/>
          <a:srcRect/>
          <a:stretch>
            <a:fillRect/>
          </a:stretch>
        </p:blipFill>
        <p:spPr bwMode="auto">
          <a:xfrm>
            <a:off x="457200" y="4038600"/>
            <a:ext cx="1743075" cy="1819275"/>
          </a:xfrm>
          <a:prstGeom prst="rect">
            <a:avLst/>
          </a:prstGeom>
          <a:noFill/>
          <a:ln w="9525">
            <a:noFill/>
            <a:miter lim="800000"/>
            <a:headEnd/>
            <a:tailEnd/>
          </a:ln>
        </p:spPr>
      </p:pic>
      <p:sp>
        <p:nvSpPr>
          <p:cNvPr id="14" name="TextBox 13"/>
          <p:cNvSpPr txBox="1"/>
          <p:nvPr/>
        </p:nvSpPr>
        <p:spPr>
          <a:xfrm>
            <a:off x="381000" y="5943600"/>
            <a:ext cx="1828800" cy="784225"/>
          </a:xfrm>
          <a:prstGeom prst="rect">
            <a:avLst/>
          </a:prstGeom>
          <a:noFill/>
        </p:spPr>
        <p:txBody>
          <a:bodyPr>
            <a:spAutoFit/>
          </a:bodyPr>
          <a:lstStyle/>
          <a:p>
            <a:pPr>
              <a:defRPr/>
            </a:pPr>
            <a:r>
              <a:rPr lang="en-US" sz="1550" dirty="0">
                <a:latin typeface="Times New Roman"/>
                <a:ea typeface="Calibri"/>
              </a:rPr>
              <a:t>At each intersection of corridors</a:t>
            </a:r>
            <a:r>
              <a:rPr lang="en-US" sz="1400" dirty="0"/>
              <a:t>.</a:t>
            </a:r>
          </a:p>
          <a:p>
            <a:pPr>
              <a:defRPr/>
            </a:pPr>
            <a:endParaRPr lang="en-US" sz="1400" dirty="0"/>
          </a:p>
        </p:txBody>
      </p:sp>
      <p:pic>
        <p:nvPicPr>
          <p:cNvPr id="113679" name="Picture 14"/>
          <p:cNvPicPr>
            <a:picLocks noChangeAspect="1" noChangeArrowheads="1"/>
          </p:cNvPicPr>
          <p:nvPr/>
        </p:nvPicPr>
        <p:blipFill>
          <a:blip r:embed="rId5" cstate="print"/>
          <a:srcRect/>
          <a:stretch>
            <a:fillRect/>
          </a:stretch>
        </p:blipFill>
        <p:spPr bwMode="auto">
          <a:xfrm>
            <a:off x="3048000" y="4038600"/>
            <a:ext cx="1704975" cy="1752600"/>
          </a:xfrm>
          <a:prstGeom prst="rect">
            <a:avLst/>
          </a:prstGeom>
          <a:noFill/>
          <a:ln w="9525">
            <a:noFill/>
            <a:miter lim="800000"/>
            <a:headEnd/>
            <a:tailEnd/>
          </a:ln>
        </p:spPr>
      </p:pic>
      <p:sp>
        <p:nvSpPr>
          <p:cNvPr id="16" name="TextBox 15"/>
          <p:cNvSpPr txBox="1"/>
          <p:nvPr/>
        </p:nvSpPr>
        <p:spPr>
          <a:xfrm>
            <a:off x="3124200" y="5943600"/>
            <a:ext cx="1600200" cy="608013"/>
          </a:xfrm>
          <a:prstGeom prst="rect">
            <a:avLst/>
          </a:prstGeom>
          <a:noFill/>
        </p:spPr>
        <p:txBody>
          <a:bodyPr>
            <a:spAutoFit/>
          </a:bodyPr>
          <a:lstStyle/>
          <a:p>
            <a:pPr>
              <a:defRPr/>
            </a:pPr>
            <a:r>
              <a:rPr lang="en-US" sz="1550" dirty="0">
                <a:latin typeface="Times New Roman"/>
                <a:ea typeface="Calibri"/>
              </a:rPr>
              <a:t>At each exit door.</a:t>
            </a:r>
          </a:p>
          <a:p>
            <a:pPr>
              <a:defRPr/>
            </a:pPr>
            <a:endParaRPr lang="en-US" dirty="0"/>
          </a:p>
        </p:txBody>
      </p:sp>
      <p:pic>
        <p:nvPicPr>
          <p:cNvPr id="113681" name="Picture 16"/>
          <p:cNvPicPr>
            <a:picLocks noChangeAspect="1" noChangeArrowheads="1"/>
          </p:cNvPicPr>
          <p:nvPr/>
        </p:nvPicPr>
        <p:blipFill>
          <a:blip r:embed="rId6" cstate="print"/>
          <a:srcRect/>
          <a:stretch>
            <a:fillRect/>
          </a:stretch>
        </p:blipFill>
        <p:spPr bwMode="auto">
          <a:xfrm>
            <a:off x="5638800" y="3962400"/>
            <a:ext cx="1812925" cy="1866900"/>
          </a:xfrm>
          <a:prstGeom prst="rect">
            <a:avLst/>
          </a:prstGeom>
          <a:noFill/>
          <a:ln w="9525">
            <a:noFill/>
            <a:miter lim="800000"/>
            <a:headEnd/>
            <a:tailEnd/>
          </a:ln>
        </p:spPr>
      </p:pic>
      <p:sp>
        <p:nvSpPr>
          <p:cNvPr id="18" name="TextBox 17"/>
          <p:cNvSpPr txBox="1"/>
          <p:nvPr/>
        </p:nvSpPr>
        <p:spPr>
          <a:xfrm>
            <a:off x="5638800" y="5867400"/>
            <a:ext cx="3505200" cy="884238"/>
          </a:xfrm>
          <a:prstGeom prst="rect">
            <a:avLst/>
          </a:prstGeom>
          <a:noFill/>
        </p:spPr>
        <p:txBody>
          <a:bodyPr>
            <a:spAutoFit/>
          </a:bodyPr>
          <a:lstStyle/>
          <a:p>
            <a:pPr>
              <a:defRPr/>
            </a:pPr>
            <a:r>
              <a:rPr lang="en-US" dirty="0"/>
              <a:t> </a:t>
            </a:r>
            <a:r>
              <a:rPr lang="en-US" sz="1550" dirty="0">
                <a:latin typeface="Times New Roman"/>
                <a:ea typeface="Calibri"/>
              </a:rPr>
              <a:t>On each staircase so that each flight of  stairs receives direct light.</a:t>
            </a:r>
          </a:p>
          <a:p>
            <a:pPr>
              <a:defRPr/>
            </a:pPr>
            <a:endParaRPr lang="en-US" dirty="0"/>
          </a:p>
        </p:txBody>
      </p:sp>
    </p:spTree>
  </p:cSld>
  <p:clrMapOvr>
    <a:masterClrMapping/>
  </p:clrMapOvr>
  <p:transition>
    <p:pull dir="d"/>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46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469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1469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C-environmental design</a:t>
            </a:r>
          </a:p>
        </p:txBody>
      </p:sp>
      <p:sp>
        <p:nvSpPr>
          <p:cNvPr id="9" name="TextBox 8"/>
          <p:cNvSpPr txBox="1"/>
          <p:nvPr/>
        </p:nvSpPr>
        <p:spPr>
          <a:xfrm>
            <a:off x="1295400" y="1295400"/>
            <a:ext cx="6477000" cy="1292225"/>
          </a:xfrm>
          <a:prstGeom prst="rect">
            <a:avLst/>
          </a:prstGeom>
          <a:noFill/>
        </p:spPr>
        <p:txBody>
          <a:bodyPr>
            <a:spAutoFit/>
          </a:bodyPr>
          <a:lstStyle/>
          <a:p>
            <a:pPr marL="342900" indent="-342900">
              <a:defRPr/>
            </a:pPr>
            <a:r>
              <a:rPr lang="en-US" sz="2400" dirty="0">
                <a:latin typeface="David" pitchFamily="34" charset="-79"/>
                <a:cs typeface="David" pitchFamily="34" charset="-79"/>
              </a:rPr>
              <a:t>3-Lighting design</a:t>
            </a:r>
          </a:p>
          <a:p>
            <a:pPr>
              <a:defRPr/>
            </a:pPr>
            <a:r>
              <a:rPr lang="en-US" dirty="0">
                <a:latin typeface="David" pitchFamily="34" charset="-79"/>
                <a:cs typeface="David" pitchFamily="34" charset="-79"/>
              </a:rPr>
              <a:t>Emergency </a:t>
            </a:r>
            <a:r>
              <a:rPr lang="ar-SA" dirty="0">
                <a:latin typeface="David" pitchFamily="34" charset="-79"/>
                <a:cs typeface="David" pitchFamily="34" charset="-79"/>
              </a:rPr>
              <a:t>&amp; </a:t>
            </a:r>
            <a:r>
              <a:rPr lang="en-US" dirty="0">
                <a:latin typeface="David" pitchFamily="34" charset="-79"/>
                <a:cs typeface="David" pitchFamily="34" charset="-79"/>
              </a:rPr>
              <a:t> information lighting </a:t>
            </a:r>
            <a:endParaRPr lang="en-US" dirty="0"/>
          </a:p>
          <a:p>
            <a:pPr>
              <a:defRPr/>
            </a:pPr>
            <a:endParaRPr lang="en-US" dirty="0"/>
          </a:p>
          <a:p>
            <a:pPr>
              <a:defRPr/>
            </a:pPr>
            <a:r>
              <a:rPr lang="en-US" dirty="0"/>
              <a:t> </a:t>
            </a:r>
          </a:p>
        </p:txBody>
      </p:sp>
      <p:pic>
        <p:nvPicPr>
          <p:cNvPr id="114697" name="Picture 3" descr="http://2.bp.blogspot.com/_CDOnoOqogXc/ShFb7HjmfhI/AAAAAAAAACU/n2thYDN9lko/S220/Picture1.jpg"/>
          <p:cNvPicPr>
            <a:picLocks noChangeAspect="1" noChangeArrowheads="1"/>
          </p:cNvPicPr>
          <p:nvPr/>
        </p:nvPicPr>
        <p:blipFill>
          <a:blip r:embed="rId3" cstate="print"/>
          <a:srcRect/>
          <a:stretch>
            <a:fillRect/>
          </a:stretch>
        </p:blipFill>
        <p:spPr bwMode="auto">
          <a:xfrm>
            <a:off x="7543800" y="1219200"/>
            <a:ext cx="1600200" cy="960438"/>
          </a:xfrm>
          <a:prstGeom prst="rect">
            <a:avLst/>
          </a:prstGeom>
          <a:noFill/>
          <a:ln w="9525">
            <a:noFill/>
            <a:miter lim="800000"/>
            <a:headEnd/>
            <a:tailEnd/>
          </a:ln>
        </p:spPr>
      </p:pic>
      <p:pic>
        <p:nvPicPr>
          <p:cNvPr id="114698" name="Picture 18"/>
          <p:cNvPicPr>
            <a:picLocks noChangeAspect="1" noChangeArrowheads="1"/>
          </p:cNvPicPr>
          <p:nvPr/>
        </p:nvPicPr>
        <p:blipFill>
          <a:blip r:embed="rId4" cstate="print"/>
          <a:srcRect/>
          <a:stretch>
            <a:fillRect/>
          </a:stretch>
        </p:blipFill>
        <p:spPr bwMode="auto">
          <a:xfrm>
            <a:off x="381000" y="2057400"/>
            <a:ext cx="1787525" cy="1846263"/>
          </a:xfrm>
          <a:prstGeom prst="rect">
            <a:avLst/>
          </a:prstGeom>
          <a:noFill/>
          <a:ln w="9525">
            <a:noFill/>
            <a:miter lim="800000"/>
            <a:headEnd/>
            <a:tailEnd/>
          </a:ln>
        </p:spPr>
      </p:pic>
      <p:sp>
        <p:nvSpPr>
          <p:cNvPr id="20" name="TextBox 19"/>
          <p:cNvSpPr txBox="1"/>
          <p:nvPr/>
        </p:nvSpPr>
        <p:spPr>
          <a:xfrm>
            <a:off x="381000" y="4038600"/>
            <a:ext cx="1828800" cy="846138"/>
          </a:xfrm>
          <a:prstGeom prst="rect">
            <a:avLst/>
          </a:prstGeom>
          <a:noFill/>
        </p:spPr>
        <p:txBody>
          <a:bodyPr>
            <a:spAutoFit/>
          </a:bodyPr>
          <a:lstStyle/>
          <a:p>
            <a:pPr>
              <a:defRPr/>
            </a:pPr>
            <a:r>
              <a:rPr lang="en-US" sz="1550" dirty="0">
                <a:latin typeface="Times New Roman"/>
                <a:ea typeface="Calibri"/>
              </a:rPr>
              <a:t>Outside each final exit and close to it.</a:t>
            </a:r>
          </a:p>
          <a:p>
            <a:pPr>
              <a:defRPr/>
            </a:pPr>
            <a:endParaRPr lang="en-US" dirty="0"/>
          </a:p>
        </p:txBody>
      </p:sp>
      <p:pic>
        <p:nvPicPr>
          <p:cNvPr id="114700" name="Picture 20"/>
          <p:cNvPicPr>
            <a:picLocks noChangeAspect="1" noChangeArrowheads="1"/>
          </p:cNvPicPr>
          <p:nvPr/>
        </p:nvPicPr>
        <p:blipFill>
          <a:blip r:embed="rId5" cstate="print"/>
          <a:srcRect/>
          <a:stretch>
            <a:fillRect/>
          </a:stretch>
        </p:blipFill>
        <p:spPr bwMode="auto">
          <a:xfrm>
            <a:off x="3200400" y="2057400"/>
            <a:ext cx="1835150" cy="1847850"/>
          </a:xfrm>
          <a:prstGeom prst="rect">
            <a:avLst/>
          </a:prstGeom>
          <a:noFill/>
          <a:ln w="9525">
            <a:noFill/>
            <a:miter lim="800000"/>
            <a:headEnd/>
            <a:tailEnd/>
          </a:ln>
        </p:spPr>
      </p:pic>
      <p:sp>
        <p:nvSpPr>
          <p:cNvPr id="23" name="TextBox 22"/>
          <p:cNvSpPr txBox="1"/>
          <p:nvPr/>
        </p:nvSpPr>
        <p:spPr>
          <a:xfrm>
            <a:off x="3200400" y="4114800"/>
            <a:ext cx="1676400" cy="846138"/>
          </a:xfrm>
          <a:prstGeom prst="rect">
            <a:avLst/>
          </a:prstGeom>
          <a:noFill/>
        </p:spPr>
        <p:txBody>
          <a:bodyPr>
            <a:spAutoFit/>
          </a:bodyPr>
          <a:lstStyle/>
          <a:p>
            <a:pPr>
              <a:defRPr/>
            </a:pPr>
            <a:r>
              <a:rPr lang="en-US" sz="1550" dirty="0">
                <a:latin typeface="Times New Roman"/>
                <a:ea typeface="Calibri"/>
              </a:rPr>
              <a:t>At fire fighting equipment.</a:t>
            </a:r>
          </a:p>
          <a:p>
            <a:pPr>
              <a:defRPr/>
            </a:pPr>
            <a:endParaRPr lang="en-US" dirty="0"/>
          </a:p>
        </p:txBody>
      </p:sp>
      <p:pic>
        <p:nvPicPr>
          <p:cNvPr id="114702" name="Picture 23"/>
          <p:cNvPicPr>
            <a:picLocks noChangeAspect="1" noChangeArrowheads="1"/>
          </p:cNvPicPr>
          <p:nvPr/>
        </p:nvPicPr>
        <p:blipFill>
          <a:blip r:embed="rId6" cstate="print"/>
          <a:srcRect/>
          <a:stretch>
            <a:fillRect/>
          </a:stretch>
        </p:blipFill>
        <p:spPr bwMode="auto">
          <a:xfrm>
            <a:off x="5775325" y="2057400"/>
            <a:ext cx="1768475" cy="1819275"/>
          </a:xfrm>
          <a:prstGeom prst="rect">
            <a:avLst/>
          </a:prstGeom>
          <a:noFill/>
          <a:ln w="9525">
            <a:noFill/>
            <a:miter lim="800000"/>
            <a:headEnd/>
            <a:tailEnd/>
          </a:ln>
        </p:spPr>
      </p:pic>
      <p:sp>
        <p:nvSpPr>
          <p:cNvPr id="25" name="TextBox 24"/>
          <p:cNvSpPr txBox="1"/>
          <p:nvPr/>
        </p:nvSpPr>
        <p:spPr>
          <a:xfrm>
            <a:off x="5715000" y="4114800"/>
            <a:ext cx="2362200" cy="608013"/>
          </a:xfrm>
          <a:prstGeom prst="rect">
            <a:avLst/>
          </a:prstGeom>
          <a:noFill/>
        </p:spPr>
        <p:txBody>
          <a:bodyPr>
            <a:spAutoFit/>
          </a:bodyPr>
          <a:lstStyle/>
          <a:p>
            <a:pPr>
              <a:defRPr/>
            </a:pPr>
            <a:r>
              <a:rPr lang="en-US" sz="1550" dirty="0">
                <a:latin typeface="Times New Roman"/>
                <a:ea typeface="Calibri"/>
              </a:rPr>
              <a:t>At each first aid post.</a:t>
            </a:r>
          </a:p>
          <a:p>
            <a:pPr>
              <a:defRPr/>
            </a:pPr>
            <a:endParaRPr lang="en-US" dirty="0"/>
          </a:p>
        </p:txBody>
      </p:sp>
      <p:sp>
        <p:nvSpPr>
          <p:cNvPr id="114704" name="TextBox 25"/>
          <p:cNvSpPr txBox="1">
            <a:spLocks noChangeArrowheads="1"/>
          </p:cNvSpPr>
          <p:nvPr/>
        </p:nvSpPr>
        <p:spPr bwMode="auto">
          <a:xfrm>
            <a:off x="533400" y="5303838"/>
            <a:ext cx="2971800" cy="1477962"/>
          </a:xfrm>
          <a:prstGeom prst="rect">
            <a:avLst/>
          </a:prstGeom>
          <a:noFill/>
          <a:ln w="9525">
            <a:noFill/>
            <a:miter lim="800000"/>
            <a:headEnd/>
            <a:tailEnd/>
          </a:ln>
        </p:spPr>
        <p:txBody>
          <a:bodyPr>
            <a:spAutoFit/>
          </a:bodyPr>
          <a:lstStyle/>
          <a:p>
            <a:pPr>
              <a:buFont typeface="Arial" charset="0"/>
              <a:buChar char="•"/>
            </a:pPr>
            <a:r>
              <a:rPr lang="en-US" u="sng">
                <a:latin typeface="Times New Roman" pitchFamily="18" charset="0"/>
              </a:rPr>
              <a:t>Other location:</a:t>
            </a:r>
            <a:endParaRPr lang="en-US" sz="1600" u="sng">
              <a:latin typeface="Calibri" pitchFamily="34" charset="0"/>
            </a:endParaRPr>
          </a:p>
          <a:p>
            <a:r>
              <a:rPr lang="en-US">
                <a:solidFill>
                  <a:srgbClr val="000071"/>
                </a:solidFill>
                <a:latin typeface="Times New Roman" pitchFamily="18" charset="0"/>
              </a:rPr>
              <a:t>_ </a:t>
            </a:r>
            <a:r>
              <a:rPr lang="en-US">
                <a:solidFill>
                  <a:srgbClr val="000000"/>
                </a:solidFill>
                <a:latin typeface="Times New Roman" pitchFamily="18" charset="0"/>
              </a:rPr>
              <a:t>Toilets</a:t>
            </a:r>
            <a:endParaRPr lang="en-US" sz="1600">
              <a:latin typeface="Calibri" pitchFamily="34" charset="0"/>
            </a:endParaRPr>
          </a:p>
          <a:p>
            <a:r>
              <a:rPr lang="en-US">
                <a:solidFill>
                  <a:srgbClr val="000071"/>
                </a:solidFill>
                <a:latin typeface="Times New Roman" pitchFamily="18" charset="0"/>
              </a:rPr>
              <a:t>_ </a:t>
            </a:r>
            <a:r>
              <a:rPr lang="en-US">
                <a:solidFill>
                  <a:srgbClr val="000000"/>
                </a:solidFill>
                <a:latin typeface="Times New Roman" pitchFamily="18" charset="0"/>
              </a:rPr>
              <a:t>Lift cars.</a:t>
            </a:r>
            <a:endParaRPr lang="en-US" sz="1600">
              <a:latin typeface="Calibri" pitchFamily="34" charset="0"/>
            </a:endParaRPr>
          </a:p>
          <a:p>
            <a:r>
              <a:rPr lang="en-US">
                <a:solidFill>
                  <a:srgbClr val="000071"/>
                </a:solidFill>
                <a:latin typeface="Times New Roman" pitchFamily="18" charset="0"/>
              </a:rPr>
              <a:t>_ </a:t>
            </a:r>
            <a:r>
              <a:rPr lang="en-US">
                <a:solidFill>
                  <a:srgbClr val="000000"/>
                </a:solidFill>
                <a:latin typeface="Times New Roman" pitchFamily="18" charset="0"/>
              </a:rPr>
              <a:t>First-aid rooms.</a:t>
            </a:r>
            <a:endParaRPr lang="en-US" sz="1600">
              <a:latin typeface="Calibri" pitchFamily="34" charset="0"/>
            </a:endParaRPr>
          </a:p>
          <a:p>
            <a:endParaRPr lang="en-US"/>
          </a:p>
        </p:txBody>
      </p:sp>
      <p:pic>
        <p:nvPicPr>
          <p:cNvPr id="114705" name="Picture 26"/>
          <p:cNvPicPr>
            <a:picLocks noChangeAspect="1" noChangeArrowheads="1"/>
          </p:cNvPicPr>
          <p:nvPr/>
        </p:nvPicPr>
        <p:blipFill>
          <a:blip r:embed="rId7" cstate="print"/>
          <a:srcRect/>
          <a:stretch>
            <a:fillRect/>
          </a:stretch>
        </p:blipFill>
        <p:spPr bwMode="auto">
          <a:xfrm>
            <a:off x="5791200" y="4724400"/>
            <a:ext cx="1828800" cy="18288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571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571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1571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
        <p:nvSpPr>
          <p:cNvPr id="9" name="TextBox 8"/>
          <p:cNvSpPr txBox="1"/>
          <p:nvPr/>
        </p:nvSpPr>
        <p:spPr>
          <a:xfrm>
            <a:off x="1295400" y="1752600"/>
            <a:ext cx="6477000" cy="5262979"/>
          </a:xfrm>
          <a:prstGeom prst="rect">
            <a:avLst/>
          </a:prstGeom>
          <a:noFill/>
        </p:spPr>
        <p:txBody>
          <a:bodyPr>
            <a:spAutoFit/>
          </a:bodyPr>
          <a:lstStyle/>
          <a:p>
            <a:pPr marL="342900" indent="-342900">
              <a:defRPr/>
            </a:pPr>
            <a:r>
              <a:rPr lang="en-US" sz="2800" dirty="0">
                <a:latin typeface="Times New Roman" pitchFamily="18" charset="0"/>
                <a:cs typeface="Times New Roman" pitchFamily="18" charset="0"/>
              </a:rPr>
              <a:t>4-Mechanical design</a:t>
            </a:r>
          </a:p>
          <a:p>
            <a:pPr marL="342900" indent="-342900">
              <a:defRPr/>
            </a:pPr>
            <a:endParaRPr lang="en-US" sz="2800" dirty="0">
              <a:latin typeface="Times New Roman" pitchFamily="18" charset="0"/>
              <a:cs typeface="Times New Roman" pitchFamily="18" charset="0"/>
            </a:endParaRPr>
          </a:p>
          <a:p>
            <a:pPr marL="342900" indent="-342900">
              <a:buFont typeface="+mj-lt"/>
              <a:buAutoNum type="alphaUcPeriod"/>
              <a:defRPr/>
            </a:pPr>
            <a:r>
              <a:rPr lang="en-US" sz="2800" dirty="0">
                <a:solidFill>
                  <a:prstClr val="black"/>
                </a:solidFill>
                <a:latin typeface="Times New Roman" pitchFamily="18" charset="0"/>
                <a:cs typeface="Times New Roman" pitchFamily="18" charset="0"/>
              </a:rPr>
              <a:t>Elevator design</a:t>
            </a:r>
            <a:endParaRPr lang="en-US" sz="2800" dirty="0">
              <a:latin typeface="Times New Roman" pitchFamily="18" charset="0"/>
              <a:cs typeface="Times New Roman" pitchFamily="18" charset="0"/>
            </a:endParaRPr>
          </a:p>
          <a:p>
            <a:pPr marL="342900" indent="-342900">
              <a:buFont typeface="+mj-lt"/>
              <a:buAutoNum type="alphaUcPeriod"/>
              <a:defRPr/>
            </a:pPr>
            <a:r>
              <a:rPr lang="en-US" sz="2800" dirty="0">
                <a:latin typeface="Times New Roman" pitchFamily="18" charset="0"/>
                <a:cs typeface="Times New Roman" pitchFamily="18" charset="0"/>
              </a:rPr>
              <a:t>Fire fighting &amp; emergency stairs </a:t>
            </a:r>
          </a:p>
          <a:p>
            <a:pPr marL="342900" indent="-342900">
              <a:buFont typeface="+mj-lt"/>
              <a:buAutoNum type="alphaUcPeriod"/>
              <a:defRPr/>
            </a:pPr>
            <a:r>
              <a:rPr lang="en-US" sz="2800" dirty="0">
                <a:latin typeface="Times New Roman" pitchFamily="18" charset="0"/>
                <a:cs typeface="Times New Roman" pitchFamily="18" charset="0"/>
              </a:rPr>
              <a:t>Sanitation system</a:t>
            </a:r>
          </a:p>
          <a:p>
            <a:pPr marL="342900" indent="-342900">
              <a:buFont typeface="Arial" pitchFamily="34" charset="0"/>
              <a:buChar char="•"/>
              <a:defRPr/>
            </a:pPr>
            <a:r>
              <a:rPr lang="en-US" sz="2800" dirty="0">
                <a:latin typeface="Times New Roman" pitchFamily="18" charset="0"/>
                <a:cs typeface="Times New Roman" pitchFamily="18" charset="0"/>
              </a:rPr>
              <a:t>Clean water</a:t>
            </a:r>
          </a:p>
          <a:p>
            <a:pPr marL="342900" indent="-342900">
              <a:buFont typeface="Arial" pitchFamily="34" charset="0"/>
              <a:buChar char="•"/>
              <a:defRPr/>
            </a:pPr>
            <a:r>
              <a:rPr lang="en-US" sz="2800" dirty="0">
                <a:latin typeface="Times New Roman" pitchFamily="18" charset="0"/>
                <a:cs typeface="Times New Roman" pitchFamily="18" charset="0"/>
              </a:rPr>
              <a:t>Grey water</a:t>
            </a:r>
          </a:p>
          <a:p>
            <a:pPr marL="342900" indent="-342900">
              <a:buFont typeface="Arial" pitchFamily="34" charset="0"/>
              <a:buChar char="•"/>
              <a:defRPr/>
            </a:pPr>
            <a:r>
              <a:rPr lang="en-US" sz="2800" dirty="0">
                <a:latin typeface="Times New Roman" pitchFamily="18" charset="0"/>
                <a:cs typeface="Times New Roman" pitchFamily="18" charset="0"/>
              </a:rPr>
              <a:t>Black water</a:t>
            </a:r>
          </a:p>
          <a:p>
            <a:pPr marL="342900" indent="-342900">
              <a:buFont typeface="Arial" pitchFamily="34" charset="0"/>
              <a:buChar char="•"/>
              <a:defRPr/>
            </a:pPr>
            <a:r>
              <a:rPr lang="en-US" sz="2800" dirty="0">
                <a:latin typeface="Times New Roman" pitchFamily="18" charset="0"/>
                <a:cs typeface="Times New Roman" pitchFamily="18" charset="0"/>
              </a:rPr>
              <a:t>Rain water</a:t>
            </a:r>
          </a:p>
          <a:p>
            <a:pPr marL="342900" indent="-342900">
              <a:defRPr/>
            </a:pPr>
            <a:endParaRPr lang="en-US" sz="2800" dirty="0">
              <a:latin typeface="Times New Roman" pitchFamily="18" charset="0"/>
              <a:cs typeface="Times New Roman" pitchFamily="18" charset="0"/>
            </a:endParaRPr>
          </a:p>
          <a:p>
            <a:pPr>
              <a:defRPr/>
            </a:pPr>
            <a:endParaRPr lang="en-US" sz="2800" dirty="0">
              <a:latin typeface="Times New Roman" pitchFamily="18" charset="0"/>
              <a:cs typeface="Times New Roman" pitchFamily="18" charset="0"/>
            </a:endParaRPr>
          </a:p>
          <a:p>
            <a:pPr>
              <a:defRPr/>
            </a:pPr>
            <a:r>
              <a:rPr lang="en-US" sz="2800" dirty="0">
                <a:latin typeface="Times New Roman" pitchFamily="18" charset="0"/>
                <a:cs typeface="Times New Roman" pitchFamily="18" charset="0"/>
              </a:rPr>
              <a:t> </a:t>
            </a:r>
          </a:p>
        </p:txBody>
      </p:sp>
    </p:spTree>
  </p:cSld>
  <p:clrMapOvr>
    <a:masterClrMapping/>
  </p:clrMapOvr>
  <p:transition>
    <p:pull dir="d"/>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674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674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 name="TextBox 8"/>
          <p:cNvSpPr txBox="1"/>
          <p:nvPr/>
        </p:nvSpPr>
        <p:spPr>
          <a:xfrm>
            <a:off x="1295400" y="1524000"/>
            <a:ext cx="6477000" cy="1200150"/>
          </a:xfrm>
          <a:prstGeom prst="rect">
            <a:avLst/>
          </a:prstGeom>
          <a:noFill/>
        </p:spPr>
        <p:txBody>
          <a:bodyPr>
            <a:spAutoFit/>
          </a:bodyPr>
          <a:lstStyle/>
          <a:p>
            <a:pPr marL="342900" indent="-342900">
              <a:defRPr/>
            </a:pPr>
            <a:r>
              <a:rPr lang="en-US" dirty="0"/>
              <a:t>A-Elevator design system</a:t>
            </a:r>
          </a:p>
          <a:p>
            <a:pPr marL="342900" indent="-342900">
              <a:defRPr/>
            </a:pPr>
            <a:endParaRPr lang="en-US" dirty="0"/>
          </a:p>
          <a:p>
            <a:pPr>
              <a:defRPr/>
            </a:pPr>
            <a:endParaRPr lang="en-US" dirty="0"/>
          </a:p>
          <a:p>
            <a:pPr>
              <a:defRPr/>
            </a:pPr>
            <a:r>
              <a:rPr lang="en-US" dirty="0"/>
              <a:t> </a:t>
            </a:r>
          </a:p>
        </p:txBody>
      </p:sp>
      <p:sp>
        <p:nvSpPr>
          <p:cNvPr id="116745" name="TextBox 9"/>
          <p:cNvSpPr txBox="1">
            <a:spLocks noChangeArrowheads="1"/>
          </p:cNvSpPr>
          <p:nvPr/>
        </p:nvSpPr>
        <p:spPr bwMode="auto">
          <a:xfrm>
            <a:off x="838200" y="1981200"/>
            <a:ext cx="2209800" cy="369888"/>
          </a:xfrm>
          <a:prstGeom prst="rect">
            <a:avLst/>
          </a:prstGeom>
          <a:noFill/>
          <a:ln w="9525">
            <a:noFill/>
            <a:miter lim="800000"/>
            <a:headEnd/>
            <a:tailEnd/>
          </a:ln>
        </p:spPr>
        <p:txBody>
          <a:bodyPr>
            <a:spAutoFit/>
          </a:bodyPr>
          <a:lstStyle/>
          <a:p>
            <a:r>
              <a:rPr lang="en-US"/>
              <a:t>American code </a:t>
            </a:r>
          </a:p>
        </p:txBody>
      </p:sp>
      <p:sp>
        <p:nvSpPr>
          <p:cNvPr id="11" name="TextBox 10"/>
          <p:cNvSpPr txBox="1"/>
          <p:nvPr/>
        </p:nvSpPr>
        <p:spPr>
          <a:xfrm>
            <a:off x="914400" y="2362200"/>
            <a:ext cx="3352800" cy="1457325"/>
          </a:xfrm>
          <a:prstGeom prst="rect">
            <a:avLst/>
          </a:prstGeom>
          <a:noFill/>
        </p:spPr>
        <p:txBody>
          <a:bodyPr>
            <a:spAutoFit/>
          </a:bodyPr>
          <a:lstStyle/>
          <a:p>
            <a:pPr>
              <a:spcAft>
                <a:spcPts val="1000"/>
              </a:spcAft>
              <a:defRPr/>
            </a:pPr>
            <a:r>
              <a:rPr lang="en-US" dirty="0">
                <a:latin typeface="Times New Roman"/>
                <a:ea typeface="Calibri"/>
                <a:cs typeface="Arial"/>
              </a:rPr>
              <a:t>the design consists two things:</a:t>
            </a:r>
            <a:endParaRPr lang="en-US" sz="1600" dirty="0">
              <a:latin typeface="Calibri"/>
              <a:ea typeface="Calibri"/>
              <a:cs typeface="Arial"/>
            </a:endParaRPr>
          </a:p>
          <a:p>
            <a:pPr marL="342900" indent="-342900">
              <a:spcAft>
                <a:spcPts val="0"/>
              </a:spcAft>
              <a:buFont typeface="+mj-lt"/>
              <a:buAutoNum type="arabicPeriod"/>
              <a:defRPr/>
            </a:pPr>
            <a:r>
              <a:rPr lang="en-US" dirty="0">
                <a:latin typeface="Times New Roman"/>
                <a:ea typeface="Calibri"/>
                <a:cs typeface="Arial"/>
              </a:rPr>
              <a:t>The type of the elevator</a:t>
            </a:r>
            <a:endParaRPr lang="en-US" sz="1600" dirty="0">
              <a:latin typeface="Calibri"/>
              <a:ea typeface="Calibri"/>
              <a:cs typeface="Arial"/>
            </a:endParaRPr>
          </a:p>
          <a:p>
            <a:pPr marL="342900" indent="-342900">
              <a:spcAft>
                <a:spcPts val="1000"/>
              </a:spcAft>
              <a:buFont typeface="+mj-lt"/>
              <a:buAutoNum type="arabicPeriod"/>
              <a:defRPr/>
            </a:pPr>
            <a:r>
              <a:rPr lang="en-US" dirty="0">
                <a:latin typeface="Times New Roman"/>
                <a:ea typeface="Calibri"/>
                <a:cs typeface="Arial"/>
              </a:rPr>
              <a:t>The number of the elevator</a:t>
            </a:r>
            <a:endParaRPr lang="en-US" sz="1600" dirty="0">
              <a:latin typeface="Calibri"/>
              <a:ea typeface="Calibri"/>
              <a:cs typeface="Arial"/>
            </a:endParaRPr>
          </a:p>
          <a:p>
            <a:pPr>
              <a:defRPr/>
            </a:pPr>
            <a:endParaRPr lang="en-US" dirty="0"/>
          </a:p>
        </p:txBody>
      </p:sp>
      <p:sp>
        <p:nvSpPr>
          <p:cNvPr id="12" name="TextBox 11"/>
          <p:cNvSpPr txBox="1"/>
          <p:nvPr/>
        </p:nvSpPr>
        <p:spPr>
          <a:xfrm>
            <a:off x="838200" y="3505200"/>
            <a:ext cx="3429000" cy="1149350"/>
          </a:xfrm>
          <a:prstGeom prst="rect">
            <a:avLst/>
          </a:prstGeom>
          <a:noFill/>
        </p:spPr>
        <p:txBody>
          <a:bodyPr>
            <a:spAutoFit/>
          </a:bodyPr>
          <a:lstStyle/>
          <a:p>
            <a:pPr marL="342900" indent="-342900">
              <a:spcAft>
                <a:spcPts val="1000"/>
              </a:spcAft>
              <a:buFont typeface="Symbol"/>
              <a:buChar char=""/>
              <a:defRPr/>
            </a:pPr>
            <a:r>
              <a:rPr lang="en-US" dirty="0">
                <a:latin typeface="Times New Roman"/>
                <a:ea typeface="Calibri"/>
                <a:cs typeface="Arial"/>
              </a:rPr>
              <a:t>The type of the elevators</a:t>
            </a:r>
          </a:p>
          <a:p>
            <a:pPr marL="342900" indent="-342900">
              <a:spcAft>
                <a:spcPts val="1000"/>
              </a:spcAft>
              <a:defRPr/>
            </a:pPr>
            <a:r>
              <a:rPr lang="en-US" sz="1600" u="sng" dirty="0">
                <a:latin typeface="Times New Roman"/>
                <a:ea typeface="Calibri"/>
              </a:rPr>
              <a:t>(</a:t>
            </a:r>
            <a:r>
              <a:rPr lang="en-GB" sz="1600" u="sng" dirty="0">
                <a:latin typeface="Calibri"/>
                <a:ea typeface="Calibri"/>
                <a:cs typeface="Arial"/>
              </a:rPr>
              <a:t>2500Ib/400ft/min</a:t>
            </a:r>
            <a:r>
              <a:rPr lang="en-US" sz="1600" u="sng" dirty="0">
                <a:latin typeface="Times New Roman"/>
                <a:ea typeface="Calibri"/>
              </a:rPr>
              <a:t>) </a:t>
            </a:r>
            <a:endParaRPr lang="en-US" sz="1600" u="sng" dirty="0">
              <a:latin typeface="Calibri"/>
              <a:ea typeface="Calibri"/>
              <a:cs typeface="Arial"/>
            </a:endParaRPr>
          </a:p>
          <a:p>
            <a:pPr>
              <a:defRPr/>
            </a:pPr>
            <a:endParaRPr lang="en-US" dirty="0"/>
          </a:p>
        </p:txBody>
      </p:sp>
      <p:sp>
        <p:nvSpPr>
          <p:cNvPr id="116748" name="TextBox 17"/>
          <p:cNvSpPr txBox="1">
            <a:spLocks noChangeArrowheads="1"/>
          </p:cNvSpPr>
          <p:nvPr/>
        </p:nvSpPr>
        <p:spPr bwMode="auto">
          <a:xfrm>
            <a:off x="990600" y="4572000"/>
            <a:ext cx="6400800" cy="923925"/>
          </a:xfrm>
          <a:prstGeom prst="rect">
            <a:avLst/>
          </a:prstGeom>
          <a:noFill/>
          <a:ln w="9525">
            <a:noFill/>
            <a:miter lim="800000"/>
            <a:headEnd/>
            <a:tailEnd/>
          </a:ln>
        </p:spPr>
        <p:txBody>
          <a:bodyPr>
            <a:spAutoFit/>
          </a:bodyPr>
          <a:lstStyle/>
          <a:p>
            <a:r>
              <a:rPr lang="en-US">
                <a:latin typeface="Times New Roman" pitchFamily="18" charset="0"/>
              </a:rPr>
              <a:t>the door of the elevator is </a:t>
            </a:r>
            <a:r>
              <a:rPr lang="en-US" u="sng">
                <a:latin typeface="Times New Roman" pitchFamily="18" charset="0"/>
              </a:rPr>
              <a:t>Two Speed Simplex with Auto doors Single Sliding / Telescopic / Centre Opening which is suitable for offices building</a:t>
            </a:r>
            <a:r>
              <a:rPr lang="en-US" u="sng"/>
              <a:t>.</a:t>
            </a:r>
          </a:p>
        </p:txBody>
      </p:sp>
      <p:sp>
        <p:nvSpPr>
          <p:cNvPr id="1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776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7765"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 name="TextBox 8"/>
          <p:cNvSpPr txBox="1"/>
          <p:nvPr/>
        </p:nvSpPr>
        <p:spPr>
          <a:xfrm>
            <a:off x="1295400" y="1524000"/>
            <a:ext cx="6477000" cy="1200150"/>
          </a:xfrm>
          <a:prstGeom prst="rect">
            <a:avLst/>
          </a:prstGeom>
          <a:noFill/>
        </p:spPr>
        <p:txBody>
          <a:bodyPr>
            <a:spAutoFit/>
          </a:bodyPr>
          <a:lstStyle/>
          <a:p>
            <a:pPr marL="342900" indent="-342900">
              <a:defRPr/>
            </a:pPr>
            <a:r>
              <a:rPr lang="en-US" dirty="0"/>
              <a:t>A-Elevator design system</a:t>
            </a:r>
          </a:p>
          <a:p>
            <a:pPr marL="342900" indent="-342900">
              <a:defRPr/>
            </a:pPr>
            <a:endParaRPr lang="en-US" dirty="0"/>
          </a:p>
          <a:p>
            <a:pPr>
              <a:defRPr/>
            </a:pPr>
            <a:endParaRPr lang="en-US" dirty="0"/>
          </a:p>
          <a:p>
            <a:pPr>
              <a:defRPr/>
            </a:pPr>
            <a:r>
              <a:rPr lang="en-US" dirty="0"/>
              <a:t> </a:t>
            </a:r>
          </a:p>
        </p:txBody>
      </p:sp>
      <p:pic>
        <p:nvPicPr>
          <p:cNvPr id="13" name="Picture 12" descr="passenger-elevators-goa-india.gif"/>
          <p:cNvPicPr/>
          <p:nvPr/>
        </p:nvPicPr>
        <p:blipFill>
          <a:blip r:embed="rId3" cstate="print"/>
          <a:stretch>
            <a:fillRect/>
          </a:stretch>
        </p:blipFill>
        <p:spPr>
          <a:xfrm>
            <a:off x="609600" y="2438400"/>
            <a:ext cx="4800600"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p:cNvPicPr/>
          <p:nvPr/>
        </p:nvPicPr>
        <p:blipFill>
          <a:blip r:embed="rId4" cstate="print"/>
          <a:srcRect/>
          <a:stretch>
            <a:fillRect/>
          </a:stretch>
        </p:blipFill>
        <p:spPr bwMode="auto">
          <a:xfrm>
            <a:off x="5715000" y="2514600"/>
            <a:ext cx="2841340" cy="3276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5" name="Right Arrow 14"/>
          <p:cNvSpPr/>
          <p:nvPr/>
        </p:nvSpPr>
        <p:spPr>
          <a:xfrm rot="9535307">
            <a:off x="4992688" y="4699000"/>
            <a:ext cx="1881187" cy="33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878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878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18792" name="Rectangle 11"/>
          <p:cNvSpPr>
            <a:spLocks noChangeArrowheads="1"/>
          </p:cNvSpPr>
          <p:nvPr/>
        </p:nvSpPr>
        <p:spPr bwMode="auto">
          <a:xfrm>
            <a:off x="990600" y="1676400"/>
            <a:ext cx="3775075" cy="369888"/>
          </a:xfrm>
          <a:prstGeom prst="rect">
            <a:avLst/>
          </a:prstGeom>
          <a:noFill/>
          <a:ln w="9525">
            <a:noFill/>
            <a:miter lim="800000"/>
            <a:headEnd/>
            <a:tailEnd/>
          </a:ln>
        </p:spPr>
        <p:txBody>
          <a:bodyPr wrap="none">
            <a:spAutoFit/>
          </a:bodyPr>
          <a:lstStyle/>
          <a:p>
            <a:pPr marL="342900" indent="-342900"/>
            <a:r>
              <a:rPr lang="en-US"/>
              <a:t>B. Fire fighting &amp; emergency stairs </a:t>
            </a:r>
          </a:p>
        </p:txBody>
      </p:sp>
      <p:sp>
        <p:nvSpPr>
          <p:cNvPr id="118793" name="Rectangle 15"/>
          <p:cNvSpPr>
            <a:spLocks noChangeArrowheads="1"/>
          </p:cNvSpPr>
          <p:nvPr/>
        </p:nvSpPr>
        <p:spPr bwMode="auto">
          <a:xfrm>
            <a:off x="228600" y="2362200"/>
            <a:ext cx="5715000" cy="923925"/>
          </a:xfrm>
          <a:prstGeom prst="rect">
            <a:avLst/>
          </a:prstGeom>
          <a:noFill/>
          <a:ln w="9525">
            <a:noFill/>
            <a:miter lim="800000"/>
            <a:headEnd/>
            <a:tailEnd/>
          </a:ln>
        </p:spPr>
        <p:txBody>
          <a:bodyPr>
            <a:spAutoFit/>
          </a:bodyPr>
          <a:lstStyle/>
          <a:p>
            <a:pPr>
              <a:buFont typeface="Arial" charset="0"/>
              <a:buChar char="•"/>
            </a:pPr>
            <a:r>
              <a:rPr lang="en-US">
                <a:latin typeface="Times New Roman" pitchFamily="18" charset="0"/>
              </a:rPr>
              <a:t>Fire alarm system and fire protection system were designed for the building, since Saving lives is a primary consideration in the event of fire within buildings</a:t>
            </a:r>
          </a:p>
        </p:txBody>
      </p:sp>
      <p:sp>
        <p:nvSpPr>
          <p:cNvPr id="118794" name="Rectangle 1"/>
          <p:cNvSpPr>
            <a:spLocks noChangeArrowheads="1"/>
          </p:cNvSpPr>
          <p:nvPr/>
        </p:nvSpPr>
        <p:spPr bwMode="auto">
          <a:xfrm>
            <a:off x="533400" y="3535363"/>
            <a:ext cx="1752600" cy="369887"/>
          </a:xfrm>
          <a:prstGeom prst="rect">
            <a:avLst/>
          </a:prstGeom>
          <a:noFill/>
          <a:ln w="9525">
            <a:noFill/>
            <a:miter lim="800000"/>
            <a:headEnd/>
            <a:tailEnd/>
          </a:ln>
        </p:spPr>
        <p:txBody>
          <a:bodyPr anchor="ctr">
            <a:spAutoFit/>
          </a:bodyPr>
          <a:lstStyle/>
          <a:p>
            <a:pPr eaLnBrk="0" hangingPunct="0">
              <a:buFontTx/>
              <a:buChar char="•"/>
            </a:pPr>
            <a:r>
              <a:rPr lang="en-US">
                <a:latin typeface="Times New Roman" pitchFamily="18" charset="0"/>
              </a:rPr>
              <a:t>Fire Alarm</a:t>
            </a:r>
            <a:r>
              <a:rPr lang="en-US">
                <a:solidFill>
                  <a:srgbClr val="000000"/>
                </a:solidFill>
                <a:latin typeface="Calibri" pitchFamily="34" charset="0"/>
                <a:cs typeface="Times New Roman" pitchFamily="18" charset="0"/>
              </a:rPr>
              <a:t> </a:t>
            </a:r>
            <a:endParaRPr lang="en-US"/>
          </a:p>
        </p:txBody>
      </p:sp>
      <p:sp>
        <p:nvSpPr>
          <p:cNvPr id="118795" name="TextBox 16"/>
          <p:cNvSpPr txBox="1">
            <a:spLocks noChangeArrowheads="1"/>
          </p:cNvSpPr>
          <p:nvPr/>
        </p:nvSpPr>
        <p:spPr bwMode="auto">
          <a:xfrm>
            <a:off x="762000" y="3962400"/>
            <a:ext cx="4495800" cy="369888"/>
          </a:xfrm>
          <a:prstGeom prst="rect">
            <a:avLst/>
          </a:prstGeom>
          <a:noFill/>
          <a:ln w="9525">
            <a:noFill/>
            <a:miter lim="800000"/>
            <a:headEnd/>
            <a:tailEnd/>
          </a:ln>
        </p:spPr>
        <p:txBody>
          <a:bodyPr>
            <a:spAutoFit/>
          </a:bodyPr>
          <a:lstStyle/>
          <a:p>
            <a:r>
              <a:rPr lang="en-US" i="1"/>
              <a:t>1.Fire alarm systems manual.</a:t>
            </a:r>
            <a:r>
              <a:rPr lang="en-US"/>
              <a:t> </a:t>
            </a:r>
          </a:p>
        </p:txBody>
      </p:sp>
      <p:pic>
        <p:nvPicPr>
          <p:cNvPr id="118796" name="Picture 17" descr="http://t3.gstatic.com/images?q=tbn:ANd9GcT1adm0yIABLKTNQ31ICmW1N7TQSHpQi02j-i7vduBigwUksE3kWA&amp;t=1"/>
          <p:cNvPicPr>
            <a:picLocks noChangeAspect="1" noChangeArrowheads="1"/>
          </p:cNvPicPr>
          <p:nvPr/>
        </p:nvPicPr>
        <p:blipFill>
          <a:blip r:embed="rId3" cstate="print"/>
          <a:srcRect/>
          <a:stretch>
            <a:fillRect/>
          </a:stretch>
        </p:blipFill>
        <p:spPr bwMode="auto">
          <a:xfrm>
            <a:off x="914400" y="4419600"/>
            <a:ext cx="2819400" cy="2133600"/>
          </a:xfrm>
          <a:prstGeom prst="rect">
            <a:avLst/>
          </a:prstGeom>
          <a:noFill/>
          <a:ln w="9525">
            <a:noFill/>
            <a:miter lim="800000"/>
            <a:headEnd/>
            <a:tailEnd/>
          </a:ln>
        </p:spPr>
      </p:pic>
      <p:sp>
        <p:nvSpPr>
          <p:cNvPr id="118797" name="TextBox 18"/>
          <p:cNvSpPr txBox="1">
            <a:spLocks noChangeArrowheads="1"/>
          </p:cNvSpPr>
          <p:nvPr/>
        </p:nvSpPr>
        <p:spPr bwMode="auto">
          <a:xfrm>
            <a:off x="4876800" y="3973513"/>
            <a:ext cx="3581400" cy="369887"/>
          </a:xfrm>
          <a:prstGeom prst="rect">
            <a:avLst/>
          </a:prstGeom>
          <a:noFill/>
          <a:ln w="9525">
            <a:noFill/>
            <a:miter lim="800000"/>
            <a:headEnd/>
            <a:tailEnd/>
          </a:ln>
        </p:spPr>
        <p:txBody>
          <a:bodyPr>
            <a:spAutoFit/>
          </a:bodyPr>
          <a:lstStyle/>
          <a:p>
            <a:r>
              <a:rPr lang="en-US" i="1"/>
              <a:t>2. Fire alarm systems Automatic.</a:t>
            </a:r>
            <a:r>
              <a:rPr lang="en-US"/>
              <a:t> </a:t>
            </a:r>
          </a:p>
        </p:txBody>
      </p:sp>
      <p:pic>
        <p:nvPicPr>
          <p:cNvPr id="20" name="Picture 19" descr="http://www.slasap.com/images/fire-alarm.jpg"/>
          <p:cNvPicPr/>
          <p:nvPr/>
        </p:nvPicPr>
        <p:blipFill>
          <a:blip r:embed="rId4" cstate="print"/>
          <a:srcRect/>
          <a:stretch>
            <a:fillRect/>
          </a:stretch>
        </p:blipFill>
        <p:spPr bwMode="auto">
          <a:xfrm>
            <a:off x="5410200" y="4343400"/>
            <a:ext cx="2362200" cy="2200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8799" name="Picture 20"/>
          <p:cNvPicPr>
            <a:picLocks noChangeAspect="1" noChangeArrowheads="1"/>
          </p:cNvPicPr>
          <p:nvPr/>
        </p:nvPicPr>
        <p:blipFill>
          <a:blip r:embed="rId5" cstate="print"/>
          <a:srcRect/>
          <a:stretch>
            <a:fillRect/>
          </a:stretch>
        </p:blipFill>
        <p:spPr bwMode="auto">
          <a:xfrm>
            <a:off x="8010525" y="1219200"/>
            <a:ext cx="1133475" cy="1114425"/>
          </a:xfrm>
          <a:prstGeom prst="rect">
            <a:avLst/>
          </a:prstGeom>
          <a:noFill/>
          <a:ln w="9525">
            <a:noFill/>
            <a:miter lim="800000"/>
            <a:headEnd/>
            <a:tailEnd/>
          </a:ln>
        </p:spPr>
      </p:pic>
      <p:sp>
        <p:nvSpPr>
          <p:cNvPr id="16"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198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19813"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19816" name="Rectangle 11"/>
          <p:cNvSpPr>
            <a:spLocks noChangeArrowheads="1"/>
          </p:cNvSpPr>
          <p:nvPr/>
        </p:nvSpPr>
        <p:spPr bwMode="auto">
          <a:xfrm>
            <a:off x="990600" y="1676400"/>
            <a:ext cx="3775075" cy="369888"/>
          </a:xfrm>
          <a:prstGeom prst="rect">
            <a:avLst/>
          </a:prstGeom>
          <a:noFill/>
          <a:ln w="9525">
            <a:noFill/>
            <a:miter lim="800000"/>
            <a:headEnd/>
            <a:tailEnd/>
          </a:ln>
        </p:spPr>
        <p:txBody>
          <a:bodyPr wrap="none">
            <a:spAutoFit/>
          </a:bodyPr>
          <a:lstStyle/>
          <a:p>
            <a:pPr marL="342900" indent="-342900"/>
            <a:r>
              <a:rPr lang="en-US"/>
              <a:t>B. Fire fighting &amp; emergency stairs </a:t>
            </a:r>
          </a:p>
        </p:txBody>
      </p:sp>
      <p:pic>
        <p:nvPicPr>
          <p:cNvPr id="9" name="Picture 8"/>
          <p:cNvPicPr/>
          <p:nvPr/>
        </p:nvPicPr>
        <p:blipFill>
          <a:blip r:embed="rId3" cstate="print"/>
          <a:srcRect/>
          <a:stretch>
            <a:fillRect/>
          </a:stretch>
        </p:blipFill>
        <p:spPr bwMode="auto">
          <a:xfrm>
            <a:off x="381000" y="2800350"/>
            <a:ext cx="1905000" cy="1847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9818" name="TextBox 9"/>
          <p:cNvSpPr txBox="1">
            <a:spLocks noChangeArrowheads="1"/>
          </p:cNvSpPr>
          <p:nvPr/>
        </p:nvSpPr>
        <p:spPr bwMode="auto">
          <a:xfrm>
            <a:off x="228600" y="2209800"/>
            <a:ext cx="3048000" cy="369888"/>
          </a:xfrm>
          <a:prstGeom prst="rect">
            <a:avLst/>
          </a:prstGeom>
          <a:noFill/>
          <a:ln w="9525">
            <a:noFill/>
            <a:miter lim="800000"/>
            <a:headEnd/>
            <a:tailEnd/>
          </a:ln>
        </p:spPr>
        <p:txBody>
          <a:bodyPr>
            <a:spAutoFit/>
          </a:bodyPr>
          <a:lstStyle/>
          <a:p>
            <a:pPr marL="342900" indent="-342900"/>
            <a:r>
              <a:rPr lang="en-US" i="1"/>
              <a:t>3. Smoke detector </a:t>
            </a:r>
          </a:p>
        </p:txBody>
      </p:sp>
      <p:sp>
        <p:nvSpPr>
          <p:cNvPr id="119819" name="TextBox 10"/>
          <p:cNvSpPr txBox="1">
            <a:spLocks noChangeArrowheads="1"/>
          </p:cNvSpPr>
          <p:nvPr/>
        </p:nvSpPr>
        <p:spPr bwMode="auto">
          <a:xfrm>
            <a:off x="3200400" y="2209800"/>
            <a:ext cx="2971800" cy="369888"/>
          </a:xfrm>
          <a:prstGeom prst="rect">
            <a:avLst/>
          </a:prstGeom>
          <a:noFill/>
          <a:ln w="9525">
            <a:noFill/>
            <a:miter lim="800000"/>
            <a:headEnd/>
            <a:tailEnd/>
          </a:ln>
        </p:spPr>
        <p:txBody>
          <a:bodyPr>
            <a:spAutoFit/>
          </a:bodyPr>
          <a:lstStyle/>
          <a:p>
            <a:r>
              <a:rPr lang="en-US"/>
              <a:t>4. Warning microphone </a:t>
            </a:r>
          </a:p>
        </p:txBody>
      </p:sp>
      <p:sp>
        <p:nvSpPr>
          <p:cNvPr id="119820" name="TextBox 12"/>
          <p:cNvSpPr txBox="1">
            <a:spLocks noChangeArrowheads="1"/>
          </p:cNvSpPr>
          <p:nvPr/>
        </p:nvSpPr>
        <p:spPr bwMode="auto">
          <a:xfrm>
            <a:off x="6248400" y="2209800"/>
            <a:ext cx="2209800" cy="369888"/>
          </a:xfrm>
          <a:prstGeom prst="rect">
            <a:avLst/>
          </a:prstGeom>
          <a:noFill/>
          <a:ln w="9525">
            <a:noFill/>
            <a:miter lim="800000"/>
            <a:headEnd/>
            <a:tailEnd/>
          </a:ln>
        </p:spPr>
        <p:txBody>
          <a:bodyPr>
            <a:spAutoFit/>
          </a:bodyPr>
          <a:lstStyle/>
          <a:p>
            <a:r>
              <a:rPr lang="en-US"/>
              <a:t>5. Warning lamps </a:t>
            </a:r>
          </a:p>
        </p:txBody>
      </p:sp>
      <p:pic>
        <p:nvPicPr>
          <p:cNvPr id="119821" name="Picture 13"/>
          <p:cNvPicPr>
            <a:picLocks noChangeAspect="1" noChangeArrowheads="1"/>
          </p:cNvPicPr>
          <p:nvPr/>
        </p:nvPicPr>
        <p:blipFill>
          <a:blip r:embed="rId4" cstate="print"/>
          <a:srcRect/>
          <a:stretch>
            <a:fillRect/>
          </a:stretch>
        </p:blipFill>
        <p:spPr bwMode="auto">
          <a:xfrm>
            <a:off x="8010525" y="1219200"/>
            <a:ext cx="1133475" cy="1114425"/>
          </a:xfrm>
          <a:prstGeom prst="rect">
            <a:avLst/>
          </a:prstGeom>
          <a:noFill/>
          <a:ln w="9525">
            <a:noFill/>
            <a:miter lim="800000"/>
            <a:headEnd/>
            <a:tailEnd/>
          </a:ln>
        </p:spPr>
      </p:pic>
      <p:sp>
        <p:nvSpPr>
          <p:cNvPr id="14"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45066" name="TextBox 12"/>
          <p:cNvSpPr txBox="1">
            <a:spLocks noChangeArrowheads="1"/>
          </p:cNvSpPr>
          <p:nvPr/>
        </p:nvSpPr>
        <p:spPr bwMode="auto">
          <a:xfrm>
            <a:off x="0" y="4648200"/>
            <a:ext cx="3810000" cy="101600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First Basement Plan </a:t>
            </a:r>
            <a:br>
              <a:rPr lang="en-US" sz="2000" b="1">
                <a:solidFill>
                  <a:srgbClr val="FF0000"/>
                </a:solidFill>
                <a:latin typeface="Times New Roman" pitchFamily="18" charset="0"/>
                <a:cs typeface="Times New Roman" pitchFamily="18" charset="0"/>
              </a:rPr>
            </a:br>
            <a:r>
              <a:rPr lang="en-US" sz="2000" b="1">
                <a:solidFill>
                  <a:srgbClr val="FF0000"/>
                </a:solidFill>
                <a:latin typeface="Times New Roman" pitchFamily="18" charset="0"/>
                <a:cs typeface="Times New Roman" pitchFamily="18" charset="0"/>
              </a:rPr>
              <a:t>as Example</a:t>
            </a:r>
            <a:br>
              <a:rPr lang="en-US" sz="2000" b="1">
                <a:solidFill>
                  <a:srgbClr val="FF0000"/>
                </a:solidFill>
                <a:latin typeface="Times New Roman" pitchFamily="18" charset="0"/>
                <a:cs typeface="Times New Roman" pitchFamily="18" charset="0"/>
              </a:rPr>
            </a:br>
            <a:r>
              <a:rPr lang="en-US" sz="2000" b="1">
                <a:solidFill>
                  <a:srgbClr val="FF0000"/>
                </a:solidFill>
                <a:latin typeface="Times New Roman" pitchFamily="18" charset="0"/>
                <a:cs typeface="Times New Roman" pitchFamily="18" charset="0"/>
              </a:rPr>
              <a:t>of Modification.</a:t>
            </a:r>
            <a:endParaRPr lang="en-US" sz="2000">
              <a:solidFill>
                <a:srgbClr val="FF0000"/>
              </a:solidFill>
              <a:latin typeface="Times New Roman" pitchFamily="18" charset="0"/>
              <a:cs typeface="Times New Roman" pitchFamily="18" charset="0"/>
            </a:endParaRPr>
          </a:p>
        </p:txBody>
      </p:sp>
      <p:pic>
        <p:nvPicPr>
          <p:cNvPr id="12" name="Picture 11" descr="plan-before.png"/>
          <p:cNvPicPr/>
          <p:nvPr/>
        </p:nvPicPr>
        <p:blipFill>
          <a:blip r:embed="rId3" cstate="print"/>
          <a:stretch>
            <a:fillRect/>
          </a:stretch>
        </p:blipFill>
        <p:spPr>
          <a:xfrm>
            <a:off x="152400" y="1371600"/>
            <a:ext cx="5181600"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descr="plan-after.png"/>
          <p:cNvPicPr/>
          <p:nvPr/>
        </p:nvPicPr>
        <p:blipFill>
          <a:blip r:embed="rId4" cstate="print"/>
          <a:stretch>
            <a:fillRect/>
          </a:stretch>
        </p:blipFill>
        <p:spPr>
          <a:xfrm>
            <a:off x="3962400" y="3886200"/>
            <a:ext cx="5035550"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Bent Arrow 15"/>
          <p:cNvSpPr/>
          <p:nvPr/>
        </p:nvSpPr>
        <p:spPr>
          <a:xfrm rot="5400000">
            <a:off x="5600700" y="22479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4" name="Oval 13"/>
          <p:cNvSpPr/>
          <p:nvPr/>
        </p:nvSpPr>
        <p:spPr>
          <a:xfrm>
            <a:off x="3505200" y="1371600"/>
            <a:ext cx="1981200" cy="243840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162800" y="3886200"/>
            <a:ext cx="1981200" cy="243840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2083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2083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0840" name="Rectangle 11"/>
          <p:cNvSpPr>
            <a:spLocks noChangeArrowheads="1"/>
          </p:cNvSpPr>
          <p:nvPr/>
        </p:nvSpPr>
        <p:spPr bwMode="auto">
          <a:xfrm>
            <a:off x="990600" y="1676400"/>
            <a:ext cx="3775075" cy="369888"/>
          </a:xfrm>
          <a:prstGeom prst="rect">
            <a:avLst/>
          </a:prstGeom>
          <a:noFill/>
          <a:ln w="9525">
            <a:noFill/>
            <a:miter lim="800000"/>
            <a:headEnd/>
            <a:tailEnd/>
          </a:ln>
        </p:spPr>
        <p:txBody>
          <a:bodyPr wrap="none">
            <a:spAutoFit/>
          </a:bodyPr>
          <a:lstStyle/>
          <a:p>
            <a:pPr marL="342900" indent="-342900"/>
            <a:r>
              <a:rPr lang="en-US"/>
              <a:t>B. Fire fighting &amp; emergency stairs </a:t>
            </a:r>
          </a:p>
        </p:txBody>
      </p:sp>
      <p:sp>
        <p:nvSpPr>
          <p:cNvPr id="120841" name="TextBox 8"/>
          <p:cNvSpPr txBox="1">
            <a:spLocks noChangeArrowheads="1"/>
          </p:cNvSpPr>
          <p:nvPr/>
        </p:nvSpPr>
        <p:spPr bwMode="auto">
          <a:xfrm>
            <a:off x="1066800" y="2209800"/>
            <a:ext cx="3124200" cy="646113"/>
          </a:xfrm>
          <a:prstGeom prst="rect">
            <a:avLst/>
          </a:prstGeom>
          <a:noFill/>
          <a:ln w="9525">
            <a:noFill/>
            <a:miter lim="800000"/>
            <a:headEnd/>
            <a:tailEnd/>
          </a:ln>
        </p:spPr>
        <p:txBody>
          <a:bodyPr>
            <a:spAutoFit/>
          </a:bodyPr>
          <a:lstStyle/>
          <a:p>
            <a:r>
              <a:rPr lang="en-US" b="1" u="sng"/>
              <a:t>protection system</a:t>
            </a:r>
            <a:endParaRPr lang="en-US"/>
          </a:p>
          <a:p>
            <a:endParaRPr lang="en-US"/>
          </a:p>
        </p:txBody>
      </p:sp>
      <p:sp>
        <p:nvSpPr>
          <p:cNvPr id="120842" name="Rectangle 9"/>
          <p:cNvSpPr>
            <a:spLocks noChangeArrowheads="1"/>
          </p:cNvSpPr>
          <p:nvPr/>
        </p:nvSpPr>
        <p:spPr bwMode="auto">
          <a:xfrm>
            <a:off x="152400" y="2667000"/>
            <a:ext cx="2182813" cy="369888"/>
          </a:xfrm>
          <a:prstGeom prst="rect">
            <a:avLst/>
          </a:prstGeom>
          <a:noFill/>
          <a:ln w="9525">
            <a:noFill/>
            <a:miter lim="800000"/>
            <a:headEnd/>
            <a:tailEnd/>
          </a:ln>
        </p:spPr>
        <p:txBody>
          <a:bodyPr wrap="none">
            <a:spAutoFit/>
          </a:bodyPr>
          <a:lstStyle/>
          <a:p>
            <a:r>
              <a:rPr lang="en-US" b="1">
                <a:latin typeface="Times New Roman" pitchFamily="18" charset="0"/>
              </a:rPr>
              <a:t>Tow manual system </a:t>
            </a:r>
          </a:p>
        </p:txBody>
      </p:sp>
      <p:sp>
        <p:nvSpPr>
          <p:cNvPr id="13" name="TextBox 12"/>
          <p:cNvSpPr txBox="1"/>
          <p:nvPr/>
        </p:nvSpPr>
        <p:spPr>
          <a:xfrm>
            <a:off x="228600" y="3200400"/>
            <a:ext cx="3048000" cy="646113"/>
          </a:xfrm>
          <a:prstGeom prst="rect">
            <a:avLst/>
          </a:prstGeom>
          <a:noFill/>
        </p:spPr>
        <p:txBody>
          <a:bodyPr>
            <a:spAutoFit/>
          </a:bodyPr>
          <a:lstStyle/>
          <a:p>
            <a:pPr marL="342900" indent="-342900">
              <a:buFont typeface="+mj-lt"/>
              <a:buAutoNum type="arabicPeriod"/>
              <a:defRPr/>
            </a:pPr>
            <a:r>
              <a:rPr lang="en-US" dirty="0">
                <a:latin typeface="Times New Roman"/>
                <a:ea typeface="Calibri"/>
                <a:cs typeface="Arial"/>
              </a:rPr>
              <a:t>fire extinguisher</a:t>
            </a:r>
          </a:p>
          <a:p>
            <a:pPr>
              <a:defRPr/>
            </a:pPr>
            <a:endParaRPr lang="en-US" dirty="0"/>
          </a:p>
        </p:txBody>
      </p:sp>
      <p:sp>
        <p:nvSpPr>
          <p:cNvPr id="120844" name="Rectangle 13"/>
          <p:cNvSpPr>
            <a:spLocks noChangeArrowheads="1"/>
          </p:cNvSpPr>
          <p:nvPr/>
        </p:nvSpPr>
        <p:spPr bwMode="auto">
          <a:xfrm>
            <a:off x="304800" y="3657600"/>
            <a:ext cx="2633663" cy="369888"/>
          </a:xfrm>
          <a:prstGeom prst="rect">
            <a:avLst/>
          </a:prstGeom>
          <a:noFill/>
          <a:ln w="9525">
            <a:noFill/>
            <a:miter lim="800000"/>
            <a:headEnd/>
            <a:tailEnd/>
          </a:ln>
        </p:spPr>
        <p:txBody>
          <a:bodyPr wrap="none">
            <a:spAutoFit/>
          </a:bodyPr>
          <a:lstStyle/>
          <a:p>
            <a:pPr marL="342900" indent="-342900"/>
            <a:r>
              <a:rPr lang="en-US">
                <a:latin typeface="Times New Roman" pitchFamily="18" charset="0"/>
              </a:rPr>
              <a:t>Class K Fire Extinguisher </a:t>
            </a:r>
          </a:p>
        </p:txBody>
      </p:sp>
      <p:pic>
        <p:nvPicPr>
          <p:cNvPr id="120845" name="Picture 14" descr="http://www.fireextinguisherss.com/wp-content/uploads/2011/03/Class-K-Fire-Extinguisher.jpg"/>
          <p:cNvPicPr>
            <a:picLocks noChangeAspect="1" noChangeArrowheads="1"/>
          </p:cNvPicPr>
          <p:nvPr/>
        </p:nvPicPr>
        <p:blipFill>
          <a:blip r:embed="rId3" cstate="print"/>
          <a:srcRect/>
          <a:stretch>
            <a:fillRect/>
          </a:stretch>
        </p:blipFill>
        <p:spPr bwMode="auto">
          <a:xfrm>
            <a:off x="152400" y="4175125"/>
            <a:ext cx="2209800" cy="2378075"/>
          </a:xfrm>
          <a:prstGeom prst="rect">
            <a:avLst/>
          </a:prstGeom>
          <a:noFill/>
          <a:ln w="9525">
            <a:noFill/>
            <a:miter lim="800000"/>
            <a:headEnd/>
            <a:tailEnd/>
          </a:ln>
        </p:spPr>
      </p:pic>
      <p:pic>
        <p:nvPicPr>
          <p:cNvPr id="120846" name="Picture 15" descr="Portable Fire Extinguisher"/>
          <p:cNvPicPr>
            <a:picLocks noChangeAspect="1" noChangeArrowheads="1"/>
          </p:cNvPicPr>
          <p:nvPr/>
        </p:nvPicPr>
        <p:blipFill>
          <a:blip r:embed="rId4" cstate="print"/>
          <a:srcRect/>
          <a:stretch>
            <a:fillRect/>
          </a:stretch>
        </p:blipFill>
        <p:spPr bwMode="auto">
          <a:xfrm>
            <a:off x="8305800" y="1219200"/>
            <a:ext cx="838200" cy="762000"/>
          </a:xfrm>
          <a:prstGeom prst="rect">
            <a:avLst/>
          </a:prstGeom>
          <a:noFill/>
          <a:ln w="9525">
            <a:noFill/>
            <a:miter lim="800000"/>
            <a:headEnd/>
            <a:tailEnd/>
          </a:ln>
        </p:spPr>
      </p:pic>
      <p:sp>
        <p:nvSpPr>
          <p:cNvPr id="17" name="TextBox 16"/>
          <p:cNvSpPr txBox="1"/>
          <p:nvPr/>
        </p:nvSpPr>
        <p:spPr>
          <a:xfrm>
            <a:off x="3429000" y="3200400"/>
            <a:ext cx="3733800" cy="646113"/>
          </a:xfrm>
          <a:prstGeom prst="rect">
            <a:avLst/>
          </a:prstGeom>
          <a:noFill/>
        </p:spPr>
        <p:txBody>
          <a:bodyPr>
            <a:spAutoFit/>
          </a:bodyPr>
          <a:lstStyle/>
          <a:p>
            <a:pPr marL="342900" indent="-342900">
              <a:buFont typeface="+mj-lt"/>
              <a:buAutoNum type="arabicPeriod" startAt="2"/>
              <a:defRPr/>
            </a:pPr>
            <a:r>
              <a:rPr lang="en-US" dirty="0">
                <a:latin typeface="Times New Roman"/>
                <a:ea typeface="Calibri"/>
                <a:cs typeface="Arial"/>
              </a:rPr>
              <a:t>fire hose system(hose wheel)</a:t>
            </a:r>
          </a:p>
          <a:p>
            <a:pPr>
              <a:defRPr/>
            </a:pPr>
            <a:endParaRPr lang="en-US" dirty="0"/>
          </a:p>
        </p:txBody>
      </p:sp>
      <p:pic>
        <p:nvPicPr>
          <p:cNvPr id="120848" name="Picture 17" descr="http://www.dreamstime.com/fire-hose-thumb3231930.jpg"/>
          <p:cNvPicPr>
            <a:picLocks noChangeAspect="1" noChangeArrowheads="1"/>
          </p:cNvPicPr>
          <p:nvPr/>
        </p:nvPicPr>
        <p:blipFill>
          <a:blip r:embed="rId5" cstate="print"/>
          <a:srcRect/>
          <a:stretch>
            <a:fillRect/>
          </a:stretch>
        </p:blipFill>
        <p:spPr bwMode="auto">
          <a:xfrm>
            <a:off x="3657600" y="4191000"/>
            <a:ext cx="2590800" cy="2362200"/>
          </a:xfrm>
          <a:prstGeom prst="rect">
            <a:avLst/>
          </a:prstGeom>
          <a:noFill/>
          <a:ln w="9525">
            <a:noFill/>
            <a:miter lim="800000"/>
            <a:headEnd/>
            <a:tailEnd/>
          </a:ln>
        </p:spPr>
      </p:pic>
      <p:sp>
        <p:nvSpPr>
          <p:cNvPr id="18"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218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21861"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1864" name="Rectangle 11"/>
          <p:cNvSpPr>
            <a:spLocks noChangeArrowheads="1"/>
          </p:cNvSpPr>
          <p:nvPr/>
        </p:nvSpPr>
        <p:spPr bwMode="auto">
          <a:xfrm>
            <a:off x="990600" y="1611312"/>
            <a:ext cx="3775075" cy="369888"/>
          </a:xfrm>
          <a:prstGeom prst="rect">
            <a:avLst/>
          </a:prstGeom>
          <a:noFill/>
          <a:ln w="9525">
            <a:noFill/>
            <a:miter lim="800000"/>
            <a:headEnd/>
            <a:tailEnd/>
          </a:ln>
        </p:spPr>
        <p:txBody>
          <a:bodyPr wrap="none">
            <a:spAutoFit/>
          </a:bodyPr>
          <a:lstStyle/>
          <a:p>
            <a:pPr marL="342900" indent="-342900"/>
            <a:r>
              <a:rPr lang="en-US" dirty="0"/>
              <a:t>B. Fire fighting &amp; emergency stairs </a:t>
            </a:r>
          </a:p>
        </p:txBody>
      </p:sp>
      <p:sp>
        <p:nvSpPr>
          <p:cNvPr id="121865" name="TextBox 8"/>
          <p:cNvSpPr txBox="1">
            <a:spLocks noChangeArrowheads="1"/>
          </p:cNvSpPr>
          <p:nvPr/>
        </p:nvSpPr>
        <p:spPr bwMode="auto">
          <a:xfrm>
            <a:off x="1066800" y="2173287"/>
            <a:ext cx="3124200" cy="646113"/>
          </a:xfrm>
          <a:prstGeom prst="rect">
            <a:avLst/>
          </a:prstGeom>
          <a:noFill/>
          <a:ln w="9525">
            <a:noFill/>
            <a:miter lim="800000"/>
            <a:headEnd/>
            <a:tailEnd/>
          </a:ln>
        </p:spPr>
        <p:txBody>
          <a:bodyPr>
            <a:spAutoFit/>
          </a:bodyPr>
          <a:lstStyle/>
          <a:p>
            <a:r>
              <a:rPr lang="en-US" b="1" u="sng" dirty="0"/>
              <a:t>protection system</a:t>
            </a:r>
            <a:endParaRPr lang="en-US" dirty="0"/>
          </a:p>
          <a:p>
            <a:endParaRPr lang="en-US" dirty="0"/>
          </a:p>
        </p:txBody>
      </p:sp>
      <p:pic>
        <p:nvPicPr>
          <p:cNvPr id="121866" name="Picture 9"/>
          <p:cNvPicPr>
            <a:picLocks noChangeAspect="1" noChangeArrowheads="1"/>
          </p:cNvPicPr>
          <p:nvPr/>
        </p:nvPicPr>
        <p:blipFill>
          <a:blip r:embed="rId3" cstate="print"/>
          <a:srcRect r="11664"/>
          <a:stretch>
            <a:fillRect/>
          </a:stretch>
        </p:blipFill>
        <p:spPr bwMode="auto">
          <a:xfrm>
            <a:off x="1295400" y="2667000"/>
            <a:ext cx="6781800" cy="3810000"/>
          </a:xfrm>
          <a:prstGeom prst="rect">
            <a:avLst/>
          </a:prstGeom>
          <a:noFill/>
          <a:ln w="9525">
            <a:noFill/>
            <a:miter lim="800000"/>
            <a:headEnd/>
            <a:tailEnd/>
          </a:ln>
        </p:spPr>
      </p:pic>
      <p:sp>
        <p:nvSpPr>
          <p:cNvPr id="1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2288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2288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2888" name="Rectangle 11"/>
          <p:cNvSpPr>
            <a:spLocks noChangeArrowheads="1"/>
          </p:cNvSpPr>
          <p:nvPr/>
        </p:nvSpPr>
        <p:spPr bwMode="auto">
          <a:xfrm>
            <a:off x="990600" y="1563687"/>
            <a:ext cx="3775075" cy="369888"/>
          </a:xfrm>
          <a:prstGeom prst="rect">
            <a:avLst/>
          </a:prstGeom>
          <a:noFill/>
          <a:ln w="9525">
            <a:noFill/>
            <a:miter lim="800000"/>
            <a:headEnd/>
            <a:tailEnd/>
          </a:ln>
        </p:spPr>
        <p:txBody>
          <a:bodyPr wrap="none">
            <a:spAutoFit/>
          </a:bodyPr>
          <a:lstStyle/>
          <a:p>
            <a:pPr marL="342900" indent="-342900"/>
            <a:r>
              <a:rPr lang="en-US"/>
              <a:t>B. Fire fighting &amp; emergency stairs </a:t>
            </a:r>
          </a:p>
        </p:txBody>
      </p:sp>
      <p:sp>
        <p:nvSpPr>
          <p:cNvPr id="122889" name="TextBox 8"/>
          <p:cNvSpPr txBox="1">
            <a:spLocks noChangeArrowheads="1"/>
          </p:cNvSpPr>
          <p:nvPr/>
        </p:nvSpPr>
        <p:spPr bwMode="auto">
          <a:xfrm>
            <a:off x="1066800" y="1868487"/>
            <a:ext cx="3124200" cy="646113"/>
          </a:xfrm>
          <a:prstGeom prst="rect">
            <a:avLst/>
          </a:prstGeom>
          <a:noFill/>
          <a:ln w="9525">
            <a:noFill/>
            <a:miter lim="800000"/>
            <a:headEnd/>
            <a:tailEnd/>
          </a:ln>
        </p:spPr>
        <p:txBody>
          <a:bodyPr>
            <a:spAutoFit/>
          </a:bodyPr>
          <a:lstStyle/>
          <a:p>
            <a:r>
              <a:rPr lang="en-US" b="1" u="sng"/>
              <a:t>protection system</a:t>
            </a:r>
            <a:endParaRPr lang="en-US"/>
          </a:p>
          <a:p>
            <a:endParaRPr lang="en-US"/>
          </a:p>
        </p:txBody>
      </p:sp>
      <p:pic>
        <p:nvPicPr>
          <p:cNvPr id="122890" name="Picture 10"/>
          <p:cNvPicPr>
            <a:picLocks noChangeAspect="1" noChangeArrowheads="1"/>
          </p:cNvPicPr>
          <p:nvPr/>
        </p:nvPicPr>
        <p:blipFill>
          <a:blip r:embed="rId3" cstate="print"/>
          <a:srcRect/>
          <a:stretch>
            <a:fillRect/>
          </a:stretch>
        </p:blipFill>
        <p:spPr bwMode="auto">
          <a:xfrm>
            <a:off x="5153025" y="2590800"/>
            <a:ext cx="3990975" cy="3943350"/>
          </a:xfrm>
          <a:prstGeom prst="rect">
            <a:avLst/>
          </a:prstGeom>
          <a:noFill/>
          <a:ln w="9525">
            <a:noFill/>
            <a:miter lim="800000"/>
            <a:headEnd/>
            <a:tailEnd/>
          </a:ln>
        </p:spPr>
      </p:pic>
      <p:sp>
        <p:nvSpPr>
          <p:cNvPr id="122891" name="TextBox 12"/>
          <p:cNvSpPr txBox="1">
            <a:spLocks noChangeArrowheads="1"/>
          </p:cNvSpPr>
          <p:nvPr/>
        </p:nvSpPr>
        <p:spPr bwMode="auto">
          <a:xfrm>
            <a:off x="990600" y="2438400"/>
            <a:ext cx="3200400" cy="2032000"/>
          </a:xfrm>
          <a:prstGeom prst="rect">
            <a:avLst/>
          </a:prstGeom>
          <a:noFill/>
          <a:ln w="9525">
            <a:noFill/>
            <a:miter lim="800000"/>
            <a:headEnd/>
            <a:tailEnd/>
          </a:ln>
        </p:spPr>
        <p:txBody>
          <a:bodyPr>
            <a:spAutoFit/>
          </a:bodyPr>
          <a:lstStyle/>
          <a:p>
            <a:pPr marL="342900" indent="-342900">
              <a:buFont typeface="Wingdings" pitchFamily="2" charset="2"/>
              <a:buChar char="Ø"/>
            </a:pPr>
            <a:r>
              <a:rPr lang="en-US">
                <a:latin typeface="Times New Roman" pitchFamily="18" charset="0"/>
              </a:rPr>
              <a:t>The water which well be used for fire is from the domestic roof tank where the  opining pipe of the fire water at the bottom of the tank and the pipe of domestic used is at the middle to ensure the </a:t>
            </a:r>
          </a:p>
        </p:txBody>
      </p:sp>
      <p:sp>
        <p:nvSpPr>
          <p:cNvPr id="12"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2390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2390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3912" name="Rectangle 11"/>
          <p:cNvSpPr>
            <a:spLocks noChangeArrowheads="1"/>
          </p:cNvSpPr>
          <p:nvPr/>
        </p:nvSpPr>
        <p:spPr bwMode="auto">
          <a:xfrm>
            <a:off x="990600" y="1371600"/>
            <a:ext cx="3775075" cy="369888"/>
          </a:xfrm>
          <a:prstGeom prst="rect">
            <a:avLst/>
          </a:prstGeom>
          <a:noFill/>
          <a:ln w="9525">
            <a:noFill/>
            <a:miter lim="800000"/>
            <a:headEnd/>
            <a:tailEnd/>
          </a:ln>
        </p:spPr>
        <p:txBody>
          <a:bodyPr wrap="none">
            <a:spAutoFit/>
          </a:bodyPr>
          <a:lstStyle/>
          <a:p>
            <a:pPr marL="342900" indent="-342900"/>
            <a:r>
              <a:rPr lang="en-US"/>
              <a:t>B. Fire fighting &amp; emergency stairs </a:t>
            </a:r>
          </a:p>
        </p:txBody>
      </p:sp>
      <p:sp>
        <p:nvSpPr>
          <p:cNvPr id="123913" name="Rectangle 9"/>
          <p:cNvSpPr>
            <a:spLocks noChangeArrowheads="1"/>
          </p:cNvSpPr>
          <p:nvPr/>
        </p:nvSpPr>
        <p:spPr bwMode="auto">
          <a:xfrm>
            <a:off x="457200" y="1916113"/>
            <a:ext cx="3290888" cy="369887"/>
          </a:xfrm>
          <a:prstGeom prst="rect">
            <a:avLst/>
          </a:prstGeom>
          <a:noFill/>
          <a:ln w="9525">
            <a:noFill/>
            <a:miter lim="800000"/>
            <a:headEnd/>
            <a:tailEnd/>
          </a:ln>
        </p:spPr>
        <p:txBody>
          <a:bodyPr wrap="none">
            <a:spAutoFit/>
          </a:bodyPr>
          <a:lstStyle/>
          <a:p>
            <a:r>
              <a:rPr lang="en-US" b="1">
                <a:latin typeface="Times New Roman" pitchFamily="18" charset="0"/>
              </a:rPr>
              <a:t>	Fire emergency stairs </a:t>
            </a:r>
          </a:p>
        </p:txBody>
      </p:sp>
      <p:sp>
        <p:nvSpPr>
          <p:cNvPr id="123914" name="TextBox 10"/>
          <p:cNvSpPr txBox="1">
            <a:spLocks noChangeArrowheads="1"/>
          </p:cNvSpPr>
          <p:nvPr/>
        </p:nvSpPr>
        <p:spPr bwMode="auto">
          <a:xfrm>
            <a:off x="533400" y="2286000"/>
            <a:ext cx="8229600" cy="923925"/>
          </a:xfrm>
          <a:prstGeom prst="rect">
            <a:avLst/>
          </a:prstGeom>
          <a:noFill/>
          <a:ln w="9525">
            <a:noFill/>
            <a:miter lim="800000"/>
            <a:headEnd/>
            <a:tailEnd/>
          </a:ln>
        </p:spPr>
        <p:txBody>
          <a:bodyPr>
            <a:spAutoFit/>
          </a:bodyPr>
          <a:lstStyle/>
          <a:p>
            <a:r>
              <a:rPr lang="en-US">
                <a:latin typeface="Californian FB" pitchFamily="18" charset="0"/>
              </a:rPr>
              <a:t>The basic stairs are also used as emergency stairs so the emergency stairs are tow interior stairs with not more than 30m between them, the stairs providing fire protected door</a:t>
            </a:r>
          </a:p>
        </p:txBody>
      </p:sp>
      <p:pic>
        <p:nvPicPr>
          <p:cNvPr id="123915" name="Picture 12"/>
          <p:cNvPicPr>
            <a:picLocks noChangeAspect="1" noChangeArrowheads="1"/>
          </p:cNvPicPr>
          <p:nvPr/>
        </p:nvPicPr>
        <p:blipFill>
          <a:blip r:embed="rId3" cstate="print"/>
          <a:srcRect/>
          <a:stretch>
            <a:fillRect/>
          </a:stretch>
        </p:blipFill>
        <p:spPr bwMode="auto">
          <a:xfrm>
            <a:off x="1447800" y="3276600"/>
            <a:ext cx="5400675" cy="3248025"/>
          </a:xfrm>
          <a:prstGeom prst="rect">
            <a:avLst/>
          </a:prstGeom>
          <a:noFill/>
          <a:ln w="9525">
            <a:noFill/>
            <a:miter lim="800000"/>
            <a:headEnd/>
            <a:tailEnd/>
          </a:ln>
        </p:spPr>
      </p:pic>
      <p:sp>
        <p:nvSpPr>
          <p:cNvPr id="12"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2493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2493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4936" name="Rectangle 13"/>
          <p:cNvSpPr>
            <a:spLocks noChangeArrowheads="1"/>
          </p:cNvSpPr>
          <p:nvPr/>
        </p:nvSpPr>
        <p:spPr bwMode="auto">
          <a:xfrm>
            <a:off x="1219200" y="1447800"/>
            <a:ext cx="4572000" cy="3786188"/>
          </a:xfrm>
          <a:prstGeom prst="rect">
            <a:avLst/>
          </a:prstGeom>
          <a:noFill/>
          <a:ln w="9525">
            <a:noFill/>
            <a:miter lim="800000"/>
            <a:headEnd/>
            <a:tailEnd/>
          </a:ln>
        </p:spPr>
        <p:txBody>
          <a:bodyPr>
            <a:spAutoFit/>
          </a:bodyPr>
          <a:lstStyle/>
          <a:p>
            <a:pPr marL="514350" indent="-514350">
              <a:lnSpc>
                <a:spcPct val="150000"/>
              </a:lnSpc>
            </a:pPr>
            <a:r>
              <a:rPr lang="en-US" sz="3200" b="1">
                <a:latin typeface="Monotype Corsiva" pitchFamily="66" charset="0"/>
              </a:rPr>
              <a:t>Sanitation system</a:t>
            </a:r>
          </a:p>
          <a:p>
            <a:pPr marL="514350" indent="-514350">
              <a:lnSpc>
                <a:spcPct val="150000"/>
              </a:lnSpc>
              <a:buFont typeface="Wingdings" pitchFamily="2" charset="2"/>
              <a:buChar char="Ø"/>
            </a:pPr>
            <a:r>
              <a:rPr lang="en-US" sz="3200" b="1">
                <a:latin typeface="Monotype Corsiva" pitchFamily="66" charset="0"/>
              </a:rPr>
              <a:t>Clean water</a:t>
            </a:r>
          </a:p>
          <a:p>
            <a:pPr marL="514350" indent="-514350">
              <a:lnSpc>
                <a:spcPct val="150000"/>
              </a:lnSpc>
              <a:buFont typeface="Wingdings" pitchFamily="2" charset="2"/>
              <a:buChar char="Ø"/>
            </a:pPr>
            <a:r>
              <a:rPr lang="en-US" sz="3200" b="1">
                <a:latin typeface="Monotype Corsiva" pitchFamily="66" charset="0"/>
              </a:rPr>
              <a:t>Grey water</a:t>
            </a:r>
          </a:p>
          <a:p>
            <a:pPr marL="514350" indent="-514350">
              <a:lnSpc>
                <a:spcPct val="150000"/>
              </a:lnSpc>
              <a:buFont typeface="Wingdings" pitchFamily="2" charset="2"/>
              <a:buChar char="Ø"/>
            </a:pPr>
            <a:r>
              <a:rPr lang="en-US" sz="3200" b="1">
                <a:latin typeface="Monotype Corsiva" pitchFamily="66" charset="0"/>
              </a:rPr>
              <a:t>Black water</a:t>
            </a:r>
          </a:p>
          <a:p>
            <a:pPr marL="514350" indent="-514350">
              <a:lnSpc>
                <a:spcPct val="150000"/>
              </a:lnSpc>
              <a:buFont typeface="Wingdings" pitchFamily="2" charset="2"/>
              <a:buChar char="Ø"/>
            </a:pPr>
            <a:r>
              <a:rPr lang="en-US" sz="3200" b="1">
                <a:latin typeface="Monotype Corsiva" pitchFamily="66" charset="0"/>
              </a:rPr>
              <a:t>Rain water</a:t>
            </a:r>
          </a:p>
        </p:txBody>
      </p:sp>
      <p:sp>
        <p:nvSpPr>
          <p:cNvPr id="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2595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25957" name="TextBox 6"/>
          <p:cNvSpPr txBox="1">
            <a:spLocks noChangeArrowheads="1"/>
          </p:cNvSpPr>
          <p:nvPr/>
        </p:nvSpPr>
        <p:spPr bwMode="auto">
          <a:xfrm>
            <a:off x="-152400" y="762000"/>
            <a:ext cx="13716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5960" name="Rectangle 13"/>
          <p:cNvSpPr>
            <a:spLocks noChangeArrowheads="1"/>
          </p:cNvSpPr>
          <p:nvPr/>
        </p:nvSpPr>
        <p:spPr bwMode="auto">
          <a:xfrm>
            <a:off x="1219200" y="1371600"/>
            <a:ext cx="4572000" cy="1077913"/>
          </a:xfrm>
          <a:prstGeom prst="rect">
            <a:avLst/>
          </a:prstGeom>
          <a:noFill/>
          <a:ln w="9525">
            <a:noFill/>
            <a:miter lim="800000"/>
            <a:headEnd/>
            <a:tailEnd/>
          </a:ln>
        </p:spPr>
        <p:txBody>
          <a:bodyPr>
            <a:spAutoFit/>
          </a:bodyPr>
          <a:lstStyle/>
          <a:p>
            <a:pPr marL="514350" indent="-514350"/>
            <a:r>
              <a:rPr lang="en-US" sz="3200" b="1">
                <a:latin typeface="Monotype Corsiva" pitchFamily="66" charset="0"/>
              </a:rPr>
              <a:t>Sanitation system</a:t>
            </a:r>
          </a:p>
          <a:p>
            <a:pPr marL="514350" indent="-514350">
              <a:buFont typeface="Wingdings" pitchFamily="2" charset="2"/>
              <a:buChar char="Ø"/>
            </a:pPr>
            <a:r>
              <a:rPr lang="en-US" sz="3200" b="1">
                <a:latin typeface="Monotype Corsiva" pitchFamily="66" charset="0"/>
              </a:rPr>
              <a:t>Clean water</a:t>
            </a:r>
          </a:p>
        </p:txBody>
      </p:sp>
      <p:sp>
        <p:nvSpPr>
          <p:cNvPr id="10" name="TextBox 9"/>
          <p:cNvSpPr txBox="1"/>
          <p:nvPr/>
        </p:nvSpPr>
        <p:spPr>
          <a:xfrm>
            <a:off x="304800" y="2514600"/>
            <a:ext cx="4419600" cy="1200150"/>
          </a:xfrm>
          <a:prstGeom prst="rect">
            <a:avLst/>
          </a:prstGeom>
          <a:noFill/>
        </p:spPr>
        <p:txBody>
          <a:bodyPr>
            <a:spAutoFit/>
          </a:bodyPr>
          <a:lstStyle/>
          <a:p>
            <a:pPr>
              <a:defRPr/>
            </a:pPr>
            <a:r>
              <a:rPr lang="en-GB" i="1" dirty="0">
                <a:latin typeface="Mongolian Baiti" pitchFamily="66" charset="0"/>
              </a:rPr>
              <a:t>Feed water to buildings divided into two main sections: </a:t>
            </a:r>
          </a:p>
          <a:p>
            <a:pPr marL="342900" indent="-342900">
              <a:buFont typeface="+mj-lt"/>
              <a:buAutoNum type="arabicPeriod"/>
              <a:defRPr/>
            </a:pPr>
            <a:r>
              <a:rPr lang="en-GB" i="1" dirty="0">
                <a:latin typeface="Mongolian Baiti" pitchFamily="66" charset="0"/>
              </a:rPr>
              <a:t>cold water supply (regular),</a:t>
            </a:r>
          </a:p>
          <a:p>
            <a:pPr marL="342900" indent="-342900">
              <a:buFont typeface="+mj-lt"/>
              <a:buAutoNum type="arabicPeriod"/>
              <a:defRPr/>
            </a:pPr>
            <a:r>
              <a:rPr lang="en-GB" i="1" dirty="0">
                <a:latin typeface="Mongolian Baiti" pitchFamily="66" charset="0"/>
              </a:rPr>
              <a:t>hot water. </a:t>
            </a:r>
            <a:endParaRPr lang="en-US" dirty="0"/>
          </a:p>
        </p:txBody>
      </p:sp>
      <p:sp>
        <p:nvSpPr>
          <p:cNvPr id="125962" name="TextBox 10"/>
          <p:cNvSpPr txBox="1">
            <a:spLocks noChangeArrowheads="1"/>
          </p:cNvSpPr>
          <p:nvPr/>
        </p:nvSpPr>
        <p:spPr bwMode="auto">
          <a:xfrm>
            <a:off x="304800" y="3876675"/>
            <a:ext cx="3962400" cy="923925"/>
          </a:xfrm>
          <a:prstGeom prst="rect">
            <a:avLst/>
          </a:prstGeom>
          <a:noFill/>
          <a:ln w="9525">
            <a:noFill/>
            <a:miter lim="800000"/>
            <a:headEnd/>
            <a:tailEnd/>
          </a:ln>
        </p:spPr>
        <p:txBody>
          <a:bodyPr>
            <a:spAutoFit/>
          </a:bodyPr>
          <a:lstStyle/>
          <a:p>
            <a:r>
              <a:rPr lang="en-GB" i="1">
                <a:latin typeface="Mongolian Baiti" pitchFamily="66" charset="0"/>
              </a:rPr>
              <a:t> Nutrition attractive fall (Gravity down feed system). </a:t>
            </a:r>
            <a:endParaRPr lang="en-US" i="1">
              <a:latin typeface="Mongolian Baiti" pitchFamily="66" charset="0"/>
            </a:endParaRPr>
          </a:p>
          <a:p>
            <a:endParaRPr lang="en-US"/>
          </a:p>
        </p:txBody>
      </p:sp>
      <p:sp>
        <p:nvSpPr>
          <p:cNvPr id="1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2698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2698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6984" name="Rectangle 13"/>
          <p:cNvSpPr>
            <a:spLocks noChangeArrowheads="1"/>
          </p:cNvSpPr>
          <p:nvPr/>
        </p:nvSpPr>
        <p:spPr bwMode="auto">
          <a:xfrm>
            <a:off x="1219200" y="1371600"/>
            <a:ext cx="4572000" cy="1077913"/>
          </a:xfrm>
          <a:prstGeom prst="rect">
            <a:avLst/>
          </a:prstGeom>
          <a:noFill/>
          <a:ln w="9525">
            <a:noFill/>
            <a:miter lim="800000"/>
            <a:headEnd/>
            <a:tailEnd/>
          </a:ln>
        </p:spPr>
        <p:txBody>
          <a:bodyPr>
            <a:spAutoFit/>
          </a:bodyPr>
          <a:lstStyle/>
          <a:p>
            <a:pPr marL="514350" indent="-514350"/>
            <a:r>
              <a:rPr lang="en-US" sz="3200" b="1">
                <a:latin typeface="Monotype Corsiva" pitchFamily="66" charset="0"/>
              </a:rPr>
              <a:t>Sanitation system</a:t>
            </a:r>
          </a:p>
          <a:p>
            <a:pPr marL="514350" indent="-514350">
              <a:buFont typeface="Wingdings" pitchFamily="2" charset="2"/>
              <a:buChar char="Ø"/>
            </a:pPr>
            <a:r>
              <a:rPr lang="en-US" sz="3200" b="1">
                <a:latin typeface="Monotype Corsiva" pitchFamily="66" charset="0"/>
              </a:rPr>
              <a:t>Clean water</a:t>
            </a:r>
          </a:p>
        </p:txBody>
      </p:sp>
      <p:sp>
        <p:nvSpPr>
          <p:cNvPr id="126985" name="TextBox 10"/>
          <p:cNvSpPr txBox="1">
            <a:spLocks noChangeArrowheads="1"/>
          </p:cNvSpPr>
          <p:nvPr/>
        </p:nvSpPr>
        <p:spPr bwMode="auto">
          <a:xfrm>
            <a:off x="381000" y="2362200"/>
            <a:ext cx="3962400" cy="923925"/>
          </a:xfrm>
          <a:prstGeom prst="rect">
            <a:avLst/>
          </a:prstGeom>
          <a:noFill/>
          <a:ln w="9525">
            <a:noFill/>
            <a:miter lim="800000"/>
            <a:headEnd/>
            <a:tailEnd/>
          </a:ln>
        </p:spPr>
        <p:txBody>
          <a:bodyPr>
            <a:spAutoFit/>
          </a:bodyPr>
          <a:lstStyle/>
          <a:p>
            <a:r>
              <a:rPr lang="en-GB" i="1">
                <a:latin typeface="Mongolian Baiti" pitchFamily="66" charset="0"/>
              </a:rPr>
              <a:t> Nutrition attractive fall (Gravity down feed system). </a:t>
            </a:r>
            <a:endParaRPr lang="en-US" i="1">
              <a:latin typeface="Mongolian Baiti" pitchFamily="66" charset="0"/>
            </a:endParaRPr>
          </a:p>
          <a:p>
            <a:endParaRPr lang="en-US"/>
          </a:p>
        </p:txBody>
      </p:sp>
      <p:pic>
        <p:nvPicPr>
          <p:cNvPr id="12" name="Picture 11"/>
          <p:cNvPicPr/>
          <p:nvPr/>
        </p:nvPicPr>
        <p:blipFill>
          <a:blip r:embed="rId3" cstate="print"/>
          <a:srcRect/>
          <a:stretch>
            <a:fillRect/>
          </a:stretch>
        </p:blipFill>
        <p:spPr bwMode="auto">
          <a:xfrm>
            <a:off x="1295400" y="3124200"/>
            <a:ext cx="6191250" cy="34194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5" name="Straight Arrow Connector 14"/>
          <p:cNvCxnSpPr/>
          <p:nvPr/>
        </p:nvCxnSpPr>
        <p:spPr>
          <a:xfrm rot="5400000" flipH="1" flipV="1">
            <a:off x="4533901" y="5600700"/>
            <a:ext cx="685800" cy="3175"/>
          </a:xfrm>
          <a:prstGeom prst="straightConnector1">
            <a:avLst/>
          </a:prstGeom>
          <a:ln w="28575">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flipH="1" flipV="1">
            <a:off x="4534694" y="4914106"/>
            <a:ext cx="685800" cy="1588"/>
          </a:xfrm>
          <a:prstGeom prst="straightConnector1">
            <a:avLst/>
          </a:prstGeom>
          <a:ln w="28575">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flipH="1" flipV="1">
            <a:off x="4534694" y="4228306"/>
            <a:ext cx="685800" cy="1588"/>
          </a:xfrm>
          <a:prstGeom prst="straightConnector1">
            <a:avLst/>
          </a:prstGeom>
          <a:ln w="28575">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4608513" y="3619500"/>
            <a:ext cx="534988" cy="1587"/>
          </a:xfrm>
          <a:prstGeom prst="straightConnector1">
            <a:avLst/>
          </a:prstGeom>
          <a:ln w="28575">
            <a:prstDash val="sysDash"/>
            <a:tailEnd type="arrow"/>
          </a:ln>
        </p:spPr>
        <p:style>
          <a:lnRef idx="1">
            <a:schemeClr val="accent1"/>
          </a:lnRef>
          <a:fillRef idx="0">
            <a:schemeClr val="accent1"/>
          </a:fillRef>
          <a:effectRef idx="0">
            <a:schemeClr val="accent1"/>
          </a:effectRef>
          <a:fontRef idx="minor">
            <a:schemeClr val="tx1"/>
          </a:fontRef>
        </p:style>
      </p:cxnSp>
      <p:sp>
        <p:nvSpPr>
          <p:cNvPr id="28" name="Freeform 27"/>
          <p:cNvSpPr/>
          <p:nvPr/>
        </p:nvSpPr>
        <p:spPr>
          <a:xfrm>
            <a:off x="4572000" y="3276600"/>
            <a:ext cx="304800" cy="381000"/>
          </a:xfrm>
          <a:custGeom>
            <a:avLst/>
            <a:gdLst>
              <a:gd name="connsiteX0" fmla="*/ 343618 w 343618"/>
              <a:gd name="connsiteY0" fmla="*/ 145212 h 507521"/>
              <a:gd name="connsiteX1" fmla="*/ 162463 w 343618"/>
              <a:gd name="connsiteY1" fmla="*/ 7189 h 507521"/>
              <a:gd name="connsiteX2" fmla="*/ 24441 w 343618"/>
              <a:gd name="connsiteY2" fmla="*/ 188344 h 507521"/>
              <a:gd name="connsiteX3" fmla="*/ 15814 w 343618"/>
              <a:gd name="connsiteY3" fmla="*/ 507521 h 507521"/>
            </a:gdLst>
            <a:ahLst/>
            <a:cxnLst>
              <a:cxn ang="0">
                <a:pos x="connsiteX0" y="connsiteY0"/>
              </a:cxn>
              <a:cxn ang="0">
                <a:pos x="connsiteX1" y="connsiteY1"/>
              </a:cxn>
              <a:cxn ang="0">
                <a:pos x="connsiteX2" y="connsiteY2"/>
              </a:cxn>
              <a:cxn ang="0">
                <a:pos x="connsiteX3" y="connsiteY3"/>
              </a:cxn>
            </a:cxnLst>
            <a:rect l="l" t="t" r="r" b="b"/>
            <a:pathLst>
              <a:path w="343618" h="507521">
                <a:moveTo>
                  <a:pt x="343618" y="145212"/>
                </a:moveTo>
                <a:cubicBezTo>
                  <a:pt x="279638" y="72606"/>
                  <a:pt x="215659" y="0"/>
                  <a:pt x="162463" y="7189"/>
                </a:cubicBezTo>
                <a:cubicBezTo>
                  <a:pt x="109267" y="14378"/>
                  <a:pt x="48882" y="104955"/>
                  <a:pt x="24441" y="188344"/>
                </a:cubicBezTo>
                <a:cubicBezTo>
                  <a:pt x="0" y="271733"/>
                  <a:pt x="14376" y="460076"/>
                  <a:pt x="15814" y="507521"/>
                </a:cubicBezTo>
              </a:path>
            </a:pathLst>
          </a:custGeom>
          <a:ln w="25400">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30" name="Straight Arrow Connector 29"/>
          <p:cNvCxnSpPr/>
          <p:nvPr/>
        </p:nvCxnSpPr>
        <p:spPr>
          <a:xfrm rot="5400000">
            <a:off x="4533901" y="3695700"/>
            <a:ext cx="76200" cy="317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a:off x="3506788" y="4114800"/>
            <a:ext cx="455612" cy="1588"/>
          </a:xfrm>
          <a:prstGeom prst="straightConnector1">
            <a:avLst/>
          </a:prstGeom>
          <a:ln w="254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a:off x="3467894" y="4533106"/>
            <a:ext cx="533400" cy="1588"/>
          </a:xfrm>
          <a:prstGeom prst="straightConnector1">
            <a:avLst/>
          </a:prstGeom>
          <a:ln w="254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a:off x="3544094" y="4990306"/>
            <a:ext cx="381000" cy="1588"/>
          </a:xfrm>
          <a:prstGeom prst="straightConnector1">
            <a:avLst/>
          </a:prstGeom>
          <a:ln w="254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a:off x="3544094" y="5371306"/>
            <a:ext cx="381000" cy="1588"/>
          </a:xfrm>
          <a:prstGeom prst="straightConnector1">
            <a:avLst/>
          </a:prstGeom>
          <a:ln w="254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733800" y="4191000"/>
            <a:ext cx="3048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733800" y="4648200"/>
            <a:ext cx="3048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733800" y="5029200"/>
            <a:ext cx="3048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733800" y="5410200"/>
            <a:ext cx="304800"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Elbow Connector 50"/>
          <p:cNvCxnSpPr/>
          <p:nvPr/>
        </p:nvCxnSpPr>
        <p:spPr>
          <a:xfrm>
            <a:off x="1981200" y="3886200"/>
            <a:ext cx="1447800" cy="304800"/>
          </a:xfrm>
          <a:prstGeom prst="bentConnector3">
            <a:avLst>
              <a:gd name="adj1" fmla="val 5000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7002" name="TextBox 51"/>
          <p:cNvSpPr txBox="1">
            <a:spLocks noChangeArrowheads="1"/>
          </p:cNvSpPr>
          <p:nvPr/>
        </p:nvSpPr>
        <p:spPr bwMode="auto">
          <a:xfrm>
            <a:off x="1524000" y="3886200"/>
            <a:ext cx="457200" cy="369888"/>
          </a:xfrm>
          <a:prstGeom prst="rect">
            <a:avLst/>
          </a:prstGeom>
          <a:noFill/>
          <a:ln w="9525">
            <a:noFill/>
            <a:miter lim="800000"/>
            <a:headEnd/>
            <a:tailEnd/>
          </a:ln>
        </p:spPr>
        <p:txBody>
          <a:bodyPr>
            <a:spAutoFit/>
          </a:bodyPr>
          <a:lstStyle/>
          <a:p>
            <a:r>
              <a:rPr lang="en-GB" b="1"/>
              <a:t>2"</a:t>
            </a:r>
            <a:endParaRPr lang="en-US"/>
          </a:p>
        </p:txBody>
      </p:sp>
      <p:sp>
        <p:nvSpPr>
          <p:cNvPr id="53" name="Rectangle 52"/>
          <p:cNvSpPr/>
          <p:nvPr/>
        </p:nvSpPr>
        <p:spPr>
          <a:xfrm>
            <a:off x="3657600" y="3505200"/>
            <a:ext cx="1066800" cy="381000"/>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out)">
                                      <p:cBhvr>
                                        <p:cTn id="7" dur="500"/>
                                        <p:tgtEl>
                                          <p:spTgt spid="15"/>
                                        </p:tgtEl>
                                      </p:cBhvr>
                                    </p:animEffect>
                                  </p:childTnLst>
                                </p:cTn>
                              </p:par>
                            </p:childTnLst>
                          </p:cTn>
                        </p:par>
                        <p:par>
                          <p:cTn id="8" fill="hold">
                            <p:stCondLst>
                              <p:cond delay="500"/>
                            </p:stCondLst>
                            <p:childTnLst>
                              <p:par>
                                <p:cTn id="9" presetID="8" presetClass="entr" presetSubtype="32"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diamond(out)">
                                      <p:cBhvr>
                                        <p:cTn id="11" dur="500"/>
                                        <p:tgtEl>
                                          <p:spTgt spid="21"/>
                                        </p:tgtEl>
                                      </p:cBhvr>
                                    </p:animEffect>
                                  </p:childTnLst>
                                </p:cTn>
                              </p:par>
                            </p:childTnLst>
                          </p:cTn>
                        </p:par>
                        <p:par>
                          <p:cTn id="12" fill="hold">
                            <p:stCondLst>
                              <p:cond delay="1000"/>
                            </p:stCondLst>
                            <p:childTnLst>
                              <p:par>
                                <p:cTn id="13" presetID="8" presetClass="entr" presetSubtype="32"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diamond(out)">
                                      <p:cBhvr>
                                        <p:cTn id="15" dur="500"/>
                                        <p:tgtEl>
                                          <p:spTgt spid="23"/>
                                        </p:tgtEl>
                                      </p:cBhvr>
                                    </p:animEffect>
                                  </p:childTnLst>
                                </p:cTn>
                              </p:par>
                            </p:childTnLst>
                          </p:cTn>
                        </p:par>
                        <p:par>
                          <p:cTn id="16" fill="hold">
                            <p:stCondLst>
                              <p:cond delay="1500"/>
                            </p:stCondLst>
                            <p:childTnLst>
                              <p:par>
                                <p:cTn id="17" presetID="8" presetClass="entr" presetSubtype="32"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diamond(out)">
                                      <p:cBhvr>
                                        <p:cTn id="19" dur="500"/>
                                        <p:tgtEl>
                                          <p:spTgt spid="28"/>
                                        </p:tgtEl>
                                      </p:cBhvr>
                                    </p:animEffect>
                                  </p:childTnLst>
                                </p:cTn>
                              </p:par>
                            </p:childTnLst>
                          </p:cTn>
                        </p:par>
                        <p:par>
                          <p:cTn id="20" fill="hold">
                            <p:stCondLst>
                              <p:cond delay="2000"/>
                            </p:stCondLst>
                            <p:childTnLst>
                              <p:par>
                                <p:cTn id="21" presetID="8" presetClass="entr" presetSubtype="32"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diamond(out)">
                                      <p:cBhvr>
                                        <p:cTn id="23" dur="500"/>
                                        <p:tgtEl>
                                          <p:spTgt spid="30"/>
                                        </p:tgtEl>
                                      </p:cBhvr>
                                    </p:animEffect>
                                  </p:childTnLst>
                                </p:cTn>
                              </p:par>
                            </p:childTnLst>
                          </p:cTn>
                        </p:par>
                        <p:par>
                          <p:cTn id="24" fill="hold">
                            <p:stCondLst>
                              <p:cond delay="2500"/>
                            </p:stCondLst>
                            <p:childTnLst>
                              <p:par>
                                <p:cTn id="25" presetID="6" presetClass="emph" presetSubtype="0" fill="hold" nodeType="afterEffect">
                                  <p:stCondLst>
                                    <p:cond delay="0"/>
                                  </p:stCondLst>
                                  <p:childTnLst>
                                    <p:animScale>
                                      <p:cBhvr>
                                        <p:cTn id="26" dur="500" fill="hold"/>
                                        <p:tgtEl>
                                          <p:spTgt spid="15"/>
                                        </p:tgtEl>
                                      </p:cBhvr>
                                      <p:by x="150000" y="150000"/>
                                    </p:animScale>
                                  </p:childTnLst>
                                </p:cTn>
                              </p:par>
                            </p:childTnLst>
                          </p:cTn>
                        </p:par>
                        <p:par>
                          <p:cTn id="27" fill="hold">
                            <p:stCondLst>
                              <p:cond delay="3000"/>
                            </p:stCondLst>
                            <p:childTnLst>
                              <p:par>
                                <p:cTn id="28" presetID="6" presetClass="emph" presetSubtype="0" fill="hold" nodeType="afterEffect">
                                  <p:stCondLst>
                                    <p:cond delay="0"/>
                                  </p:stCondLst>
                                  <p:childTnLst>
                                    <p:animScale>
                                      <p:cBhvr>
                                        <p:cTn id="29" dur="500" fill="hold"/>
                                        <p:tgtEl>
                                          <p:spTgt spid="21"/>
                                        </p:tgtEl>
                                      </p:cBhvr>
                                      <p:by x="150000" y="150000"/>
                                    </p:animScale>
                                  </p:childTnLst>
                                </p:cTn>
                              </p:par>
                            </p:childTnLst>
                          </p:cTn>
                        </p:par>
                        <p:par>
                          <p:cTn id="30" fill="hold">
                            <p:stCondLst>
                              <p:cond delay="3500"/>
                            </p:stCondLst>
                            <p:childTnLst>
                              <p:par>
                                <p:cTn id="31" presetID="6" presetClass="emph" presetSubtype="0" fill="hold" nodeType="afterEffect">
                                  <p:stCondLst>
                                    <p:cond delay="0"/>
                                  </p:stCondLst>
                                  <p:childTnLst>
                                    <p:animScale>
                                      <p:cBhvr>
                                        <p:cTn id="32" dur="500" fill="hold"/>
                                        <p:tgtEl>
                                          <p:spTgt spid="22"/>
                                        </p:tgtEl>
                                      </p:cBhvr>
                                      <p:by x="150000" y="150000"/>
                                    </p:animScale>
                                  </p:childTnLst>
                                </p:cTn>
                              </p:par>
                            </p:childTnLst>
                          </p:cTn>
                        </p:par>
                        <p:par>
                          <p:cTn id="33" fill="hold">
                            <p:stCondLst>
                              <p:cond delay="4000"/>
                            </p:stCondLst>
                            <p:childTnLst>
                              <p:par>
                                <p:cTn id="34" presetID="6" presetClass="emph" presetSubtype="0" fill="hold" nodeType="afterEffect">
                                  <p:stCondLst>
                                    <p:cond delay="0"/>
                                  </p:stCondLst>
                                  <p:childTnLst>
                                    <p:animScale>
                                      <p:cBhvr>
                                        <p:cTn id="35" dur="500" fill="hold"/>
                                        <p:tgtEl>
                                          <p:spTgt spid="23"/>
                                        </p:tgtEl>
                                      </p:cBhvr>
                                      <p:by x="150000" y="150000"/>
                                    </p:animScale>
                                  </p:childTnLst>
                                </p:cTn>
                              </p:par>
                            </p:childTnLst>
                          </p:cTn>
                        </p:par>
                        <p:par>
                          <p:cTn id="36" fill="hold">
                            <p:stCondLst>
                              <p:cond delay="4500"/>
                            </p:stCondLst>
                            <p:childTnLst>
                              <p:par>
                                <p:cTn id="37" presetID="6" presetClass="emph" presetSubtype="0" fill="hold" nodeType="afterEffect">
                                  <p:stCondLst>
                                    <p:cond delay="0"/>
                                  </p:stCondLst>
                                  <p:childTnLst>
                                    <p:animScale>
                                      <p:cBhvr>
                                        <p:cTn id="38" dur="500" fill="hold"/>
                                        <p:tgtEl>
                                          <p:spTgt spid="28"/>
                                        </p:tgtEl>
                                      </p:cBhvr>
                                      <p:by x="150000" y="150000"/>
                                    </p:animScale>
                                  </p:childTnLst>
                                </p:cTn>
                              </p:par>
                            </p:childTnLst>
                          </p:cTn>
                        </p:par>
                        <p:par>
                          <p:cTn id="39" fill="hold">
                            <p:stCondLst>
                              <p:cond delay="5000"/>
                            </p:stCondLst>
                            <p:childTnLst>
                              <p:par>
                                <p:cTn id="40" presetID="6" presetClass="emph" presetSubtype="0" fill="hold" nodeType="afterEffect">
                                  <p:stCondLst>
                                    <p:cond delay="0"/>
                                  </p:stCondLst>
                                  <p:childTnLst>
                                    <p:animScale>
                                      <p:cBhvr>
                                        <p:cTn id="41" dur="500" fill="hold"/>
                                        <p:tgtEl>
                                          <p:spTgt spid="30"/>
                                        </p:tgtEl>
                                      </p:cBhvr>
                                      <p:by x="150000" y="150000"/>
                                    </p:animScale>
                                  </p:childTnLst>
                                </p:cTn>
                              </p:par>
                              <p:par>
                                <p:cTn id="42" presetID="8" presetClass="entr" presetSubtype="32" fill="hold"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diamond(out)">
                                      <p:cBhvr>
                                        <p:cTn id="44" dur="500"/>
                                        <p:tgtEl>
                                          <p:spTgt spid="22"/>
                                        </p:tgtEl>
                                      </p:cBhvr>
                                    </p:animEffect>
                                  </p:childTnLst>
                                </p:cTn>
                              </p:par>
                            </p:childTnLst>
                          </p:cTn>
                        </p:par>
                        <p:par>
                          <p:cTn id="45" fill="hold">
                            <p:stCondLst>
                              <p:cond delay="5500"/>
                            </p:stCondLst>
                            <p:childTnLst>
                              <p:par>
                                <p:cTn id="46" presetID="5" presetClass="entr" presetSubtype="5"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checkerboard(down)">
                                      <p:cBhvr>
                                        <p:cTn id="48" dur="500"/>
                                        <p:tgtEl>
                                          <p:spTgt spid="32"/>
                                        </p:tgtEl>
                                      </p:cBhvr>
                                    </p:animEffect>
                                  </p:childTnLst>
                                </p:cTn>
                              </p:par>
                            </p:childTnLst>
                          </p:cTn>
                        </p:par>
                        <p:par>
                          <p:cTn id="49" fill="hold">
                            <p:stCondLst>
                              <p:cond delay="6000"/>
                            </p:stCondLst>
                            <p:childTnLst>
                              <p:par>
                                <p:cTn id="50" presetID="5" presetClass="entr" presetSubtype="5"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checkerboard(down)">
                                      <p:cBhvr>
                                        <p:cTn id="52" dur="500"/>
                                        <p:tgtEl>
                                          <p:spTgt spid="33"/>
                                        </p:tgtEl>
                                      </p:cBhvr>
                                    </p:animEffect>
                                  </p:childTnLst>
                                </p:cTn>
                              </p:par>
                            </p:childTnLst>
                          </p:cTn>
                        </p:par>
                        <p:par>
                          <p:cTn id="53" fill="hold">
                            <p:stCondLst>
                              <p:cond delay="6500"/>
                            </p:stCondLst>
                            <p:childTnLst>
                              <p:par>
                                <p:cTn id="54" presetID="5" presetClass="entr" presetSubtype="5" fill="hold"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checkerboard(down)">
                                      <p:cBhvr>
                                        <p:cTn id="56" dur="500"/>
                                        <p:tgtEl>
                                          <p:spTgt spid="41"/>
                                        </p:tgtEl>
                                      </p:cBhvr>
                                    </p:animEffect>
                                  </p:childTnLst>
                                </p:cTn>
                              </p:par>
                            </p:childTnLst>
                          </p:cTn>
                        </p:par>
                        <p:par>
                          <p:cTn id="57" fill="hold">
                            <p:stCondLst>
                              <p:cond delay="7000"/>
                            </p:stCondLst>
                            <p:childTnLst>
                              <p:par>
                                <p:cTn id="58" presetID="5" presetClass="entr" presetSubtype="5"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checkerboard(down)">
                                      <p:cBhvr>
                                        <p:cTn id="60" dur="500"/>
                                        <p:tgtEl>
                                          <p:spTgt spid="37"/>
                                        </p:tgtEl>
                                      </p:cBhvr>
                                    </p:animEffect>
                                  </p:childTnLst>
                                </p:cTn>
                              </p:par>
                            </p:childTnLst>
                          </p:cTn>
                        </p:par>
                        <p:par>
                          <p:cTn id="61" fill="hold">
                            <p:stCondLst>
                              <p:cond delay="7500"/>
                            </p:stCondLst>
                            <p:childTnLst>
                              <p:par>
                                <p:cTn id="62" presetID="5" presetClass="entr" presetSubtype="5" fill="hold" nodeType="after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checkerboard(down)">
                                      <p:cBhvr>
                                        <p:cTn id="64" dur="500"/>
                                        <p:tgtEl>
                                          <p:spTgt spid="43"/>
                                        </p:tgtEl>
                                      </p:cBhvr>
                                    </p:animEffect>
                                  </p:childTnLst>
                                </p:cTn>
                              </p:par>
                            </p:childTnLst>
                          </p:cTn>
                        </p:par>
                        <p:par>
                          <p:cTn id="65" fill="hold">
                            <p:stCondLst>
                              <p:cond delay="8000"/>
                            </p:stCondLst>
                            <p:childTnLst>
                              <p:par>
                                <p:cTn id="66" presetID="5" presetClass="entr" presetSubtype="5"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checkerboard(down)">
                                      <p:cBhvr>
                                        <p:cTn id="68" dur="500"/>
                                        <p:tgtEl>
                                          <p:spTgt spid="44"/>
                                        </p:tgtEl>
                                      </p:cBhvr>
                                    </p:animEffect>
                                  </p:childTnLst>
                                </p:cTn>
                              </p:par>
                            </p:childTnLst>
                          </p:cTn>
                        </p:par>
                        <p:par>
                          <p:cTn id="69" fill="hold">
                            <p:stCondLst>
                              <p:cond delay="8500"/>
                            </p:stCondLst>
                            <p:childTnLst>
                              <p:par>
                                <p:cTn id="70" presetID="5" presetClass="entr" presetSubtype="5"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checkerboard(down)">
                                      <p:cBhvr>
                                        <p:cTn id="72" dur="500"/>
                                        <p:tgtEl>
                                          <p:spTgt spid="39"/>
                                        </p:tgtEl>
                                      </p:cBhvr>
                                    </p:animEffect>
                                  </p:childTnLst>
                                </p:cTn>
                              </p:par>
                            </p:childTnLst>
                          </p:cTn>
                        </p:par>
                        <p:par>
                          <p:cTn id="73" fill="hold">
                            <p:stCondLst>
                              <p:cond delay="9000"/>
                            </p:stCondLst>
                            <p:childTnLst>
                              <p:par>
                                <p:cTn id="74" presetID="5" presetClass="entr" presetSubtype="5" fill="hold" nodeType="after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checkerboard(down)">
                                      <p:cBhvr>
                                        <p:cTn id="76" dur="500"/>
                                        <p:tgtEl>
                                          <p:spTgt spid="42"/>
                                        </p:tgtEl>
                                      </p:cBhvr>
                                    </p:animEffect>
                                  </p:childTnLst>
                                </p:cTn>
                              </p:par>
                            </p:childTnLst>
                          </p:cTn>
                        </p:par>
                        <p:par>
                          <p:cTn id="77" fill="hold">
                            <p:stCondLst>
                              <p:cond delay="9500"/>
                            </p:stCondLst>
                            <p:childTnLst>
                              <p:par>
                                <p:cTn id="78" presetID="6" presetClass="emph" presetSubtype="0" fill="hold" nodeType="afterEffect">
                                  <p:stCondLst>
                                    <p:cond delay="0"/>
                                  </p:stCondLst>
                                  <p:childTnLst>
                                    <p:animScale>
                                      <p:cBhvr>
                                        <p:cTn id="79" dur="500" fill="hold"/>
                                        <p:tgtEl>
                                          <p:spTgt spid="32"/>
                                        </p:tgtEl>
                                      </p:cBhvr>
                                      <p:by x="150000" y="150000"/>
                                    </p:animScale>
                                  </p:childTnLst>
                                </p:cTn>
                              </p:par>
                            </p:childTnLst>
                          </p:cTn>
                        </p:par>
                        <p:par>
                          <p:cTn id="80" fill="hold">
                            <p:stCondLst>
                              <p:cond delay="10000"/>
                            </p:stCondLst>
                            <p:childTnLst>
                              <p:par>
                                <p:cTn id="81" presetID="6" presetClass="emph" presetSubtype="0" fill="hold" nodeType="afterEffect">
                                  <p:stCondLst>
                                    <p:cond delay="0"/>
                                  </p:stCondLst>
                                  <p:childTnLst>
                                    <p:animScale>
                                      <p:cBhvr>
                                        <p:cTn id="82" dur="500" fill="hold"/>
                                        <p:tgtEl>
                                          <p:spTgt spid="33"/>
                                        </p:tgtEl>
                                      </p:cBhvr>
                                      <p:by x="150000" y="150000"/>
                                    </p:animScale>
                                  </p:childTnLst>
                                </p:cTn>
                              </p:par>
                            </p:childTnLst>
                          </p:cTn>
                        </p:par>
                        <p:par>
                          <p:cTn id="83" fill="hold">
                            <p:stCondLst>
                              <p:cond delay="10500"/>
                            </p:stCondLst>
                            <p:childTnLst>
                              <p:par>
                                <p:cTn id="84" presetID="6" presetClass="emph" presetSubtype="0" fill="hold" nodeType="afterEffect">
                                  <p:stCondLst>
                                    <p:cond delay="0"/>
                                  </p:stCondLst>
                                  <p:childTnLst>
                                    <p:animScale>
                                      <p:cBhvr>
                                        <p:cTn id="85" dur="500" fill="hold"/>
                                        <p:tgtEl>
                                          <p:spTgt spid="41"/>
                                        </p:tgtEl>
                                      </p:cBhvr>
                                      <p:by x="150000" y="150000"/>
                                    </p:animScale>
                                  </p:childTnLst>
                                </p:cTn>
                              </p:par>
                            </p:childTnLst>
                          </p:cTn>
                        </p:par>
                        <p:par>
                          <p:cTn id="86" fill="hold">
                            <p:stCondLst>
                              <p:cond delay="11000"/>
                            </p:stCondLst>
                            <p:childTnLst>
                              <p:par>
                                <p:cTn id="87" presetID="6" presetClass="emph" presetSubtype="0" fill="hold" nodeType="afterEffect">
                                  <p:stCondLst>
                                    <p:cond delay="0"/>
                                  </p:stCondLst>
                                  <p:childTnLst>
                                    <p:animScale>
                                      <p:cBhvr>
                                        <p:cTn id="88" dur="500" fill="hold"/>
                                        <p:tgtEl>
                                          <p:spTgt spid="37"/>
                                        </p:tgtEl>
                                      </p:cBhvr>
                                      <p:by x="150000" y="150000"/>
                                    </p:animScale>
                                  </p:childTnLst>
                                </p:cTn>
                              </p:par>
                            </p:childTnLst>
                          </p:cTn>
                        </p:par>
                        <p:par>
                          <p:cTn id="89" fill="hold">
                            <p:stCondLst>
                              <p:cond delay="11500"/>
                            </p:stCondLst>
                            <p:childTnLst>
                              <p:par>
                                <p:cTn id="90" presetID="6" presetClass="emph" presetSubtype="0" fill="hold" nodeType="afterEffect">
                                  <p:stCondLst>
                                    <p:cond delay="0"/>
                                  </p:stCondLst>
                                  <p:childTnLst>
                                    <p:animScale>
                                      <p:cBhvr>
                                        <p:cTn id="91" dur="500" fill="hold"/>
                                        <p:tgtEl>
                                          <p:spTgt spid="43"/>
                                        </p:tgtEl>
                                      </p:cBhvr>
                                      <p:by x="150000" y="150000"/>
                                    </p:animScale>
                                  </p:childTnLst>
                                </p:cTn>
                              </p:par>
                            </p:childTnLst>
                          </p:cTn>
                        </p:par>
                        <p:par>
                          <p:cTn id="92" fill="hold">
                            <p:stCondLst>
                              <p:cond delay="12000"/>
                            </p:stCondLst>
                            <p:childTnLst>
                              <p:par>
                                <p:cTn id="93" presetID="6" presetClass="emph" presetSubtype="0" fill="hold" nodeType="afterEffect">
                                  <p:stCondLst>
                                    <p:cond delay="0"/>
                                  </p:stCondLst>
                                  <p:childTnLst>
                                    <p:animScale>
                                      <p:cBhvr>
                                        <p:cTn id="94" dur="500" fill="hold"/>
                                        <p:tgtEl>
                                          <p:spTgt spid="44"/>
                                        </p:tgtEl>
                                      </p:cBhvr>
                                      <p:by x="150000" y="150000"/>
                                    </p:animScale>
                                  </p:childTnLst>
                                </p:cTn>
                              </p:par>
                            </p:childTnLst>
                          </p:cTn>
                        </p:par>
                        <p:par>
                          <p:cTn id="95" fill="hold">
                            <p:stCondLst>
                              <p:cond delay="12500"/>
                            </p:stCondLst>
                            <p:childTnLst>
                              <p:par>
                                <p:cTn id="96" presetID="6" presetClass="emph" presetSubtype="0" fill="hold" nodeType="afterEffect">
                                  <p:stCondLst>
                                    <p:cond delay="0"/>
                                  </p:stCondLst>
                                  <p:childTnLst>
                                    <p:animScale>
                                      <p:cBhvr>
                                        <p:cTn id="97" dur="500" fill="hold"/>
                                        <p:tgtEl>
                                          <p:spTgt spid="39"/>
                                        </p:tgtEl>
                                      </p:cBhvr>
                                      <p:by x="150000" y="150000"/>
                                    </p:animScale>
                                  </p:childTnLst>
                                </p:cTn>
                              </p:par>
                            </p:childTnLst>
                          </p:cTn>
                        </p:par>
                        <p:par>
                          <p:cTn id="98" fill="hold">
                            <p:stCondLst>
                              <p:cond delay="13000"/>
                            </p:stCondLst>
                            <p:childTnLst>
                              <p:par>
                                <p:cTn id="99" presetID="6" presetClass="emph" presetSubtype="0" fill="hold" nodeType="afterEffect">
                                  <p:stCondLst>
                                    <p:cond delay="0"/>
                                  </p:stCondLst>
                                  <p:childTnLst>
                                    <p:animScale>
                                      <p:cBhvr>
                                        <p:cTn id="100" dur="500" fill="hold"/>
                                        <p:tgtEl>
                                          <p:spTgt spid="42"/>
                                        </p:tgtEl>
                                      </p:cBhvr>
                                      <p:by x="150000" y="150000"/>
                                    </p:animScale>
                                  </p:childTnLst>
                                </p:cTn>
                              </p:par>
                              <p:par>
                                <p:cTn id="101" presetID="35" presetClass="emph" presetSubtype="0" fill="hold" nodeType="withEffect">
                                  <p:stCondLst>
                                    <p:cond delay="0"/>
                                  </p:stCondLst>
                                  <p:childTnLst>
                                    <p:anim calcmode="discrete" valueType="str">
                                      <p:cBhvr>
                                        <p:cTn id="102" dur="500" fill="hold"/>
                                        <p:tgtEl>
                                          <p:spTgt spid="51"/>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2800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2800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8008" name="Rectangle 13"/>
          <p:cNvSpPr>
            <a:spLocks noChangeArrowheads="1"/>
          </p:cNvSpPr>
          <p:nvPr/>
        </p:nvSpPr>
        <p:spPr bwMode="auto">
          <a:xfrm>
            <a:off x="1219200" y="1371600"/>
            <a:ext cx="4572000" cy="1077913"/>
          </a:xfrm>
          <a:prstGeom prst="rect">
            <a:avLst/>
          </a:prstGeom>
          <a:noFill/>
          <a:ln w="9525">
            <a:noFill/>
            <a:miter lim="800000"/>
            <a:headEnd/>
            <a:tailEnd/>
          </a:ln>
        </p:spPr>
        <p:txBody>
          <a:bodyPr>
            <a:spAutoFit/>
          </a:bodyPr>
          <a:lstStyle/>
          <a:p>
            <a:pPr marL="514350" indent="-514350"/>
            <a:r>
              <a:rPr lang="en-US" sz="3200" b="1">
                <a:latin typeface="Monotype Corsiva" pitchFamily="66" charset="0"/>
              </a:rPr>
              <a:t>Sanitation system</a:t>
            </a:r>
          </a:p>
          <a:p>
            <a:pPr marL="514350" indent="-514350">
              <a:buFont typeface="Wingdings" pitchFamily="2" charset="2"/>
              <a:buChar char="Ø"/>
            </a:pPr>
            <a:r>
              <a:rPr lang="en-US" sz="3200" b="1">
                <a:latin typeface="Monotype Corsiva" pitchFamily="66" charset="0"/>
              </a:rPr>
              <a:t>Clean water</a:t>
            </a:r>
          </a:p>
        </p:txBody>
      </p:sp>
      <p:pic>
        <p:nvPicPr>
          <p:cNvPr id="12" name="Picture 11"/>
          <p:cNvPicPr/>
          <p:nvPr/>
        </p:nvPicPr>
        <p:blipFill>
          <a:blip r:embed="rId3" cstate="print"/>
          <a:srcRect/>
          <a:stretch>
            <a:fillRect/>
          </a:stretch>
        </p:blipFill>
        <p:spPr bwMode="auto">
          <a:xfrm>
            <a:off x="1371600" y="2590800"/>
            <a:ext cx="6324600" cy="38766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Rectangle 12"/>
          <p:cNvSpPr/>
          <p:nvPr/>
        </p:nvSpPr>
        <p:spPr>
          <a:xfrm>
            <a:off x="2895600" y="4495800"/>
            <a:ext cx="228600" cy="122238"/>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a:xfrm rot="5400000">
            <a:off x="5410200" y="4648200"/>
            <a:ext cx="228600" cy="12065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p:cNvSpPr/>
          <p:nvPr/>
        </p:nvSpPr>
        <p:spPr>
          <a:xfrm rot="5400000">
            <a:off x="3528219" y="4929981"/>
            <a:ext cx="228600" cy="122238"/>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rot="5400000">
            <a:off x="5052219" y="4929981"/>
            <a:ext cx="228600" cy="122238"/>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8014" name="TextBox 19"/>
          <p:cNvSpPr txBox="1">
            <a:spLocks noChangeArrowheads="1"/>
          </p:cNvSpPr>
          <p:nvPr/>
        </p:nvSpPr>
        <p:spPr bwMode="auto">
          <a:xfrm>
            <a:off x="5943600" y="1676400"/>
            <a:ext cx="3429000" cy="923925"/>
          </a:xfrm>
          <a:prstGeom prst="rect">
            <a:avLst/>
          </a:prstGeom>
          <a:noFill/>
          <a:ln w="9525">
            <a:noFill/>
            <a:miter lim="800000"/>
            <a:headEnd/>
            <a:tailEnd/>
          </a:ln>
        </p:spPr>
        <p:txBody>
          <a:bodyPr>
            <a:spAutoFit/>
          </a:bodyPr>
          <a:lstStyle/>
          <a:p>
            <a:r>
              <a:rPr lang="en-US" i="1">
                <a:latin typeface="Mongolian Baiti" pitchFamily="66" charset="0"/>
              </a:rPr>
              <a:t>The collector</a:t>
            </a:r>
          </a:p>
          <a:p>
            <a:r>
              <a:rPr lang="en-US" i="1">
                <a:latin typeface="Mongolian Baiti" pitchFamily="66" charset="0"/>
              </a:rPr>
              <a:t>Four collector were used</a:t>
            </a:r>
          </a:p>
          <a:p>
            <a:endParaRPr lang="en-US"/>
          </a:p>
        </p:txBody>
      </p:sp>
      <p:sp>
        <p:nvSpPr>
          <p:cNvPr id="16"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2902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2902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9032" name="Rectangle 13"/>
          <p:cNvSpPr>
            <a:spLocks noChangeArrowheads="1"/>
          </p:cNvSpPr>
          <p:nvPr/>
        </p:nvSpPr>
        <p:spPr bwMode="auto">
          <a:xfrm>
            <a:off x="1219200" y="1371600"/>
            <a:ext cx="4572000" cy="1077913"/>
          </a:xfrm>
          <a:prstGeom prst="rect">
            <a:avLst/>
          </a:prstGeom>
          <a:noFill/>
          <a:ln w="9525">
            <a:noFill/>
            <a:miter lim="800000"/>
            <a:headEnd/>
            <a:tailEnd/>
          </a:ln>
        </p:spPr>
        <p:txBody>
          <a:bodyPr>
            <a:spAutoFit/>
          </a:bodyPr>
          <a:lstStyle/>
          <a:p>
            <a:pPr marL="514350" indent="-514350"/>
            <a:r>
              <a:rPr lang="en-US" sz="3200" b="1">
                <a:latin typeface="Monotype Corsiva" pitchFamily="66" charset="0"/>
              </a:rPr>
              <a:t>Sanitation system</a:t>
            </a:r>
          </a:p>
          <a:p>
            <a:pPr marL="514350" indent="-514350">
              <a:buFont typeface="Wingdings" pitchFamily="2" charset="2"/>
              <a:buChar char="Ø"/>
            </a:pPr>
            <a:r>
              <a:rPr lang="en-GB" sz="3200" b="1">
                <a:latin typeface="Monotype Corsiva" pitchFamily="66" charset="0"/>
              </a:rPr>
              <a:t>rainwater </a:t>
            </a:r>
            <a:endParaRPr lang="en-US" sz="3200" b="1">
              <a:latin typeface="Monotype Corsiva" pitchFamily="66" charset="0"/>
            </a:endParaRPr>
          </a:p>
        </p:txBody>
      </p:sp>
      <p:sp>
        <p:nvSpPr>
          <p:cNvPr id="129033" name="TextBox 11"/>
          <p:cNvSpPr txBox="1">
            <a:spLocks noChangeArrowheads="1"/>
          </p:cNvSpPr>
          <p:nvPr/>
        </p:nvSpPr>
        <p:spPr bwMode="auto">
          <a:xfrm>
            <a:off x="533400" y="2438400"/>
            <a:ext cx="8001000" cy="1200150"/>
          </a:xfrm>
          <a:prstGeom prst="rect">
            <a:avLst/>
          </a:prstGeom>
          <a:noFill/>
          <a:ln w="9525">
            <a:noFill/>
            <a:miter lim="800000"/>
            <a:headEnd/>
            <a:tailEnd/>
          </a:ln>
        </p:spPr>
        <p:txBody>
          <a:bodyPr>
            <a:spAutoFit/>
          </a:bodyPr>
          <a:lstStyle/>
          <a:p>
            <a:pPr>
              <a:buFont typeface="Arial" charset="0"/>
              <a:buChar char="•"/>
            </a:pPr>
            <a:r>
              <a:rPr lang="en-GB" i="1">
                <a:latin typeface="Mongolian Baiti" pitchFamily="66" charset="0"/>
              </a:rPr>
              <a:t>Rain water is collected from the roof of the </a:t>
            </a:r>
            <a:r>
              <a:rPr lang="en-US" i="1">
                <a:latin typeface="Mongolian Baiti" pitchFamily="66" charset="0"/>
              </a:rPr>
              <a:t>building ,</a:t>
            </a:r>
            <a:r>
              <a:rPr lang="en-GB" i="1">
                <a:latin typeface="Mongolian Baiti" pitchFamily="66" charset="0"/>
              </a:rPr>
              <a:t>these collected water is treated and used in flush toilet, its collected in tank and passing through filters to clean it, after that its pumped to flush toilet, and also to the fire fighting pipe.</a:t>
            </a:r>
            <a:endParaRPr lang="en-US" i="1">
              <a:latin typeface="Mongolian Baiti" pitchFamily="66" charset="0"/>
            </a:endParaRPr>
          </a:p>
          <a:p>
            <a:endParaRPr lang="en-US"/>
          </a:p>
        </p:txBody>
      </p:sp>
      <p:pic>
        <p:nvPicPr>
          <p:cNvPr id="13" name="Picture 12"/>
          <p:cNvPicPr/>
          <p:nvPr/>
        </p:nvPicPr>
        <p:blipFill>
          <a:blip r:embed="rId3" cstate="print"/>
          <a:srcRect/>
          <a:stretch>
            <a:fillRect/>
          </a:stretch>
        </p:blipFill>
        <p:spPr bwMode="auto">
          <a:xfrm>
            <a:off x="533400" y="3505200"/>
            <a:ext cx="6188075" cy="287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9035" name="TextBox 14"/>
          <p:cNvSpPr txBox="1">
            <a:spLocks noChangeArrowheads="1"/>
          </p:cNvSpPr>
          <p:nvPr/>
        </p:nvSpPr>
        <p:spPr bwMode="auto">
          <a:xfrm>
            <a:off x="6781800" y="3505200"/>
            <a:ext cx="2133600" cy="923925"/>
          </a:xfrm>
          <a:prstGeom prst="rect">
            <a:avLst/>
          </a:prstGeom>
          <a:noFill/>
          <a:ln w="9525">
            <a:noFill/>
            <a:miter lim="800000"/>
            <a:headEnd/>
            <a:tailEnd/>
          </a:ln>
        </p:spPr>
        <p:txBody>
          <a:bodyPr>
            <a:spAutoFit/>
          </a:bodyPr>
          <a:lstStyle/>
          <a:p>
            <a:r>
              <a:rPr lang="en-GB" i="1">
                <a:latin typeface="Mongolian Baiti" pitchFamily="66" charset="0"/>
              </a:rPr>
              <a:t>The dimension of the tank 3*3*4m3</a:t>
            </a:r>
            <a:endParaRPr lang="en-US" i="1">
              <a:latin typeface="Mongolian Baiti" pitchFamily="66" charset="0"/>
            </a:endParaRPr>
          </a:p>
          <a:p>
            <a:endParaRPr lang="en-US"/>
          </a:p>
        </p:txBody>
      </p:sp>
      <p:sp>
        <p:nvSpPr>
          <p:cNvPr id="12"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3005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3005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30056" name="Rectangle 13"/>
          <p:cNvSpPr>
            <a:spLocks noChangeArrowheads="1"/>
          </p:cNvSpPr>
          <p:nvPr/>
        </p:nvSpPr>
        <p:spPr bwMode="auto">
          <a:xfrm>
            <a:off x="1219200" y="1436687"/>
            <a:ext cx="4572000" cy="1077913"/>
          </a:xfrm>
          <a:prstGeom prst="rect">
            <a:avLst/>
          </a:prstGeom>
          <a:noFill/>
          <a:ln w="9525">
            <a:noFill/>
            <a:miter lim="800000"/>
            <a:headEnd/>
            <a:tailEnd/>
          </a:ln>
        </p:spPr>
        <p:txBody>
          <a:bodyPr>
            <a:spAutoFit/>
          </a:bodyPr>
          <a:lstStyle/>
          <a:p>
            <a:pPr marL="514350" indent="-514350"/>
            <a:r>
              <a:rPr lang="en-US" sz="3200" b="1" dirty="0">
                <a:latin typeface="Monotype Corsiva" pitchFamily="66" charset="0"/>
              </a:rPr>
              <a:t>Sanitation system</a:t>
            </a:r>
          </a:p>
          <a:p>
            <a:pPr marL="514350" indent="-514350">
              <a:buFont typeface="Wingdings" pitchFamily="2" charset="2"/>
              <a:buChar char="Ø"/>
            </a:pPr>
            <a:r>
              <a:rPr lang="en-GB" sz="3200" b="1" dirty="0">
                <a:latin typeface="Monotype Corsiva" pitchFamily="66" charset="0"/>
              </a:rPr>
              <a:t>Drainage Systems</a:t>
            </a:r>
            <a:r>
              <a:rPr lang="en-US" sz="3200" b="1" dirty="0">
                <a:latin typeface="Monotype Corsiva" pitchFamily="66" charset="0"/>
              </a:rPr>
              <a:t>.</a:t>
            </a:r>
          </a:p>
        </p:txBody>
      </p:sp>
      <p:sp>
        <p:nvSpPr>
          <p:cNvPr id="130057" name="TextBox 8"/>
          <p:cNvSpPr txBox="1">
            <a:spLocks noChangeArrowheads="1"/>
          </p:cNvSpPr>
          <p:nvPr/>
        </p:nvSpPr>
        <p:spPr bwMode="auto">
          <a:xfrm>
            <a:off x="1295400" y="2590800"/>
            <a:ext cx="5791200" cy="876300"/>
          </a:xfrm>
          <a:prstGeom prst="rect">
            <a:avLst/>
          </a:prstGeom>
          <a:noFill/>
          <a:ln w="9525">
            <a:noFill/>
            <a:miter lim="800000"/>
            <a:headEnd/>
            <a:tailEnd/>
          </a:ln>
        </p:spPr>
        <p:txBody>
          <a:bodyPr>
            <a:spAutoFit/>
          </a:bodyPr>
          <a:lstStyle/>
          <a:p>
            <a:pPr marL="342900" indent="-342900">
              <a:lnSpc>
                <a:spcPct val="150000"/>
              </a:lnSpc>
              <a:buFont typeface="Calibri" pitchFamily="34" charset="0"/>
              <a:buAutoNum type="arabicPeriod"/>
            </a:pPr>
            <a:r>
              <a:rPr lang="en-GB" i="1">
                <a:latin typeface="Mongolian Baiti" pitchFamily="66" charset="0"/>
              </a:rPr>
              <a:t>Black </a:t>
            </a:r>
            <a:r>
              <a:rPr lang="en-GB">
                <a:latin typeface="Mongolian Baiti" pitchFamily="66" charset="0"/>
              </a:rPr>
              <a:t>water  :</a:t>
            </a:r>
            <a:r>
              <a:rPr lang="en-GB" u="sng">
                <a:latin typeface="Mongolian Baiti" pitchFamily="66" charset="0"/>
              </a:rPr>
              <a:t>WCS &amp; kitchen sink                </a:t>
            </a:r>
            <a:endParaRPr lang="en-US" u="sng">
              <a:latin typeface="Mongolian Baiti" pitchFamily="66" charset="0"/>
            </a:endParaRPr>
          </a:p>
          <a:p>
            <a:pPr marL="342900" indent="-342900">
              <a:lnSpc>
                <a:spcPct val="150000"/>
              </a:lnSpc>
              <a:buFont typeface="Calibri" pitchFamily="34" charset="0"/>
              <a:buAutoNum type="arabicPeriod"/>
            </a:pPr>
            <a:r>
              <a:rPr lang="en-GB">
                <a:latin typeface="Mongolian Baiti" pitchFamily="66" charset="0"/>
              </a:rPr>
              <a:t> </a:t>
            </a:r>
            <a:r>
              <a:rPr lang="en-US">
                <a:latin typeface="Mongolian Baiti" pitchFamily="66" charset="0"/>
              </a:rPr>
              <a:t>Grey water :</a:t>
            </a:r>
            <a:r>
              <a:rPr lang="en-US" u="sng">
                <a:latin typeface="Mongolian Baiti" pitchFamily="66" charset="0"/>
              </a:rPr>
              <a:t> lavatory </a:t>
            </a:r>
          </a:p>
        </p:txBody>
      </p:sp>
      <p:pic>
        <p:nvPicPr>
          <p:cNvPr id="12" name="Picture 11"/>
          <p:cNvPicPr/>
          <p:nvPr/>
        </p:nvPicPr>
        <p:blipFill>
          <a:blip r:embed="rId3" cstate="print"/>
          <a:srcRect/>
          <a:stretch>
            <a:fillRect/>
          </a:stretch>
        </p:blipFill>
        <p:spPr bwMode="auto">
          <a:xfrm>
            <a:off x="7315200" y="1219200"/>
            <a:ext cx="1828800" cy="1447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0059" name="TextBox 13"/>
          <p:cNvSpPr txBox="1">
            <a:spLocks noChangeArrowheads="1"/>
          </p:cNvSpPr>
          <p:nvPr/>
        </p:nvSpPr>
        <p:spPr bwMode="auto">
          <a:xfrm>
            <a:off x="1219200" y="3657600"/>
            <a:ext cx="7239000" cy="2032000"/>
          </a:xfrm>
          <a:prstGeom prst="rect">
            <a:avLst/>
          </a:prstGeom>
          <a:noFill/>
          <a:ln w="9525">
            <a:noFill/>
            <a:miter lim="800000"/>
            <a:headEnd/>
            <a:tailEnd/>
          </a:ln>
        </p:spPr>
        <p:txBody>
          <a:bodyPr>
            <a:spAutoFit/>
          </a:bodyPr>
          <a:lstStyle/>
          <a:p>
            <a:pPr>
              <a:buFont typeface="Arial" charset="0"/>
              <a:buChar char="•"/>
            </a:pPr>
            <a:r>
              <a:rPr lang="en-US"/>
              <a:t>diameters of the pipes =5” (for stack)</a:t>
            </a:r>
          </a:p>
          <a:p>
            <a:pPr>
              <a:buFont typeface="Arial" charset="0"/>
              <a:buChar char="•"/>
            </a:pPr>
            <a:r>
              <a:rPr lang="en-US"/>
              <a:t>Vent :</a:t>
            </a:r>
            <a:r>
              <a:rPr lang="en-GB"/>
              <a:t>to maintain the air pressure inside the drainage network</a:t>
            </a:r>
          </a:p>
          <a:p>
            <a:pPr>
              <a:buFont typeface="Arial" charset="0"/>
              <a:buChar char="•"/>
            </a:pPr>
            <a:r>
              <a:rPr lang="en-US"/>
              <a:t>Clean out </a:t>
            </a:r>
          </a:p>
          <a:p>
            <a:pPr>
              <a:buFont typeface="Arial" charset="0"/>
              <a:buChar char="•"/>
            </a:pPr>
            <a:r>
              <a:rPr lang="en-GB"/>
              <a:t>Floor drain </a:t>
            </a:r>
            <a:endParaRPr lang="en-US"/>
          </a:p>
          <a:p>
            <a:endParaRPr lang="en-GB"/>
          </a:p>
          <a:p>
            <a:endParaRPr lang="en-US"/>
          </a:p>
          <a:p>
            <a:endParaRPr lang="en-US"/>
          </a:p>
        </p:txBody>
      </p:sp>
      <p:sp>
        <p:nvSpPr>
          <p:cNvPr id="1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608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608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608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46088"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6089"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46090" name="TextBox 12"/>
          <p:cNvSpPr txBox="1">
            <a:spLocks noChangeArrowheads="1"/>
          </p:cNvSpPr>
          <p:nvPr/>
        </p:nvSpPr>
        <p:spPr bwMode="auto">
          <a:xfrm>
            <a:off x="2590800" y="5867400"/>
            <a:ext cx="46482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Modification of the stairs entrance. </a:t>
            </a:r>
            <a:endParaRPr lang="en-US" sz="2000">
              <a:solidFill>
                <a:srgbClr val="FF0000"/>
              </a:solidFill>
              <a:latin typeface="Times New Roman" pitchFamily="18" charset="0"/>
              <a:cs typeface="Times New Roman" pitchFamily="18" charset="0"/>
            </a:endParaRPr>
          </a:p>
        </p:txBody>
      </p:sp>
      <p:pic>
        <p:nvPicPr>
          <p:cNvPr id="12" name="Picture 11" descr="plan-before.png"/>
          <p:cNvPicPr/>
          <p:nvPr/>
        </p:nvPicPr>
        <p:blipFill>
          <a:blip r:embed="rId3" cstate="print"/>
          <a:stretch>
            <a:fillRect/>
          </a:stretch>
        </p:blipFill>
        <p:spPr>
          <a:xfrm>
            <a:off x="228600" y="1447800"/>
            <a:ext cx="3505200" cy="4267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descr="t3deeel aldaraj.png"/>
          <p:cNvPicPr/>
          <p:nvPr/>
        </p:nvPicPr>
        <p:blipFill>
          <a:blip r:embed="rId4" cstate="print"/>
          <a:stretch>
            <a:fillRect/>
          </a:stretch>
        </p:blipFill>
        <p:spPr>
          <a:xfrm>
            <a:off x="5334000" y="1371600"/>
            <a:ext cx="3505200" cy="441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Right Arrow 16"/>
          <p:cNvSpPr/>
          <p:nvPr/>
        </p:nvSpPr>
        <p:spPr>
          <a:xfrm>
            <a:off x="3962400" y="3200400"/>
            <a:ext cx="1295400" cy="533400"/>
          </a:xfrm>
          <a:prstGeom prst="rightArrow">
            <a:avLst>
              <a:gd name="adj1" fmla="val 50000"/>
              <a:gd name="adj2" fmla="val 73810"/>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p>
        </p:txBody>
      </p:sp>
      <p:sp>
        <p:nvSpPr>
          <p:cNvPr id="46096" name="TextBox 17"/>
          <p:cNvSpPr txBox="1">
            <a:spLocks noChangeArrowheads="1"/>
          </p:cNvSpPr>
          <p:nvPr/>
        </p:nvSpPr>
        <p:spPr bwMode="auto">
          <a:xfrm>
            <a:off x="4267200" y="1371600"/>
            <a:ext cx="685800" cy="646113"/>
          </a:xfrm>
          <a:prstGeom prst="rect">
            <a:avLst/>
          </a:prstGeom>
          <a:noFill/>
          <a:ln w="9525">
            <a:noFill/>
            <a:miter lim="800000"/>
            <a:headEnd/>
            <a:tailEnd/>
          </a:ln>
        </p:spPr>
        <p:txBody>
          <a:bodyPr>
            <a:spAutoFit/>
          </a:bodyPr>
          <a:lstStyle/>
          <a:p>
            <a:r>
              <a:rPr lang="en-US" sz="3600" b="1">
                <a:solidFill>
                  <a:srgbClr val="FF0000"/>
                </a:solidFill>
                <a:latin typeface="Times New Roman" pitchFamily="18" charset="0"/>
                <a:cs typeface="Times New Roman" pitchFamily="18" charset="0"/>
              </a:rPr>
              <a:t>**</a:t>
            </a:r>
            <a:endParaRPr lang="en-US" sz="3600">
              <a:solidFill>
                <a:srgbClr val="FF0000"/>
              </a:solidFill>
              <a:latin typeface="Times New Roman" pitchFamily="18" charset="0"/>
              <a:cs typeface="Times New Roman" pitchFamily="18" charset="0"/>
            </a:endParaRPr>
          </a:p>
        </p:txBody>
      </p:sp>
      <p:sp>
        <p:nvSpPr>
          <p:cNvPr id="15" name="Oval 14"/>
          <p:cNvSpPr/>
          <p:nvPr/>
        </p:nvSpPr>
        <p:spPr>
          <a:xfrm>
            <a:off x="990600" y="3810000"/>
            <a:ext cx="1981200" cy="182880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096000" y="3886200"/>
            <a:ext cx="1981200" cy="182880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3107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3107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31080" name="Rectangle 13"/>
          <p:cNvSpPr>
            <a:spLocks noChangeArrowheads="1"/>
          </p:cNvSpPr>
          <p:nvPr/>
        </p:nvSpPr>
        <p:spPr bwMode="auto">
          <a:xfrm>
            <a:off x="1219200" y="1066800"/>
            <a:ext cx="4572000" cy="1200150"/>
          </a:xfrm>
          <a:prstGeom prst="rect">
            <a:avLst/>
          </a:prstGeom>
          <a:noFill/>
          <a:ln w="9525">
            <a:noFill/>
            <a:miter lim="800000"/>
            <a:headEnd/>
            <a:tailEnd/>
          </a:ln>
        </p:spPr>
        <p:txBody>
          <a:bodyPr>
            <a:spAutoFit/>
          </a:bodyPr>
          <a:lstStyle/>
          <a:p>
            <a:pPr marL="514350" indent="-514350"/>
            <a:r>
              <a:rPr lang="en-US" sz="3200" b="1">
                <a:latin typeface="Monotype Corsiva" pitchFamily="66" charset="0"/>
              </a:rPr>
              <a:t>Sanitation system</a:t>
            </a:r>
          </a:p>
          <a:p>
            <a:pPr marL="514350" indent="-514350">
              <a:buFont typeface="Wingdings" pitchFamily="2" charset="2"/>
              <a:buChar char="Ø"/>
            </a:pPr>
            <a:r>
              <a:rPr lang="en-GB" sz="2000" b="1">
                <a:latin typeface="Monotype Corsiva" pitchFamily="66" charset="0"/>
              </a:rPr>
              <a:t>Drainage Systems</a:t>
            </a:r>
            <a:r>
              <a:rPr lang="en-US" sz="2000" b="1">
                <a:latin typeface="Monotype Corsiva" pitchFamily="66" charset="0"/>
              </a:rPr>
              <a:t>.</a:t>
            </a:r>
          </a:p>
          <a:p>
            <a:pPr marL="514350" indent="-514350"/>
            <a:r>
              <a:rPr lang="en-US" sz="2000" b="1">
                <a:latin typeface="Monotype Corsiva" pitchFamily="66" charset="0"/>
              </a:rPr>
              <a:t>Black water </a:t>
            </a:r>
          </a:p>
        </p:txBody>
      </p:sp>
      <p:pic>
        <p:nvPicPr>
          <p:cNvPr id="131081" name="Picture 16"/>
          <p:cNvPicPr>
            <a:picLocks noChangeAspect="1" noChangeArrowheads="1"/>
          </p:cNvPicPr>
          <p:nvPr/>
        </p:nvPicPr>
        <p:blipFill>
          <a:blip r:embed="rId3" cstate="print"/>
          <a:srcRect/>
          <a:stretch>
            <a:fillRect/>
          </a:stretch>
        </p:blipFill>
        <p:spPr bwMode="auto">
          <a:xfrm>
            <a:off x="685800" y="2362200"/>
            <a:ext cx="7772400" cy="4229100"/>
          </a:xfrm>
          <a:prstGeom prst="rect">
            <a:avLst/>
          </a:prstGeom>
          <a:noFill/>
          <a:ln w="9525">
            <a:noFill/>
            <a:miter lim="800000"/>
            <a:headEnd/>
            <a:tailEnd/>
          </a:ln>
        </p:spPr>
      </p:pic>
      <p:cxnSp>
        <p:nvCxnSpPr>
          <p:cNvPr id="19" name="Straight Arrow Connector 18"/>
          <p:cNvCxnSpPr/>
          <p:nvPr/>
        </p:nvCxnSpPr>
        <p:spPr>
          <a:xfrm rot="10800000">
            <a:off x="3505200" y="6324600"/>
            <a:ext cx="838200" cy="1588"/>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895600" y="3200400"/>
            <a:ext cx="381000" cy="15240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a:off x="7239000" y="2895600"/>
            <a:ext cx="838200" cy="1588"/>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31085" name="TextBox 24"/>
          <p:cNvSpPr txBox="1">
            <a:spLocks noChangeArrowheads="1"/>
          </p:cNvSpPr>
          <p:nvPr/>
        </p:nvSpPr>
        <p:spPr bwMode="auto">
          <a:xfrm>
            <a:off x="5181600" y="1992313"/>
            <a:ext cx="3657600" cy="369887"/>
          </a:xfrm>
          <a:prstGeom prst="rect">
            <a:avLst/>
          </a:prstGeom>
          <a:noFill/>
          <a:ln w="9525">
            <a:noFill/>
            <a:miter lim="800000"/>
            <a:headEnd/>
            <a:tailEnd/>
          </a:ln>
        </p:spPr>
        <p:txBody>
          <a:bodyPr>
            <a:spAutoFit/>
          </a:bodyPr>
          <a:lstStyle/>
          <a:p>
            <a:r>
              <a:rPr lang="en-US" i="1">
                <a:latin typeface="Mongolian Baiti" pitchFamily="66" charset="0"/>
              </a:rPr>
              <a:t>line diagram of the sewer network</a:t>
            </a:r>
          </a:p>
        </p:txBody>
      </p:sp>
      <p:sp>
        <p:nvSpPr>
          <p:cNvPr id="14"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withEffect">
                                  <p:stCondLst>
                                    <p:cond delay="0"/>
                                  </p:stCondLst>
                                  <p:childTnLst>
                                    <p:anim calcmode="discrete" valueType="str">
                                      <p:cBhvr>
                                        <p:cTn id="6" dur="2000" fill="hold"/>
                                        <p:tgtEl>
                                          <p:spTgt spid="19"/>
                                        </p:tgtEl>
                                        <p:attrNameLst>
                                          <p:attrName>style.visibility</p:attrName>
                                        </p:attrNameLst>
                                      </p:cBhvr>
                                      <p:tavLst>
                                        <p:tav tm="0">
                                          <p:val>
                                            <p:strVal val="hidden"/>
                                          </p:val>
                                        </p:tav>
                                        <p:tav tm="50000">
                                          <p:val>
                                            <p:strVal val="visible"/>
                                          </p:val>
                                        </p:tav>
                                      </p:tavLst>
                                    </p:anim>
                                  </p:childTnLst>
                                </p:cTn>
                              </p:par>
                              <p:par>
                                <p:cTn id="7" presetID="35" presetClass="emph" presetSubtype="0" fill="hold" nodeType="withEffect">
                                  <p:stCondLst>
                                    <p:cond delay="0"/>
                                  </p:stCondLst>
                                  <p:childTnLst>
                                    <p:anim calcmode="discrete" valueType="str">
                                      <p:cBhvr>
                                        <p:cTn id="8" dur="2000" fill="hold"/>
                                        <p:tgtEl>
                                          <p:spTgt spid="21"/>
                                        </p:tgtEl>
                                        <p:attrNameLst>
                                          <p:attrName>style.visibility</p:attrName>
                                        </p:attrNameLst>
                                      </p:cBhvr>
                                      <p:tavLst>
                                        <p:tav tm="0">
                                          <p:val>
                                            <p:strVal val="hidden"/>
                                          </p:val>
                                        </p:tav>
                                        <p:tav tm="50000">
                                          <p:val>
                                            <p:strVal val="visible"/>
                                          </p:val>
                                        </p:tav>
                                      </p:tavLst>
                                    </p:anim>
                                  </p:childTnLst>
                                </p:cTn>
                              </p:par>
                              <p:par>
                                <p:cTn id="9" presetID="35" presetClass="emph" presetSubtype="0" fill="hold" nodeType="withEffect">
                                  <p:stCondLst>
                                    <p:cond delay="0"/>
                                  </p:stCondLst>
                                  <p:childTnLst>
                                    <p:anim calcmode="discrete" valueType="str">
                                      <p:cBhvr>
                                        <p:cTn id="10" dur="2000" fill="hold"/>
                                        <p:tgtEl>
                                          <p:spTgt spid="2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3210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3210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32104" name="Rectangle 13"/>
          <p:cNvSpPr>
            <a:spLocks noChangeArrowheads="1"/>
          </p:cNvSpPr>
          <p:nvPr/>
        </p:nvSpPr>
        <p:spPr bwMode="auto">
          <a:xfrm>
            <a:off x="1066800" y="1543050"/>
            <a:ext cx="4572000" cy="1200150"/>
          </a:xfrm>
          <a:prstGeom prst="rect">
            <a:avLst/>
          </a:prstGeom>
          <a:noFill/>
          <a:ln w="9525">
            <a:noFill/>
            <a:miter lim="800000"/>
            <a:headEnd/>
            <a:tailEnd/>
          </a:ln>
        </p:spPr>
        <p:txBody>
          <a:bodyPr>
            <a:spAutoFit/>
          </a:bodyPr>
          <a:lstStyle/>
          <a:p>
            <a:pPr marL="514350" indent="-514350"/>
            <a:r>
              <a:rPr lang="en-US" sz="3200" b="1" dirty="0">
                <a:latin typeface="Monotype Corsiva" pitchFamily="66" charset="0"/>
              </a:rPr>
              <a:t>Sanitation system</a:t>
            </a:r>
          </a:p>
          <a:p>
            <a:pPr marL="514350" indent="-514350">
              <a:buFont typeface="Wingdings" pitchFamily="2" charset="2"/>
              <a:buChar char="Ø"/>
            </a:pPr>
            <a:r>
              <a:rPr lang="en-GB" sz="2000" b="1" dirty="0">
                <a:latin typeface="Monotype Corsiva" pitchFamily="66" charset="0"/>
              </a:rPr>
              <a:t>Drainage Systems</a:t>
            </a:r>
            <a:r>
              <a:rPr lang="en-US" sz="2000" b="1" dirty="0">
                <a:latin typeface="Monotype Corsiva" pitchFamily="66" charset="0"/>
              </a:rPr>
              <a:t>.</a:t>
            </a:r>
          </a:p>
          <a:p>
            <a:pPr marL="514350" indent="-514350"/>
            <a:r>
              <a:rPr lang="en-US" sz="2000" b="1" dirty="0">
                <a:latin typeface="Monotype Corsiva" pitchFamily="66" charset="0"/>
              </a:rPr>
              <a:t>Black water </a:t>
            </a:r>
          </a:p>
        </p:txBody>
      </p:sp>
      <p:pic>
        <p:nvPicPr>
          <p:cNvPr id="12" name="Picture 11"/>
          <p:cNvPicPr/>
          <p:nvPr/>
        </p:nvPicPr>
        <p:blipFill>
          <a:blip r:embed="rId3" cstate="print"/>
          <a:srcRect/>
          <a:stretch>
            <a:fillRect/>
          </a:stretch>
        </p:blipFill>
        <p:spPr bwMode="auto">
          <a:xfrm>
            <a:off x="6400800" y="3200400"/>
            <a:ext cx="2743200"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12" descr="http://chestofbooks.com/home-improvement/construction/plumbing/Standard-Practical/images/Fig-110-Soil-Pipe-Stack-Ready-for-Water-Test.jpg"/>
          <p:cNvPicPr/>
          <p:nvPr/>
        </p:nvPicPr>
        <p:blipFill>
          <a:blip r:embed="rId4" cstate="print"/>
          <a:srcRect/>
          <a:stretch>
            <a:fillRect/>
          </a:stretch>
        </p:blipFill>
        <p:spPr bwMode="auto">
          <a:xfrm>
            <a:off x="3429000" y="3200400"/>
            <a:ext cx="29718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2107" name="TextBox 13"/>
          <p:cNvSpPr txBox="1">
            <a:spLocks noChangeArrowheads="1"/>
          </p:cNvSpPr>
          <p:nvPr/>
        </p:nvSpPr>
        <p:spPr bwMode="auto">
          <a:xfrm>
            <a:off x="3505200" y="2743200"/>
            <a:ext cx="838200" cy="369888"/>
          </a:xfrm>
          <a:prstGeom prst="rect">
            <a:avLst/>
          </a:prstGeom>
          <a:noFill/>
          <a:ln w="9525">
            <a:noFill/>
            <a:miter lim="800000"/>
            <a:headEnd/>
            <a:tailEnd/>
          </a:ln>
        </p:spPr>
        <p:txBody>
          <a:bodyPr>
            <a:spAutoFit/>
          </a:bodyPr>
          <a:lstStyle/>
          <a:p>
            <a:r>
              <a:rPr lang="en-US"/>
              <a:t>Stack </a:t>
            </a:r>
          </a:p>
        </p:txBody>
      </p:sp>
      <p:sp>
        <p:nvSpPr>
          <p:cNvPr id="132108" name="TextBox 14"/>
          <p:cNvSpPr txBox="1">
            <a:spLocks noChangeArrowheads="1"/>
          </p:cNvSpPr>
          <p:nvPr/>
        </p:nvSpPr>
        <p:spPr bwMode="auto">
          <a:xfrm>
            <a:off x="6324600" y="2554288"/>
            <a:ext cx="2895600" cy="646112"/>
          </a:xfrm>
          <a:prstGeom prst="rect">
            <a:avLst/>
          </a:prstGeom>
          <a:noFill/>
          <a:ln w="9525">
            <a:noFill/>
            <a:miter lim="800000"/>
            <a:headEnd/>
            <a:tailEnd/>
          </a:ln>
        </p:spPr>
        <p:txBody>
          <a:bodyPr>
            <a:spAutoFit/>
          </a:bodyPr>
          <a:lstStyle/>
          <a:p>
            <a:r>
              <a:rPr lang="en-GB" i="1">
                <a:latin typeface="Mongolian Baiti" pitchFamily="66" charset="0"/>
              </a:rPr>
              <a:t>with Sewerage and sanitation of Ramallah municipality</a:t>
            </a:r>
            <a:endParaRPr lang="en-US" i="1">
              <a:latin typeface="Mongolian Baiti" pitchFamily="66" charset="0"/>
            </a:endParaRPr>
          </a:p>
        </p:txBody>
      </p:sp>
      <p:sp>
        <p:nvSpPr>
          <p:cNvPr id="132109" name="TextBox 15"/>
          <p:cNvSpPr txBox="1">
            <a:spLocks noChangeArrowheads="1"/>
          </p:cNvSpPr>
          <p:nvPr/>
        </p:nvSpPr>
        <p:spPr bwMode="auto">
          <a:xfrm>
            <a:off x="457200" y="3166408"/>
            <a:ext cx="2667000" cy="1938992"/>
          </a:xfrm>
          <a:prstGeom prst="rect">
            <a:avLst/>
          </a:prstGeom>
          <a:noFill/>
          <a:ln w="9525">
            <a:noFill/>
            <a:miter lim="800000"/>
            <a:headEnd/>
            <a:tailEnd/>
          </a:ln>
        </p:spPr>
        <p:txBody>
          <a:bodyPr wrap="square">
            <a:spAutoFit/>
          </a:bodyPr>
          <a:lstStyle/>
          <a:p>
            <a:r>
              <a:rPr lang="en-GB" sz="2400" dirty="0">
                <a:latin typeface="Agency FB" pitchFamily="34" charset="0"/>
              </a:rPr>
              <a:t>The pipes of the black water will be connected with Sewerage and sanitation of Ramallah municipality</a:t>
            </a:r>
            <a:endParaRPr lang="en-US" sz="2400" dirty="0">
              <a:latin typeface="Agency FB" pitchFamily="34" charset="0"/>
            </a:endParaRPr>
          </a:p>
        </p:txBody>
      </p:sp>
      <p:sp>
        <p:nvSpPr>
          <p:cNvPr id="14"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3312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3312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33128" name="Rectangle 13"/>
          <p:cNvSpPr>
            <a:spLocks noChangeArrowheads="1"/>
          </p:cNvSpPr>
          <p:nvPr/>
        </p:nvSpPr>
        <p:spPr bwMode="auto">
          <a:xfrm>
            <a:off x="1219200" y="1404937"/>
            <a:ext cx="4572000" cy="1262063"/>
          </a:xfrm>
          <a:prstGeom prst="rect">
            <a:avLst/>
          </a:prstGeom>
          <a:noFill/>
          <a:ln w="9525">
            <a:noFill/>
            <a:miter lim="800000"/>
            <a:headEnd/>
            <a:tailEnd/>
          </a:ln>
        </p:spPr>
        <p:txBody>
          <a:bodyPr>
            <a:spAutoFit/>
          </a:bodyPr>
          <a:lstStyle/>
          <a:p>
            <a:pPr marL="514350" indent="-514350"/>
            <a:r>
              <a:rPr lang="en-US" sz="3200" b="1" dirty="0">
                <a:latin typeface="Monotype Corsiva" pitchFamily="66" charset="0"/>
              </a:rPr>
              <a:t>Sanitation system</a:t>
            </a:r>
          </a:p>
          <a:p>
            <a:pPr marL="514350" indent="-514350">
              <a:buFont typeface="Wingdings" pitchFamily="2" charset="2"/>
              <a:buChar char="Ø"/>
            </a:pPr>
            <a:r>
              <a:rPr lang="en-GB" sz="2000" b="1" dirty="0">
                <a:latin typeface="Monotype Corsiva" pitchFamily="66" charset="0"/>
              </a:rPr>
              <a:t>Drainage Systems</a:t>
            </a:r>
            <a:r>
              <a:rPr lang="en-US" sz="2000" b="1" dirty="0">
                <a:latin typeface="Monotype Corsiva" pitchFamily="66" charset="0"/>
              </a:rPr>
              <a:t>.</a:t>
            </a:r>
          </a:p>
          <a:p>
            <a:pPr marL="514350" indent="-514350"/>
            <a:r>
              <a:rPr lang="en-US" sz="2400" b="1" dirty="0">
                <a:latin typeface="Monotype Corsiva" pitchFamily="66" charset="0"/>
              </a:rPr>
              <a:t>Grey water  </a:t>
            </a:r>
          </a:p>
        </p:txBody>
      </p:sp>
      <p:sp>
        <p:nvSpPr>
          <p:cNvPr id="133129" name="TextBox 16"/>
          <p:cNvSpPr txBox="1">
            <a:spLocks noChangeArrowheads="1"/>
          </p:cNvSpPr>
          <p:nvPr/>
        </p:nvSpPr>
        <p:spPr bwMode="auto">
          <a:xfrm>
            <a:off x="1143000" y="2838450"/>
            <a:ext cx="7696200" cy="1200150"/>
          </a:xfrm>
          <a:prstGeom prst="rect">
            <a:avLst/>
          </a:prstGeom>
          <a:noFill/>
          <a:ln w="9525">
            <a:noFill/>
            <a:miter lim="800000"/>
            <a:headEnd/>
            <a:tailEnd/>
          </a:ln>
        </p:spPr>
        <p:txBody>
          <a:bodyPr>
            <a:spAutoFit/>
          </a:bodyPr>
          <a:lstStyle/>
          <a:p>
            <a:pPr>
              <a:buFont typeface="Arial" charset="0"/>
              <a:buChar char="•"/>
            </a:pPr>
            <a:r>
              <a:rPr lang="en-GB" i="1" dirty="0">
                <a:latin typeface="Mongolian Baiti" pitchFamily="66" charset="0"/>
              </a:rPr>
              <a:t>The grey water is from the Laundries  well be collected by 4inch pipes from it to  an underground tank .this tank will have a filter  for water treating and pump to pump  it to flush toilet.</a:t>
            </a:r>
            <a:endParaRPr lang="en-US" i="1" dirty="0">
              <a:latin typeface="Mongolian Baiti" pitchFamily="66" charset="0"/>
            </a:endParaRPr>
          </a:p>
          <a:p>
            <a:endParaRPr lang="en-US" dirty="0"/>
          </a:p>
        </p:txBody>
      </p:sp>
      <p:sp>
        <p:nvSpPr>
          <p:cNvPr id="133130" name="TextBox 17"/>
          <p:cNvSpPr txBox="1">
            <a:spLocks noChangeArrowheads="1"/>
          </p:cNvSpPr>
          <p:nvPr/>
        </p:nvSpPr>
        <p:spPr bwMode="auto">
          <a:xfrm>
            <a:off x="1219200" y="3962400"/>
            <a:ext cx="5410200" cy="1477328"/>
          </a:xfrm>
          <a:prstGeom prst="rect">
            <a:avLst/>
          </a:prstGeom>
          <a:noFill/>
          <a:ln w="9525">
            <a:noFill/>
            <a:miter lim="800000"/>
            <a:headEnd/>
            <a:tailEnd/>
          </a:ln>
        </p:spPr>
        <p:txBody>
          <a:bodyPr wrap="square">
            <a:spAutoFit/>
          </a:bodyPr>
          <a:lstStyle/>
          <a:p>
            <a:pPr>
              <a:buFont typeface="Arial" charset="0"/>
              <a:buChar char="•"/>
            </a:pPr>
            <a:r>
              <a:rPr lang="en-GB" i="1" dirty="0">
                <a:latin typeface="Mongolian Baiti" pitchFamily="66" charset="0"/>
              </a:rPr>
              <a:t>This tank from reinforcement concrete under the ground level this tank has an Open sealed, pump and filters and also pipes to transform the filtered water to the WC’s flash valve</a:t>
            </a:r>
            <a:endParaRPr lang="en-US" i="1" dirty="0">
              <a:latin typeface="Mongolian Baiti" pitchFamily="66" charset="0"/>
            </a:endParaRPr>
          </a:p>
          <a:p>
            <a:endParaRPr lang="en-US" dirty="0"/>
          </a:p>
        </p:txBody>
      </p:sp>
      <p:pic>
        <p:nvPicPr>
          <p:cNvPr id="19" name="Picture 18"/>
          <p:cNvPicPr/>
          <p:nvPr/>
        </p:nvPicPr>
        <p:blipFill>
          <a:blip r:embed="rId3" cstate="print"/>
          <a:srcRect/>
          <a:stretch>
            <a:fillRect/>
          </a:stretch>
        </p:blipFill>
        <p:spPr bwMode="auto">
          <a:xfrm>
            <a:off x="6629400" y="4191000"/>
            <a:ext cx="2514600" cy="2349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D-Mechanical </a:t>
            </a:r>
            <a:r>
              <a:rPr lang="en-US" sz="2000" b="1" dirty="0">
                <a:solidFill>
                  <a:schemeClr val="bg1"/>
                </a:solidFill>
              </a:rPr>
              <a:t>design</a:t>
            </a:r>
          </a:p>
        </p:txBody>
      </p:sp>
    </p:spTree>
  </p:cSld>
  <p:clrMapOvr>
    <a:masterClrMapping/>
  </p:clrMapOvr>
  <p:transition>
    <p:pull dir="d"/>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mage0021.jpg"/>
          <p:cNvPicPr>
            <a:picLocks noChangeAspect="1"/>
          </p:cNvPicPr>
          <p:nvPr/>
        </p:nvPicPr>
        <p:blipFill>
          <a:blip r:embed="rId2" cstate="print"/>
          <a:stretch>
            <a:fillRect/>
          </a:stretch>
        </p:blipFill>
        <p:spPr>
          <a:xfrm>
            <a:off x="0" y="0"/>
            <a:ext cx="9144000" cy="6858000"/>
          </a:xfrm>
          <a:prstGeom prst="rect">
            <a:avLst/>
          </a:prstGeom>
        </p:spPr>
      </p:pic>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3" name="Rectangle 12"/>
          <p:cNvSpPr/>
          <p:nvPr/>
        </p:nvSpPr>
        <p:spPr>
          <a:xfrm>
            <a:off x="2133600" y="1143000"/>
            <a:ext cx="4876399" cy="2308324"/>
          </a:xfrm>
          <a:prstGeom prst="rect">
            <a:avLst/>
          </a:prstGeom>
          <a:noFill/>
        </p:spPr>
        <p:txBody>
          <a:bodyPr wrap="none" lIns="91440" tIns="45720" rIns="91440" bIns="45720">
            <a:spAutoFit/>
          </a:bodyPr>
          <a:lstStyle/>
          <a:p>
            <a:pPr algn="ctr"/>
            <a:r>
              <a:rPr lang="en-US" sz="7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Thank You</a:t>
            </a:r>
            <a:br>
              <a:rPr lang="en-US" sz="7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br>
            <a:r>
              <a:rPr lang="ar-SA" sz="7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تم بحمد الل</a:t>
            </a:r>
            <a:r>
              <a:rPr lang="ar-SA"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ه</a:t>
            </a:r>
            <a:endPar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 name="TextBox 8"/>
          <p:cNvSpPr txBox="1"/>
          <p:nvPr/>
        </p:nvSpPr>
        <p:spPr>
          <a:xfrm>
            <a:off x="2590800" y="4648200"/>
            <a:ext cx="3962400" cy="1569660"/>
          </a:xfrm>
          <a:prstGeom prst="rect">
            <a:avLst/>
          </a:prstGeom>
          <a:noFill/>
        </p:spPr>
        <p:txBody>
          <a:bodyPr wrap="square" rtlCol="0">
            <a:spAutoFit/>
          </a:bodyPr>
          <a:lstStyle/>
          <a:p>
            <a:pPr algn="ctr"/>
            <a:r>
              <a:rPr 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adley Hand ITC" pitchFamily="66" charset="0"/>
              </a:rPr>
              <a:t>Alaa Shaheen</a:t>
            </a:r>
            <a:endParaRPr lang="ar-SA"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adley Hand ITC" pitchFamily="66" charset="0"/>
            </a:endParaRPr>
          </a:p>
          <a:p>
            <a:pPr algn="ctr"/>
            <a:r>
              <a:rPr 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adley Hand ITC" pitchFamily="66" charset="0"/>
              </a:rPr>
              <a:t>Isra ‘ Abu-Saadeh</a:t>
            </a:r>
            <a:endParaRPr lang="ar-SA"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adley Hand ITC" pitchFamily="66" charset="0"/>
            </a:endParaRPr>
          </a:p>
          <a:p>
            <a:pPr algn="ctr"/>
            <a:r>
              <a:rPr 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adley Hand ITC" pitchFamily="66" charset="0"/>
              </a:rPr>
              <a:t>Isra’ AL-Karmi</a:t>
            </a:r>
            <a:endParaRPr lang="en-US" sz="32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adley Hand ITC" pitchFamily="66" charset="0"/>
            </a:endParaRPr>
          </a:p>
        </p:txBody>
      </p:sp>
    </p:spTree>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710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710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711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47112"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7113"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47114" name="TextBox 12"/>
          <p:cNvSpPr txBox="1">
            <a:spLocks noChangeArrowheads="1"/>
          </p:cNvSpPr>
          <p:nvPr/>
        </p:nvSpPr>
        <p:spPr bwMode="auto">
          <a:xfrm>
            <a:off x="381000" y="1371600"/>
            <a:ext cx="4648200" cy="707886"/>
          </a:xfrm>
          <a:prstGeom prst="rect">
            <a:avLst/>
          </a:prstGeom>
          <a:noFill/>
          <a:ln w="9525">
            <a:noFill/>
            <a:miter lim="800000"/>
            <a:headEnd/>
            <a:tailEnd/>
          </a:ln>
        </p:spPr>
        <p:txBody>
          <a:bodyPr>
            <a:spAutoFit/>
          </a:bodyPr>
          <a:lstStyle/>
          <a:p>
            <a:r>
              <a:rPr lang="en-US" sz="2000" b="1" dirty="0">
                <a:solidFill>
                  <a:srgbClr val="FF0000"/>
                </a:solidFill>
                <a:latin typeface="Times New Roman" pitchFamily="18" charset="0"/>
                <a:cs typeface="Times New Roman" pitchFamily="18" charset="0"/>
              </a:rPr>
              <a:t>Inclination  of window </a:t>
            </a:r>
            <a:r>
              <a:rPr lang="en-US" sz="2000" b="1" dirty="0" smtClean="0">
                <a:solidFill>
                  <a:srgbClr val="FF0000"/>
                </a:solidFill>
                <a:latin typeface="Times New Roman" pitchFamily="18" charset="0"/>
                <a:cs typeface="Times New Roman" pitchFamily="18" charset="0"/>
              </a:rPr>
              <a:t>edges </a:t>
            </a:r>
          </a:p>
          <a:p>
            <a:r>
              <a:rPr lang="en-US" sz="2000" b="1" dirty="0" smtClean="0">
                <a:solidFill>
                  <a:srgbClr val="FF0000"/>
                </a:solidFill>
                <a:latin typeface="Times New Roman" pitchFamily="18" charset="0"/>
                <a:cs typeface="Times New Roman" pitchFamily="18" charset="0"/>
              </a:rPr>
              <a:t>In South elevation:</a:t>
            </a:r>
            <a:endParaRPr lang="en-US" sz="2000" dirty="0">
              <a:solidFill>
                <a:srgbClr val="FF0000"/>
              </a:solidFill>
              <a:latin typeface="Times New Roman" pitchFamily="18" charset="0"/>
              <a:cs typeface="Times New Roman" pitchFamily="18" charset="0"/>
            </a:endParaRPr>
          </a:p>
        </p:txBody>
      </p:sp>
      <p:pic>
        <p:nvPicPr>
          <p:cNvPr id="15" name="Picture 14" descr="0 degree---- 16% losses.png"/>
          <p:cNvPicPr/>
          <p:nvPr/>
        </p:nvPicPr>
        <p:blipFill>
          <a:blip r:embed="rId3" cstate="print"/>
          <a:stretch>
            <a:fillRect/>
          </a:stretch>
        </p:blipFill>
        <p:spPr>
          <a:xfrm>
            <a:off x="4114800" y="1295400"/>
            <a:ext cx="2590800"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descr="15 degree---5% losses.png"/>
          <p:cNvPicPr/>
          <p:nvPr/>
        </p:nvPicPr>
        <p:blipFill>
          <a:blip r:embed="rId4" cstate="print"/>
          <a:stretch>
            <a:fillRect/>
          </a:stretch>
        </p:blipFill>
        <p:spPr>
          <a:xfrm>
            <a:off x="6477000" y="2590800"/>
            <a:ext cx="2514600"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 name="Picture 18" descr="20 degree--2% losses.png"/>
          <p:cNvPicPr/>
          <p:nvPr/>
        </p:nvPicPr>
        <p:blipFill>
          <a:blip r:embed="rId5" cstate="print"/>
          <a:stretch>
            <a:fillRect/>
          </a:stretch>
        </p:blipFill>
        <p:spPr>
          <a:xfrm>
            <a:off x="4114800" y="4038600"/>
            <a:ext cx="2606675"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7118" name="TextBox 19"/>
          <p:cNvSpPr txBox="1">
            <a:spLocks noChangeArrowheads="1"/>
          </p:cNvSpPr>
          <p:nvPr/>
        </p:nvSpPr>
        <p:spPr bwMode="auto">
          <a:xfrm>
            <a:off x="381000" y="2514600"/>
            <a:ext cx="3657600" cy="708025"/>
          </a:xfrm>
          <a:prstGeom prst="rect">
            <a:avLst/>
          </a:prstGeom>
          <a:noFill/>
          <a:ln w="9525">
            <a:noFill/>
            <a:miter lim="800000"/>
            <a:headEnd/>
            <a:tailEnd/>
          </a:ln>
        </p:spPr>
        <p:txBody>
          <a:bodyPr>
            <a:spAutoFit/>
          </a:bodyPr>
          <a:lstStyle/>
          <a:p>
            <a:r>
              <a:rPr lang="en-US" sz="2000">
                <a:solidFill>
                  <a:srgbClr val="FF0000"/>
                </a:solidFill>
                <a:latin typeface="Times New Roman" pitchFamily="18" charset="0"/>
                <a:cs typeface="Times New Roman" pitchFamily="18" charset="0"/>
              </a:rPr>
              <a:t>Without inclination </a:t>
            </a:r>
            <a:r>
              <a:rPr lang="en-US" sz="2000">
                <a:solidFill>
                  <a:srgbClr val="FF0000"/>
                </a:solidFill>
                <a:latin typeface="Times New Roman" pitchFamily="18" charset="0"/>
                <a:cs typeface="Times New Roman" pitchFamily="18" charset="0"/>
                <a:sym typeface="Wingdings" pitchFamily="2" charset="2"/>
              </a:rPr>
              <a:t> % of solar loss =16%</a:t>
            </a:r>
            <a:endParaRPr lang="en-US" sz="2000">
              <a:solidFill>
                <a:srgbClr val="FF0000"/>
              </a:solidFill>
              <a:latin typeface="Times New Roman" pitchFamily="18" charset="0"/>
              <a:cs typeface="Times New Roman" pitchFamily="18" charset="0"/>
            </a:endParaRPr>
          </a:p>
        </p:txBody>
      </p:sp>
      <p:sp>
        <p:nvSpPr>
          <p:cNvPr id="47119" name="TextBox 20"/>
          <p:cNvSpPr txBox="1">
            <a:spLocks noChangeArrowheads="1"/>
          </p:cNvSpPr>
          <p:nvPr/>
        </p:nvSpPr>
        <p:spPr bwMode="auto">
          <a:xfrm>
            <a:off x="381000" y="3657600"/>
            <a:ext cx="46482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With 15˚ </a:t>
            </a:r>
            <a:r>
              <a:rPr lang="en-US" sz="2000" b="1">
                <a:solidFill>
                  <a:srgbClr val="FF0000"/>
                </a:solidFill>
                <a:latin typeface="Times New Roman" pitchFamily="18" charset="0"/>
                <a:cs typeface="Times New Roman" pitchFamily="18" charset="0"/>
                <a:sym typeface="Wingdings" pitchFamily="2" charset="2"/>
              </a:rPr>
              <a:t>% of Solar loss=5%</a:t>
            </a:r>
            <a:endParaRPr lang="en-US" sz="2000">
              <a:solidFill>
                <a:srgbClr val="FF0000"/>
              </a:solidFill>
              <a:latin typeface="Times New Roman" pitchFamily="18" charset="0"/>
              <a:cs typeface="Times New Roman" pitchFamily="18" charset="0"/>
            </a:endParaRPr>
          </a:p>
        </p:txBody>
      </p:sp>
      <p:sp>
        <p:nvSpPr>
          <p:cNvPr id="47120" name="TextBox 21"/>
          <p:cNvSpPr txBox="1">
            <a:spLocks noChangeArrowheads="1"/>
          </p:cNvSpPr>
          <p:nvPr/>
        </p:nvSpPr>
        <p:spPr bwMode="auto">
          <a:xfrm>
            <a:off x="381000" y="4724400"/>
            <a:ext cx="46482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With 20˚ </a:t>
            </a:r>
            <a:r>
              <a:rPr lang="en-US" sz="2000" b="1">
                <a:solidFill>
                  <a:srgbClr val="FF0000"/>
                </a:solidFill>
                <a:latin typeface="Times New Roman" pitchFamily="18" charset="0"/>
                <a:cs typeface="Times New Roman" pitchFamily="18" charset="0"/>
                <a:sym typeface="Wingdings" pitchFamily="2" charset="2"/>
              </a:rPr>
              <a:t>% of Solar loss=2%</a:t>
            </a:r>
            <a:endParaRPr lang="en-US" sz="2000">
              <a:solidFill>
                <a:srgbClr val="FF0000"/>
              </a:solidFill>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813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813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813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48136"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8137"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48138" name="TextBox 12"/>
          <p:cNvSpPr txBox="1">
            <a:spLocks noChangeArrowheads="1"/>
          </p:cNvSpPr>
          <p:nvPr/>
        </p:nvSpPr>
        <p:spPr bwMode="auto">
          <a:xfrm>
            <a:off x="3352800" y="6096000"/>
            <a:ext cx="25146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Modified Building</a:t>
            </a:r>
            <a:endParaRPr lang="en-US" sz="2000">
              <a:solidFill>
                <a:srgbClr val="FF0000"/>
              </a:solidFill>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381000" y="1371600"/>
            <a:ext cx="8153400"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915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915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915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49160"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9161"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49162" name="TextBox 12"/>
          <p:cNvSpPr txBox="1">
            <a:spLocks noChangeArrowheads="1"/>
          </p:cNvSpPr>
          <p:nvPr/>
        </p:nvSpPr>
        <p:spPr bwMode="auto">
          <a:xfrm>
            <a:off x="3352800" y="6096000"/>
            <a:ext cx="25146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Modified Building</a:t>
            </a:r>
            <a:endParaRPr lang="en-US" sz="2000">
              <a:solidFill>
                <a:srgbClr val="FF0000"/>
              </a:solidFill>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720725" y="1371600"/>
            <a:ext cx="7473950"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018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018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018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5018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018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50186" name="TextBox 12"/>
          <p:cNvSpPr txBox="1">
            <a:spLocks noChangeArrowheads="1"/>
          </p:cNvSpPr>
          <p:nvPr/>
        </p:nvSpPr>
        <p:spPr bwMode="auto">
          <a:xfrm>
            <a:off x="3352800" y="6096000"/>
            <a:ext cx="2514600" cy="400050"/>
          </a:xfrm>
          <a:prstGeom prst="rect">
            <a:avLst/>
          </a:prstGeom>
          <a:noFill/>
          <a:ln w="9525">
            <a:noFill/>
            <a:miter lim="800000"/>
            <a:headEnd/>
            <a:tailEnd/>
          </a:ln>
        </p:spPr>
        <p:txBody>
          <a:bodyPr>
            <a:spAutoFit/>
          </a:bodyPr>
          <a:lstStyle/>
          <a:p>
            <a:r>
              <a:rPr lang="en-US" sz="2000" b="1">
                <a:latin typeface="Times New Roman" pitchFamily="18" charset="0"/>
                <a:cs typeface="Times New Roman" pitchFamily="18" charset="0"/>
              </a:rPr>
              <a:t>First Basement Plan</a:t>
            </a:r>
            <a:endParaRPr lang="en-US" sz="2000">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381000" y="1447800"/>
            <a:ext cx="8456613"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120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120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1207" name="TextBox 8"/>
          <p:cNvSpPr txBox="1">
            <a:spLocks noChangeArrowheads="1"/>
          </p:cNvSpPr>
          <p:nvPr/>
        </p:nvSpPr>
        <p:spPr bwMode="auto">
          <a:xfrm>
            <a:off x="1143000" y="819150"/>
            <a:ext cx="5257800" cy="708025"/>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a:p>
            <a:r>
              <a:rPr lang="en-US" sz="2000" b="1">
                <a:solidFill>
                  <a:schemeClr val="bg1"/>
                </a:solidFill>
              </a:rPr>
              <a:t>.</a:t>
            </a:r>
          </a:p>
        </p:txBody>
      </p:sp>
      <p:sp>
        <p:nvSpPr>
          <p:cNvPr id="51208"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1209"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51210" name="TextBox 12"/>
          <p:cNvSpPr txBox="1">
            <a:spLocks noChangeArrowheads="1"/>
          </p:cNvSpPr>
          <p:nvPr/>
        </p:nvSpPr>
        <p:spPr bwMode="auto">
          <a:xfrm>
            <a:off x="3352800" y="6096000"/>
            <a:ext cx="25146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Ground Floor Plan</a:t>
            </a:r>
            <a:endParaRPr lang="en-US" sz="2000">
              <a:solidFill>
                <a:srgbClr val="FF0000"/>
              </a:solidFill>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304800" y="1371600"/>
            <a:ext cx="8532813"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222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222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223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52232"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2233"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52234" name="TextBox 12"/>
          <p:cNvSpPr txBox="1">
            <a:spLocks noChangeArrowheads="1"/>
          </p:cNvSpPr>
          <p:nvPr/>
        </p:nvSpPr>
        <p:spPr bwMode="auto">
          <a:xfrm>
            <a:off x="3352800" y="6096000"/>
            <a:ext cx="25146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First Floor Plan</a:t>
            </a:r>
            <a:endParaRPr lang="en-US" sz="2000">
              <a:solidFill>
                <a:srgbClr val="FF0000"/>
              </a:solidFill>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304800" y="1371600"/>
            <a:ext cx="8532813"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325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325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325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53256"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3257"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53258" name="TextBox 12"/>
          <p:cNvSpPr txBox="1">
            <a:spLocks noChangeArrowheads="1"/>
          </p:cNvSpPr>
          <p:nvPr/>
        </p:nvSpPr>
        <p:spPr bwMode="auto">
          <a:xfrm>
            <a:off x="3352800" y="6096000"/>
            <a:ext cx="25146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Second Floor Plan</a:t>
            </a:r>
            <a:endParaRPr lang="en-US" sz="2000">
              <a:solidFill>
                <a:srgbClr val="FF0000"/>
              </a:solidFill>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304800" y="1447800"/>
            <a:ext cx="8532813"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609600" y="2590800"/>
            <a:ext cx="7924800" cy="2209800"/>
          </a:xfrm>
        </p:spPr>
        <p:txBody>
          <a:bodyPr>
            <a:normAutofit fontScale="90000"/>
          </a:bodyPr>
          <a:lstStyle/>
          <a:p>
            <a:pPr>
              <a:defRPr/>
            </a:pPr>
            <a:r>
              <a:rPr lang="en-GB" sz="2400" b="0" i="1" dirty="0" smtClean="0">
                <a:solidFill>
                  <a:schemeClr val="tx1"/>
                </a:solidFill>
                <a:latin typeface="Baskerville Old Face" pitchFamily="18" charset="0"/>
              </a:rPr>
              <a:t>Prepared By :</a:t>
            </a:r>
            <a:r>
              <a:rPr lang="en-GB" sz="2400" dirty="0" smtClean="0">
                <a:solidFill>
                  <a:schemeClr val="tx1"/>
                </a:solidFill>
              </a:rPr>
              <a:t/>
            </a:r>
            <a:br>
              <a:rPr lang="en-GB" sz="2400" dirty="0" smtClean="0">
                <a:solidFill>
                  <a:schemeClr val="tx1"/>
                </a:solidFill>
              </a:rPr>
            </a:br>
            <a:r>
              <a:rPr lang="en-US" sz="2900" dirty="0" err="1" smtClean="0">
                <a:solidFill>
                  <a:schemeClr val="tx1"/>
                </a:solidFill>
                <a:latin typeface="Monotype Corsiva" pitchFamily="66" charset="0"/>
              </a:rPr>
              <a:t>Alaa</a:t>
            </a:r>
            <a:r>
              <a:rPr lang="en-US" sz="2900" dirty="0" smtClean="0">
                <a:solidFill>
                  <a:schemeClr val="tx1"/>
                </a:solidFill>
                <a:latin typeface="Monotype Corsiva" pitchFamily="66" charset="0"/>
              </a:rPr>
              <a:t>’ </a:t>
            </a:r>
            <a:r>
              <a:rPr lang="en-US" sz="2900" dirty="0" err="1" smtClean="0">
                <a:solidFill>
                  <a:schemeClr val="tx1"/>
                </a:solidFill>
                <a:latin typeface="Monotype Corsiva" pitchFamily="66" charset="0"/>
              </a:rPr>
              <a:t>Shaheen</a:t>
            </a:r>
            <a:r>
              <a:rPr lang="en-US" sz="2900" dirty="0" smtClean="0">
                <a:solidFill>
                  <a:schemeClr val="tx1"/>
                </a:solidFill>
                <a:latin typeface="Monotype Corsiva" pitchFamily="66" charset="0"/>
              </a:rPr>
              <a:t>  -   </a:t>
            </a:r>
            <a:r>
              <a:rPr lang="en-US" sz="2900" dirty="0" err="1" smtClean="0">
                <a:solidFill>
                  <a:schemeClr val="tx1"/>
                </a:solidFill>
                <a:latin typeface="Monotype Corsiva" pitchFamily="66" charset="0"/>
              </a:rPr>
              <a:t>Isra</a:t>
            </a:r>
            <a:r>
              <a:rPr lang="en-US" sz="2900" dirty="0" smtClean="0">
                <a:solidFill>
                  <a:schemeClr val="tx1"/>
                </a:solidFill>
                <a:latin typeface="Monotype Corsiva" pitchFamily="66" charset="0"/>
              </a:rPr>
              <a:t> ‘ Abu-</a:t>
            </a:r>
            <a:r>
              <a:rPr lang="en-US" sz="2900" dirty="0" err="1" smtClean="0">
                <a:solidFill>
                  <a:schemeClr val="tx1"/>
                </a:solidFill>
                <a:latin typeface="Monotype Corsiva" pitchFamily="66" charset="0"/>
              </a:rPr>
              <a:t>Saadeh</a:t>
            </a:r>
            <a:r>
              <a:rPr lang="en-US" sz="2900" dirty="0" smtClean="0">
                <a:solidFill>
                  <a:schemeClr val="tx1"/>
                </a:solidFill>
                <a:latin typeface="Monotype Corsiva" pitchFamily="66" charset="0"/>
              </a:rPr>
              <a:t>  -  </a:t>
            </a:r>
            <a:r>
              <a:rPr lang="en-US" sz="2900" dirty="0" err="1" smtClean="0">
                <a:solidFill>
                  <a:schemeClr val="tx1"/>
                </a:solidFill>
                <a:latin typeface="Monotype Corsiva" pitchFamily="66" charset="0"/>
              </a:rPr>
              <a:t>Isra</a:t>
            </a:r>
            <a:r>
              <a:rPr lang="en-US" sz="2900" dirty="0" smtClean="0">
                <a:solidFill>
                  <a:schemeClr val="tx1"/>
                </a:solidFill>
                <a:latin typeface="Monotype Corsiva" pitchFamily="66" charset="0"/>
              </a:rPr>
              <a:t>’ AL-</a:t>
            </a:r>
            <a:r>
              <a:rPr lang="en-US" sz="2900" dirty="0" err="1" smtClean="0">
                <a:solidFill>
                  <a:schemeClr val="tx1"/>
                </a:solidFill>
                <a:latin typeface="Monotype Corsiva" pitchFamily="66" charset="0"/>
              </a:rPr>
              <a:t>Karmi</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t>
            </a:r>
            <a:br>
              <a:rPr lang="en-US" sz="2400" dirty="0" smtClean="0">
                <a:solidFill>
                  <a:schemeClr val="tx1"/>
                </a:solidFill>
              </a:rPr>
            </a:br>
            <a:endParaRPr lang="en-GB" sz="2400" dirty="0" smtClean="0">
              <a:solidFill>
                <a:schemeClr val="tx1"/>
              </a:solidFill>
            </a:endParaRPr>
          </a:p>
        </p:txBody>
      </p:sp>
      <p:sp>
        <p:nvSpPr>
          <p:cNvPr id="35843" name="Subtitle 4"/>
          <p:cNvSpPr>
            <a:spLocks noGrp="1"/>
          </p:cNvSpPr>
          <p:nvPr>
            <p:ph type="subTitle" idx="1"/>
          </p:nvPr>
        </p:nvSpPr>
        <p:spPr>
          <a:xfrm>
            <a:off x="609600" y="4595813"/>
            <a:ext cx="7924800" cy="1271587"/>
          </a:xfrm>
        </p:spPr>
        <p:txBody>
          <a:bodyPr/>
          <a:lstStyle/>
          <a:p>
            <a:r>
              <a:rPr lang="en-GB" sz="2000" smtClean="0">
                <a:solidFill>
                  <a:schemeClr val="tx1"/>
                </a:solidFill>
              </a:rPr>
              <a:t>“This Project is a Partial Fulfilment for the Degree Bachelor of Science in Building Engineering</a:t>
            </a:r>
            <a:r>
              <a:rPr lang="en-GB" sz="2200" smtClean="0">
                <a:solidFill>
                  <a:schemeClr val="tx1"/>
                </a:solidFill>
              </a:rPr>
              <a:t>”</a:t>
            </a:r>
            <a:r>
              <a:rPr lang="en-US" sz="2200" smtClean="0">
                <a:solidFill>
                  <a:schemeClr val="tx1"/>
                </a:solidFill>
              </a:rPr>
              <a:t/>
            </a:r>
            <a:br>
              <a:rPr lang="en-US" sz="2200" smtClean="0">
                <a:solidFill>
                  <a:schemeClr val="tx1"/>
                </a:solidFill>
              </a:rPr>
            </a:br>
            <a:endParaRPr lang="en-US" sz="2200" smtClean="0"/>
          </a:p>
        </p:txBody>
      </p:sp>
      <p:sp>
        <p:nvSpPr>
          <p:cNvPr id="35844" name="Text Placeholder 3"/>
          <p:cNvSpPr>
            <a:spLocks noGrp="1"/>
          </p:cNvSpPr>
          <p:nvPr>
            <p:ph type="body" sz="quarter" idx="10"/>
          </p:nvPr>
        </p:nvSpPr>
        <p:spPr>
          <a:xfrm>
            <a:off x="0" y="657225"/>
            <a:ext cx="4572000" cy="933450"/>
          </a:xfrm>
        </p:spPr>
        <p:txBody>
          <a:bodyPr/>
          <a:lstStyle/>
          <a:p>
            <a:r>
              <a:rPr lang="en-GB" sz="3200" smtClean="0">
                <a:latin typeface="Baskerville Old Face" pitchFamily="18" charset="0"/>
              </a:rPr>
              <a:t>Graduation Project</a:t>
            </a:r>
          </a:p>
        </p:txBody>
      </p:sp>
      <p:sp>
        <p:nvSpPr>
          <p:cNvPr id="35845" name="Text Placeholder 4"/>
          <p:cNvSpPr>
            <a:spLocks noGrp="1"/>
          </p:cNvSpPr>
          <p:nvPr>
            <p:ph type="body" sz="quarter" idx="11"/>
          </p:nvPr>
        </p:nvSpPr>
        <p:spPr>
          <a:xfrm>
            <a:off x="4572000" y="5468938"/>
            <a:ext cx="3352800" cy="931862"/>
          </a:xfrm>
        </p:spPr>
        <p:txBody>
          <a:bodyPr/>
          <a:lstStyle/>
          <a:p>
            <a:r>
              <a:rPr lang="en-GB" smtClean="0"/>
              <a:t>An-Najah National University</a:t>
            </a:r>
          </a:p>
          <a:p>
            <a:r>
              <a:rPr lang="en-GB" smtClean="0"/>
              <a:t>Faculty of Building Engineering</a:t>
            </a:r>
          </a:p>
          <a:p>
            <a:endParaRPr lang="en-GB" smtClean="0"/>
          </a:p>
        </p:txBody>
      </p:sp>
      <p:pic>
        <p:nvPicPr>
          <p:cNvPr id="35846" name="Picture 5" descr="شعار الجامعة"/>
          <p:cNvPicPr>
            <a:picLocks noChangeAspect="1" noChangeArrowheads="1"/>
          </p:cNvPicPr>
          <p:nvPr/>
        </p:nvPicPr>
        <p:blipFill>
          <a:blip r:embed="rId2" cstate="print"/>
          <a:srcRect/>
          <a:stretch>
            <a:fillRect/>
          </a:stretch>
        </p:blipFill>
        <p:spPr bwMode="auto">
          <a:xfrm>
            <a:off x="7848600" y="5334000"/>
            <a:ext cx="1219200" cy="914400"/>
          </a:xfrm>
          <a:prstGeom prst="rect">
            <a:avLst/>
          </a:prstGeom>
          <a:noFill/>
          <a:ln w="9525">
            <a:noFill/>
            <a:miter lim="800000"/>
            <a:headEnd/>
            <a:tailEnd/>
          </a:ln>
        </p:spPr>
      </p:pic>
      <p:sp>
        <p:nvSpPr>
          <p:cNvPr id="8" name="TextBox 7"/>
          <p:cNvSpPr txBox="1"/>
          <p:nvPr/>
        </p:nvSpPr>
        <p:spPr>
          <a:xfrm>
            <a:off x="457200" y="3540125"/>
            <a:ext cx="8305800" cy="1108075"/>
          </a:xfrm>
          <a:prstGeom prst="rect">
            <a:avLst/>
          </a:prstGeom>
          <a:noFill/>
        </p:spPr>
        <p:txBody>
          <a:bodyPr>
            <a:spAutoFit/>
          </a:bodyPr>
          <a:lstStyle/>
          <a:p>
            <a:pPr algn="ctr">
              <a:defRPr/>
            </a:pPr>
            <a:r>
              <a:rPr lang="en-US" sz="2200" i="1" dirty="0">
                <a:latin typeface="Baskerville Old Face" pitchFamily="18" charset="0"/>
              </a:rPr>
              <a:t>Supervised By :</a:t>
            </a:r>
          </a:p>
          <a:p>
            <a:pPr algn="ctr">
              <a:defRPr/>
            </a:pPr>
            <a:r>
              <a:rPr lang="en-US" sz="2600" b="1" i="1" dirty="0" err="1">
                <a:latin typeface="Monotype Corsiva" pitchFamily="66" charset="0"/>
                <a:ea typeface="+mj-ea"/>
                <a:cs typeface="+mj-cs"/>
              </a:rPr>
              <a:t>Dr.Mutasim</a:t>
            </a:r>
            <a:r>
              <a:rPr lang="en-US" sz="2600" b="1" dirty="0">
                <a:latin typeface="Monotype Corsiva" pitchFamily="66" charset="0"/>
              </a:rPr>
              <a:t> </a:t>
            </a:r>
            <a:r>
              <a:rPr lang="en-US" sz="2600" b="1" dirty="0" err="1">
                <a:latin typeface="Monotype Corsiva" pitchFamily="66" charset="0"/>
              </a:rPr>
              <a:t>Ba’ba</a:t>
            </a:r>
            <a:r>
              <a:rPr lang="en-US" sz="2600" b="1" dirty="0">
                <a:latin typeface="Monotype Corsiva" pitchFamily="66" charset="0"/>
              </a:rPr>
              <a:t>’</a:t>
            </a:r>
          </a:p>
          <a:p>
            <a:pPr algn="ctr">
              <a:defRPr/>
            </a:pPr>
            <a:endParaRPr lang="en-US" dirty="0"/>
          </a:p>
        </p:txBody>
      </p:sp>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427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427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427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54280"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4281"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54282" name="TextBox 12"/>
          <p:cNvSpPr txBox="1">
            <a:spLocks noChangeArrowheads="1"/>
          </p:cNvSpPr>
          <p:nvPr/>
        </p:nvSpPr>
        <p:spPr bwMode="auto">
          <a:xfrm>
            <a:off x="3200400" y="6096000"/>
            <a:ext cx="33528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Front Elevation (West)</a:t>
            </a:r>
            <a:endParaRPr lang="en-US" sz="2000">
              <a:solidFill>
                <a:srgbClr val="FF0000"/>
              </a:solidFill>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152400" y="1447800"/>
            <a:ext cx="8837613" cy="441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530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530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530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5530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530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55306" name="TextBox 12"/>
          <p:cNvSpPr txBox="1">
            <a:spLocks noChangeArrowheads="1"/>
          </p:cNvSpPr>
          <p:nvPr/>
        </p:nvSpPr>
        <p:spPr bwMode="auto">
          <a:xfrm>
            <a:off x="3200400" y="6096000"/>
            <a:ext cx="33528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Back Elevation (East)</a:t>
            </a:r>
            <a:endParaRPr lang="en-US" sz="2000">
              <a:solidFill>
                <a:srgbClr val="FF0000"/>
              </a:solidFill>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152400" y="1371600"/>
            <a:ext cx="8837613"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632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632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632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56328"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6329"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56330" name="TextBox 12"/>
          <p:cNvSpPr txBox="1">
            <a:spLocks noChangeArrowheads="1"/>
          </p:cNvSpPr>
          <p:nvPr/>
        </p:nvSpPr>
        <p:spPr bwMode="auto">
          <a:xfrm>
            <a:off x="3200400" y="6096000"/>
            <a:ext cx="33528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Side Elevation (North)</a:t>
            </a:r>
            <a:endParaRPr lang="en-US" sz="2000">
              <a:solidFill>
                <a:srgbClr val="FF0000"/>
              </a:solidFill>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803275" y="1371600"/>
            <a:ext cx="7535863"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734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734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735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57352"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7353"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57354" name="TextBox 12"/>
          <p:cNvSpPr txBox="1">
            <a:spLocks noChangeArrowheads="1"/>
          </p:cNvSpPr>
          <p:nvPr/>
        </p:nvSpPr>
        <p:spPr bwMode="auto">
          <a:xfrm>
            <a:off x="3200400" y="6096000"/>
            <a:ext cx="3352800" cy="400050"/>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Side Elevation (South)</a:t>
            </a:r>
            <a:endParaRPr lang="en-US" sz="2000">
              <a:solidFill>
                <a:srgbClr val="FF0000"/>
              </a:solidFill>
              <a:latin typeface="Times New Roman" pitchFamily="18" charset="0"/>
              <a:cs typeface="Times New Roman" pitchFamily="18" charset="0"/>
            </a:endParaRPr>
          </a:p>
        </p:txBody>
      </p:sp>
      <p:pic>
        <p:nvPicPr>
          <p:cNvPr id="14" name="Picture 13" descr="t3deeel aldaraj.png"/>
          <p:cNvPicPr/>
          <p:nvPr/>
        </p:nvPicPr>
        <p:blipFill>
          <a:blip r:embed="rId3" cstate="print"/>
          <a:stretch>
            <a:fillRect/>
          </a:stretch>
        </p:blipFill>
        <p:spPr>
          <a:xfrm>
            <a:off x="1252538" y="1371600"/>
            <a:ext cx="6637337"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own Ribbon 16"/>
          <p:cNvSpPr/>
          <p:nvPr/>
        </p:nvSpPr>
        <p:spPr>
          <a:xfrm>
            <a:off x="0" y="1752600"/>
            <a:ext cx="4648200" cy="685800"/>
          </a:xfrm>
          <a:prstGeom prst="ribbon">
            <a:avLst/>
          </a:prstGeom>
          <a:solidFill>
            <a:srgbClr val="11040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34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734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734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735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57352"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7353"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57354" name="TextBox 12"/>
          <p:cNvSpPr txBox="1">
            <a:spLocks noChangeArrowheads="1"/>
          </p:cNvSpPr>
          <p:nvPr/>
        </p:nvSpPr>
        <p:spPr bwMode="auto">
          <a:xfrm>
            <a:off x="1295400" y="1905000"/>
            <a:ext cx="2438400" cy="461665"/>
          </a:xfrm>
          <a:prstGeom prst="rect">
            <a:avLst/>
          </a:prstGeom>
          <a:noFill/>
          <a:ln w="9525">
            <a:noFill/>
            <a:miter lim="800000"/>
            <a:headEnd/>
            <a:tailEnd/>
          </a:ln>
        </p:spPr>
        <p:txBody>
          <a:bodyPr wrap="square">
            <a:spAutoFit/>
          </a:bodyPr>
          <a:lstStyle/>
          <a:p>
            <a:r>
              <a:rPr lang="en-US" sz="2400" b="1" dirty="0" smtClean="0">
                <a:solidFill>
                  <a:schemeClr val="bg1"/>
                </a:solidFill>
                <a:latin typeface="Times New Roman" pitchFamily="18" charset="0"/>
                <a:cs typeface="Times New Roman" pitchFamily="18" charset="0"/>
              </a:rPr>
              <a:t>Disable Facility:</a:t>
            </a:r>
            <a:endParaRPr lang="en-US" sz="2400" dirty="0">
              <a:solidFill>
                <a:schemeClr val="bg1"/>
              </a:solidFill>
              <a:latin typeface="Times New Roman" pitchFamily="18" charset="0"/>
              <a:cs typeface="Times New Roman" pitchFamily="18" charset="0"/>
            </a:endParaRPr>
          </a:p>
        </p:txBody>
      </p:sp>
      <p:pic>
        <p:nvPicPr>
          <p:cNvPr id="12" name="Picture 11" descr="rampssss.png"/>
          <p:cNvPicPr>
            <a:picLocks noChangeAspect="1"/>
          </p:cNvPicPr>
          <p:nvPr/>
        </p:nvPicPr>
        <p:blipFill>
          <a:blip r:embed="rId3" cstate="print"/>
          <a:stretch>
            <a:fillRect/>
          </a:stretch>
        </p:blipFill>
        <p:spPr>
          <a:xfrm>
            <a:off x="457200" y="3124200"/>
            <a:ext cx="4343400" cy="2674620"/>
          </a:xfrm>
          <a:prstGeom prst="rect">
            <a:avLst/>
          </a:prstGeom>
          <a:ln w="38100" cap="sq">
            <a:solidFill>
              <a:srgbClr val="F60A1B"/>
            </a:solidFill>
            <a:prstDash val="solid"/>
            <a:miter lim="800000"/>
          </a:ln>
          <a:effectLst>
            <a:outerShdw blurRad="50800" dist="38100" dir="2700000" algn="tl" rotWithShape="0">
              <a:srgbClr val="000000">
                <a:alpha val="43000"/>
              </a:srgbClr>
            </a:outerShdw>
          </a:effectLst>
        </p:spPr>
      </p:pic>
      <p:pic>
        <p:nvPicPr>
          <p:cNvPr id="13" name="Picture 12" descr="after stairs.png"/>
          <p:cNvPicPr>
            <a:picLocks noChangeAspect="1"/>
          </p:cNvPicPr>
          <p:nvPr/>
        </p:nvPicPr>
        <p:blipFill>
          <a:blip r:embed="rId4" cstate="print"/>
          <a:stretch>
            <a:fillRect/>
          </a:stretch>
        </p:blipFill>
        <p:spPr>
          <a:xfrm>
            <a:off x="5486400" y="1676400"/>
            <a:ext cx="2972215" cy="4086796"/>
          </a:xfrm>
          <a:prstGeom prst="rect">
            <a:avLst/>
          </a:prstGeom>
          <a:ln>
            <a:solidFill>
              <a:srgbClr val="FF0000"/>
            </a:solidFill>
          </a:ln>
        </p:spPr>
      </p:pic>
      <p:sp>
        <p:nvSpPr>
          <p:cNvPr id="15" name="Oval 14"/>
          <p:cNvSpPr/>
          <p:nvPr/>
        </p:nvSpPr>
        <p:spPr>
          <a:xfrm>
            <a:off x="5867400" y="3962400"/>
            <a:ext cx="914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315200" y="3962400"/>
            <a:ext cx="914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rot="16200000" flipH="1">
            <a:off x="3124200" y="2590800"/>
            <a:ext cx="762000" cy="457200"/>
          </a:xfrm>
          <a:prstGeom prst="line">
            <a:avLst/>
          </a:prstGeom>
          <a:ln>
            <a:solidFill>
              <a:srgbClr val="F60A1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733800" y="2286000"/>
            <a:ext cx="2438400" cy="1905000"/>
          </a:xfrm>
          <a:prstGeom prst="line">
            <a:avLst/>
          </a:prstGeom>
          <a:ln>
            <a:solidFill>
              <a:srgbClr val="F60A1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191000" y="2209800"/>
            <a:ext cx="3429000" cy="1981200"/>
          </a:xfrm>
          <a:prstGeom prst="line">
            <a:avLst/>
          </a:prstGeom>
          <a:ln>
            <a:solidFill>
              <a:srgbClr val="F60A1B"/>
            </a:solidFill>
          </a:ln>
        </p:spPr>
        <p:style>
          <a:lnRef idx="1">
            <a:schemeClr val="accent1"/>
          </a:lnRef>
          <a:fillRef idx="0">
            <a:schemeClr val="accent1"/>
          </a:fillRef>
          <a:effectRef idx="0">
            <a:schemeClr val="accent1"/>
          </a:effectRef>
          <a:fontRef idx="minor">
            <a:schemeClr val="tx1"/>
          </a:fontRef>
        </p:style>
      </p:cxnSp>
      <p:sp>
        <p:nvSpPr>
          <p:cNvPr id="25" name="TextBox 12"/>
          <p:cNvSpPr txBox="1">
            <a:spLocks noChangeArrowheads="1"/>
          </p:cNvSpPr>
          <p:nvPr/>
        </p:nvSpPr>
        <p:spPr bwMode="auto">
          <a:xfrm>
            <a:off x="762000" y="5943600"/>
            <a:ext cx="3657600" cy="400110"/>
          </a:xfrm>
          <a:prstGeom prst="rect">
            <a:avLst/>
          </a:prstGeom>
          <a:noFill/>
          <a:ln w="9525">
            <a:noFill/>
            <a:miter lim="800000"/>
            <a:headEnd/>
            <a:tailEnd/>
          </a:ln>
        </p:spPr>
        <p:txBody>
          <a:bodyPr wrap="square">
            <a:spAutoFit/>
          </a:bodyPr>
          <a:lstStyle/>
          <a:p>
            <a:r>
              <a:rPr lang="en-US" sz="2000" dirty="0" smtClean="0">
                <a:latin typeface="Times New Roman" pitchFamily="18" charset="0"/>
                <a:cs typeface="Times New Roman" pitchFamily="18" charset="0"/>
              </a:rPr>
              <a:t>Horizontal Movement by Ramp</a:t>
            </a:r>
            <a:endParaRPr lang="en-US" sz="2000" dirty="0">
              <a:latin typeface="Times New Roman" pitchFamily="18" charset="0"/>
              <a:cs typeface="Times New Roman" pitchFamily="18" charset="0"/>
            </a:endParaRPr>
          </a:p>
        </p:txBody>
      </p:sp>
      <p:sp>
        <p:nvSpPr>
          <p:cNvPr id="26" name="TextBox 12"/>
          <p:cNvSpPr txBox="1">
            <a:spLocks noChangeArrowheads="1"/>
          </p:cNvSpPr>
          <p:nvPr/>
        </p:nvSpPr>
        <p:spPr bwMode="auto">
          <a:xfrm>
            <a:off x="5334000" y="5943600"/>
            <a:ext cx="3429000" cy="400110"/>
          </a:xfrm>
          <a:prstGeom prst="rect">
            <a:avLst/>
          </a:prstGeom>
          <a:noFill/>
          <a:ln w="9525">
            <a:noFill/>
            <a:miter lim="800000"/>
            <a:headEnd/>
            <a:tailEnd/>
          </a:ln>
        </p:spPr>
        <p:txBody>
          <a:bodyPr wrap="square">
            <a:spAutoFit/>
          </a:bodyPr>
          <a:lstStyle/>
          <a:p>
            <a:r>
              <a:rPr lang="en-US" sz="2000" dirty="0" smtClean="0">
                <a:latin typeface="Times New Roman" pitchFamily="18" charset="0"/>
                <a:cs typeface="Times New Roman" pitchFamily="18" charset="0"/>
              </a:rPr>
              <a:t>Vertical Movement by Elevator</a:t>
            </a:r>
            <a:endParaRPr lang="en-US" sz="2000" dirty="0">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837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837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8375" name="TextBox 8"/>
          <p:cNvSpPr txBox="1">
            <a:spLocks noChangeArrowheads="1"/>
          </p:cNvSpPr>
          <p:nvPr/>
        </p:nvSpPr>
        <p:spPr bwMode="auto">
          <a:xfrm>
            <a:off x="1143000" y="819150"/>
            <a:ext cx="69342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Design-Simulation by ECOTECT</a:t>
            </a:r>
          </a:p>
        </p:txBody>
      </p:sp>
      <p:sp>
        <p:nvSpPr>
          <p:cNvPr id="9" name="TextBox 8"/>
          <p:cNvSpPr txBox="1"/>
          <p:nvPr/>
        </p:nvSpPr>
        <p:spPr>
          <a:xfrm>
            <a:off x="457200" y="1447800"/>
            <a:ext cx="8229600" cy="954088"/>
          </a:xfrm>
          <a:prstGeom prst="rect">
            <a:avLst/>
          </a:prstGeom>
          <a:noFill/>
        </p:spPr>
        <p:txBody>
          <a:bodyPr>
            <a:spAutoFit/>
          </a:bodyPr>
          <a:lstStyle/>
          <a:p>
            <a:pPr>
              <a:defRPr/>
            </a:pPr>
            <a:r>
              <a:rPr lang="en-US" sz="2000" b="1" dirty="0">
                <a:solidFill>
                  <a:schemeClr val="tx1">
                    <a:lumMod val="65000"/>
                    <a:lumOff val="35000"/>
                  </a:schemeClr>
                </a:solidFill>
                <a:latin typeface="Times New Roman" pitchFamily="18" charset="0"/>
                <a:cs typeface="Times New Roman" pitchFamily="18" charset="0"/>
              </a:rPr>
              <a:t>ECOTECT</a:t>
            </a:r>
            <a:r>
              <a:rPr lang="en-US" dirty="0"/>
              <a:t> </a:t>
            </a:r>
            <a:r>
              <a:rPr lang="en-US" dirty="0">
                <a:latin typeface="Times New Roman" pitchFamily="18" charset="0"/>
                <a:cs typeface="Times New Roman" pitchFamily="18" charset="0"/>
              </a:rPr>
              <a:t>is an industry leading building analysis program that allows designers to work easily in 3D and apply all the tools necessary for an energy efficient and sustainable future.</a:t>
            </a:r>
          </a:p>
        </p:txBody>
      </p:sp>
      <p:pic>
        <p:nvPicPr>
          <p:cNvPr id="10" name="Picture 9" descr="3d view-cremy colour.png"/>
          <p:cNvPicPr/>
          <p:nvPr/>
        </p:nvPicPr>
        <p:blipFill>
          <a:blip r:embed="rId3" cstate="print"/>
          <a:stretch>
            <a:fillRect/>
          </a:stretch>
        </p:blipFill>
        <p:spPr>
          <a:xfrm>
            <a:off x="1828800" y="2590800"/>
            <a:ext cx="5149850" cy="33131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5939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5939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59399" name="TextBox 8"/>
          <p:cNvSpPr txBox="1">
            <a:spLocks noChangeArrowheads="1"/>
          </p:cNvSpPr>
          <p:nvPr/>
        </p:nvSpPr>
        <p:spPr bwMode="auto">
          <a:xfrm>
            <a:off x="1143000" y="819150"/>
            <a:ext cx="69342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Design-Simulation by ECOTECT</a:t>
            </a:r>
          </a:p>
        </p:txBody>
      </p:sp>
      <p:sp>
        <p:nvSpPr>
          <p:cNvPr id="59400" name="TextBox 8"/>
          <p:cNvSpPr txBox="1">
            <a:spLocks noChangeArrowheads="1"/>
          </p:cNvSpPr>
          <p:nvPr/>
        </p:nvSpPr>
        <p:spPr bwMode="auto">
          <a:xfrm>
            <a:off x="457200" y="1447800"/>
            <a:ext cx="8229600" cy="400050"/>
          </a:xfrm>
          <a:prstGeom prst="rect">
            <a:avLst/>
          </a:prstGeom>
          <a:noFill/>
          <a:ln w="9525">
            <a:noFill/>
            <a:miter lim="800000"/>
            <a:headEnd/>
            <a:tailEnd/>
          </a:ln>
        </p:spPr>
        <p:txBody>
          <a:bodyPr>
            <a:spAutoFit/>
          </a:bodyPr>
          <a:lstStyle/>
          <a:p>
            <a:r>
              <a:rPr lang="en-US" sz="2000" b="1">
                <a:latin typeface="Times New Roman" pitchFamily="18" charset="0"/>
                <a:cs typeface="Times New Roman" pitchFamily="18" charset="0"/>
              </a:rPr>
              <a:t>ECOTECT Zones:</a:t>
            </a:r>
            <a:endParaRPr lang="en-US">
              <a:latin typeface="Times New Roman" pitchFamily="18" charset="0"/>
              <a:cs typeface="Times New Roman" pitchFamily="18" charset="0"/>
            </a:endParaRPr>
          </a:p>
        </p:txBody>
      </p:sp>
      <p:pic>
        <p:nvPicPr>
          <p:cNvPr id="11" name="Picture 10" descr="3d view-zones colour.png"/>
          <p:cNvPicPr/>
          <p:nvPr/>
        </p:nvPicPr>
        <p:blipFill>
          <a:blip r:embed="rId3" cstate="print"/>
          <a:stretch>
            <a:fillRect/>
          </a:stretch>
        </p:blipFill>
        <p:spPr>
          <a:xfrm>
            <a:off x="1600200" y="2057400"/>
            <a:ext cx="5938838" cy="4038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6656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6656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66567" name="TextBox 8"/>
          <p:cNvSpPr txBox="1">
            <a:spLocks noChangeArrowheads="1"/>
          </p:cNvSpPr>
          <p:nvPr/>
        </p:nvSpPr>
        <p:spPr bwMode="auto">
          <a:xfrm>
            <a:off x="1143000" y="819150"/>
            <a:ext cx="69342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Design-Simulation by ECOTECT</a:t>
            </a:r>
          </a:p>
        </p:txBody>
      </p:sp>
      <p:sp>
        <p:nvSpPr>
          <p:cNvPr id="66568" name="TextBox 8"/>
          <p:cNvSpPr txBox="1">
            <a:spLocks noChangeArrowheads="1"/>
          </p:cNvSpPr>
          <p:nvPr/>
        </p:nvSpPr>
        <p:spPr bwMode="auto">
          <a:xfrm>
            <a:off x="561975" y="1447800"/>
            <a:ext cx="2133600" cy="400050"/>
          </a:xfrm>
          <a:prstGeom prst="rect">
            <a:avLst/>
          </a:prstGeom>
          <a:noFill/>
          <a:ln w="9525">
            <a:noFill/>
            <a:miter lim="800000"/>
            <a:headEnd/>
            <a:tailEnd/>
          </a:ln>
        </p:spPr>
        <p:txBody>
          <a:bodyPr>
            <a:spAutoFit/>
          </a:bodyPr>
          <a:lstStyle/>
          <a:p>
            <a:r>
              <a:rPr lang="en-US" sz="2000" b="1">
                <a:latin typeface="Times New Roman" pitchFamily="18" charset="0"/>
                <a:cs typeface="Times New Roman" pitchFamily="18" charset="0"/>
              </a:rPr>
              <a:t>Part A:</a:t>
            </a:r>
            <a:endParaRPr lang="en-US">
              <a:latin typeface="Times New Roman" pitchFamily="18" charset="0"/>
              <a:cs typeface="Times New Roman" pitchFamily="18" charset="0"/>
            </a:endParaRPr>
          </a:p>
        </p:txBody>
      </p:sp>
      <p:pic>
        <p:nvPicPr>
          <p:cNvPr id="10" name="Picture 9" descr="section in wall.png"/>
          <p:cNvPicPr/>
          <p:nvPr/>
        </p:nvPicPr>
        <p:blipFill>
          <a:blip r:embed="rId3" cstate="print"/>
          <a:stretch>
            <a:fillRect/>
          </a:stretch>
        </p:blipFill>
        <p:spPr>
          <a:xfrm>
            <a:off x="4953000" y="1981200"/>
            <a:ext cx="3716338"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u-value for masonry.png"/>
          <p:cNvPicPr/>
          <p:nvPr/>
        </p:nvPicPr>
        <p:blipFill>
          <a:blip r:embed="rId4" cstate="print"/>
          <a:stretch>
            <a:fillRect/>
          </a:stretch>
        </p:blipFill>
        <p:spPr>
          <a:xfrm>
            <a:off x="409575" y="1981200"/>
            <a:ext cx="4314825" cy="36099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6571" name="TextBox 10"/>
          <p:cNvSpPr txBox="1">
            <a:spLocks noChangeArrowheads="1"/>
          </p:cNvSpPr>
          <p:nvPr/>
        </p:nvSpPr>
        <p:spPr bwMode="auto">
          <a:xfrm>
            <a:off x="5011738" y="1447800"/>
            <a:ext cx="2133600" cy="400050"/>
          </a:xfrm>
          <a:prstGeom prst="rect">
            <a:avLst/>
          </a:prstGeom>
          <a:noFill/>
          <a:ln w="9525">
            <a:noFill/>
            <a:miter lim="800000"/>
            <a:headEnd/>
            <a:tailEnd/>
          </a:ln>
        </p:spPr>
        <p:txBody>
          <a:bodyPr>
            <a:spAutoFit/>
          </a:bodyPr>
          <a:lstStyle/>
          <a:p>
            <a:r>
              <a:rPr lang="en-US" sz="2000" b="1">
                <a:latin typeface="Times New Roman" pitchFamily="18" charset="0"/>
                <a:cs typeface="Times New Roman" pitchFamily="18" charset="0"/>
              </a:rPr>
              <a:t>Part B:</a:t>
            </a:r>
            <a:endParaRPr lang="en-US">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6042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6042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60423" name="TextBox 8"/>
          <p:cNvSpPr txBox="1">
            <a:spLocks noChangeArrowheads="1"/>
          </p:cNvSpPr>
          <p:nvPr/>
        </p:nvSpPr>
        <p:spPr bwMode="auto">
          <a:xfrm>
            <a:off x="1143000" y="819150"/>
            <a:ext cx="69342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Design-Simulation by ECOTECT</a:t>
            </a:r>
          </a:p>
        </p:txBody>
      </p:sp>
      <p:sp>
        <p:nvSpPr>
          <p:cNvPr id="60424" name="TextBox 9"/>
          <p:cNvSpPr txBox="1">
            <a:spLocks noChangeArrowheads="1"/>
          </p:cNvSpPr>
          <p:nvPr/>
        </p:nvSpPr>
        <p:spPr bwMode="auto">
          <a:xfrm>
            <a:off x="1066800" y="4038600"/>
            <a:ext cx="8229600" cy="369888"/>
          </a:xfrm>
          <a:prstGeom prst="rect">
            <a:avLst/>
          </a:prstGeom>
          <a:noFill/>
          <a:ln w="9525">
            <a:noFill/>
            <a:miter lim="800000"/>
            <a:headEnd/>
            <a:tailEnd/>
          </a:ln>
        </p:spPr>
        <p:txBody>
          <a:bodyPr>
            <a:spAutoFit/>
          </a:bodyPr>
          <a:lstStyle/>
          <a:p>
            <a:r>
              <a:rPr lang="en-US" dirty="0">
                <a:latin typeface="Times New Roman" pitchFamily="18" charset="0"/>
                <a:cs typeface="Times New Roman" pitchFamily="18" charset="0"/>
              </a:rPr>
              <a:t>1) Thermal Insulation </a:t>
            </a:r>
            <a:endParaRPr lang="en-US" sz="1600" dirty="0">
              <a:latin typeface="Times New Roman" pitchFamily="18" charset="0"/>
              <a:cs typeface="Times New Roman" pitchFamily="18" charset="0"/>
            </a:endParaRPr>
          </a:p>
        </p:txBody>
      </p:sp>
      <p:sp>
        <p:nvSpPr>
          <p:cNvPr id="60426" name="TextBox 12"/>
          <p:cNvSpPr txBox="1">
            <a:spLocks noChangeArrowheads="1"/>
          </p:cNvSpPr>
          <p:nvPr/>
        </p:nvSpPr>
        <p:spPr bwMode="auto">
          <a:xfrm>
            <a:off x="990600" y="2252662"/>
            <a:ext cx="4800600" cy="338138"/>
          </a:xfrm>
          <a:prstGeom prst="rect">
            <a:avLst/>
          </a:prstGeom>
          <a:noFill/>
          <a:ln w="9525">
            <a:noFill/>
            <a:miter lim="800000"/>
            <a:headEnd/>
            <a:tailEnd/>
          </a:ln>
        </p:spPr>
        <p:txBody>
          <a:bodyPr>
            <a:spAutoFit/>
          </a:bodyPr>
          <a:lstStyle/>
          <a:p>
            <a:r>
              <a:rPr lang="en-US" sz="1600">
                <a:latin typeface="Times New Roman" pitchFamily="18" charset="0"/>
                <a:cs typeface="Times New Roman" pitchFamily="18" charset="0"/>
              </a:rPr>
              <a:t>1) With insulation</a:t>
            </a:r>
          </a:p>
        </p:txBody>
      </p:sp>
      <p:sp>
        <p:nvSpPr>
          <p:cNvPr id="60427" name="TextBox 13"/>
          <p:cNvSpPr txBox="1">
            <a:spLocks noChangeArrowheads="1"/>
          </p:cNvSpPr>
          <p:nvPr/>
        </p:nvSpPr>
        <p:spPr bwMode="auto">
          <a:xfrm>
            <a:off x="990600" y="2709862"/>
            <a:ext cx="4800600" cy="338138"/>
          </a:xfrm>
          <a:prstGeom prst="rect">
            <a:avLst/>
          </a:prstGeom>
          <a:noFill/>
          <a:ln w="9525">
            <a:noFill/>
            <a:miter lim="800000"/>
            <a:headEnd/>
            <a:tailEnd/>
          </a:ln>
        </p:spPr>
        <p:txBody>
          <a:bodyPr>
            <a:spAutoFit/>
          </a:bodyPr>
          <a:lstStyle/>
          <a:p>
            <a:r>
              <a:rPr lang="en-US" sz="1600">
                <a:latin typeface="Times New Roman" pitchFamily="18" charset="0"/>
                <a:cs typeface="Times New Roman" pitchFamily="18" charset="0"/>
              </a:rPr>
              <a:t>2) Without insulation</a:t>
            </a:r>
          </a:p>
        </p:txBody>
      </p:sp>
      <p:sp>
        <p:nvSpPr>
          <p:cNvPr id="60428" name="TextBox 14"/>
          <p:cNvSpPr txBox="1">
            <a:spLocks noChangeArrowheads="1"/>
          </p:cNvSpPr>
          <p:nvPr/>
        </p:nvSpPr>
        <p:spPr bwMode="auto">
          <a:xfrm>
            <a:off x="838200" y="3486150"/>
            <a:ext cx="7239000" cy="400050"/>
          </a:xfrm>
          <a:prstGeom prst="rect">
            <a:avLst/>
          </a:prstGeom>
          <a:noFill/>
          <a:ln w="9525">
            <a:noFill/>
            <a:miter lim="800000"/>
            <a:headEnd/>
            <a:tailEnd/>
          </a:ln>
        </p:spPr>
        <p:txBody>
          <a:bodyPr>
            <a:spAutoFit/>
          </a:bodyPr>
          <a:lstStyle/>
          <a:p>
            <a:pPr>
              <a:buFont typeface="Wingdings" pitchFamily="2" charset="2"/>
              <a:buChar char="Ø"/>
            </a:pPr>
            <a:r>
              <a:rPr lang="en-US" sz="2000" b="1" dirty="0">
                <a:latin typeface="Times New Roman" pitchFamily="18" charset="0"/>
                <a:cs typeface="Times New Roman" pitchFamily="18" charset="0"/>
              </a:rPr>
              <a:t>Evaluation of Building Envelope as Energy Efficient Building:</a:t>
            </a:r>
          </a:p>
        </p:txBody>
      </p:sp>
      <p:sp>
        <p:nvSpPr>
          <p:cNvPr id="60429" name="TextBox 15"/>
          <p:cNvSpPr txBox="1">
            <a:spLocks noChangeArrowheads="1"/>
          </p:cNvSpPr>
          <p:nvPr/>
        </p:nvSpPr>
        <p:spPr bwMode="auto">
          <a:xfrm>
            <a:off x="1066800" y="4572000"/>
            <a:ext cx="8229600" cy="369888"/>
          </a:xfrm>
          <a:prstGeom prst="rect">
            <a:avLst/>
          </a:prstGeom>
          <a:noFill/>
          <a:ln w="9525">
            <a:noFill/>
            <a:miter lim="800000"/>
            <a:headEnd/>
            <a:tailEnd/>
          </a:ln>
        </p:spPr>
        <p:txBody>
          <a:bodyPr>
            <a:spAutoFit/>
          </a:bodyPr>
          <a:lstStyle/>
          <a:p>
            <a:r>
              <a:rPr lang="en-US">
                <a:latin typeface="Times New Roman" pitchFamily="18" charset="0"/>
                <a:cs typeface="Times New Roman" pitchFamily="18" charset="0"/>
              </a:rPr>
              <a:t>2) Solar Gain </a:t>
            </a:r>
            <a:endParaRPr lang="en-US" sz="1600">
              <a:latin typeface="Times New Roman" pitchFamily="18" charset="0"/>
              <a:cs typeface="Times New Roman" pitchFamily="18" charset="0"/>
            </a:endParaRPr>
          </a:p>
        </p:txBody>
      </p:sp>
      <p:sp>
        <p:nvSpPr>
          <p:cNvPr id="60430" name="TextBox 16"/>
          <p:cNvSpPr txBox="1">
            <a:spLocks noChangeArrowheads="1"/>
          </p:cNvSpPr>
          <p:nvPr/>
        </p:nvSpPr>
        <p:spPr bwMode="auto">
          <a:xfrm>
            <a:off x="1066800" y="5105400"/>
            <a:ext cx="8229600" cy="369888"/>
          </a:xfrm>
          <a:prstGeom prst="rect">
            <a:avLst/>
          </a:prstGeom>
          <a:noFill/>
          <a:ln w="9525">
            <a:noFill/>
            <a:miter lim="800000"/>
            <a:headEnd/>
            <a:tailEnd/>
          </a:ln>
        </p:spPr>
        <p:txBody>
          <a:bodyPr>
            <a:spAutoFit/>
          </a:bodyPr>
          <a:lstStyle/>
          <a:p>
            <a:r>
              <a:rPr lang="en-US" dirty="0">
                <a:latin typeface="Times New Roman" pitchFamily="18" charset="0"/>
                <a:cs typeface="Times New Roman" pitchFamily="18" charset="0"/>
              </a:rPr>
              <a:t>3) Natural Lighting</a:t>
            </a:r>
            <a:endParaRPr lang="en-US" sz="1600" dirty="0">
              <a:latin typeface="Times New Roman" pitchFamily="18" charset="0"/>
              <a:cs typeface="Times New Roman" pitchFamily="18" charset="0"/>
            </a:endParaRPr>
          </a:p>
        </p:txBody>
      </p:sp>
      <p:sp>
        <p:nvSpPr>
          <p:cNvPr id="15" name="TextBox 16"/>
          <p:cNvSpPr txBox="1">
            <a:spLocks noChangeArrowheads="1"/>
          </p:cNvSpPr>
          <p:nvPr/>
        </p:nvSpPr>
        <p:spPr bwMode="auto">
          <a:xfrm>
            <a:off x="1066800" y="5638800"/>
            <a:ext cx="8229600" cy="369888"/>
          </a:xfrm>
          <a:prstGeom prst="rect">
            <a:avLst/>
          </a:prstGeom>
          <a:noFill/>
          <a:ln w="9525">
            <a:noFill/>
            <a:miter lim="800000"/>
            <a:headEnd/>
            <a:tailEnd/>
          </a:ln>
        </p:spPr>
        <p:txBody>
          <a:bodyPr>
            <a:spAutoFit/>
          </a:bodyPr>
          <a:lstStyle/>
          <a:p>
            <a:r>
              <a:rPr lang="en-US" dirty="0">
                <a:latin typeface="Times New Roman" pitchFamily="18" charset="0"/>
                <a:cs typeface="Times New Roman" pitchFamily="18" charset="0"/>
              </a:rPr>
              <a:t>4</a:t>
            </a:r>
            <a:r>
              <a:rPr lang="en-US" dirty="0" smtClean="0">
                <a:latin typeface="Times New Roman" pitchFamily="18" charset="0"/>
                <a:cs typeface="Times New Roman" pitchFamily="18" charset="0"/>
              </a:rPr>
              <a:t>) Ventilation</a:t>
            </a:r>
            <a:endParaRPr lang="en-US" sz="1600" dirty="0">
              <a:latin typeface="Times New Roman" pitchFamily="18" charset="0"/>
              <a:cs typeface="Times New Roman" pitchFamily="18" charset="0"/>
            </a:endParaRPr>
          </a:p>
        </p:txBody>
      </p:sp>
      <p:pic>
        <p:nvPicPr>
          <p:cNvPr id="16" name="Picture 15" descr="u-value for masonry.png"/>
          <p:cNvPicPr/>
          <p:nvPr/>
        </p:nvPicPr>
        <p:blipFill>
          <a:blip r:embed="rId3" cstate="print"/>
          <a:stretch>
            <a:fillRect/>
          </a:stretch>
        </p:blipFill>
        <p:spPr>
          <a:xfrm>
            <a:off x="5029200" y="1447800"/>
            <a:ext cx="2286000" cy="1905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TextBox 13"/>
          <p:cNvSpPr txBox="1">
            <a:spLocks noChangeArrowheads="1"/>
          </p:cNvSpPr>
          <p:nvPr/>
        </p:nvSpPr>
        <p:spPr bwMode="auto">
          <a:xfrm>
            <a:off x="762000" y="1676400"/>
            <a:ext cx="2514600" cy="381000"/>
          </a:xfrm>
          <a:prstGeom prst="rect">
            <a:avLst/>
          </a:prstGeom>
          <a:solidFill>
            <a:srgbClr val="F71929"/>
          </a:solidFill>
          <a:ln w="9525">
            <a:solidFill>
              <a:schemeClr val="tx1"/>
            </a:solidFill>
            <a:miter lim="800000"/>
            <a:headEnd/>
            <a:tailEnd/>
          </a:ln>
        </p:spPr>
        <p:txBody>
          <a:bodyPr wrap="square">
            <a:spAutoFit/>
          </a:bodyPr>
          <a:lstStyle/>
          <a:p>
            <a:pPr>
              <a:buFont typeface="Wingdings" pitchFamily="2" charset="2"/>
              <a:buChar char="q"/>
            </a:pPr>
            <a:r>
              <a:rPr lang="en-US" b="1" dirty="0" smtClean="0"/>
              <a:t> Analysis of part A :</a:t>
            </a:r>
            <a:endParaRPr lang="en-US" b="1" dirty="0"/>
          </a:p>
        </p:txBody>
      </p:sp>
    </p:spTree>
  </p:cSld>
  <p:clrMapOvr>
    <a:masterClrMapping/>
  </p:clrMapOvr>
  <p:transition>
    <p:pull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6144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6144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61447" name="TextBox 8"/>
          <p:cNvSpPr txBox="1">
            <a:spLocks noChangeArrowheads="1"/>
          </p:cNvSpPr>
          <p:nvPr/>
        </p:nvSpPr>
        <p:spPr bwMode="auto">
          <a:xfrm>
            <a:off x="1143000" y="819150"/>
            <a:ext cx="69342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Design-Simulation by ECOTECT</a:t>
            </a:r>
          </a:p>
        </p:txBody>
      </p:sp>
      <p:sp>
        <p:nvSpPr>
          <p:cNvPr id="61448" name="TextBox 8"/>
          <p:cNvSpPr txBox="1">
            <a:spLocks noChangeArrowheads="1"/>
          </p:cNvSpPr>
          <p:nvPr/>
        </p:nvSpPr>
        <p:spPr bwMode="auto">
          <a:xfrm>
            <a:off x="457200" y="2190750"/>
            <a:ext cx="2133600" cy="369888"/>
          </a:xfrm>
          <a:prstGeom prst="rect">
            <a:avLst/>
          </a:prstGeom>
          <a:noFill/>
          <a:ln w="9525">
            <a:noFill/>
            <a:miter lim="800000"/>
            <a:headEnd/>
            <a:tailEnd/>
          </a:ln>
        </p:spPr>
        <p:txBody>
          <a:bodyPr>
            <a:spAutoFit/>
          </a:bodyPr>
          <a:lstStyle/>
          <a:p>
            <a:r>
              <a:rPr lang="en-US">
                <a:latin typeface="Times New Roman" pitchFamily="18" charset="0"/>
                <a:cs typeface="Times New Roman" pitchFamily="18" charset="0"/>
              </a:rPr>
              <a:t>External Wall:</a:t>
            </a:r>
            <a:endParaRPr lang="en-US" sz="1600">
              <a:latin typeface="Times New Roman" pitchFamily="18" charset="0"/>
              <a:cs typeface="Times New Roman" pitchFamily="18" charset="0"/>
            </a:endParaRPr>
          </a:p>
        </p:txBody>
      </p:sp>
      <p:pic>
        <p:nvPicPr>
          <p:cNvPr id="61449" name="Picture 9" descr="section in wall.png"/>
          <p:cNvPicPr>
            <a:picLocks noChangeAspect="1" noChangeArrowheads="1"/>
          </p:cNvPicPr>
          <p:nvPr/>
        </p:nvPicPr>
        <p:blipFill>
          <a:blip r:embed="rId3" cstate="print"/>
          <a:srcRect/>
          <a:stretch>
            <a:fillRect/>
          </a:stretch>
        </p:blipFill>
        <p:spPr bwMode="auto">
          <a:xfrm>
            <a:off x="4648200" y="2743200"/>
            <a:ext cx="4351338" cy="2971800"/>
          </a:xfrm>
          <a:prstGeom prst="rect">
            <a:avLst/>
          </a:prstGeom>
          <a:noFill/>
          <a:ln w="9525">
            <a:noFill/>
            <a:miter lim="800000"/>
            <a:headEnd/>
            <a:tailEnd/>
          </a:ln>
        </p:spPr>
      </p:pic>
      <p:pic>
        <p:nvPicPr>
          <p:cNvPr id="61450" name="Picture 11" descr="u-value for masonry.png"/>
          <p:cNvPicPr>
            <a:picLocks noChangeAspect="1" noChangeArrowheads="1"/>
          </p:cNvPicPr>
          <p:nvPr/>
        </p:nvPicPr>
        <p:blipFill>
          <a:blip r:embed="rId4" cstate="print"/>
          <a:srcRect/>
          <a:stretch>
            <a:fillRect/>
          </a:stretch>
        </p:blipFill>
        <p:spPr bwMode="auto">
          <a:xfrm>
            <a:off x="152400" y="2743200"/>
            <a:ext cx="4343400" cy="2971800"/>
          </a:xfrm>
          <a:prstGeom prst="rect">
            <a:avLst/>
          </a:prstGeom>
          <a:noFill/>
          <a:ln w="9525">
            <a:noFill/>
            <a:miter lim="800000"/>
            <a:headEnd/>
            <a:tailEnd/>
          </a:ln>
        </p:spPr>
      </p:pic>
      <p:sp>
        <p:nvSpPr>
          <p:cNvPr id="61451" name="TextBox 10"/>
          <p:cNvSpPr txBox="1">
            <a:spLocks noChangeArrowheads="1"/>
          </p:cNvSpPr>
          <p:nvPr/>
        </p:nvSpPr>
        <p:spPr bwMode="auto">
          <a:xfrm>
            <a:off x="457200" y="1600200"/>
            <a:ext cx="2133600" cy="400050"/>
          </a:xfrm>
          <a:prstGeom prst="rect">
            <a:avLst/>
          </a:prstGeom>
          <a:noFill/>
          <a:ln w="9525">
            <a:noFill/>
            <a:miter lim="800000"/>
            <a:headEnd/>
            <a:tailEnd/>
          </a:ln>
        </p:spPr>
        <p:txBody>
          <a:bodyPr>
            <a:spAutoFit/>
          </a:bodyPr>
          <a:lstStyle/>
          <a:p>
            <a:r>
              <a:rPr lang="en-US" sz="2000" b="1">
                <a:latin typeface="Times New Roman" pitchFamily="18" charset="0"/>
                <a:cs typeface="Times New Roman" pitchFamily="18" charset="0"/>
              </a:rPr>
              <a:t>Section used:</a:t>
            </a:r>
            <a:endParaRPr lang="en-US">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3200" smtClean="0"/>
              <a:t>Table of Contents</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686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6869"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6871" name="TextBox 8"/>
          <p:cNvSpPr txBox="1">
            <a:spLocks noChangeArrowheads="1"/>
          </p:cNvSpPr>
          <p:nvPr/>
        </p:nvSpPr>
        <p:spPr bwMode="auto">
          <a:xfrm>
            <a:off x="1143000" y="1600200"/>
            <a:ext cx="7010400" cy="1570038"/>
          </a:xfrm>
          <a:prstGeom prst="rect">
            <a:avLst/>
          </a:prstGeom>
          <a:noFill/>
          <a:ln w="9525">
            <a:noFill/>
            <a:miter lim="800000"/>
            <a:headEnd/>
            <a:tailEnd/>
          </a:ln>
        </p:spPr>
        <p:txBody>
          <a:bodyPr>
            <a:spAutoFit/>
          </a:bodyPr>
          <a:lstStyle/>
          <a:p>
            <a:pPr marL="514350" indent="-514350">
              <a:buFont typeface="Wingdings" pitchFamily="2" charset="2"/>
              <a:buChar char="Ø"/>
            </a:pPr>
            <a:r>
              <a:rPr lang="en-US" sz="3200" b="1">
                <a:latin typeface="Monotype Corsiva" pitchFamily="66" charset="0"/>
              </a:rPr>
              <a:t>Project General Information.</a:t>
            </a:r>
          </a:p>
          <a:p>
            <a:pPr marL="514350" indent="-514350">
              <a:buFont typeface="Wingdings" pitchFamily="2" charset="2"/>
              <a:buChar char="Ø"/>
            </a:pPr>
            <a:r>
              <a:rPr lang="en-US" sz="3200" b="1">
                <a:latin typeface="Monotype Corsiva" pitchFamily="66" charset="0"/>
              </a:rPr>
              <a:t>Green Design Steps &amp; Simulation.</a:t>
            </a:r>
          </a:p>
          <a:p>
            <a:pPr marL="514350" indent="-514350">
              <a:buFont typeface="Wingdings" pitchFamily="2" charset="2"/>
              <a:buChar char="Ø"/>
            </a:pPr>
            <a:r>
              <a:rPr lang="en-US" sz="3200" b="1">
                <a:latin typeface="Monotype Corsiva" pitchFamily="66" charset="0"/>
              </a:rPr>
              <a:t>Conclusion </a:t>
            </a:r>
          </a:p>
        </p:txBody>
      </p:sp>
      <p:pic>
        <p:nvPicPr>
          <p:cNvPr id="36872" name="Picture 9"/>
          <p:cNvPicPr>
            <a:picLocks noChangeAspect="1" noChangeArrowheads="1"/>
          </p:cNvPicPr>
          <p:nvPr/>
        </p:nvPicPr>
        <p:blipFill>
          <a:blip r:embed="rId3" cstate="print"/>
          <a:srcRect/>
          <a:stretch>
            <a:fillRect/>
          </a:stretch>
        </p:blipFill>
        <p:spPr bwMode="auto">
          <a:xfrm>
            <a:off x="3657600" y="3200400"/>
            <a:ext cx="5486400" cy="314325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6246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6246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62471" name="TextBox 8"/>
          <p:cNvSpPr txBox="1">
            <a:spLocks noChangeArrowheads="1"/>
          </p:cNvSpPr>
          <p:nvPr/>
        </p:nvSpPr>
        <p:spPr bwMode="auto">
          <a:xfrm>
            <a:off x="1143000" y="819150"/>
            <a:ext cx="69342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Design-Simulation by ECOTECT</a:t>
            </a:r>
          </a:p>
        </p:txBody>
      </p:sp>
      <p:sp>
        <p:nvSpPr>
          <p:cNvPr id="62472" name="TextBox 8"/>
          <p:cNvSpPr txBox="1">
            <a:spLocks noChangeArrowheads="1"/>
          </p:cNvSpPr>
          <p:nvPr/>
        </p:nvSpPr>
        <p:spPr bwMode="auto">
          <a:xfrm>
            <a:off x="457200" y="1733550"/>
            <a:ext cx="2133600" cy="400050"/>
          </a:xfrm>
          <a:prstGeom prst="rect">
            <a:avLst/>
          </a:prstGeom>
          <a:noFill/>
          <a:ln w="9525">
            <a:noFill/>
            <a:miter lim="800000"/>
            <a:headEnd/>
            <a:tailEnd/>
          </a:ln>
        </p:spPr>
        <p:txBody>
          <a:bodyPr>
            <a:spAutoFit/>
          </a:bodyPr>
          <a:lstStyle/>
          <a:p>
            <a:r>
              <a:rPr lang="en-US" sz="2000" b="1">
                <a:latin typeface="Times New Roman" pitchFamily="18" charset="0"/>
                <a:cs typeface="Times New Roman" pitchFamily="18" charset="0"/>
              </a:rPr>
              <a:t>Roof Section:</a:t>
            </a:r>
            <a:endParaRPr lang="en-US">
              <a:latin typeface="Times New Roman" pitchFamily="18" charset="0"/>
              <a:cs typeface="Times New Roman" pitchFamily="18" charset="0"/>
            </a:endParaRPr>
          </a:p>
        </p:txBody>
      </p:sp>
      <p:pic>
        <p:nvPicPr>
          <p:cNvPr id="62473" name="Picture 9" descr="section in wall.png"/>
          <p:cNvPicPr>
            <a:picLocks noChangeAspect="1" noChangeArrowheads="1"/>
          </p:cNvPicPr>
          <p:nvPr/>
        </p:nvPicPr>
        <p:blipFill>
          <a:blip r:embed="rId3" cstate="print"/>
          <a:stretch>
            <a:fillRect/>
          </a:stretch>
        </p:blipFill>
        <p:spPr bwMode="auto">
          <a:xfrm>
            <a:off x="4648200" y="2362200"/>
            <a:ext cx="4251325" cy="3276600"/>
          </a:xfrm>
          <a:prstGeom prst="rect">
            <a:avLst/>
          </a:prstGeom>
          <a:noFill/>
          <a:ln w="9525">
            <a:noFill/>
            <a:miter lim="800000"/>
            <a:headEnd/>
            <a:tailEnd/>
          </a:ln>
        </p:spPr>
      </p:pic>
      <p:pic>
        <p:nvPicPr>
          <p:cNvPr id="62474" name="Picture 11" descr="u-value for masonry.png"/>
          <p:cNvPicPr>
            <a:picLocks noChangeAspect="1" noChangeArrowheads="1"/>
          </p:cNvPicPr>
          <p:nvPr/>
        </p:nvPicPr>
        <p:blipFill>
          <a:blip r:embed="rId4" cstate="print"/>
          <a:stretch>
            <a:fillRect/>
          </a:stretch>
        </p:blipFill>
        <p:spPr bwMode="auto">
          <a:xfrm>
            <a:off x="152400" y="2438400"/>
            <a:ext cx="4419600" cy="3047999"/>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634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6349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63495" name="TextBox 8"/>
          <p:cNvSpPr txBox="1">
            <a:spLocks noChangeArrowheads="1"/>
          </p:cNvSpPr>
          <p:nvPr/>
        </p:nvSpPr>
        <p:spPr bwMode="auto">
          <a:xfrm>
            <a:off x="1143000" y="819150"/>
            <a:ext cx="69342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Design-Simulation by ECOTECT</a:t>
            </a:r>
          </a:p>
        </p:txBody>
      </p:sp>
      <p:sp>
        <p:nvSpPr>
          <p:cNvPr id="63496" name="TextBox 8"/>
          <p:cNvSpPr txBox="1">
            <a:spLocks noChangeArrowheads="1"/>
          </p:cNvSpPr>
          <p:nvPr/>
        </p:nvSpPr>
        <p:spPr bwMode="auto">
          <a:xfrm>
            <a:off x="457200" y="1447800"/>
            <a:ext cx="2133600" cy="400050"/>
          </a:xfrm>
          <a:prstGeom prst="rect">
            <a:avLst/>
          </a:prstGeom>
          <a:noFill/>
          <a:ln w="9525">
            <a:noFill/>
            <a:miter lim="800000"/>
            <a:headEnd/>
            <a:tailEnd/>
          </a:ln>
        </p:spPr>
        <p:txBody>
          <a:bodyPr>
            <a:spAutoFit/>
          </a:bodyPr>
          <a:lstStyle/>
          <a:p>
            <a:r>
              <a:rPr lang="en-US" sz="2000" b="1">
                <a:latin typeface="Times New Roman" pitchFamily="18" charset="0"/>
                <a:cs typeface="Times New Roman" pitchFamily="18" charset="0"/>
              </a:rPr>
              <a:t>Ground floor:</a:t>
            </a:r>
            <a:endParaRPr lang="en-US">
              <a:latin typeface="Times New Roman" pitchFamily="18" charset="0"/>
              <a:cs typeface="Times New Roman" pitchFamily="18" charset="0"/>
            </a:endParaRPr>
          </a:p>
        </p:txBody>
      </p:sp>
      <p:pic>
        <p:nvPicPr>
          <p:cNvPr id="63497" name="Picture 9" descr="section in wall.png"/>
          <p:cNvPicPr>
            <a:picLocks noChangeAspect="1" noChangeArrowheads="1"/>
          </p:cNvPicPr>
          <p:nvPr/>
        </p:nvPicPr>
        <p:blipFill>
          <a:blip r:embed="rId3" cstate="print"/>
          <a:stretch>
            <a:fillRect/>
          </a:stretch>
        </p:blipFill>
        <p:spPr bwMode="auto">
          <a:xfrm>
            <a:off x="4648200" y="1981201"/>
            <a:ext cx="4332288" cy="3657600"/>
          </a:xfrm>
          <a:prstGeom prst="rect">
            <a:avLst/>
          </a:prstGeom>
          <a:noFill/>
          <a:ln w="9525">
            <a:noFill/>
            <a:miter lim="800000"/>
            <a:headEnd/>
            <a:tailEnd/>
          </a:ln>
        </p:spPr>
      </p:pic>
      <p:pic>
        <p:nvPicPr>
          <p:cNvPr id="63498" name="Picture 11" descr="u-value for masonry.png"/>
          <p:cNvPicPr>
            <a:picLocks noChangeAspect="1" noChangeArrowheads="1"/>
          </p:cNvPicPr>
          <p:nvPr/>
        </p:nvPicPr>
        <p:blipFill>
          <a:blip r:embed="rId4" cstate="print"/>
          <a:stretch>
            <a:fillRect/>
          </a:stretch>
        </p:blipFill>
        <p:spPr bwMode="auto">
          <a:xfrm>
            <a:off x="152400" y="2057401"/>
            <a:ext cx="4395788" cy="3581399"/>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6451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6451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64519" name="TextBox 8"/>
          <p:cNvSpPr txBox="1">
            <a:spLocks noChangeArrowheads="1"/>
          </p:cNvSpPr>
          <p:nvPr/>
        </p:nvSpPr>
        <p:spPr bwMode="auto">
          <a:xfrm>
            <a:off x="1143000" y="819150"/>
            <a:ext cx="69342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Design-Simulation by ECOTECT</a:t>
            </a:r>
          </a:p>
        </p:txBody>
      </p:sp>
      <p:sp>
        <p:nvSpPr>
          <p:cNvPr id="64520" name="TextBox 8"/>
          <p:cNvSpPr txBox="1">
            <a:spLocks noChangeArrowheads="1"/>
          </p:cNvSpPr>
          <p:nvPr/>
        </p:nvSpPr>
        <p:spPr bwMode="auto">
          <a:xfrm>
            <a:off x="457200" y="1447800"/>
            <a:ext cx="3962400" cy="400050"/>
          </a:xfrm>
          <a:prstGeom prst="rect">
            <a:avLst/>
          </a:prstGeom>
          <a:noFill/>
          <a:ln w="9525">
            <a:noFill/>
            <a:miter lim="800000"/>
            <a:headEnd/>
            <a:tailEnd/>
          </a:ln>
        </p:spPr>
        <p:txBody>
          <a:bodyPr>
            <a:spAutoFit/>
          </a:bodyPr>
          <a:lstStyle/>
          <a:p>
            <a:r>
              <a:rPr lang="en-US" sz="2000" b="1">
                <a:latin typeface="Times New Roman" pitchFamily="18" charset="0"/>
                <a:cs typeface="Times New Roman" pitchFamily="18" charset="0"/>
              </a:rPr>
              <a:t>Floors :</a:t>
            </a:r>
            <a:endParaRPr lang="en-US">
              <a:latin typeface="Times New Roman" pitchFamily="18" charset="0"/>
              <a:cs typeface="Times New Roman" pitchFamily="18" charset="0"/>
            </a:endParaRPr>
          </a:p>
        </p:txBody>
      </p:sp>
      <p:pic>
        <p:nvPicPr>
          <p:cNvPr id="64521" name="Picture 9" descr="section in wall.png"/>
          <p:cNvPicPr>
            <a:picLocks noChangeAspect="1" noChangeArrowheads="1"/>
          </p:cNvPicPr>
          <p:nvPr/>
        </p:nvPicPr>
        <p:blipFill>
          <a:blip r:embed="rId3" cstate="print"/>
          <a:srcRect/>
          <a:stretch>
            <a:fillRect/>
          </a:stretch>
        </p:blipFill>
        <p:spPr bwMode="auto">
          <a:xfrm>
            <a:off x="4648200" y="1828800"/>
            <a:ext cx="4330700" cy="3657600"/>
          </a:xfrm>
          <a:prstGeom prst="rect">
            <a:avLst/>
          </a:prstGeom>
          <a:noFill/>
          <a:ln w="9525">
            <a:noFill/>
            <a:miter lim="800000"/>
            <a:headEnd/>
            <a:tailEnd/>
          </a:ln>
        </p:spPr>
      </p:pic>
      <p:pic>
        <p:nvPicPr>
          <p:cNvPr id="64522" name="Picture 11" descr="u-value for masonry.png"/>
          <p:cNvPicPr>
            <a:picLocks noChangeAspect="1" noChangeArrowheads="1"/>
          </p:cNvPicPr>
          <p:nvPr/>
        </p:nvPicPr>
        <p:blipFill>
          <a:blip r:embed="rId4" cstate="print"/>
          <a:srcRect/>
          <a:stretch>
            <a:fillRect/>
          </a:stretch>
        </p:blipFill>
        <p:spPr bwMode="auto">
          <a:xfrm>
            <a:off x="152400" y="1828800"/>
            <a:ext cx="4467225" cy="3617913"/>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686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6861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6861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1295400" y="1295400"/>
            <a:ext cx="6477000" cy="1477963"/>
          </a:xfrm>
          <a:prstGeom prst="rect">
            <a:avLst/>
          </a:prstGeom>
          <a:noFill/>
        </p:spPr>
        <p:txBody>
          <a:bodyPr>
            <a:spAutoFit/>
          </a:bodyPr>
          <a:lstStyle/>
          <a:p>
            <a:pPr marL="342900" indent="-342900">
              <a:defRPr/>
            </a:pPr>
            <a:r>
              <a:rPr lang="en-US" b="1" i="1" dirty="0" smtClean="0">
                <a:effectLst>
                  <a:outerShdw blurRad="38100" dist="38100" dir="2700000" algn="tl">
                    <a:srgbClr val="000000">
                      <a:alpha val="43137"/>
                    </a:srgbClr>
                  </a:outerShdw>
                </a:effectLst>
              </a:rPr>
              <a:t>2- (</a:t>
            </a:r>
            <a:r>
              <a:rPr lang="en-US" b="1" i="1" dirty="0">
                <a:effectLst>
                  <a:outerShdw blurRad="38100" dist="38100" dir="2700000" algn="tl">
                    <a:srgbClr val="000000">
                      <a:alpha val="43137"/>
                    </a:srgbClr>
                  </a:outerShdw>
                </a:effectLst>
              </a:rPr>
              <a:t>building shading)</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pic>
        <p:nvPicPr>
          <p:cNvPr id="1027" name="Picture 3" descr="C:\Users\samsonii\Desktop\g.p2.jpg"/>
          <p:cNvPicPr>
            <a:picLocks noChangeAspect="1" noChangeArrowheads="1"/>
          </p:cNvPicPr>
          <p:nvPr/>
        </p:nvPicPr>
        <p:blipFill>
          <a:blip r:embed="rId3" cstate="print"/>
          <a:srcRect l="5263" t="2446" r="35526" b="14679"/>
          <a:stretch>
            <a:fillRect/>
          </a:stretch>
        </p:blipFill>
        <p:spPr bwMode="auto">
          <a:xfrm>
            <a:off x="1905000" y="1715770"/>
            <a:ext cx="7239000" cy="4818380"/>
          </a:xfrm>
          <a:prstGeom prst="rect">
            <a:avLst/>
          </a:prstGeom>
          <a:noFill/>
        </p:spPr>
      </p:pic>
      <p:sp>
        <p:nvSpPr>
          <p:cNvPr id="17" name="TextBox 16"/>
          <p:cNvSpPr txBox="1"/>
          <p:nvPr/>
        </p:nvSpPr>
        <p:spPr>
          <a:xfrm>
            <a:off x="0" y="2971800"/>
            <a:ext cx="1905000" cy="646331"/>
          </a:xfrm>
          <a:prstGeom prst="rect">
            <a:avLst/>
          </a:prstGeom>
          <a:noFill/>
        </p:spPr>
        <p:txBody>
          <a:bodyPr wrap="square" rtlCol="0">
            <a:spAutoFit/>
          </a:bodyPr>
          <a:lstStyle/>
          <a:p>
            <a:r>
              <a:rPr lang="en-US" dirty="0" smtClean="0"/>
              <a:t>Building directed &amp; shading </a:t>
            </a:r>
            <a:endParaRPr lang="en-US" dirty="0"/>
          </a:p>
        </p:txBody>
      </p:sp>
    </p:spTree>
  </p:cSld>
  <p:clrMapOvr>
    <a:masterClrMapping/>
  </p:clrMapOvr>
  <p:transition>
    <p:pull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686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6861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6861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1295400" y="1752600"/>
            <a:ext cx="6477000" cy="1477963"/>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2-Shutters (building shading)</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pic>
        <p:nvPicPr>
          <p:cNvPr id="10" name="Picture 9" descr="D:\g.p2\shutters\heat_gain.gif"/>
          <p:cNvPicPr/>
          <p:nvPr/>
        </p:nvPicPr>
        <p:blipFill>
          <a:blip r:embed="rId3" cstate="print"/>
          <a:srcRect/>
          <a:stretch>
            <a:fillRect/>
          </a:stretch>
        </p:blipFill>
        <p:spPr bwMode="auto">
          <a:xfrm>
            <a:off x="1295400" y="2743200"/>
            <a:ext cx="3048000" cy="26765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Oval 12"/>
          <p:cNvSpPr/>
          <p:nvPr/>
        </p:nvSpPr>
        <p:spPr>
          <a:xfrm>
            <a:off x="2895600" y="3581400"/>
            <a:ext cx="1447800" cy="990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Bent Arrow 13"/>
          <p:cNvSpPr/>
          <p:nvPr/>
        </p:nvSpPr>
        <p:spPr>
          <a:xfrm>
            <a:off x="4495800" y="2743200"/>
            <a:ext cx="838200" cy="1524000"/>
          </a:xfrm>
          <a:prstGeom prst="bentArrow">
            <a:avLst>
              <a:gd name="adj1" fmla="val 17346"/>
              <a:gd name="adj2" fmla="val 16667"/>
              <a:gd name="adj3" fmla="val 0"/>
              <a:gd name="adj4" fmla="val 3708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8620" name="TextBox 14"/>
          <p:cNvSpPr txBox="1">
            <a:spLocks noChangeArrowheads="1"/>
          </p:cNvSpPr>
          <p:nvPr/>
        </p:nvSpPr>
        <p:spPr bwMode="auto">
          <a:xfrm>
            <a:off x="5562600" y="2743200"/>
            <a:ext cx="2895600" cy="923925"/>
          </a:xfrm>
          <a:prstGeom prst="rect">
            <a:avLst/>
          </a:prstGeom>
          <a:noFill/>
          <a:ln w="9525">
            <a:noFill/>
            <a:miter lim="800000"/>
            <a:headEnd/>
            <a:tailEnd/>
          </a:ln>
        </p:spPr>
        <p:txBody>
          <a:bodyPr>
            <a:spAutoFit/>
          </a:bodyPr>
          <a:lstStyle/>
          <a:p>
            <a:pPr>
              <a:buFont typeface="Arial" charset="0"/>
              <a:buChar char="•"/>
            </a:pPr>
            <a:r>
              <a:rPr lang="en-US" i="1">
                <a:latin typeface="Mongolian Baiti" pitchFamily="66" charset="0"/>
              </a:rPr>
              <a:t>windows are the number-one source of heat gain in the summer. </a:t>
            </a:r>
          </a:p>
        </p:txBody>
      </p:sp>
      <p:sp>
        <p:nvSpPr>
          <p:cNvPr id="16" name="TextBox 15"/>
          <p:cNvSpPr txBox="1"/>
          <p:nvPr/>
        </p:nvSpPr>
        <p:spPr>
          <a:xfrm>
            <a:off x="5638800" y="3962400"/>
            <a:ext cx="3200400" cy="1200150"/>
          </a:xfrm>
          <a:prstGeom prst="rect">
            <a:avLst/>
          </a:prstGeom>
          <a:noFill/>
        </p:spPr>
        <p:txBody>
          <a:bodyPr>
            <a:spAutoFit/>
          </a:bodyPr>
          <a:lstStyle/>
          <a:p>
            <a:pPr>
              <a:buFont typeface="Arial" pitchFamily="34" charset="0"/>
              <a:buChar char="•"/>
              <a:defRPr/>
            </a:pPr>
            <a:r>
              <a:rPr lang="en-GB" i="1" dirty="0"/>
              <a:t>The effective way to deal with this issue is</a:t>
            </a:r>
          </a:p>
          <a:p>
            <a:pPr>
              <a:defRPr/>
            </a:pPr>
            <a:endParaRPr lang="en-GB" i="1" dirty="0"/>
          </a:p>
          <a:p>
            <a:pPr>
              <a:defRPr/>
            </a:pPr>
            <a:r>
              <a:rPr lang="en-GB" b="1" u="sng" dirty="0">
                <a:effectLst>
                  <a:outerShdw blurRad="38100" dist="38100" dir="2700000" algn="tl">
                    <a:srgbClr val="000000">
                      <a:alpha val="43137"/>
                    </a:srgbClr>
                  </a:outerShdw>
                </a:effectLst>
                <a:latin typeface="Dutch801 Rm BT" pitchFamily="18" charset="0"/>
              </a:rPr>
              <a:t>[Building shading</a:t>
            </a:r>
            <a:r>
              <a:rPr lang="en-US" u="sng" dirty="0">
                <a:effectLst>
                  <a:outerShdw blurRad="38100" dist="38100" dir="2700000" algn="tl">
                    <a:srgbClr val="000000">
                      <a:alpha val="43137"/>
                    </a:srgbClr>
                  </a:outerShdw>
                </a:effectLst>
                <a:latin typeface="Dutch801 Rm BT" pitchFamily="18" charset="0"/>
              </a:rPr>
              <a:t> </a:t>
            </a:r>
            <a:r>
              <a:rPr lang="en-US" b="1" u="sng" dirty="0">
                <a:effectLst>
                  <a:outerShdw blurRad="38100" dist="38100" dir="2700000" algn="tl">
                    <a:srgbClr val="000000">
                      <a:alpha val="43137"/>
                    </a:srgbClr>
                  </a:outerShdw>
                </a:effectLst>
                <a:latin typeface="Dutch801 Rm BT" pitchFamily="18" charset="0"/>
              </a:rPr>
              <a:t>Element ]</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2000" fill="hold"/>
                                        <p:tgtEl>
                                          <p:spTgt spid="13"/>
                                        </p:tgtEl>
                                        <p:attrNameLst>
                                          <p:attrName>ppt_x</p:attrName>
                                        </p:attrNameLst>
                                      </p:cBhvr>
                                      <p:tavLst>
                                        <p:tav tm="0">
                                          <p:val>
                                            <p:strVal val="0-#ppt_w/2"/>
                                          </p:val>
                                        </p:tav>
                                        <p:tav tm="100000">
                                          <p:val>
                                            <p:strVal val="#ppt_x"/>
                                          </p:val>
                                        </p:tav>
                                      </p:tavLst>
                                    </p:anim>
                                    <p:anim calcmode="lin" valueType="num">
                                      <p:cBhvr additive="base">
                                        <p:cTn id="8" dur="20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2000" fill="hold"/>
                                        <p:tgtEl>
                                          <p:spTgt spid="14"/>
                                        </p:tgtEl>
                                        <p:attrNameLst>
                                          <p:attrName>ppt_x</p:attrName>
                                        </p:attrNameLst>
                                      </p:cBhvr>
                                      <p:tavLst>
                                        <p:tav tm="0">
                                          <p:val>
                                            <p:strVal val="#ppt_x"/>
                                          </p:val>
                                        </p:tav>
                                        <p:tav tm="100000">
                                          <p:val>
                                            <p:strVal val="#ppt_x"/>
                                          </p:val>
                                        </p:tav>
                                      </p:tavLst>
                                    </p:anim>
                                    <p:anim calcmode="lin" valueType="num">
                                      <p:cBhvr additive="base">
                                        <p:cTn id="13" dur="2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6963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6963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6963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1219200" y="1447800"/>
            <a:ext cx="3886200" cy="1200150"/>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endParaRPr lang="en-US" dirty="0"/>
          </a:p>
          <a:p>
            <a:pPr marL="342900" indent="-342900">
              <a:defRPr/>
            </a:pPr>
            <a:endParaRPr lang="en-US" dirty="0"/>
          </a:p>
          <a:p>
            <a:pPr>
              <a:defRPr/>
            </a:pPr>
            <a:endParaRPr lang="en-US" dirty="0"/>
          </a:p>
          <a:p>
            <a:pPr>
              <a:defRPr/>
            </a:pPr>
            <a:r>
              <a:rPr lang="en-US" dirty="0"/>
              <a:t> </a:t>
            </a:r>
          </a:p>
        </p:txBody>
      </p:sp>
      <p:sp>
        <p:nvSpPr>
          <p:cNvPr id="17" name="TextBox 16"/>
          <p:cNvSpPr txBox="1"/>
          <p:nvPr/>
        </p:nvSpPr>
        <p:spPr>
          <a:xfrm>
            <a:off x="1524000" y="2057400"/>
            <a:ext cx="2895600" cy="523875"/>
          </a:xfrm>
          <a:prstGeom prst="rect">
            <a:avLst/>
          </a:prstGeom>
          <a:ln>
            <a:noFill/>
          </a:ln>
        </p:spPr>
        <p:style>
          <a:lnRef idx="2">
            <a:schemeClr val="dk1"/>
          </a:lnRef>
          <a:fillRef idx="1">
            <a:schemeClr val="lt1"/>
          </a:fillRef>
          <a:effectRef idx="0">
            <a:schemeClr val="dk1"/>
          </a:effectRef>
          <a:fontRef idx="minor">
            <a:schemeClr val="dk1"/>
          </a:fontRef>
        </p:style>
        <p:txBody>
          <a:bodyPr>
            <a:spAutoFit/>
          </a:bodyPr>
          <a:lstStyle/>
          <a:p>
            <a:pPr>
              <a:buFont typeface="Wingdings" pitchFamily="2" charset="2"/>
              <a:buChar char="q"/>
              <a:defRPr/>
            </a:pPr>
            <a:r>
              <a:rPr lang="en-US" sz="2800" b="1" u="sng" dirty="0">
                <a:effectLst>
                  <a:outerShdw blurRad="38100" dist="38100" dir="2700000" algn="tl">
                    <a:srgbClr val="000000">
                      <a:alpha val="43137"/>
                    </a:srgbClr>
                  </a:outerShdw>
                </a:effectLst>
              </a:rPr>
              <a:t>   shutters </a:t>
            </a:r>
          </a:p>
        </p:txBody>
      </p:sp>
      <p:sp>
        <p:nvSpPr>
          <p:cNvPr id="69642" name="TextBox 17"/>
          <p:cNvSpPr txBox="1">
            <a:spLocks noChangeArrowheads="1"/>
          </p:cNvSpPr>
          <p:nvPr/>
        </p:nvSpPr>
        <p:spPr bwMode="auto">
          <a:xfrm>
            <a:off x="1219200" y="2819400"/>
            <a:ext cx="3886200" cy="1200150"/>
          </a:xfrm>
          <a:prstGeom prst="rect">
            <a:avLst/>
          </a:prstGeom>
          <a:noFill/>
          <a:ln w="9525">
            <a:noFill/>
            <a:miter lim="800000"/>
            <a:headEnd/>
            <a:tailEnd/>
          </a:ln>
        </p:spPr>
        <p:txBody>
          <a:bodyPr>
            <a:spAutoFit/>
          </a:bodyPr>
          <a:lstStyle/>
          <a:p>
            <a:pPr marL="342900" indent="-342900"/>
            <a:r>
              <a:rPr lang="en-US" u="sng">
                <a:solidFill>
                  <a:srgbClr val="FF0000"/>
                </a:solidFill>
                <a:latin typeface="Arial Rounded MT Bold" pitchFamily="34" charset="0"/>
              </a:rPr>
              <a:t>The options </a:t>
            </a:r>
          </a:p>
          <a:p>
            <a:pPr marL="342900" indent="-342900">
              <a:buFont typeface="Calibri" pitchFamily="34" charset="0"/>
              <a:buAutoNum type="arabicPeriod"/>
            </a:pPr>
            <a:r>
              <a:rPr lang="en-US">
                <a:latin typeface="Arial Rounded MT Bold" pitchFamily="34" charset="0"/>
              </a:rPr>
              <a:t>External shutters</a:t>
            </a:r>
          </a:p>
          <a:p>
            <a:pPr marL="342900" indent="-342900">
              <a:buFont typeface="Calibri" pitchFamily="34" charset="0"/>
              <a:buAutoNum type="arabicPeriod"/>
            </a:pPr>
            <a:r>
              <a:rPr lang="en-GB" i="1">
                <a:latin typeface="Arial Rounded MT Bold" pitchFamily="34" charset="0"/>
              </a:rPr>
              <a:t>Shutters in-between glass</a:t>
            </a:r>
            <a:endParaRPr lang="en-US">
              <a:latin typeface="Arial Rounded MT Bold" pitchFamily="34" charset="0"/>
            </a:endParaRPr>
          </a:p>
          <a:p>
            <a:pPr marL="342900" indent="-342900"/>
            <a:endParaRPr lang="en-US"/>
          </a:p>
        </p:txBody>
      </p:sp>
      <p:pic>
        <p:nvPicPr>
          <p:cNvPr id="19" name="Picture 18" descr="D:\g.p2\shutters\Blinds-Between-Glass21-290x290.jpg"/>
          <p:cNvPicPr/>
          <p:nvPr/>
        </p:nvPicPr>
        <p:blipFill>
          <a:blip r:embed="rId3" cstate="print"/>
          <a:srcRect/>
          <a:stretch>
            <a:fillRect/>
          </a:stretch>
        </p:blipFill>
        <p:spPr bwMode="auto">
          <a:xfrm>
            <a:off x="2819400" y="3733800"/>
            <a:ext cx="3124200"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5058" name="Picture 2"/>
          <p:cNvPicPr>
            <a:picLocks noChangeAspect="1" noChangeArrowheads="1"/>
          </p:cNvPicPr>
          <p:nvPr/>
        </p:nvPicPr>
        <p:blipFill>
          <a:blip r:embed="rId4" cstate="print"/>
          <a:srcRect/>
          <a:stretch>
            <a:fillRect/>
          </a:stretch>
        </p:blipFill>
        <p:spPr bwMode="auto">
          <a:xfrm>
            <a:off x="5943600" y="1752600"/>
            <a:ext cx="2819400" cy="30091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9645" name="TextBox 20"/>
          <p:cNvSpPr txBox="1">
            <a:spLocks noChangeArrowheads="1"/>
          </p:cNvSpPr>
          <p:nvPr/>
        </p:nvSpPr>
        <p:spPr bwMode="auto">
          <a:xfrm>
            <a:off x="6248400" y="4876800"/>
            <a:ext cx="2209800" cy="523875"/>
          </a:xfrm>
          <a:prstGeom prst="rect">
            <a:avLst/>
          </a:prstGeom>
          <a:noFill/>
          <a:ln w="9525">
            <a:noFill/>
            <a:miter lim="800000"/>
            <a:headEnd/>
            <a:tailEnd/>
          </a:ln>
        </p:spPr>
        <p:txBody>
          <a:bodyPr>
            <a:spAutoFit/>
          </a:bodyPr>
          <a:lstStyle/>
          <a:p>
            <a:r>
              <a:rPr lang="en-US" sz="1400" u="sng">
                <a:latin typeface="Cambria Math" pitchFamily="18" charset="0"/>
              </a:rPr>
              <a:t>External shutters</a:t>
            </a:r>
          </a:p>
          <a:p>
            <a:endParaRPr lang="en-US" sz="1400">
              <a:latin typeface="Cambria Math" pitchFamily="18" charset="0"/>
            </a:endParaRPr>
          </a:p>
        </p:txBody>
      </p:sp>
      <p:sp>
        <p:nvSpPr>
          <p:cNvPr id="69646" name="TextBox 21"/>
          <p:cNvSpPr txBox="1">
            <a:spLocks noChangeArrowheads="1"/>
          </p:cNvSpPr>
          <p:nvPr/>
        </p:nvSpPr>
        <p:spPr bwMode="auto">
          <a:xfrm>
            <a:off x="3124200" y="6172200"/>
            <a:ext cx="2362200" cy="523875"/>
          </a:xfrm>
          <a:prstGeom prst="rect">
            <a:avLst/>
          </a:prstGeom>
          <a:noFill/>
          <a:ln w="9525">
            <a:noFill/>
            <a:miter lim="800000"/>
            <a:headEnd/>
            <a:tailEnd/>
          </a:ln>
        </p:spPr>
        <p:txBody>
          <a:bodyPr>
            <a:spAutoFit/>
          </a:bodyPr>
          <a:lstStyle/>
          <a:p>
            <a:r>
              <a:rPr lang="en-GB" sz="1400" i="1" u="sng">
                <a:latin typeface="Cambria" pitchFamily="18" charset="0"/>
              </a:rPr>
              <a:t>Shutters in-between glass</a:t>
            </a:r>
            <a:endParaRPr lang="en-US" sz="1400" u="sng">
              <a:latin typeface="Cambria" pitchFamily="18" charset="0"/>
            </a:endParaRPr>
          </a:p>
          <a:p>
            <a:endParaRPr lang="en-US" sz="1400">
              <a:latin typeface="Cambria" pitchFamily="18" charset="0"/>
            </a:endParaRPr>
          </a:p>
        </p:txBody>
      </p:sp>
    </p:spTree>
  </p:cSld>
  <p:clrMapOvr>
    <a:masterClrMapping/>
  </p:clrMapOvr>
  <p:transition>
    <p:pull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706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70661"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066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1219200" y="1447800"/>
            <a:ext cx="3886200" cy="1200150"/>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endParaRPr lang="en-US" dirty="0"/>
          </a:p>
          <a:p>
            <a:pPr marL="342900" indent="-342900">
              <a:defRPr/>
            </a:pPr>
            <a:endParaRPr lang="en-US" dirty="0"/>
          </a:p>
          <a:p>
            <a:pPr>
              <a:defRPr/>
            </a:pPr>
            <a:endParaRPr lang="en-US" dirty="0"/>
          </a:p>
          <a:p>
            <a:pPr>
              <a:defRPr/>
            </a:pPr>
            <a:r>
              <a:rPr lang="en-US" dirty="0"/>
              <a:t> </a:t>
            </a:r>
          </a:p>
        </p:txBody>
      </p:sp>
      <p:sp>
        <p:nvSpPr>
          <p:cNvPr id="70665" name="TextBox 14"/>
          <p:cNvSpPr txBox="1">
            <a:spLocks noChangeArrowheads="1"/>
          </p:cNvSpPr>
          <p:nvPr/>
        </p:nvSpPr>
        <p:spPr bwMode="auto">
          <a:xfrm>
            <a:off x="1371600" y="2057400"/>
            <a:ext cx="3886200" cy="646113"/>
          </a:xfrm>
          <a:prstGeom prst="rect">
            <a:avLst/>
          </a:prstGeom>
          <a:noFill/>
          <a:ln w="9525">
            <a:noFill/>
            <a:miter lim="800000"/>
            <a:headEnd/>
            <a:tailEnd/>
          </a:ln>
        </p:spPr>
        <p:txBody>
          <a:bodyPr>
            <a:spAutoFit/>
          </a:bodyPr>
          <a:lstStyle/>
          <a:p>
            <a:pPr marL="342900" indent="-342900"/>
            <a:r>
              <a:rPr lang="en-US">
                <a:latin typeface="Arial Rounded MT Bold" pitchFamily="34" charset="0"/>
              </a:rPr>
              <a:t>External shutters</a:t>
            </a:r>
          </a:p>
          <a:p>
            <a:pPr marL="342900" indent="-342900"/>
            <a:endParaRPr lang="en-US"/>
          </a:p>
        </p:txBody>
      </p:sp>
      <p:pic>
        <p:nvPicPr>
          <p:cNvPr id="46083" name="Picture 3"/>
          <p:cNvPicPr>
            <a:picLocks noChangeAspect="1" noChangeArrowheads="1"/>
          </p:cNvPicPr>
          <p:nvPr/>
        </p:nvPicPr>
        <p:blipFill>
          <a:blip r:embed="rId3" cstate="print"/>
          <a:srcRect/>
          <a:stretch>
            <a:fillRect/>
          </a:stretch>
        </p:blipFill>
        <p:spPr bwMode="auto">
          <a:xfrm>
            <a:off x="0" y="3886200"/>
            <a:ext cx="4060825" cy="2649538"/>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0667" name="TextBox 19"/>
          <p:cNvSpPr txBox="1">
            <a:spLocks noChangeArrowheads="1"/>
          </p:cNvSpPr>
          <p:nvPr/>
        </p:nvSpPr>
        <p:spPr bwMode="auto">
          <a:xfrm>
            <a:off x="1371600" y="2514600"/>
            <a:ext cx="2438400" cy="1200150"/>
          </a:xfrm>
          <a:prstGeom prst="rect">
            <a:avLst/>
          </a:prstGeom>
          <a:noFill/>
          <a:ln w="9525">
            <a:noFill/>
            <a:miter lim="800000"/>
            <a:headEnd/>
            <a:tailEnd/>
          </a:ln>
        </p:spPr>
        <p:txBody>
          <a:bodyPr>
            <a:spAutoFit/>
          </a:bodyPr>
          <a:lstStyle/>
          <a:p>
            <a:pPr>
              <a:buFont typeface="Arial" charset="0"/>
              <a:buChar char="•"/>
            </a:pPr>
            <a:r>
              <a:rPr lang="en-US" sz="2400" u="sng">
                <a:latin typeface="Cambria Math" pitchFamily="18" charset="0"/>
              </a:rPr>
              <a:t>East elevation </a:t>
            </a:r>
          </a:p>
          <a:p>
            <a:pPr>
              <a:buFont typeface="Arial" charset="0"/>
              <a:buChar char="•"/>
            </a:pPr>
            <a:r>
              <a:rPr lang="en-US" sz="2400" u="sng">
                <a:latin typeface="Cambria Math" pitchFamily="18" charset="0"/>
              </a:rPr>
              <a:t>South elevation</a:t>
            </a:r>
          </a:p>
          <a:p>
            <a:pPr>
              <a:buFont typeface="Arial" charset="0"/>
              <a:buChar char="•"/>
            </a:pPr>
            <a:r>
              <a:rPr lang="en-US" sz="2400" u="sng">
                <a:latin typeface="Cambria Math" pitchFamily="18" charset="0"/>
              </a:rPr>
              <a:t>West elevation </a:t>
            </a:r>
          </a:p>
        </p:txBody>
      </p:sp>
      <p:pic>
        <p:nvPicPr>
          <p:cNvPr id="23" name="Picture 22" descr="http://www.coltinfo.co.uk/products-and-systems/architectural-solutions/solar-shading-systems/img-solar-geometry.jpeg"/>
          <p:cNvPicPr/>
          <p:nvPr/>
        </p:nvPicPr>
        <p:blipFill>
          <a:blip r:embed="rId4" cstate="print"/>
          <a:srcRect/>
          <a:stretch>
            <a:fillRect/>
          </a:stretch>
        </p:blipFill>
        <p:spPr bwMode="auto">
          <a:xfrm>
            <a:off x="4953000" y="3886200"/>
            <a:ext cx="4191000" cy="2590800"/>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24" name="TextBox 23"/>
          <p:cNvSpPr txBox="1">
            <a:spLocks noChangeArrowheads="1"/>
          </p:cNvSpPr>
          <p:nvPr/>
        </p:nvSpPr>
        <p:spPr bwMode="auto">
          <a:xfrm>
            <a:off x="2057400" y="6019800"/>
            <a:ext cx="1905000" cy="369888"/>
          </a:xfrm>
          <a:prstGeom prst="rect">
            <a:avLst/>
          </a:prstGeom>
          <a:noFill/>
          <a:ln w="9525">
            <a:noFill/>
            <a:miter lim="800000"/>
            <a:headEnd/>
            <a:tailEnd/>
          </a:ln>
        </p:spPr>
        <p:txBody>
          <a:bodyPr>
            <a:spAutoFit/>
          </a:bodyPr>
          <a:lstStyle/>
          <a:p>
            <a:r>
              <a:rPr lang="en-US" b="1">
                <a:solidFill>
                  <a:srgbClr val="FF0000"/>
                </a:solidFill>
              </a:rPr>
              <a:t>South elevation</a:t>
            </a:r>
          </a:p>
        </p:txBody>
      </p:sp>
      <p:sp>
        <p:nvSpPr>
          <p:cNvPr id="25" name="TextBox 24"/>
          <p:cNvSpPr txBox="1">
            <a:spLocks noChangeArrowheads="1"/>
          </p:cNvSpPr>
          <p:nvPr/>
        </p:nvSpPr>
        <p:spPr bwMode="auto">
          <a:xfrm>
            <a:off x="152400" y="5791200"/>
            <a:ext cx="1295400" cy="646113"/>
          </a:xfrm>
          <a:prstGeom prst="rect">
            <a:avLst/>
          </a:prstGeom>
          <a:noFill/>
          <a:ln w="9525">
            <a:noFill/>
            <a:miter lim="800000"/>
            <a:headEnd/>
            <a:tailEnd/>
          </a:ln>
        </p:spPr>
        <p:txBody>
          <a:bodyPr>
            <a:spAutoFit/>
          </a:bodyPr>
          <a:lstStyle/>
          <a:p>
            <a:r>
              <a:rPr lang="en-US" b="1">
                <a:solidFill>
                  <a:srgbClr val="FF0000"/>
                </a:solidFill>
              </a:rPr>
              <a:t>West elevation</a:t>
            </a:r>
          </a:p>
        </p:txBody>
      </p:sp>
      <p:sp>
        <p:nvSpPr>
          <p:cNvPr id="26" name="TextBox 25"/>
          <p:cNvSpPr txBox="1"/>
          <p:nvPr/>
        </p:nvSpPr>
        <p:spPr>
          <a:xfrm>
            <a:off x="5257800" y="2152650"/>
            <a:ext cx="2667000" cy="1200150"/>
          </a:xfrm>
          <a:prstGeom prst="rect">
            <a:avLst/>
          </a:prstGeom>
          <a:noFill/>
        </p:spPr>
        <p:txBody>
          <a:bodyPr>
            <a:spAutoFit/>
          </a:bodyPr>
          <a:lstStyle/>
          <a:p>
            <a:pPr marL="342900" indent="-342900">
              <a:defRPr/>
            </a:pPr>
            <a:r>
              <a:rPr lang="en-US" dirty="0">
                <a:latin typeface="Arial Rounded MT Bold" pitchFamily="34" charset="0"/>
              </a:rPr>
              <a:t>Shutters design</a:t>
            </a:r>
          </a:p>
          <a:p>
            <a:pPr>
              <a:defRPr/>
            </a:pPr>
            <a:r>
              <a:rPr lang="en-US" b="1" dirty="0"/>
              <a:t> </a:t>
            </a:r>
          </a:p>
          <a:p>
            <a:pPr>
              <a:defRPr/>
            </a:pPr>
            <a:r>
              <a:rPr lang="en-US" b="1" u="sng" dirty="0">
                <a:solidFill>
                  <a:srgbClr val="FF0000"/>
                </a:solidFill>
                <a:effectLst>
                  <a:outerShdw blurRad="38100" dist="38100" dir="2700000" algn="tl">
                    <a:srgbClr val="000000">
                      <a:alpha val="43137"/>
                    </a:srgbClr>
                  </a:outerShdw>
                </a:effectLst>
              </a:rPr>
              <a:t>Solar Geometry</a:t>
            </a:r>
          </a:p>
          <a:p>
            <a:pPr>
              <a:defRPr/>
            </a:pPr>
            <a:endParaRPr lang="en-US"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000" fill="hold"/>
                                        <p:tgtEl>
                                          <p:spTgt spid="24"/>
                                        </p:tgtEl>
                                        <p:attrNameLst>
                                          <p:attrName>ppt_x</p:attrName>
                                        </p:attrNameLst>
                                      </p:cBhvr>
                                      <p:tavLst>
                                        <p:tav tm="0">
                                          <p:val>
                                            <p:strVal val="0-#ppt_w/2"/>
                                          </p:val>
                                        </p:tav>
                                        <p:tav tm="100000">
                                          <p:val>
                                            <p:strVal val="#ppt_x"/>
                                          </p:val>
                                        </p:tav>
                                      </p:tavLst>
                                    </p:anim>
                                    <p:anim calcmode="lin" valueType="num">
                                      <p:cBhvr additive="base">
                                        <p:cTn id="8" dur="20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9"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2000" fill="hold"/>
                                        <p:tgtEl>
                                          <p:spTgt spid="25"/>
                                        </p:tgtEl>
                                        <p:attrNameLst>
                                          <p:attrName>ppt_x</p:attrName>
                                        </p:attrNameLst>
                                      </p:cBhvr>
                                      <p:tavLst>
                                        <p:tav tm="0">
                                          <p:val>
                                            <p:strVal val="0-#ppt_w/2"/>
                                          </p:val>
                                        </p:tav>
                                        <p:tav tm="100000">
                                          <p:val>
                                            <p:strVal val="#ppt_x"/>
                                          </p:val>
                                        </p:tav>
                                      </p:tavLst>
                                    </p:anim>
                                    <p:anim calcmode="lin" valueType="num">
                                      <p:cBhvr additive="base">
                                        <p:cTn id="13" dur="20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7168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71685" name="TextBox 6"/>
          <p:cNvSpPr txBox="1">
            <a:spLocks noChangeArrowheads="1"/>
          </p:cNvSpPr>
          <p:nvPr/>
        </p:nvSpPr>
        <p:spPr bwMode="auto">
          <a:xfrm>
            <a:off x="-7620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168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990600" y="1447800"/>
            <a:ext cx="3429000" cy="2032000"/>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p>
          <a:p>
            <a:pPr marL="342900" indent="-342900" algn="r">
              <a:defRPr/>
            </a:pPr>
            <a:r>
              <a:rPr lang="en-US" u="sng" dirty="0">
                <a:latin typeface="Arial Rounded MT Bold" pitchFamily="34" charset="0"/>
              </a:rPr>
              <a:t>External shutters</a:t>
            </a:r>
          </a:p>
          <a:p>
            <a:pPr marL="342900" indent="-342900" algn="r">
              <a:defRPr/>
            </a:pPr>
            <a:r>
              <a:rPr lang="en-US" u="sng" dirty="0">
                <a:latin typeface="Arial Rounded MT Bold" pitchFamily="34" charset="0"/>
              </a:rPr>
              <a:t>East &amp;west elevation</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pic>
        <p:nvPicPr>
          <p:cNvPr id="71689" name="Picture 15" descr="http://www.coltinfo.co.uk/products-and-systems/architectural-solutions/solar-shading-systems/img-east-or-west-facing-facades.jpeg"/>
          <p:cNvPicPr>
            <a:picLocks noChangeAspect="1" noChangeArrowheads="1"/>
          </p:cNvPicPr>
          <p:nvPr/>
        </p:nvPicPr>
        <p:blipFill>
          <a:blip r:embed="rId3" cstate="print"/>
          <a:srcRect/>
          <a:stretch>
            <a:fillRect/>
          </a:stretch>
        </p:blipFill>
        <p:spPr bwMode="auto">
          <a:xfrm>
            <a:off x="457200" y="3352800"/>
            <a:ext cx="4419600" cy="2609850"/>
          </a:xfrm>
          <a:prstGeom prst="rect">
            <a:avLst/>
          </a:prstGeom>
          <a:noFill/>
          <a:ln w="9525">
            <a:noFill/>
            <a:miter lim="800000"/>
            <a:headEnd/>
            <a:tailEnd/>
          </a:ln>
        </p:spPr>
      </p:pic>
      <p:sp>
        <p:nvSpPr>
          <p:cNvPr id="17" name="TextBox 16"/>
          <p:cNvSpPr txBox="1"/>
          <p:nvPr/>
        </p:nvSpPr>
        <p:spPr>
          <a:xfrm>
            <a:off x="381000" y="3276600"/>
            <a:ext cx="1066800" cy="369888"/>
          </a:xfrm>
          <a:prstGeom prst="rect">
            <a:avLst/>
          </a:prstGeom>
          <a:noFill/>
        </p:spPr>
        <p:txBody>
          <a:bodyPr>
            <a:spAutoFit/>
          </a:bodyPr>
          <a:lstStyle/>
          <a:p>
            <a:pPr>
              <a:defRPr/>
            </a:pPr>
            <a:r>
              <a:rPr lang="en-US" b="1" dirty="0">
                <a:solidFill>
                  <a:srgbClr val="FFC000"/>
                </a:solidFill>
                <a:effectLst>
                  <a:outerShdw blurRad="38100" dist="38100" dir="2700000" algn="tl">
                    <a:srgbClr val="000000">
                      <a:alpha val="43137"/>
                    </a:srgbClr>
                  </a:outerShdw>
                </a:effectLst>
              </a:rPr>
              <a:t>11 am</a:t>
            </a:r>
          </a:p>
        </p:txBody>
      </p:sp>
      <p:sp>
        <p:nvSpPr>
          <p:cNvPr id="18" name="TextBox 17"/>
          <p:cNvSpPr txBox="1"/>
          <p:nvPr/>
        </p:nvSpPr>
        <p:spPr>
          <a:xfrm>
            <a:off x="2133600" y="4800600"/>
            <a:ext cx="838200" cy="369888"/>
          </a:xfrm>
          <a:prstGeom prst="rect">
            <a:avLst/>
          </a:prstGeom>
          <a:noFill/>
        </p:spPr>
        <p:txBody>
          <a:bodyPr>
            <a:spAutoFit/>
          </a:bodyPr>
          <a:lstStyle/>
          <a:p>
            <a:pPr>
              <a:defRPr/>
            </a:pPr>
            <a:r>
              <a:rPr lang="en-US" b="1" dirty="0">
                <a:solidFill>
                  <a:srgbClr val="FFC000"/>
                </a:solidFill>
                <a:effectLst>
                  <a:outerShdw blurRad="38100" dist="38100" dir="2700000" algn="tl">
                    <a:srgbClr val="000000">
                      <a:alpha val="43137"/>
                    </a:srgbClr>
                  </a:outerShdw>
                </a:effectLst>
              </a:rPr>
              <a:t>6 am</a:t>
            </a:r>
          </a:p>
        </p:txBody>
      </p:sp>
      <p:sp>
        <p:nvSpPr>
          <p:cNvPr id="19" name="TextBox 18"/>
          <p:cNvSpPr txBox="1"/>
          <p:nvPr/>
        </p:nvSpPr>
        <p:spPr>
          <a:xfrm>
            <a:off x="2743200" y="3352800"/>
            <a:ext cx="990600" cy="369888"/>
          </a:xfrm>
          <a:prstGeom prst="rect">
            <a:avLst/>
          </a:prstGeom>
          <a:noFill/>
        </p:spPr>
        <p:txBody>
          <a:bodyPr>
            <a:spAutoFit/>
          </a:bodyPr>
          <a:lstStyle/>
          <a:p>
            <a:pPr>
              <a:defRPr/>
            </a:pPr>
            <a:r>
              <a:rPr lang="en-US" b="1" dirty="0">
                <a:solidFill>
                  <a:srgbClr val="FFC000"/>
                </a:solidFill>
                <a:effectLst>
                  <a:outerShdw blurRad="38100" dist="38100" dir="2700000" algn="tl">
                    <a:srgbClr val="000000">
                      <a:alpha val="43137"/>
                    </a:srgbClr>
                  </a:outerShdw>
                </a:effectLst>
              </a:rPr>
              <a:t>1.00pm</a:t>
            </a:r>
          </a:p>
        </p:txBody>
      </p:sp>
      <p:sp>
        <p:nvSpPr>
          <p:cNvPr id="21" name="TextBox 20"/>
          <p:cNvSpPr txBox="1"/>
          <p:nvPr/>
        </p:nvSpPr>
        <p:spPr>
          <a:xfrm>
            <a:off x="3962400" y="5257800"/>
            <a:ext cx="1066800" cy="369888"/>
          </a:xfrm>
          <a:prstGeom prst="rect">
            <a:avLst/>
          </a:prstGeom>
          <a:noFill/>
        </p:spPr>
        <p:txBody>
          <a:bodyPr>
            <a:spAutoFit/>
          </a:bodyPr>
          <a:lstStyle/>
          <a:p>
            <a:pPr>
              <a:defRPr/>
            </a:pPr>
            <a:r>
              <a:rPr lang="en-US" b="1" dirty="0">
                <a:solidFill>
                  <a:srgbClr val="FFC000"/>
                </a:solidFill>
                <a:effectLst>
                  <a:outerShdw blurRad="38100" dist="38100" dir="2700000" algn="tl">
                    <a:srgbClr val="000000">
                      <a:alpha val="43137"/>
                    </a:srgbClr>
                  </a:outerShdw>
                </a:effectLst>
              </a:rPr>
              <a:t>8.00pm</a:t>
            </a:r>
          </a:p>
        </p:txBody>
      </p:sp>
      <p:cxnSp>
        <p:nvCxnSpPr>
          <p:cNvPr id="27" name="Straight Arrow Connector 26"/>
          <p:cNvCxnSpPr/>
          <p:nvPr/>
        </p:nvCxnSpPr>
        <p:spPr>
          <a:xfrm rot="10800000" flipV="1">
            <a:off x="990600" y="4724400"/>
            <a:ext cx="1447800" cy="609600"/>
          </a:xfrm>
          <a:prstGeom prst="straightConnector1">
            <a:avLst/>
          </a:prstGeom>
          <a:ln w="22225" cmpd="sng">
            <a:solidFill>
              <a:srgbClr val="FFFF00"/>
            </a:solidFill>
            <a:headEnd type="none" w="lg" len="sm"/>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flipV="1">
            <a:off x="990600" y="4495800"/>
            <a:ext cx="1295400" cy="685800"/>
          </a:xfrm>
          <a:prstGeom prst="straightConnector1">
            <a:avLst/>
          </a:prstGeom>
          <a:ln w="31750" cmpd="sng">
            <a:solidFill>
              <a:srgbClr val="FFFF00"/>
            </a:solidFill>
            <a:headEnd type="none" w="lg" len="sm"/>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flipV="1">
            <a:off x="990600" y="4191000"/>
            <a:ext cx="1143000" cy="914400"/>
          </a:xfrm>
          <a:prstGeom prst="straightConnector1">
            <a:avLst/>
          </a:prstGeom>
          <a:ln w="31750" cmpd="sng">
            <a:solidFill>
              <a:srgbClr val="FFFF00"/>
            </a:solidFill>
            <a:headEnd type="none" w="lg" len="sm"/>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a:off x="914400" y="4038600"/>
            <a:ext cx="1066800" cy="914400"/>
          </a:xfrm>
          <a:prstGeom prst="straightConnector1">
            <a:avLst/>
          </a:prstGeom>
          <a:ln w="31750" cmpd="sng">
            <a:solidFill>
              <a:srgbClr val="FFFF00"/>
            </a:solidFill>
            <a:headEnd type="none" w="lg" len="sm"/>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5400000">
            <a:off x="800100" y="4076700"/>
            <a:ext cx="1143000" cy="609600"/>
          </a:xfrm>
          <a:prstGeom prst="straightConnector1">
            <a:avLst/>
          </a:prstGeom>
          <a:ln w="31750" cmpd="sng">
            <a:solidFill>
              <a:srgbClr val="FFFF00"/>
            </a:solidFill>
            <a:headEnd type="none" w="lg" len="sm"/>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rot="5400000">
            <a:off x="533400" y="4191000"/>
            <a:ext cx="1219200" cy="304800"/>
          </a:xfrm>
          <a:prstGeom prst="straightConnector1">
            <a:avLst/>
          </a:prstGeom>
          <a:ln w="31750" cmpd="sng">
            <a:solidFill>
              <a:srgbClr val="FFFF00"/>
            </a:solidFill>
            <a:headEnd type="none" w="lg" len="sm"/>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066800" y="5334000"/>
            <a:ext cx="1219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Arc 59"/>
          <p:cNvSpPr/>
          <p:nvPr/>
        </p:nvSpPr>
        <p:spPr>
          <a:xfrm>
            <a:off x="1295400" y="5105400"/>
            <a:ext cx="198438" cy="533400"/>
          </a:xfrm>
          <a:prstGeom prst="arc">
            <a:avLst>
              <a:gd name="adj1" fmla="val 16896997"/>
              <a:gd name="adj2" fmla="val 20266409"/>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61" name="Arc 60"/>
          <p:cNvSpPr/>
          <p:nvPr/>
        </p:nvSpPr>
        <p:spPr>
          <a:xfrm>
            <a:off x="1325563" y="5105400"/>
            <a:ext cx="198437" cy="533400"/>
          </a:xfrm>
          <a:prstGeom prst="arc">
            <a:avLst>
              <a:gd name="adj1" fmla="val 16896997"/>
              <a:gd name="adj2" fmla="val 20266409"/>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62" name="TextBox 61"/>
          <p:cNvSpPr txBox="1"/>
          <p:nvPr/>
        </p:nvSpPr>
        <p:spPr>
          <a:xfrm>
            <a:off x="1447800" y="5486400"/>
            <a:ext cx="990600" cy="400050"/>
          </a:xfrm>
          <a:prstGeom prst="rect">
            <a:avLst/>
          </a:prstGeom>
          <a:noFill/>
        </p:spPr>
        <p:txBody>
          <a:bodyPr>
            <a:spAutoFit/>
          </a:bodyPr>
          <a:lstStyle/>
          <a:p>
            <a:pPr>
              <a:defRPr/>
            </a:pPr>
            <a:r>
              <a:rPr lang="en-US" dirty="0"/>
              <a:t>10.3</a:t>
            </a:r>
            <a:r>
              <a:rPr lang="en-US" sz="2000" b="1" baseline="30000" dirty="0">
                <a:effectLst>
                  <a:outerShdw blurRad="38100" dist="38100" dir="2700000" algn="tl">
                    <a:srgbClr val="000000">
                      <a:alpha val="43137"/>
                    </a:srgbClr>
                  </a:outerShdw>
                </a:effectLst>
              </a:rPr>
              <a:t>’</a:t>
            </a:r>
            <a:endParaRPr lang="en-US" sz="2000" b="1" dirty="0">
              <a:effectLst>
                <a:outerShdw blurRad="38100" dist="38100" dir="2700000" algn="tl">
                  <a:srgbClr val="000000">
                    <a:alpha val="43137"/>
                  </a:srgbClr>
                </a:outerShdw>
              </a:effectLst>
            </a:endParaRPr>
          </a:p>
        </p:txBody>
      </p:sp>
      <p:sp>
        <p:nvSpPr>
          <p:cNvPr id="63" name="Arc 62"/>
          <p:cNvSpPr/>
          <p:nvPr/>
        </p:nvSpPr>
        <p:spPr>
          <a:xfrm>
            <a:off x="914400" y="4648200"/>
            <a:ext cx="198438" cy="533400"/>
          </a:xfrm>
          <a:prstGeom prst="arc">
            <a:avLst>
              <a:gd name="adj1" fmla="val 16896997"/>
              <a:gd name="adj2" fmla="val 20266409"/>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64" name="Arc 63"/>
          <p:cNvSpPr/>
          <p:nvPr/>
        </p:nvSpPr>
        <p:spPr>
          <a:xfrm>
            <a:off x="944563" y="4648200"/>
            <a:ext cx="198437" cy="533400"/>
          </a:xfrm>
          <a:prstGeom prst="arc">
            <a:avLst>
              <a:gd name="adj1" fmla="val 16896997"/>
              <a:gd name="adj2" fmla="val 20266409"/>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65" name="Straight Arrow Connector 64"/>
          <p:cNvCxnSpPr/>
          <p:nvPr/>
        </p:nvCxnSpPr>
        <p:spPr>
          <a:xfrm>
            <a:off x="990600" y="4876800"/>
            <a:ext cx="1295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228600" y="4343400"/>
            <a:ext cx="990600" cy="400050"/>
          </a:xfrm>
          <a:prstGeom prst="rect">
            <a:avLst/>
          </a:prstGeom>
          <a:noFill/>
        </p:spPr>
        <p:txBody>
          <a:bodyPr>
            <a:spAutoFit/>
          </a:bodyPr>
          <a:lstStyle/>
          <a:p>
            <a:pPr>
              <a:defRPr/>
            </a:pPr>
            <a:r>
              <a:rPr lang="en-US" dirty="0"/>
              <a:t>34.5</a:t>
            </a:r>
            <a:endParaRPr lang="en-US" sz="2000" b="1" dirty="0">
              <a:effectLst>
                <a:outerShdw blurRad="38100" dist="38100" dir="2700000" algn="tl">
                  <a:srgbClr val="000000">
                    <a:alpha val="43137"/>
                  </a:srgbClr>
                </a:outerShdw>
              </a:effectLst>
            </a:endParaRPr>
          </a:p>
        </p:txBody>
      </p:sp>
      <p:sp>
        <p:nvSpPr>
          <p:cNvPr id="71708" name="TextBox 73"/>
          <p:cNvSpPr txBox="1">
            <a:spLocks noChangeArrowheads="1"/>
          </p:cNvSpPr>
          <p:nvPr/>
        </p:nvSpPr>
        <p:spPr bwMode="auto">
          <a:xfrm>
            <a:off x="609600" y="2630488"/>
            <a:ext cx="3733800" cy="646112"/>
          </a:xfrm>
          <a:prstGeom prst="rect">
            <a:avLst/>
          </a:prstGeom>
          <a:noFill/>
          <a:ln w="9525">
            <a:noFill/>
            <a:miter lim="800000"/>
            <a:headEnd/>
            <a:tailEnd/>
          </a:ln>
        </p:spPr>
        <p:txBody>
          <a:bodyPr>
            <a:spAutoFit/>
          </a:bodyPr>
          <a:lstStyle/>
          <a:p>
            <a:pPr>
              <a:buFont typeface="Arial" charset="0"/>
              <a:buChar char="•"/>
            </a:pPr>
            <a:r>
              <a:rPr lang="en-US"/>
              <a:t>Sun movement in summer season in east and west facade </a:t>
            </a:r>
          </a:p>
        </p:txBody>
      </p:sp>
      <p:pic>
        <p:nvPicPr>
          <p:cNvPr id="76" name="Picture 75"/>
          <p:cNvPicPr/>
          <p:nvPr/>
        </p:nvPicPr>
        <p:blipFill>
          <a:blip r:embed="rId4" cstate="print"/>
          <a:srcRect/>
          <a:stretch>
            <a:fillRect/>
          </a:stretch>
        </p:blipFill>
        <p:spPr bwMode="auto">
          <a:xfrm>
            <a:off x="5791200" y="3276600"/>
            <a:ext cx="2828925" cy="26003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1710" name="TextBox 77"/>
          <p:cNvSpPr txBox="1">
            <a:spLocks noChangeArrowheads="1"/>
          </p:cNvSpPr>
          <p:nvPr/>
        </p:nvSpPr>
        <p:spPr bwMode="auto">
          <a:xfrm>
            <a:off x="5562600" y="2754313"/>
            <a:ext cx="3048000" cy="369887"/>
          </a:xfrm>
          <a:prstGeom prst="rect">
            <a:avLst/>
          </a:prstGeom>
          <a:noFill/>
          <a:ln w="9525">
            <a:noFill/>
            <a:miter lim="800000"/>
            <a:headEnd/>
            <a:tailEnd/>
          </a:ln>
        </p:spPr>
        <p:txBody>
          <a:bodyPr>
            <a:spAutoFit/>
          </a:bodyPr>
          <a:lstStyle/>
          <a:p>
            <a:pPr>
              <a:buFont typeface="Arial" charset="0"/>
              <a:buChar char="•"/>
            </a:pPr>
            <a:r>
              <a:rPr lang="en-US"/>
              <a:t>Shutters specification </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0-#ppt_w/2"/>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0-#ppt_w/2"/>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0-#ppt_w/2"/>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12" fill="hold"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0-#ppt_w/2"/>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0-#ppt_w/2"/>
                                          </p:val>
                                        </p:tav>
                                        <p:tav tm="100000">
                                          <p:val>
                                            <p:strVal val="#ppt_x"/>
                                          </p:val>
                                        </p:tav>
                                      </p:tavLst>
                                    </p:anim>
                                    <p:anim calcmode="lin" valueType="num">
                                      <p:cBhvr additive="base">
                                        <p:cTn id="38" dur="500" fill="hold"/>
                                        <p:tgtEl>
                                          <p:spTgt spid="60"/>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2000" fill="hold"/>
                                        <p:tgtEl>
                                          <p:spTgt spid="62"/>
                                        </p:tgtEl>
                                        <p:attrNameLst>
                                          <p:attrName>ppt_x</p:attrName>
                                        </p:attrNameLst>
                                      </p:cBhvr>
                                      <p:tavLst>
                                        <p:tav tm="0">
                                          <p:val>
                                            <p:strVal val="0-#ppt_w/2"/>
                                          </p:val>
                                        </p:tav>
                                        <p:tav tm="100000">
                                          <p:val>
                                            <p:strVal val="#ppt_x"/>
                                          </p:val>
                                        </p:tav>
                                      </p:tavLst>
                                    </p:anim>
                                    <p:anim calcmode="lin" valueType="num">
                                      <p:cBhvr additive="base">
                                        <p:cTn id="43" dur="2000" fill="hold"/>
                                        <p:tgtEl>
                                          <p:spTgt spid="62"/>
                                        </p:tgtEl>
                                        <p:attrNameLst>
                                          <p:attrName>ppt_y</p:attrName>
                                        </p:attrNameLst>
                                      </p:cBhvr>
                                      <p:tavLst>
                                        <p:tav tm="0">
                                          <p:val>
                                            <p:strVal val="#ppt_y"/>
                                          </p:val>
                                        </p:tav>
                                        <p:tav tm="100000">
                                          <p:val>
                                            <p:strVal val="#ppt_y"/>
                                          </p:val>
                                        </p:tav>
                                      </p:tavLst>
                                    </p:anim>
                                  </p:childTnLst>
                                </p:cTn>
                              </p:par>
                            </p:childTnLst>
                          </p:cTn>
                        </p:par>
                        <p:par>
                          <p:cTn id="44" fill="hold">
                            <p:stCondLst>
                              <p:cond delay="5500"/>
                            </p:stCondLst>
                            <p:childTnLst>
                              <p:par>
                                <p:cTn id="45" presetID="2" presetClass="entr" presetSubtype="8" fill="hold"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0-#ppt_w/2"/>
                                          </p:val>
                                        </p:tav>
                                        <p:tav tm="100000">
                                          <p:val>
                                            <p:strVal val="#ppt_x"/>
                                          </p:val>
                                        </p:tav>
                                      </p:tavLst>
                                    </p:anim>
                                    <p:anim calcmode="lin" valueType="num">
                                      <p:cBhvr additive="base">
                                        <p:cTn id="48" dur="500" fill="hold"/>
                                        <p:tgtEl>
                                          <p:spTgt spid="58"/>
                                        </p:tgtEl>
                                        <p:attrNameLst>
                                          <p:attrName>ppt_y</p:attrName>
                                        </p:attrNameLst>
                                      </p:cBhvr>
                                      <p:tavLst>
                                        <p:tav tm="0">
                                          <p:val>
                                            <p:strVal val="#ppt_y"/>
                                          </p:val>
                                        </p:tav>
                                        <p:tav tm="100000">
                                          <p:val>
                                            <p:strVal val="#ppt_y"/>
                                          </p:val>
                                        </p:tav>
                                      </p:tavLst>
                                    </p:anim>
                                  </p:childTnLst>
                                </p:cTn>
                              </p:par>
                            </p:childTnLst>
                          </p:cTn>
                        </p:par>
                        <p:par>
                          <p:cTn id="49" fill="hold">
                            <p:stCondLst>
                              <p:cond delay="6000"/>
                            </p:stCondLst>
                            <p:childTnLst>
                              <p:par>
                                <p:cTn id="50" presetID="2" presetClass="entr" presetSubtype="8" fill="hold" nodeType="afterEffect">
                                  <p:stCondLst>
                                    <p:cond delay="0"/>
                                  </p:stCondLst>
                                  <p:childTnLst>
                                    <p:set>
                                      <p:cBhvr>
                                        <p:cTn id="51" dur="1" fill="hold">
                                          <p:stCondLst>
                                            <p:cond delay="0"/>
                                          </p:stCondLst>
                                        </p:cTn>
                                        <p:tgtEl>
                                          <p:spTgt spid="63"/>
                                        </p:tgtEl>
                                        <p:attrNameLst>
                                          <p:attrName>style.visibility</p:attrName>
                                        </p:attrNameLst>
                                      </p:cBhvr>
                                      <p:to>
                                        <p:strVal val="visible"/>
                                      </p:to>
                                    </p:set>
                                    <p:anim calcmode="lin" valueType="num">
                                      <p:cBhvr additive="base">
                                        <p:cTn id="52" dur="500" fill="hold"/>
                                        <p:tgtEl>
                                          <p:spTgt spid="63"/>
                                        </p:tgtEl>
                                        <p:attrNameLst>
                                          <p:attrName>ppt_x</p:attrName>
                                        </p:attrNameLst>
                                      </p:cBhvr>
                                      <p:tavLst>
                                        <p:tav tm="0">
                                          <p:val>
                                            <p:strVal val="0-#ppt_w/2"/>
                                          </p:val>
                                        </p:tav>
                                        <p:tav tm="100000">
                                          <p:val>
                                            <p:strVal val="#ppt_x"/>
                                          </p:val>
                                        </p:tav>
                                      </p:tavLst>
                                    </p:anim>
                                    <p:anim calcmode="lin" valueType="num">
                                      <p:cBhvr additive="base">
                                        <p:cTn id="53" dur="500" fill="hold"/>
                                        <p:tgtEl>
                                          <p:spTgt spid="63"/>
                                        </p:tgtEl>
                                        <p:attrNameLst>
                                          <p:attrName>ppt_y</p:attrName>
                                        </p:attrNameLst>
                                      </p:cBhvr>
                                      <p:tavLst>
                                        <p:tav tm="0">
                                          <p:val>
                                            <p:strVal val="#ppt_y"/>
                                          </p:val>
                                        </p:tav>
                                        <p:tav tm="100000">
                                          <p:val>
                                            <p:strVal val="#ppt_y"/>
                                          </p:val>
                                        </p:tav>
                                      </p:tavLst>
                                    </p:anim>
                                  </p:childTnLst>
                                </p:cTn>
                              </p:par>
                            </p:childTnLst>
                          </p:cTn>
                        </p:par>
                        <p:par>
                          <p:cTn id="54" fill="hold">
                            <p:stCondLst>
                              <p:cond delay="6500"/>
                            </p:stCondLst>
                            <p:childTnLst>
                              <p:par>
                                <p:cTn id="55" presetID="2" presetClass="entr" presetSubtype="8" fill="hold" nodeType="afterEffect">
                                  <p:stCondLst>
                                    <p:cond delay="0"/>
                                  </p:stCondLst>
                                  <p:childTnLst>
                                    <p:set>
                                      <p:cBhvr>
                                        <p:cTn id="56" dur="1" fill="hold">
                                          <p:stCondLst>
                                            <p:cond delay="0"/>
                                          </p:stCondLst>
                                        </p:cTn>
                                        <p:tgtEl>
                                          <p:spTgt spid="65"/>
                                        </p:tgtEl>
                                        <p:attrNameLst>
                                          <p:attrName>style.visibility</p:attrName>
                                        </p:attrNameLst>
                                      </p:cBhvr>
                                      <p:to>
                                        <p:strVal val="visible"/>
                                      </p:to>
                                    </p:set>
                                    <p:anim calcmode="lin" valueType="num">
                                      <p:cBhvr additive="base">
                                        <p:cTn id="57" dur="500" fill="hold"/>
                                        <p:tgtEl>
                                          <p:spTgt spid="65"/>
                                        </p:tgtEl>
                                        <p:attrNameLst>
                                          <p:attrName>ppt_x</p:attrName>
                                        </p:attrNameLst>
                                      </p:cBhvr>
                                      <p:tavLst>
                                        <p:tav tm="0">
                                          <p:val>
                                            <p:strVal val="0-#ppt_w/2"/>
                                          </p:val>
                                        </p:tav>
                                        <p:tav tm="100000">
                                          <p:val>
                                            <p:strVal val="#ppt_x"/>
                                          </p:val>
                                        </p:tav>
                                      </p:tavLst>
                                    </p:anim>
                                    <p:anim calcmode="lin" valueType="num">
                                      <p:cBhvr additive="base">
                                        <p:cTn id="58" dur="500" fill="hold"/>
                                        <p:tgtEl>
                                          <p:spTgt spid="65"/>
                                        </p:tgtEl>
                                        <p:attrNameLst>
                                          <p:attrName>ppt_y</p:attrName>
                                        </p:attrNameLst>
                                      </p:cBhvr>
                                      <p:tavLst>
                                        <p:tav tm="0">
                                          <p:val>
                                            <p:strVal val="#ppt_y"/>
                                          </p:val>
                                        </p:tav>
                                        <p:tav tm="100000">
                                          <p:val>
                                            <p:strVal val="#ppt_y"/>
                                          </p:val>
                                        </p:tav>
                                      </p:tavLst>
                                    </p:anim>
                                  </p:childTnLst>
                                </p:cTn>
                              </p:par>
                            </p:childTnLst>
                          </p:cTn>
                        </p:par>
                        <p:par>
                          <p:cTn id="59" fill="hold">
                            <p:stCondLst>
                              <p:cond delay="7000"/>
                            </p:stCondLst>
                            <p:childTnLst>
                              <p:par>
                                <p:cTn id="60" presetID="2" presetClass="entr" presetSubtype="8" fill="hold" grpId="0" nodeType="afterEffect">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cBhvr additive="base">
                                        <p:cTn id="62" dur="2000" fill="hold"/>
                                        <p:tgtEl>
                                          <p:spTgt spid="67"/>
                                        </p:tgtEl>
                                        <p:attrNameLst>
                                          <p:attrName>ppt_x</p:attrName>
                                        </p:attrNameLst>
                                      </p:cBhvr>
                                      <p:tavLst>
                                        <p:tav tm="0">
                                          <p:val>
                                            <p:strVal val="0-#ppt_w/2"/>
                                          </p:val>
                                        </p:tav>
                                        <p:tav tm="100000">
                                          <p:val>
                                            <p:strVal val="#ppt_x"/>
                                          </p:val>
                                        </p:tav>
                                      </p:tavLst>
                                    </p:anim>
                                    <p:anim calcmode="lin" valueType="num">
                                      <p:cBhvr additive="base">
                                        <p:cTn id="63" dur="20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7270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7270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271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990600" y="1447800"/>
            <a:ext cx="3429000" cy="2032000"/>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p>
          <a:p>
            <a:pPr marL="342900" indent="-342900" algn="r">
              <a:defRPr/>
            </a:pPr>
            <a:r>
              <a:rPr lang="en-US" u="sng" dirty="0">
                <a:latin typeface="Arial Rounded MT Bold" pitchFamily="34" charset="0"/>
              </a:rPr>
              <a:t>External shutters</a:t>
            </a:r>
          </a:p>
          <a:p>
            <a:pPr marL="342900" indent="-342900" algn="r">
              <a:defRPr/>
            </a:pPr>
            <a:r>
              <a:rPr lang="en-US" u="sng" dirty="0">
                <a:latin typeface="Arial Rounded MT Bold" pitchFamily="34" charset="0"/>
              </a:rPr>
              <a:t>East &amp; west elevation</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sp>
        <p:nvSpPr>
          <p:cNvPr id="72713" name="TextBox 30"/>
          <p:cNvSpPr txBox="1">
            <a:spLocks noChangeArrowheads="1"/>
          </p:cNvSpPr>
          <p:nvPr/>
        </p:nvSpPr>
        <p:spPr bwMode="auto">
          <a:xfrm>
            <a:off x="1143000" y="2438400"/>
            <a:ext cx="3048000" cy="369888"/>
          </a:xfrm>
          <a:prstGeom prst="rect">
            <a:avLst/>
          </a:prstGeom>
          <a:noFill/>
          <a:ln w="9525">
            <a:noFill/>
            <a:miter lim="800000"/>
            <a:headEnd/>
            <a:tailEnd/>
          </a:ln>
        </p:spPr>
        <p:txBody>
          <a:bodyPr>
            <a:spAutoFit/>
          </a:bodyPr>
          <a:lstStyle/>
          <a:p>
            <a:pPr>
              <a:buFont typeface="Arial" charset="0"/>
              <a:buChar char="•"/>
            </a:pPr>
            <a:r>
              <a:rPr lang="en-US"/>
              <a:t>Shutters specification </a:t>
            </a:r>
          </a:p>
        </p:txBody>
      </p:sp>
      <p:sp>
        <p:nvSpPr>
          <p:cNvPr id="72714" name="TextBox 32"/>
          <p:cNvSpPr txBox="1">
            <a:spLocks noChangeArrowheads="1"/>
          </p:cNvSpPr>
          <p:nvPr/>
        </p:nvSpPr>
        <p:spPr bwMode="auto">
          <a:xfrm>
            <a:off x="1143000" y="2895600"/>
            <a:ext cx="4953000" cy="1477963"/>
          </a:xfrm>
          <a:prstGeom prst="rect">
            <a:avLst/>
          </a:prstGeom>
          <a:noFill/>
          <a:ln w="9525">
            <a:noFill/>
            <a:miter lim="800000"/>
            <a:headEnd/>
            <a:tailEnd/>
          </a:ln>
        </p:spPr>
        <p:txBody>
          <a:bodyPr>
            <a:spAutoFit/>
          </a:bodyPr>
          <a:lstStyle/>
          <a:p>
            <a:pPr>
              <a:buFont typeface="Arial" charset="0"/>
              <a:buChar char="•"/>
            </a:pPr>
            <a:r>
              <a:rPr lang="en-GB"/>
              <a:t>Automatic vertical moveable shutters </a:t>
            </a:r>
          </a:p>
          <a:p>
            <a:pPr>
              <a:buFont typeface="Arial" charset="0"/>
              <a:buChar char="•"/>
            </a:pPr>
            <a:r>
              <a:rPr lang="en-GB"/>
              <a:t>it moves in 45 degrees to the north in the winter and 45degrees to the south in the summer</a:t>
            </a:r>
            <a:endParaRPr lang="en-US"/>
          </a:p>
          <a:p>
            <a:endParaRPr lang="en-US"/>
          </a:p>
        </p:txBody>
      </p:sp>
      <p:pic>
        <p:nvPicPr>
          <p:cNvPr id="34" name="Picture 33"/>
          <p:cNvPicPr/>
          <p:nvPr/>
        </p:nvPicPr>
        <p:blipFill>
          <a:blip r:embed="rId3" cstate="print"/>
          <a:srcRect/>
          <a:stretch>
            <a:fillRect/>
          </a:stretch>
        </p:blipFill>
        <p:spPr bwMode="auto">
          <a:xfrm>
            <a:off x="1371600" y="4191000"/>
            <a:ext cx="3228975" cy="2105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5" name="Picture 34"/>
          <p:cNvPicPr/>
          <p:nvPr/>
        </p:nvPicPr>
        <p:blipFill>
          <a:blip r:embed="rId4" cstate="print"/>
          <a:srcRect/>
          <a:stretch>
            <a:fillRect/>
          </a:stretch>
        </p:blipFill>
        <p:spPr bwMode="auto">
          <a:xfrm>
            <a:off x="5334000" y="4191000"/>
            <a:ext cx="3124200" cy="21431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38" name="Straight Connector 37"/>
          <p:cNvCxnSpPr/>
          <p:nvPr/>
        </p:nvCxnSpPr>
        <p:spPr>
          <a:xfrm rot="5400000" flipH="1" flipV="1">
            <a:off x="3238500" y="4914900"/>
            <a:ext cx="1066800" cy="685800"/>
          </a:xfrm>
          <a:prstGeom prst="line">
            <a:avLst/>
          </a:prstGeom>
          <a:ln w="539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flipH="1" flipV="1">
            <a:off x="2552700" y="4914900"/>
            <a:ext cx="1066800" cy="685800"/>
          </a:xfrm>
          <a:prstGeom prst="line">
            <a:avLst/>
          </a:prstGeom>
          <a:ln w="539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1866900" y="4914900"/>
            <a:ext cx="1066800" cy="685800"/>
          </a:xfrm>
          <a:prstGeom prst="line">
            <a:avLst/>
          </a:prstGeom>
          <a:ln w="539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flipH="1" flipV="1">
            <a:off x="1257300" y="4914900"/>
            <a:ext cx="1066800" cy="685800"/>
          </a:xfrm>
          <a:prstGeom prst="line">
            <a:avLst/>
          </a:prstGeom>
          <a:ln w="539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7373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7373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373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990600" y="1447800"/>
            <a:ext cx="3429000" cy="2032000"/>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p>
          <a:p>
            <a:pPr marL="342900" indent="-342900" algn="r">
              <a:defRPr/>
            </a:pPr>
            <a:r>
              <a:rPr lang="en-US" u="sng" dirty="0">
                <a:latin typeface="Arial Rounded MT Bold" pitchFamily="34" charset="0"/>
              </a:rPr>
              <a:t>External shutters</a:t>
            </a:r>
          </a:p>
          <a:p>
            <a:pPr marL="342900" indent="-342900" algn="r">
              <a:defRPr/>
            </a:pPr>
            <a:r>
              <a:rPr lang="en-US" u="sng" dirty="0">
                <a:latin typeface="Arial Rounded MT Bold" pitchFamily="34" charset="0"/>
              </a:rPr>
              <a:t>East &amp; west elevation</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pic>
        <p:nvPicPr>
          <p:cNvPr id="73737" name="Picture 17"/>
          <p:cNvPicPr>
            <a:picLocks noChangeAspect="1" noChangeArrowheads="1"/>
          </p:cNvPicPr>
          <p:nvPr/>
        </p:nvPicPr>
        <p:blipFill>
          <a:blip r:embed="rId3" cstate="print"/>
          <a:srcRect/>
          <a:stretch>
            <a:fillRect/>
          </a:stretch>
        </p:blipFill>
        <p:spPr bwMode="auto">
          <a:xfrm>
            <a:off x="1143000" y="2362200"/>
            <a:ext cx="6248400" cy="4143375"/>
          </a:xfrm>
          <a:prstGeom prst="rect">
            <a:avLst/>
          </a:prstGeom>
          <a:noFill/>
          <a:ln w="9525">
            <a:noFill/>
            <a:miter lim="800000"/>
            <a:headEnd/>
            <a:tailEnd/>
          </a:ln>
        </p:spPr>
      </p:pic>
      <p:sp>
        <p:nvSpPr>
          <p:cNvPr id="73738" name="TextBox 19"/>
          <p:cNvSpPr txBox="1">
            <a:spLocks noChangeArrowheads="1"/>
          </p:cNvSpPr>
          <p:nvPr/>
        </p:nvSpPr>
        <p:spPr bwMode="auto">
          <a:xfrm>
            <a:off x="6172200" y="2362200"/>
            <a:ext cx="1447800" cy="1354138"/>
          </a:xfrm>
          <a:prstGeom prst="rect">
            <a:avLst/>
          </a:prstGeom>
          <a:noFill/>
          <a:ln w="9525">
            <a:noFill/>
            <a:miter lim="800000"/>
            <a:headEnd/>
            <a:tailEnd/>
          </a:ln>
        </p:spPr>
        <p:txBody>
          <a:bodyPr>
            <a:spAutoFit/>
          </a:bodyPr>
          <a:lstStyle/>
          <a:p>
            <a:r>
              <a:rPr lang="en-US" sz="1600">
                <a:solidFill>
                  <a:schemeClr val="bg1"/>
                </a:solidFill>
                <a:latin typeface="Arial Rounded MT Bold" pitchFamily="34" charset="0"/>
              </a:rPr>
              <a:t>Building shading at 8pm in the 21 of April</a:t>
            </a:r>
          </a:p>
          <a:p>
            <a:endParaRPr lang="en-US"/>
          </a:p>
        </p:txBody>
      </p:sp>
      <p:sp>
        <p:nvSpPr>
          <p:cNvPr id="21" name="Right Arrow 20"/>
          <p:cNvSpPr/>
          <p:nvPr/>
        </p:nvSpPr>
        <p:spPr>
          <a:xfrm>
            <a:off x="5562600" y="4267200"/>
            <a:ext cx="1981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TextBox 21"/>
          <p:cNvSpPr txBox="1"/>
          <p:nvPr/>
        </p:nvSpPr>
        <p:spPr>
          <a:xfrm>
            <a:off x="7467600" y="4267200"/>
            <a:ext cx="1676400" cy="1200150"/>
          </a:xfrm>
          <a:prstGeom prst="rect">
            <a:avLst/>
          </a:prstGeom>
          <a:noFill/>
        </p:spPr>
        <p:txBody>
          <a:bodyPr>
            <a:spAutoFit/>
          </a:bodyPr>
          <a:lstStyle/>
          <a:p>
            <a:pPr>
              <a:defRPr/>
            </a:pPr>
            <a:r>
              <a:rPr lang="en-US" dirty="0">
                <a:latin typeface="David" pitchFamily="34" charset="-79"/>
                <a:cs typeface="David" pitchFamily="34" charset="-79"/>
              </a:rPr>
              <a:t>Vertical shutters </a:t>
            </a:r>
            <a:r>
              <a:rPr lang="en-US" b="1" u="sng" dirty="0">
                <a:effectLst>
                  <a:outerShdw blurRad="38100" dist="38100" dir="2700000" algn="tl">
                    <a:srgbClr val="000000">
                      <a:alpha val="43137"/>
                    </a:srgbClr>
                  </a:outerShdw>
                </a:effectLst>
                <a:latin typeface="David" pitchFamily="34" charset="-79"/>
                <a:cs typeface="David" pitchFamily="34" charset="-79"/>
              </a:rPr>
              <a:t>in east and west </a:t>
            </a:r>
            <a:r>
              <a:rPr lang="en-US" dirty="0">
                <a:latin typeface="David" pitchFamily="34" charset="-79"/>
                <a:cs typeface="David" pitchFamily="34" charset="-79"/>
              </a:rPr>
              <a:t>elevation</a:t>
            </a:r>
          </a:p>
        </p:txBody>
      </p:sp>
      <p:sp>
        <p:nvSpPr>
          <p:cNvPr id="73741" name="TextBox 22"/>
          <p:cNvSpPr txBox="1">
            <a:spLocks noChangeArrowheads="1"/>
          </p:cNvSpPr>
          <p:nvPr/>
        </p:nvSpPr>
        <p:spPr bwMode="auto">
          <a:xfrm>
            <a:off x="0" y="5629275"/>
            <a:ext cx="1219200" cy="923925"/>
          </a:xfrm>
          <a:prstGeom prst="rect">
            <a:avLst/>
          </a:prstGeom>
          <a:noFill/>
          <a:ln w="9525">
            <a:noFill/>
            <a:miter lim="800000"/>
            <a:headEnd/>
            <a:tailEnd/>
          </a:ln>
        </p:spPr>
        <p:txBody>
          <a:bodyPr>
            <a:spAutoFit/>
          </a:bodyPr>
          <a:lstStyle/>
          <a:p>
            <a:r>
              <a:rPr lang="en-US">
                <a:latin typeface="David" pitchFamily="34" charset="-79"/>
                <a:cs typeface="David" pitchFamily="34" charset="-79"/>
              </a:rPr>
              <a:t>Shutters in ecotect software </a:t>
            </a:r>
          </a:p>
        </p:txBody>
      </p:sp>
      <p:sp>
        <p:nvSpPr>
          <p:cNvPr id="24" name="Down Arrow 23"/>
          <p:cNvSpPr/>
          <p:nvPr/>
        </p:nvSpPr>
        <p:spPr>
          <a:xfrm rot="18747039">
            <a:off x="2527300" y="3116263"/>
            <a:ext cx="269875" cy="16002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ppt_x"/>
                                          </p:val>
                                        </p:tav>
                                        <p:tav tm="100000">
                                          <p:val>
                                            <p:strVal val="#ppt_x"/>
                                          </p:val>
                                        </p:tav>
                                      </p:tavLst>
                                    </p:anim>
                                    <p:anim calcmode="lin" valueType="num">
                                      <p:cBhvr additive="base">
                                        <p:cTn id="8" dur="10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z="3200" smtClean="0"/>
              <a:t>1- Project Information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 name="TextBox 8"/>
          <p:cNvSpPr txBox="1"/>
          <p:nvPr/>
        </p:nvSpPr>
        <p:spPr>
          <a:xfrm>
            <a:off x="457200" y="1600200"/>
            <a:ext cx="8077200" cy="1508125"/>
          </a:xfrm>
          <a:prstGeom prst="rect">
            <a:avLst/>
          </a:prstGeom>
          <a:noFill/>
        </p:spPr>
        <p:txBody>
          <a:bodyPr>
            <a:spAutoFit/>
          </a:bodyPr>
          <a:lstStyle/>
          <a:p>
            <a:pPr marL="514350" indent="-514350">
              <a:defRPr/>
            </a:pPr>
            <a:r>
              <a:rPr lang="en-US" sz="2300" b="1" dirty="0">
                <a:latin typeface="Arial" pitchFamily="34" charset="0"/>
                <a:cs typeface="Arial" pitchFamily="34" charset="0"/>
              </a:rPr>
              <a:t>      This Graduation Project Interested in transforming a traditional building into an </a:t>
            </a:r>
            <a:r>
              <a:rPr lang="en-US" sz="2300" b="1" u="sng" dirty="0">
                <a:solidFill>
                  <a:schemeClr val="accent3">
                    <a:lumMod val="50000"/>
                  </a:schemeClr>
                </a:solidFill>
                <a:latin typeface="Arial" pitchFamily="34" charset="0"/>
                <a:cs typeface="Arial" pitchFamily="34" charset="0"/>
              </a:rPr>
              <a:t>Integrated Modern Green Building</a:t>
            </a:r>
            <a:r>
              <a:rPr lang="en-US" sz="2300" b="1" dirty="0">
                <a:latin typeface="Arial" pitchFamily="34" charset="0"/>
                <a:cs typeface="Arial" pitchFamily="34" charset="0"/>
              </a:rPr>
              <a:t> which is related to the Ministry of higher Education located in Ramallah City.</a:t>
            </a:r>
          </a:p>
        </p:txBody>
      </p:sp>
      <p:sp>
        <p:nvSpPr>
          <p:cNvPr id="37896" name="TextBox 10"/>
          <p:cNvSpPr txBox="1">
            <a:spLocks noChangeArrowheads="1"/>
          </p:cNvSpPr>
          <p:nvPr/>
        </p:nvSpPr>
        <p:spPr bwMode="auto">
          <a:xfrm>
            <a:off x="1143000" y="762000"/>
            <a:ext cx="2895600" cy="400050"/>
          </a:xfrm>
          <a:prstGeom prst="rect">
            <a:avLst/>
          </a:prstGeom>
          <a:noFill/>
          <a:ln w="9525">
            <a:noFill/>
            <a:miter lim="800000"/>
            <a:headEnd/>
            <a:tailEnd/>
          </a:ln>
        </p:spPr>
        <p:txBody>
          <a:bodyPr>
            <a:spAutoFit/>
          </a:bodyPr>
          <a:lstStyle/>
          <a:p>
            <a:r>
              <a:rPr lang="en-US" sz="2000" b="1">
                <a:solidFill>
                  <a:schemeClr val="bg1"/>
                </a:solidFill>
              </a:rPr>
              <a:t>A- General Overview</a:t>
            </a:r>
          </a:p>
        </p:txBody>
      </p:sp>
      <p:pic>
        <p:nvPicPr>
          <p:cNvPr id="37897" name="Picture 12" descr="1.jpg"/>
          <p:cNvPicPr>
            <a:picLocks noChangeAspect="1" noChangeArrowheads="1"/>
          </p:cNvPicPr>
          <p:nvPr/>
        </p:nvPicPr>
        <p:blipFill>
          <a:blip r:embed="rId3" cstate="print"/>
          <a:srcRect/>
          <a:stretch>
            <a:fillRect/>
          </a:stretch>
        </p:blipFill>
        <p:spPr bwMode="auto">
          <a:xfrm>
            <a:off x="3429000" y="3276600"/>
            <a:ext cx="5581650" cy="3124200"/>
          </a:xfrm>
          <a:prstGeom prst="rect">
            <a:avLst/>
          </a:prstGeom>
          <a:noFill/>
          <a:ln w="9525">
            <a:noFill/>
            <a:miter lim="800000"/>
            <a:headEnd/>
            <a:tailEnd/>
          </a:ln>
        </p:spPr>
      </p:pic>
      <p:sp>
        <p:nvSpPr>
          <p:cNvPr id="37898" name="TextBox 13"/>
          <p:cNvSpPr txBox="1">
            <a:spLocks noChangeArrowheads="1"/>
          </p:cNvSpPr>
          <p:nvPr/>
        </p:nvSpPr>
        <p:spPr bwMode="auto">
          <a:xfrm>
            <a:off x="914400" y="5867400"/>
            <a:ext cx="2514600" cy="338138"/>
          </a:xfrm>
          <a:prstGeom prst="rect">
            <a:avLst/>
          </a:prstGeom>
          <a:noFill/>
          <a:ln w="9525">
            <a:noFill/>
            <a:miter lim="800000"/>
            <a:headEnd/>
            <a:tailEnd/>
          </a:ln>
        </p:spPr>
        <p:txBody>
          <a:bodyPr>
            <a:spAutoFit/>
          </a:bodyPr>
          <a:lstStyle/>
          <a:p>
            <a:r>
              <a:rPr lang="en-US" sz="1600" b="1" i="1" u="sng"/>
              <a:t>The Proposed Building</a:t>
            </a:r>
          </a:p>
        </p:txBody>
      </p:sp>
    </p:spTree>
  </p:cSld>
  <p:clrMapOvr>
    <a:masterClrMapping/>
  </p:clrMapOvr>
  <p:transition>
    <p:pull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7475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74757"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475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990600" y="1447800"/>
            <a:ext cx="3429000" cy="1477963"/>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pic>
        <p:nvPicPr>
          <p:cNvPr id="74761" name="Picture 17"/>
          <p:cNvPicPr>
            <a:picLocks noChangeAspect="1" noChangeArrowheads="1"/>
          </p:cNvPicPr>
          <p:nvPr/>
        </p:nvPicPr>
        <p:blipFill>
          <a:blip r:embed="rId3" cstate="print"/>
          <a:srcRect/>
          <a:stretch>
            <a:fillRect/>
          </a:stretch>
        </p:blipFill>
        <p:spPr bwMode="auto">
          <a:xfrm>
            <a:off x="0" y="2514600"/>
            <a:ext cx="5181600" cy="4048125"/>
          </a:xfrm>
          <a:prstGeom prst="rect">
            <a:avLst/>
          </a:prstGeom>
          <a:noFill/>
          <a:ln w="9525">
            <a:noFill/>
            <a:miter lim="800000"/>
            <a:headEnd/>
            <a:tailEnd/>
          </a:ln>
        </p:spPr>
      </p:pic>
      <p:sp>
        <p:nvSpPr>
          <p:cNvPr id="74762" name="TextBox 18"/>
          <p:cNvSpPr txBox="1">
            <a:spLocks noChangeArrowheads="1"/>
          </p:cNvSpPr>
          <p:nvPr/>
        </p:nvSpPr>
        <p:spPr bwMode="auto">
          <a:xfrm>
            <a:off x="5181600" y="2514600"/>
            <a:ext cx="1905000" cy="1354138"/>
          </a:xfrm>
          <a:prstGeom prst="rect">
            <a:avLst/>
          </a:prstGeom>
          <a:noFill/>
          <a:ln w="9525">
            <a:noFill/>
            <a:miter lim="800000"/>
            <a:headEnd/>
            <a:tailEnd/>
          </a:ln>
        </p:spPr>
        <p:txBody>
          <a:bodyPr>
            <a:spAutoFit/>
          </a:bodyPr>
          <a:lstStyle/>
          <a:p>
            <a:r>
              <a:rPr lang="en-US" sz="1600"/>
              <a:t>Building shading at  8am</a:t>
            </a:r>
          </a:p>
          <a:p>
            <a:r>
              <a:rPr lang="en-US" sz="1600" u="sng"/>
              <a:t>In the 21</a:t>
            </a:r>
            <a:r>
              <a:rPr lang="en-US" sz="1600" u="sng" baseline="30000"/>
              <a:t>st   </a:t>
            </a:r>
            <a:r>
              <a:rPr lang="en-US" sz="1600" u="sng"/>
              <a:t>January </a:t>
            </a:r>
          </a:p>
          <a:p>
            <a:endParaRPr lang="en-US"/>
          </a:p>
        </p:txBody>
      </p:sp>
      <p:sp>
        <p:nvSpPr>
          <p:cNvPr id="74763"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r>
              <a:rPr lang="en-US" sz="1200">
                <a:cs typeface="Times New Roman" pitchFamily="18" charset="0"/>
              </a:rPr>
              <a:t>Building shading at  8am</a:t>
            </a:r>
            <a:endParaRPr lang="en-US" sz="900"/>
          </a:p>
          <a:p>
            <a:pPr eaLnBrk="0" hangingPunct="0"/>
            <a:r>
              <a:rPr lang="en-US" sz="1200">
                <a:cs typeface="Times New Roman" pitchFamily="18" charset="0"/>
              </a:rPr>
              <a:t>In the 21</a:t>
            </a:r>
            <a:r>
              <a:rPr lang="en-US" sz="1200" baseline="30000">
                <a:cs typeface="Times New Roman" pitchFamily="18" charset="0"/>
              </a:rPr>
              <a:t>st   </a:t>
            </a:r>
            <a:r>
              <a:rPr lang="en-US" sz="1200">
                <a:cs typeface="Times New Roman" pitchFamily="18" charset="0"/>
              </a:rPr>
              <a:t>January </a:t>
            </a:r>
            <a:endParaRPr lang="en-US"/>
          </a:p>
        </p:txBody>
      </p:sp>
      <p:sp>
        <p:nvSpPr>
          <p:cNvPr id="22" name="Down Arrow 21"/>
          <p:cNvSpPr/>
          <p:nvPr/>
        </p:nvSpPr>
        <p:spPr>
          <a:xfrm rot="20063285">
            <a:off x="873125" y="2741613"/>
            <a:ext cx="250825" cy="1547812"/>
          </a:xfrm>
          <a:prstGeom prst="downArrow">
            <a:avLst/>
          </a:prstGeom>
          <a:solidFill>
            <a:srgbClr val="FFC000">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7578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75781"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578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75784" name="TextBox 73"/>
          <p:cNvSpPr txBox="1">
            <a:spLocks noChangeArrowheads="1"/>
          </p:cNvSpPr>
          <p:nvPr/>
        </p:nvSpPr>
        <p:spPr bwMode="auto">
          <a:xfrm>
            <a:off x="609600" y="2590800"/>
            <a:ext cx="3733800" cy="646113"/>
          </a:xfrm>
          <a:prstGeom prst="rect">
            <a:avLst/>
          </a:prstGeom>
          <a:noFill/>
          <a:ln w="9525">
            <a:noFill/>
            <a:miter lim="800000"/>
            <a:headEnd/>
            <a:tailEnd/>
          </a:ln>
        </p:spPr>
        <p:txBody>
          <a:bodyPr>
            <a:spAutoFit/>
          </a:bodyPr>
          <a:lstStyle/>
          <a:p>
            <a:pPr>
              <a:buFont typeface="Arial" charset="0"/>
              <a:buChar char="•"/>
            </a:pPr>
            <a:r>
              <a:rPr lang="en-US"/>
              <a:t>Sun movement in summer season in </a:t>
            </a:r>
            <a:r>
              <a:rPr lang="en-US" b="1" u="sng"/>
              <a:t>south</a:t>
            </a:r>
            <a:r>
              <a:rPr lang="en-US"/>
              <a:t> facade </a:t>
            </a:r>
          </a:p>
        </p:txBody>
      </p:sp>
      <p:sp>
        <p:nvSpPr>
          <p:cNvPr id="75785" name="TextBox 77"/>
          <p:cNvSpPr txBox="1">
            <a:spLocks noChangeArrowheads="1"/>
          </p:cNvSpPr>
          <p:nvPr/>
        </p:nvSpPr>
        <p:spPr bwMode="auto">
          <a:xfrm>
            <a:off x="5562600" y="2754313"/>
            <a:ext cx="3048000" cy="369887"/>
          </a:xfrm>
          <a:prstGeom prst="rect">
            <a:avLst/>
          </a:prstGeom>
          <a:noFill/>
          <a:ln w="9525">
            <a:noFill/>
            <a:miter lim="800000"/>
            <a:headEnd/>
            <a:tailEnd/>
          </a:ln>
        </p:spPr>
        <p:txBody>
          <a:bodyPr>
            <a:spAutoFit/>
          </a:bodyPr>
          <a:lstStyle/>
          <a:p>
            <a:pPr>
              <a:buFont typeface="Arial" charset="0"/>
              <a:buChar char="•"/>
            </a:pPr>
            <a:r>
              <a:rPr lang="en-US"/>
              <a:t>Shutters specification </a:t>
            </a:r>
          </a:p>
        </p:txBody>
      </p:sp>
      <p:sp>
        <p:nvSpPr>
          <p:cNvPr id="31" name="TextBox 30"/>
          <p:cNvSpPr txBox="1"/>
          <p:nvPr/>
        </p:nvSpPr>
        <p:spPr>
          <a:xfrm>
            <a:off x="990600" y="1447800"/>
            <a:ext cx="3429000" cy="2032000"/>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p>
          <a:p>
            <a:pPr marL="342900" indent="-342900" algn="r">
              <a:defRPr/>
            </a:pPr>
            <a:r>
              <a:rPr lang="en-US" u="sng" dirty="0">
                <a:latin typeface="Arial Rounded MT Bold" pitchFamily="34" charset="0"/>
              </a:rPr>
              <a:t>External shutters</a:t>
            </a:r>
          </a:p>
          <a:p>
            <a:pPr marL="342900" indent="-342900" algn="r">
              <a:defRPr/>
            </a:pPr>
            <a:r>
              <a:rPr lang="en-US" u="sng" dirty="0">
                <a:latin typeface="Arial Rounded MT Bold" pitchFamily="34" charset="0"/>
              </a:rPr>
              <a:t>south elevation</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pic>
        <p:nvPicPr>
          <p:cNvPr id="75787" name="Picture 31" descr="http://www.coltinfo.co.uk/products-and-systems/architectural-solutions/solar-shading-systems/img-south-facing-facades.jpeg"/>
          <p:cNvPicPr>
            <a:picLocks noChangeAspect="1" noChangeArrowheads="1"/>
          </p:cNvPicPr>
          <p:nvPr/>
        </p:nvPicPr>
        <p:blipFill>
          <a:blip r:embed="rId3" cstate="print"/>
          <a:srcRect/>
          <a:stretch>
            <a:fillRect/>
          </a:stretch>
        </p:blipFill>
        <p:spPr bwMode="auto">
          <a:xfrm>
            <a:off x="533400" y="3276600"/>
            <a:ext cx="4114800" cy="2771775"/>
          </a:xfrm>
          <a:prstGeom prst="rect">
            <a:avLst/>
          </a:prstGeom>
          <a:noFill/>
          <a:ln w="9525">
            <a:noFill/>
            <a:miter lim="800000"/>
            <a:headEnd/>
            <a:tailEnd/>
          </a:ln>
        </p:spPr>
      </p:pic>
      <p:cxnSp>
        <p:nvCxnSpPr>
          <p:cNvPr id="34" name="Straight Arrow Connector 33"/>
          <p:cNvCxnSpPr/>
          <p:nvPr/>
        </p:nvCxnSpPr>
        <p:spPr>
          <a:xfrm rot="5400000">
            <a:off x="1866900" y="3848100"/>
            <a:ext cx="1219200" cy="838200"/>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36" name="Flowchart: Connector 35"/>
          <p:cNvSpPr/>
          <p:nvPr/>
        </p:nvSpPr>
        <p:spPr>
          <a:xfrm>
            <a:off x="2895600" y="3276600"/>
            <a:ext cx="304800" cy="304800"/>
          </a:xfrm>
          <a:prstGeom prst="flowChartConnecto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9" name="Straight Connector 38"/>
          <p:cNvCxnSpPr/>
          <p:nvPr/>
        </p:nvCxnSpPr>
        <p:spPr>
          <a:xfrm>
            <a:off x="2057400" y="4876800"/>
            <a:ext cx="990600" cy="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0" name="Arc 39"/>
          <p:cNvSpPr/>
          <p:nvPr/>
        </p:nvSpPr>
        <p:spPr>
          <a:xfrm>
            <a:off x="1981200" y="4572000"/>
            <a:ext cx="381000" cy="609600"/>
          </a:xfrm>
          <a:prstGeom prst="arc">
            <a:avLst>
              <a:gd name="adj1" fmla="val 16910896"/>
              <a:gd name="adj2" fmla="val 0"/>
            </a:avLst>
          </a:prstGeom>
          <a:ln w="254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1" name="TextBox 40"/>
          <p:cNvSpPr txBox="1">
            <a:spLocks noChangeArrowheads="1"/>
          </p:cNvSpPr>
          <p:nvPr/>
        </p:nvSpPr>
        <p:spPr bwMode="auto">
          <a:xfrm>
            <a:off x="2438400" y="4572000"/>
            <a:ext cx="762000" cy="369888"/>
          </a:xfrm>
          <a:prstGeom prst="rect">
            <a:avLst/>
          </a:prstGeom>
          <a:noFill/>
          <a:ln w="9525">
            <a:noFill/>
            <a:miter lim="800000"/>
            <a:headEnd/>
            <a:tailEnd/>
          </a:ln>
        </p:spPr>
        <p:txBody>
          <a:bodyPr>
            <a:spAutoFit/>
          </a:bodyPr>
          <a:lstStyle/>
          <a:p>
            <a:r>
              <a:rPr lang="en-US"/>
              <a:t>65.4</a:t>
            </a:r>
          </a:p>
        </p:txBody>
      </p:sp>
      <p:sp>
        <p:nvSpPr>
          <p:cNvPr id="42" name="TextBox 41"/>
          <p:cNvSpPr txBox="1">
            <a:spLocks noChangeArrowheads="1"/>
          </p:cNvSpPr>
          <p:nvPr/>
        </p:nvSpPr>
        <p:spPr bwMode="auto">
          <a:xfrm>
            <a:off x="1066800" y="3352800"/>
            <a:ext cx="1295400" cy="369888"/>
          </a:xfrm>
          <a:prstGeom prst="rect">
            <a:avLst/>
          </a:prstGeom>
          <a:noFill/>
          <a:ln w="9525">
            <a:noFill/>
            <a:miter lim="800000"/>
            <a:headEnd/>
            <a:tailEnd/>
          </a:ln>
        </p:spPr>
        <p:txBody>
          <a:bodyPr>
            <a:spAutoFit/>
          </a:bodyPr>
          <a:lstStyle/>
          <a:p>
            <a:r>
              <a:rPr lang="en-US"/>
              <a:t>11.00am</a:t>
            </a:r>
          </a:p>
        </p:txBody>
      </p:sp>
      <p:pic>
        <p:nvPicPr>
          <p:cNvPr id="44" name="Picture 43"/>
          <p:cNvPicPr/>
          <p:nvPr/>
        </p:nvPicPr>
        <p:blipFill>
          <a:blip r:embed="rId4" cstate="print"/>
          <a:srcRect r="47222" b="10769"/>
          <a:stretch>
            <a:fillRect/>
          </a:stretch>
        </p:blipFill>
        <p:spPr bwMode="auto">
          <a:xfrm>
            <a:off x="5486400" y="3505200"/>
            <a:ext cx="2133600" cy="2209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1000" fill="hold"/>
                                        <p:tgtEl>
                                          <p:spTgt spid="41"/>
                                        </p:tgtEl>
                                        <p:attrNameLst>
                                          <p:attrName>ppt_x</p:attrName>
                                        </p:attrNameLst>
                                      </p:cBhvr>
                                      <p:tavLst>
                                        <p:tav tm="0">
                                          <p:val>
                                            <p:strVal val="0-#ppt_w/2"/>
                                          </p:val>
                                        </p:tav>
                                        <p:tav tm="100000">
                                          <p:val>
                                            <p:strVal val="#ppt_x"/>
                                          </p:val>
                                        </p:tav>
                                      </p:tavLst>
                                    </p:anim>
                                    <p:anim calcmode="lin" valueType="num">
                                      <p:cBhvr additive="base">
                                        <p:cTn id="19" dur="1000" fill="hold"/>
                                        <p:tgtEl>
                                          <p:spTgt spid="41"/>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1000" fill="hold"/>
                                        <p:tgtEl>
                                          <p:spTgt spid="39"/>
                                        </p:tgtEl>
                                        <p:attrNameLst>
                                          <p:attrName>ppt_x</p:attrName>
                                        </p:attrNameLst>
                                      </p:cBhvr>
                                      <p:tavLst>
                                        <p:tav tm="0">
                                          <p:val>
                                            <p:strVal val="0-#ppt_w/2"/>
                                          </p:val>
                                        </p:tav>
                                        <p:tav tm="100000">
                                          <p:val>
                                            <p:strVal val="#ppt_x"/>
                                          </p:val>
                                        </p:tav>
                                      </p:tavLst>
                                    </p:anim>
                                    <p:anim calcmode="lin" valueType="num">
                                      <p:cBhvr additive="base">
                                        <p:cTn id="23" dur="1000" fill="hold"/>
                                        <p:tgtEl>
                                          <p:spTgt spid="39"/>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1000" fill="hold"/>
                                        <p:tgtEl>
                                          <p:spTgt spid="40"/>
                                        </p:tgtEl>
                                        <p:attrNameLst>
                                          <p:attrName>ppt_x</p:attrName>
                                        </p:attrNameLst>
                                      </p:cBhvr>
                                      <p:tavLst>
                                        <p:tav tm="0">
                                          <p:val>
                                            <p:strVal val="0-#ppt_w/2"/>
                                          </p:val>
                                        </p:tav>
                                        <p:tav tm="100000">
                                          <p:val>
                                            <p:strVal val="#ppt_x"/>
                                          </p:val>
                                        </p:tav>
                                      </p:tavLst>
                                    </p:anim>
                                    <p:anim calcmode="lin" valueType="num">
                                      <p:cBhvr additive="base">
                                        <p:cTn id="27" dur="1000" fill="hold"/>
                                        <p:tgtEl>
                                          <p:spTgt spid="4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1000" fill="hold"/>
                                        <p:tgtEl>
                                          <p:spTgt spid="42"/>
                                        </p:tgtEl>
                                        <p:attrNameLst>
                                          <p:attrName>ppt_x</p:attrName>
                                        </p:attrNameLst>
                                      </p:cBhvr>
                                      <p:tavLst>
                                        <p:tav tm="0">
                                          <p:val>
                                            <p:strVal val="0-#ppt_w/2"/>
                                          </p:val>
                                        </p:tav>
                                        <p:tav tm="100000">
                                          <p:val>
                                            <p:strVal val="#ppt_x"/>
                                          </p:val>
                                        </p:tav>
                                      </p:tavLst>
                                    </p:anim>
                                    <p:anim calcmode="lin" valueType="num">
                                      <p:cBhvr additive="base">
                                        <p:cTn id="31" dur="10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1" grpId="0"/>
      <p:bldP spid="4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7680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76805"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680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990600" y="1447800"/>
            <a:ext cx="3429000" cy="2032000"/>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p>
          <a:p>
            <a:pPr marL="342900" indent="-342900" algn="r">
              <a:defRPr/>
            </a:pPr>
            <a:r>
              <a:rPr lang="en-US" u="sng" dirty="0">
                <a:latin typeface="Arial Rounded MT Bold" pitchFamily="34" charset="0"/>
              </a:rPr>
              <a:t>External shutters</a:t>
            </a:r>
          </a:p>
          <a:p>
            <a:pPr marL="342900" indent="-342900" algn="r">
              <a:defRPr/>
            </a:pPr>
            <a:r>
              <a:rPr lang="en-US" u="sng" dirty="0">
                <a:latin typeface="Arial Rounded MT Bold" pitchFamily="34" charset="0"/>
              </a:rPr>
              <a:t>south elevation</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pic>
        <p:nvPicPr>
          <p:cNvPr id="76809" name="Picture 9"/>
          <p:cNvPicPr>
            <a:picLocks noChangeAspect="1" noChangeArrowheads="1"/>
          </p:cNvPicPr>
          <p:nvPr/>
        </p:nvPicPr>
        <p:blipFill>
          <a:blip r:embed="rId3" cstate="print"/>
          <a:srcRect/>
          <a:stretch>
            <a:fillRect/>
          </a:stretch>
        </p:blipFill>
        <p:spPr bwMode="auto">
          <a:xfrm>
            <a:off x="304800" y="3200400"/>
            <a:ext cx="3124200" cy="2562225"/>
          </a:xfrm>
          <a:prstGeom prst="rect">
            <a:avLst/>
          </a:prstGeom>
          <a:noFill/>
          <a:ln w="9525">
            <a:noFill/>
            <a:miter lim="800000"/>
            <a:headEnd/>
            <a:tailEnd/>
          </a:ln>
        </p:spPr>
      </p:pic>
      <p:pic>
        <p:nvPicPr>
          <p:cNvPr id="76810" name="Picture 10"/>
          <p:cNvPicPr>
            <a:picLocks noChangeAspect="1" noChangeArrowheads="1"/>
          </p:cNvPicPr>
          <p:nvPr/>
        </p:nvPicPr>
        <p:blipFill>
          <a:blip r:embed="rId4" cstate="print"/>
          <a:srcRect/>
          <a:stretch>
            <a:fillRect/>
          </a:stretch>
        </p:blipFill>
        <p:spPr bwMode="auto">
          <a:xfrm>
            <a:off x="3564731" y="2819400"/>
            <a:ext cx="5426869" cy="32766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7782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77829"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783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990600" y="1219200"/>
            <a:ext cx="3429000" cy="2032000"/>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p>
          <a:p>
            <a:pPr marL="342900" indent="-342900" algn="r">
              <a:defRPr/>
            </a:pPr>
            <a:r>
              <a:rPr lang="en-US" u="sng" dirty="0">
                <a:latin typeface="Arial Rounded MT Bold" pitchFamily="34" charset="0"/>
              </a:rPr>
              <a:t>External shutters</a:t>
            </a:r>
          </a:p>
          <a:p>
            <a:pPr marL="342900" indent="-342900" algn="r">
              <a:defRPr/>
            </a:pPr>
            <a:r>
              <a:rPr lang="en-US" u="sng" dirty="0">
                <a:latin typeface="Arial Rounded MT Bold" pitchFamily="34" charset="0"/>
              </a:rPr>
              <a:t>south elevation</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pic>
        <p:nvPicPr>
          <p:cNvPr id="77833" name="Picture 9"/>
          <p:cNvPicPr>
            <a:picLocks noChangeAspect="1" noChangeArrowheads="1"/>
          </p:cNvPicPr>
          <p:nvPr/>
        </p:nvPicPr>
        <p:blipFill>
          <a:blip r:embed="rId3" cstate="print"/>
          <a:srcRect/>
          <a:stretch>
            <a:fillRect/>
          </a:stretch>
        </p:blipFill>
        <p:spPr bwMode="auto">
          <a:xfrm>
            <a:off x="0" y="2362200"/>
            <a:ext cx="6096000" cy="3810000"/>
          </a:xfrm>
          <a:prstGeom prst="rect">
            <a:avLst/>
          </a:prstGeom>
          <a:noFill/>
          <a:ln w="9525">
            <a:noFill/>
            <a:miter lim="800000"/>
            <a:headEnd/>
            <a:tailEnd/>
          </a:ln>
        </p:spPr>
      </p:pic>
      <p:sp>
        <p:nvSpPr>
          <p:cNvPr id="11" name="TextBox 10"/>
          <p:cNvSpPr txBox="1"/>
          <p:nvPr/>
        </p:nvSpPr>
        <p:spPr>
          <a:xfrm>
            <a:off x="0" y="6183313"/>
            <a:ext cx="5562600" cy="369887"/>
          </a:xfrm>
          <a:prstGeom prst="rect">
            <a:avLst/>
          </a:prstGeom>
          <a:noFill/>
        </p:spPr>
        <p:txBody>
          <a:bodyPr>
            <a:spAutoFit/>
          </a:bodyPr>
          <a:lstStyle/>
          <a:p>
            <a:pPr>
              <a:defRPr/>
            </a:pPr>
            <a:r>
              <a:rPr lang="en-US" dirty="0"/>
              <a:t>Shutters in </a:t>
            </a:r>
            <a:r>
              <a:rPr lang="en-US" b="1" u="sng" dirty="0">
                <a:effectLst>
                  <a:outerShdw blurRad="38100" dist="38100" dir="2700000" algn="tl">
                    <a:srgbClr val="000000">
                      <a:alpha val="43137"/>
                    </a:srgbClr>
                  </a:outerShdw>
                </a:effectLst>
              </a:rPr>
              <a:t>ecotect </a:t>
            </a:r>
          </a:p>
        </p:txBody>
      </p:sp>
      <p:cxnSp>
        <p:nvCxnSpPr>
          <p:cNvPr id="13" name="Straight Arrow Connector 12"/>
          <p:cNvCxnSpPr/>
          <p:nvPr/>
        </p:nvCxnSpPr>
        <p:spPr>
          <a:xfrm rot="5400000">
            <a:off x="3238500" y="3238500"/>
            <a:ext cx="762000" cy="533400"/>
          </a:xfrm>
          <a:prstGeom prst="straightConnector1">
            <a:avLst/>
          </a:prstGeom>
          <a:ln w="38100">
            <a:solidFill>
              <a:srgbClr val="CC6600"/>
            </a:solidFill>
            <a:tailEnd type="arrow"/>
          </a:ln>
          <a:effectLst>
            <a:innerShdw blurRad="63500" dist="508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858000" y="4267200"/>
            <a:ext cx="1676400" cy="923925"/>
          </a:xfrm>
          <a:prstGeom prst="rect">
            <a:avLst/>
          </a:prstGeom>
          <a:noFill/>
        </p:spPr>
        <p:txBody>
          <a:bodyPr>
            <a:spAutoFit/>
          </a:bodyPr>
          <a:lstStyle/>
          <a:p>
            <a:pPr>
              <a:defRPr/>
            </a:pPr>
            <a:r>
              <a:rPr lang="en-US" dirty="0">
                <a:latin typeface="David" pitchFamily="34" charset="-79"/>
                <a:cs typeface="David" pitchFamily="34" charset="-79"/>
              </a:rPr>
              <a:t>Horizontal shutters </a:t>
            </a:r>
            <a:r>
              <a:rPr lang="en-US" b="1" u="sng" dirty="0">
                <a:effectLst>
                  <a:outerShdw blurRad="38100" dist="38100" dir="2700000" algn="tl">
                    <a:srgbClr val="000000">
                      <a:alpha val="43137"/>
                    </a:srgbClr>
                  </a:outerShdw>
                </a:effectLst>
                <a:latin typeface="David" pitchFamily="34" charset="-79"/>
                <a:cs typeface="David" pitchFamily="34" charset="-79"/>
              </a:rPr>
              <a:t>south </a:t>
            </a:r>
            <a:r>
              <a:rPr lang="en-US" dirty="0">
                <a:latin typeface="David" pitchFamily="34" charset="-79"/>
                <a:cs typeface="David" pitchFamily="34" charset="-79"/>
              </a:rPr>
              <a:t>elevation</a:t>
            </a:r>
          </a:p>
        </p:txBody>
      </p:sp>
      <p:sp>
        <p:nvSpPr>
          <p:cNvPr id="77837" name="Rectangle 15"/>
          <p:cNvSpPr>
            <a:spLocks noChangeArrowheads="1"/>
          </p:cNvSpPr>
          <p:nvPr/>
        </p:nvSpPr>
        <p:spPr bwMode="auto">
          <a:xfrm>
            <a:off x="4343400" y="2362200"/>
            <a:ext cx="1371600" cy="830263"/>
          </a:xfrm>
          <a:prstGeom prst="rect">
            <a:avLst/>
          </a:prstGeom>
          <a:noFill/>
          <a:ln w="9525">
            <a:noFill/>
            <a:miter lim="800000"/>
            <a:headEnd/>
            <a:tailEnd/>
          </a:ln>
        </p:spPr>
        <p:txBody>
          <a:bodyPr>
            <a:spAutoFit/>
          </a:bodyPr>
          <a:lstStyle/>
          <a:p>
            <a:r>
              <a:rPr lang="en-US" sz="1200">
                <a:solidFill>
                  <a:schemeClr val="bg1"/>
                </a:solidFill>
                <a:latin typeface="Arial Rounded MT Bold" pitchFamily="34" charset="0"/>
              </a:rPr>
              <a:t>Building shading at 11pm in the 21 of April</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7885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78853"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885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a:t>
            </a:r>
            <a:r>
              <a:rPr lang="en-US" sz="2000" b="1" dirty="0">
                <a:solidFill>
                  <a:schemeClr val="bg1"/>
                </a:solidFill>
              </a:rPr>
              <a:t>design</a:t>
            </a:r>
          </a:p>
        </p:txBody>
      </p:sp>
      <p:sp>
        <p:nvSpPr>
          <p:cNvPr id="9" name="TextBox 8"/>
          <p:cNvSpPr txBox="1"/>
          <p:nvPr/>
        </p:nvSpPr>
        <p:spPr>
          <a:xfrm>
            <a:off x="990600" y="1219200"/>
            <a:ext cx="3429000" cy="2032000"/>
          </a:xfrm>
          <a:prstGeom prst="rect">
            <a:avLst/>
          </a:prstGeom>
          <a:noFill/>
        </p:spPr>
        <p:txBody>
          <a:bodyPr>
            <a:spAutoFit/>
          </a:bodyPr>
          <a:lstStyle/>
          <a:p>
            <a:pPr marL="342900" indent="-342900">
              <a:defRPr/>
            </a:pPr>
            <a:r>
              <a:rPr lang="en-US" b="1" i="1" dirty="0">
                <a:effectLst>
                  <a:outerShdw blurRad="38100" dist="38100" dir="2700000" algn="tl">
                    <a:srgbClr val="000000">
                      <a:alpha val="43137"/>
                    </a:srgbClr>
                  </a:outerShdw>
                </a:effectLst>
              </a:rPr>
              <a:t>2- (building shading element )</a:t>
            </a:r>
          </a:p>
          <a:p>
            <a:pPr marL="342900" indent="-342900" algn="r">
              <a:defRPr/>
            </a:pPr>
            <a:r>
              <a:rPr lang="en-US" u="sng" dirty="0">
                <a:latin typeface="Arial Rounded MT Bold" pitchFamily="34" charset="0"/>
              </a:rPr>
              <a:t>External shutters</a:t>
            </a:r>
          </a:p>
          <a:p>
            <a:pPr marL="342900" indent="-342900" algn="r">
              <a:defRPr/>
            </a:pPr>
            <a:r>
              <a:rPr lang="en-US" u="sng" dirty="0">
                <a:latin typeface="Arial Rounded MT Bold" pitchFamily="34" charset="0"/>
              </a:rPr>
              <a:t>south elevation</a:t>
            </a:r>
          </a:p>
          <a:p>
            <a:pPr marL="342900" indent="-342900">
              <a:defRPr/>
            </a:pPr>
            <a:endParaRPr lang="en-US" dirty="0"/>
          </a:p>
          <a:p>
            <a:pPr marL="342900" indent="-342900">
              <a:defRPr/>
            </a:pPr>
            <a:endParaRPr lang="en-US" dirty="0"/>
          </a:p>
          <a:p>
            <a:pPr>
              <a:defRPr/>
            </a:pPr>
            <a:endParaRPr lang="en-US" dirty="0"/>
          </a:p>
          <a:p>
            <a:pPr>
              <a:defRPr/>
            </a:pPr>
            <a:r>
              <a:rPr lang="en-US" dirty="0"/>
              <a:t> </a:t>
            </a:r>
          </a:p>
        </p:txBody>
      </p:sp>
      <p:pic>
        <p:nvPicPr>
          <p:cNvPr id="78857" name="Picture 9"/>
          <p:cNvPicPr>
            <a:picLocks noChangeAspect="1" noChangeArrowheads="1"/>
          </p:cNvPicPr>
          <p:nvPr/>
        </p:nvPicPr>
        <p:blipFill>
          <a:blip r:embed="rId3" cstate="print"/>
          <a:srcRect/>
          <a:stretch>
            <a:fillRect/>
          </a:stretch>
        </p:blipFill>
        <p:spPr bwMode="auto">
          <a:xfrm>
            <a:off x="0" y="2486025"/>
            <a:ext cx="5772150" cy="4067175"/>
          </a:xfrm>
          <a:prstGeom prst="rect">
            <a:avLst/>
          </a:prstGeom>
          <a:noFill/>
          <a:ln w="9525">
            <a:noFill/>
            <a:miter lim="800000"/>
            <a:headEnd/>
            <a:tailEnd/>
          </a:ln>
        </p:spPr>
      </p:pic>
      <p:sp>
        <p:nvSpPr>
          <p:cNvPr id="78858" name="Rectangle 9"/>
          <p:cNvSpPr>
            <a:spLocks noChangeArrowheads="1"/>
          </p:cNvSpPr>
          <p:nvPr/>
        </p:nvSpPr>
        <p:spPr bwMode="auto">
          <a:xfrm>
            <a:off x="4038600" y="2522538"/>
            <a:ext cx="1981200" cy="830262"/>
          </a:xfrm>
          <a:prstGeom prst="rect">
            <a:avLst/>
          </a:prstGeom>
          <a:noFill/>
          <a:ln w="9525">
            <a:noFill/>
            <a:miter lim="800000"/>
            <a:headEnd/>
            <a:tailEnd/>
          </a:ln>
        </p:spPr>
        <p:txBody>
          <a:bodyPr anchor="ctr">
            <a:spAutoFit/>
          </a:bodyPr>
          <a:lstStyle/>
          <a:p>
            <a:pPr eaLnBrk="0" hangingPunct="0"/>
            <a:r>
              <a:rPr lang="en-US" sz="1600">
                <a:solidFill>
                  <a:schemeClr val="bg1"/>
                </a:solidFill>
                <a:latin typeface="Century" pitchFamily="18" charset="0"/>
                <a:cs typeface="Times New Roman" pitchFamily="18" charset="0"/>
              </a:rPr>
              <a:t>Building shading at 11 am on 21 January </a:t>
            </a:r>
            <a:endParaRPr lang="en-US" sz="1600">
              <a:solidFill>
                <a:schemeClr val="bg1"/>
              </a:solidFill>
              <a:latin typeface="Century" pitchFamily="18" charset="0"/>
            </a:endParaRPr>
          </a:p>
        </p:txBody>
      </p:sp>
    </p:spTree>
  </p:cSld>
  <p:clrMapOvr>
    <a:masterClrMapping/>
  </p:clrMapOvr>
  <p:transition>
    <p:pull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0900" name="Picture 4" descr="شعار الجامعة"/>
          <p:cNvPicPr>
            <a:picLocks noChangeAspect="1" noChangeArrowheads="1"/>
          </p:cNvPicPr>
          <p:nvPr/>
        </p:nvPicPr>
        <p:blipFill>
          <a:blip r:embed="rId3" cstate="print"/>
          <a:srcRect/>
          <a:stretch>
            <a:fillRect/>
          </a:stretch>
        </p:blipFill>
        <p:spPr bwMode="auto">
          <a:xfrm>
            <a:off x="76200" y="76200"/>
            <a:ext cx="990600" cy="609600"/>
          </a:xfrm>
          <a:prstGeom prst="rect">
            <a:avLst/>
          </a:prstGeom>
          <a:noFill/>
          <a:ln w="9525">
            <a:noFill/>
            <a:miter lim="800000"/>
            <a:headEnd/>
            <a:tailEnd/>
          </a:ln>
        </p:spPr>
      </p:pic>
      <p:sp>
        <p:nvSpPr>
          <p:cNvPr id="8090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090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design</a:t>
            </a:r>
            <a:endParaRPr lang="en-US" sz="2000" b="1" dirty="0">
              <a:solidFill>
                <a:schemeClr val="bg1"/>
              </a:solidFill>
            </a:endParaRPr>
          </a:p>
        </p:txBody>
      </p:sp>
      <p:sp>
        <p:nvSpPr>
          <p:cNvPr id="9" name="TextBox 8"/>
          <p:cNvSpPr txBox="1"/>
          <p:nvPr/>
        </p:nvSpPr>
        <p:spPr>
          <a:xfrm>
            <a:off x="0" y="1219200"/>
            <a:ext cx="1371600" cy="923330"/>
          </a:xfrm>
          <a:prstGeom prst="rect">
            <a:avLst/>
          </a:prstGeom>
          <a:noFill/>
        </p:spPr>
        <p:txBody>
          <a:bodyPr wrap="square">
            <a:spAutoFit/>
          </a:bodyPr>
          <a:lstStyle/>
          <a:p>
            <a:pPr>
              <a:defRPr/>
            </a:pPr>
            <a:r>
              <a:rPr lang="en-US" b="1" dirty="0" smtClean="0"/>
              <a:t>Sun </a:t>
            </a:r>
          </a:p>
          <a:p>
            <a:pPr>
              <a:defRPr/>
            </a:pPr>
            <a:r>
              <a:rPr lang="en-US" b="1" dirty="0" smtClean="0"/>
              <a:t>Movement  at  June</a:t>
            </a:r>
            <a:r>
              <a:rPr lang="en-US" dirty="0" smtClean="0"/>
              <a:t>:</a:t>
            </a:r>
          </a:p>
        </p:txBody>
      </p:sp>
      <p:pic>
        <p:nvPicPr>
          <p:cNvPr id="10" name="Alaa  june_0001.avi">
            <a:hlinkClick r:id="" action="ppaction://media"/>
          </p:cNvPr>
          <p:cNvPicPr>
            <a:picLocks noRot="1" noChangeAspect="1"/>
          </p:cNvPicPr>
          <p:nvPr>
            <a:videoFile r:link="rId1"/>
          </p:nvPr>
        </p:nvPicPr>
        <p:blipFill>
          <a:blip r:embed="rId4" cstate="print"/>
          <a:stretch>
            <a:fillRect/>
          </a:stretch>
        </p:blipFill>
        <p:spPr>
          <a:xfrm>
            <a:off x="1600200" y="1250121"/>
            <a:ext cx="7010400" cy="5303079"/>
          </a:xfrm>
          <a:prstGeom prst="rect">
            <a:avLst/>
          </a:prstGeom>
        </p:spPr>
      </p:pic>
    </p:spTree>
  </p:cSld>
  <p:clrMapOvr>
    <a:masterClrMapping/>
  </p:clrMapOvr>
  <p:transition>
    <p:pull dir="d"/>
  </p:transition>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0900" name="Picture 4" descr="شعار الجامعة"/>
          <p:cNvPicPr>
            <a:picLocks noChangeAspect="1" noChangeArrowheads="1"/>
          </p:cNvPicPr>
          <p:nvPr/>
        </p:nvPicPr>
        <p:blipFill>
          <a:blip r:embed="rId3" cstate="print"/>
          <a:srcRect/>
          <a:stretch>
            <a:fillRect/>
          </a:stretch>
        </p:blipFill>
        <p:spPr bwMode="auto">
          <a:xfrm>
            <a:off x="76200" y="76200"/>
            <a:ext cx="990600" cy="609600"/>
          </a:xfrm>
          <a:prstGeom prst="rect">
            <a:avLst/>
          </a:prstGeom>
          <a:noFill/>
          <a:ln w="9525">
            <a:noFill/>
            <a:miter lim="800000"/>
            <a:headEnd/>
            <a:tailEnd/>
          </a:ln>
        </p:spPr>
      </p:pic>
      <p:sp>
        <p:nvSpPr>
          <p:cNvPr id="8090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090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design</a:t>
            </a:r>
            <a:endParaRPr lang="en-US" sz="2000" b="1" dirty="0">
              <a:solidFill>
                <a:schemeClr val="bg1"/>
              </a:solidFill>
            </a:endParaRPr>
          </a:p>
        </p:txBody>
      </p:sp>
      <p:sp>
        <p:nvSpPr>
          <p:cNvPr id="9" name="TextBox 8"/>
          <p:cNvSpPr txBox="1"/>
          <p:nvPr/>
        </p:nvSpPr>
        <p:spPr>
          <a:xfrm>
            <a:off x="0" y="1219200"/>
            <a:ext cx="1371600" cy="1200329"/>
          </a:xfrm>
          <a:prstGeom prst="rect">
            <a:avLst/>
          </a:prstGeom>
          <a:noFill/>
        </p:spPr>
        <p:txBody>
          <a:bodyPr wrap="square">
            <a:spAutoFit/>
          </a:bodyPr>
          <a:lstStyle/>
          <a:p>
            <a:pPr>
              <a:defRPr/>
            </a:pPr>
            <a:r>
              <a:rPr lang="en-US" b="1" dirty="0" smtClean="0"/>
              <a:t>Sun </a:t>
            </a:r>
          </a:p>
          <a:p>
            <a:pPr>
              <a:defRPr/>
            </a:pPr>
            <a:r>
              <a:rPr lang="en-US" b="1" dirty="0" smtClean="0"/>
              <a:t>Movement  at January</a:t>
            </a:r>
            <a:r>
              <a:rPr lang="en-US" dirty="0" smtClean="0"/>
              <a:t>:</a:t>
            </a:r>
          </a:p>
        </p:txBody>
      </p:sp>
      <p:pic>
        <p:nvPicPr>
          <p:cNvPr id="11" name="Alaa_0001.avi">
            <a:hlinkClick r:id="" action="ppaction://media"/>
          </p:cNvPr>
          <p:cNvPicPr>
            <a:picLocks noRot="1" noChangeAspect="1"/>
          </p:cNvPicPr>
          <p:nvPr>
            <a:videoFile r:link="rId1"/>
          </p:nvPr>
        </p:nvPicPr>
        <p:blipFill>
          <a:blip r:embed="rId4" cstate="print"/>
          <a:stretch>
            <a:fillRect/>
          </a:stretch>
        </p:blipFill>
        <p:spPr>
          <a:xfrm>
            <a:off x="1447800" y="1219200"/>
            <a:ext cx="6629400" cy="5322390"/>
          </a:xfrm>
          <a:prstGeom prst="rect">
            <a:avLst/>
          </a:prstGeom>
        </p:spPr>
      </p:pic>
    </p:spTree>
  </p:cSld>
  <p:clrMapOvr>
    <a:masterClrMapping/>
  </p:clrMapOvr>
  <p:transition>
    <p:pull dir="d"/>
  </p:transition>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1"/>
                                        </p:tgtEl>
                                      </p:cBhvr>
                                    </p:cmd>
                                  </p:childTnLst>
                                </p:cTn>
                              </p:par>
                            </p:childTnLst>
                          </p:cTn>
                        </p:par>
                      </p:childTnLst>
                    </p:cTn>
                  </p:par>
                </p:childTnLst>
              </p:cTn>
              <p:nextCondLst>
                <p:cond evt="onClick" delay="0">
                  <p:tgtEl>
                    <p:spTgt spid="11"/>
                  </p:tgtEl>
                </p:cond>
              </p:nextCondLst>
            </p:seq>
            <p:video>
              <p:cMediaNode>
                <p:cTn id="7" fill="hold" display="0">
                  <p:stCondLst>
                    <p:cond delay="indefinite"/>
                  </p:stCondLst>
                  <p:endCondLst>
                    <p:cond evt="onNext" delay="0">
                      <p:tgtEl>
                        <p:sldTgt/>
                      </p:tgtEl>
                    </p:cond>
                    <p:cond evt="onPrev" delay="0">
                      <p:tgtEl>
                        <p:sldTgt/>
                      </p:tgtEl>
                    </p:cond>
                  </p:endCondLst>
                </p:cTn>
                <p:tgtEl>
                  <p:spTgt spid="11"/>
                </p:tgtEl>
              </p:cMediaNode>
            </p:vide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0900" name="Picture 4" descr="شعار الجامعة"/>
          <p:cNvPicPr>
            <a:picLocks noChangeAspect="1" noChangeArrowheads="1"/>
          </p:cNvPicPr>
          <p:nvPr/>
        </p:nvPicPr>
        <p:blipFill>
          <a:blip r:embed="rId3" cstate="print"/>
          <a:srcRect/>
          <a:stretch>
            <a:fillRect/>
          </a:stretch>
        </p:blipFill>
        <p:spPr bwMode="auto">
          <a:xfrm>
            <a:off x="76200" y="76200"/>
            <a:ext cx="990600" cy="609600"/>
          </a:xfrm>
          <a:prstGeom prst="rect">
            <a:avLst/>
          </a:prstGeom>
          <a:noFill/>
          <a:ln w="9525">
            <a:noFill/>
            <a:miter lim="800000"/>
            <a:headEnd/>
            <a:tailEnd/>
          </a:ln>
        </p:spPr>
      </p:pic>
      <p:sp>
        <p:nvSpPr>
          <p:cNvPr id="8090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090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design</a:t>
            </a:r>
            <a:endParaRPr lang="en-US" sz="2000" b="1" dirty="0">
              <a:solidFill>
                <a:schemeClr val="bg1"/>
              </a:solidFill>
            </a:endParaRPr>
          </a:p>
        </p:txBody>
      </p:sp>
      <p:sp>
        <p:nvSpPr>
          <p:cNvPr id="9" name="TextBox 8"/>
          <p:cNvSpPr txBox="1"/>
          <p:nvPr/>
        </p:nvSpPr>
        <p:spPr>
          <a:xfrm>
            <a:off x="0" y="1219200"/>
            <a:ext cx="1371600" cy="1200329"/>
          </a:xfrm>
          <a:prstGeom prst="rect">
            <a:avLst/>
          </a:prstGeom>
          <a:noFill/>
        </p:spPr>
        <p:txBody>
          <a:bodyPr wrap="square">
            <a:spAutoFit/>
          </a:bodyPr>
          <a:lstStyle/>
          <a:p>
            <a:pPr>
              <a:defRPr/>
            </a:pPr>
            <a:r>
              <a:rPr lang="en-US" b="1" dirty="0" smtClean="0"/>
              <a:t>Sun </a:t>
            </a:r>
          </a:p>
          <a:p>
            <a:pPr>
              <a:defRPr/>
            </a:pPr>
            <a:r>
              <a:rPr lang="en-US" b="1" dirty="0" smtClean="0"/>
              <a:t>Movement  at May for Part A</a:t>
            </a:r>
            <a:r>
              <a:rPr lang="en-US" dirty="0" smtClean="0"/>
              <a:t>:</a:t>
            </a:r>
          </a:p>
        </p:txBody>
      </p:sp>
      <p:pic>
        <p:nvPicPr>
          <p:cNvPr id="10" name="Alaa part a june_0001.avi">
            <a:hlinkClick r:id="" action="ppaction://media"/>
          </p:cNvPr>
          <p:cNvPicPr>
            <a:picLocks noRot="1" noChangeAspect="1"/>
          </p:cNvPicPr>
          <p:nvPr>
            <a:videoFile r:link="rId1"/>
          </p:nvPr>
        </p:nvPicPr>
        <p:blipFill>
          <a:blip r:embed="rId4" cstate="print"/>
          <a:stretch>
            <a:fillRect/>
          </a:stretch>
        </p:blipFill>
        <p:spPr>
          <a:xfrm>
            <a:off x="1447800" y="1206194"/>
            <a:ext cx="6781800" cy="5347006"/>
          </a:xfrm>
          <a:prstGeom prst="rect">
            <a:avLst/>
          </a:prstGeom>
        </p:spPr>
      </p:pic>
    </p:spTree>
  </p:cSld>
  <p:clrMapOvr>
    <a:masterClrMapping/>
  </p:clrMapOvr>
  <p:transition>
    <p:pull dir="d"/>
  </p:transition>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0900" name="Picture 4" descr="شعار الجامعة"/>
          <p:cNvPicPr>
            <a:picLocks noChangeAspect="1" noChangeArrowheads="1"/>
          </p:cNvPicPr>
          <p:nvPr/>
        </p:nvPicPr>
        <p:blipFill>
          <a:blip r:embed="rId3" cstate="print"/>
          <a:srcRect/>
          <a:stretch>
            <a:fillRect/>
          </a:stretch>
        </p:blipFill>
        <p:spPr bwMode="auto">
          <a:xfrm>
            <a:off x="76200" y="76200"/>
            <a:ext cx="990600" cy="609600"/>
          </a:xfrm>
          <a:prstGeom prst="rect">
            <a:avLst/>
          </a:prstGeom>
          <a:noFill/>
          <a:ln w="9525">
            <a:noFill/>
            <a:miter lim="800000"/>
            <a:headEnd/>
            <a:tailEnd/>
          </a:ln>
        </p:spPr>
      </p:pic>
      <p:sp>
        <p:nvSpPr>
          <p:cNvPr id="8090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090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B-environmental design</a:t>
            </a:r>
            <a:endParaRPr lang="en-US" sz="2000" b="1" dirty="0">
              <a:solidFill>
                <a:schemeClr val="bg1"/>
              </a:solidFill>
            </a:endParaRPr>
          </a:p>
        </p:txBody>
      </p:sp>
      <p:sp>
        <p:nvSpPr>
          <p:cNvPr id="9" name="TextBox 8"/>
          <p:cNvSpPr txBox="1"/>
          <p:nvPr/>
        </p:nvSpPr>
        <p:spPr>
          <a:xfrm>
            <a:off x="0" y="1219200"/>
            <a:ext cx="1371600" cy="1200329"/>
          </a:xfrm>
          <a:prstGeom prst="rect">
            <a:avLst/>
          </a:prstGeom>
          <a:noFill/>
        </p:spPr>
        <p:txBody>
          <a:bodyPr wrap="square">
            <a:spAutoFit/>
          </a:bodyPr>
          <a:lstStyle/>
          <a:p>
            <a:pPr>
              <a:defRPr/>
            </a:pPr>
            <a:r>
              <a:rPr lang="en-US" b="1" dirty="0" smtClean="0"/>
              <a:t>Sun </a:t>
            </a:r>
          </a:p>
          <a:p>
            <a:pPr>
              <a:defRPr/>
            </a:pPr>
            <a:r>
              <a:rPr lang="en-US" b="1" dirty="0" smtClean="0"/>
              <a:t>Movement  at May for Part B</a:t>
            </a:r>
            <a:r>
              <a:rPr lang="en-US" dirty="0" smtClean="0"/>
              <a:t>:</a:t>
            </a:r>
          </a:p>
        </p:txBody>
      </p:sp>
      <p:pic>
        <p:nvPicPr>
          <p:cNvPr id="11" name="Alaa  june m_0001.avi">
            <a:hlinkClick r:id="" action="ppaction://media"/>
          </p:cNvPr>
          <p:cNvPicPr>
            <a:picLocks noRot="1" noChangeAspect="1"/>
          </p:cNvPicPr>
          <p:nvPr>
            <a:videoFile r:link="rId1"/>
          </p:nvPr>
        </p:nvPicPr>
        <p:blipFill>
          <a:blip r:embed="rId4" cstate="print"/>
          <a:stretch>
            <a:fillRect/>
          </a:stretch>
        </p:blipFill>
        <p:spPr>
          <a:xfrm>
            <a:off x="1447801" y="1219200"/>
            <a:ext cx="7010400" cy="5334000"/>
          </a:xfrm>
          <a:prstGeom prst="rect">
            <a:avLst/>
          </a:prstGeom>
        </p:spPr>
      </p:pic>
    </p:spTree>
  </p:cSld>
  <p:clrMapOvr>
    <a:masterClrMapping/>
  </p:clrMapOvr>
  <p:transition>
    <p:pull dir="d"/>
  </p:transition>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1"/>
                                        </p:tgtEl>
                                      </p:cBhvr>
                                    </p:cmd>
                                  </p:childTnLst>
                                </p:cTn>
                              </p:par>
                            </p:childTnLst>
                          </p:cTn>
                        </p:par>
                      </p:childTnLst>
                    </p:cTn>
                  </p:par>
                </p:childTnLst>
              </p:cTn>
              <p:nextCondLst>
                <p:cond evt="onClick" delay="0">
                  <p:tgtEl>
                    <p:spTgt spid="11"/>
                  </p:tgtEl>
                </p:cond>
              </p:nextCondLst>
            </p:seq>
            <p:video>
              <p:cMediaNode>
                <p:cTn id="7" fill="hold" display="0">
                  <p:stCondLst>
                    <p:cond delay="indefinite"/>
                  </p:stCondLst>
                  <p:endCondLst>
                    <p:cond evt="onNext" delay="0">
                      <p:tgtEl>
                        <p:sldTgt/>
                      </p:tgtEl>
                    </p:cond>
                    <p:cond evt="onPrev" delay="0">
                      <p:tgtEl>
                        <p:sldTgt/>
                      </p:tgtEl>
                    </p:cond>
                  </p:endCondLst>
                </p:cTn>
                <p:tgtEl>
                  <p:spTgt spid="11"/>
                </p:tgtEl>
              </p:cMediaNode>
            </p:vide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192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8192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1927"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A</a:t>
            </a:r>
          </a:p>
        </p:txBody>
      </p:sp>
      <p:pic>
        <p:nvPicPr>
          <p:cNvPr id="81928" name="Picture 8" descr="direct solar gain-without shutters.bmp"/>
          <p:cNvPicPr>
            <a:picLocks noChangeAspect="1"/>
          </p:cNvPicPr>
          <p:nvPr/>
        </p:nvPicPr>
        <p:blipFill>
          <a:blip r:embed="rId3" cstate="print"/>
          <a:srcRect/>
          <a:stretch>
            <a:fillRect/>
          </a:stretch>
        </p:blipFill>
        <p:spPr bwMode="auto">
          <a:xfrm>
            <a:off x="0" y="2209800"/>
            <a:ext cx="9144000" cy="3644900"/>
          </a:xfrm>
          <a:prstGeom prst="rect">
            <a:avLst/>
          </a:prstGeom>
          <a:noFill/>
          <a:ln w="9525">
            <a:noFill/>
            <a:miter lim="800000"/>
            <a:headEnd/>
            <a:tailEnd/>
          </a:ln>
        </p:spPr>
      </p:pic>
      <p:sp>
        <p:nvSpPr>
          <p:cNvPr id="81929" name="TextBox 9"/>
          <p:cNvSpPr txBox="1">
            <a:spLocks noChangeArrowheads="1"/>
          </p:cNvSpPr>
          <p:nvPr/>
        </p:nvSpPr>
        <p:spPr bwMode="auto">
          <a:xfrm>
            <a:off x="304800" y="1371600"/>
            <a:ext cx="4572000" cy="369888"/>
          </a:xfrm>
          <a:prstGeom prst="rect">
            <a:avLst/>
          </a:prstGeom>
          <a:noFill/>
          <a:ln w="9525">
            <a:noFill/>
            <a:miter lim="800000"/>
            <a:headEnd/>
            <a:tailEnd/>
          </a:ln>
        </p:spPr>
        <p:txBody>
          <a:bodyPr>
            <a:spAutoFit/>
          </a:bodyPr>
          <a:lstStyle/>
          <a:p>
            <a:r>
              <a:rPr lang="en-US"/>
              <a:t>Direct Solar Gain Without shutters :</a:t>
            </a:r>
          </a:p>
        </p:txBody>
      </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z="3200" smtClean="0"/>
              <a:t>1- Project Information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891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891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8919" name="TextBox 10"/>
          <p:cNvSpPr txBox="1">
            <a:spLocks noChangeArrowheads="1"/>
          </p:cNvSpPr>
          <p:nvPr/>
        </p:nvSpPr>
        <p:spPr bwMode="auto">
          <a:xfrm>
            <a:off x="1143000" y="762000"/>
            <a:ext cx="3200400" cy="400050"/>
          </a:xfrm>
          <a:prstGeom prst="rect">
            <a:avLst/>
          </a:prstGeom>
          <a:noFill/>
          <a:ln w="9525">
            <a:noFill/>
            <a:miter lim="800000"/>
            <a:headEnd/>
            <a:tailEnd/>
          </a:ln>
        </p:spPr>
        <p:txBody>
          <a:bodyPr>
            <a:spAutoFit/>
          </a:bodyPr>
          <a:lstStyle/>
          <a:p>
            <a:r>
              <a:rPr lang="en-US" sz="2000" b="1">
                <a:solidFill>
                  <a:schemeClr val="bg1"/>
                </a:solidFill>
              </a:rPr>
              <a:t>B- Location &amp; Site Plan</a:t>
            </a:r>
          </a:p>
        </p:txBody>
      </p:sp>
      <p:pic>
        <p:nvPicPr>
          <p:cNvPr id="38920" name="Picture 11" descr="Ramallah.jpg"/>
          <p:cNvPicPr>
            <a:picLocks noChangeAspect="1" noChangeArrowheads="1"/>
          </p:cNvPicPr>
          <p:nvPr/>
        </p:nvPicPr>
        <p:blipFill>
          <a:blip r:embed="rId3" cstate="print"/>
          <a:srcRect/>
          <a:stretch>
            <a:fillRect/>
          </a:stretch>
        </p:blipFill>
        <p:spPr bwMode="auto">
          <a:xfrm>
            <a:off x="304800" y="1612900"/>
            <a:ext cx="8534400" cy="45466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294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8294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2951"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A</a:t>
            </a:r>
          </a:p>
        </p:txBody>
      </p:sp>
      <p:pic>
        <p:nvPicPr>
          <p:cNvPr id="82952" name="Picture 8" descr="direct solar gain-without shutters.bmp"/>
          <p:cNvPicPr>
            <a:picLocks noChangeAspect="1"/>
          </p:cNvPicPr>
          <p:nvPr/>
        </p:nvPicPr>
        <p:blipFill>
          <a:blip r:embed="rId3" cstate="print"/>
          <a:srcRect/>
          <a:stretch>
            <a:fillRect/>
          </a:stretch>
        </p:blipFill>
        <p:spPr bwMode="auto">
          <a:xfrm>
            <a:off x="0" y="1905000"/>
            <a:ext cx="9144000" cy="3644900"/>
          </a:xfrm>
          <a:prstGeom prst="rect">
            <a:avLst/>
          </a:prstGeom>
          <a:noFill/>
          <a:ln w="9525">
            <a:noFill/>
            <a:miter lim="800000"/>
            <a:headEnd/>
            <a:tailEnd/>
          </a:ln>
        </p:spPr>
      </p:pic>
      <p:sp>
        <p:nvSpPr>
          <p:cNvPr id="82953" name="TextBox 9"/>
          <p:cNvSpPr txBox="1">
            <a:spLocks noChangeArrowheads="1"/>
          </p:cNvSpPr>
          <p:nvPr/>
        </p:nvSpPr>
        <p:spPr bwMode="auto">
          <a:xfrm>
            <a:off x="304800" y="1371600"/>
            <a:ext cx="4648200" cy="369888"/>
          </a:xfrm>
          <a:prstGeom prst="rect">
            <a:avLst/>
          </a:prstGeom>
          <a:noFill/>
          <a:ln w="9525">
            <a:noFill/>
            <a:miter lim="800000"/>
            <a:headEnd/>
            <a:tailEnd/>
          </a:ln>
        </p:spPr>
        <p:txBody>
          <a:bodyPr>
            <a:spAutoFit/>
          </a:bodyPr>
          <a:lstStyle/>
          <a:p>
            <a:r>
              <a:rPr lang="en-US"/>
              <a:t>Direct Solar Gain with shutters :</a:t>
            </a:r>
          </a:p>
        </p:txBody>
      </p:sp>
      <p:sp>
        <p:nvSpPr>
          <p:cNvPr id="82954" name="TextBox 10"/>
          <p:cNvSpPr txBox="1">
            <a:spLocks noChangeArrowheads="1"/>
          </p:cNvSpPr>
          <p:nvPr/>
        </p:nvSpPr>
        <p:spPr bwMode="auto">
          <a:xfrm>
            <a:off x="304800" y="5715000"/>
            <a:ext cx="6553200" cy="369888"/>
          </a:xfrm>
          <a:prstGeom prst="rect">
            <a:avLst/>
          </a:prstGeom>
          <a:noFill/>
          <a:ln w="9525">
            <a:noFill/>
            <a:miter lim="800000"/>
            <a:headEnd/>
            <a:tailEnd/>
          </a:ln>
        </p:spPr>
        <p:txBody>
          <a:bodyPr>
            <a:spAutoFit/>
          </a:bodyPr>
          <a:lstStyle/>
          <a:p>
            <a:r>
              <a:rPr lang="en-US"/>
              <a:t>Average % of Heat Loss by shutters in Summer = 15% </a:t>
            </a:r>
          </a:p>
        </p:txBody>
      </p:sp>
      <p:sp>
        <p:nvSpPr>
          <p:cNvPr id="82955" name="TextBox 11"/>
          <p:cNvSpPr txBox="1">
            <a:spLocks noChangeArrowheads="1"/>
          </p:cNvSpPr>
          <p:nvPr/>
        </p:nvSpPr>
        <p:spPr bwMode="auto">
          <a:xfrm>
            <a:off x="304800" y="6096000"/>
            <a:ext cx="6553200" cy="369888"/>
          </a:xfrm>
          <a:prstGeom prst="rect">
            <a:avLst/>
          </a:prstGeom>
          <a:noFill/>
          <a:ln w="9525">
            <a:noFill/>
            <a:miter lim="800000"/>
            <a:headEnd/>
            <a:tailEnd/>
          </a:ln>
        </p:spPr>
        <p:txBody>
          <a:bodyPr>
            <a:spAutoFit/>
          </a:bodyPr>
          <a:lstStyle/>
          <a:p>
            <a:r>
              <a:rPr lang="en-US"/>
              <a:t>Average % of Heat Loss by shutters in Winter = 5% </a:t>
            </a:r>
          </a:p>
        </p:txBody>
      </p:sp>
    </p:spTree>
  </p:cSld>
  <p:clrMapOvr>
    <a:masterClrMapping/>
  </p:clrMapOvr>
  <p:transition>
    <p:pull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397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8397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3975"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A</a:t>
            </a:r>
          </a:p>
        </p:txBody>
      </p:sp>
      <p:pic>
        <p:nvPicPr>
          <p:cNvPr id="83976" name="Picture 8" descr="direct solar gain-without shutters.bmp"/>
          <p:cNvPicPr>
            <a:picLocks noChangeAspect="1"/>
          </p:cNvPicPr>
          <p:nvPr/>
        </p:nvPicPr>
        <p:blipFill>
          <a:blip r:embed="rId3" cstate="print"/>
          <a:srcRect/>
          <a:stretch>
            <a:fillRect/>
          </a:stretch>
        </p:blipFill>
        <p:spPr bwMode="auto">
          <a:xfrm>
            <a:off x="0" y="1981200"/>
            <a:ext cx="9144000" cy="4267200"/>
          </a:xfrm>
          <a:prstGeom prst="rect">
            <a:avLst/>
          </a:prstGeom>
          <a:noFill/>
          <a:ln w="9525">
            <a:noFill/>
            <a:miter lim="800000"/>
            <a:headEnd/>
            <a:tailEnd/>
          </a:ln>
        </p:spPr>
      </p:pic>
      <p:sp>
        <p:nvSpPr>
          <p:cNvPr id="83977" name="TextBox 9"/>
          <p:cNvSpPr txBox="1">
            <a:spLocks noChangeArrowheads="1"/>
          </p:cNvSpPr>
          <p:nvPr/>
        </p:nvSpPr>
        <p:spPr bwMode="auto">
          <a:xfrm>
            <a:off x="304800" y="1535113"/>
            <a:ext cx="5943600" cy="369332"/>
          </a:xfrm>
          <a:prstGeom prst="rect">
            <a:avLst/>
          </a:prstGeom>
          <a:noFill/>
          <a:ln w="9525">
            <a:noFill/>
            <a:miter lim="800000"/>
            <a:headEnd/>
            <a:tailEnd/>
          </a:ln>
        </p:spPr>
        <p:txBody>
          <a:bodyPr wrap="square">
            <a:spAutoFit/>
          </a:bodyPr>
          <a:lstStyle/>
          <a:p>
            <a:r>
              <a:rPr lang="en-US" dirty="0" smtClean="0"/>
              <a:t>Heating and Cooling </a:t>
            </a:r>
            <a:r>
              <a:rPr lang="en-US" dirty="0"/>
              <a:t>Load without insulation:</a:t>
            </a:r>
          </a:p>
        </p:txBody>
      </p:sp>
      <p:sp>
        <p:nvSpPr>
          <p:cNvPr id="10" name="Oval 9"/>
          <p:cNvSpPr/>
          <p:nvPr/>
        </p:nvSpPr>
        <p:spPr>
          <a:xfrm>
            <a:off x="1066800" y="2590800"/>
            <a:ext cx="7620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066800" y="2694801"/>
            <a:ext cx="914400" cy="276999"/>
          </a:xfrm>
          <a:prstGeom prst="rect">
            <a:avLst/>
          </a:prstGeom>
          <a:noFill/>
        </p:spPr>
        <p:txBody>
          <a:bodyPr wrap="square" rtlCol="0">
            <a:spAutoFit/>
          </a:bodyPr>
          <a:lstStyle/>
          <a:p>
            <a:r>
              <a:rPr lang="en-US" sz="1200" dirty="0" smtClean="0"/>
              <a:t>3400 KW</a:t>
            </a:r>
            <a:endParaRPr lang="en-US" sz="1200" dirty="0"/>
          </a:p>
        </p:txBody>
      </p:sp>
      <p:sp>
        <p:nvSpPr>
          <p:cNvPr id="13" name="Oval 12"/>
          <p:cNvSpPr/>
          <p:nvPr/>
        </p:nvSpPr>
        <p:spPr>
          <a:xfrm>
            <a:off x="5410200" y="6019800"/>
            <a:ext cx="7620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5410200" y="6123801"/>
            <a:ext cx="914400" cy="276999"/>
          </a:xfrm>
          <a:prstGeom prst="rect">
            <a:avLst/>
          </a:prstGeom>
          <a:noFill/>
        </p:spPr>
        <p:txBody>
          <a:bodyPr wrap="square" rtlCol="0">
            <a:spAutoFit/>
          </a:bodyPr>
          <a:lstStyle/>
          <a:p>
            <a:r>
              <a:rPr lang="en-US" sz="1200" dirty="0" smtClean="0"/>
              <a:t>6500 KW</a:t>
            </a:r>
            <a:endParaRPr lang="en-US" sz="1200" dirty="0"/>
          </a:p>
        </p:txBody>
      </p:sp>
    </p:spTree>
  </p:cSld>
  <p:clrMapOvr>
    <a:masterClrMapping/>
  </p:clrMapOvr>
  <p:transition>
    <p:pull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499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8499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4999"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A</a:t>
            </a:r>
          </a:p>
        </p:txBody>
      </p:sp>
      <p:pic>
        <p:nvPicPr>
          <p:cNvPr id="85000" name="Picture 8" descr="direct solar gain-without shutters.bmp"/>
          <p:cNvPicPr>
            <a:picLocks noChangeAspect="1"/>
          </p:cNvPicPr>
          <p:nvPr/>
        </p:nvPicPr>
        <p:blipFill>
          <a:blip r:embed="rId3" cstate="print"/>
          <a:srcRect/>
          <a:stretch>
            <a:fillRect/>
          </a:stretch>
        </p:blipFill>
        <p:spPr bwMode="auto">
          <a:xfrm>
            <a:off x="0" y="1905000"/>
            <a:ext cx="9144000" cy="4191000"/>
          </a:xfrm>
          <a:prstGeom prst="rect">
            <a:avLst/>
          </a:prstGeom>
          <a:noFill/>
          <a:ln w="9525">
            <a:noFill/>
            <a:miter lim="800000"/>
            <a:headEnd/>
            <a:tailEnd/>
          </a:ln>
        </p:spPr>
      </p:pic>
      <p:sp>
        <p:nvSpPr>
          <p:cNvPr id="85001" name="TextBox 9"/>
          <p:cNvSpPr txBox="1">
            <a:spLocks noChangeArrowheads="1"/>
          </p:cNvSpPr>
          <p:nvPr/>
        </p:nvSpPr>
        <p:spPr bwMode="auto">
          <a:xfrm>
            <a:off x="304800" y="1535113"/>
            <a:ext cx="4648200" cy="369332"/>
          </a:xfrm>
          <a:prstGeom prst="rect">
            <a:avLst/>
          </a:prstGeom>
          <a:noFill/>
          <a:ln w="9525">
            <a:noFill/>
            <a:miter lim="800000"/>
            <a:headEnd/>
            <a:tailEnd/>
          </a:ln>
        </p:spPr>
        <p:txBody>
          <a:bodyPr>
            <a:spAutoFit/>
          </a:bodyPr>
          <a:lstStyle/>
          <a:p>
            <a:r>
              <a:rPr lang="en-US" dirty="0" smtClean="0"/>
              <a:t>Heating and Cooling </a:t>
            </a:r>
            <a:r>
              <a:rPr lang="en-US" dirty="0"/>
              <a:t>Load with insulation:</a:t>
            </a:r>
          </a:p>
        </p:txBody>
      </p:sp>
      <p:sp>
        <p:nvSpPr>
          <p:cNvPr id="10" name="Oval 9"/>
          <p:cNvSpPr/>
          <p:nvPr/>
        </p:nvSpPr>
        <p:spPr>
          <a:xfrm>
            <a:off x="1066800" y="2514600"/>
            <a:ext cx="7620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6800" y="2618601"/>
            <a:ext cx="914400" cy="276999"/>
          </a:xfrm>
          <a:prstGeom prst="rect">
            <a:avLst/>
          </a:prstGeom>
          <a:noFill/>
        </p:spPr>
        <p:txBody>
          <a:bodyPr wrap="square" rtlCol="0">
            <a:spAutoFit/>
          </a:bodyPr>
          <a:lstStyle/>
          <a:p>
            <a:r>
              <a:rPr lang="en-US" sz="1200" dirty="0" smtClean="0"/>
              <a:t>2700 KW</a:t>
            </a:r>
            <a:endParaRPr lang="en-US" sz="1200" dirty="0"/>
          </a:p>
        </p:txBody>
      </p:sp>
      <p:sp>
        <p:nvSpPr>
          <p:cNvPr id="12" name="Oval 11"/>
          <p:cNvSpPr/>
          <p:nvPr/>
        </p:nvSpPr>
        <p:spPr>
          <a:xfrm>
            <a:off x="5410200" y="5943600"/>
            <a:ext cx="7620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410200" y="6047601"/>
            <a:ext cx="914400" cy="276999"/>
          </a:xfrm>
          <a:prstGeom prst="rect">
            <a:avLst/>
          </a:prstGeom>
          <a:noFill/>
        </p:spPr>
        <p:txBody>
          <a:bodyPr wrap="square" rtlCol="0">
            <a:spAutoFit/>
          </a:bodyPr>
          <a:lstStyle/>
          <a:p>
            <a:r>
              <a:rPr lang="en-US" sz="1200" dirty="0" smtClean="0"/>
              <a:t>4800 KW</a:t>
            </a:r>
            <a:endParaRPr lang="en-US" sz="1200" dirty="0"/>
          </a:p>
        </p:txBody>
      </p:sp>
    </p:spTree>
  </p:cSld>
  <p:clrMapOvr>
    <a:masterClrMapping/>
  </p:clrMapOvr>
  <p:transition>
    <p:pull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602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8602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6023"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A</a:t>
            </a:r>
          </a:p>
        </p:txBody>
      </p:sp>
      <p:sp>
        <p:nvSpPr>
          <p:cNvPr id="86024" name="TextBox 10"/>
          <p:cNvSpPr txBox="1">
            <a:spLocks noChangeArrowheads="1"/>
          </p:cNvSpPr>
          <p:nvPr/>
        </p:nvSpPr>
        <p:spPr bwMode="auto">
          <a:xfrm>
            <a:off x="304800" y="1590675"/>
            <a:ext cx="8229600" cy="923925"/>
          </a:xfrm>
          <a:prstGeom prst="rect">
            <a:avLst/>
          </a:prstGeom>
          <a:noFill/>
          <a:ln w="9525">
            <a:noFill/>
            <a:miter lim="800000"/>
            <a:headEnd/>
            <a:tailEnd/>
          </a:ln>
        </p:spPr>
        <p:txBody>
          <a:bodyPr>
            <a:spAutoFit/>
          </a:bodyPr>
          <a:lstStyle/>
          <a:p>
            <a:r>
              <a:rPr lang="en-US" dirty="0"/>
              <a:t>Total heating load needed without insulation=9800 KW</a:t>
            </a:r>
          </a:p>
          <a:p>
            <a:r>
              <a:rPr lang="en-US" dirty="0"/>
              <a:t>Total cooling load needed without insulation=16400 KW</a:t>
            </a:r>
          </a:p>
          <a:p>
            <a:r>
              <a:rPr lang="en-US" dirty="0"/>
              <a:t>Total heating and cooling load without insulation=26200 KW</a:t>
            </a:r>
          </a:p>
        </p:txBody>
      </p:sp>
      <p:sp>
        <p:nvSpPr>
          <p:cNvPr id="86025"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r>
              <a:rPr lang="en-US" sz="1100">
                <a:latin typeface="Times New Roman" pitchFamily="18" charset="0"/>
                <a:ea typeface="Trebuchet MS" pitchFamily="34" charset="0"/>
                <a:cs typeface="Times New Roman" pitchFamily="18" charset="0"/>
              </a:rPr>
              <a:t>Total heating load needed without insulation=9800 KW</a:t>
            </a:r>
            <a:endParaRPr lang="en-US" sz="800">
              <a:ea typeface="Trebuchet MS" pitchFamily="34" charset="0"/>
              <a:cs typeface="Times New Roman" pitchFamily="18" charset="0"/>
            </a:endParaRPr>
          </a:p>
          <a:p>
            <a:pPr eaLnBrk="0" hangingPunct="0"/>
            <a:r>
              <a:rPr lang="en-US" sz="1100">
                <a:latin typeface="Times New Roman" pitchFamily="18" charset="0"/>
                <a:ea typeface="Trebuchet MS" pitchFamily="34" charset="0"/>
                <a:cs typeface="Times New Roman" pitchFamily="18" charset="0"/>
              </a:rPr>
              <a:t>Total cooling load needed without insulation=16400 KW</a:t>
            </a:r>
            <a:endParaRPr lang="en-US" sz="800"/>
          </a:p>
          <a:p>
            <a:pPr eaLnBrk="0" hangingPunct="0"/>
            <a:r>
              <a:rPr lang="en-US" sz="1100">
                <a:latin typeface="Times New Roman" pitchFamily="18" charset="0"/>
              </a:rPr>
              <a:t>Total heating and cooling load without insulation=26200 KW</a:t>
            </a:r>
            <a:endParaRPr lang="en-US"/>
          </a:p>
        </p:txBody>
      </p:sp>
      <p:sp>
        <p:nvSpPr>
          <p:cNvPr id="86026" name="TextBox 11"/>
          <p:cNvSpPr txBox="1">
            <a:spLocks noChangeArrowheads="1"/>
          </p:cNvSpPr>
          <p:nvPr/>
        </p:nvSpPr>
        <p:spPr bwMode="auto">
          <a:xfrm>
            <a:off x="304800" y="2657475"/>
            <a:ext cx="8229600" cy="923925"/>
          </a:xfrm>
          <a:prstGeom prst="rect">
            <a:avLst/>
          </a:prstGeom>
          <a:noFill/>
          <a:ln w="9525">
            <a:noFill/>
            <a:miter lim="800000"/>
            <a:headEnd/>
            <a:tailEnd/>
          </a:ln>
        </p:spPr>
        <p:txBody>
          <a:bodyPr>
            <a:spAutoFit/>
          </a:bodyPr>
          <a:lstStyle/>
          <a:p>
            <a:r>
              <a:rPr lang="en-US" dirty="0"/>
              <a:t>Total heating load needed with insulation= 7800 KW</a:t>
            </a:r>
          </a:p>
          <a:p>
            <a:r>
              <a:rPr lang="en-US" dirty="0"/>
              <a:t>Total cooling load needed with insulation=13100KW</a:t>
            </a:r>
          </a:p>
          <a:p>
            <a:r>
              <a:rPr lang="en-US" dirty="0"/>
              <a:t>Total heating and cooling load with insulation=20900 KW</a:t>
            </a:r>
          </a:p>
        </p:txBody>
      </p:sp>
      <p:sp>
        <p:nvSpPr>
          <p:cNvPr id="86027" name="TextBox 12"/>
          <p:cNvSpPr txBox="1">
            <a:spLocks noChangeArrowheads="1"/>
          </p:cNvSpPr>
          <p:nvPr/>
        </p:nvSpPr>
        <p:spPr bwMode="auto">
          <a:xfrm>
            <a:off x="304800" y="3733800"/>
            <a:ext cx="8229600" cy="1200150"/>
          </a:xfrm>
          <a:prstGeom prst="rect">
            <a:avLst/>
          </a:prstGeom>
          <a:noFill/>
          <a:ln w="9525">
            <a:noFill/>
            <a:miter lim="800000"/>
            <a:headEnd/>
            <a:tailEnd/>
          </a:ln>
        </p:spPr>
        <p:txBody>
          <a:bodyPr>
            <a:spAutoFit/>
          </a:bodyPr>
          <a:lstStyle/>
          <a:p>
            <a:r>
              <a:rPr lang="en-US" dirty="0"/>
              <a:t>Total % of saving in heating load = (9800-7800)/9800*100%=20 %</a:t>
            </a:r>
          </a:p>
          <a:p>
            <a:r>
              <a:rPr lang="en-US" dirty="0"/>
              <a:t>Total % of saving in cooling load=(16400-13100)/16400*100%=20%</a:t>
            </a:r>
          </a:p>
          <a:p>
            <a:r>
              <a:rPr lang="en-US" dirty="0"/>
              <a:t>Total % of saving in heating and cooling load=(26200-20900)/26200*100%=20%</a:t>
            </a:r>
          </a:p>
        </p:txBody>
      </p:sp>
    </p:spTree>
  </p:cSld>
  <p:clrMapOvr>
    <a:masterClrMapping/>
  </p:clrMapOvr>
  <p:transition>
    <p:pull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704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8704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7047"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A</a:t>
            </a:r>
          </a:p>
        </p:txBody>
      </p:sp>
      <p:sp>
        <p:nvSpPr>
          <p:cNvPr id="87048" name="TextBox 9"/>
          <p:cNvSpPr txBox="1">
            <a:spLocks noChangeArrowheads="1"/>
          </p:cNvSpPr>
          <p:nvPr/>
        </p:nvSpPr>
        <p:spPr bwMode="auto">
          <a:xfrm>
            <a:off x="304800" y="1535113"/>
            <a:ext cx="4648200" cy="369887"/>
          </a:xfrm>
          <a:prstGeom prst="rect">
            <a:avLst/>
          </a:prstGeom>
          <a:noFill/>
          <a:ln w="9525">
            <a:noFill/>
            <a:miter lim="800000"/>
            <a:headEnd/>
            <a:tailEnd/>
          </a:ln>
        </p:spPr>
        <p:txBody>
          <a:bodyPr>
            <a:spAutoFit/>
          </a:bodyPr>
          <a:lstStyle/>
          <a:p>
            <a:r>
              <a:rPr lang="en-US"/>
              <a:t>Preliminary Cost without insulation:</a:t>
            </a:r>
          </a:p>
        </p:txBody>
      </p:sp>
      <p:pic>
        <p:nvPicPr>
          <p:cNvPr id="87049" name="Picture 11" descr="M.H.C.loads.bmp"/>
          <p:cNvPicPr>
            <a:picLocks noChangeAspect="1" noChangeArrowheads="1"/>
          </p:cNvPicPr>
          <p:nvPr/>
        </p:nvPicPr>
        <p:blipFill>
          <a:blip r:embed="rId3" cstate="print"/>
          <a:srcRect/>
          <a:stretch>
            <a:fillRect/>
          </a:stretch>
        </p:blipFill>
        <p:spPr bwMode="auto">
          <a:xfrm>
            <a:off x="990600" y="2057400"/>
            <a:ext cx="7010400" cy="4251325"/>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806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8806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8071"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A</a:t>
            </a:r>
          </a:p>
        </p:txBody>
      </p:sp>
      <p:sp>
        <p:nvSpPr>
          <p:cNvPr id="88072" name="TextBox 9"/>
          <p:cNvSpPr txBox="1">
            <a:spLocks noChangeArrowheads="1"/>
          </p:cNvSpPr>
          <p:nvPr/>
        </p:nvSpPr>
        <p:spPr bwMode="auto">
          <a:xfrm>
            <a:off x="304800" y="1535113"/>
            <a:ext cx="4648200" cy="369887"/>
          </a:xfrm>
          <a:prstGeom prst="rect">
            <a:avLst/>
          </a:prstGeom>
          <a:noFill/>
          <a:ln w="9525">
            <a:noFill/>
            <a:miter lim="800000"/>
            <a:headEnd/>
            <a:tailEnd/>
          </a:ln>
        </p:spPr>
        <p:txBody>
          <a:bodyPr>
            <a:spAutoFit/>
          </a:bodyPr>
          <a:lstStyle/>
          <a:p>
            <a:r>
              <a:rPr lang="en-US"/>
              <a:t>Preliminary Cost without insulation:</a:t>
            </a:r>
          </a:p>
        </p:txBody>
      </p:sp>
      <p:pic>
        <p:nvPicPr>
          <p:cNvPr id="88073" name="Picture 10" descr="cost.bmp"/>
          <p:cNvPicPr>
            <a:picLocks noChangeAspect="1" noChangeArrowheads="1"/>
          </p:cNvPicPr>
          <p:nvPr/>
        </p:nvPicPr>
        <p:blipFill>
          <a:blip r:embed="rId3" cstate="print"/>
          <a:srcRect/>
          <a:stretch>
            <a:fillRect/>
          </a:stretch>
        </p:blipFill>
        <p:spPr bwMode="auto">
          <a:xfrm>
            <a:off x="990600" y="1981200"/>
            <a:ext cx="7086600" cy="43434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890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8909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89095"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A</a:t>
            </a:r>
          </a:p>
        </p:txBody>
      </p:sp>
      <p:sp>
        <p:nvSpPr>
          <p:cNvPr id="89096" name="TextBox 11"/>
          <p:cNvSpPr txBox="1">
            <a:spLocks noChangeArrowheads="1"/>
          </p:cNvSpPr>
          <p:nvPr/>
        </p:nvSpPr>
        <p:spPr bwMode="auto">
          <a:xfrm>
            <a:off x="1371600" y="2667000"/>
            <a:ext cx="7010400" cy="1815882"/>
          </a:xfrm>
          <a:prstGeom prst="rect">
            <a:avLst/>
          </a:prstGeom>
          <a:noFill/>
          <a:ln w="9525">
            <a:noFill/>
            <a:miter lim="800000"/>
            <a:headEnd/>
            <a:tailEnd/>
          </a:ln>
        </p:spPr>
        <p:txBody>
          <a:bodyPr>
            <a:spAutoFit/>
          </a:bodyPr>
          <a:lstStyle/>
          <a:p>
            <a:r>
              <a:rPr lang="en-US" sz="4400" b="1" dirty="0" smtClean="0"/>
              <a:t>% </a:t>
            </a:r>
            <a:r>
              <a:rPr lang="en-US" sz="4400" b="1" dirty="0"/>
              <a:t>of cost </a:t>
            </a:r>
            <a:r>
              <a:rPr lang="en-US" sz="4400" b="1" dirty="0" smtClean="0"/>
              <a:t>increasing for Envelope ~ less than 6%</a:t>
            </a:r>
            <a:endParaRPr lang="en-US" sz="4400" b="1" dirty="0"/>
          </a:p>
          <a:p>
            <a:endParaRPr lang="en-US" sz="2400" dirty="0"/>
          </a:p>
        </p:txBody>
      </p:sp>
    </p:spTree>
  </p:cSld>
  <p:clrMapOvr>
    <a:masterClrMapping/>
  </p:clrMapOvr>
  <p:transition>
    <p:pull di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9114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9114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1143"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B</a:t>
            </a:r>
          </a:p>
        </p:txBody>
      </p:sp>
      <p:pic>
        <p:nvPicPr>
          <p:cNvPr id="9" name="Picture 8"/>
          <p:cNvPicPr/>
          <p:nvPr/>
        </p:nvPicPr>
        <p:blipFill>
          <a:blip r:embed="rId3" cstate="print"/>
          <a:srcRect/>
          <a:stretch>
            <a:fillRect/>
          </a:stretch>
        </p:blipFill>
        <p:spPr bwMode="auto">
          <a:xfrm>
            <a:off x="3657600" y="1371600"/>
            <a:ext cx="5232400" cy="50307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Oval 9"/>
          <p:cNvSpPr/>
          <p:nvPr/>
        </p:nvSpPr>
        <p:spPr>
          <a:xfrm>
            <a:off x="3429000" y="1295400"/>
            <a:ext cx="2895600" cy="2895600"/>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6477000" y="4038600"/>
            <a:ext cx="2667000" cy="2514600"/>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1147" name="TextBox 12"/>
          <p:cNvSpPr txBox="1">
            <a:spLocks noChangeArrowheads="1"/>
          </p:cNvSpPr>
          <p:nvPr/>
        </p:nvSpPr>
        <p:spPr bwMode="auto">
          <a:xfrm>
            <a:off x="304800" y="3135312"/>
            <a:ext cx="3124200" cy="923925"/>
          </a:xfrm>
          <a:prstGeom prst="rect">
            <a:avLst/>
          </a:prstGeom>
          <a:noFill/>
          <a:ln w="9525">
            <a:noFill/>
            <a:miter lim="800000"/>
            <a:headEnd/>
            <a:tailEnd/>
          </a:ln>
        </p:spPr>
        <p:txBody>
          <a:bodyPr>
            <a:spAutoFit/>
          </a:bodyPr>
          <a:lstStyle/>
          <a:p>
            <a:r>
              <a:rPr lang="en-US"/>
              <a:t>Two options of Double Skin Façade were discussed and checked for part B:</a:t>
            </a:r>
          </a:p>
        </p:txBody>
      </p:sp>
      <p:sp>
        <p:nvSpPr>
          <p:cNvPr id="91148" name="TextBox 13"/>
          <p:cNvSpPr txBox="1">
            <a:spLocks noChangeArrowheads="1"/>
          </p:cNvSpPr>
          <p:nvPr/>
        </p:nvSpPr>
        <p:spPr bwMode="auto">
          <a:xfrm>
            <a:off x="304800" y="2765424"/>
            <a:ext cx="2819400" cy="369888"/>
          </a:xfrm>
          <a:prstGeom prst="rect">
            <a:avLst/>
          </a:prstGeom>
          <a:noFill/>
          <a:ln w="9525">
            <a:noFill/>
            <a:miter lim="800000"/>
            <a:headEnd/>
            <a:tailEnd/>
          </a:ln>
        </p:spPr>
        <p:txBody>
          <a:bodyPr>
            <a:spAutoFit/>
          </a:bodyPr>
          <a:lstStyle/>
          <a:p>
            <a:r>
              <a:rPr lang="en-US" b="1" dirty="0" smtClean="0"/>
              <a:t> </a:t>
            </a:r>
            <a:r>
              <a:rPr lang="en-US" b="1" dirty="0"/>
              <a:t>Double Skin Facade.</a:t>
            </a:r>
          </a:p>
        </p:txBody>
      </p:sp>
      <p:sp>
        <p:nvSpPr>
          <p:cNvPr id="91149" name="TextBox 14"/>
          <p:cNvSpPr txBox="1">
            <a:spLocks noChangeArrowheads="1"/>
          </p:cNvSpPr>
          <p:nvPr/>
        </p:nvSpPr>
        <p:spPr bwMode="auto">
          <a:xfrm>
            <a:off x="381000" y="4213225"/>
            <a:ext cx="1524000" cy="369887"/>
          </a:xfrm>
          <a:prstGeom prst="rect">
            <a:avLst/>
          </a:prstGeom>
          <a:noFill/>
          <a:ln w="9525">
            <a:noFill/>
            <a:miter lim="800000"/>
            <a:headEnd/>
            <a:tailEnd/>
          </a:ln>
        </p:spPr>
        <p:txBody>
          <a:bodyPr wrap="square">
            <a:spAutoFit/>
          </a:bodyPr>
          <a:lstStyle/>
          <a:p>
            <a:pPr>
              <a:buFont typeface="Wingdings" pitchFamily="2" charset="2"/>
              <a:buChar char="Ø"/>
            </a:pPr>
            <a:r>
              <a:rPr lang="en-US" dirty="0"/>
              <a:t>Multi-story</a:t>
            </a:r>
          </a:p>
        </p:txBody>
      </p:sp>
      <p:sp>
        <p:nvSpPr>
          <p:cNvPr id="91150" name="TextBox 15"/>
          <p:cNvSpPr txBox="1">
            <a:spLocks noChangeArrowheads="1"/>
          </p:cNvSpPr>
          <p:nvPr/>
        </p:nvSpPr>
        <p:spPr bwMode="auto">
          <a:xfrm>
            <a:off x="381000" y="4735512"/>
            <a:ext cx="1752600" cy="369888"/>
          </a:xfrm>
          <a:prstGeom prst="rect">
            <a:avLst/>
          </a:prstGeom>
          <a:noFill/>
          <a:ln w="9525">
            <a:noFill/>
            <a:miter lim="800000"/>
            <a:headEnd/>
            <a:tailEnd/>
          </a:ln>
        </p:spPr>
        <p:txBody>
          <a:bodyPr>
            <a:spAutoFit/>
          </a:bodyPr>
          <a:lstStyle/>
          <a:p>
            <a:pPr>
              <a:buFont typeface="Wingdings" pitchFamily="2" charset="2"/>
              <a:buChar char="Ø"/>
            </a:pPr>
            <a:r>
              <a:rPr lang="en-US" dirty="0"/>
              <a:t>Box Window</a:t>
            </a:r>
          </a:p>
        </p:txBody>
      </p:sp>
      <p:sp>
        <p:nvSpPr>
          <p:cNvPr id="15" name="TextBox 13"/>
          <p:cNvSpPr txBox="1">
            <a:spLocks noChangeArrowheads="1"/>
          </p:cNvSpPr>
          <p:nvPr/>
        </p:nvSpPr>
        <p:spPr bwMode="auto">
          <a:xfrm>
            <a:off x="304800" y="1905000"/>
            <a:ext cx="2514600" cy="381000"/>
          </a:xfrm>
          <a:prstGeom prst="rect">
            <a:avLst/>
          </a:prstGeom>
          <a:solidFill>
            <a:srgbClr val="F71929"/>
          </a:solidFill>
          <a:ln w="9525">
            <a:solidFill>
              <a:schemeClr val="tx1"/>
            </a:solidFill>
            <a:miter lim="800000"/>
            <a:headEnd/>
            <a:tailEnd/>
          </a:ln>
        </p:spPr>
        <p:txBody>
          <a:bodyPr wrap="square">
            <a:spAutoFit/>
          </a:bodyPr>
          <a:lstStyle/>
          <a:p>
            <a:pPr>
              <a:buFont typeface="Wingdings" pitchFamily="2" charset="2"/>
              <a:buChar char="q"/>
            </a:pPr>
            <a:r>
              <a:rPr lang="en-US" b="1" dirty="0" smtClean="0"/>
              <a:t> Analysis of part B</a:t>
            </a:r>
            <a:endParaRPr lang="en-US"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9216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9216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2167"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B</a:t>
            </a:r>
          </a:p>
        </p:txBody>
      </p:sp>
      <p:sp>
        <p:nvSpPr>
          <p:cNvPr id="92168" name="TextBox 11"/>
          <p:cNvSpPr txBox="1">
            <a:spLocks noChangeArrowheads="1"/>
          </p:cNvSpPr>
          <p:nvPr/>
        </p:nvSpPr>
        <p:spPr bwMode="auto">
          <a:xfrm>
            <a:off x="304800" y="1524000"/>
            <a:ext cx="3048000" cy="646113"/>
          </a:xfrm>
          <a:prstGeom prst="rect">
            <a:avLst/>
          </a:prstGeom>
          <a:noFill/>
          <a:ln w="9525">
            <a:noFill/>
            <a:miter lim="800000"/>
            <a:headEnd/>
            <a:tailEnd/>
          </a:ln>
        </p:spPr>
        <p:txBody>
          <a:bodyPr>
            <a:spAutoFit/>
          </a:bodyPr>
          <a:lstStyle/>
          <a:p>
            <a:r>
              <a:rPr lang="en-US" b="1" dirty="0"/>
              <a:t>Results without DSF</a:t>
            </a:r>
            <a:r>
              <a:rPr lang="en-US" dirty="0"/>
              <a:t>:</a:t>
            </a:r>
          </a:p>
          <a:p>
            <a:endParaRPr lang="en-US" dirty="0"/>
          </a:p>
        </p:txBody>
      </p:sp>
      <p:pic>
        <p:nvPicPr>
          <p:cNvPr id="92169" name="Picture 8" descr="part B-DSF-before.png"/>
          <p:cNvPicPr>
            <a:picLocks noChangeAspect="1"/>
          </p:cNvPicPr>
          <p:nvPr/>
        </p:nvPicPr>
        <p:blipFill>
          <a:blip r:embed="rId3" cstate="print"/>
          <a:srcRect/>
          <a:stretch>
            <a:fillRect/>
          </a:stretch>
        </p:blipFill>
        <p:spPr bwMode="auto">
          <a:xfrm>
            <a:off x="4648200" y="1371600"/>
            <a:ext cx="4191000" cy="4876800"/>
          </a:xfrm>
          <a:prstGeom prst="rect">
            <a:avLst/>
          </a:prstGeom>
          <a:noFill/>
          <a:ln w="9525">
            <a:noFill/>
            <a:miter lim="800000"/>
            <a:headEnd/>
            <a:tailEnd/>
          </a:ln>
        </p:spPr>
      </p:pic>
      <p:sp>
        <p:nvSpPr>
          <p:cNvPr id="10" name="TextBox 11"/>
          <p:cNvSpPr txBox="1">
            <a:spLocks noChangeArrowheads="1"/>
          </p:cNvSpPr>
          <p:nvPr/>
        </p:nvSpPr>
        <p:spPr bwMode="auto">
          <a:xfrm>
            <a:off x="457200" y="2133600"/>
            <a:ext cx="3048000" cy="923330"/>
          </a:xfrm>
          <a:prstGeom prst="rect">
            <a:avLst/>
          </a:prstGeom>
          <a:noFill/>
          <a:ln w="9525">
            <a:noFill/>
            <a:miter lim="800000"/>
            <a:headEnd/>
            <a:tailEnd/>
          </a:ln>
        </p:spPr>
        <p:txBody>
          <a:bodyPr>
            <a:spAutoFit/>
          </a:bodyPr>
          <a:lstStyle/>
          <a:p>
            <a:r>
              <a:rPr lang="en-US" dirty="0" smtClean="0"/>
              <a:t>Maximum Cooling Load= 9000 KW per June </a:t>
            </a:r>
            <a:endParaRPr lang="en-US" dirty="0"/>
          </a:p>
          <a:p>
            <a:endParaRPr lang="en-US" dirty="0"/>
          </a:p>
        </p:txBody>
      </p:sp>
    </p:spTree>
  </p:cSld>
  <p:clrMapOvr>
    <a:masterClrMapping/>
  </p:clrMapOvr>
  <p:transition>
    <p:pull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9318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9318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3191"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B</a:t>
            </a:r>
          </a:p>
        </p:txBody>
      </p:sp>
      <p:sp>
        <p:nvSpPr>
          <p:cNvPr id="93192" name="TextBox 11"/>
          <p:cNvSpPr txBox="1">
            <a:spLocks noChangeArrowheads="1"/>
          </p:cNvSpPr>
          <p:nvPr/>
        </p:nvSpPr>
        <p:spPr bwMode="auto">
          <a:xfrm>
            <a:off x="304800" y="1563687"/>
            <a:ext cx="3733800" cy="646113"/>
          </a:xfrm>
          <a:prstGeom prst="rect">
            <a:avLst/>
          </a:prstGeom>
          <a:noFill/>
          <a:ln w="9525">
            <a:noFill/>
            <a:miter lim="800000"/>
            <a:headEnd/>
            <a:tailEnd/>
          </a:ln>
        </p:spPr>
        <p:txBody>
          <a:bodyPr>
            <a:spAutoFit/>
          </a:bodyPr>
          <a:lstStyle/>
          <a:p>
            <a:r>
              <a:rPr lang="en-US" b="1" dirty="0"/>
              <a:t>Results with DSF-Box Window:</a:t>
            </a:r>
          </a:p>
          <a:p>
            <a:endParaRPr lang="en-US" dirty="0"/>
          </a:p>
        </p:txBody>
      </p:sp>
      <p:pic>
        <p:nvPicPr>
          <p:cNvPr id="93193" name="Picture 8" descr="part B-DSF-before.png"/>
          <p:cNvPicPr>
            <a:picLocks noChangeAspect="1"/>
          </p:cNvPicPr>
          <p:nvPr/>
        </p:nvPicPr>
        <p:blipFill>
          <a:blip r:embed="rId3" cstate="print"/>
          <a:srcRect/>
          <a:stretch>
            <a:fillRect/>
          </a:stretch>
        </p:blipFill>
        <p:spPr bwMode="auto">
          <a:xfrm>
            <a:off x="4730750" y="1371600"/>
            <a:ext cx="4027488" cy="4876800"/>
          </a:xfrm>
          <a:prstGeom prst="rect">
            <a:avLst/>
          </a:prstGeom>
          <a:noFill/>
          <a:ln w="9525">
            <a:noFill/>
            <a:miter lim="800000"/>
            <a:headEnd/>
            <a:tailEnd/>
          </a:ln>
        </p:spPr>
      </p:pic>
      <p:sp>
        <p:nvSpPr>
          <p:cNvPr id="10" name="TextBox 11"/>
          <p:cNvSpPr txBox="1">
            <a:spLocks noChangeArrowheads="1"/>
          </p:cNvSpPr>
          <p:nvPr/>
        </p:nvSpPr>
        <p:spPr bwMode="auto">
          <a:xfrm>
            <a:off x="457200" y="2200870"/>
            <a:ext cx="3048000" cy="923330"/>
          </a:xfrm>
          <a:prstGeom prst="rect">
            <a:avLst/>
          </a:prstGeom>
          <a:noFill/>
          <a:ln w="9525">
            <a:noFill/>
            <a:miter lim="800000"/>
            <a:headEnd/>
            <a:tailEnd/>
          </a:ln>
        </p:spPr>
        <p:txBody>
          <a:bodyPr>
            <a:spAutoFit/>
          </a:bodyPr>
          <a:lstStyle/>
          <a:p>
            <a:r>
              <a:rPr lang="en-US" dirty="0" smtClean="0"/>
              <a:t>Maximum Cooling Load= 5000 KW per June </a:t>
            </a:r>
            <a:endParaRPr lang="en-US" dirty="0"/>
          </a:p>
          <a:p>
            <a:endParaRPr lang="en-US" dirty="0"/>
          </a:p>
        </p:txBody>
      </p:sp>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z="3200" smtClean="0"/>
              <a:t>1- Project Information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994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9941"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9943" name="TextBox 10"/>
          <p:cNvSpPr txBox="1">
            <a:spLocks noChangeArrowheads="1"/>
          </p:cNvSpPr>
          <p:nvPr/>
        </p:nvSpPr>
        <p:spPr bwMode="auto">
          <a:xfrm>
            <a:off x="1143000" y="762000"/>
            <a:ext cx="3200400" cy="400050"/>
          </a:xfrm>
          <a:prstGeom prst="rect">
            <a:avLst/>
          </a:prstGeom>
          <a:noFill/>
          <a:ln w="9525">
            <a:noFill/>
            <a:miter lim="800000"/>
            <a:headEnd/>
            <a:tailEnd/>
          </a:ln>
        </p:spPr>
        <p:txBody>
          <a:bodyPr>
            <a:spAutoFit/>
          </a:bodyPr>
          <a:lstStyle/>
          <a:p>
            <a:r>
              <a:rPr lang="en-US" sz="2000" b="1">
                <a:solidFill>
                  <a:schemeClr val="bg1"/>
                </a:solidFill>
              </a:rPr>
              <a:t>B- Location &amp; Site Plan</a:t>
            </a:r>
          </a:p>
        </p:txBody>
      </p:sp>
      <p:pic>
        <p:nvPicPr>
          <p:cNvPr id="39947" name="Picture 11"/>
          <p:cNvPicPr>
            <a:picLocks noChangeAspect="1" noChangeArrowheads="1"/>
          </p:cNvPicPr>
          <p:nvPr/>
        </p:nvPicPr>
        <p:blipFill>
          <a:blip r:embed="rId3" cstate="print"/>
          <a:srcRect/>
          <a:stretch>
            <a:fillRect/>
          </a:stretch>
        </p:blipFill>
        <p:spPr bwMode="auto">
          <a:xfrm>
            <a:off x="381000" y="1371600"/>
            <a:ext cx="8248650" cy="50577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ight Arrow 9"/>
          <p:cNvSpPr/>
          <p:nvPr/>
        </p:nvSpPr>
        <p:spPr>
          <a:xfrm>
            <a:off x="6324600" y="5562600"/>
            <a:ext cx="1219200" cy="228600"/>
          </a:xfrm>
          <a:prstGeom prst="rightArrow">
            <a:avLst/>
          </a:prstGeom>
        </p:spPr>
        <p:style>
          <a:lnRef idx="0">
            <a:schemeClr val="accent2"/>
          </a:lnRef>
          <a:fillRef idx="3">
            <a:schemeClr val="accent2"/>
          </a:fillRef>
          <a:effectRef idx="3">
            <a:schemeClr val="accent2"/>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endParaRPr lang="en-US" b="1"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1" name="TextBox 10"/>
          <p:cNvSpPr txBox="1"/>
          <p:nvPr/>
        </p:nvSpPr>
        <p:spPr>
          <a:xfrm>
            <a:off x="5715000" y="5410200"/>
            <a:ext cx="609600" cy="52322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lackadder ITC" pitchFamily="82" charset="0"/>
              </a:rPr>
              <a:t>N</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lackadder ITC" pitchFamily="82" charset="0"/>
            </a:endParaRPr>
          </a:p>
        </p:txBody>
      </p:sp>
      <p:sp>
        <p:nvSpPr>
          <p:cNvPr id="12" name="Oval 11"/>
          <p:cNvSpPr/>
          <p:nvPr/>
        </p:nvSpPr>
        <p:spPr>
          <a:xfrm>
            <a:off x="1219200" y="2057400"/>
            <a:ext cx="3200400" cy="175260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pull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942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9421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4215"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B</a:t>
            </a:r>
          </a:p>
        </p:txBody>
      </p:sp>
      <p:sp>
        <p:nvSpPr>
          <p:cNvPr id="94216" name="TextBox 11"/>
          <p:cNvSpPr txBox="1">
            <a:spLocks noChangeArrowheads="1"/>
          </p:cNvSpPr>
          <p:nvPr/>
        </p:nvSpPr>
        <p:spPr bwMode="auto">
          <a:xfrm>
            <a:off x="304800" y="1676400"/>
            <a:ext cx="3657600" cy="646113"/>
          </a:xfrm>
          <a:prstGeom prst="rect">
            <a:avLst/>
          </a:prstGeom>
          <a:noFill/>
          <a:ln w="9525">
            <a:noFill/>
            <a:miter lim="800000"/>
            <a:headEnd/>
            <a:tailEnd/>
          </a:ln>
        </p:spPr>
        <p:txBody>
          <a:bodyPr>
            <a:spAutoFit/>
          </a:bodyPr>
          <a:lstStyle/>
          <a:p>
            <a:r>
              <a:rPr lang="en-US" b="1" dirty="0"/>
              <a:t>Results with DSF-Multi story:</a:t>
            </a:r>
          </a:p>
          <a:p>
            <a:endParaRPr lang="en-US" dirty="0"/>
          </a:p>
        </p:txBody>
      </p:sp>
      <p:pic>
        <p:nvPicPr>
          <p:cNvPr id="94217" name="Picture 8" descr="part B-DSF-before.png"/>
          <p:cNvPicPr>
            <a:picLocks noChangeAspect="1"/>
          </p:cNvPicPr>
          <p:nvPr/>
        </p:nvPicPr>
        <p:blipFill>
          <a:blip r:embed="rId3" cstate="print"/>
          <a:srcRect/>
          <a:stretch>
            <a:fillRect/>
          </a:stretch>
        </p:blipFill>
        <p:spPr bwMode="auto">
          <a:xfrm>
            <a:off x="4648200" y="1641475"/>
            <a:ext cx="4191000" cy="4337050"/>
          </a:xfrm>
          <a:prstGeom prst="rect">
            <a:avLst/>
          </a:prstGeom>
          <a:noFill/>
          <a:ln w="9525">
            <a:noFill/>
            <a:miter lim="800000"/>
            <a:headEnd/>
            <a:tailEnd/>
          </a:ln>
        </p:spPr>
      </p:pic>
      <p:sp>
        <p:nvSpPr>
          <p:cNvPr id="10" name="TextBox 11"/>
          <p:cNvSpPr txBox="1">
            <a:spLocks noChangeArrowheads="1"/>
          </p:cNvSpPr>
          <p:nvPr/>
        </p:nvSpPr>
        <p:spPr bwMode="auto">
          <a:xfrm>
            <a:off x="457200" y="2429470"/>
            <a:ext cx="3048000" cy="923330"/>
          </a:xfrm>
          <a:prstGeom prst="rect">
            <a:avLst/>
          </a:prstGeom>
          <a:noFill/>
          <a:ln w="9525">
            <a:noFill/>
            <a:miter lim="800000"/>
            <a:headEnd/>
            <a:tailEnd/>
          </a:ln>
        </p:spPr>
        <p:txBody>
          <a:bodyPr>
            <a:spAutoFit/>
          </a:bodyPr>
          <a:lstStyle/>
          <a:p>
            <a:r>
              <a:rPr lang="en-US" dirty="0" smtClean="0"/>
              <a:t>Maximum Cooling Load= 7000 KW per June </a:t>
            </a:r>
            <a:endParaRPr lang="en-US" dirty="0"/>
          </a:p>
          <a:p>
            <a:endParaRPr lang="en-US" dirty="0"/>
          </a:p>
        </p:txBody>
      </p:sp>
    </p:spTree>
  </p:cSld>
  <p:clrMapOvr>
    <a:masterClrMapping/>
  </p:clrMapOvr>
  <p:transition>
    <p:pull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9523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9523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5239" name="TextBox 8"/>
          <p:cNvSpPr txBox="1">
            <a:spLocks noChangeArrowheads="1"/>
          </p:cNvSpPr>
          <p:nvPr/>
        </p:nvSpPr>
        <p:spPr bwMode="auto">
          <a:xfrm>
            <a:off x="1143000" y="819150"/>
            <a:ext cx="6477000" cy="400050"/>
          </a:xfrm>
          <a:prstGeom prst="rect">
            <a:avLst/>
          </a:prstGeom>
          <a:noFill/>
          <a:ln w="9525">
            <a:noFill/>
            <a:miter lim="800000"/>
            <a:headEnd/>
            <a:tailEnd/>
          </a:ln>
        </p:spPr>
        <p:txBody>
          <a:bodyPr>
            <a:spAutoFit/>
          </a:bodyPr>
          <a:lstStyle/>
          <a:p>
            <a:r>
              <a:rPr lang="en-US" sz="2000" b="1" dirty="0" smtClean="0">
                <a:solidFill>
                  <a:schemeClr val="bg1"/>
                </a:solidFill>
              </a:rPr>
              <a:t>B-Simulation </a:t>
            </a:r>
            <a:r>
              <a:rPr lang="en-US" sz="2000" b="1" dirty="0">
                <a:solidFill>
                  <a:schemeClr val="bg1"/>
                </a:solidFill>
              </a:rPr>
              <a:t>results by ECOTECT- Part B</a:t>
            </a:r>
          </a:p>
        </p:txBody>
      </p:sp>
      <p:sp>
        <p:nvSpPr>
          <p:cNvPr id="95241" name="TextBox 8"/>
          <p:cNvSpPr txBox="1">
            <a:spLocks noChangeArrowheads="1"/>
          </p:cNvSpPr>
          <p:nvPr/>
        </p:nvSpPr>
        <p:spPr bwMode="auto">
          <a:xfrm>
            <a:off x="152400" y="1600200"/>
            <a:ext cx="5334000" cy="4246563"/>
          </a:xfrm>
          <a:prstGeom prst="rect">
            <a:avLst/>
          </a:prstGeom>
          <a:noFill/>
          <a:ln w="9525">
            <a:noFill/>
            <a:miter lim="800000"/>
            <a:headEnd/>
            <a:tailEnd/>
          </a:ln>
        </p:spPr>
        <p:txBody>
          <a:bodyPr>
            <a:spAutoFit/>
          </a:bodyPr>
          <a:lstStyle/>
          <a:p>
            <a:endParaRPr lang="en-US" dirty="0"/>
          </a:p>
          <a:p>
            <a:pPr lvl="1"/>
            <a:r>
              <a:rPr lang="en-US" b="1" dirty="0"/>
              <a:t>The best choice is the “box window”, because:</a:t>
            </a:r>
            <a:r>
              <a:rPr lang="en-US" dirty="0"/>
              <a:t> </a:t>
            </a:r>
            <a:r>
              <a:rPr lang="en-US" b="1" dirty="0"/>
              <a:t>Used as solar Chimney in summer.</a:t>
            </a:r>
            <a:endParaRPr lang="en-US" sz="1600" dirty="0"/>
          </a:p>
          <a:p>
            <a:pPr lvl="1">
              <a:buFont typeface="Wingdings" pitchFamily="2" charset="2"/>
              <a:buChar char="Ø"/>
            </a:pPr>
            <a:r>
              <a:rPr lang="en-US" b="1" dirty="0"/>
              <a:t>In winter the opening closed to achieve less thermal conductivity.</a:t>
            </a:r>
            <a:endParaRPr lang="en-US" sz="1600" dirty="0"/>
          </a:p>
          <a:p>
            <a:pPr lvl="1">
              <a:buFont typeface="Wingdings" pitchFamily="2" charset="2"/>
              <a:buChar char="Ø"/>
            </a:pPr>
            <a:r>
              <a:rPr lang="en-US" b="1" dirty="0"/>
              <a:t>Shutters used, so in summer prevent un likely solar gain to enter, and in winter closed at night so prevent losses from the building.</a:t>
            </a:r>
            <a:endParaRPr lang="en-US" sz="1600" dirty="0"/>
          </a:p>
          <a:p>
            <a:pPr lvl="1">
              <a:buFont typeface="Wingdings" pitchFamily="2" charset="2"/>
              <a:buChar char="Ø"/>
            </a:pPr>
            <a:r>
              <a:rPr lang="en-US" b="1" dirty="0"/>
              <a:t>Better in fire resistance, prevent the fire from spreading.</a:t>
            </a:r>
            <a:endParaRPr lang="en-US" sz="1600" dirty="0"/>
          </a:p>
          <a:p>
            <a:pPr lvl="1">
              <a:buFont typeface="Wingdings" pitchFamily="2" charset="2"/>
              <a:buChar char="Ø"/>
            </a:pPr>
            <a:r>
              <a:rPr lang="en-US" b="1" dirty="0"/>
              <a:t>Achieve good ventilation around the year.</a:t>
            </a:r>
            <a:endParaRPr lang="en-US" sz="1600" dirty="0"/>
          </a:p>
          <a:p>
            <a:endParaRPr lang="en-US" dirty="0"/>
          </a:p>
        </p:txBody>
      </p:sp>
      <p:pic>
        <p:nvPicPr>
          <p:cNvPr id="9" name="Picture 8" descr="tttt.png"/>
          <p:cNvPicPr>
            <a:picLocks noChangeAspect="1"/>
          </p:cNvPicPr>
          <p:nvPr/>
        </p:nvPicPr>
        <p:blipFill>
          <a:blip r:embed="rId3" cstate="print"/>
          <a:stretch>
            <a:fillRect/>
          </a:stretch>
        </p:blipFill>
        <p:spPr>
          <a:xfrm>
            <a:off x="5867400" y="2209800"/>
            <a:ext cx="2343477" cy="3029373"/>
          </a:xfrm>
          <a:prstGeom prst="rect">
            <a:avLst/>
          </a:prstGeom>
          <a:ln>
            <a:noFill/>
          </a:ln>
          <a:effectLst>
            <a:outerShdw blurRad="292100" dist="139700" dir="2700000" algn="tl" rotWithShape="0">
              <a:srgbClr val="333333">
                <a:alpha val="65000"/>
              </a:srgbClr>
            </a:outerShdw>
          </a:effectLst>
        </p:spPr>
      </p:pic>
      <p:sp>
        <p:nvSpPr>
          <p:cNvPr id="10" name="TextBox 8"/>
          <p:cNvSpPr txBox="1">
            <a:spLocks noChangeArrowheads="1"/>
          </p:cNvSpPr>
          <p:nvPr/>
        </p:nvSpPr>
        <p:spPr bwMode="auto">
          <a:xfrm>
            <a:off x="6019800" y="5638800"/>
            <a:ext cx="3352800" cy="338554"/>
          </a:xfrm>
          <a:prstGeom prst="rect">
            <a:avLst/>
          </a:prstGeom>
          <a:noFill/>
          <a:ln w="9525">
            <a:noFill/>
            <a:miter lim="800000"/>
            <a:headEnd/>
            <a:tailEnd/>
          </a:ln>
        </p:spPr>
        <p:txBody>
          <a:bodyPr wrap="square">
            <a:spAutoFit/>
          </a:bodyPr>
          <a:lstStyle/>
          <a:p>
            <a:r>
              <a:rPr lang="en-US" sz="1600" b="1" dirty="0" smtClean="0"/>
              <a:t>DSF-Box window</a:t>
            </a:r>
            <a:endParaRPr lang="en-US" sz="1600" b="1" dirty="0"/>
          </a:p>
        </p:txBody>
      </p:sp>
    </p:spTree>
  </p:cSld>
  <p:clrMapOvr>
    <a:masterClrMapping/>
  </p:clrMapOvr>
  <p:transition>
    <p:pull di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2355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2355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2355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22536" name="Picture 8"/>
          <p:cNvPicPr>
            <a:picLocks noChangeAspect="1" noChangeArrowheads="1"/>
          </p:cNvPicPr>
          <p:nvPr/>
        </p:nvPicPr>
        <p:blipFill>
          <a:blip r:embed="rId3" cstate="print"/>
          <a:srcRect/>
          <a:stretch>
            <a:fillRect/>
          </a:stretch>
        </p:blipFill>
        <p:spPr bwMode="auto">
          <a:xfrm>
            <a:off x="725488" y="3124200"/>
            <a:ext cx="3586162" cy="29765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609600" y="2035175"/>
            <a:ext cx="3581400" cy="708025"/>
          </a:xfrm>
          <a:prstGeom prst="rect">
            <a:avLst/>
          </a:prstGeom>
          <a:noFill/>
        </p:spPr>
        <p:txBody>
          <a:bodyPr>
            <a:spAutoFit/>
          </a:bodyPr>
          <a:lstStyle/>
          <a:p>
            <a:pPr>
              <a:defRPr/>
            </a:pPr>
            <a:r>
              <a:rPr lang="en-US" sz="2000" i="1" dirty="0">
                <a:latin typeface="Mongolian Baiti" pitchFamily="66" charset="0"/>
              </a:rPr>
              <a:t>The structural design was made by</a:t>
            </a:r>
            <a:r>
              <a:rPr lang="en-US" sz="2000" i="1" u="sng" dirty="0">
                <a:effectLst>
                  <a:outerShdw blurRad="38100" dist="38100" dir="2700000" algn="tl">
                    <a:srgbClr val="000000">
                      <a:alpha val="43137"/>
                    </a:srgbClr>
                  </a:outerShdw>
                </a:effectLst>
                <a:latin typeface="Mongolian Baiti" pitchFamily="66" charset="0"/>
              </a:rPr>
              <a:t> SAP </a:t>
            </a:r>
            <a:r>
              <a:rPr lang="en-US" sz="2000" i="1" dirty="0">
                <a:latin typeface="Mongolian Baiti" pitchFamily="66" charset="0"/>
              </a:rPr>
              <a:t>program </a:t>
            </a:r>
          </a:p>
        </p:txBody>
      </p:sp>
      <p:pic>
        <p:nvPicPr>
          <p:cNvPr id="23562" name="Picture 8"/>
          <p:cNvPicPr>
            <a:picLocks noChangeAspect="1" noChangeArrowheads="1"/>
          </p:cNvPicPr>
          <p:nvPr/>
        </p:nvPicPr>
        <p:blipFill>
          <a:blip r:embed="rId4" cstate="print"/>
          <a:srcRect/>
          <a:stretch>
            <a:fillRect/>
          </a:stretch>
        </p:blipFill>
        <p:spPr bwMode="auto">
          <a:xfrm>
            <a:off x="7964488" y="1219200"/>
            <a:ext cx="1179512" cy="762000"/>
          </a:xfrm>
          <a:prstGeom prst="rect">
            <a:avLst/>
          </a:prstGeom>
          <a:noFill/>
          <a:ln w="9525">
            <a:noFill/>
            <a:miter lim="800000"/>
            <a:headEnd/>
            <a:tailEnd/>
          </a:ln>
        </p:spPr>
      </p:pic>
      <p:pic>
        <p:nvPicPr>
          <p:cNvPr id="11" name="صورة 425"/>
          <p:cNvPicPr/>
          <p:nvPr/>
        </p:nvPicPr>
        <p:blipFill>
          <a:blip r:embed="rId5" cstate="print"/>
          <a:srcRect/>
          <a:stretch>
            <a:fillRect/>
          </a:stretch>
        </p:blipFill>
        <p:spPr bwMode="auto">
          <a:xfrm>
            <a:off x="5181600" y="3124200"/>
            <a:ext cx="3352800" cy="304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3564" name="TextBox 11"/>
          <p:cNvSpPr txBox="1">
            <a:spLocks noChangeArrowheads="1"/>
          </p:cNvSpPr>
          <p:nvPr/>
        </p:nvSpPr>
        <p:spPr bwMode="auto">
          <a:xfrm>
            <a:off x="5334000" y="2190750"/>
            <a:ext cx="3124200" cy="400050"/>
          </a:xfrm>
          <a:prstGeom prst="rect">
            <a:avLst/>
          </a:prstGeom>
          <a:noFill/>
          <a:ln w="9525">
            <a:noFill/>
            <a:miter lim="800000"/>
            <a:headEnd/>
            <a:tailEnd/>
          </a:ln>
        </p:spPr>
        <p:txBody>
          <a:bodyPr>
            <a:spAutoFit/>
          </a:bodyPr>
          <a:lstStyle/>
          <a:p>
            <a:r>
              <a:rPr lang="en-US" sz="2000" i="1">
                <a:latin typeface="Mongolian Baiti" pitchFamily="66" charset="0"/>
              </a:rPr>
              <a:t>3D modeling </a:t>
            </a:r>
          </a:p>
        </p:txBody>
      </p:sp>
    </p:spTree>
  </p:cSld>
  <p:clrMapOvr>
    <a:masterClrMapping/>
  </p:clrMapOvr>
  <p:transition>
    <p:pull di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2458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24581"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2458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sp>
        <p:nvSpPr>
          <p:cNvPr id="24584" name="TextBox 9"/>
          <p:cNvSpPr txBox="1">
            <a:spLocks noChangeArrowheads="1"/>
          </p:cNvSpPr>
          <p:nvPr/>
        </p:nvSpPr>
        <p:spPr bwMode="auto">
          <a:xfrm>
            <a:off x="914400" y="1600200"/>
            <a:ext cx="6553200" cy="923925"/>
          </a:xfrm>
          <a:prstGeom prst="rect">
            <a:avLst/>
          </a:prstGeom>
          <a:noFill/>
          <a:ln w="9525">
            <a:noFill/>
            <a:miter lim="800000"/>
            <a:headEnd/>
            <a:tailEnd/>
          </a:ln>
        </p:spPr>
        <p:txBody>
          <a:bodyPr>
            <a:spAutoFit/>
          </a:bodyPr>
          <a:lstStyle/>
          <a:p>
            <a:pPr>
              <a:buFont typeface="Wingdings" pitchFamily="2" charset="2"/>
              <a:buChar char="Ø"/>
            </a:pPr>
            <a:r>
              <a:rPr lang="en-US">
                <a:latin typeface="Times New Roman" pitchFamily="18" charset="0"/>
                <a:ea typeface="SimSun" pitchFamily="2" charset="-122"/>
                <a:cs typeface="Tahoma" pitchFamily="34" charset="0"/>
              </a:rPr>
              <a:t>The building consists of three blocks, two symmetric blocks and a third different block between them , one of the </a:t>
            </a:r>
            <a:r>
              <a:rPr lang="en-US" u="sng">
                <a:latin typeface="Times New Roman" pitchFamily="18" charset="0"/>
                <a:ea typeface="SimSun" pitchFamily="2" charset="-122"/>
                <a:cs typeface="Tahoma" pitchFamily="34" charset="0"/>
              </a:rPr>
              <a:t>two symmetrical </a:t>
            </a:r>
            <a:r>
              <a:rPr lang="en-US">
                <a:latin typeface="Times New Roman" pitchFamily="18" charset="0"/>
                <a:ea typeface="SimSun" pitchFamily="2" charset="-122"/>
                <a:cs typeface="Tahoma" pitchFamily="34" charset="0"/>
              </a:rPr>
              <a:t>blocks has been analyzed  and designed.</a:t>
            </a:r>
            <a:r>
              <a:rPr lang="en-US">
                <a:solidFill>
                  <a:srgbClr val="FF0000"/>
                </a:solidFill>
                <a:latin typeface="Times New Roman" pitchFamily="18" charset="0"/>
                <a:ea typeface="SimSun" pitchFamily="2" charset="-122"/>
                <a:cs typeface="Tahoma" pitchFamily="34" charset="0"/>
              </a:rPr>
              <a:t> </a:t>
            </a:r>
            <a:endParaRPr lang="en-US">
              <a:ea typeface="SimSun" pitchFamily="2" charset="-122"/>
              <a:cs typeface="Tahoma" pitchFamily="34" charset="0"/>
            </a:endParaRPr>
          </a:p>
        </p:txBody>
      </p:sp>
      <p:pic>
        <p:nvPicPr>
          <p:cNvPr id="24585"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pic>
        <p:nvPicPr>
          <p:cNvPr id="24586" name="صورة 426"/>
          <p:cNvPicPr>
            <a:picLocks noChangeAspect="1" noChangeArrowheads="1"/>
          </p:cNvPicPr>
          <p:nvPr/>
        </p:nvPicPr>
        <p:blipFill>
          <a:blip r:embed="rId4" cstate="print"/>
          <a:srcRect/>
          <a:stretch>
            <a:fillRect/>
          </a:stretch>
        </p:blipFill>
        <p:spPr bwMode="auto">
          <a:xfrm>
            <a:off x="990600" y="2667000"/>
            <a:ext cx="5562600" cy="3492500"/>
          </a:xfrm>
          <a:prstGeom prst="rect">
            <a:avLst/>
          </a:prstGeom>
          <a:noFill/>
          <a:ln w="9525">
            <a:noFill/>
            <a:miter lim="800000"/>
            <a:headEnd/>
            <a:tailEnd/>
          </a:ln>
        </p:spPr>
      </p:pic>
      <p:sp>
        <p:nvSpPr>
          <p:cNvPr id="13" name="Oval 12"/>
          <p:cNvSpPr/>
          <p:nvPr/>
        </p:nvSpPr>
        <p:spPr>
          <a:xfrm>
            <a:off x="4191000" y="3124200"/>
            <a:ext cx="2133600" cy="1447800"/>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TextBox 13"/>
          <p:cNvSpPr txBox="1"/>
          <p:nvPr/>
        </p:nvSpPr>
        <p:spPr>
          <a:xfrm>
            <a:off x="6934200" y="3048000"/>
            <a:ext cx="2057400" cy="646113"/>
          </a:xfrm>
          <a:prstGeom prst="rect">
            <a:avLst/>
          </a:prstGeom>
          <a:noFill/>
        </p:spPr>
        <p:txBody>
          <a:bodyPr>
            <a:spAutoFit/>
          </a:bodyPr>
          <a:lstStyle/>
          <a:p>
            <a:pPr>
              <a:defRPr/>
            </a:pPr>
            <a:r>
              <a:rPr lang="en-US" i="1" dirty="0"/>
              <a:t>The analyzed block </a:t>
            </a:r>
            <a:r>
              <a:rPr lang="en-US" b="1" i="1" u="sng" dirty="0">
                <a:effectLst>
                  <a:outerShdw blurRad="38100" dist="38100" dir="2700000" algn="tl">
                    <a:srgbClr val="000000">
                      <a:alpha val="43137"/>
                    </a:srgbClr>
                  </a:outerShdw>
                </a:effectLst>
              </a:rPr>
              <a:t>(C)</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13"/>
                                        </p:tgtEl>
                                      </p:cBhvr>
                                    </p:animEffect>
                                    <p:animScale>
                                      <p:cBhvr>
                                        <p:cTn id="7"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2560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25605"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2560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25608"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25609" name="TextBox 14"/>
          <p:cNvSpPr txBox="1">
            <a:spLocks noChangeArrowheads="1"/>
          </p:cNvSpPr>
          <p:nvPr/>
        </p:nvSpPr>
        <p:spPr bwMode="auto">
          <a:xfrm>
            <a:off x="1219200" y="1828800"/>
            <a:ext cx="6781800" cy="2032000"/>
          </a:xfrm>
          <a:prstGeom prst="rect">
            <a:avLst/>
          </a:prstGeom>
          <a:noFill/>
          <a:ln w="9525">
            <a:noFill/>
            <a:miter lim="800000"/>
            <a:headEnd/>
            <a:tailEnd/>
          </a:ln>
        </p:spPr>
        <p:txBody>
          <a:bodyPr>
            <a:spAutoFit/>
          </a:bodyPr>
          <a:lstStyle/>
          <a:p>
            <a:r>
              <a:rPr lang="en-US"/>
              <a:t> </a:t>
            </a:r>
          </a:p>
          <a:p>
            <a:pPr>
              <a:buFont typeface="Arial" charset="0"/>
              <a:buChar char="•"/>
            </a:pPr>
            <a:r>
              <a:rPr lang="en-US"/>
              <a:t>Design Codes:</a:t>
            </a:r>
          </a:p>
          <a:p>
            <a:r>
              <a:rPr lang="en-US"/>
              <a:t> </a:t>
            </a:r>
          </a:p>
          <a:p>
            <a:r>
              <a:rPr lang="en-US"/>
              <a:t>The structural design will be according to :</a:t>
            </a:r>
          </a:p>
          <a:p>
            <a:r>
              <a:rPr lang="en-US"/>
              <a:t>1)  the American Concrete Institute code ACI 318-08 .</a:t>
            </a:r>
          </a:p>
          <a:p>
            <a:r>
              <a:rPr lang="en-US"/>
              <a:t>2)  the seismic design according to UBC-97.</a:t>
            </a:r>
          </a:p>
          <a:p>
            <a:endParaRPr lang="en-US"/>
          </a:p>
        </p:txBody>
      </p:sp>
      <p:sp>
        <p:nvSpPr>
          <p:cNvPr id="25610" name="TextBox 15"/>
          <p:cNvSpPr txBox="1">
            <a:spLocks noChangeArrowheads="1"/>
          </p:cNvSpPr>
          <p:nvPr/>
        </p:nvSpPr>
        <p:spPr bwMode="auto">
          <a:xfrm>
            <a:off x="1143000" y="3886200"/>
            <a:ext cx="4648200" cy="2308225"/>
          </a:xfrm>
          <a:prstGeom prst="rect">
            <a:avLst/>
          </a:prstGeom>
          <a:noFill/>
          <a:ln w="9525">
            <a:noFill/>
            <a:miter lim="800000"/>
            <a:headEnd/>
            <a:tailEnd/>
          </a:ln>
        </p:spPr>
        <p:txBody>
          <a:bodyPr>
            <a:spAutoFit/>
          </a:bodyPr>
          <a:lstStyle/>
          <a:p>
            <a:pPr>
              <a:buFont typeface="Arial" charset="0"/>
              <a:buChar char="•"/>
            </a:pPr>
            <a:r>
              <a:rPr lang="en-US"/>
              <a:t>Design will include the following elements :</a:t>
            </a:r>
          </a:p>
          <a:p>
            <a:r>
              <a:rPr lang="en-US"/>
              <a:t>1) slab ( one way rib slab).</a:t>
            </a:r>
          </a:p>
          <a:p>
            <a:r>
              <a:rPr lang="en-US"/>
              <a:t>2) beam ( main beam &amp; secondary beam) .</a:t>
            </a:r>
          </a:p>
          <a:p>
            <a:r>
              <a:rPr lang="en-US"/>
              <a:t>3) column .</a:t>
            </a:r>
          </a:p>
          <a:p>
            <a:r>
              <a:rPr lang="en-US"/>
              <a:t>4) shear wall.</a:t>
            </a:r>
          </a:p>
          <a:p>
            <a:r>
              <a:rPr lang="en-US"/>
              <a:t>5) Stairs.</a:t>
            </a:r>
          </a:p>
          <a:p>
            <a:r>
              <a:rPr lang="en-US"/>
              <a:t>6) footing. </a:t>
            </a:r>
          </a:p>
          <a:p>
            <a:endParaRPr lang="en-US"/>
          </a:p>
        </p:txBody>
      </p:sp>
    </p:spTree>
  </p:cSld>
  <p:clrMapOvr>
    <a:masterClrMapping/>
  </p:clrMapOvr>
  <p:transition>
    <p:pull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2662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2662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2663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26632"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9" name="TextBox 8"/>
          <p:cNvSpPr txBox="1"/>
          <p:nvPr/>
        </p:nvSpPr>
        <p:spPr>
          <a:xfrm>
            <a:off x="990600" y="1676400"/>
            <a:ext cx="4800600" cy="646113"/>
          </a:xfrm>
          <a:prstGeom prst="rect">
            <a:avLst/>
          </a:prstGeom>
          <a:noFill/>
        </p:spPr>
        <p:txBody>
          <a:bodyPr>
            <a:spAutoFit/>
          </a:bodyPr>
          <a:lstStyle/>
          <a:p>
            <a:pPr marL="342900" indent="-342900">
              <a:buFont typeface="+mj-lt"/>
              <a:buAutoNum type="arabicPeriod"/>
              <a:defRPr/>
            </a:pPr>
            <a:r>
              <a:rPr lang="en-US" dirty="0">
                <a:latin typeface="Times New Roman"/>
                <a:ea typeface="SimSun"/>
                <a:cs typeface="Tahoma"/>
              </a:rPr>
              <a:t>Compressive strength of concrete (f\c)</a:t>
            </a:r>
          </a:p>
          <a:p>
            <a:pPr>
              <a:defRPr/>
            </a:pPr>
            <a:endParaRPr lang="en-US" dirty="0"/>
          </a:p>
        </p:txBody>
      </p:sp>
      <p:sp>
        <p:nvSpPr>
          <p:cNvPr id="26634" name="Rectangle 9"/>
          <p:cNvSpPr>
            <a:spLocks noChangeArrowheads="1"/>
          </p:cNvSpPr>
          <p:nvPr/>
        </p:nvSpPr>
        <p:spPr bwMode="auto">
          <a:xfrm>
            <a:off x="1219200" y="1219200"/>
            <a:ext cx="1674813" cy="369888"/>
          </a:xfrm>
          <a:prstGeom prst="rect">
            <a:avLst/>
          </a:prstGeom>
          <a:noFill/>
          <a:ln w="9525">
            <a:noFill/>
            <a:miter lim="800000"/>
            <a:headEnd/>
            <a:tailEnd/>
          </a:ln>
        </p:spPr>
        <p:txBody>
          <a:bodyPr wrap="none">
            <a:spAutoFit/>
          </a:bodyPr>
          <a:lstStyle/>
          <a:p>
            <a:pPr>
              <a:buFont typeface="Wingdings" pitchFamily="2" charset="2"/>
              <a:buChar char="Ø"/>
            </a:pPr>
            <a:r>
              <a:rPr lang="en-US" b="1"/>
              <a:t>Design data</a:t>
            </a:r>
          </a:p>
        </p:txBody>
      </p:sp>
      <p:sp>
        <p:nvSpPr>
          <p:cNvPr id="26635" name="TextBox 18"/>
          <p:cNvSpPr txBox="1">
            <a:spLocks noChangeArrowheads="1"/>
          </p:cNvSpPr>
          <p:nvPr/>
        </p:nvSpPr>
        <p:spPr bwMode="auto">
          <a:xfrm>
            <a:off x="1143000" y="1981200"/>
            <a:ext cx="1828800" cy="1477963"/>
          </a:xfrm>
          <a:prstGeom prst="rect">
            <a:avLst/>
          </a:prstGeom>
          <a:noFill/>
          <a:ln w="9525">
            <a:noFill/>
            <a:miter lim="800000"/>
            <a:headEnd/>
            <a:tailEnd/>
          </a:ln>
        </p:spPr>
        <p:txBody>
          <a:bodyPr>
            <a:spAutoFit/>
          </a:bodyPr>
          <a:lstStyle/>
          <a:p>
            <a:r>
              <a:rPr lang="en-US"/>
              <a:t>beams</a:t>
            </a:r>
          </a:p>
          <a:p>
            <a:r>
              <a:rPr lang="en-US"/>
              <a:t>shear walls</a:t>
            </a:r>
          </a:p>
          <a:p>
            <a:r>
              <a:rPr lang="en-US"/>
              <a:t>columns</a:t>
            </a:r>
          </a:p>
          <a:p>
            <a:r>
              <a:rPr lang="en-US"/>
              <a:t>footing</a:t>
            </a:r>
          </a:p>
          <a:p>
            <a:endParaRPr lang="en-US"/>
          </a:p>
        </p:txBody>
      </p:sp>
      <p:sp>
        <p:nvSpPr>
          <p:cNvPr id="24" name="TextBox 23"/>
          <p:cNvSpPr txBox="1"/>
          <p:nvPr/>
        </p:nvSpPr>
        <p:spPr>
          <a:xfrm>
            <a:off x="3657600" y="2286000"/>
            <a:ext cx="1981200" cy="369888"/>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a:defRPr/>
            </a:pPr>
            <a:r>
              <a:rPr lang="en-US" dirty="0"/>
              <a:t>f</a:t>
            </a:r>
            <a:r>
              <a:rPr lang="en-US" baseline="30000" dirty="0"/>
              <a:t>\</a:t>
            </a:r>
            <a:r>
              <a:rPr lang="en-US" dirty="0"/>
              <a:t>c =350 kg/cm</a:t>
            </a:r>
            <a:r>
              <a:rPr lang="en-US" baseline="30000" dirty="0"/>
              <a:t>2</a:t>
            </a:r>
            <a:endParaRPr lang="en-US" dirty="0"/>
          </a:p>
        </p:txBody>
      </p:sp>
      <p:cxnSp>
        <p:nvCxnSpPr>
          <p:cNvPr id="26" name="Straight Arrow Connector 25"/>
          <p:cNvCxnSpPr/>
          <p:nvPr/>
        </p:nvCxnSpPr>
        <p:spPr>
          <a:xfrm>
            <a:off x="2590800" y="2590800"/>
            <a:ext cx="914400"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26638" name="TextBox 26"/>
          <p:cNvSpPr txBox="1">
            <a:spLocks noChangeArrowheads="1"/>
          </p:cNvSpPr>
          <p:nvPr/>
        </p:nvSpPr>
        <p:spPr bwMode="auto">
          <a:xfrm>
            <a:off x="1219200" y="3276600"/>
            <a:ext cx="1447800" cy="369888"/>
          </a:xfrm>
          <a:prstGeom prst="rect">
            <a:avLst/>
          </a:prstGeom>
          <a:noFill/>
          <a:ln w="9525">
            <a:noFill/>
            <a:miter lim="800000"/>
            <a:headEnd/>
            <a:tailEnd/>
          </a:ln>
        </p:spPr>
        <p:txBody>
          <a:bodyPr>
            <a:spAutoFit/>
          </a:bodyPr>
          <a:lstStyle/>
          <a:p>
            <a:r>
              <a:rPr lang="en-US" dirty="0"/>
              <a:t> slabs </a:t>
            </a:r>
          </a:p>
        </p:txBody>
      </p:sp>
      <p:cxnSp>
        <p:nvCxnSpPr>
          <p:cNvPr id="28" name="Straight Arrow Connector 27"/>
          <p:cNvCxnSpPr/>
          <p:nvPr/>
        </p:nvCxnSpPr>
        <p:spPr>
          <a:xfrm>
            <a:off x="1981200" y="3505200"/>
            <a:ext cx="1600200"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657600" y="3276600"/>
            <a:ext cx="2057400" cy="369888"/>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a:defRPr/>
            </a:pPr>
            <a:r>
              <a:rPr lang="en-US" dirty="0"/>
              <a:t>f</a:t>
            </a:r>
            <a:r>
              <a:rPr lang="en-US" baseline="30000" dirty="0"/>
              <a:t>\</a:t>
            </a:r>
            <a:r>
              <a:rPr lang="en-US" dirty="0"/>
              <a:t>c =250 kg/cm</a:t>
            </a:r>
            <a:r>
              <a:rPr lang="en-US" baseline="30000" dirty="0"/>
              <a:t>2</a:t>
            </a:r>
            <a:endParaRPr lang="en-US" dirty="0"/>
          </a:p>
        </p:txBody>
      </p:sp>
      <p:sp>
        <p:nvSpPr>
          <p:cNvPr id="26641" name="TextBox 29"/>
          <p:cNvSpPr txBox="1">
            <a:spLocks noChangeArrowheads="1"/>
          </p:cNvSpPr>
          <p:nvPr/>
        </p:nvSpPr>
        <p:spPr bwMode="auto">
          <a:xfrm>
            <a:off x="1143000" y="3657600"/>
            <a:ext cx="5029200" cy="1200150"/>
          </a:xfrm>
          <a:prstGeom prst="rect">
            <a:avLst/>
          </a:prstGeom>
          <a:noFill/>
          <a:ln w="9525">
            <a:noFill/>
            <a:miter lim="800000"/>
            <a:headEnd/>
            <a:tailEnd/>
          </a:ln>
        </p:spPr>
        <p:txBody>
          <a:bodyPr>
            <a:spAutoFit/>
          </a:bodyPr>
          <a:lstStyle/>
          <a:p>
            <a:r>
              <a:rPr lang="en-US" dirty="0">
                <a:latin typeface="Times New Roman" pitchFamily="18" charset="0"/>
                <a:ea typeface="SimSun" pitchFamily="2" charset="-122"/>
                <a:cs typeface="Tahoma" pitchFamily="34" charset="0"/>
              </a:rPr>
              <a:t>2. Yielding strength of steel (</a:t>
            </a:r>
            <a:r>
              <a:rPr lang="en-US" dirty="0" err="1">
                <a:latin typeface="Times New Roman" pitchFamily="18" charset="0"/>
                <a:ea typeface="SimSun" pitchFamily="2" charset="-122"/>
                <a:cs typeface="Tahoma" pitchFamily="34" charset="0"/>
              </a:rPr>
              <a:t>fy</a:t>
            </a:r>
            <a:r>
              <a:rPr lang="en-US" dirty="0">
                <a:latin typeface="Times New Roman" pitchFamily="18" charset="0"/>
                <a:ea typeface="SimSun" pitchFamily="2" charset="-122"/>
                <a:cs typeface="Tahoma" pitchFamily="34" charset="0"/>
              </a:rPr>
              <a:t>)</a:t>
            </a:r>
          </a:p>
          <a:p>
            <a:r>
              <a:rPr lang="en-US" b="1" dirty="0">
                <a:latin typeface="Times New Roman" pitchFamily="18" charset="0"/>
                <a:ea typeface="SimSun" pitchFamily="2" charset="-122"/>
                <a:cs typeface="Tahoma" pitchFamily="34" charset="0"/>
              </a:rPr>
              <a:t>steel for flexure </a:t>
            </a:r>
            <a:r>
              <a:rPr lang="en-US" b="1" dirty="0" smtClean="0">
                <a:latin typeface="Times New Roman" pitchFamily="18" charset="0"/>
                <a:ea typeface="SimSun" pitchFamily="2" charset="-122"/>
                <a:cs typeface="Tahoma" pitchFamily="34" charset="0"/>
              </a:rPr>
              <a:t>, </a:t>
            </a:r>
            <a:r>
              <a:rPr lang="en-US" b="1" dirty="0" err="1">
                <a:latin typeface="Times New Roman" pitchFamily="18" charset="0"/>
                <a:ea typeface="SimSun" pitchFamily="2" charset="-122"/>
                <a:cs typeface="Tahoma" pitchFamily="34" charset="0"/>
              </a:rPr>
              <a:t>fy</a:t>
            </a:r>
            <a:r>
              <a:rPr lang="en-US" b="1" dirty="0">
                <a:latin typeface="Times New Roman" pitchFamily="18" charset="0"/>
                <a:ea typeface="SimSun" pitchFamily="2" charset="-122"/>
                <a:cs typeface="Tahoma" pitchFamily="34" charset="0"/>
              </a:rPr>
              <a:t> = 4200 kg/cm2</a:t>
            </a:r>
          </a:p>
          <a:p>
            <a:r>
              <a:rPr lang="en-US" b="1" dirty="0">
                <a:latin typeface="Times New Roman" pitchFamily="18" charset="0"/>
                <a:ea typeface="SimSun" pitchFamily="2" charset="-122"/>
                <a:cs typeface="Tahoma" pitchFamily="34" charset="0"/>
              </a:rPr>
              <a:t>shear reinforcement </a:t>
            </a:r>
            <a:r>
              <a:rPr lang="en-US" b="1" dirty="0" smtClean="0">
                <a:latin typeface="Times New Roman" pitchFamily="18" charset="0"/>
                <a:ea typeface="SimSun" pitchFamily="2" charset="-122"/>
                <a:cs typeface="Tahoma" pitchFamily="34" charset="0"/>
              </a:rPr>
              <a:t>, </a:t>
            </a:r>
            <a:r>
              <a:rPr lang="en-US" b="1" dirty="0" err="1">
                <a:latin typeface="Times New Roman" pitchFamily="18" charset="0"/>
                <a:ea typeface="SimSun" pitchFamily="2" charset="-122"/>
                <a:cs typeface="Tahoma" pitchFamily="34" charset="0"/>
              </a:rPr>
              <a:t>fys</a:t>
            </a:r>
            <a:r>
              <a:rPr lang="en-US" b="1" dirty="0">
                <a:latin typeface="Times New Roman" pitchFamily="18" charset="0"/>
                <a:ea typeface="SimSun" pitchFamily="2" charset="-122"/>
                <a:cs typeface="Tahoma" pitchFamily="34" charset="0"/>
              </a:rPr>
              <a:t> = 4200 kg/cm2</a:t>
            </a:r>
            <a:r>
              <a:rPr lang="en-US" dirty="0">
                <a:ea typeface="SimSun" pitchFamily="2" charset="-122"/>
                <a:cs typeface="Tahoma" pitchFamily="34" charset="0"/>
              </a:rPr>
              <a:t>. </a:t>
            </a:r>
          </a:p>
          <a:p>
            <a:endParaRPr lang="en-US" b="1" dirty="0">
              <a:latin typeface="Times New Roman" pitchFamily="18" charset="0"/>
              <a:ea typeface="SimSun" pitchFamily="2" charset="-122"/>
              <a:cs typeface="Tahoma" pitchFamily="34" charset="0"/>
            </a:endParaRPr>
          </a:p>
        </p:txBody>
      </p:sp>
      <p:sp>
        <p:nvSpPr>
          <p:cNvPr id="26642" name="TextBox 30"/>
          <p:cNvSpPr txBox="1">
            <a:spLocks noChangeArrowheads="1"/>
          </p:cNvSpPr>
          <p:nvPr/>
        </p:nvSpPr>
        <p:spPr bwMode="auto">
          <a:xfrm>
            <a:off x="1219200" y="4953000"/>
            <a:ext cx="4114800" cy="369888"/>
          </a:xfrm>
          <a:prstGeom prst="rect">
            <a:avLst/>
          </a:prstGeom>
          <a:noFill/>
          <a:ln w="9525">
            <a:noFill/>
            <a:miter lim="800000"/>
            <a:headEnd/>
            <a:tailEnd/>
          </a:ln>
        </p:spPr>
        <p:txBody>
          <a:bodyPr>
            <a:spAutoFit/>
          </a:bodyPr>
          <a:lstStyle/>
          <a:p>
            <a:r>
              <a:rPr lang="en-US">
                <a:latin typeface="Times New Roman" pitchFamily="18" charset="0"/>
                <a:ea typeface="SimSun" pitchFamily="2" charset="-122"/>
                <a:cs typeface="Tahoma" pitchFamily="34" charset="0"/>
              </a:rPr>
              <a:t>3. Bearing capacity of soil=</a:t>
            </a:r>
            <a:r>
              <a:rPr lang="en-US">
                <a:ea typeface="SimSun" pitchFamily="2" charset="-122"/>
                <a:cs typeface="Tahoma" pitchFamily="34" charset="0"/>
              </a:rPr>
              <a:t> 4Kg/cm</a:t>
            </a:r>
            <a:r>
              <a:rPr lang="en-US" baseline="30000">
                <a:ea typeface="SimSun" pitchFamily="2" charset="-122"/>
                <a:cs typeface="Tahoma" pitchFamily="34" charset="0"/>
              </a:rPr>
              <a:t>2</a:t>
            </a:r>
            <a:r>
              <a:rPr lang="en-US">
                <a:ea typeface="SimSun" pitchFamily="2" charset="-122"/>
                <a:cs typeface="Tahoma" pitchFamily="34" charset="0"/>
              </a:rPr>
              <a:t>. </a:t>
            </a:r>
            <a:endParaRPr lang="en-US">
              <a:latin typeface="Times New Roman" pitchFamily="18" charset="0"/>
              <a:ea typeface="SimSun" pitchFamily="2" charset="-122"/>
              <a:cs typeface="Tahoma" pitchFamily="34" charset="0"/>
            </a:endParaRPr>
          </a:p>
        </p:txBody>
      </p:sp>
    </p:spTree>
  </p:cSld>
  <p:clrMapOvr>
    <a:masterClrMapping/>
  </p:clrMapOvr>
  <p:transition>
    <p:pull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2765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27653"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2765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27656"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27657" name="TextBox 8"/>
          <p:cNvSpPr txBox="1">
            <a:spLocks noChangeArrowheads="1"/>
          </p:cNvSpPr>
          <p:nvPr/>
        </p:nvSpPr>
        <p:spPr bwMode="auto">
          <a:xfrm>
            <a:off x="1447800" y="1828800"/>
            <a:ext cx="2971800" cy="369888"/>
          </a:xfrm>
          <a:prstGeom prst="rect">
            <a:avLst/>
          </a:prstGeom>
          <a:noFill/>
          <a:ln w="9525">
            <a:noFill/>
            <a:miter lim="800000"/>
            <a:headEnd/>
            <a:tailEnd/>
          </a:ln>
        </p:spPr>
        <p:txBody>
          <a:bodyPr>
            <a:spAutoFit/>
          </a:bodyPr>
          <a:lstStyle/>
          <a:p>
            <a:r>
              <a:rPr lang="en-US">
                <a:latin typeface="Times New Roman" pitchFamily="18" charset="0"/>
                <a:ea typeface="SimSun" pitchFamily="2" charset="-122"/>
                <a:cs typeface="Tahoma" pitchFamily="34" charset="0"/>
              </a:rPr>
              <a:t>4. Unit weights of materials:</a:t>
            </a:r>
          </a:p>
        </p:txBody>
      </p:sp>
      <p:graphicFrame>
        <p:nvGraphicFramePr>
          <p:cNvPr id="10" name="Table 9"/>
          <p:cNvGraphicFramePr>
            <a:graphicFrameLocks noGrp="1"/>
          </p:cNvGraphicFramePr>
          <p:nvPr/>
        </p:nvGraphicFramePr>
        <p:xfrm>
          <a:off x="1828800" y="2438400"/>
          <a:ext cx="4572000" cy="3733799"/>
        </p:xfrm>
        <a:graphic>
          <a:graphicData uri="http://schemas.openxmlformats.org/drawingml/2006/table">
            <a:tbl>
              <a:tblPr rtl="1"/>
              <a:tblGrid>
                <a:gridCol w="2293545"/>
                <a:gridCol w="2278455"/>
              </a:tblGrid>
              <a:tr h="334370">
                <a:tc>
                  <a:txBody>
                    <a:bodyPr/>
                    <a:lstStyle/>
                    <a:p>
                      <a:pPr marL="0" marR="0" algn="ctr" rtl="0">
                        <a:lnSpc>
                          <a:spcPct val="150000"/>
                        </a:lnSpc>
                        <a:spcBef>
                          <a:spcPts val="0"/>
                        </a:spcBef>
                        <a:spcAft>
                          <a:spcPts val="0"/>
                        </a:spcAft>
                        <a:tabLst>
                          <a:tab pos="5274310" algn="r"/>
                        </a:tabLst>
                      </a:pPr>
                      <a:r>
                        <a:rPr lang="en-US" sz="1400" b="1" dirty="0">
                          <a:latin typeface="Times New Roman"/>
                          <a:ea typeface="SimSun"/>
                          <a:cs typeface="Tahoma"/>
                        </a:rPr>
                        <a:t>Density(ton/m</a:t>
                      </a:r>
                      <a:r>
                        <a:rPr lang="en-US" sz="1400" b="1" baseline="30000" dirty="0">
                          <a:latin typeface="Times New Roman"/>
                          <a:ea typeface="SimSun"/>
                          <a:cs typeface="Tahoma"/>
                        </a:rPr>
                        <a:t>3</a:t>
                      </a:r>
                      <a:r>
                        <a:rPr lang="en-US" sz="1400" b="1" dirty="0">
                          <a:latin typeface="Times New Roman"/>
                          <a:ea typeface="SimSun"/>
                          <a:cs typeface="Tahoma"/>
                        </a:rPr>
                        <a:t>)</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ctr" rtl="0">
                        <a:lnSpc>
                          <a:spcPct val="150000"/>
                        </a:lnSpc>
                        <a:spcBef>
                          <a:spcPts val="0"/>
                        </a:spcBef>
                        <a:spcAft>
                          <a:spcPts val="0"/>
                        </a:spcAft>
                        <a:tabLst>
                          <a:tab pos="5274310" algn="r"/>
                        </a:tabLst>
                      </a:pPr>
                      <a:r>
                        <a:rPr lang="en-US" sz="1400" b="1" dirty="0">
                          <a:latin typeface="Times New Roman"/>
                          <a:ea typeface="SimSun"/>
                          <a:cs typeface="Tahoma"/>
                        </a:rPr>
                        <a:t>Material</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34370">
                <a:tc>
                  <a:txBody>
                    <a:bodyPr/>
                    <a:lstStyle/>
                    <a:p>
                      <a:pPr marL="0" marR="0" algn="ctr" rtl="0">
                        <a:lnSpc>
                          <a:spcPct val="150000"/>
                        </a:lnSpc>
                        <a:spcBef>
                          <a:spcPts val="0"/>
                        </a:spcBef>
                        <a:spcAft>
                          <a:spcPts val="0"/>
                        </a:spcAft>
                        <a:tabLst>
                          <a:tab pos="5274310" algn="r"/>
                        </a:tabLst>
                      </a:pPr>
                      <a:r>
                        <a:rPr lang="en-US" sz="1400">
                          <a:latin typeface="Times New Roman"/>
                          <a:ea typeface="SimSun"/>
                          <a:cs typeface="Tahoma"/>
                        </a:rPr>
                        <a:t>2.5</a:t>
                      </a:r>
                      <a:endParaRPr lang="en-US" sz="14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Reinforced concrete</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370">
                <a:tc>
                  <a:txBody>
                    <a:bodyPr/>
                    <a:lstStyle/>
                    <a:p>
                      <a:pPr marL="0" marR="0" algn="ctr" rtl="0">
                        <a:lnSpc>
                          <a:spcPct val="150000"/>
                        </a:lnSpc>
                        <a:spcBef>
                          <a:spcPts val="0"/>
                        </a:spcBef>
                        <a:spcAft>
                          <a:spcPts val="0"/>
                        </a:spcAft>
                        <a:tabLst>
                          <a:tab pos="5274310" algn="r"/>
                        </a:tabLst>
                      </a:pPr>
                      <a:r>
                        <a:rPr lang="en-US" sz="1400">
                          <a:latin typeface="Times New Roman"/>
                          <a:ea typeface="SimSun"/>
                          <a:cs typeface="Tahoma"/>
                        </a:rPr>
                        <a:t>1.2</a:t>
                      </a:r>
                      <a:endParaRPr lang="en-US" sz="14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Bricks</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370">
                <a:tc>
                  <a:txBody>
                    <a:bodyPr/>
                    <a:lstStyle/>
                    <a:p>
                      <a:pPr marL="0" marR="0" algn="ctr" rtl="0">
                        <a:lnSpc>
                          <a:spcPct val="150000"/>
                        </a:lnSpc>
                        <a:spcBef>
                          <a:spcPts val="0"/>
                        </a:spcBef>
                        <a:spcAft>
                          <a:spcPts val="0"/>
                        </a:spcAft>
                        <a:tabLst>
                          <a:tab pos="5274310" algn="r"/>
                        </a:tabLst>
                      </a:pPr>
                      <a:r>
                        <a:rPr lang="en-US" sz="1400">
                          <a:latin typeface="Times New Roman"/>
                          <a:ea typeface="SimSun"/>
                          <a:cs typeface="Tahoma"/>
                        </a:rPr>
                        <a:t>1.5</a:t>
                      </a:r>
                      <a:endParaRPr lang="en-US" sz="14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Filler</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370">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2.7</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Masonry</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370">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2.5</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Tiles</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370">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2.3</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Mortar</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370">
                <a:tc>
                  <a:txBody>
                    <a:bodyPr/>
                    <a:lstStyle/>
                    <a:p>
                      <a:pPr marL="0" marR="0" algn="ctr" rtl="0">
                        <a:lnSpc>
                          <a:spcPct val="150000"/>
                        </a:lnSpc>
                        <a:spcBef>
                          <a:spcPts val="0"/>
                        </a:spcBef>
                        <a:spcAft>
                          <a:spcPts val="0"/>
                        </a:spcAft>
                        <a:tabLst>
                          <a:tab pos="5274310" algn="r"/>
                        </a:tabLst>
                      </a:pPr>
                      <a:r>
                        <a:rPr lang="en-US" sz="1400">
                          <a:latin typeface="Times New Roman"/>
                          <a:ea typeface="SimSun"/>
                          <a:cs typeface="Tahoma"/>
                        </a:rPr>
                        <a:t>2.3</a:t>
                      </a:r>
                      <a:endParaRPr lang="en-US" sz="14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tabLst>
                          <a:tab pos="5274310" algn="r"/>
                        </a:tabLst>
                      </a:pPr>
                      <a:r>
                        <a:rPr lang="en-US" sz="1400">
                          <a:latin typeface="Times New Roman"/>
                          <a:ea typeface="SimSun"/>
                          <a:cs typeface="Tahoma"/>
                        </a:rPr>
                        <a:t>Plastering</a:t>
                      </a:r>
                      <a:endParaRPr lang="en-US" sz="14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740">
                <a:tc>
                  <a:txBody>
                    <a:bodyPr/>
                    <a:lstStyle/>
                    <a:p>
                      <a:pPr marL="0" marR="0" algn="ctr" rtl="0">
                        <a:lnSpc>
                          <a:spcPct val="150000"/>
                        </a:lnSpc>
                        <a:spcBef>
                          <a:spcPts val="0"/>
                        </a:spcBef>
                        <a:spcAft>
                          <a:spcPts val="0"/>
                        </a:spcAft>
                        <a:tabLst>
                          <a:tab pos="5274310" algn="r"/>
                        </a:tabLst>
                      </a:pPr>
                      <a:r>
                        <a:rPr lang="en-US" sz="1400">
                          <a:latin typeface="Times New Roman"/>
                          <a:ea typeface="SimSun"/>
                          <a:cs typeface="Tahoma"/>
                        </a:rPr>
                        <a:t>1.9</a:t>
                      </a:r>
                      <a:endParaRPr lang="en-US" sz="14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tabLst>
                          <a:tab pos="5274310" algn="r"/>
                        </a:tabLst>
                      </a:pPr>
                      <a:r>
                        <a:rPr lang="en-US" sz="1400">
                          <a:latin typeface="Times New Roman"/>
                          <a:ea typeface="SimSun"/>
                          <a:cs typeface="Tahoma"/>
                        </a:rPr>
                        <a:t>Selected filler (compacted base coarse)</a:t>
                      </a:r>
                      <a:endParaRPr lang="en-US" sz="14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099">
                <a:tc>
                  <a:txBody>
                    <a:bodyPr/>
                    <a:lstStyle/>
                    <a:p>
                      <a:pPr marL="0" marR="0" algn="ctr" rtl="0">
                        <a:lnSpc>
                          <a:spcPct val="150000"/>
                        </a:lnSpc>
                        <a:spcBef>
                          <a:spcPts val="0"/>
                        </a:spcBef>
                        <a:spcAft>
                          <a:spcPts val="0"/>
                        </a:spcAft>
                        <a:tabLst>
                          <a:tab pos="5274310" algn="r"/>
                        </a:tabLst>
                      </a:pPr>
                      <a:r>
                        <a:rPr lang="en-US" sz="1400">
                          <a:latin typeface="Times New Roman"/>
                          <a:ea typeface="SimSun"/>
                          <a:cs typeface="Tahoma"/>
                        </a:rPr>
                        <a:t>0.04</a:t>
                      </a:r>
                      <a:endParaRPr lang="en-US" sz="14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tabLst>
                          <a:tab pos="5274310" algn="r"/>
                        </a:tabLst>
                      </a:pPr>
                      <a:r>
                        <a:rPr lang="en-US" sz="1400" dirty="0">
                          <a:latin typeface="Times New Roman"/>
                          <a:ea typeface="SimSun"/>
                          <a:cs typeface="Tahoma"/>
                        </a:rPr>
                        <a:t>Polycarbonate</a:t>
                      </a:r>
                      <a:endParaRPr lang="en-US" sz="14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ll di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2867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28677"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2867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28680"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28681" name="TextBox 8"/>
          <p:cNvSpPr txBox="1">
            <a:spLocks noChangeArrowheads="1"/>
          </p:cNvSpPr>
          <p:nvPr/>
        </p:nvSpPr>
        <p:spPr bwMode="auto">
          <a:xfrm>
            <a:off x="1143000" y="1600200"/>
            <a:ext cx="2895600" cy="369888"/>
          </a:xfrm>
          <a:prstGeom prst="rect">
            <a:avLst/>
          </a:prstGeom>
          <a:noFill/>
          <a:ln w="9525">
            <a:noFill/>
            <a:miter lim="800000"/>
            <a:headEnd/>
            <a:tailEnd/>
          </a:ln>
        </p:spPr>
        <p:txBody>
          <a:bodyPr>
            <a:spAutoFit/>
          </a:bodyPr>
          <a:lstStyle/>
          <a:p>
            <a:pPr>
              <a:buFont typeface="Wingdings" pitchFamily="2" charset="2"/>
              <a:buChar char="Ø"/>
            </a:pPr>
            <a:r>
              <a:rPr lang="en-US" b="1" dirty="0" smtClean="0"/>
              <a:t>Methods </a:t>
            </a:r>
            <a:r>
              <a:rPr lang="en-US" b="1" dirty="0"/>
              <a:t>of analysis:-</a:t>
            </a:r>
          </a:p>
        </p:txBody>
      </p:sp>
      <p:sp>
        <p:nvSpPr>
          <p:cNvPr id="28682" name="TextBox 9"/>
          <p:cNvSpPr txBox="1">
            <a:spLocks noChangeArrowheads="1"/>
          </p:cNvSpPr>
          <p:nvPr/>
        </p:nvSpPr>
        <p:spPr bwMode="auto">
          <a:xfrm>
            <a:off x="1143000" y="1981200"/>
            <a:ext cx="4038600" cy="923925"/>
          </a:xfrm>
          <a:prstGeom prst="rect">
            <a:avLst/>
          </a:prstGeom>
          <a:noFill/>
          <a:ln w="9525">
            <a:noFill/>
            <a:miter lim="800000"/>
            <a:headEnd/>
            <a:tailEnd/>
          </a:ln>
        </p:spPr>
        <p:txBody>
          <a:bodyPr>
            <a:spAutoFit/>
          </a:bodyPr>
          <a:lstStyle/>
          <a:p>
            <a:pPr>
              <a:buFont typeface="Arial" charset="0"/>
              <a:buChar char="•"/>
            </a:pPr>
            <a:r>
              <a:rPr lang="en-US">
                <a:latin typeface="Times New Roman" pitchFamily="18" charset="0"/>
                <a:ea typeface="SimSun" pitchFamily="2" charset="-122"/>
                <a:cs typeface="Tahoma" pitchFamily="34" charset="0"/>
              </a:rPr>
              <a:t>The ultimate design method </a:t>
            </a:r>
          </a:p>
          <a:p>
            <a:pPr>
              <a:buFont typeface="Arial" charset="0"/>
              <a:buChar char="•"/>
            </a:pPr>
            <a:r>
              <a:rPr lang="en-US">
                <a:latin typeface="Times New Roman" pitchFamily="18" charset="0"/>
                <a:ea typeface="SimSun" pitchFamily="2" charset="-122"/>
                <a:cs typeface="Tahoma" pitchFamily="34" charset="0"/>
              </a:rPr>
              <a:t>The working design method</a:t>
            </a:r>
          </a:p>
          <a:p>
            <a:endParaRPr lang="en-US">
              <a:ea typeface="SimSun" pitchFamily="2" charset="-122"/>
              <a:cs typeface="Tahoma" pitchFamily="34" charset="0"/>
            </a:endParaRPr>
          </a:p>
        </p:txBody>
      </p:sp>
      <p:sp>
        <p:nvSpPr>
          <p:cNvPr id="28683" name="TextBox 11"/>
          <p:cNvSpPr txBox="1">
            <a:spLocks noChangeArrowheads="1"/>
          </p:cNvSpPr>
          <p:nvPr/>
        </p:nvSpPr>
        <p:spPr bwMode="auto">
          <a:xfrm>
            <a:off x="609600" y="2603500"/>
            <a:ext cx="7391400" cy="3416300"/>
          </a:xfrm>
          <a:prstGeom prst="rect">
            <a:avLst/>
          </a:prstGeom>
          <a:noFill/>
          <a:ln w="9525">
            <a:noFill/>
            <a:miter lim="800000"/>
            <a:headEnd/>
            <a:tailEnd/>
          </a:ln>
        </p:spPr>
        <p:txBody>
          <a:bodyPr>
            <a:spAutoFit/>
          </a:bodyPr>
          <a:lstStyle/>
          <a:p>
            <a:r>
              <a:rPr lang="en-US" b="1" dirty="0"/>
              <a:t>Preliminary dimensions</a:t>
            </a:r>
          </a:p>
          <a:p>
            <a:r>
              <a:rPr lang="en-US" b="1" dirty="0"/>
              <a:t>Slab </a:t>
            </a:r>
            <a:r>
              <a:rPr lang="en-US" b="1" dirty="0" smtClean="0"/>
              <a:t>thickness=</a:t>
            </a:r>
            <a:r>
              <a:rPr lang="en-US" dirty="0" smtClean="0"/>
              <a:t> </a:t>
            </a:r>
            <a:r>
              <a:rPr lang="en-US" dirty="0"/>
              <a:t>30 cm</a:t>
            </a:r>
          </a:p>
          <a:p>
            <a:r>
              <a:rPr lang="en-US" b="1" dirty="0"/>
              <a:t>Beam dimension</a:t>
            </a:r>
          </a:p>
          <a:p>
            <a:r>
              <a:rPr lang="en-US" dirty="0"/>
              <a:t>Mu = </a:t>
            </a:r>
            <a:r>
              <a:rPr lang="en-US" dirty="0" smtClean="0"/>
              <a:t>0.2*</a:t>
            </a:r>
            <a:r>
              <a:rPr lang="en-US" dirty="0" err="1" smtClean="0"/>
              <a:t>f’c</a:t>
            </a:r>
            <a:r>
              <a:rPr lang="en-US" dirty="0" smtClean="0"/>
              <a:t>*b*d²</a:t>
            </a:r>
            <a:endParaRPr lang="en-US" dirty="0"/>
          </a:p>
          <a:p>
            <a:r>
              <a:rPr lang="en-US" dirty="0"/>
              <a:t>Main beam→ (30*55) cm</a:t>
            </a:r>
          </a:p>
          <a:p>
            <a:r>
              <a:rPr lang="en-US" dirty="0"/>
              <a:t>Secondary beam→ (30*30) cm</a:t>
            </a:r>
          </a:p>
          <a:p>
            <a:r>
              <a:rPr lang="en-US" dirty="0"/>
              <a:t>Main edge→ (30*50) cm</a:t>
            </a:r>
          </a:p>
          <a:p>
            <a:r>
              <a:rPr lang="en-US" b="1" i="1" u="sng" dirty="0"/>
              <a:t>Column dimension</a:t>
            </a:r>
            <a:endParaRPr lang="en-US" dirty="0"/>
          </a:p>
          <a:p>
            <a:r>
              <a:rPr lang="en-US" dirty="0"/>
              <a:t>Column dimensions were taken from plans</a:t>
            </a:r>
          </a:p>
          <a:p>
            <a:r>
              <a:rPr lang="en-US" dirty="0"/>
              <a:t>Column 1→ (100*30) cm</a:t>
            </a:r>
          </a:p>
          <a:p>
            <a:r>
              <a:rPr lang="en-US" dirty="0"/>
              <a:t>Column2→ (75*40) cm</a:t>
            </a:r>
          </a:p>
          <a:p>
            <a:r>
              <a:rPr lang="en-US" dirty="0"/>
              <a:t>Column3→ (40*30) cm</a:t>
            </a:r>
          </a:p>
        </p:txBody>
      </p:sp>
    </p:spTree>
  </p:cSld>
  <p:clrMapOvr>
    <a:masterClrMapping/>
  </p:clrMapOvr>
  <p:transition>
    <p:pull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2970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29701"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2970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29704"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29705" name="TextBox 13"/>
          <p:cNvSpPr txBox="1">
            <a:spLocks noChangeArrowheads="1"/>
          </p:cNvSpPr>
          <p:nvPr/>
        </p:nvSpPr>
        <p:spPr bwMode="auto">
          <a:xfrm>
            <a:off x="1143000" y="2000250"/>
            <a:ext cx="4800600" cy="1754188"/>
          </a:xfrm>
          <a:prstGeom prst="rect">
            <a:avLst/>
          </a:prstGeom>
          <a:noFill/>
          <a:ln w="9525">
            <a:noFill/>
            <a:miter lim="800000"/>
            <a:headEnd/>
            <a:tailEnd/>
          </a:ln>
        </p:spPr>
        <p:txBody>
          <a:bodyPr>
            <a:spAutoFit/>
          </a:bodyPr>
          <a:lstStyle/>
          <a:p>
            <a:pPr rtl="1"/>
            <a:r>
              <a:rPr lang="en-US" dirty="0"/>
              <a:t>Superimposed dead load=350 </a:t>
            </a:r>
            <a:r>
              <a:rPr lang="en-US" dirty="0" smtClean="0"/>
              <a:t>kg/m² </a:t>
            </a:r>
          </a:p>
          <a:p>
            <a:pPr rtl="1"/>
            <a:r>
              <a:rPr lang="en-US" dirty="0" smtClean="0"/>
              <a:t>Live load =300 kg/m²</a:t>
            </a:r>
          </a:p>
          <a:p>
            <a:pPr rtl="1"/>
            <a:r>
              <a:rPr lang="de-DE" dirty="0" smtClean="0"/>
              <a:t>Weight </a:t>
            </a:r>
            <a:r>
              <a:rPr lang="de-DE" dirty="0"/>
              <a:t>of external walls=</a:t>
            </a:r>
            <a:r>
              <a:rPr lang="en-US" dirty="0"/>
              <a:t>2.5 t/m</a:t>
            </a:r>
          </a:p>
          <a:p>
            <a:pPr rtl="1"/>
            <a:endParaRPr lang="en-US" dirty="0"/>
          </a:p>
          <a:p>
            <a:pPr rtl="1"/>
            <a:r>
              <a:rPr lang="en-US" dirty="0"/>
              <a:t> </a:t>
            </a:r>
          </a:p>
          <a:p>
            <a:endParaRPr lang="en-US" dirty="0"/>
          </a:p>
        </p:txBody>
      </p:sp>
      <p:sp>
        <p:nvSpPr>
          <p:cNvPr id="29706" name="TextBox 14"/>
          <p:cNvSpPr txBox="1">
            <a:spLocks noChangeArrowheads="1"/>
          </p:cNvSpPr>
          <p:nvPr/>
        </p:nvSpPr>
        <p:spPr bwMode="auto">
          <a:xfrm>
            <a:off x="1143000" y="1524000"/>
            <a:ext cx="2362200" cy="369888"/>
          </a:xfrm>
          <a:prstGeom prst="rect">
            <a:avLst/>
          </a:prstGeom>
          <a:noFill/>
          <a:ln w="9525">
            <a:noFill/>
            <a:miter lim="800000"/>
            <a:headEnd/>
            <a:tailEnd/>
          </a:ln>
        </p:spPr>
        <p:txBody>
          <a:bodyPr>
            <a:spAutoFit/>
          </a:bodyPr>
          <a:lstStyle/>
          <a:p>
            <a:pPr>
              <a:buFont typeface="Wingdings" pitchFamily="2" charset="2"/>
              <a:buChar char="Ø"/>
            </a:pPr>
            <a:r>
              <a:rPr lang="en-US"/>
              <a:t>Loads </a:t>
            </a:r>
          </a:p>
        </p:txBody>
      </p:sp>
      <p:pic>
        <p:nvPicPr>
          <p:cNvPr id="29707" name="صورة 425"/>
          <p:cNvPicPr>
            <a:picLocks noChangeAspect="1" noChangeArrowheads="1"/>
          </p:cNvPicPr>
          <p:nvPr/>
        </p:nvPicPr>
        <p:blipFill>
          <a:blip r:embed="rId4" cstate="print"/>
          <a:srcRect/>
          <a:stretch>
            <a:fillRect/>
          </a:stretch>
        </p:blipFill>
        <p:spPr bwMode="auto">
          <a:xfrm>
            <a:off x="4876800" y="2743200"/>
            <a:ext cx="3486150" cy="3543300"/>
          </a:xfrm>
          <a:prstGeom prst="rect">
            <a:avLst/>
          </a:prstGeom>
          <a:noFill/>
          <a:ln w="9525">
            <a:noFill/>
            <a:miter lim="800000"/>
            <a:headEnd/>
            <a:tailEnd/>
          </a:ln>
        </p:spPr>
      </p:pic>
      <p:sp>
        <p:nvSpPr>
          <p:cNvPr id="29708" name="TextBox 16"/>
          <p:cNvSpPr txBox="1">
            <a:spLocks noChangeArrowheads="1"/>
          </p:cNvSpPr>
          <p:nvPr/>
        </p:nvSpPr>
        <p:spPr bwMode="auto">
          <a:xfrm>
            <a:off x="1219200" y="3276600"/>
            <a:ext cx="2209800" cy="646113"/>
          </a:xfrm>
          <a:prstGeom prst="rect">
            <a:avLst/>
          </a:prstGeom>
          <a:noFill/>
          <a:ln w="9525">
            <a:noFill/>
            <a:miter lim="800000"/>
            <a:headEnd/>
            <a:tailEnd/>
          </a:ln>
        </p:spPr>
        <p:txBody>
          <a:bodyPr>
            <a:spAutoFit/>
          </a:bodyPr>
          <a:lstStyle/>
          <a:p>
            <a:r>
              <a:rPr lang="en-US" b="1" i="1" u="sng"/>
              <a:t>SAP MODEL</a:t>
            </a:r>
            <a:endParaRPr lang="en-US"/>
          </a:p>
          <a:p>
            <a:endParaRPr lang="en-US"/>
          </a:p>
        </p:txBody>
      </p:sp>
    </p:spTree>
  </p:cSld>
  <p:clrMapOvr>
    <a:masterClrMapping/>
  </p:clrMapOvr>
  <p:transition>
    <p:pull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072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0725"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072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30728"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30729" name="TextBox 9"/>
          <p:cNvSpPr txBox="1">
            <a:spLocks noChangeArrowheads="1"/>
          </p:cNvSpPr>
          <p:nvPr/>
        </p:nvSpPr>
        <p:spPr bwMode="auto">
          <a:xfrm>
            <a:off x="1219200" y="1295400"/>
            <a:ext cx="3200400" cy="677863"/>
          </a:xfrm>
          <a:prstGeom prst="rect">
            <a:avLst/>
          </a:prstGeom>
          <a:noFill/>
          <a:ln w="9525">
            <a:noFill/>
            <a:miter lim="800000"/>
            <a:headEnd/>
            <a:tailEnd/>
          </a:ln>
        </p:spPr>
        <p:txBody>
          <a:bodyPr>
            <a:spAutoFit/>
          </a:bodyPr>
          <a:lstStyle/>
          <a:p>
            <a:r>
              <a:rPr lang="en-US"/>
              <a:t> </a:t>
            </a:r>
            <a:r>
              <a:rPr lang="en-US" b="1" i="1"/>
              <a:t>Checks for SAP model</a:t>
            </a:r>
            <a:endParaRPr lang="en-US" sz="2000" b="1">
              <a:solidFill>
                <a:schemeClr val="bg1"/>
              </a:solidFill>
            </a:endParaRPr>
          </a:p>
          <a:p>
            <a:endParaRPr lang="en-US"/>
          </a:p>
        </p:txBody>
      </p:sp>
      <p:sp>
        <p:nvSpPr>
          <p:cNvPr id="30730" name="TextBox 11"/>
          <p:cNvSpPr txBox="1">
            <a:spLocks noChangeArrowheads="1"/>
          </p:cNvSpPr>
          <p:nvPr/>
        </p:nvSpPr>
        <p:spPr bwMode="auto">
          <a:xfrm>
            <a:off x="1295400" y="1981200"/>
            <a:ext cx="2362200" cy="369888"/>
          </a:xfrm>
          <a:prstGeom prst="rect">
            <a:avLst/>
          </a:prstGeom>
          <a:noFill/>
          <a:ln w="9525">
            <a:noFill/>
            <a:miter lim="800000"/>
            <a:headEnd/>
            <a:tailEnd/>
          </a:ln>
        </p:spPr>
        <p:txBody>
          <a:bodyPr>
            <a:spAutoFit/>
          </a:bodyPr>
          <a:lstStyle/>
          <a:p>
            <a:pPr>
              <a:buFont typeface="Arial" charset="0"/>
              <a:buChar char="•"/>
            </a:pPr>
            <a:r>
              <a:rPr lang="en-US"/>
              <a:t>Compatibility check </a:t>
            </a:r>
          </a:p>
        </p:txBody>
      </p:sp>
      <p:pic>
        <p:nvPicPr>
          <p:cNvPr id="30731" name="صورة 427"/>
          <p:cNvPicPr>
            <a:picLocks noChangeAspect="1" noChangeArrowheads="1"/>
          </p:cNvPicPr>
          <p:nvPr/>
        </p:nvPicPr>
        <p:blipFill>
          <a:blip r:embed="rId4" cstate="print"/>
          <a:srcRect/>
          <a:stretch>
            <a:fillRect/>
          </a:stretch>
        </p:blipFill>
        <p:spPr bwMode="auto">
          <a:xfrm>
            <a:off x="2362200" y="2286000"/>
            <a:ext cx="4114800" cy="3900488"/>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096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0965"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0967" name="TextBox 11"/>
          <p:cNvSpPr txBox="1">
            <a:spLocks noChangeArrowheads="1"/>
          </p:cNvSpPr>
          <p:nvPr/>
        </p:nvSpPr>
        <p:spPr bwMode="auto">
          <a:xfrm>
            <a:off x="1143000" y="2468563"/>
            <a:ext cx="7010400" cy="2062103"/>
          </a:xfrm>
          <a:prstGeom prst="rect">
            <a:avLst/>
          </a:prstGeom>
          <a:noFill/>
          <a:ln w="9525">
            <a:noFill/>
            <a:miter lim="800000"/>
            <a:headEnd/>
            <a:tailEnd/>
          </a:ln>
        </p:spPr>
        <p:txBody>
          <a:bodyPr>
            <a:spAutoFit/>
          </a:bodyPr>
          <a:lstStyle/>
          <a:p>
            <a:pPr marL="514350" indent="-514350">
              <a:buFont typeface="Wingdings" pitchFamily="2" charset="2"/>
              <a:buChar char="Ø"/>
            </a:pPr>
            <a:r>
              <a:rPr lang="en-US" sz="3200" b="1" dirty="0">
                <a:latin typeface="Monotype Corsiva" pitchFamily="66" charset="0"/>
              </a:rPr>
              <a:t>Architectural  Design Modifications.</a:t>
            </a:r>
          </a:p>
          <a:p>
            <a:pPr marL="514350" indent="-514350">
              <a:buFont typeface="Wingdings" pitchFamily="2" charset="2"/>
              <a:buChar char="Ø"/>
            </a:pPr>
            <a:r>
              <a:rPr lang="en-US" sz="3200" b="1" dirty="0" smtClean="0">
                <a:latin typeface="Monotype Corsiva" pitchFamily="66" charset="0"/>
              </a:rPr>
              <a:t>Environmental  Design. </a:t>
            </a:r>
          </a:p>
          <a:p>
            <a:pPr marL="514350" indent="-514350">
              <a:buFont typeface="Wingdings" pitchFamily="2" charset="2"/>
              <a:buChar char="Ø"/>
            </a:pPr>
            <a:r>
              <a:rPr lang="en-US" sz="3200" b="1" dirty="0" smtClean="0">
                <a:latin typeface="Monotype Corsiva" pitchFamily="66" charset="0"/>
              </a:rPr>
              <a:t>Structural  Design.</a:t>
            </a:r>
          </a:p>
          <a:p>
            <a:pPr marL="514350" indent="-514350">
              <a:buFont typeface="Wingdings" pitchFamily="2" charset="2"/>
              <a:buChar char="Ø"/>
            </a:pPr>
            <a:r>
              <a:rPr lang="en-US" sz="3200" b="1" dirty="0" smtClean="0">
                <a:latin typeface="Monotype Corsiva" pitchFamily="66" charset="0"/>
              </a:rPr>
              <a:t>Lighting and Mechanical Design.</a:t>
            </a:r>
            <a:endParaRPr lang="en-US" sz="3200" b="1" dirty="0">
              <a:latin typeface="Monotype Corsiva" pitchFamily="66" charset="0"/>
            </a:endParaRPr>
          </a:p>
        </p:txBody>
      </p:sp>
    </p:spTree>
  </p:cSld>
  <p:clrMapOvr>
    <a:masterClrMapping/>
  </p:clrMapOvr>
  <p:transition>
    <p:pull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174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174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175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31752"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31753" name="TextBox 9"/>
          <p:cNvSpPr txBox="1">
            <a:spLocks noChangeArrowheads="1"/>
          </p:cNvSpPr>
          <p:nvPr/>
        </p:nvSpPr>
        <p:spPr bwMode="auto">
          <a:xfrm>
            <a:off x="1219200" y="1295400"/>
            <a:ext cx="3200400" cy="677863"/>
          </a:xfrm>
          <a:prstGeom prst="rect">
            <a:avLst/>
          </a:prstGeom>
          <a:noFill/>
          <a:ln w="9525">
            <a:noFill/>
            <a:miter lim="800000"/>
            <a:headEnd/>
            <a:tailEnd/>
          </a:ln>
        </p:spPr>
        <p:txBody>
          <a:bodyPr>
            <a:spAutoFit/>
          </a:bodyPr>
          <a:lstStyle/>
          <a:p>
            <a:r>
              <a:rPr lang="en-US"/>
              <a:t> </a:t>
            </a:r>
            <a:r>
              <a:rPr lang="en-US" b="1" i="1"/>
              <a:t>Checks for SAP model</a:t>
            </a:r>
            <a:endParaRPr lang="en-US" sz="2000" b="1">
              <a:solidFill>
                <a:schemeClr val="bg1"/>
              </a:solidFill>
            </a:endParaRPr>
          </a:p>
          <a:p>
            <a:endParaRPr lang="en-US"/>
          </a:p>
        </p:txBody>
      </p:sp>
      <p:sp>
        <p:nvSpPr>
          <p:cNvPr id="31754" name="TextBox 13"/>
          <p:cNvSpPr txBox="1">
            <a:spLocks noChangeArrowheads="1"/>
          </p:cNvSpPr>
          <p:nvPr/>
        </p:nvSpPr>
        <p:spPr bwMode="auto">
          <a:xfrm>
            <a:off x="685800" y="1905000"/>
            <a:ext cx="3352800" cy="369888"/>
          </a:xfrm>
          <a:prstGeom prst="rect">
            <a:avLst/>
          </a:prstGeom>
          <a:noFill/>
          <a:ln w="9525">
            <a:noFill/>
            <a:miter lim="800000"/>
            <a:headEnd/>
            <a:tailEnd/>
          </a:ln>
        </p:spPr>
        <p:txBody>
          <a:bodyPr>
            <a:spAutoFit/>
          </a:bodyPr>
          <a:lstStyle/>
          <a:p>
            <a:r>
              <a:rPr lang="en-US" b="1"/>
              <a:t>Reaction check</a:t>
            </a:r>
            <a:endParaRPr lang="en-US"/>
          </a:p>
        </p:txBody>
      </p:sp>
      <p:graphicFrame>
        <p:nvGraphicFramePr>
          <p:cNvPr id="15" name="Table 14"/>
          <p:cNvGraphicFramePr>
            <a:graphicFrameLocks noGrp="1"/>
          </p:cNvGraphicFramePr>
          <p:nvPr/>
        </p:nvGraphicFramePr>
        <p:xfrm>
          <a:off x="3151171" y="2209800"/>
          <a:ext cx="5764229" cy="4064004"/>
        </p:xfrm>
        <a:graphic>
          <a:graphicData uri="http://schemas.openxmlformats.org/drawingml/2006/table">
            <a:tbl>
              <a:tblPr rtl="1"/>
              <a:tblGrid>
                <a:gridCol w="711691"/>
                <a:gridCol w="899839"/>
                <a:gridCol w="952427"/>
                <a:gridCol w="761357"/>
                <a:gridCol w="555680"/>
                <a:gridCol w="527633"/>
                <a:gridCol w="1355602"/>
              </a:tblGrid>
              <a:tr h="387048">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4 stories</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Tot. Weight(t)</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Length(m)</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area(m^2)</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w/m`</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w/m^2</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Type</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800.4</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200.1</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230</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0.87</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Slab</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276</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69</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230</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0.3</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L.L</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19.1862</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4.79655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45.9</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0.1045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beams(30*55)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9.234</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2.3085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24.3</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0.095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beams(30*50)</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13.9536</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3.4884</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61.2</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0.057</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 </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beams(30*30)</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87048">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29.565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29.565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131.4</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0.225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 </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ground beam(30*30)</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0</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Columns</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42</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10.5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3.5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3</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 </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C(1*.3)</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10.85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2.7125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3.5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0.775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 </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C(.775*.4)</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58.8</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14.7</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3.5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4.2</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C(.3*.4)</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87048">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140.0616</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35.0154</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21.15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0.98</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 </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rtl="0">
                        <a:lnSpc>
                          <a:spcPct val="115000"/>
                        </a:lnSpc>
                        <a:spcBef>
                          <a:spcPts val="0"/>
                        </a:spcBef>
                        <a:spcAft>
                          <a:spcPts val="0"/>
                        </a:spcAft>
                      </a:pPr>
                      <a:r>
                        <a:rPr lang="en-US" sz="1100" dirty="0">
                          <a:solidFill>
                            <a:srgbClr val="000000"/>
                          </a:solidFill>
                          <a:latin typeface="Arial"/>
                          <a:ea typeface="Times New Roman"/>
                          <a:cs typeface="Times New Roman"/>
                        </a:rPr>
                        <a:t>shear walls- external</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375.165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93.79125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35.73</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2.625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 </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shear walls</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451.3</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112.825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45.13</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2.5</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 </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external walls</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88.35552</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22.08888</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25.101</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 </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0.88</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dirty="0">
                          <a:solidFill>
                            <a:srgbClr val="000000"/>
                          </a:solidFill>
                          <a:latin typeface="Arial"/>
                          <a:ea typeface="Times New Roman"/>
                          <a:cs typeface="Times New Roman"/>
                        </a:rPr>
                        <a:t> </a:t>
                      </a:r>
                      <a:endParaRPr lang="en-US" sz="1000" dirty="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Partitions</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ton</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2314.87092</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tot weight</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r" rtl="1">
                        <a:lnSpc>
                          <a:spcPct val="115000"/>
                        </a:lnSpc>
                      </a:pPr>
                      <a:endParaRPr lang="en-US" sz="1000" dirty="0">
                        <a:latin typeface="Trebuchet MS"/>
                      </a:endParaRPr>
                    </a:p>
                  </a:txBody>
                  <a:tcPr marL="63106" marR="63106"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r" rtl="1">
                        <a:lnSpc>
                          <a:spcPct val="115000"/>
                        </a:lnSpc>
                      </a:pPr>
                      <a:endParaRPr lang="en-US" sz="1000">
                        <a:latin typeface="Trebuchet MS"/>
                      </a:endParaRPr>
                    </a:p>
                  </a:txBody>
                  <a:tcPr marL="63106" marR="63106"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rtl="1">
                        <a:lnSpc>
                          <a:spcPct val="115000"/>
                        </a:lnSpc>
                      </a:pPr>
                      <a:endParaRPr lang="en-US" sz="1000">
                        <a:latin typeface="Trebuchet MS"/>
                      </a:endParaRPr>
                    </a:p>
                  </a:txBody>
                  <a:tcPr marL="63106" marR="63106"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rtl="1">
                        <a:lnSpc>
                          <a:spcPct val="115000"/>
                        </a:lnSpc>
                      </a:pPr>
                      <a:endParaRPr lang="en-US" sz="1000" dirty="0">
                        <a:latin typeface="Trebuchet MS"/>
                      </a:endParaRPr>
                    </a:p>
                  </a:txBody>
                  <a:tcPr marL="63106" marR="63106" marT="0" marB="0" anchor="b">
                    <a:lnL>
                      <a:noFill/>
                    </a:lnL>
                    <a:lnR>
                      <a:noFill/>
                    </a:lnR>
                    <a:lnT w="12700" cap="flat" cmpd="sng" algn="ctr">
                      <a:solidFill>
                        <a:srgbClr val="000000"/>
                      </a:solidFill>
                      <a:prstDash val="solid"/>
                      <a:round/>
                      <a:headEnd type="none" w="med" len="med"/>
                      <a:tailEnd type="none" w="med" len="med"/>
                    </a:lnT>
                    <a:lnB>
                      <a:noFill/>
                    </a:lnB>
                    <a:no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ton</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2420</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reaction(SAP</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r" rtl="1">
                        <a:lnSpc>
                          <a:spcPct val="115000"/>
                        </a:lnSpc>
                      </a:pPr>
                      <a:endParaRPr lang="en-US" sz="1000" dirty="0">
                        <a:latin typeface="Trebuchet MS"/>
                      </a:endParaRPr>
                    </a:p>
                  </a:txBody>
                  <a:tcPr marL="63106" marR="63106"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rtl="1">
                        <a:lnSpc>
                          <a:spcPct val="115000"/>
                        </a:lnSpc>
                      </a:pPr>
                      <a:endParaRPr lang="en-US" sz="1000">
                        <a:latin typeface="Trebuchet MS"/>
                      </a:endParaRPr>
                    </a:p>
                  </a:txBody>
                  <a:tcPr marL="63106" marR="63106" marT="0" marB="0" anchor="b">
                    <a:lnL>
                      <a:noFill/>
                    </a:lnL>
                    <a:lnR>
                      <a:noFill/>
                    </a:lnR>
                    <a:lnT>
                      <a:noFill/>
                    </a:lnT>
                    <a:lnB>
                      <a:noFill/>
                    </a:lnB>
                    <a:noFill/>
                  </a:tcPr>
                </a:tc>
                <a:tc>
                  <a:txBody>
                    <a:bodyPr/>
                    <a:lstStyle/>
                    <a:p>
                      <a:pPr algn="r" rtl="1">
                        <a:lnSpc>
                          <a:spcPct val="115000"/>
                        </a:lnSpc>
                      </a:pPr>
                      <a:endParaRPr lang="en-US" sz="1000">
                        <a:latin typeface="Trebuchet MS"/>
                      </a:endParaRPr>
                    </a:p>
                  </a:txBody>
                  <a:tcPr marL="63106" marR="63106" marT="0" marB="0" anchor="b">
                    <a:lnL>
                      <a:noFill/>
                    </a:lnL>
                    <a:lnR>
                      <a:noFill/>
                    </a:lnR>
                    <a:lnT>
                      <a:noFill/>
                    </a:lnT>
                    <a:lnB>
                      <a:noFill/>
                    </a:lnB>
                    <a:noFill/>
                  </a:tcPr>
                </a:tc>
                <a:tc>
                  <a:txBody>
                    <a:bodyPr/>
                    <a:lstStyle/>
                    <a:p>
                      <a:pPr algn="r" rtl="1">
                        <a:lnSpc>
                          <a:spcPct val="115000"/>
                        </a:lnSpc>
                      </a:pPr>
                      <a:endParaRPr lang="en-US" sz="1000">
                        <a:latin typeface="Trebuchet MS"/>
                      </a:endParaRPr>
                    </a:p>
                  </a:txBody>
                  <a:tcPr marL="63106" marR="63106" marT="0" marB="0" anchor="b">
                    <a:lnL>
                      <a:noFill/>
                    </a:lnL>
                    <a:lnR>
                      <a:noFill/>
                    </a:lnR>
                    <a:lnT>
                      <a:noFill/>
                    </a:lnT>
                    <a:lnB>
                      <a:noFill/>
                    </a:lnB>
                    <a:noFill/>
                  </a:tcPr>
                </a:tc>
              </a:tr>
              <a:tr h="193524">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4.34417686</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100">
                          <a:solidFill>
                            <a:srgbClr val="000000"/>
                          </a:solidFill>
                          <a:latin typeface="Arial"/>
                          <a:ea typeface="Times New Roman"/>
                          <a:cs typeface="Times New Roman"/>
                        </a:rPr>
                        <a:t>%of error</a:t>
                      </a:r>
                      <a:endParaRPr lang="en-US" sz="1000">
                        <a:latin typeface="Trebuchet MS"/>
                        <a:ea typeface="Trebuchet MS"/>
                        <a:cs typeface="Tahoma"/>
                      </a:endParaRPr>
                    </a:p>
                  </a:txBody>
                  <a:tcPr marL="63106" marR="6310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r" rtl="1">
                        <a:lnSpc>
                          <a:spcPct val="115000"/>
                        </a:lnSpc>
                      </a:pPr>
                      <a:endParaRPr lang="en-US" sz="1000">
                        <a:latin typeface="Trebuchet MS"/>
                      </a:endParaRPr>
                    </a:p>
                  </a:txBody>
                  <a:tcPr marL="63106" marR="63106"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rtl="1">
                        <a:lnSpc>
                          <a:spcPct val="115000"/>
                        </a:lnSpc>
                      </a:pPr>
                      <a:endParaRPr lang="en-US" sz="1000" dirty="0">
                        <a:latin typeface="Trebuchet MS"/>
                      </a:endParaRPr>
                    </a:p>
                  </a:txBody>
                  <a:tcPr marL="63106" marR="63106" marT="0" marB="0" anchor="b">
                    <a:lnL>
                      <a:noFill/>
                    </a:lnL>
                    <a:lnR>
                      <a:noFill/>
                    </a:lnR>
                    <a:lnT>
                      <a:noFill/>
                    </a:lnT>
                    <a:lnB>
                      <a:noFill/>
                    </a:lnB>
                    <a:noFill/>
                  </a:tcPr>
                </a:tc>
                <a:tc>
                  <a:txBody>
                    <a:bodyPr/>
                    <a:lstStyle/>
                    <a:p>
                      <a:pPr algn="r" rtl="1">
                        <a:lnSpc>
                          <a:spcPct val="115000"/>
                        </a:lnSpc>
                      </a:pPr>
                      <a:endParaRPr lang="en-US" sz="1000" dirty="0">
                        <a:latin typeface="Trebuchet MS"/>
                      </a:endParaRPr>
                    </a:p>
                  </a:txBody>
                  <a:tcPr marL="63106" marR="63106" marT="0" marB="0" anchor="b">
                    <a:lnL>
                      <a:noFill/>
                    </a:lnL>
                    <a:lnR>
                      <a:noFill/>
                    </a:lnR>
                    <a:lnT>
                      <a:noFill/>
                    </a:lnT>
                    <a:lnB>
                      <a:noFill/>
                    </a:lnB>
                    <a:noFill/>
                  </a:tcPr>
                </a:tc>
                <a:tc>
                  <a:txBody>
                    <a:bodyPr/>
                    <a:lstStyle/>
                    <a:p>
                      <a:pPr algn="r" rtl="1">
                        <a:lnSpc>
                          <a:spcPct val="115000"/>
                        </a:lnSpc>
                      </a:pPr>
                      <a:endParaRPr lang="en-US" sz="1000" dirty="0">
                        <a:latin typeface="Trebuchet MS"/>
                      </a:endParaRPr>
                    </a:p>
                  </a:txBody>
                  <a:tcPr marL="63106" marR="63106" marT="0" marB="0" anchor="b">
                    <a:lnL>
                      <a:noFill/>
                    </a:lnL>
                    <a:lnR>
                      <a:noFill/>
                    </a:lnR>
                    <a:lnT>
                      <a:noFill/>
                    </a:lnT>
                    <a:lnB>
                      <a:noFill/>
                    </a:lnB>
                    <a:noFill/>
                  </a:tcPr>
                </a:tc>
              </a:tr>
            </a:tbl>
          </a:graphicData>
        </a:graphic>
      </p:graphicFrame>
      <p:sp>
        <p:nvSpPr>
          <p:cNvPr id="31909" name="TextBox 15"/>
          <p:cNvSpPr txBox="1">
            <a:spLocks noChangeArrowheads="1"/>
          </p:cNvSpPr>
          <p:nvPr/>
        </p:nvSpPr>
        <p:spPr bwMode="auto">
          <a:xfrm>
            <a:off x="304800" y="3038475"/>
            <a:ext cx="1981200" cy="923925"/>
          </a:xfrm>
          <a:prstGeom prst="rect">
            <a:avLst/>
          </a:prstGeom>
          <a:noFill/>
          <a:ln w="9525">
            <a:noFill/>
            <a:miter lim="800000"/>
            <a:headEnd/>
            <a:tailEnd/>
          </a:ln>
        </p:spPr>
        <p:txBody>
          <a:bodyPr>
            <a:spAutoFit/>
          </a:bodyPr>
          <a:lstStyle/>
          <a:p>
            <a:r>
              <a:rPr lang="en-US"/>
              <a:t>percentage of error shouldn’t exceed 5%. </a:t>
            </a:r>
          </a:p>
        </p:txBody>
      </p:sp>
      <p:sp>
        <p:nvSpPr>
          <p:cNvPr id="31910" name="TextBox 16"/>
          <p:cNvSpPr txBox="1">
            <a:spLocks noChangeArrowheads="1"/>
          </p:cNvSpPr>
          <p:nvPr/>
        </p:nvSpPr>
        <p:spPr bwMode="auto">
          <a:xfrm>
            <a:off x="152400" y="4191000"/>
            <a:ext cx="2971800" cy="1846263"/>
          </a:xfrm>
          <a:prstGeom prst="rect">
            <a:avLst/>
          </a:prstGeom>
          <a:noFill/>
          <a:ln w="9525">
            <a:noFill/>
            <a:miter lim="800000"/>
            <a:headEnd/>
            <a:tailEnd/>
          </a:ln>
        </p:spPr>
        <p:txBody>
          <a:bodyPr>
            <a:spAutoFit/>
          </a:bodyPr>
          <a:lstStyle/>
          <a:p>
            <a:pPr>
              <a:buFont typeface="Wingdings" pitchFamily="2" charset="2"/>
              <a:buChar char="§"/>
            </a:pPr>
            <a:r>
              <a:rPr lang="en-US" sz="1600"/>
              <a:t>this difference between manual and SAP weight may be related to ignoring some details in  manual calculations or to some assumption in manual calculations.</a:t>
            </a:r>
          </a:p>
          <a:p>
            <a:endParaRPr lang="en-US"/>
          </a:p>
        </p:txBody>
      </p:sp>
    </p:spTree>
  </p:cSld>
  <p:clrMapOvr>
    <a:masterClrMapping/>
  </p:clrMapOvr>
  <p:transition>
    <p:pull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277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2773"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277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32776"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32777" name="TextBox 9"/>
          <p:cNvSpPr txBox="1">
            <a:spLocks noChangeArrowheads="1"/>
          </p:cNvSpPr>
          <p:nvPr/>
        </p:nvSpPr>
        <p:spPr bwMode="auto">
          <a:xfrm>
            <a:off x="1219200" y="1295400"/>
            <a:ext cx="3200400" cy="677863"/>
          </a:xfrm>
          <a:prstGeom prst="rect">
            <a:avLst/>
          </a:prstGeom>
          <a:noFill/>
          <a:ln w="9525">
            <a:noFill/>
            <a:miter lim="800000"/>
            <a:headEnd/>
            <a:tailEnd/>
          </a:ln>
        </p:spPr>
        <p:txBody>
          <a:bodyPr>
            <a:spAutoFit/>
          </a:bodyPr>
          <a:lstStyle/>
          <a:p>
            <a:r>
              <a:rPr lang="en-US"/>
              <a:t> </a:t>
            </a:r>
            <a:r>
              <a:rPr lang="en-US" b="1" i="1"/>
              <a:t>Checks for SAP model</a:t>
            </a:r>
            <a:endParaRPr lang="en-US" sz="2000" b="1">
              <a:solidFill>
                <a:schemeClr val="bg1"/>
              </a:solidFill>
            </a:endParaRPr>
          </a:p>
          <a:p>
            <a:endParaRPr lang="en-US"/>
          </a:p>
        </p:txBody>
      </p:sp>
      <p:sp>
        <p:nvSpPr>
          <p:cNvPr id="32778" name="TextBox 19"/>
          <p:cNvSpPr txBox="1">
            <a:spLocks noChangeArrowheads="1"/>
          </p:cNvSpPr>
          <p:nvPr/>
        </p:nvSpPr>
        <p:spPr bwMode="auto">
          <a:xfrm>
            <a:off x="685800" y="1752600"/>
            <a:ext cx="3276600" cy="646113"/>
          </a:xfrm>
          <a:prstGeom prst="rect">
            <a:avLst/>
          </a:prstGeom>
          <a:noFill/>
          <a:ln w="9525">
            <a:noFill/>
            <a:miter lim="800000"/>
            <a:headEnd/>
            <a:tailEnd/>
          </a:ln>
        </p:spPr>
        <p:txBody>
          <a:bodyPr>
            <a:spAutoFit/>
          </a:bodyPr>
          <a:lstStyle/>
          <a:p>
            <a:r>
              <a:rPr lang="en-US"/>
              <a:t>-Internal forces check</a:t>
            </a:r>
          </a:p>
          <a:p>
            <a:endParaRPr lang="en-US"/>
          </a:p>
        </p:txBody>
      </p:sp>
      <p:sp>
        <p:nvSpPr>
          <p:cNvPr id="32779" name="TextBox 21"/>
          <p:cNvSpPr txBox="1">
            <a:spLocks noChangeArrowheads="1"/>
          </p:cNvSpPr>
          <p:nvPr/>
        </p:nvSpPr>
        <p:spPr bwMode="auto">
          <a:xfrm>
            <a:off x="1066800" y="2362200"/>
            <a:ext cx="4038600" cy="1477963"/>
          </a:xfrm>
          <a:prstGeom prst="rect">
            <a:avLst/>
          </a:prstGeom>
          <a:noFill/>
          <a:ln w="9525">
            <a:noFill/>
            <a:miter lim="800000"/>
            <a:headEnd/>
            <a:tailEnd/>
          </a:ln>
        </p:spPr>
        <p:txBody>
          <a:bodyPr>
            <a:spAutoFit/>
          </a:bodyPr>
          <a:lstStyle/>
          <a:p>
            <a:r>
              <a:rPr lang="en-US"/>
              <a:t>the percentage of error between SAP calculation and manual calculation for the beams ultimate moments as shown in table</a:t>
            </a:r>
          </a:p>
          <a:p>
            <a:r>
              <a:rPr lang="en-US"/>
              <a:t> </a:t>
            </a:r>
          </a:p>
        </p:txBody>
      </p:sp>
      <p:sp>
        <p:nvSpPr>
          <p:cNvPr id="32780" name="TextBox 22"/>
          <p:cNvSpPr txBox="1">
            <a:spLocks noChangeArrowheads="1"/>
          </p:cNvSpPr>
          <p:nvPr/>
        </p:nvSpPr>
        <p:spPr bwMode="auto">
          <a:xfrm>
            <a:off x="1295400" y="4114800"/>
            <a:ext cx="5638800" cy="369888"/>
          </a:xfrm>
          <a:prstGeom prst="rect">
            <a:avLst/>
          </a:prstGeom>
          <a:noFill/>
          <a:ln w="9525">
            <a:noFill/>
            <a:miter lim="800000"/>
            <a:headEnd/>
            <a:tailEnd/>
          </a:ln>
        </p:spPr>
        <p:txBody>
          <a:bodyPr>
            <a:spAutoFit/>
          </a:bodyPr>
          <a:lstStyle/>
          <a:p>
            <a:endParaRPr lang="en-US"/>
          </a:p>
        </p:txBody>
      </p:sp>
      <p:graphicFrame>
        <p:nvGraphicFramePr>
          <p:cNvPr id="24" name="Table 23"/>
          <p:cNvGraphicFramePr>
            <a:graphicFrameLocks noGrp="1"/>
          </p:cNvGraphicFramePr>
          <p:nvPr/>
        </p:nvGraphicFramePr>
        <p:xfrm>
          <a:off x="1371600" y="3657601"/>
          <a:ext cx="6781800" cy="2530577"/>
        </p:xfrm>
        <a:graphic>
          <a:graphicData uri="http://schemas.openxmlformats.org/drawingml/2006/table">
            <a:tbl>
              <a:tblPr rtl="1"/>
              <a:tblGrid>
                <a:gridCol w="1184575"/>
                <a:gridCol w="1184575"/>
                <a:gridCol w="1184575"/>
                <a:gridCol w="1184575"/>
                <a:gridCol w="2043500"/>
              </a:tblGrid>
              <a:tr h="272427">
                <a:tc>
                  <a:txBody>
                    <a:bodyPr/>
                    <a:lstStyle/>
                    <a:p>
                      <a:pPr marL="0" marR="0" algn="just" rtl="0">
                        <a:lnSpc>
                          <a:spcPct val="115000"/>
                        </a:lnSpc>
                        <a:spcBef>
                          <a:spcPts val="0"/>
                        </a:spcBef>
                        <a:spcAft>
                          <a:spcPts val="0"/>
                        </a:spcAft>
                      </a:pPr>
                      <a:endParaRPr lang="en-US" sz="1600" dirty="0">
                        <a:solidFill>
                          <a:srgbClr val="000000"/>
                        </a:solidFill>
                        <a:latin typeface="Times New Roman" pitchFamily="18" charset="0"/>
                        <a:ea typeface="Times New Roman"/>
                        <a:cs typeface="Times New Roman"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rtl="1">
                        <a:lnSpc>
                          <a:spcPct val="115000"/>
                        </a:lnSpc>
                      </a:pPr>
                      <a:endParaRPr lang="en-US" sz="1400">
                        <a:latin typeface="Times New Roman" pitchFamily="18" charset="0"/>
                        <a:cs typeface="Times New Roman"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rtl="1">
                        <a:lnSpc>
                          <a:spcPct val="115000"/>
                        </a:lnSpc>
                      </a:pPr>
                      <a:endParaRPr lang="en-US" sz="1400">
                        <a:latin typeface="Times New Roman" pitchFamily="18" charset="0"/>
                        <a:cs typeface="Times New Roman"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rtl="1">
                        <a:lnSpc>
                          <a:spcPct val="115000"/>
                        </a:lnSpc>
                      </a:pPr>
                      <a:endParaRPr lang="en-US" sz="1400">
                        <a:latin typeface="Times New Roman" pitchFamily="18" charset="0"/>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 of error</a:t>
                      </a:r>
                      <a:endParaRPr lang="en-US" sz="14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272427">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L4</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L3</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L2</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L1</a:t>
                      </a:r>
                      <a:endParaRPr lang="en-US" sz="1400" dirty="0">
                        <a:latin typeface="Times New Roman" pitchFamily="18" charset="0"/>
                        <a:ea typeface="Trebuchet MS"/>
                        <a:cs typeface="Times New Roman"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just"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name/#</a:t>
                      </a:r>
                      <a:endParaRPr lang="en-US" sz="1400" dirty="0">
                        <a:latin typeface="Times New Roman" pitchFamily="18" charset="0"/>
                        <a:ea typeface="Trebuchet MS"/>
                        <a:cs typeface="Times New Roman"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474964">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35.9513</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53.0704</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B(30*55)G.C</a:t>
                      </a:r>
                      <a:endParaRPr lang="en-US" sz="14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544853">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55.9026</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B(30*50)G.A(4-8)</a:t>
                      </a:r>
                      <a:endParaRPr lang="en-US" sz="14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474964">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4.24486</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42.7287</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56.2144</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40.2996</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B(30*30)G.8</a:t>
                      </a:r>
                      <a:endParaRPr lang="en-US" sz="14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474964">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39.5387</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40.389</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26.1183</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32.1918</a:t>
                      </a:r>
                      <a:endParaRPr lang="en-US" sz="14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B(30*30)G.11</a:t>
                      </a:r>
                      <a:endParaRPr lang="en-US" sz="14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bl>
          </a:graphicData>
        </a:graphic>
      </p:graphicFrame>
    </p:spTree>
  </p:cSld>
  <p:clrMapOvr>
    <a:masterClrMapping/>
  </p:clrMapOvr>
  <p:transition>
    <p:pull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379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3797"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379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33800"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33801" name="TextBox 8"/>
          <p:cNvSpPr txBox="1">
            <a:spLocks noChangeArrowheads="1"/>
          </p:cNvSpPr>
          <p:nvPr/>
        </p:nvSpPr>
        <p:spPr bwMode="auto">
          <a:xfrm>
            <a:off x="381000" y="1600200"/>
            <a:ext cx="2743200" cy="523875"/>
          </a:xfrm>
          <a:prstGeom prst="rect">
            <a:avLst/>
          </a:prstGeom>
          <a:noFill/>
          <a:ln w="9525">
            <a:noFill/>
            <a:miter lim="800000"/>
            <a:headEnd/>
            <a:tailEnd/>
          </a:ln>
        </p:spPr>
        <p:txBody>
          <a:bodyPr>
            <a:spAutoFit/>
          </a:bodyPr>
          <a:lstStyle/>
          <a:p>
            <a:pPr>
              <a:buFont typeface="Wingdings" pitchFamily="2" charset="2"/>
              <a:buChar char="Ø"/>
            </a:pPr>
            <a:r>
              <a:rPr lang="en-US" sz="2800" b="1"/>
              <a:t>Design</a:t>
            </a:r>
          </a:p>
        </p:txBody>
      </p:sp>
      <p:sp>
        <p:nvSpPr>
          <p:cNvPr id="33802" name="TextBox 10"/>
          <p:cNvSpPr txBox="1">
            <a:spLocks noChangeArrowheads="1"/>
          </p:cNvSpPr>
          <p:nvPr/>
        </p:nvSpPr>
        <p:spPr bwMode="auto">
          <a:xfrm>
            <a:off x="762000" y="2895600"/>
            <a:ext cx="4648200" cy="646113"/>
          </a:xfrm>
          <a:prstGeom prst="rect">
            <a:avLst/>
          </a:prstGeom>
          <a:noFill/>
          <a:ln w="9525">
            <a:noFill/>
            <a:miter lim="800000"/>
            <a:headEnd/>
            <a:tailEnd/>
          </a:ln>
        </p:spPr>
        <p:txBody>
          <a:bodyPr>
            <a:spAutoFit/>
          </a:bodyPr>
          <a:lstStyle/>
          <a:p>
            <a:r>
              <a:rPr lang="en-US"/>
              <a:t>Slabs are designed as one way ribbed slab with thickness =30cm</a:t>
            </a:r>
          </a:p>
        </p:txBody>
      </p:sp>
      <p:pic>
        <p:nvPicPr>
          <p:cNvPr id="12" name="صورة 411"/>
          <p:cNvPicPr/>
          <p:nvPr/>
        </p:nvPicPr>
        <p:blipFill>
          <a:blip r:embed="rId4" cstate="print"/>
          <a:srcRect/>
          <a:stretch>
            <a:fillRect/>
          </a:stretch>
        </p:blipFill>
        <p:spPr bwMode="auto">
          <a:xfrm>
            <a:off x="2362200" y="3733800"/>
            <a:ext cx="3733800" cy="24479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TextBox 13"/>
          <p:cNvSpPr txBox="1"/>
          <p:nvPr/>
        </p:nvSpPr>
        <p:spPr>
          <a:xfrm>
            <a:off x="685800" y="2514600"/>
            <a:ext cx="1600200" cy="369332"/>
          </a:xfrm>
          <a:prstGeom prst="rect">
            <a:avLst/>
          </a:prstGeom>
        </p:spPr>
        <p:style>
          <a:lnRef idx="0">
            <a:schemeClr val="dk1"/>
          </a:lnRef>
          <a:fillRef idx="3">
            <a:schemeClr val="dk1"/>
          </a:fillRef>
          <a:effectRef idx="3">
            <a:schemeClr val="dk1"/>
          </a:effectRef>
          <a:fontRef idx="minor">
            <a:schemeClr val="lt1"/>
          </a:fontRef>
        </p:style>
        <p:txBody>
          <a:bodyPr>
            <a:spAutoFit/>
          </a:bodyPr>
          <a:lstStyle/>
          <a:p>
            <a:pPr>
              <a:buFont typeface="Wingdings" pitchFamily="2" charset="2"/>
              <a:buChar char="ü"/>
              <a:defRPr/>
            </a:pPr>
            <a:r>
              <a:rPr lang="en-US" dirty="0"/>
              <a:t>Slab design</a:t>
            </a:r>
          </a:p>
        </p:txBody>
      </p:sp>
    </p:spTree>
  </p:cSld>
  <p:clrMapOvr>
    <a:masterClrMapping/>
  </p:clrMapOvr>
  <p:transition>
    <p:pull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584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5845"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584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35848"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35849" name="Rectangle 8"/>
          <p:cNvSpPr>
            <a:spLocks noChangeArrowheads="1"/>
          </p:cNvSpPr>
          <p:nvPr/>
        </p:nvSpPr>
        <p:spPr bwMode="auto">
          <a:xfrm>
            <a:off x="533400" y="1447800"/>
            <a:ext cx="2838450" cy="369888"/>
          </a:xfrm>
          <a:prstGeom prst="rect">
            <a:avLst/>
          </a:prstGeom>
          <a:noFill/>
          <a:ln w="9525">
            <a:noFill/>
            <a:miter lim="800000"/>
            <a:headEnd/>
            <a:tailEnd/>
          </a:ln>
        </p:spPr>
        <p:txBody>
          <a:bodyPr wrap="none">
            <a:spAutoFit/>
          </a:bodyPr>
          <a:lstStyle/>
          <a:p>
            <a:pPr>
              <a:buFont typeface="Wingdings" pitchFamily="2" charset="2"/>
              <a:buChar char="v"/>
            </a:pPr>
            <a:r>
              <a:rPr lang="en-US"/>
              <a:t>Flexural  design for slab</a:t>
            </a:r>
          </a:p>
        </p:txBody>
      </p:sp>
      <p:pic>
        <p:nvPicPr>
          <p:cNvPr id="35850" name="صورة 32"/>
          <p:cNvPicPr>
            <a:picLocks noChangeAspect="1" noChangeArrowheads="1"/>
          </p:cNvPicPr>
          <p:nvPr/>
        </p:nvPicPr>
        <p:blipFill>
          <a:blip r:embed="rId4" cstate="print"/>
          <a:srcRect/>
          <a:stretch>
            <a:fillRect/>
          </a:stretch>
        </p:blipFill>
        <p:spPr bwMode="auto">
          <a:xfrm>
            <a:off x="304800" y="1828800"/>
            <a:ext cx="3848100" cy="4191000"/>
          </a:xfrm>
          <a:prstGeom prst="rect">
            <a:avLst/>
          </a:prstGeom>
          <a:noFill/>
          <a:ln w="9525">
            <a:noFill/>
            <a:miter lim="800000"/>
            <a:headEnd/>
            <a:tailEnd/>
          </a:ln>
        </p:spPr>
      </p:pic>
      <p:sp>
        <p:nvSpPr>
          <p:cNvPr id="35851" name="Rectangle 12"/>
          <p:cNvSpPr>
            <a:spLocks noChangeArrowheads="1"/>
          </p:cNvSpPr>
          <p:nvPr/>
        </p:nvSpPr>
        <p:spPr bwMode="auto">
          <a:xfrm>
            <a:off x="381000" y="6096000"/>
            <a:ext cx="3646488" cy="369888"/>
          </a:xfrm>
          <a:prstGeom prst="rect">
            <a:avLst/>
          </a:prstGeom>
          <a:noFill/>
          <a:ln w="9525">
            <a:noFill/>
            <a:miter lim="800000"/>
            <a:headEnd/>
            <a:tailEnd/>
          </a:ln>
        </p:spPr>
        <p:txBody>
          <a:bodyPr wrap="none">
            <a:spAutoFit/>
          </a:bodyPr>
          <a:lstStyle/>
          <a:p>
            <a:r>
              <a:rPr lang="en-US"/>
              <a:t>Bending moment diagram for slab</a:t>
            </a:r>
          </a:p>
        </p:txBody>
      </p:sp>
      <p:pic>
        <p:nvPicPr>
          <p:cNvPr id="35852" name="صورة 20" descr="section cut in moment diagram.bmp"/>
          <p:cNvPicPr>
            <a:picLocks noChangeAspect="1" noChangeArrowheads="1"/>
          </p:cNvPicPr>
          <p:nvPr/>
        </p:nvPicPr>
        <p:blipFill>
          <a:blip r:embed="rId5" cstate="print"/>
          <a:srcRect/>
          <a:stretch>
            <a:fillRect/>
          </a:stretch>
        </p:blipFill>
        <p:spPr bwMode="auto">
          <a:xfrm>
            <a:off x="4343400" y="2667000"/>
            <a:ext cx="4522788" cy="874713"/>
          </a:xfrm>
          <a:prstGeom prst="rect">
            <a:avLst/>
          </a:prstGeom>
          <a:noFill/>
          <a:ln w="9525">
            <a:noFill/>
            <a:miter lim="800000"/>
            <a:headEnd/>
            <a:tailEnd/>
          </a:ln>
        </p:spPr>
      </p:pic>
      <p:sp>
        <p:nvSpPr>
          <p:cNvPr id="35853" name="Rectangle 14"/>
          <p:cNvSpPr>
            <a:spLocks noChangeArrowheads="1"/>
          </p:cNvSpPr>
          <p:nvPr/>
        </p:nvSpPr>
        <p:spPr bwMode="auto">
          <a:xfrm>
            <a:off x="4267200" y="3581400"/>
            <a:ext cx="4572000" cy="369888"/>
          </a:xfrm>
          <a:prstGeom prst="rect">
            <a:avLst/>
          </a:prstGeom>
          <a:noFill/>
          <a:ln w="9525">
            <a:noFill/>
            <a:miter lim="800000"/>
            <a:headEnd/>
            <a:tailEnd/>
          </a:ln>
        </p:spPr>
        <p:txBody>
          <a:bodyPr>
            <a:spAutoFit/>
          </a:bodyPr>
          <a:lstStyle/>
          <a:p>
            <a:r>
              <a:rPr lang="en-US"/>
              <a:t>Section cut in bending moment diagram </a:t>
            </a:r>
          </a:p>
        </p:txBody>
      </p:sp>
      <p:sp>
        <p:nvSpPr>
          <p:cNvPr id="15" name="Oval 14"/>
          <p:cNvSpPr/>
          <p:nvPr/>
        </p:nvSpPr>
        <p:spPr>
          <a:xfrm>
            <a:off x="152400" y="2438400"/>
            <a:ext cx="4114800" cy="4572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Right Arrow 18"/>
          <p:cNvSpPr/>
          <p:nvPr/>
        </p:nvSpPr>
        <p:spPr>
          <a:xfrm>
            <a:off x="4191000" y="25908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pull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030" name="Picture 4" descr="شعار الجامعة"/>
          <p:cNvPicPr>
            <a:picLocks noChangeAspect="1" noChangeArrowheads="1"/>
          </p:cNvPicPr>
          <p:nvPr/>
        </p:nvPicPr>
        <p:blipFill>
          <a:blip r:embed="rId3" cstate="print"/>
          <a:srcRect/>
          <a:stretch>
            <a:fillRect/>
          </a:stretch>
        </p:blipFill>
        <p:spPr bwMode="auto">
          <a:xfrm>
            <a:off x="76200" y="76200"/>
            <a:ext cx="990600" cy="609600"/>
          </a:xfrm>
          <a:prstGeom prst="rect">
            <a:avLst/>
          </a:prstGeom>
          <a:noFill/>
          <a:ln w="9525">
            <a:noFill/>
            <a:miter lim="800000"/>
            <a:headEnd/>
            <a:tailEnd/>
          </a:ln>
        </p:spPr>
      </p:pic>
      <p:sp>
        <p:nvSpPr>
          <p:cNvPr id="1031"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3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1034" name="Picture 8"/>
          <p:cNvPicPr>
            <a:picLocks noChangeAspect="1" noChangeArrowheads="1"/>
          </p:cNvPicPr>
          <p:nvPr/>
        </p:nvPicPr>
        <p:blipFill>
          <a:blip r:embed="rId4" cstate="print"/>
          <a:srcRect/>
          <a:stretch>
            <a:fillRect/>
          </a:stretch>
        </p:blipFill>
        <p:spPr bwMode="auto">
          <a:xfrm>
            <a:off x="7964488" y="1219200"/>
            <a:ext cx="1179512" cy="762000"/>
          </a:xfrm>
          <a:prstGeom prst="rect">
            <a:avLst/>
          </a:prstGeom>
          <a:noFill/>
          <a:ln w="9525">
            <a:noFill/>
            <a:miter lim="800000"/>
            <a:headEnd/>
            <a:tailEnd/>
          </a:ln>
        </p:spPr>
      </p:pic>
      <p:sp>
        <p:nvSpPr>
          <p:cNvPr id="1035" name="Rectangle 8"/>
          <p:cNvSpPr>
            <a:spLocks noChangeArrowheads="1"/>
          </p:cNvSpPr>
          <p:nvPr/>
        </p:nvSpPr>
        <p:spPr bwMode="auto">
          <a:xfrm>
            <a:off x="533400" y="1447800"/>
            <a:ext cx="2838450" cy="369888"/>
          </a:xfrm>
          <a:prstGeom prst="rect">
            <a:avLst/>
          </a:prstGeom>
          <a:noFill/>
          <a:ln w="9525">
            <a:noFill/>
            <a:miter lim="800000"/>
            <a:headEnd/>
            <a:tailEnd/>
          </a:ln>
        </p:spPr>
        <p:txBody>
          <a:bodyPr wrap="none">
            <a:spAutoFit/>
          </a:bodyPr>
          <a:lstStyle/>
          <a:p>
            <a:pPr>
              <a:buFont typeface="Wingdings" pitchFamily="2" charset="2"/>
              <a:buChar char="v"/>
            </a:pPr>
            <a:r>
              <a:rPr lang="en-US"/>
              <a:t>Flexural  design for slab</a:t>
            </a:r>
          </a:p>
        </p:txBody>
      </p:sp>
      <p:graphicFrame>
        <p:nvGraphicFramePr>
          <p:cNvPr id="16" name="Table 15"/>
          <p:cNvGraphicFramePr>
            <a:graphicFrameLocks noGrp="1"/>
          </p:cNvGraphicFramePr>
          <p:nvPr/>
        </p:nvGraphicFramePr>
        <p:xfrm>
          <a:off x="685800" y="2209800"/>
          <a:ext cx="7010400" cy="2749484"/>
        </p:xfrm>
        <a:graphic>
          <a:graphicData uri="http://schemas.openxmlformats.org/drawingml/2006/table">
            <a:tbl>
              <a:tblPr/>
              <a:tblGrid>
                <a:gridCol w="1168126"/>
                <a:gridCol w="1168126"/>
                <a:gridCol w="1168126"/>
                <a:gridCol w="1168126"/>
                <a:gridCol w="1168948"/>
                <a:gridCol w="1168948"/>
              </a:tblGrid>
              <a:tr h="681064">
                <a:tc gridSpan="2">
                  <a:txBody>
                    <a:bodyPr/>
                    <a:lstStyle/>
                    <a:p>
                      <a:pPr marL="0" marR="0" algn="ctr">
                        <a:lnSpc>
                          <a:spcPct val="150000"/>
                        </a:lnSpc>
                        <a:spcBef>
                          <a:spcPts val="0"/>
                        </a:spcBef>
                        <a:spcAft>
                          <a:spcPts val="0"/>
                        </a:spcAft>
                        <a:tabLst>
                          <a:tab pos="5274310" algn="r"/>
                        </a:tabLst>
                      </a:pPr>
                      <a:r>
                        <a:rPr lang="en-US" sz="1200" b="1" dirty="0">
                          <a:latin typeface="Times New Roman"/>
                          <a:ea typeface="SimSun"/>
                          <a:cs typeface="Tahoma"/>
                        </a:rPr>
                        <a:t>Moment</a:t>
                      </a:r>
                      <a:endParaRPr lang="en-US" sz="1100" dirty="0">
                        <a:latin typeface="Trebuchet MS"/>
                        <a:ea typeface="Trebuchet MS"/>
                        <a:cs typeface="Tahoma"/>
                      </a:endParaRPr>
                    </a:p>
                    <a:p>
                      <a:pPr marL="0" marR="0" algn="ctr">
                        <a:lnSpc>
                          <a:spcPct val="150000"/>
                        </a:lnSpc>
                        <a:spcBef>
                          <a:spcPts val="0"/>
                        </a:spcBef>
                        <a:spcAft>
                          <a:spcPts val="0"/>
                        </a:spcAft>
                        <a:tabLst>
                          <a:tab pos="5274310" algn="r"/>
                        </a:tabLst>
                      </a:pPr>
                      <a:r>
                        <a:rPr lang="en-US" sz="1200" b="1" dirty="0">
                          <a:latin typeface="Times New Roman"/>
                          <a:ea typeface="SimSun"/>
                          <a:cs typeface="Tahoma"/>
                        </a:rPr>
                        <a:t> (</a:t>
                      </a:r>
                      <a:r>
                        <a:rPr lang="en-US" sz="1200" b="1" dirty="0" err="1">
                          <a:latin typeface="Times New Roman"/>
                          <a:ea typeface="SimSun"/>
                          <a:cs typeface="Tahoma"/>
                        </a:rPr>
                        <a:t>t.m</a:t>
                      </a:r>
                      <a:r>
                        <a:rPr lang="en-US" sz="1200" b="1" dirty="0">
                          <a:latin typeface="Times New Roman"/>
                          <a:ea typeface="SimSun"/>
                          <a:cs typeface="Tahoma"/>
                        </a:rPr>
                        <a:t>)</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hMerge="1">
                  <a:txBody>
                    <a:bodyPr/>
                    <a:lstStyle/>
                    <a:p>
                      <a:pPr marL="0" marR="0">
                        <a:lnSpc>
                          <a:spcPct val="150000"/>
                        </a:lnSpc>
                        <a:spcBef>
                          <a:spcPts val="0"/>
                        </a:spcBef>
                        <a:spcAft>
                          <a:spcPts val="0"/>
                        </a:spcAft>
                        <a:tabLst>
                          <a:tab pos="5274310" algn="r"/>
                        </a:tabLst>
                      </a:pPr>
                      <a:endParaRPr lang="en-US" sz="1200" dirty="0">
                        <a:latin typeface="Trebuchet MS"/>
                        <a:ea typeface="SimSun"/>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As(cm²)</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As min(cm²)</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As(taken) (cm²)</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#of bars</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59475">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-2.34</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.0076</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2.475</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1.95</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600" b="1" dirty="0">
                          <a:latin typeface="Times New Roman"/>
                          <a:ea typeface="SimSun"/>
                          <a:cs typeface="Tahoma"/>
                        </a:rPr>
                        <a:t>2.475</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2Ф14</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532">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-5.72</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.022</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7.128</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1.95</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7.128</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dirty="0" smtClean="0">
                          <a:latin typeface="Times New Roman"/>
                          <a:ea typeface="SimSun"/>
                          <a:cs typeface="Tahoma"/>
                        </a:rPr>
                        <a:t>2Ф18</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532">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-2.08</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.014</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4.5778</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1.95</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4.5778</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3Ф14</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532">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-1.04</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.00324</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1.05</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1.95</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1.95</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2Ф14</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532">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+1.35</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.0009</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.29</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1.08</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1.08</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2Ф12</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532">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+2.81</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.0099</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0.6156</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1.08</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a:latin typeface="Times New Roman"/>
                          <a:ea typeface="SimSun"/>
                          <a:cs typeface="Tahoma"/>
                        </a:rPr>
                        <a:t>1.08</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tabLst>
                          <a:tab pos="5274310" algn="r"/>
                        </a:tabLst>
                      </a:pPr>
                      <a:r>
                        <a:rPr lang="en-US" sz="1200" b="1" dirty="0">
                          <a:latin typeface="Times New Roman"/>
                          <a:ea typeface="SimSun"/>
                          <a:cs typeface="Tahoma"/>
                        </a:rPr>
                        <a:t>2Ф12</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94" name="Rectangle 2"/>
          <p:cNvSpPr>
            <a:spLocks noChangeArrowheads="1"/>
          </p:cNvSpPr>
          <p:nvPr/>
        </p:nvSpPr>
        <p:spPr bwMode="auto">
          <a:xfrm>
            <a:off x="0" y="0"/>
            <a:ext cx="184150" cy="369888"/>
          </a:xfrm>
          <a:prstGeom prst="rect">
            <a:avLst/>
          </a:prstGeom>
          <a:noFill/>
          <a:ln w="9525">
            <a:noFill/>
            <a:miter lim="800000"/>
            <a:headEnd/>
            <a:tailEnd/>
          </a:ln>
        </p:spPr>
        <p:txBody>
          <a:bodyPr wrap="none" anchor="ctr">
            <a:spAutoFit/>
          </a:bodyPr>
          <a:lstStyle/>
          <a:p>
            <a:pPr eaLnBrk="0" hangingPunct="0">
              <a:tabLst>
                <a:tab pos="5273675" algn="r"/>
              </a:tabLst>
            </a:pPr>
            <a:endParaRPr lang="en-US" altLang="zh-CN"/>
          </a:p>
        </p:txBody>
      </p:sp>
      <p:graphicFrame>
        <p:nvGraphicFramePr>
          <p:cNvPr id="1026" name="Object 1"/>
          <p:cNvGraphicFramePr>
            <a:graphicFrameLocks noChangeAspect="1"/>
          </p:cNvGraphicFramePr>
          <p:nvPr/>
        </p:nvGraphicFramePr>
        <p:xfrm>
          <a:off x="0" y="0"/>
          <a:ext cx="152400" cy="161925"/>
        </p:xfrm>
        <a:graphic>
          <a:graphicData uri="http://schemas.openxmlformats.org/presentationml/2006/ole">
            <p:oleObj spid="_x0000_s112642" name="Equation" r:id="rId5" imgW="152268" imgH="164957" progId="Equation.3">
              <p:embed/>
            </p:oleObj>
          </a:graphicData>
        </a:graphic>
      </p:graphicFrame>
      <p:sp>
        <p:nvSpPr>
          <p:cNvPr id="1095" name="TextBox 16"/>
          <p:cNvSpPr txBox="1">
            <a:spLocks noChangeArrowheads="1"/>
          </p:cNvSpPr>
          <p:nvPr/>
        </p:nvSpPr>
        <p:spPr bwMode="auto">
          <a:xfrm>
            <a:off x="685800" y="5192712"/>
            <a:ext cx="3962400" cy="369888"/>
          </a:xfrm>
          <a:prstGeom prst="rect">
            <a:avLst/>
          </a:prstGeom>
          <a:noFill/>
          <a:ln w="9525">
            <a:noFill/>
            <a:miter lim="800000"/>
            <a:headEnd/>
            <a:tailEnd/>
          </a:ln>
        </p:spPr>
        <p:txBody>
          <a:bodyPr>
            <a:spAutoFit/>
          </a:bodyPr>
          <a:lstStyle/>
          <a:p>
            <a:r>
              <a:rPr lang="en-US" dirty="0"/>
              <a:t>Longitudinal reinforcement for rib</a:t>
            </a:r>
          </a:p>
        </p:txBody>
      </p:sp>
      <p:sp>
        <p:nvSpPr>
          <p:cNvPr id="1096" name="Rectangle 4"/>
          <p:cNvSpPr>
            <a:spLocks noChangeArrowheads="1"/>
          </p:cNvSpPr>
          <p:nvPr/>
        </p:nvSpPr>
        <p:spPr bwMode="auto">
          <a:xfrm>
            <a:off x="563562" y="5726112"/>
            <a:ext cx="5761038" cy="369888"/>
          </a:xfrm>
          <a:prstGeom prst="rect">
            <a:avLst/>
          </a:prstGeom>
          <a:noFill/>
          <a:ln w="9525">
            <a:noFill/>
            <a:miter lim="800000"/>
            <a:headEnd/>
            <a:tailEnd/>
          </a:ln>
        </p:spPr>
        <p:txBody>
          <a:bodyPr wrap="none" anchor="ctr">
            <a:spAutoFit/>
          </a:bodyPr>
          <a:lstStyle/>
          <a:p>
            <a:pPr eaLnBrk="0" hangingPunct="0"/>
            <a:r>
              <a:rPr lang="en-US" altLang="zh-CN" sz="1400" b="1" dirty="0"/>
              <a:t>shrinkage steel</a:t>
            </a:r>
            <a:r>
              <a:rPr lang="en-US" altLang="zh-CN" dirty="0">
                <a:latin typeface="Times New Roman" pitchFamily="18" charset="0"/>
              </a:rPr>
              <a:t>= </a:t>
            </a:r>
            <a:r>
              <a:rPr lang="en-US" altLang="zh-CN" dirty="0" smtClean="0">
                <a:latin typeface="Times New Roman" pitchFamily="18" charset="0"/>
              </a:rPr>
              <a:t>0.0018*B*H</a:t>
            </a:r>
            <a:r>
              <a:rPr lang="en-US" altLang="zh-CN" dirty="0">
                <a:latin typeface="Times New Roman" pitchFamily="18" charset="0"/>
              </a:rPr>
              <a:t>= 0.0018*100*7=1.26cm</a:t>
            </a:r>
            <a:r>
              <a:rPr lang="en-US" altLang="zh-CN" baseline="30000" dirty="0">
                <a:latin typeface="Times New Roman" pitchFamily="18" charset="0"/>
              </a:rPr>
              <a:t>2</a:t>
            </a:r>
            <a:r>
              <a:rPr lang="en-US" altLang="zh-CN" dirty="0">
                <a:latin typeface="Times New Roman" pitchFamily="18" charset="0"/>
              </a:rPr>
              <a:t>/m →</a:t>
            </a:r>
            <a:endParaRPr lang="en-US" altLang="zh-CN" dirty="0"/>
          </a:p>
        </p:txBody>
      </p:sp>
      <p:sp>
        <p:nvSpPr>
          <p:cNvPr id="1097" name="Rectangle 7"/>
          <p:cNvSpPr>
            <a:spLocks noChangeArrowheads="1"/>
          </p:cNvSpPr>
          <p:nvPr/>
        </p:nvSpPr>
        <p:spPr bwMode="auto">
          <a:xfrm>
            <a:off x="0" y="0"/>
            <a:ext cx="184150" cy="369888"/>
          </a:xfrm>
          <a:prstGeom prst="rect">
            <a:avLst/>
          </a:prstGeom>
          <a:noFill/>
          <a:ln w="9525">
            <a:noFill/>
            <a:miter lim="800000"/>
            <a:headEnd/>
            <a:tailEnd/>
          </a:ln>
        </p:spPr>
        <p:txBody>
          <a:bodyPr wrap="none" anchor="ctr">
            <a:spAutoFit/>
          </a:bodyPr>
          <a:lstStyle/>
          <a:p>
            <a:pPr eaLnBrk="0" hangingPunct="0"/>
            <a:endParaRPr lang="en-US" altLang="zh-CN"/>
          </a:p>
        </p:txBody>
      </p:sp>
      <p:graphicFrame>
        <p:nvGraphicFramePr>
          <p:cNvPr id="1027" name="Object 6"/>
          <p:cNvGraphicFramePr>
            <a:graphicFrameLocks noChangeAspect="1"/>
          </p:cNvGraphicFramePr>
          <p:nvPr/>
        </p:nvGraphicFramePr>
        <p:xfrm>
          <a:off x="6469062" y="5795962"/>
          <a:ext cx="1074738" cy="300038"/>
        </p:xfrm>
        <a:graphic>
          <a:graphicData uri="http://schemas.openxmlformats.org/presentationml/2006/ole">
            <p:oleObj spid="_x0000_s112643" name="Equation" r:id="rId6" imgW="1066680" imgH="304560" progId="Equation.3">
              <p:embed/>
            </p:oleObj>
          </a:graphicData>
        </a:graphic>
      </p:graphicFrame>
    </p:spTree>
  </p:cSld>
  <p:clrMapOvr>
    <a:masterClrMapping/>
  </p:clrMapOvr>
  <p:transition>
    <p:pull di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686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686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687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36872"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36873" name="Rectangle 8"/>
          <p:cNvSpPr>
            <a:spLocks noChangeArrowheads="1"/>
          </p:cNvSpPr>
          <p:nvPr/>
        </p:nvSpPr>
        <p:spPr bwMode="auto">
          <a:xfrm>
            <a:off x="533400" y="1447800"/>
            <a:ext cx="2838450" cy="369888"/>
          </a:xfrm>
          <a:prstGeom prst="rect">
            <a:avLst/>
          </a:prstGeom>
          <a:noFill/>
          <a:ln w="9525">
            <a:noFill/>
            <a:miter lim="800000"/>
            <a:headEnd/>
            <a:tailEnd/>
          </a:ln>
        </p:spPr>
        <p:txBody>
          <a:bodyPr wrap="none">
            <a:spAutoFit/>
          </a:bodyPr>
          <a:lstStyle/>
          <a:p>
            <a:pPr>
              <a:buFont typeface="Wingdings" pitchFamily="2" charset="2"/>
              <a:buChar char="v"/>
            </a:pPr>
            <a:r>
              <a:rPr lang="en-US"/>
              <a:t>Flexural  design for slab</a:t>
            </a:r>
          </a:p>
        </p:txBody>
      </p:sp>
      <p:sp>
        <p:nvSpPr>
          <p:cNvPr id="36874" name="Rectangle 15"/>
          <p:cNvSpPr>
            <a:spLocks noChangeArrowheads="1"/>
          </p:cNvSpPr>
          <p:nvPr/>
        </p:nvSpPr>
        <p:spPr bwMode="auto">
          <a:xfrm>
            <a:off x="533400" y="1981200"/>
            <a:ext cx="2852738" cy="369888"/>
          </a:xfrm>
          <a:prstGeom prst="rect">
            <a:avLst/>
          </a:prstGeom>
          <a:noFill/>
          <a:ln w="9525">
            <a:noFill/>
            <a:miter lim="800000"/>
            <a:headEnd/>
            <a:tailEnd/>
          </a:ln>
        </p:spPr>
        <p:txBody>
          <a:bodyPr wrap="none">
            <a:spAutoFit/>
          </a:bodyPr>
          <a:lstStyle/>
          <a:p>
            <a:r>
              <a:rPr lang="en-US"/>
              <a:t>Slab reinforcement details</a:t>
            </a:r>
          </a:p>
        </p:txBody>
      </p:sp>
      <p:pic>
        <p:nvPicPr>
          <p:cNvPr id="12" name="Picture 11" descr="sections of rib.png"/>
          <p:cNvPicPr>
            <a:picLocks noChangeAspect="1"/>
          </p:cNvPicPr>
          <p:nvPr/>
        </p:nvPicPr>
        <p:blipFill>
          <a:blip r:embed="rId4" cstate="print"/>
          <a:stretch>
            <a:fillRect/>
          </a:stretch>
        </p:blipFill>
        <p:spPr>
          <a:xfrm>
            <a:off x="304800" y="1981200"/>
            <a:ext cx="8211697" cy="42964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994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9941"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994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39944"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152400" y="1447800"/>
            <a:ext cx="189186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Beams  design</a:t>
            </a:r>
          </a:p>
        </p:txBody>
      </p:sp>
      <p:pic>
        <p:nvPicPr>
          <p:cNvPr id="13" name="Picture 12" descr="rib slab.png"/>
          <p:cNvPicPr>
            <a:picLocks noChangeAspect="1"/>
          </p:cNvPicPr>
          <p:nvPr/>
        </p:nvPicPr>
        <p:blipFill>
          <a:blip r:embed="rId4" cstate="print"/>
          <a:stretch>
            <a:fillRect/>
          </a:stretch>
        </p:blipFill>
        <p:spPr>
          <a:xfrm>
            <a:off x="1676400" y="1828800"/>
            <a:ext cx="4953000" cy="4572000"/>
          </a:xfrm>
          <a:prstGeom prst="rect">
            <a:avLst/>
          </a:prstGeom>
        </p:spPr>
      </p:pic>
    </p:spTree>
  </p:cSld>
  <p:clrMapOvr>
    <a:masterClrMapping/>
  </p:clrMapOvr>
  <p:transition>
    <p:pull dir="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994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9941"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994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39944"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76200" y="1306512"/>
            <a:ext cx="189186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Beams  design</a:t>
            </a:r>
          </a:p>
        </p:txBody>
      </p:sp>
      <p:graphicFrame>
        <p:nvGraphicFramePr>
          <p:cNvPr id="17" name="Table 16"/>
          <p:cNvGraphicFramePr>
            <a:graphicFrameLocks noGrp="1"/>
          </p:cNvGraphicFramePr>
          <p:nvPr/>
        </p:nvGraphicFramePr>
        <p:xfrm>
          <a:off x="457200" y="2590800"/>
          <a:ext cx="7239000" cy="3112008"/>
        </p:xfrm>
        <a:graphic>
          <a:graphicData uri="http://schemas.openxmlformats.org/drawingml/2006/table">
            <a:tbl>
              <a:tblPr rtl="1"/>
              <a:tblGrid>
                <a:gridCol w="1531217"/>
                <a:gridCol w="3536654"/>
                <a:gridCol w="2171129"/>
              </a:tblGrid>
              <a:tr h="3048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span(2)</a:t>
                      </a:r>
                      <a:endParaRPr kumimoji="0" lang="en-US" sz="1800" b="0" i="0" u="none" strike="noStrike" cap="none" normalizeH="0" baseline="0" dirty="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span(1)</a:t>
                      </a:r>
                      <a:endParaRPr kumimoji="0" lang="en-US" sz="1800" b="0" i="0" u="none" strike="noStrike" cap="none" normalizeH="0" baseline="0" dirty="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l" defTabSz="914400" rtl="1" eaLnBrk="1" fontAlgn="base" latinLnBrk="0" hangingPunct="1">
                        <a:lnSpc>
                          <a:spcPct val="115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10.655</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5.606</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(-)steel left(cm^2)</a:t>
                      </a:r>
                      <a:endParaRPr kumimoji="0" lang="en-US" sz="1800" b="0" i="0" u="none" strike="noStrike" cap="none" normalizeH="0" baseline="0" dirty="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r>
              <a:tr h="3048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6Φ16</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3Φ16</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of bars</a:t>
                      </a:r>
                      <a:endParaRPr kumimoji="0" lang="en-US" sz="1800" b="0" i="0" u="none" strike="noStrike" cap="none" normalizeH="0" baseline="0" dirty="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r>
              <a:tr h="3048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6.393</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5.847</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(+)steel (cm^2)</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r>
              <a:tr h="3048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4Φ16</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3Φ16</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 of bars</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r>
              <a:tr h="6096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8.767</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10.655</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(-)right steel(cm^2)</a:t>
                      </a:r>
                      <a:endParaRPr kumimoji="0" lang="en-US" sz="1800" b="0" i="0" u="none" strike="noStrike" cap="none" normalizeH="0" baseline="0" dirty="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accent3">
                        <a:lumMod val="60000"/>
                        <a:lumOff val="40000"/>
                      </a:schemeClr>
                    </a:solidFill>
                  </a:tcPr>
                </a:tc>
              </a:tr>
              <a:tr h="3048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5Φ16</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6Φ16</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#of bars</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r>
              <a:tr h="6096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use 1</a:t>
                      </a: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Φ10mmstirrups(2legs)/10cm</a:t>
                      </a:r>
                      <a:endParaRPr kumimoji="0" lang="en-US" sz="1800" b="0" i="0" u="none" strike="noStrike" cap="none" normalizeH="0" baseline="0" dirty="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Shear reinforcement</a:t>
                      </a:r>
                      <a:endParaRPr kumimoji="0" lang="en-US" sz="1800" b="0" i="0" u="none" strike="noStrike" cap="none" normalizeH="0" baseline="0" dirty="0" smtClean="0">
                        <a:ln>
                          <a:noFill/>
                        </a:ln>
                        <a:solidFill>
                          <a:schemeClr val="tx1"/>
                        </a:solidFill>
                        <a:effectLst/>
                        <a:latin typeface="Times New Roman" pitchFamily="18" charset="0"/>
                        <a:ea typeface="Trebuchet MS" pitchFamily="34"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60000"/>
                        <a:lumOff val="40000"/>
                      </a:schemeClr>
                    </a:solidFill>
                  </a:tcPr>
                </a:tc>
              </a:tr>
            </a:tbl>
          </a:graphicData>
        </a:graphic>
      </p:graphicFrame>
      <p:sp>
        <p:nvSpPr>
          <p:cNvPr id="39990" name="Rectangle 18"/>
          <p:cNvSpPr>
            <a:spLocks noChangeArrowheads="1"/>
          </p:cNvSpPr>
          <p:nvPr/>
        </p:nvSpPr>
        <p:spPr bwMode="auto">
          <a:xfrm>
            <a:off x="2667000" y="1306512"/>
            <a:ext cx="2082800" cy="369888"/>
          </a:xfrm>
          <a:prstGeom prst="rect">
            <a:avLst/>
          </a:prstGeom>
          <a:noFill/>
          <a:ln w="9525">
            <a:noFill/>
            <a:miter lim="800000"/>
            <a:headEnd/>
            <a:tailEnd/>
          </a:ln>
        </p:spPr>
        <p:txBody>
          <a:bodyPr wrap="none">
            <a:spAutoFit/>
          </a:bodyPr>
          <a:lstStyle/>
          <a:p>
            <a:r>
              <a:rPr lang="en-US"/>
              <a:t>Main beam(30*55)</a:t>
            </a:r>
          </a:p>
        </p:txBody>
      </p:sp>
      <p:sp>
        <p:nvSpPr>
          <p:cNvPr id="20" name="Right Arrow 19"/>
          <p:cNvSpPr/>
          <p:nvPr/>
        </p:nvSpPr>
        <p:spPr>
          <a:xfrm>
            <a:off x="2133600" y="1458912"/>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pull di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994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9941"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994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sp>
        <p:nvSpPr>
          <p:cNvPr id="16" name="Rectangle 15"/>
          <p:cNvSpPr/>
          <p:nvPr/>
        </p:nvSpPr>
        <p:spPr>
          <a:xfrm>
            <a:off x="76200" y="1295400"/>
            <a:ext cx="189186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Beams  design</a:t>
            </a:r>
          </a:p>
        </p:txBody>
      </p:sp>
      <p:sp>
        <p:nvSpPr>
          <p:cNvPr id="39990" name="Rectangle 18"/>
          <p:cNvSpPr>
            <a:spLocks noChangeArrowheads="1"/>
          </p:cNvSpPr>
          <p:nvPr/>
        </p:nvSpPr>
        <p:spPr bwMode="auto">
          <a:xfrm>
            <a:off x="2617792" y="1295400"/>
            <a:ext cx="3249608" cy="369332"/>
          </a:xfrm>
          <a:prstGeom prst="rect">
            <a:avLst/>
          </a:prstGeom>
          <a:noFill/>
          <a:ln w="9525">
            <a:noFill/>
            <a:miter lim="800000"/>
            <a:headEnd/>
            <a:tailEnd/>
          </a:ln>
        </p:spPr>
        <p:txBody>
          <a:bodyPr wrap="none">
            <a:spAutoFit/>
          </a:bodyPr>
          <a:lstStyle/>
          <a:p>
            <a:r>
              <a:rPr lang="en-US" dirty="0" smtClean="0"/>
              <a:t> Details for main </a:t>
            </a:r>
            <a:r>
              <a:rPr lang="en-US" dirty="0"/>
              <a:t>beam(30*55)</a:t>
            </a:r>
          </a:p>
        </p:txBody>
      </p:sp>
      <p:sp>
        <p:nvSpPr>
          <p:cNvPr id="20" name="Right Arrow 19"/>
          <p:cNvSpPr/>
          <p:nvPr/>
        </p:nvSpPr>
        <p:spPr>
          <a:xfrm>
            <a:off x="2084392" y="1447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3" name="Picture 12" descr="main beam.png"/>
          <p:cNvPicPr>
            <a:picLocks noChangeAspect="1"/>
          </p:cNvPicPr>
          <p:nvPr/>
        </p:nvPicPr>
        <p:blipFill>
          <a:blip r:embed="rId3" cstate="print"/>
          <a:stretch>
            <a:fillRect/>
          </a:stretch>
        </p:blipFill>
        <p:spPr>
          <a:xfrm>
            <a:off x="-16144" y="1752600"/>
            <a:ext cx="9160144"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9944" name="Picture 8"/>
          <p:cNvPicPr>
            <a:picLocks noChangeAspect="1" noChangeArrowheads="1"/>
          </p:cNvPicPr>
          <p:nvPr/>
        </p:nvPicPr>
        <p:blipFill>
          <a:blip r:embed="rId4" cstate="print"/>
          <a:srcRect/>
          <a:stretch>
            <a:fillRect/>
          </a:stretch>
        </p:blipFill>
        <p:spPr bwMode="auto">
          <a:xfrm>
            <a:off x="7964488" y="1219200"/>
            <a:ext cx="1179512" cy="7620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096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0965"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096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0968"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76200" y="1295400"/>
            <a:ext cx="189186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Beams  design</a:t>
            </a:r>
          </a:p>
        </p:txBody>
      </p:sp>
      <p:sp>
        <p:nvSpPr>
          <p:cNvPr id="40972" name="Rectangle 18"/>
          <p:cNvSpPr>
            <a:spLocks noChangeArrowheads="1"/>
          </p:cNvSpPr>
          <p:nvPr/>
        </p:nvSpPr>
        <p:spPr bwMode="auto">
          <a:xfrm>
            <a:off x="2813050" y="1295400"/>
            <a:ext cx="2749550" cy="369888"/>
          </a:xfrm>
          <a:prstGeom prst="rect">
            <a:avLst/>
          </a:prstGeom>
          <a:noFill/>
          <a:ln w="9525">
            <a:noFill/>
            <a:miter lim="800000"/>
            <a:headEnd/>
            <a:tailEnd/>
          </a:ln>
        </p:spPr>
        <p:txBody>
          <a:bodyPr wrap="none">
            <a:spAutoFit/>
          </a:bodyPr>
          <a:lstStyle/>
          <a:p>
            <a:r>
              <a:rPr lang="en-US"/>
              <a:t>Secondary  beam(30*30)</a:t>
            </a:r>
          </a:p>
        </p:txBody>
      </p:sp>
      <p:sp>
        <p:nvSpPr>
          <p:cNvPr id="20" name="Right Arrow 19"/>
          <p:cNvSpPr/>
          <p:nvPr/>
        </p:nvSpPr>
        <p:spPr>
          <a:xfrm>
            <a:off x="2279650" y="1447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3" name="Table 12"/>
          <p:cNvGraphicFramePr>
            <a:graphicFrameLocks noGrp="1"/>
          </p:cNvGraphicFramePr>
          <p:nvPr/>
        </p:nvGraphicFramePr>
        <p:xfrm>
          <a:off x="381000" y="2057400"/>
          <a:ext cx="8000999" cy="3733800"/>
        </p:xfrm>
        <a:graphic>
          <a:graphicData uri="http://schemas.openxmlformats.org/drawingml/2006/table">
            <a:tbl>
              <a:tblPr rtl="1"/>
              <a:tblGrid>
                <a:gridCol w="887357"/>
                <a:gridCol w="1257089"/>
                <a:gridCol w="1238602"/>
                <a:gridCol w="2861725"/>
                <a:gridCol w="1756226"/>
              </a:tblGrid>
              <a:tr h="373380">
                <a:tc>
                  <a:txBody>
                    <a:bodyPr/>
                    <a:lstStyle/>
                    <a:p>
                      <a:pPr marL="0" marR="0" rtl="0">
                        <a:lnSpc>
                          <a:spcPct val="115000"/>
                        </a:lnSpc>
                        <a:spcBef>
                          <a:spcPts val="0"/>
                        </a:spcBef>
                        <a:spcAft>
                          <a:spcPts val="0"/>
                        </a:spcAft>
                      </a:pPr>
                      <a:r>
                        <a:rPr lang="en-US" sz="1600" dirty="0">
                          <a:solidFill>
                            <a:srgbClr val="000000"/>
                          </a:solidFill>
                          <a:latin typeface="Times New Roman"/>
                          <a:ea typeface="Times New Roman"/>
                          <a:cs typeface="Tahoma"/>
                        </a:rPr>
                        <a:t>span(4)</a:t>
                      </a:r>
                      <a:endParaRPr lang="en-US" sz="16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span(3)</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span(2)</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rtl="0">
                        <a:lnSpc>
                          <a:spcPct val="115000"/>
                        </a:lnSpc>
                        <a:spcBef>
                          <a:spcPts val="0"/>
                        </a:spcBef>
                        <a:spcAft>
                          <a:spcPts val="0"/>
                        </a:spcAft>
                      </a:pPr>
                      <a:r>
                        <a:rPr lang="en-US" sz="1600" dirty="0">
                          <a:solidFill>
                            <a:srgbClr val="000000"/>
                          </a:solidFill>
                          <a:latin typeface="Times New Roman"/>
                          <a:ea typeface="Times New Roman"/>
                          <a:cs typeface="Tahoma"/>
                        </a:rPr>
                        <a:t>span(1)</a:t>
                      </a:r>
                      <a:endParaRPr lang="en-US" sz="16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rtl="1">
                        <a:lnSpc>
                          <a:spcPct val="115000"/>
                        </a:lnSpc>
                      </a:pPr>
                      <a:endParaRPr lang="en-US" sz="1600" dirty="0">
                        <a:latin typeface="Trebuchet MS"/>
                        <a:ea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373380">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0.796</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1.075</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0.63</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0.916</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dirty="0">
                          <a:latin typeface="Times New Roman"/>
                          <a:ea typeface="Times New Roman"/>
                          <a:cs typeface="Tahoma"/>
                        </a:rPr>
                        <a:t>(-)steel left(cm^2)</a:t>
                      </a:r>
                      <a:endParaRPr lang="en-US" sz="16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73380">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dirty="0">
                          <a:latin typeface="Times New Roman"/>
                          <a:ea typeface="Times New Roman"/>
                          <a:cs typeface="Tahoma"/>
                        </a:rPr>
                        <a:t># of bars</a:t>
                      </a:r>
                      <a:endParaRPr lang="en-US" sz="16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73380">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0.197</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0.665</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0.305</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0.451</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(+)steel (cm^2)</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73380">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dirty="0">
                          <a:solidFill>
                            <a:srgbClr val="000000"/>
                          </a:solidFill>
                          <a:latin typeface="Times New Roman"/>
                          <a:ea typeface="Times New Roman"/>
                          <a:cs typeface="Tahoma"/>
                        </a:rPr>
                        <a:t># of bars</a:t>
                      </a:r>
                      <a:endParaRPr lang="en-US" sz="16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746760">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0.095</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0.796</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1.075</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0.63</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latin typeface="Times New Roman"/>
                          <a:ea typeface="Times New Roman"/>
                          <a:cs typeface="Tahoma"/>
                        </a:rPr>
                        <a:t>(-)right steel(cm^2)</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3">
                        <a:lumMod val="60000"/>
                        <a:lumOff val="40000"/>
                      </a:schemeClr>
                    </a:solidFill>
                  </a:tcPr>
                </a:tc>
              </a:tr>
              <a:tr h="373380">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a:solidFill>
                            <a:srgbClr val="000000"/>
                          </a:solidFill>
                          <a:latin typeface="Times New Roman"/>
                          <a:ea typeface="Times New Roman"/>
                          <a:cs typeface="Tahoma"/>
                        </a:rPr>
                        <a:t>3Φ14</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600" dirty="0">
                          <a:latin typeface="Times New Roman"/>
                          <a:ea typeface="Times New Roman"/>
                          <a:cs typeface="Tahoma"/>
                        </a:rPr>
                        <a:t>#of bars</a:t>
                      </a:r>
                      <a:endParaRPr lang="en-US" sz="16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746760">
                <a:tc>
                  <a:txBody>
                    <a:bodyPr/>
                    <a:lstStyle/>
                    <a:p>
                      <a:pPr rtl="1">
                        <a:lnSpc>
                          <a:spcPct val="115000"/>
                        </a:lnSpc>
                      </a:pPr>
                      <a:endParaRPr lang="en-US" sz="1600" dirty="0">
                        <a:latin typeface="Trebuchet MS"/>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rtl="0">
                        <a:lnSpc>
                          <a:spcPct val="115000"/>
                        </a:lnSpc>
                        <a:spcBef>
                          <a:spcPts val="0"/>
                        </a:spcBef>
                        <a:spcAft>
                          <a:spcPts val="0"/>
                        </a:spcAft>
                      </a:pPr>
                      <a:r>
                        <a:rPr lang="en-US" sz="1600" dirty="0">
                          <a:latin typeface="Times New Roman"/>
                          <a:ea typeface="Times New Roman"/>
                          <a:cs typeface="Tahoma"/>
                        </a:rPr>
                        <a:t> </a:t>
                      </a:r>
                      <a:endParaRPr lang="en-US" sz="1600" dirty="0">
                        <a:latin typeface="Trebuchet MS"/>
                        <a:ea typeface="Trebuchet MS"/>
                        <a:cs typeface="Tahoma"/>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rtl="0">
                        <a:lnSpc>
                          <a:spcPct val="115000"/>
                        </a:lnSpc>
                        <a:spcBef>
                          <a:spcPts val="0"/>
                        </a:spcBef>
                        <a:spcAft>
                          <a:spcPts val="0"/>
                        </a:spcAft>
                      </a:pPr>
                      <a:r>
                        <a:rPr lang="en-US" sz="1600" dirty="0">
                          <a:latin typeface="Times New Roman"/>
                          <a:ea typeface="Times New Roman"/>
                          <a:cs typeface="Tahoma"/>
                        </a:rPr>
                        <a:t> </a:t>
                      </a:r>
                      <a:endParaRPr lang="en-US" sz="16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rtl="0">
                        <a:lnSpc>
                          <a:spcPct val="115000"/>
                        </a:lnSpc>
                        <a:spcBef>
                          <a:spcPts val="0"/>
                        </a:spcBef>
                        <a:spcAft>
                          <a:spcPts val="0"/>
                        </a:spcAft>
                      </a:pPr>
                      <a:r>
                        <a:rPr lang="en-US" sz="1600">
                          <a:latin typeface="Times New Roman"/>
                          <a:ea typeface="Times New Roman"/>
                          <a:cs typeface="Tahoma"/>
                        </a:rPr>
                        <a:t>use 1</a:t>
                      </a:r>
                      <a:r>
                        <a:rPr lang="en-US" sz="1600">
                          <a:solidFill>
                            <a:srgbClr val="000000"/>
                          </a:solidFill>
                          <a:latin typeface="Times New Roman"/>
                          <a:ea typeface="Times New Roman"/>
                          <a:cs typeface="Tahoma"/>
                        </a:rPr>
                        <a:t>Φ10mmstirrups(2legs)/10cm</a:t>
                      </a:r>
                      <a:endParaRPr lang="en-US" sz="160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rtl="0">
                        <a:lnSpc>
                          <a:spcPct val="115000"/>
                        </a:lnSpc>
                        <a:spcBef>
                          <a:spcPts val="0"/>
                        </a:spcBef>
                        <a:spcAft>
                          <a:spcPts val="0"/>
                        </a:spcAft>
                      </a:pPr>
                      <a:r>
                        <a:rPr lang="en-US" sz="1600" dirty="0">
                          <a:latin typeface="Times New Roman"/>
                          <a:ea typeface="Times New Roman"/>
                          <a:cs typeface="Tahoma"/>
                        </a:rPr>
                        <a:t>Shear reinforcement</a:t>
                      </a:r>
                      <a:endParaRPr lang="en-US" sz="1600" dirty="0">
                        <a:latin typeface="Trebuchet MS"/>
                        <a:ea typeface="Trebuchet MS"/>
                        <a:cs typeface="Tahom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bl>
          </a:graphicData>
        </a:graphic>
      </p:graphicFrame>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198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198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199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41992"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1993"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3" name="TextBox 12"/>
          <p:cNvSpPr txBox="1"/>
          <p:nvPr/>
        </p:nvSpPr>
        <p:spPr>
          <a:xfrm>
            <a:off x="914400" y="2819400"/>
            <a:ext cx="2971800" cy="8302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bodyPr>
          <a:lstStyle/>
          <a:p>
            <a:pPr>
              <a:defRPr/>
            </a:pPr>
            <a:r>
              <a:rPr lang="en-US" sz="2400" b="1" dirty="0">
                <a:solidFill>
                  <a:srgbClr val="FF0000"/>
                </a:solidFill>
                <a:latin typeface="Times New Roman" pitchFamily="18" charset="0"/>
                <a:cs typeface="Times New Roman" pitchFamily="18" charset="0"/>
              </a:rPr>
              <a:t>* to achieve aesthetic appeal we desire. </a:t>
            </a:r>
            <a:endParaRPr lang="en-US" sz="2400" dirty="0">
              <a:solidFill>
                <a:srgbClr val="FF0000"/>
              </a:solidFill>
              <a:latin typeface="Times New Roman" pitchFamily="18" charset="0"/>
              <a:cs typeface="Times New Roman" pitchFamily="18" charset="0"/>
            </a:endParaRPr>
          </a:p>
        </p:txBody>
      </p:sp>
      <p:sp>
        <p:nvSpPr>
          <p:cNvPr id="15" name="TextBox 14"/>
          <p:cNvSpPr txBox="1"/>
          <p:nvPr/>
        </p:nvSpPr>
        <p:spPr>
          <a:xfrm>
            <a:off x="914400" y="3828871"/>
            <a:ext cx="3200400" cy="1200329"/>
          </a:xfrm>
          <a:prstGeom prst="rect">
            <a:avLst/>
          </a:prstGeom>
          <a:noFill/>
          <a:ln>
            <a:noFill/>
          </a:ln>
          <a:scene3d>
            <a:camera prst="perspectiveRight"/>
            <a:lightRig rig="threePt" dir="t"/>
          </a:scene3d>
        </p:spPr>
        <p:style>
          <a:lnRef idx="1">
            <a:schemeClr val="accent5"/>
          </a:lnRef>
          <a:fillRef idx="2">
            <a:schemeClr val="accent5"/>
          </a:fillRef>
          <a:effectRef idx="1">
            <a:schemeClr val="accent5"/>
          </a:effectRef>
          <a:fontRef idx="minor">
            <a:schemeClr val="dk1"/>
          </a:fontRef>
        </p:style>
        <p:txBody>
          <a:bodyPr>
            <a:spAutoFit/>
          </a:bodyPr>
          <a:lstStyle/>
          <a:p>
            <a:pPr>
              <a:defRPr/>
            </a:pPr>
            <a:r>
              <a:rPr lang="en-US" sz="2400" b="1" dirty="0">
                <a:solidFill>
                  <a:srgbClr val="FF0000"/>
                </a:solidFill>
                <a:latin typeface="Times New Roman" pitchFamily="18" charset="0"/>
                <a:cs typeface="Times New Roman" pitchFamily="18" charset="0"/>
              </a:rPr>
              <a:t>** to achieve smooth movement for better function achievement. </a:t>
            </a:r>
            <a:endParaRPr lang="en-US" sz="2400" dirty="0">
              <a:solidFill>
                <a:srgbClr val="FF0000"/>
              </a:solidFill>
              <a:latin typeface="Times New Roman" pitchFamily="18" charset="0"/>
              <a:cs typeface="Times New Roman" pitchFamily="18" charset="0"/>
            </a:endParaRPr>
          </a:p>
        </p:txBody>
      </p:sp>
      <p:sp>
        <p:nvSpPr>
          <p:cNvPr id="16" name="TextBox 15"/>
          <p:cNvSpPr txBox="1"/>
          <p:nvPr/>
        </p:nvSpPr>
        <p:spPr>
          <a:xfrm>
            <a:off x="914400" y="1752600"/>
            <a:ext cx="7239000" cy="523220"/>
          </a:xfrm>
          <a:prstGeom prst="rect">
            <a:avLst/>
          </a:prstGeom>
          <a:ln>
            <a:noFill/>
          </a:ln>
          <a:effectLst>
            <a:outerShdw blurRad="184150" dist="241300" dir="11520000" sx="110000" sy="110000" algn="ctr">
              <a:srgbClr val="000000">
                <a:alpha val="18000"/>
              </a:srgbClr>
            </a:outerShdw>
          </a:effectLst>
          <a:scene3d>
            <a:camera prst="perspectiveRight"/>
            <a:lightRig rig="balanced" dir="t"/>
          </a:scene3d>
          <a:sp3d extrusionH="107950" prstMaterial="metal">
            <a:bevelT w="82550" h="63500" prst="slope"/>
            <a:bevelB prst="relaxedInset"/>
          </a:sp3d>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sz="2800" b="1" dirty="0" smtClean="0">
                <a:solidFill>
                  <a:schemeClr val="tx1"/>
                </a:solidFill>
                <a:latin typeface="Times New Roman" pitchFamily="18" charset="0"/>
                <a:cs typeface="Times New Roman" pitchFamily="18" charset="0"/>
              </a:rPr>
              <a:t>Three </a:t>
            </a:r>
            <a:r>
              <a:rPr lang="en-US" sz="2800" b="1" dirty="0">
                <a:solidFill>
                  <a:schemeClr val="tx1"/>
                </a:solidFill>
                <a:latin typeface="Times New Roman" pitchFamily="18" charset="0"/>
                <a:cs typeface="Times New Roman" pitchFamily="18" charset="0"/>
              </a:rPr>
              <a:t>things were modified for these reasons:</a:t>
            </a:r>
            <a:endParaRPr lang="en-US" sz="2800" dirty="0">
              <a:solidFill>
                <a:schemeClr val="tx1"/>
              </a:solidFill>
              <a:latin typeface="Times New Roman" pitchFamily="18" charset="0"/>
              <a:cs typeface="Times New Roman" pitchFamily="18" charset="0"/>
            </a:endParaRPr>
          </a:p>
        </p:txBody>
      </p:sp>
      <p:pic>
        <p:nvPicPr>
          <p:cNvPr id="14" name="Picture 13" descr="3d---.png"/>
          <p:cNvPicPr>
            <a:picLocks noChangeAspect="1"/>
          </p:cNvPicPr>
          <p:nvPr/>
        </p:nvPicPr>
        <p:blipFill>
          <a:blip r:embed="rId3" cstate="print"/>
          <a:stretch>
            <a:fillRect/>
          </a:stretch>
        </p:blipFill>
        <p:spPr>
          <a:xfrm>
            <a:off x="4375150" y="2895600"/>
            <a:ext cx="3702050" cy="25987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TextBox 16"/>
          <p:cNvSpPr txBox="1"/>
          <p:nvPr/>
        </p:nvSpPr>
        <p:spPr>
          <a:xfrm>
            <a:off x="990600" y="5124271"/>
            <a:ext cx="3200400" cy="1200329"/>
          </a:xfrm>
          <a:prstGeom prst="rect">
            <a:avLst/>
          </a:prstGeom>
          <a:noFill/>
          <a:ln>
            <a:noFill/>
          </a:ln>
          <a:scene3d>
            <a:camera prst="perspectiveRight"/>
            <a:lightRig rig="threePt" dir="t"/>
          </a:scene3d>
        </p:spPr>
        <p:style>
          <a:lnRef idx="1">
            <a:schemeClr val="accent5"/>
          </a:lnRef>
          <a:fillRef idx="2">
            <a:schemeClr val="accent5"/>
          </a:fillRef>
          <a:effectRef idx="1">
            <a:schemeClr val="accent5"/>
          </a:effectRef>
          <a:fontRef idx="minor">
            <a:schemeClr val="dk1"/>
          </a:fontRef>
        </p:style>
        <p:txBody>
          <a:bodyPr>
            <a:spAutoFit/>
          </a:bodyPr>
          <a:lstStyle/>
          <a:p>
            <a:pPr>
              <a:defRPr/>
            </a:pPr>
            <a:r>
              <a:rPr lang="en-US" sz="2400" b="1" dirty="0">
                <a:solidFill>
                  <a:srgbClr val="FF0000"/>
                </a:solidFill>
                <a:latin typeface="Times New Roman" pitchFamily="18" charset="0"/>
                <a:cs typeface="Times New Roman" pitchFamily="18" charset="0"/>
              </a:rPr>
              <a:t>*** to increase the solar </a:t>
            </a:r>
            <a:r>
              <a:rPr lang="en-US" sz="2400" b="1" dirty="0" smtClean="0">
                <a:solidFill>
                  <a:srgbClr val="FF0000"/>
                </a:solidFill>
                <a:latin typeface="Times New Roman" pitchFamily="18" charset="0"/>
                <a:cs typeface="Times New Roman" pitchFamily="18" charset="0"/>
              </a:rPr>
              <a:t>gain </a:t>
            </a:r>
            <a:r>
              <a:rPr lang="en-US" sz="2400" b="1" dirty="0">
                <a:solidFill>
                  <a:srgbClr val="FF0000"/>
                </a:solidFill>
                <a:latin typeface="Times New Roman" pitchFamily="18" charset="0"/>
                <a:cs typeface="Times New Roman" pitchFamily="18" charset="0"/>
              </a:rPr>
              <a:t>in winter by </a:t>
            </a:r>
            <a:r>
              <a:rPr lang="en-US" sz="2400" b="1" dirty="0" smtClean="0">
                <a:solidFill>
                  <a:srgbClr val="FF0000"/>
                </a:solidFill>
                <a:latin typeface="Times New Roman" pitchFamily="18" charset="0"/>
                <a:cs typeface="Times New Roman" pitchFamily="18" charset="0"/>
              </a:rPr>
              <a:t>treat wall </a:t>
            </a:r>
            <a:r>
              <a:rPr lang="en-US" sz="2400" b="1" dirty="0">
                <a:solidFill>
                  <a:srgbClr val="FF0000"/>
                </a:solidFill>
                <a:latin typeface="Times New Roman" pitchFamily="18" charset="0"/>
                <a:cs typeface="Times New Roman" pitchFamily="18" charset="0"/>
              </a:rPr>
              <a:t>thickness.</a:t>
            </a:r>
            <a:endParaRPr lang="en-US" sz="2400" dirty="0">
              <a:solidFill>
                <a:srgbClr val="FF0000"/>
              </a:solidFill>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096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0965"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096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sp>
        <p:nvSpPr>
          <p:cNvPr id="16" name="Rectangle 15"/>
          <p:cNvSpPr/>
          <p:nvPr/>
        </p:nvSpPr>
        <p:spPr>
          <a:xfrm>
            <a:off x="76200" y="1295400"/>
            <a:ext cx="189186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Beams  design</a:t>
            </a:r>
          </a:p>
        </p:txBody>
      </p:sp>
      <p:sp>
        <p:nvSpPr>
          <p:cNvPr id="40972" name="Rectangle 18"/>
          <p:cNvSpPr>
            <a:spLocks noChangeArrowheads="1"/>
          </p:cNvSpPr>
          <p:nvPr/>
        </p:nvSpPr>
        <p:spPr bwMode="auto">
          <a:xfrm>
            <a:off x="2660650" y="1295400"/>
            <a:ext cx="2749550" cy="369888"/>
          </a:xfrm>
          <a:prstGeom prst="rect">
            <a:avLst/>
          </a:prstGeom>
          <a:noFill/>
          <a:ln w="9525">
            <a:noFill/>
            <a:miter lim="800000"/>
            <a:headEnd/>
            <a:tailEnd/>
          </a:ln>
        </p:spPr>
        <p:txBody>
          <a:bodyPr wrap="none">
            <a:spAutoFit/>
          </a:bodyPr>
          <a:lstStyle/>
          <a:p>
            <a:r>
              <a:rPr lang="en-US"/>
              <a:t>Secondary  beam(30*30)</a:t>
            </a:r>
          </a:p>
        </p:txBody>
      </p:sp>
      <p:sp>
        <p:nvSpPr>
          <p:cNvPr id="20" name="Right Arrow 19"/>
          <p:cNvSpPr/>
          <p:nvPr/>
        </p:nvSpPr>
        <p:spPr>
          <a:xfrm>
            <a:off x="2127250" y="1447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4" name="Picture 13" descr="sec.beam.png"/>
          <p:cNvPicPr>
            <a:picLocks noChangeAspect="1"/>
          </p:cNvPicPr>
          <p:nvPr/>
        </p:nvPicPr>
        <p:blipFill>
          <a:blip r:embed="rId3" cstate="print"/>
          <a:stretch>
            <a:fillRect/>
          </a:stretch>
        </p:blipFill>
        <p:spPr>
          <a:xfrm>
            <a:off x="21999" y="1752600"/>
            <a:ext cx="9122001"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0968" name="Picture 8"/>
          <p:cNvPicPr>
            <a:picLocks noChangeAspect="1" noChangeArrowheads="1"/>
          </p:cNvPicPr>
          <p:nvPr/>
        </p:nvPicPr>
        <p:blipFill>
          <a:blip r:embed="rId4" cstate="print"/>
          <a:srcRect/>
          <a:stretch>
            <a:fillRect/>
          </a:stretch>
        </p:blipFill>
        <p:spPr bwMode="auto">
          <a:xfrm>
            <a:off x="7964488" y="1219200"/>
            <a:ext cx="1179512" cy="7620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198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198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199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1992"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152400" y="1447800"/>
            <a:ext cx="189186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Beams  design</a:t>
            </a:r>
          </a:p>
        </p:txBody>
      </p:sp>
      <p:sp>
        <p:nvSpPr>
          <p:cNvPr id="41996" name="Rectangle 18"/>
          <p:cNvSpPr>
            <a:spLocks noChangeArrowheads="1"/>
          </p:cNvSpPr>
          <p:nvPr/>
        </p:nvSpPr>
        <p:spPr bwMode="auto">
          <a:xfrm>
            <a:off x="762000" y="2057400"/>
            <a:ext cx="2120900" cy="369888"/>
          </a:xfrm>
          <a:prstGeom prst="rect">
            <a:avLst/>
          </a:prstGeom>
          <a:noFill/>
          <a:ln w="9525">
            <a:noFill/>
            <a:miter lim="800000"/>
            <a:headEnd/>
            <a:tailEnd/>
          </a:ln>
        </p:spPr>
        <p:txBody>
          <a:bodyPr wrap="none">
            <a:spAutoFit/>
          </a:bodyPr>
          <a:lstStyle/>
          <a:p>
            <a:r>
              <a:rPr lang="en-US"/>
              <a:t>Edge beam(30*50)</a:t>
            </a:r>
          </a:p>
        </p:txBody>
      </p:sp>
      <p:sp>
        <p:nvSpPr>
          <p:cNvPr id="20" name="Right Arrow 19"/>
          <p:cNvSpPr/>
          <p:nvPr/>
        </p:nvSpPr>
        <p:spPr>
          <a:xfrm>
            <a:off x="228600" y="2209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3" name="Table 12"/>
          <p:cNvGraphicFramePr>
            <a:graphicFrameLocks noGrp="1"/>
          </p:cNvGraphicFramePr>
          <p:nvPr/>
        </p:nvGraphicFramePr>
        <p:xfrm>
          <a:off x="685800" y="2971800"/>
          <a:ext cx="7391400" cy="3124200"/>
        </p:xfrm>
        <a:graphic>
          <a:graphicData uri="http://schemas.openxmlformats.org/drawingml/2006/table">
            <a:tbl>
              <a:tblPr rtl="1"/>
              <a:tblGrid>
                <a:gridCol w="1306173"/>
                <a:gridCol w="1286964"/>
                <a:gridCol w="2973463"/>
                <a:gridCol w="1824800"/>
              </a:tblGrid>
              <a:tr h="312420">
                <a:tc>
                  <a:txBody>
                    <a:bodyPr/>
                    <a:lstStyle/>
                    <a:p>
                      <a:pPr marL="0" marR="0" algn="l"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span(3)</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span(2)</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l"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span(1)</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l" rtl="1">
                        <a:lnSpc>
                          <a:spcPct val="115000"/>
                        </a:lnSpc>
                      </a:pPr>
                      <a:endParaRPr lang="en-US" sz="160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312420">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0.64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0.845</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0.103</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(-)steel left(cm^2)</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3">
                        <a:lumMod val="60000"/>
                        <a:lumOff val="40000"/>
                      </a:schemeClr>
                    </a:solidFill>
                  </a:tcPr>
                </a:tc>
              </a:tr>
              <a:tr h="312420">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3Φ14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3Φ14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3Φ14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 of bars</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12420">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0.075</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0.694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0.062</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(+)steel (cm^2)</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12420">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3Φ14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3Φ14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3Φ14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 of bars</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624840">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0.084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0.64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0.845</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dirty="0">
                          <a:latin typeface="Times New Roman" pitchFamily="18" charset="0"/>
                          <a:ea typeface="Times New Roman"/>
                          <a:cs typeface="Times New Roman" pitchFamily="18" charset="0"/>
                        </a:rPr>
                        <a:t>(-)right steel(cm^2)</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3">
                        <a:lumMod val="60000"/>
                        <a:lumOff val="40000"/>
                      </a:schemeClr>
                    </a:solidFill>
                  </a:tcPr>
                </a:tc>
              </a:tr>
              <a:tr h="312420">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3Φ14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3Φ14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3Φ14</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600" dirty="0">
                          <a:latin typeface="Times New Roman" pitchFamily="18" charset="0"/>
                          <a:ea typeface="Times New Roman"/>
                          <a:cs typeface="Times New Roman" pitchFamily="18" charset="0"/>
                        </a:rPr>
                        <a:t>#of bars</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624840">
                <a:tc>
                  <a:txBody>
                    <a:bodyPr/>
                    <a:lstStyle/>
                    <a:p>
                      <a:pPr marL="0" marR="0" algn="l"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 </a:t>
                      </a:r>
                      <a:endParaRPr lang="en-US" sz="160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l"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 </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l"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use 1Φ10mmstirrups(2legs)/10cm</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l"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Shear reinforcement</a:t>
                      </a:r>
                      <a:endParaRPr lang="en-US" sz="1600" dirty="0">
                        <a:latin typeface="Times New Roman" pitchFamily="18" charset="0"/>
                        <a:ea typeface="Trebuchet MS"/>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bl>
          </a:graphicData>
        </a:graphic>
      </p:graphicFrame>
    </p:spTree>
  </p:cSld>
  <p:clrMapOvr>
    <a:masterClrMapping/>
  </p:clrMapOvr>
  <p:transition>
    <p:pull dir="d"/>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198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198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199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sp>
        <p:nvSpPr>
          <p:cNvPr id="16" name="Rectangle 15"/>
          <p:cNvSpPr/>
          <p:nvPr/>
        </p:nvSpPr>
        <p:spPr>
          <a:xfrm>
            <a:off x="0" y="1219200"/>
            <a:ext cx="189186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Beams  design</a:t>
            </a:r>
          </a:p>
        </p:txBody>
      </p:sp>
      <p:sp>
        <p:nvSpPr>
          <p:cNvPr id="41996" name="Rectangle 18"/>
          <p:cNvSpPr>
            <a:spLocks noChangeArrowheads="1"/>
          </p:cNvSpPr>
          <p:nvPr/>
        </p:nvSpPr>
        <p:spPr bwMode="auto">
          <a:xfrm>
            <a:off x="2679700" y="1219200"/>
            <a:ext cx="2120900" cy="369888"/>
          </a:xfrm>
          <a:prstGeom prst="rect">
            <a:avLst/>
          </a:prstGeom>
          <a:noFill/>
          <a:ln w="9525">
            <a:noFill/>
            <a:miter lim="800000"/>
            <a:headEnd/>
            <a:tailEnd/>
          </a:ln>
        </p:spPr>
        <p:txBody>
          <a:bodyPr wrap="none">
            <a:spAutoFit/>
          </a:bodyPr>
          <a:lstStyle/>
          <a:p>
            <a:r>
              <a:rPr lang="en-US"/>
              <a:t>Edge beam(30*50)</a:t>
            </a:r>
          </a:p>
        </p:txBody>
      </p:sp>
      <p:sp>
        <p:nvSpPr>
          <p:cNvPr id="20" name="Right Arrow 19"/>
          <p:cNvSpPr/>
          <p:nvPr/>
        </p:nvSpPr>
        <p:spPr>
          <a:xfrm>
            <a:off x="2146300" y="13716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3" name="Picture 12" descr="edge beam.png"/>
          <p:cNvPicPr>
            <a:picLocks noChangeAspect="1"/>
          </p:cNvPicPr>
          <p:nvPr/>
        </p:nvPicPr>
        <p:blipFill>
          <a:blip r:embed="rId3" cstate="print"/>
          <a:stretch>
            <a:fillRect/>
          </a:stretch>
        </p:blipFill>
        <p:spPr>
          <a:xfrm>
            <a:off x="0" y="1600200"/>
            <a:ext cx="914400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descr="edge beam cross.png"/>
          <p:cNvPicPr>
            <a:picLocks noChangeAspect="1"/>
          </p:cNvPicPr>
          <p:nvPr/>
        </p:nvPicPr>
        <p:blipFill>
          <a:blip r:embed="rId4" cstate="print"/>
          <a:stretch>
            <a:fillRect/>
          </a:stretch>
        </p:blipFill>
        <p:spPr>
          <a:xfrm>
            <a:off x="0" y="5181600"/>
            <a:ext cx="9144000" cy="12216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992" name="Picture 8"/>
          <p:cNvPicPr>
            <a:picLocks noChangeAspect="1" noChangeArrowheads="1"/>
          </p:cNvPicPr>
          <p:nvPr/>
        </p:nvPicPr>
        <p:blipFill>
          <a:blip r:embed="rId5" cstate="print"/>
          <a:srcRect/>
          <a:stretch>
            <a:fillRect/>
          </a:stretch>
        </p:blipFill>
        <p:spPr bwMode="auto">
          <a:xfrm>
            <a:off x="7964488" y="1219200"/>
            <a:ext cx="1179512" cy="7620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30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3013"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301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3016"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152400" y="1447800"/>
            <a:ext cx="187070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columns  design</a:t>
            </a:r>
          </a:p>
        </p:txBody>
      </p:sp>
      <p:sp>
        <p:nvSpPr>
          <p:cNvPr id="20" name="Right Arrow 19"/>
          <p:cNvSpPr/>
          <p:nvPr/>
        </p:nvSpPr>
        <p:spPr>
          <a:xfrm>
            <a:off x="228600" y="2209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3" name="Table 12"/>
          <p:cNvGraphicFramePr>
            <a:graphicFrameLocks noGrp="1"/>
          </p:cNvGraphicFramePr>
          <p:nvPr/>
        </p:nvGraphicFramePr>
        <p:xfrm>
          <a:off x="762318" y="2895600"/>
          <a:ext cx="7162482" cy="2377440"/>
        </p:xfrm>
        <a:graphic>
          <a:graphicData uri="http://schemas.openxmlformats.org/drawingml/2006/table">
            <a:tbl>
              <a:tblPr rtl="1"/>
              <a:tblGrid>
                <a:gridCol w="1790200"/>
                <a:gridCol w="1790200"/>
                <a:gridCol w="1791041"/>
                <a:gridCol w="1791041"/>
              </a:tblGrid>
              <a:tr h="685800">
                <a:tc>
                  <a:txBody>
                    <a:bodyPr/>
                    <a:lstStyle/>
                    <a:p>
                      <a:pPr marL="0" marR="0" algn="l" rtl="1">
                        <a:lnSpc>
                          <a:spcPct val="115000"/>
                        </a:lnSpc>
                        <a:spcBef>
                          <a:spcPts val="0"/>
                        </a:spcBef>
                        <a:spcAft>
                          <a:spcPts val="0"/>
                        </a:spcAft>
                        <a:tabLst>
                          <a:tab pos="3350260" algn="l"/>
                          <a:tab pos="5274310" algn="r"/>
                        </a:tabLst>
                      </a:pPr>
                      <a:r>
                        <a:rPr lang="en-US" sz="1600" dirty="0">
                          <a:latin typeface="Times New Roman"/>
                          <a:ea typeface="SimSun"/>
                          <a:cs typeface="Tahoma"/>
                        </a:rPr>
                        <a:t>#of stirrups</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l" rtl="0">
                        <a:lnSpc>
                          <a:spcPct val="115000"/>
                        </a:lnSpc>
                        <a:spcBef>
                          <a:spcPts val="0"/>
                        </a:spcBef>
                        <a:spcAft>
                          <a:spcPts val="0"/>
                        </a:spcAft>
                        <a:tabLst>
                          <a:tab pos="3350260" algn="l"/>
                          <a:tab pos="5274310" algn="r"/>
                        </a:tabLst>
                      </a:pPr>
                      <a:r>
                        <a:rPr lang="en-US" sz="1600" dirty="0">
                          <a:latin typeface="Times New Roman"/>
                          <a:ea typeface="SimSun"/>
                          <a:cs typeface="Tahoma"/>
                        </a:rPr>
                        <a:t>#of longitudinal bars</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l" rtl="1">
                        <a:lnSpc>
                          <a:spcPct val="115000"/>
                        </a:lnSpc>
                        <a:spcBef>
                          <a:spcPts val="0"/>
                        </a:spcBef>
                        <a:spcAft>
                          <a:spcPts val="0"/>
                        </a:spcAft>
                        <a:tabLst>
                          <a:tab pos="3350260" algn="l"/>
                          <a:tab pos="5274310" algn="r"/>
                        </a:tabLst>
                      </a:pPr>
                      <a:r>
                        <a:rPr lang="en-US" sz="1600">
                          <a:latin typeface="Times New Roman"/>
                          <a:ea typeface="SimSun"/>
                          <a:cs typeface="Tahoma"/>
                        </a:rPr>
                        <a:t>Area of steel(cm²)</a:t>
                      </a:r>
                      <a:endParaRPr lang="en-US" sz="14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marL="0" marR="0" algn="l" rtl="1">
                        <a:lnSpc>
                          <a:spcPct val="115000"/>
                        </a:lnSpc>
                        <a:spcBef>
                          <a:spcPts val="0"/>
                        </a:spcBef>
                        <a:spcAft>
                          <a:spcPts val="0"/>
                        </a:spcAft>
                        <a:tabLst>
                          <a:tab pos="3350260" algn="l"/>
                          <a:tab pos="5274310" algn="r"/>
                        </a:tabLst>
                      </a:pPr>
                      <a:r>
                        <a:rPr lang="en-US" sz="1600" dirty="0">
                          <a:latin typeface="Times New Roman"/>
                          <a:ea typeface="SimSun"/>
                          <a:cs typeface="Tahoma"/>
                        </a:rPr>
                        <a:t>Column name</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563880">
                <a:tc>
                  <a:txBody>
                    <a:bodyPr/>
                    <a:lstStyle/>
                    <a:p>
                      <a:pPr marL="0" marR="0" algn="l" rtl="1">
                        <a:lnSpc>
                          <a:spcPct val="115000"/>
                        </a:lnSpc>
                        <a:spcBef>
                          <a:spcPts val="0"/>
                        </a:spcBef>
                        <a:spcAft>
                          <a:spcPts val="0"/>
                        </a:spcAft>
                        <a:tabLst>
                          <a:tab pos="3350260" algn="l"/>
                          <a:tab pos="5274310" algn="r"/>
                        </a:tabLst>
                      </a:pPr>
                      <a:r>
                        <a:rPr lang="en-US" sz="1600" dirty="0">
                          <a:latin typeface="Times New Roman"/>
                          <a:ea typeface="SimSun"/>
                          <a:cs typeface="Tahoma"/>
                        </a:rPr>
                        <a:t>5Ф10/m</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tabLst>
                          <a:tab pos="3350260" algn="l"/>
                          <a:tab pos="5274310" algn="r"/>
                        </a:tabLst>
                      </a:pPr>
                      <a:r>
                        <a:rPr lang="en-US" sz="1600" dirty="0">
                          <a:latin typeface="Times New Roman"/>
                          <a:ea typeface="SimSun"/>
                          <a:cs typeface="Tahoma"/>
                        </a:rPr>
                        <a:t>10Ф20</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tabLst>
                          <a:tab pos="3350260" algn="l"/>
                          <a:tab pos="5274310" algn="r"/>
                        </a:tabLst>
                      </a:pPr>
                      <a:r>
                        <a:rPr lang="en-US" sz="1600">
                          <a:latin typeface="Times New Roman"/>
                          <a:ea typeface="SimSun"/>
                          <a:cs typeface="Tahoma"/>
                        </a:rPr>
                        <a:t>30</a:t>
                      </a:r>
                      <a:endParaRPr lang="en-US" sz="14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1">
                        <a:lnSpc>
                          <a:spcPct val="115000"/>
                        </a:lnSpc>
                        <a:spcBef>
                          <a:spcPts val="0"/>
                        </a:spcBef>
                        <a:spcAft>
                          <a:spcPts val="0"/>
                        </a:spcAft>
                        <a:tabLst>
                          <a:tab pos="3350260" algn="l"/>
                          <a:tab pos="5274310" algn="r"/>
                        </a:tabLst>
                      </a:pPr>
                      <a:r>
                        <a:rPr lang="en-US" sz="1600" dirty="0">
                          <a:latin typeface="Times New Roman"/>
                          <a:ea typeface="SimSun"/>
                          <a:cs typeface="Tahoma"/>
                        </a:rPr>
                        <a:t>Column 1(100*30)</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563880">
                <a:tc>
                  <a:txBody>
                    <a:bodyPr/>
                    <a:lstStyle/>
                    <a:p>
                      <a:pPr marL="0" marR="0" algn="l" rtl="1">
                        <a:lnSpc>
                          <a:spcPct val="115000"/>
                        </a:lnSpc>
                        <a:spcBef>
                          <a:spcPts val="0"/>
                        </a:spcBef>
                        <a:spcAft>
                          <a:spcPts val="0"/>
                        </a:spcAft>
                        <a:tabLst>
                          <a:tab pos="3350260" algn="l"/>
                          <a:tab pos="5274310" algn="r"/>
                        </a:tabLst>
                      </a:pPr>
                      <a:r>
                        <a:rPr lang="en-US" sz="1600" dirty="0" smtClean="0">
                          <a:latin typeface="Times New Roman"/>
                          <a:ea typeface="SimSun"/>
                          <a:cs typeface="Tahoma"/>
                        </a:rPr>
                        <a:t>1Ф10/30cm</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tabLst>
                          <a:tab pos="3350260" algn="l"/>
                          <a:tab pos="5274310" algn="r"/>
                        </a:tabLst>
                      </a:pPr>
                      <a:r>
                        <a:rPr lang="en-US" sz="1600">
                          <a:latin typeface="Times New Roman"/>
                          <a:ea typeface="SimSun"/>
                          <a:cs typeface="Tahoma"/>
                        </a:rPr>
                        <a:t>12Ф20</a:t>
                      </a:r>
                      <a:endParaRPr lang="en-US" sz="14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tabLst>
                          <a:tab pos="3350260" algn="l"/>
                          <a:tab pos="5274310" algn="r"/>
                        </a:tabLst>
                      </a:pPr>
                      <a:r>
                        <a:rPr lang="en-US" sz="1600">
                          <a:latin typeface="Times New Roman"/>
                          <a:ea typeface="SimSun"/>
                          <a:cs typeface="Tahoma"/>
                        </a:rPr>
                        <a:t>31.837</a:t>
                      </a:r>
                      <a:endParaRPr lang="en-US" sz="14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1">
                        <a:lnSpc>
                          <a:spcPct val="115000"/>
                        </a:lnSpc>
                        <a:spcBef>
                          <a:spcPts val="0"/>
                        </a:spcBef>
                        <a:spcAft>
                          <a:spcPts val="0"/>
                        </a:spcAft>
                        <a:tabLst>
                          <a:tab pos="3350260" algn="l"/>
                          <a:tab pos="5274310" algn="r"/>
                        </a:tabLst>
                      </a:pPr>
                      <a:r>
                        <a:rPr lang="en-US" sz="1600" dirty="0">
                          <a:latin typeface="Times New Roman"/>
                          <a:ea typeface="SimSun"/>
                          <a:cs typeface="Tahoma"/>
                        </a:rPr>
                        <a:t>Column 2(75*40)</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563880">
                <a:tc>
                  <a:txBody>
                    <a:bodyPr/>
                    <a:lstStyle/>
                    <a:p>
                      <a:pPr marL="0" marR="0" algn="l" rtl="1">
                        <a:lnSpc>
                          <a:spcPct val="115000"/>
                        </a:lnSpc>
                        <a:spcBef>
                          <a:spcPts val="0"/>
                        </a:spcBef>
                        <a:spcAft>
                          <a:spcPts val="0"/>
                        </a:spcAft>
                        <a:tabLst>
                          <a:tab pos="3350260" algn="l"/>
                          <a:tab pos="5274310" algn="r"/>
                        </a:tabLst>
                      </a:pPr>
                      <a:r>
                        <a:rPr lang="en-US" sz="1600" dirty="0" smtClean="0">
                          <a:latin typeface="Times New Roman"/>
                          <a:ea typeface="SimSun"/>
                          <a:cs typeface="Tahoma"/>
                        </a:rPr>
                        <a:t>5Ф10/m</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tabLst>
                          <a:tab pos="3350260" algn="l"/>
                          <a:tab pos="5274310" algn="r"/>
                        </a:tabLst>
                      </a:pPr>
                      <a:r>
                        <a:rPr lang="en-US" sz="1600">
                          <a:latin typeface="Times New Roman"/>
                          <a:ea typeface="SimSun"/>
                          <a:cs typeface="Tahoma"/>
                        </a:rPr>
                        <a:t>8Ф14</a:t>
                      </a:r>
                      <a:endParaRPr lang="en-US" sz="14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tabLst>
                          <a:tab pos="3350260" algn="l"/>
                          <a:tab pos="5274310" algn="r"/>
                        </a:tabLst>
                      </a:pPr>
                      <a:r>
                        <a:rPr lang="en-US" sz="1600">
                          <a:latin typeface="Times New Roman"/>
                          <a:ea typeface="SimSun"/>
                          <a:cs typeface="Tahoma"/>
                        </a:rPr>
                        <a:t>12</a:t>
                      </a:r>
                      <a:endParaRPr lang="en-US" sz="14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1">
                        <a:lnSpc>
                          <a:spcPct val="115000"/>
                        </a:lnSpc>
                        <a:spcBef>
                          <a:spcPts val="0"/>
                        </a:spcBef>
                        <a:spcAft>
                          <a:spcPts val="0"/>
                        </a:spcAft>
                        <a:tabLst>
                          <a:tab pos="3350260" algn="l"/>
                          <a:tab pos="5274310" algn="r"/>
                        </a:tabLst>
                      </a:pPr>
                      <a:r>
                        <a:rPr lang="en-US" sz="1600" dirty="0">
                          <a:latin typeface="Times New Roman"/>
                          <a:ea typeface="SimSun"/>
                          <a:cs typeface="Tahoma"/>
                        </a:rPr>
                        <a:t>Column 3(30*40)</a:t>
                      </a:r>
                      <a:endParaRPr lang="en-US" sz="14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bl>
          </a:graphicData>
        </a:graphic>
      </p:graphicFrame>
      <p:sp>
        <p:nvSpPr>
          <p:cNvPr id="43048" name="TextBox 14"/>
          <p:cNvSpPr txBox="1">
            <a:spLocks noChangeArrowheads="1"/>
          </p:cNvSpPr>
          <p:nvPr/>
        </p:nvSpPr>
        <p:spPr bwMode="auto">
          <a:xfrm>
            <a:off x="914400" y="2057400"/>
            <a:ext cx="4495800" cy="369888"/>
          </a:xfrm>
          <a:prstGeom prst="rect">
            <a:avLst/>
          </a:prstGeom>
          <a:noFill/>
          <a:ln w="9525">
            <a:noFill/>
            <a:miter lim="800000"/>
            <a:headEnd/>
            <a:tailEnd/>
          </a:ln>
        </p:spPr>
        <p:txBody>
          <a:bodyPr>
            <a:spAutoFit/>
          </a:bodyPr>
          <a:lstStyle/>
          <a:p>
            <a:r>
              <a:rPr lang="en-US"/>
              <a:t>Table shows the details of column</a:t>
            </a:r>
          </a:p>
        </p:txBody>
      </p:sp>
    </p:spTree>
  </p:cSld>
  <p:clrMapOvr>
    <a:masterClrMapping/>
  </p:clrMapOvr>
  <p:transition>
    <p:pull dir="d"/>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30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3013"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301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3016"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152400" y="1447800"/>
            <a:ext cx="187070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columns  design</a:t>
            </a:r>
          </a:p>
        </p:txBody>
      </p:sp>
      <p:sp>
        <p:nvSpPr>
          <p:cNvPr id="20" name="Right Arrow 19"/>
          <p:cNvSpPr/>
          <p:nvPr/>
        </p:nvSpPr>
        <p:spPr>
          <a:xfrm>
            <a:off x="228600" y="2209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048" name="TextBox 14"/>
          <p:cNvSpPr txBox="1">
            <a:spLocks noChangeArrowheads="1"/>
          </p:cNvSpPr>
          <p:nvPr/>
        </p:nvSpPr>
        <p:spPr bwMode="auto">
          <a:xfrm>
            <a:off x="914400" y="2057400"/>
            <a:ext cx="4495800" cy="369888"/>
          </a:xfrm>
          <a:prstGeom prst="rect">
            <a:avLst/>
          </a:prstGeom>
          <a:noFill/>
          <a:ln w="9525">
            <a:noFill/>
            <a:miter lim="800000"/>
            <a:headEnd/>
            <a:tailEnd/>
          </a:ln>
        </p:spPr>
        <p:txBody>
          <a:bodyPr>
            <a:spAutoFit/>
          </a:bodyPr>
          <a:lstStyle/>
          <a:p>
            <a:r>
              <a:rPr lang="en-US" dirty="0" smtClean="0"/>
              <a:t>Centre plan</a:t>
            </a:r>
            <a:endParaRPr lang="en-US" dirty="0"/>
          </a:p>
        </p:txBody>
      </p:sp>
      <p:pic>
        <p:nvPicPr>
          <p:cNvPr id="14" name="Picture 13" descr="centers plan.png"/>
          <p:cNvPicPr>
            <a:picLocks noChangeAspect="1"/>
          </p:cNvPicPr>
          <p:nvPr/>
        </p:nvPicPr>
        <p:blipFill>
          <a:blip r:embed="rId4" cstate="print"/>
          <a:stretch>
            <a:fillRect/>
          </a:stretch>
        </p:blipFill>
        <p:spPr>
          <a:xfrm>
            <a:off x="2667000" y="1295400"/>
            <a:ext cx="4650080" cy="5174166"/>
          </a:xfrm>
          <a:prstGeom prst="rect">
            <a:avLst/>
          </a:prstGeom>
        </p:spPr>
      </p:pic>
    </p:spTree>
  </p:cSld>
  <p:clrMapOvr>
    <a:masterClrMapping/>
  </p:clrMapOvr>
  <p:transition>
    <p:pull dir="d"/>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608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6085"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608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6088"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152400" y="1447800"/>
            <a:ext cx="1752339"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footing  design</a:t>
            </a:r>
          </a:p>
        </p:txBody>
      </p:sp>
      <p:sp>
        <p:nvSpPr>
          <p:cNvPr id="46092" name="Rectangle 11"/>
          <p:cNvSpPr>
            <a:spLocks noChangeArrowheads="1"/>
          </p:cNvSpPr>
          <p:nvPr/>
        </p:nvSpPr>
        <p:spPr bwMode="auto">
          <a:xfrm>
            <a:off x="1143000" y="3352800"/>
            <a:ext cx="4095750" cy="369888"/>
          </a:xfrm>
          <a:prstGeom prst="rect">
            <a:avLst/>
          </a:prstGeom>
          <a:noFill/>
          <a:ln w="9525">
            <a:noFill/>
            <a:miter lim="800000"/>
            <a:headEnd/>
            <a:tailEnd/>
          </a:ln>
        </p:spPr>
        <p:txBody>
          <a:bodyPr wrap="none">
            <a:spAutoFit/>
          </a:bodyPr>
          <a:lstStyle/>
          <a:p>
            <a:r>
              <a:rPr lang="en-US" dirty="0"/>
              <a:t>This table shows the details of footing </a:t>
            </a:r>
          </a:p>
        </p:txBody>
      </p:sp>
      <p:sp>
        <p:nvSpPr>
          <p:cNvPr id="13" name="Right Arrow 12"/>
          <p:cNvSpPr/>
          <p:nvPr/>
        </p:nvSpPr>
        <p:spPr>
          <a:xfrm>
            <a:off x="685800" y="35052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4" name="Table 13"/>
          <p:cNvGraphicFramePr>
            <a:graphicFrameLocks noGrp="1"/>
          </p:cNvGraphicFramePr>
          <p:nvPr/>
        </p:nvGraphicFramePr>
        <p:xfrm>
          <a:off x="609600" y="3657600"/>
          <a:ext cx="5411470" cy="2667000"/>
        </p:xfrm>
        <a:graphic>
          <a:graphicData uri="http://schemas.openxmlformats.org/drawingml/2006/table">
            <a:tbl>
              <a:tblPr/>
              <a:tblGrid>
                <a:gridCol w="1082040"/>
                <a:gridCol w="1082040"/>
                <a:gridCol w="1082040"/>
                <a:gridCol w="1082675"/>
                <a:gridCol w="1082675"/>
              </a:tblGrid>
              <a:tr h="701040">
                <a:tc>
                  <a:txBody>
                    <a:bodyPr/>
                    <a:lstStyle/>
                    <a:p>
                      <a:pPr marL="0" marR="0" algn="just">
                        <a:lnSpc>
                          <a:spcPct val="115000"/>
                        </a:lnSpc>
                        <a:spcBef>
                          <a:spcPts val="0"/>
                        </a:spcBef>
                        <a:spcAft>
                          <a:spcPts val="0"/>
                        </a:spcAft>
                        <a:tabLst>
                          <a:tab pos="3350260" algn="l"/>
                          <a:tab pos="5274310" algn="r"/>
                        </a:tabLst>
                      </a:pPr>
                      <a:r>
                        <a:rPr lang="en-US" sz="1200" dirty="0">
                          <a:latin typeface="Times New Roman"/>
                          <a:ea typeface="SimSun"/>
                          <a:cs typeface="Tahoma"/>
                        </a:rPr>
                        <a:t>Footing name</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Col. dimension</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Footing dimension</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Longitudinal steel</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Transverse steel</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5320">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F1</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dirty="0">
                          <a:latin typeface="Times New Roman"/>
                          <a:ea typeface="SimSun"/>
                          <a:cs typeface="Tahoma"/>
                        </a:rPr>
                        <a:t>(1x0.3)</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(2.5x1.2x0.3)</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dirty="0" smtClean="0">
                          <a:latin typeface="Times New Roman"/>
                          <a:ea typeface="SimSun"/>
                          <a:cs typeface="Tahoma"/>
                        </a:rPr>
                        <a:t>12Ф14mm/m</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dirty="0" smtClean="0">
                          <a:latin typeface="Times New Roman"/>
                          <a:ea typeface="SimSun"/>
                          <a:cs typeface="Tahoma"/>
                        </a:rPr>
                        <a:t>5Ф14mm/m</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5320">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F2</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(0.75x0.4)</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(1.6x1.6x0.4)</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7Ф14mm/m</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7Ф14mm/m</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5320">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F3</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(0.3x0.4)</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(1.1x1.1x0.4)</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a:latin typeface="Times New Roman"/>
                          <a:ea typeface="SimSun"/>
                          <a:cs typeface="Tahoma"/>
                        </a:rPr>
                        <a:t>7Ф14mm/m</a:t>
                      </a:r>
                      <a:endParaRPr lang="en-US" sz="110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tabLst>
                          <a:tab pos="3350260" algn="l"/>
                          <a:tab pos="5274310" algn="r"/>
                        </a:tabLst>
                      </a:pPr>
                      <a:r>
                        <a:rPr lang="en-US" sz="1200" dirty="0">
                          <a:latin typeface="Times New Roman"/>
                          <a:ea typeface="SimSun"/>
                          <a:cs typeface="Tahoma"/>
                        </a:rPr>
                        <a:t>7Ф14mm/m</a:t>
                      </a:r>
                      <a:endParaRPr lang="en-US" sz="1100" dirty="0">
                        <a:latin typeface="Trebuchet MS"/>
                        <a:ea typeface="Trebuchet MS"/>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5" name="Rectangle 14"/>
          <p:cNvSpPr/>
          <p:nvPr/>
        </p:nvSpPr>
        <p:spPr>
          <a:xfrm>
            <a:off x="609600" y="1981200"/>
            <a:ext cx="4572000" cy="1477328"/>
          </a:xfrm>
          <a:prstGeom prst="rect">
            <a:avLst/>
          </a:prstGeom>
        </p:spPr>
        <p:txBody>
          <a:bodyPr wrap="square">
            <a:spAutoFit/>
          </a:bodyPr>
          <a:lstStyle/>
          <a:p>
            <a:pPr algn="justLow" eaLnBrk="0" hangingPunct="0">
              <a:tabLst>
                <a:tab pos="3349625" algn="l"/>
                <a:tab pos="5273675" algn="r"/>
              </a:tabLst>
            </a:pPr>
            <a:r>
              <a:rPr lang="en-US" altLang="zh-CN" dirty="0" smtClean="0">
                <a:latin typeface="Times New Roman" pitchFamily="18" charset="0"/>
              </a:rPr>
              <a:t>All footing are designed manually by working design method, reactions were taken from SAP model, all calculations were made by excel. the following table shows the design details of footings.</a:t>
            </a:r>
            <a:endParaRPr lang="en-US" altLang="zh-CN" dirty="0"/>
          </a:p>
        </p:txBody>
      </p:sp>
    </p:spTree>
  </p:cSld>
  <p:clrMapOvr>
    <a:masterClrMapping/>
  </p:clrMapOvr>
  <p:transition>
    <p:pull dir="d"/>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608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6085"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608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6088"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152400" y="1447800"/>
            <a:ext cx="1752339"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footing  design</a:t>
            </a:r>
          </a:p>
        </p:txBody>
      </p:sp>
      <p:pic>
        <p:nvPicPr>
          <p:cNvPr id="17" name="Picture 16" descr="found plan.png"/>
          <p:cNvPicPr>
            <a:picLocks noChangeAspect="1"/>
          </p:cNvPicPr>
          <p:nvPr/>
        </p:nvPicPr>
        <p:blipFill>
          <a:blip r:embed="rId4" cstate="print"/>
          <a:stretch>
            <a:fillRect/>
          </a:stretch>
        </p:blipFill>
        <p:spPr>
          <a:xfrm>
            <a:off x="2362200" y="1688991"/>
            <a:ext cx="3733800" cy="4601851"/>
          </a:xfrm>
          <a:prstGeom prst="rect">
            <a:avLst/>
          </a:prstGeom>
        </p:spPr>
      </p:pic>
    </p:spTree>
  </p:cSld>
  <p:clrMapOvr>
    <a:masterClrMapping/>
  </p:clrMapOvr>
  <p:transition>
    <p:pull dir="d"/>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30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3013"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301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3016"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95870" y="1295400"/>
            <a:ext cx="3028330"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smtClean="0"/>
              <a:t>Columns and footing  </a:t>
            </a:r>
            <a:r>
              <a:rPr lang="en-US" dirty="0"/>
              <a:t>design</a:t>
            </a:r>
          </a:p>
        </p:txBody>
      </p:sp>
      <p:sp>
        <p:nvSpPr>
          <p:cNvPr id="20" name="Right Arrow 19"/>
          <p:cNvSpPr/>
          <p:nvPr/>
        </p:nvSpPr>
        <p:spPr>
          <a:xfrm>
            <a:off x="3276600" y="1447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048" name="TextBox 14"/>
          <p:cNvSpPr txBox="1">
            <a:spLocks noChangeArrowheads="1"/>
          </p:cNvSpPr>
          <p:nvPr/>
        </p:nvSpPr>
        <p:spPr bwMode="auto">
          <a:xfrm>
            <a:off x="3962400" y="1295400"/>
            <a:ext cx="4495800" cy="369888"/>
          </a:xfrm>
          <a:prstGeom prst="rect">
            <a:avLst/>
          </a:prstGeom>
          <a:noFill/>
          <a:ln w="9525">
            <a:noFill/>
            <a:miter lim="800000"/>
            <a:headEnd/>
            <a:tailEnd/>
          </a:ln>
        </p:spPr>
        <p:txBody>
          <a:bodyPr>
            <a:spAutoFit/>
          </a:bodyPr>
          <a:lstStyle/>
          <a:p>
            <a:r>
              <a:rPr lang="en-US" dirty="0" smtClean="0"/>
              <a:t> Details </a:t>
            </a:r>
            <a:r>
              <a:rPr lang="en-US" dirty="0"/>
              <a:t>of </a:t>
            </a:r>
            <a:r>
              <a:rPr lang="en-US" dirty="0" smtClean="0"/>
              <a:t>columns(col.1)</a:t>
            </a:r>
            <a:endParaRPr lang="en-US" dirty="0"/>
          </a:p>
        </p:txBody>
      </p:sp>
      <p:pic>
        <p:nvPicPr>
          <p:cNvPr id="13" name="Picture 12" descr="col.sec.png"/>
          <p:cNvPicPr>
            <a:picLocks noChangeAspect="1"/>
          </p:cNvPicPr>
          <p:nvPr/>
        </p:nvPicPr>
        <p:blipFill>
          <a:blip r:embed="rId4" cstate="print"/>
          <a:stretch>
            <a:fillRect/>
          </a:stretch>
        </p:blipFill>
        <p:spPr>
          <a:xfrm>
            <a:off x="0" y="1752600"/>
            <a:ext cx="9144000"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30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3013"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301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3016"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76200" y="1295400"/>
            <a:ext cx="2947858"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columns </a:t>
            </a:r>
            <a:r>
              <a:rPr lang="en-US" dirty="0" smtClean="0"/>
              <a:t>and footing </a:t>
            </a:r>
            <a:r>
              <a:rPr lang="en-US" dirty="0"/>
              <a:t>design</a:t>
            </a:r>
          </a:p>
        </p:txBody>
      </p:sp>
      <p:sp>
        <p:nvSpPr>
          <p:cNvPr id="20" name="Right Arrow 19"/>
          <p:cNvSpPr/>
          <p:nvPr/>
        </p:nvSpPr>
        <p:spPr>
          <a:xfrm>
            <a:off x="3200400" y="1447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048" name="TextBox 14"/>
          <p:cNvSpPr txBox="1">
            <a:spLocks noChangeArrowheads="1"/>
          </p:cNvSpPr>
          <p:nvPr/>
        </p:nvSpPr>
        <p:spPr bwMode="auto">
          <a:xfrm>
            <a:off x="3886200" y="1295400"/>
            <a:ext cx="4495800" cy="369888"/>
          </a:xfrm>
          <a:prstGeom prst="rect">
            <a:avLst/>
          </a:prstGeom>
          <a:noFill/>
          <a:ln w="9525">
            <a:noFill/>
            <a:miter lim="800000"/>
            <a:headEnd/>
            <a:tailEnd/>
          </a:ln>
        </p:spPr>
        <p:txBody>
          <a:bodyPr>
            <a:spAutoFit/>
          </a:bodyPr>
          <a:lstStyle/>
          <a:p>
            <a:r>
              <a:rPr lang="en-US" dirty="0" smtClean="0"/>
              <a:t> Details </a:t>
            </a:r>
            <a:r>
              <a:rPr lang="en-US" dirty="0"/>
              <a:t>of </a:t>
            </a:r>
            <a:r>
              <a:rPr lang="en-US" dirty="0" smtClean="0"/>
              <a:t>columns(col.2)</a:t>
            </a:r>
            <a:endParaRPr lang="en-US" dirty="0"/>
          </a:p>
        </p:txBody>
      </p:sp>
      <p:pic>
        <p:nvPicPr>
          <p:cNvPr id="15" name="Picture 14" descr="col.sec2.png"/>
          <p:cNvPicPr>
            <a:picLocks noChangeAspect="1"/>
          </p:cNvPicPr>
          <p:nvPr/>
        </p:nvPicPr>
        <p:blipFill>
          <a:blip r:embed="rId4" cstate="print"/>
          <a:stretch>
            <a:fillRect/>
          </a:stretch>
        </p:blipFill>
        <p:spPr>
          <a:xfrm>
            <a:off x="5789054" y="2590801"/>
            <a:ext cx="3174307" cy="1447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 name="Picture 16" descr="col.sec2 cross footing.png"/>
          <p:cNvPicPr>
            <a:picLocks noChangeAspect="1"/>
          </p:cNvPicPr>
          <p:nvPr/>
        </p:nvPicPr>
        <p:blipFill>
          <a:blip r:embed="rId5" cstate="print"/>
          <a:stretch>
            <a:fillRect/>
          </a:stretch>
        </p:blipFill>
        <p:spPr>
          <a:xfrm>
            <a:off x="4953000" y="4038600"/>
            <a:ext cx="2982082" cy="14253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Picture 17" descr="col.sec2 2.png"/>
          <p:cNvPicPr>
            <a:picLocks noChangeAspect="1"/>
          </p:cNvPicPr>
          <p:nvPr/>
        </p:nvPicPr>
        <p:blipFill>
          <a:blip r:embed="rId6" cstate="print"/>
          <a:stretch>
            <a:fillRect/>
          </a:stretch>
        </p:blipFill>
        <p:spPr>
          <a:xfrm>
            <a:off x="93132" y="1769532"/>
            <a:ext cx="4555068" cy="47074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30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3013"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301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3016"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76200" y="1295400"/>
            <a:ext cx="3028330"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smtClean="0"/>
              <a:t>Columns and footing  </a:t>
            </a:r>
            <a:r>
              <a:rPr lang="en-US" dirty="0"/>
              <a:t>design</a:t>
            </a:r>
          </a:p>
        </p:txBody>
      </p:sp>
      <p:sp>
        <p:nvSpPr>
          <p:cNvPr id="20" name="Right Arrow 19"/>
          <p:cNvSpPr/>
          <p:nvPr/>
        </p:nvSpPr>
        <p:spPr>
          <a:xfrm>
            <a:off x="3276600" y="1447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TextBox 16"/>
          <p:cNvSpPr txBox="1"/>
          <p:nvPr/>
        </p:nvSpPr>
        <p:spPr>
          <a:xfrm>
            <a:off x="3962400" y="1295400"/>
            <a:ext cx="2590800" cy="369332"/>
          </a:xfrm>
          <a:prstGeom prst="rect">
            <a:avLst/>
          </a:prstGeom>
          <a:noFill/>
        </p:spPr>
        <p:txBody>
          <a:bodyPr wrap="square" rtlCol="0">
            <a:spAutoFit/>
          </a:bodyPr>
          <a:lstStyle/>
          <a:p>
            <a:r>
              <a:rPr lang="en-US" dirty="0" smtClean="0"/>
              <a:t>Column3</a:t>
            </a:r>
            <a:endParaRPr lang="en-US" dirty="0"/>
          </a:p>
        </p:txBody>
      </p:sp>
      <p:pic>
        <p:nvPicPr>
          <p:cNvPr id="19" name="Picture 18" descr="col3 cross.png"/>
          <p:cNvPicPr>
            <a:picLocks noChangeAspect="1"/>
          </p:cNvPicPr>
          <p:nvPr/>
        </p:nvPicPr>
        <p:blipFill>
          <a:blip r:embed="rId4" cstate="print"/>
          <a:stretch>
            <a:fillRect/>
          </a:stretch>
        </p:blipFill>
        <p:spPr>
          <a:xfrm>
            <a:off x="5715000" y="2286001"/>
            <a:ext cx="3048000" cy="17525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1" name="Picture 20" descr="cross foot 3.png"/>
          <p:cNvPicPr>
            <a:picLocks noChangeAspect="1"/>
          </p:cNvPicPr>
          <p:nvPr/>
        </p:nvPicPr>
        <p:blipFill>
          <a:blip r:embed="rId5" cstate="print"/>
          <a:stretch>
            <a:fillRect/>
          </a:stretch>
        </p:blipFill>
        <p:spPr>
          <a:xfrm>
            <a:off x="4495800" y="3962400"/>
            <a:ext cx="3124200" cy="19812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descr="col3.png"/>
          <p:cNvPicPr>
            <a:picLocks noChangeAspect="1"/>
          </p:cNvPicPr>
          <p:nvPr/>
        </p:nvPicPr>
        <p:blipFill>
          <a:blip r:embed="rId6" cstate="print"/>
          <a:stretch>
            <a:fillRect/>
          </a:stretch>
        </p:blipFill>
        <p:spPr>
          <a:xfrm>
            <a:off x="79786" y="1730062"/>
            <a:ext cx="4263614" cy="47469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301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301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301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A- Architectural Design Modifications</a:t>
            </a:r>
          </a:p>
        </p:txBody>
      </p:sp>
      <p:sp>
        <p:nvSpPr>
          <p:cNvPr id="43016"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3017"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43018" name="TextBox 12"/>
          <p:cNvSpPr txBox="1">
            <a:spLocks noChangeArrowheads="1"/>
          </p:cNvSpPr>
          <p:nvPr/>
        </p:nvSpPr>
        <p:spPr bwMode="auto">
          <a:xfrm>
            <a:off x="2514600" y="6096000"/>
            <a:ext cx="3810000" cy="461963"/>
          </a:xfrm>
          <a:prstGeom prst="rect">
            <a:avLst/>
          </a:prstGeom>
          <a:noFill/>
          <a:ln w="9525">
            <a:noFill/>
            <a:miter lim="800000"/>
            <a:headEnd/>
            <a:tailEnd/>
          </a:ln>
        </p:spPr>
        <p:txBody>
          <a:bodyPr>
            <a:spAutoFit/>
          </a:bodyPr>
          <a:lstStyle/>
          <a:p>
            <a:r>
              <a:rPr lang="en-US" sz="2000" b="1">
                <a:solidFill>
                  <a:srgbClr val="FF0000"/>
                </a:solidFill>
                <a:latin typeface="Times New Roman" pitchFamily="18" charset="0"/>
                <a:cs typeface="Times New Roman" pitchFamily="18" charset="0"/>
              </a:rPr>
              <a:t>Front elevation </a:t>
            </a:r>
            <a:r>
              <a:rPr lang="en-US" sz="2400" b="1">
                <a:solidFill>
                  <a:srgbClr val="FF0000"/>
                </a:solidFill>
                <a:latin typeface="Times New Roman" pitchFamily="18" charset="0"/>
                <a:cs typeface="Times New Roman" pitchFamily="18" charset="0"/>
              </a:rPr>
              <a:t>before</a:t>
            </a:r>
            <a:endParaRPr lang="en-US" sz="2000">
              <a:solidFill>
                <a:srgbClr val="FF0000"/>
              </a:solidFill>
              <a:latin typeface="Times New Roman" pitchFamily="18" charset="0"/>
              <a:cs typeface="Times New Roman" pitchFamily="18" charset="0"/>
            </a:endParaRPr>
          </a:p>
        </p:txBody>
      </p:sp>
      <p:pic>
        <p:nvPicPr>
          <p:cNvPr id="43019" name="Picture 13" descr="1.jpg"/>
          <p:cNvPicPr>
            <a:picLocks noChangeAspect="1"/>
          </p:cNvPicPr>
          <p:nvPr/>
        </p:nvPicPr>
        <p:blipFill>
          <a:blip r:embed="rId3" cstate="print"/>
          <a:srcRect/>
          <a:stretch>
            <a:fillRect/>
          </a:stretch>
        </p:blipFill>
        <p:spPr bwMode="auto">
          <a:xfrm>
            <a:off x="1143000" y="1295400"/>
            <a:ext cx="6840538" cy="4800600"/>
          </a:xfrm>
          <a:prstGeom prst="rect">
            <a:avLst/>
          </a:prstGeom>
          <a:noFill/>
          <a:ln w="9525">
            <a:noFill/>
            <a:miter lim="800000"/>
            <a:headEnd/>
            <a:tailEnd/>
          </a:ln>
        </p:spPr>
      </p:pic>
      <p:sp>
        <p:nvSpPr>
          <p:cNvPr id="43020" name="TextBox 11"/>
          <p:cNvSpPr txBox="1">
            <a:spLocks noChangeArrowheads="1"/>
          </p:cNvSpPr>
          <p:nvPr/>
        </p:nvSpPr>
        <p:spPr bwMode="auto">
          <a:xfrm>
            <a:off x="304800" y="1371600"/>
            <a:ext cx="533400" cy="646113"/>
          </a:xfrm>
          <a:prstGeom prst="rect">
            <a:avLst/>
          </a:prstGeom>
          <a:noFill/>
          <a:ln w="9525">
            <a:noFill/>
            <a:miter lim="800000"/>
            <a:headEnd/>
            <a:tailEnd/>
          </a:ln>
        </p:spPr>
        <p:txBody>
          <a:bodyPr>
            <a:spAutoFit/>
          </a:bodyPr>
          <a:lstStyle/>
          <a:p>
            <a:r>
              <a:rPr lang="en-US" sz="3600">
                <a:solidFill>
                  <a:srgbClr val="FF0000"/>
                </a:solidFill>
                <a:latin typeface="Times New Roman" pitchFamily="18" charset="0"/>
                <a:cs typeface="Times New Roman" pitchFamily="18" charset="0"/>
              </a:rPr>
              <a:t>*</a:t>
            </a:r>
          </a:p>
        </p:txBody>
      </p:sp>
    </p:spTree>
  </p:cSld>
  <p:clrMapOvr>
    <a:masterClrMapping/>
  </p:clrMapOvr>
  <p:transition>
    <p:pull dir="d"/>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403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4037"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4039"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4040"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6" name="Rectangle 15"/>
          <p:cNvSpPr/>
          <p:nvPr/>
        </p:nvSpPr>
        <p:spPr>
          <a:xfrm>
            <a:off x="152400" y="1447800"/>
            <a:ext cx="2047997"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Shear wall  design</a:t>
            </a:r>
          </a:p>
        </p:txBody>
      </p:sp>
      <p:sp>
        <p:nvSpPr>
          <p:cNvPr id="44044" name="TextBox 14"/>
          <p:cNvSpPr txBox="1">
            <a:spLocks noChangeArrowheads="1"/>
          </p:cNvSpPr>
          <p:nvPr/>
        </p:nvSpPr>
        <p:spPr bwMode="auto">
          <a:xfrm>
            <a:off x="685800" y="2895600"/>
            <a:ext cx="7315200" cy="2032000"/>
          </a:xfrm>
          <a:prstGeom prst="rect">
            <a:avLst/>
          </a:prstGeom>
          <a:noFill/>
          <a:ln w="9525">
            <a:noFill/>
            <a:miter lim="800000"/>
            <a:headEnd/>
            <a:tailEnd/>
          </a:ln>
        </p:spPr>
        <p:txBody>
          <a:bodyPr>
            <a:spAutoFit/>
          </a:bodyPr>
          <a:lstStyle/>
          <a:p>
            <a:r>
              <a:rPr lang="en-US" dirty="0"/>
              <a:t> ACI code 318 chapter </a:t>
            </a:r>
            <a:r>
              <a:rPr lang="en-US" dirty="0" smtClean="0"/>
              <a:t>14 is </a:t>
            </a:r>
            <a:r>
              <a:rPr lang="en-US" dirty="0"/>
              <a:t>used to design this shear wall ,all moment and forces are taken from SAP.</a:t>
            </a:r>
          </a:p>
          <a:p>
            <a:r>
              <a:rPr lang="en-US" dirty="0"/>
              <a:t>      </a:t>
            </a:r>
          </a:p>
          <a:p>
            <a:r>
              <a:rPr lang="en-US" b="1" dirty="0"/>
              <a:t>   </a:t>
            </a:r>
            <a:r>
              <a:rPr lang="en-US" dirty="0"/>
              <a:t> The</a:t>
            </a:r>
            <a:r>
              <a:rPr lang="en-US" b="1" dirty="0"/>
              <a:t>  </a:t>
            </a:r>
            <a:r>
              <a:rPr lang="en-US" dirty="0"/>
              <a:t>cross section of shear wall is designed as three zones ,two on the sides of the shear wall which are designed for tension, the third is in the middle of the cross section which designed for axial loads.</a:t>
            </a:r>
          </a:p>
          <a:p>
            <a:r>
              <a:rPr lang="en-US" dirty="0"/>
              <a:t> </a:t>
            </a:r>
          </a:p>
        </p:txBody>
      </p:sp>
    </p:spTree>
  </p:cSld>
  <p:clrMapOvr>
    <a:masterClrMapping/>
  </p:clrMapOvr>
  <p:transition>
    <p:pull dir="d"/>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710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710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711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14" name="Picture 13" descr="shear wall.png"/>
          <p:cNvPicPr>
            <a:picLocks noChangeAspect="1"/>
          </p:cNvPicPr>
          <p:nvPr/>
        </p:nvPicPr>
        <p:blipFill>
          <a:blip r:embed="rId3" cstate="print"/>
          <a:stretch>
            <a:fillRect/>
          </a:stretch>
        </p:blipFill>
        <p:spPr>
          <a:xfrm>
            <a:off x="175043" y="1522770"/>
            <a:ext cx="7987834" cy="4954230"/>
          </a:xfrm>
          <a:prstGeom prst="rect">
            <a:avLst/>
          </a:prstGeom>
        </p:spPr>
      </p:pic>
      <p:sp>
        <p:nvSpPr>
          <p:cNvPr id="15" name="Rectangle 14"/>
          <p:cNvSpPr/>
          <p:nvPr/>
        </p:nvSpPr>
        <p:spPr>
          <a:xfrm>
            <a:off x="0" y="1219200"/>
            <a:ext cx="2981907" cy="369332"/>
          </a:xfrm>
          <a:prstGeom prst="rect">
            <a:avLst/>
          </a:prstGeom>
        </p:spPr>
        <p:txBody>
          <a:bodyPr wrap="none">
            <a:spAutoFit/>
          </a:bodyPr>
          <a:lstStyle/>
          <a:p>
            <a:pPr>
              <a:buFont typeface="Wingdings" pitchFamily="2" charset="2"/>
              <a:buChar char="ü"/>
              <a:defRPr/>
            </a:pPr>
            <a:r>
              <a:rPr lang="en-US" dirty="0" smtClean="0"/>
              <a:t>Shear wall  design details</a:t>
            </a:r>
            <a:endParaRPr lang="en-US" dirty="0"/>
          </a:p>
        </p:txBody>
      </p:sp>
      <p:pic>
        <p:nvPicPr>
          <p:cNvPr id="47112" name="Picture 8"/>
          <p:cNvPicPr>
            <a:picLocks noChangeAspect="1" noChangeArrowheads="1"/>
          </p:cNvPicPr>
          <p:nvPr/>
        </p:nvPicPr>
        <p:blipFill>
          <a:blip r:embed="rId4" cstate="print"/>
          <a:srcRect/>
          <a:stretch>
            <a:fillRect/>
          </a:stretch>
        </p:blipFill>
        <p:spPr bwMode="auto">
          <a:xfrm>
            <a:off x="7964488" y="1219200"/>
            <a:ext cx="1179512" cy="7620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710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710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711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7112"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47117" name="Rectangle 14"/>
          <p:cNvSpPr>
            <a:spLocks noChangeArrowheads="1"/>
          </p:cNvSpPr>
          <p:nvPr/>
        </p:nvSpPr>
        <p:spPr bwMode="auto">
          <a:xfrm>
            <a:off x="4267200" y="3581400"/>
            <a:ext cx="4572000" cy="369888"/>
          </a:xfrm>
          <a:prstGeom prst="rect">
            <a:avLst/>
          </a:prstGeom>
          <a:noFill/>
          <a:ln w="9525">
            <a:noFill/>
            <a:miter lim="800000"/>
            <a:headEnd/>
            <a:tailEnd/>
          </a:ln>
        </p:spPr>
        <p:txBody>
          <a:bodyPr>
            <a:spAutoFit/>
          </a:bodyPr>
          <a:lstStyle/>
          <a:p>
            <a:r>
              <a:rPr lang="en-US" dirty="0" smtClean="0"/>
              <a:t> </a:t>
            </a:r>
            <a:endParaRPr lang="en-US" dirty="0"/>
          </a:p>
        </p:txBody>
      </p:sp>
      <p:sp>
        <p:nvSpPr>
          <p:cNvPr id="15" name="Rectangle 14"/>
          <p:cNvSpPr/>
          <p:nvPr/>
        </p:nvSpPr>
        <p:spPr>
          <a:xfrm>
            <a:off x="457200" y="1524000"/>
            <a:ext cx="2584362" cy="369332"/>
          </a:xfrm>
          <a:prstGeom prst="rect">
            <a:avLst/>
          </a:prstGeom>
        </p:spPr>
        <p:txBody>
          <a:bodyPr wrap="none">
            <a:spAutoFit/>
          </a:bodyPr>
          <a:lstStyle/>
          <a:p>
            <a:pPr>
              <a:buFont typeface="Wingdings" pitchFamily="2" charset="2"/>
              <a:buChar char="ü"/>
              <a:defRPr/>
            </a:pPr>
            <a:r>
              <a:rPr lang="en-US" dirty="0" smtClean="0"/>
              <a:t>Structural joint design</a:t>
            </a:r>
            <a:endParaRPr lang="en-US" dirty="0"/>
          </a:p>
        </p:txBody>
      </p:sp>
      <p:sp>
        <p:nvSpPr>
          <p:cNvPr id="12" name="Rectangle 11"/>
          <p:cNvSpPr/>
          <p:nvPr/>
        </p:nvSpPr>
        <p:spPr>
          <a:xfrm>
            <a:off x="609600" y="2133600"/>
            <a:ext cx="4572000" cy="1200329"/>
          </a:xfrm>
          <a:prstGeom prst="rect">
            <a:avLst/>
          </a:prstGeom>
        </p:spPr>
        <p:txBody>
          <a:bodyPr>
            <a:spAutoFit/>
          </a:bodyPr>
          <a:lstStyle/>
          <a:p>
            <a:r>
              <a:rPr lang="en-US" dirty="0" smtClean="0"/>
              <a:t>The project has 2 structural  joints which divide the building into three parts:  A,B, and C from left to right. It is composed of reinforced concrete parts.</a:t>
            </a:r>
            <a:endParaRPr lang="en-US" dirty="0"/>
          </a:p>
        </p:txBody>
      </p:sp>
      <p:sp>
        <p:nvSpPr>
          <p:cNvPr id="13" name="TextBox 12"/>
          <p:cNvSpPr txBox="1"/>
          <p:nvPr/>
        </p:nvSpPr>
        <p:spPr>
          <a:xfrm>
            <a:off x="609600" y="3733800"/>
            <a:ext cx="4648200" cy="1754326"/>
          </a:xfrm>
          <a:prstGeom prst="rect">
            <a:avLst/>
          </a:prstGeom>
          <a:noFill/>
        </p:spPr>
        <p:txBody>
          <a:bodyPr wrap="square" rtlCol="0">
            <a:spAutoFit/>
          </a:bodyPr>
          <a:lstStyle/>
          <a:p>
            <a:r>
              <a:rPr lang="en-US" dirty="0" smtClean="0"/>
              <a:t>The joint construction was made to achieve the seismic requirement .</a:t>
            </a:r>
          </a:p>
          <a:p>
            <a:endParaRPr lang="en-US" dirty="0" smtClean="0"/>
          </a:p>
          <a:p>
            <a:r>
              <a:rPr lang="en-US" dirty="0" smtClean="0"/>
              <a:t> (10cm) structural joint is used.</a:t>
            </a:r>
          </a:p>
          <a:p>
            <a:r>
              <a:rPr lang="en-US" dirty="0" smtClean="0"/>
              <a:t> </a:t>
            </a:r>
          </a:p>
          <a:p>
            <a:endParaRPr lang="en-US" dirty="0"/>
          </a:p>
        </p:txBody>
      </p:sp>
    </p:spTree>
  </p:cSld>
  <p:clrMapOvr>
    <a:masterClrMapping/>
  </p:clrMapOvr>
  <p:transition>
    <p:pull dir="d"/>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710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710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711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7112"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5" name="Rectangle 14"/>
          <p:cNvSpPr/>
          <p:nvPr/>
        </p:nvSpPr>
        <p:spPr>
          <a:xfrm>
            <a:off x="457200" y="1524000"/>
            <a:ext cx="3147015" cy="369332"/>
          </a:xfrm>
          <a:prstGeom prst="rect">
            <a:avLst/>
          </a:prstGeom>
        </p:spPr>
        <p:txBody>
          <a:bodyPr wrap="none">
            <a:spAutoFit/>
          </a:bodyPr>
          <a:lstStyle/>
          <a:p>
            <a:pPr>
              <a:defRPr/>
            </a:pPr>
            <a:r>
              <a:rPr lang="en-US" dirty="0" smtClean="0"/>
              <a:t>Seismic analysis and  design</a:t>
            </a:r>
            <a:endParaRPr lang="en-US" dirty="0"/>
          </a:p>
        </p:txBody>
      </p:sp>
      <p:pic>
        <p:nvPicPr>
          <p:cNvPr id="14" name="صورة 0" descr="zalazel.bmp"/>
          <p:cNvPicPr/>
          <p:nvPr/>
        </p:nvPicPr>
        <p:blipFill>
          <a:blip r:embed="rId4" cstate="print"/>
          <a:stretch>
            <a:fillRect/>
          </a:stretch>
        </p:blipFill>
        <p:spPr>
          <a:xfrm>
            <a:off x="533400" y="1981200"/>
            <a:ext cx="3200400" cy="4343400"/>
          </a:xfrm>
          <a:prstGeom prst="rect">
            <a:avLst/>
          </a:prstGeom>
        </p:spPr>
      </p:pic>
      <p:sp>
        <p:nvSpPr>
          <p:cNvPr id="48131" name="Rectangle 3"/>
          <p:cNvSpPr>
            <a:spLocks noChangeArrowheads="1"/>
          </p:cNvSpPr>
          <p:nvPr/>
        </p:nvSpPr>
        <p:spPr bwMode="auto">
          <a:xfrm>
            <a:off x="4343400" y="1905000"/>
            <a:ext cx="3429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The building frame system is assumed as (shear walls ,concrete, masonry) so the structural system factor equal(</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5.5</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,this factor was taken from seismic tables .</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The soil in the building zone is rocky soil with allowable bearing capacity equals</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(4)</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Kg/cm</a:t>
            </a:r>
            <a:r>
              <a:rPr kumimoji="0" lang="en-US" altLang="zh-CN" b="0" i="0" u="none" strike="noStrike" cap="none" normalizeH="0" baseline="0" dirty="0" smtClean="0">
                <a:ln>
                  <a:noFill/>
                </a:ln>
                <a:solidFill>
                  <a:schemeClr val="tx1"/>
                </a:solidFill>
                <a:effectLst/>
                <a:latin typeface="Trebuchet MS"/>
                <a:ea typeface="SimSun" pitchFamily="2" charset="-122"/>
                <a:cs typeface="Times New Roman" pitchFamily="18" charset="0"/>
              </a:rPr>
              <a:t>²</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,according to the previous data about soil ;the soil profile is</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(S</a:t>
            </a:r>
            <a:r>
              <a:rPr kumimoji="0" lang="en-US" altLang="zh-CN" sz="1200"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B</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*The seismic coefficient </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(Ca)=</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0.2</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*The seismic coefficient </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t>
            </a:r>
            <a:r>
              <a:rPr kumimoji="0" lang="en-US" altLang="zh-CN" b="1" i="0" u="none" strike="noStrike" cap="none" normalizeH="0" baseline="0" dirty="0" err="1" smtClean="0">
                <a:ln>
                  <a:noFill/>
                </a:ln>
                <a:solidFill>
                  <a:schemeClr val="tx1"/>
                </a:solidFill>
                <a:effectLst/>
                <a:latin typeface="Times New Roman" pitchFamily="18" charset="0"/>
                <a:ea typeface="SimSun" pitchFamily="2" charset="-122"/>
                <a:cs typeface="Times New Roman" pitchFamily="18" charset="0"/>
              </a:rPr>
              <a:t>Cv</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0.2</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710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710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711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7112"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47117" name="Rectangle 14"/>
          <p:cNvSpPr>
            <a:spLocks noChangeArrowheads="1"/>
          </p:cNvSpPr>
          <p:nvPr/>
        </p:nvSpPr>
        <p:spPr bwMode="auto">
          <a:xfrm>
            <a:off x="4267200" y="3581400"/>
            <a:ext cx="4572000" cy="369888"/>
          </a:xfrm>
          <a:prstGeom prst="rect">
            <a:avLst/>
          </a:prstGeom>
          <a:noFill/>
          <a:ln w="9525">
            <a:noFill/>
            <a:miter lim="800000"/>
            <a:headEnd/>
            <a:tailEnd/>
          </a:ln>
        </p:spPr>
        <p:txBody>
          <a:bodyPr>
            <a:spAutoFit/>
          </a:bodyPr>
          <a:lstStyle/>
          <a:p>
            <a:r>
              <a:rPr lang="en-US" dirty="0" smtClean="0"/>
              <a:t> </a:t>
            </a:r>
            <a:endParaRPr lang="en-US" dirty="0"/>
          </a:p>
        </p:txBody>
      </p:sp>
      <p:sp>
        <p:nvSpPr>
          <p:cNvPr id="47143" name="Rectangle 39"/>
          <p:cNvSpPr>
            <a:spLocks noChangeArrowheads="1"/>
          </p:cNvSpPr>
          <p:nvPr/>
        </p:nvSpPr>
        <p:spPr bwMode="auto">
          <a:xfrm>
            <a:off x="381000" y="1524000"/>
            <a:ext cx="23622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*Seismic checks:</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349625" algn="l"/>
                <a:tab pos="5273675" algn="r"/>
              </a:tabLst>
            </a:pP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Base shear </a:t>
            </a:r>
          </a:p>
          <a:p>
            <a:pPr marL="0" marR="0" lvl="0" indent="0" algn="l" defTabSz="914400" rtl="0" eaLnBrk="0" fontAlgn="base" latinLnBrk="0" hangingPunct="0">
              <a:lnSpc>
                <a:spcPct val="100000"/>
              </a:lnSpc>
              <a:spcBef>
                <a:spcPct val="0"/>
              </a:spcBef>
              <a:spcAft>
                <a:spcPct val="0"/>
              </a:spcAft>
              <a:buClrTx/>
              <a:buSzTx/>
              <a:tabLst>
                <a:tab pos="3349625" algn="l"/>
                <a:tab pos="5273675" algn="r"/>
              </a:tabLst>
            </a:pPr>
            <a:endPar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Vs min&lt;Vs&lt;Vs max</a:t>
            </a:r>
            <a:r>
              <a:rPr kumimoji="0" lang="en-US" altLang="zh-CN" b="0" i="0" u="none" strike="noStrike" cap="none" normalizeH="0" baseline="0" dirty="0" smtClean="0">
                <a:ln>
                  <a:noFill/>
                </a:ln>
                <a:solidFill>
                  <a:schemeClr val="tx1"/>
                </a:solidFill>
                <a:effectLst/>
                <a:latin typeface="Arial" pitchFamily="34" charset="0"/>
                <a:cs typeface="Arial" pitchFamily="34" charset="0"/>
              </a:rPr>
              <a:t> </a:t>
            </a:r>
          </a:p>
        </p:txBody>
      </p:sp>
      <p:pic>
        <p:nvPicPr>
          <p:cNvPr id="47146" name="Picture 4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81000" y="2819400"/>
            <a:ext cx="2228850" cy="285750"/>
          </a:xfrm>
          <a:prstGeom prst="rect">
            <a:avLst/>
          </a:prstGeom>
          <a:noFill/>
        </p:spPr>
      </p:pic>
      <p:pic>
        <p:nvPicPr>
          <p:cNvPr id="47145" name="Picture 4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81000" y="3276600"/>
            <a:ext cx="2590800" cy="371475"/>
          </a:xfrm>
          <a:prstGeom prst="rect">
            <a:avLst/>
          </a:prstGeom>
          <a:noFill/>
        </p:spPr>
      </p:pic>
      <p:pic>
        <p:nvPicPr>
          <p:cNvPr id="47144" name="Picture 4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81000" y="3962400"/>
            <a:ext cx="2676525" cy="209550"/>
          </a:xfrm>
          <a:prstGeom prst="rect">
            <a:avLst/>
          </a:prstGeom>
          <a:noFill/>
        </p:spPr>
      </p:pic>
      <p:sp>
        <p:nvSpPr>
          <p:cNvPr id="47147" name="Rectangle 4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 </a:t>
            </a:r>
            <a:endParaRPr kumimoji="0" lang="en-US" altLang="zh-CN" sz="1800" b="0" i="0" u="none" strike="noStrike" cap="none" normalizeH="0" baseline="0" smtClean="0">
              <a:ln>
                <a:noFill/>
              </a:ln>
              <a:solidFill>
                <a:schemeClr val="tx1"/>
              </a:solidFill>
              <a:effectLst/>
              <a:latin typeface="Arial" pitchFamily="34" charset="0"/>
              <a:cs typeface="Arial" pitchFamily="34" charset="0"/>
            </a:endParaRPr>
          </a:p>
        </p:txBody>
      </p:sp>
      <p:sp>
        <p:nvSpPr>
          <p:cNvPr id="47148" name="Rectangle 44"/>
          <p:cNvSpPr>
            <a:spLocks noChangeArrowheads="1"/>
          </p:cNvSpPr>
          <p:nvPr/>
        </p:nvSpPr>
        <p:spPr bwMode="auto">
          <a:xfrm>
            <a:off x="0" y="742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7149" name="Rectangle 45"/>
          <p:cNvSpPr>
            <a:spLocks noChangeArrowheads="1"/>
          </p:cNvSpPr>
          <p:nvPr/>
        </p:nvSpPr>
        <p:spPr bwMode="auto">
          <a:xfrm>
            <a:off x="0" y="1114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7150" name="Rectangle 46"/>
          <p:cNvSpPr>
            <a:spLocks noChangeArrowheads="1"/>
          </p:cNvSpPr>
          <p:nvPr/>
        </p:nvSpPr>
        <p:spPr bwMode="auto">
          <a:xfrm>
            <a:off x="228600" y="4495800"/>
            <a:ext cx="42672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r>
              <a:rPr kumimoji="0" lang="en-US" altLang="zh-CN"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(Vs min=46.2ton)&lt;(Vs=142.57ton)&lt;(Vs max=191ton) </a:t>
            </a:r>
            <a:r>
              <a:rPr kumimoji="0" lang="en-US" altLang="zh-CN" sz="1200" b="0" i="0" u="none" strike="noStrike" cap="none" normalizeH="0" baseline="0" dirty="0" smtClean="0">
                <a:ln>
                  <a:noFill/>
                </a:ln>
                <a:solidFill>
                  <a:schemeClr val="tx1"/>
                </a:solidFill>
                <a:effectLst/>
                <a:latin typeface="Trebuchet MS"/>
                <a:ea typeface="SimSun" pitchFamily="2" charset="-122"/>
                <a:cs typeface="Times New Roman" pitchFamily="18" charset="0"/>
              </a:rPr>
              <a:t>………</a:t>
            </a:r>
            <a:r>
              <a:rPr kumimoji="0" lang="en-US" altLang="zh-CN"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ok.</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a:t>
            </a: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710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7109" name="TextBox 6"/>
          <p:cNvSpPr txBox="1">
            <a:spLocks noChangeArrowheads="1"/>
          </p:cNvSpPr>
          <p:nvPr/>
        </p:nvSpPr>
        <p:spPr bwMode="auto">
          <a:xfrm>
            <a:off x="0" y="762000"/>
            <a:ext cx="12192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711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C-structural </a:t>
            </a:r>
            <a:r>
              <a:rPr lang="en-US" sz="2000" b="1" dirty="0">
                <a:solidFill>
                  <a:schemeClr val="bg1"/>
                </a:solidFill>
              </a:rPr>
              <a:t>design</a:t>
            </a:r>
          </a:p>
        </p:txBody>
      </p:sp>
      <p:pic>
        <p:nvPicPr>
          <p:cNvPr id="47112"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47117" name="Rectangle 14"/>
          <p:cNvSpPr>
            <a:spLocks noChangeArrowheads="1"/>
          </p:cNvSpPr>
          <p:nvPr/>
        </p:nvSpPr>
        <p:spPr bwMode="auto">
          <a:xfrm>
            <a:off x="4267200" y="3581400"/>
            <a:ext cx="4572000" cy="369888"/>
          </a:xfrm>
          <a:prstGeom prst="rect">
            <a:avLst/>
          </a:prstGeom>
          <a:noFill/>
          <a:ln w="9525">
            <a:noFill/>
            <a:miter lim="800000"/>
            <a:headEnd/>
            <a:tailEnd/>
          </a:ln>
        </p:spPr>
        <p:txBody>
          <a:bodyPr>
            <a:spAutoFit/>
          </a:bodyPr>
          <a:lstStyle/>
          <a:p>
            <a:r>
              <a:rPr lang="en-US" dirty="0" smtClean="0"/>
              <a:t> </a:t>
            </a:r>
            <a:endParaRPr lang="en-US" dirty="0"/>
          </a:p>
        </p:txBody>
      </p:sp>
      <p:sp>
        <p:nvSpPr>
          <p:cNvPr id="47147" name="Rectangle 4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 </a:t>
            </a:r>
            <a:endParaRPr kumimoji="0" lang="en-US" altLang="zh-CN" sz="1800" b="0" i="0" u="none" strike="noStrike" cap="none" normalizeH="0" baseline="0" smtClean="0">
              <a:ln>
                <a:noFill/>
              </a:ln>
              <a:solidFill>
                <a:schemeClr val="tx1"/>
              </a:solidFill>
              <a:effectLst/>
              <a:latin typeface="Arial" pitchFamily="34" charset="0"/>
              <a:cs typeface="Arial" pitchFamily="34" charset="0"/>
            </a:endParaRPr>
          </a:p>
        </p:txBody>
      </p:sp>
      <p:sp>
        <p:nvSpPr>
          <p:cNvPr id="47148" name="Rectangle 44"/>
          <p:cNvSpPr>
            <a:spLocks noChangeArrowheads="1"/>
          </p:cNvSpPr>
          <p:nvPr/>
        </p:nvSpPr>
        <p:spPr bwMode="auto">
          <a:xfrm>
            <a:off x="0" y="742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7149" name="Rectangle 45"/>
          <p:cNvSpPr>
            <a:spLocks noChangeArrowheads="1"/>
          </p:cNvSpPr>
          <p:nvPr/>
        </p:nvSpPr>
        <p:spPr bwMode="auto">
          <a:xfrm>
            <a:off x="0" y="1114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9154"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57200" y="2819400"/>
            <a:ext cx="952500" cy="257175"/>
          </a:xfrm>
          <a:prstGeom prst="rect">
            <a:avLst/>
          </a:prstGeom>
          <a:noFill/>
        </p:spPr>
      </p:pic>
      <p:pic>
        <p:nvPicPr>
          <p:cNvPr id="49153"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04800" y="3276600"/>
            <a:ext cx="1895475" cy="266700"/>
          </a:xfrm>
          <a:prstGeom prst="rect">
            <a:avLst/>
          </a:prstGeom>
          <a:noFill/>
        </p:spPr>
      </p:pic>
      <p:sp>
        <p:nvSpPr>
          <p:cNvPr id="49155" name="Rectangle 3"/>
          <p:cNvSpPr>
            <a:spLocks noChangeArrowheads="1"/>
          </p:cNvSpPr>
          <p:nvPr/>
        </p:nvSpPr>
        <p:spPr bwMode="auto">
          <a:xfrm>
            <a:off x="228600" y="1447800"/>
            <a:ext cx="4648200" cy="16466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3349625" algn="l"/>
                <a:tab pos="5273675" algn="r"/>
              </a:tabLst>
            </a:pP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Fundamental period of structure(T)</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8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In this check period calculated manually was compared with period that results from SAP model from mode one, mode two ,mode three.</a:t>
            </a: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1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*Manual period:</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9157" name="Rectangle 5"/>
          <p:cNvSpPr>
            <a:spLocks noChangeArrowheads="1"/>
          </p:cNvSpPr>
          <p:nvPr/>
        </p:nvSpPr>
        <p:spPr bwMode="auto">
          <a:xfrm>
            <a:off x="228600" y="3810000"/>
            <a:ext cx="2362200" cy="25083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r>
              <a:rPr kumimoji="0" lang="en-US" altLang="zh-CN" sz="18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period from mode 1 :</a:t>
            </a: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8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T=0.482 second </a:t>
            </a: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8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period from mode 2 :</a:t>
            </a: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8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T=0.27826 second </a:t>
            </a: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1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8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period from mode 3 :</a:t>
            </a: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8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T=0.19763 second </a:t>
            </a: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200" b="1" i="0" u="none" strike="noStrike" cap="none" normalizeH="0" baseline="0" dirty="0" smtClean="0">
                <a:ln>
                  <a:noFill/>
                </a:ln>
                <a:solidFill>
                  <a:schemeClr val="tx1"/>
                </a:solidFill>
                <a:effectLst/>
                <a:latin typeface="Times New Roman" pitchFamily="18" charset="0"/>
                <a:ea typeface="Trebuchet MS" pitchFamily="34" charset="0"/>
                <a:cs typeface="Times New Roman" pitchFamily="18" charset="0"/>
              </a:rPr>
              <a:t/>
            </a:r>
            <a:br>
              <a:rPr kumimoji="0" lang="en-US" altLang="zh-CN" sz="1200" b="1" i="0" u="none" strike="noStrike" cap="none" normalizeH="0" baseline="0" dirty="0" smtClean="0">
                <a:ln>
                  <a:noFill/>
                </a:ln>
                <a:solidFill>
                  <a:schemeClr val="tx1"/>
                </a:solidFill>
                <a:effectLst/>
                <a:latin typeface="Times New Roman" pitchFamily="18" charset="0"/>
                <a:ea typeface="Trebuchet MS" pitchFamily="34" charset="0"/>
                <a:cs typeface="Times New Roman" pitchFamily="18" charset="0"/>
              </a:rPr>
            </a:b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0650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0650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650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C-environmental design</a:t>
            </a:r>
          </a:p>
        </p:txBody>
      </p:sp>
      <p:sp>
        <p:nvSpPr>
          <p:cNvPr id="9" name="TextBox 8"/>
          <p:cNvSpPr txBox="1"/>
          <p:nvPr/>
        </p:nvSpPr>
        <p:spPr>
          <a:xfrm>
            <a:off x="609600" y="1371600"/>
            <a:ext cx="6477000" cy="1016000"/>
          </a:xfrm>
          <a:prstGeom prst="rect">
            <a:avLst/>
          </a:prstGeom>
          <a:noFill/>
        </p:spPr>
        <p:txBody>
          <a:bodyPr>
            <a:spAutoFit/>
          </a:bodyPr>
          <a:lstStyle/>
          <a:p>
            <a:pPr marL="342900" indent="-342900">
              <a:defRPr/>
            </a:pPr>
            <a:r>
              <a:rPr lang="en-US" sz="2400" dirty="0">
                <a:latin typeface="David" pitchFamily="34" charset="-79"/>
                <a:cs typeface="David" pitchFamily="34" charset="-79"/>
              </a:rPr>
              <a:t>3-Lighting design</a:t>
            </a:r>
            <a:endParaRPr lang="en-US" dirty="0"/>
          </a:p>
          <a:p>
            <a:pPr>
              <a:defRPr/>
            </a:pPr>
            <a:endParaRPr lang="en-US" dirty="0"/>
          </a:p>
          <a:p>
            <a:pPr>
              <a:defRPr/>
            </a:pPr>
            <a:r>
              <a:rPr lang="en-US" dirty="0"/>
              <a:t> </a:t>
            </a:r>
          </a:p>
        </p:txBody>
      </p:sp>
      <p:pic>
        <p:nvPicPr>
          <p:cNvPr id="36873" name="Picture 9"/>
          <p:cNvPicPr>
            <a:picLocks noChangeAspect="1" noChangeArrowheads="1"/>
          </p:cNvPicPr>
          <p:nvPr/>
        </p:nvPicPr>
        <p:blipFill>
          <a:blip r:embed="rId3" cstate="print"/>
          <a:srcRect/>
          <a:stretch>
            <a:fillRect/>
          </a:stretch>
        </p:blipFill>
        <p:spPr bwMode="auto">
          <a:xfrm>
            <a:off x="4495800" y="3413125"/>
            <a:ext cx="4648200" cy="3140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6506" name="TextBox 9"/>
          <p:cNvSpPr txBox="1">
            <a:spLocks noChangeArrowheads="1"/>
          </p:cNvSpPr>
          <p:nvPr/>
        </p:nvSpPr>
        <p:spPr bwMode="auto">
          <a:xfrm>
            <a:off x="5867400" y="1828800"/>
            <a:ext cx="3276600" cy="1200150"/>
          </a:xfrm>
          <a:prstGeom prst="rect">
            <a:avLst/>
          </a:prstGeom>
          <a:noFill/>
          <a:ln w="9525">
            <a:noFill/>
            <a:miter lim="800000"/>
            <a:headEnd/>
            <a:tailEnd/>
          </a:ln>
        </p:spPr>
        <p:txBody>
          <a:bodyPr>
            <a:spAutoFit/>
          </a:bodyPr>
          <a:lstStyle/>
          <a:p>
            <a:pPr marL="342900" indent="-342900"/>
            <a:r>
              <a:rPr lang="en-US" sz="2400" u="sng">
                <a:latin typeface="David" pitchFamily="34" charset="-79"/>
                <a:cs typeface="David" pitchFamily="34" charset="-79"/>
              </a:rPr>
              <a:t>DIALUX</a:t>
            </a:r>
            <a:r>
              <a:rPr lang="en-US" sz="2400">
                <a:latin typeface="David" pitchFamily="34" charset="-79"/>
                <a:cs typeface="David" pitchFamily="34" charset="-79"/>
              </a:rPr>
              <a:t> software was used to design the e lighting system </a:t>
            </a:r>
          </a:p>
        </p:txBody>
      </p:sp>
      <p:graphicFrame>
        <p:nvGraphicFramePr>
          <p:cNvPr id="12" name="Diagram 11"/>
          <p:cNvGraphicFramePr/>
          <p:nvPr/>
        </p:nvGraphicFramePr>
        <p:xfrm>
          <a:off x="304800" y="2819400"/>
          <a:ext cx="3962400" cy="3810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pull dir="d"/>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07524"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07525"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7527"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C-environmental design</a:t>
            </a:r>
          </a:p>
        </p:txBody>
      </p:sp>
      <p:sp>
        <p:nvSpPr>
          <p:cNvPr id="9" name="TextBox 8"/>
          <p:cNvSpPr txBox="1"/>
          <p:nvPr/>
        </p:nvSpPr>
        <p:spPr>
          <a:xfrm>
            <a:off x="1295400" y="1295400"/>
            <a:ext cx="6477000" cy="1384300"/>
          </a:xfrm>
          <a:prstGeom prst="rect">
            <a:avLst/>
          </a:prstGeom>
          <a:noFill/>
        </p:spPr>
        <p:txBody>
          <a:bodyPr>
            <a:spAutoFit/>
          </a:bodyPr>
          <a:lstStyle/>
          <a:p>
            <a:pPr marL="342900" indent="-342900">
              <a:defRPr/>
            </a:pPr>
            <a:r>
              <a:rPr lang="en-US" sz="2400" dirty="0">
                <a:latin typeface="David" pitchFamily="34" charset="-79"/>
                <a:cs typeface="David" pitchFamily="34" charset="-79"/>
              </a:rPr>
              <a:t>3-Lighting design</a:t>
            </a:r>
          </a:p>
          <a:p>
            <a:pPr marL="342900" indent="-342900">
              <a:buFont typeface="Arial" pitchFamily="34" charset="0"/>
              <a:buChar char="•"/>
              <a:defRPr/>
            </a:pPr>
            <a:r>
              <a:rPr lang="en-US" sz="2400" u="sng" dirty="0">
                <a:latin typeface="David" pitchFamily="34" charset="-79"/>
                <a:cs typeface="David" pitchFamily="34" charset="-79"/>
              </a:rPr>
              <a:t>Natural lighting </a:t>
            </a:r>
            <a:endParaRPr lang="en-US" u="sng" dirty="0"/>
          </a:p>
          <a:p>
            <a:pPr>
              <a:defRPr/>
            </a:pPr>
            <a:endParaRPr lang="en-US" dirty="0"/>
          </a:p>
          <a:p>
            <a:pPr>
              <a:defRPr/>
            </a:pPr>
            <a:r>
              <a:rPr lang="en-US" dirty="0"/>
              <a:t> </a:t>
            </a:r>
          </a:p>
        </p:txBody>
      </p:sp>
      <p:sp>
        <p:nvSpPr>
          <p:cNvPr id="107529" name="Rectangle 1"/>
          <p:cNvSpPr>
            <a:spLocks noChangeArrowheads="1"/>
          </p:cNvSpPr>
          <p:nvPr/>
        </p:nvSpPr>
        <p:spPr bwMode="auto">
          <a:xfrm>
            <a:off x="1447800" y="2057400"/>
            <a:ext cx="3429000" cy="1016000"/>
          </a:xfrm>
          <a:prstGeom prst="rect">
            <a:avLst/>
          </a:prstGeom>
          <a:noFill/>
          <a:ln w="9525">
            <a:noFill/>
            <a:miter lim="800000"/>
            <a:headEnd/>
            <a:tailEnd/>
          </a:ln>
        </p:spPr>
        <p:txBody>
          <a:bodyPr anchor="ctr">
            <a:spAutoFit/>
          </a:bodyPr>
          <a:lstStyle/>
          <a:p>
            <a:pPr eaLnBrk="0" hangingPunct="0">
              <a:buFont typeface="Wingdings" pitchFamily="2" charset="2"/>
              <a:buChar char="Ø"/>
            </a:pPr>
            <a:r>
              <a:rPr lang="en-GB" sz="2000">
                <a:latin typeface="Times New Roman" pitchFamily="18" charset="0"/>
              </a:rPr>
              <a:t> All of illuminance value are reduced to the half to take into account the natural lighting </a:t>
            </a:r>
            <a:endParaRPr lang="en-GB" sz="2000"/>
          </a:p>
        </p:txBody>
      </p:sp>
      <p:graphicFrame>
        <p:nvGraphicFramePr>
          <p:cNvPr id="15" name="Table 14"/>
          <p:cNvGraphicFramePr>
            <a:graphicFrameLocks noGrp="1"/>
          </p:cNvGraphicFramePr>
          <p:nvPr/>
        </p:nvGraphicFramePr>
        <p:xfrm>
          <a:off x="76200" y="4648200"/>
          <a:ext cx="3962400" cy="1816608"/>
        </p:xfrm>
        <a:graphic>
          <a:graphicData uri="http://schemas.openxmlformats.org/drawingml/2006/table">
            <a:tbl>
              <a:tblPr/>
              <a:tblGrid>
                <a:gridCol w="2919664"/>
                <a:gridCol w="1042736"/>
              </a:tblGrid>
              <a:tr h="0">
                <a:tc>
                  <a:txBody>
                    <a:bodyPr/>
                    <a:lstStyle/>
                    <a:p>
                      <a:pPr>
                        <a:lnSpc>
                          <a:spcPct val="115000"/>
                        </a:lnSpc>
                        <a:spcAft>
                          <a:spcPts val="0"/>
                        </a:spcAft>
                      </a:pPr>
                      <a:r>
                        <a:rPr lang="en-US" sz="1100" dirty="0">
                          <a:latin typeface="Calibri"/>
                          <a:ea typeface="Calibri"/>
                          <a:cs typeface="Arial"/>
                        </a:rPr>
                        <a:t>Function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70510">
                        <a:lnSpc>
                          <a:spcPct val="150000"/>
                        </a:lnSpc>
                        <a:spcAft>
                          <a:spcPts val="1000"/>
                        </a:spcAft>
                      </a:pPr>
                      <a:r>
                        <a:rPr lang="en-US" sz="1200" b="1">
                          <a:latin typeface="Times New Roman"/>
                          <a:ea typeface="Times New Roman"/>
                          <a:cs typeface="Arial"/>
                        </a:rPr>
                        <a:t>Em[lx]</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100">
                          <a:latin typeface="Calibri"/>
                          <a:ea typeface="Calibri"/>
                          <a:cs typeface="Arial"/>
                        </a:rPr>
                        <a:t>Offices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100" dirty="0">
                          <a:latin typeface="Calibri"/>
                          <a:ea typeface="Calibri"/>
                          <a:cs typeface="Arial"/>
                        </a:rPr>
                        <a:t>500</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100">
                          <a:latin typeface="Calibri"/>
                          <a:ea typeface="Calibri"/>
                          <a:cs typeface="Arial"/>
                        </a:rPr>
                        <a:t>Open-plan office - with high reflectance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100" dirty="0">
                          <a:latin typeface="Calibri"/>
                          <a:ea typeface="Calibri"/>
                          <a:cs typeface="Arial"/>
                        </a:rPr>
                        <a:t>750</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100">
                          <a:latin typeface="Calibri"/>
                          <a:ea typeface="Calibri"/>
                          <a:cs typeface="Arial"/>
                        </a:rPr>
                        <a:t>Open-plan offices - with medium reflectance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100">
                          <a:latin typeface="Calibri"/>
                          <a:ea typeface="Calibri"/>
                          <a:cs typeface="Arial"/>
                        </a:rPr>
                        <a:t>1000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100">
                          <a:latin typeface="Calibri"/>
                          <a:ea typeface="Calibri"/>
                          <a:cs typeface="Arial"/>
                        </a:rPr>
                        <a:t>Technical drawing</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100">
                          <a:latin typeface="Calibri"/>
                          <a:ea typeface="Calibri"/>
                          <a:cs typeface="Arial"/>
                        </a:rPr>
                        <a:t>750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100">
                          <a:latin typeface="Calibri"/>
                          <a:ea typeface="Calibri"/>
                          <a:cs typeface="Arial"/>
                        </a:rPr>
                        <a:t>Meeting and conference rooms </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100" dirty="0" smtClean="0">
                          <a:latin typeface="Calibri"/>
                          <a:ea typeface="Calibri"/>
                          <a:cs typeface="Arial"/>
                        </a:rPr>
                        <a:t>700</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100">
                          <a:latin typeface="Calibri"/>
                          <a:ea typeface="Calibri"/>
                          <a:cs typeface="Arial"/>
                        </a:rPr>
                        <a:t>Reception areas</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100" dirty="0">
                          <a:latin typeface="Calibri"/>
                          <a:ea typeface="Calibri"/>
                          <a:cs typeface="Arial"/>
                        </a:rPr>
                        <a:t>100</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100" dirty="0">
                          <a:latin typeface="Calibri"/>
                          <a:ea typeface="Calibri"/>
                          <a:cs typeface="Arial"/>
                        </a:rPr>
                        <a:t>Customer areas</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100" dirty="0">
                          <a:latin typeface="Calibri"/>
                          <a:ea typeface="Calibri"/>
                          <a:cs typeface="Arial"/>
                        </a:rPr>
                        <a:t>200</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100" dirty="0">
                          <a:latin typeface="Calibri"/>
                          <a:ea typeface="Calibri"/>
                          <a:cs typeface="Arial"/>
                        </a:rPr>
                        <a:t>Data processing</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100" dirty="0">
                          <a:latin typeface="Calibri"/>
                          <a:ea typeface="Calibri"/>
                          <a:cs typeface="Arial"/>
                        </a:rPr>
                        <a:t>500</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7562" name="TextBox 19"/>
          <p:cNvSpPr txBox="1">
            <a:spLocks noChangeArrowheads="1"/>
          </p:cNvSpPr>
          <p:nvPr/>
        </p:nvSpPr>
        <p:spPr bwMode="auto">
          <a:xfrm>
            <a:off x="1524000" y="3200400"/>
            <a:ext cx="3581400" cy="461963"/>
          </a:xfrm>
          <a:prstGeom prst="rect">
            <a:avLst/>
          </a:prstGeom>
          <a:noFill/>
          <a:ln w="9525">
            <a:noFill/>
            <a:miter lim="800000"/>
            <a:headEnd/>
            <a:tailEnd/>
          </a:ln>
        </p:spPr>
        <p:txBody>
          <a:bodyPr>
            <a:spAutoFit/>
          </a:bodyPr>
          <a:lstStyle/>
          <a:p>
            <a:pPr marL="342900" indent="-342900">
              <a:buFont typeface="Arial" charset="0"/>
              <a:buChar char="•"/>
            </a:pPr>
            <a:r>
              <a:rPr lang="en-US" sz="2400" u="sng">
                <a:latin typeface="David" pitchFamily="34" charset="-79"/>
                <a:cs typeface="David" pitchFamily="34" charset="-79"/>
              </a:rPr>
              <a:t>For artificial lighting </a:t>
            </a:r>
          </a:p>
        </p:txBody>
      </p:sp>
      <p:sp>
        <p:nvSpPr>
          <p:cNvPr id="107563" name="TextBox 20"/>
          <p:cNvSpPr txBox="1">
            <a:spLocks noChangeArrowheads="1"/>
          </p:cNvSpPr>
          <p:nvPr/>
        </p:nvSpPr>
        <p:spPr bwMode="auto">
          <a:xfrm>
            <a:off x="76200" y="3962400"/>
            <a:ext cx="2819400" cy="369888"/>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GB"/>
              <a:t>illuminance value(Lx) </a:t>
            </a:r>
            <a:endParaRPr lang="en-US"/>
          </a:p>
        </p:txBody>
      </p:sp>
      <p:sp>
        <p:nvSpPr>
          <p:cNvPr id="107564" name="TextBox 21"/>
          <p:cNvSpPr txBox="1">
            <a:spLocks noChangeArrowheads="1"/>
          </p:cNvSpPr>
          <p:nvPr/>
        </p:nvSpPr>
        <p:spPr bwMode="auto">
          <a:xfrm>
            <a:off x="5715000" y="4049713"/>
            <a:ext cx="1752600" cy="369887"/>
          </a:xfrm>
          <a:prstGeom prst="rect">
            <a:avLst/>
          </a:prstGeom>
          <a:noFill/>
          <a:ln w="9525">
            <a:noFill/>
            <a:miter lim="800000"/>
            <a:headEnd/>
            <a:tailEnd/>
          </a:ln>
        </p:spPr>
        <p:txBody>
          <a:bodyPr>
            <a:spAutoFit/>
          </a:bodyPr>
          <a:lstStyle/>
          <a:p>
            <a:r>
              <a:rPr lang="en-US" dirty="0"/>
              <a:t>2. Work plane </a:t>
            </a:r>
          </a:p>
        </p:txBody>
      </p:sp>
      <p:graphicFrame>
        <p:nvGraphicFramePr>
          <p:cNvPr id="23" name="Table 22"/>
          <p:cNvGraphicFramePr>
            <a:graphicFrameLocks noGrp="1"/>
          </p:cNvGraphicFramePr>
          <p:nvPr/>
        </p:nvGraphicFramePr>
        <p:xfrm>
          <a:off x="5715000" y="4572000"/>
          <a:ext cx="3352800" cy="1935480"/>
        </p:xfrm>
        <a:graphic>
          <a:graphicData uri="http://schemas.openxmlformats.org/drawingml/2006/table">
            <a:tbl>
              <a:tblPr firstRow="1" bandRow="1">
                <a:tableStyleId>{7E9639D4-E3E2-4D34-9284-5A2195B3D0D7}</a:tableStyleId>
              </a:tblPr>
              <a:tblGrid>
                <a:gridCol w="1219200"/>
                <a:gridCol w="2133600"/>
              </a:tblGrid>
              <a:tr h="414518">
                <a:tc>
                  <a:txBody>
                    <a:bodyPr/>
                    <a:lstStyle/>
                    <a:p>
                      <a:r>
                        <a:rPr lang="en-US" dirty="0" smtClean="0"/>
                        <a:t>Function </a:t>
                      </a:r>
                      <a:endParaRPr lang="en-US" dirty="0"/>
                    </a:p>
                  </a:txBody>
                  <a:tcPr/>
                </a:tc>
                <a:tc>
                  <a:txBody>
                    <a:bodyPr/>
                    <a:lstStyle/>
                    <a:p>
                      <a:r>
                        <a:rPr lang="en-US" dirty="0" smtClean="0"/>
                        <a:t>Height </a:t>
                      </a:r>
                      <a:endParaRPr lang="en-US" dirty="0"/>
                    </a:p>
                  </a:txBody>
                  <a:tcPr/>
                </a:tc>
              </a:tr>
              <a:tr h="414518">
                <a:tc>
                  <a:txBody>
                    <a:bodyPr/>
                    <a:lstStyle/>
                    <a:p>
                      <a:r>
                        <a:rPr lang="en-US" sz="1400" dirty="0" smtClean="0"/>
                        <a:t>Offices </a:t>
                      </a:r>
                      <a:endParaRPr lang="en-US" sz="1400" dirty="0"/>
                    </a:p>
                  </a:txBody>
                  <a:tcPr/>
                </a:tc>
                <a:tc>
                  <a:txBody>
                    <a:bodyPr/>
                    <a:lstStyle/>
                    <a:p>
                      <a:r>
                        <a:rPr lang="en-US" sz="1400" dirty="0" smtClean="0"/>
                        <a:t>Desktop-75cm</a:t>
                      </a:r>
                      <a:endParaRPr lang="en-US" sz="1400" dirty="0"/>
                    </a:p>
                  </a:txBody>
                  <a:tcPr/>
                </a:tc>
              </a:tr>
              <a:tr h="414518">
                <a:tc>
                  <a:txBody>
                    <a:bodyPr/>
                    <a:lstStyle/>
                    <a:p>
                      <a:r>
                        <a:rPr lang="en-US" sz="1400" dirty="0" smtClean="0"/>
                        <a:t>Corridors </a:t>
                      </a:r>
                      <a:endParaRPr lang="en-US" sz="1400" dirty="0"/>
                    </a:p>
                  </a:txBody>
                  <a:tcPr/>
                </a:tc>
                <a:tc>
                  <a:txBody>
                    <a:bodyPr/>
                    <a:lstStyle/>
                    <a:p>
                      <a:r>
                        <a:rPr lang="en-US" sz="1400" dirty="0" smtClean="0"/>
                        <a:t>150cm</a:t>
                      </a:r>
                      <a:endParaRPr lang="en-US" sz="1400" dirty="0"/>
                    </a:p>
                  </a:txBody>
                  <a:tcPr/>
                </a:tc>
              </a:tr>
              <a:tr h="691926">
                <a:tc>
                  <a:txBody>
                    <a:bodyPr/>
                    <a:lstStyle/>
                    <a:p>
                      <a:r>
                        <a:rPr lang="en-US" sz="1400" dirty="0" smtClean="0"/>
                        <a:t>Stairs</a:t>
                      </a:r>
                      <a:r>
                        <a:rPr lang="en-US" sz="1400" baseline="0" dirty="0" smtClean="0"/>
                        <a:t> </a:t>
                      </a:r>
                      <a:endParaRPr lang="en-US" sz="1400" dirty="0"/>
                    </a:p>
                  </a:txBody>
                  <a:tcPr/>
                </a:tc>
                <a:tc>
                  <a:txBody>
                    <a:bodyPr/>
                    <a:lstStyle/>
                    <a:p>
                      <a:r>
                        <a:rPr lang="en-US" sz="1400" kern="1200" dirty="0" smtClean="0"/>
                        <a:t>The level of pedal stairs</a:t>
                      </a:r>
                      <a:endParaRPr lang="en-US" sz="1400" dirty="0"/>
                    </a:p>
                  </a:txBody>
                  <a:tcPr/>
                </a:tc>
              </a:tr>
            </a:tbl>
          </a:graphicData>
        </a:graphic>
      </p:graphicFrame>
      <p:sp>
        <p:nvSpPr>
          <p:cNvPr id="107581" name="TextBox 23"/>
          <p:cNvSpPr txBox="1">
            <a:spLocks noChangeArrowheads="1"/>
          </p:cNvSpPr>
          <p:nvPr/>
        </p:nvSpPr>
        <p:spPr bwMode="auto">
          <a:xfrm>
            <a:off x="1676400" y="3657600"/>
            <a:ext cx="3810000" cy="369888"/>
          </a:xfrm>
          <a:prstGeom prst="rect">
            <a:avLst/>
          </a:prstGeom>
          <a:noFill/>
          <a:ln w="9525">
            <a:noFill/>
            <a:miter lim="800000"/>
            <a:headEnd/>
            <a:tailEnd/>
          </a:ln>
        </p:spPr>
        <p:txBody>
          <a:bodyPr>
            <a:spAutoFit/>
          </a:bodyPr>
          <a:lstStyle/>
          <a:p>
            <a:pPr>
              <a:buFont typeface="Wingdings" pitchFamily="2" charset="2"/>
              <a:buChar char="Ø"/>
            </a:pPr>
            <a:r>
              <a:rPr lang="en-US"/>
              <a:t>Technical values for design</a:t>
            </a:r>
          </a:p>
        </p:txBody>
      </p:sp>
      <p:pic>
        <p:nvPicPr>
          <p:cNvPr id="18" name="Picture 12" descr="D:\g.p2\reports\lighting\DIALux.bmp"/>
          <p:cNvPicPr>
            <a:picLocks noChangeAspect="1" noChangeArrowheads="1"/>
          </p:cNvPicPr>
          <p:nvPr/>
        </p:nvPicPr>
        <p:blipFill>
          <a:blip r:embed="rId3" cstate="print"/>
          <a:srcRect/>
          <a:stretch>
            <a:fillRect/>
          </a:stretch>
        </p:blipFill>
        <p:spPr bwMode="auto">
          <a:xfrm>
            <a:off x="5334000" y="1219200"/>
            <a:ext cx="3810000" cy="2857500"/>
          </a:xfrm>
          <a:prstGeom prst="rect">
            <a:avLst/>
          </a:prstGeom>
          <a:noFill/>
          <a:ln w="9525">
            <a:solidFill>
              <a:schemeClr val="tx1"/>
            </a:solidFill>
            <a:miter lim="800000"/>
            <a:headEnd/>
            <a:tailEnd/>
          </a:ln>
        </p:spPr>
      </p:pic>
    </p:spTree>
  </p:cSld>
  <p:clrMapOvr>
    <a:masterClrMapping/>
  </p:clrMapOvr>
  <p:transition>
    <p:pull dir="d"/>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0854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08549"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8551"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C-environmental design</a:t>
            </a:r>
          </a:p>
        </p:txBody>
      </p:sp>
      <p:sp>
        <p:nvSpPr>
          <p:cNvPr id="9" name="TextBox 8"/>
          <p:cNvSpPr txBox="1"/>
          <p:nvPr/>
        </p:nvSpPr>
        <p:spPr>
          <a:xfrm>
            <a:off x="1295400" y="1295400"/>
            <a:ext cx="6477000" cy="1292225"/>
          </a:xfrm>
          <a:prstGeom prst="rect">
            <a:avLst/>
          </a:prstGeom>
          <a:noFill/>
        </p:spPr>
        <p:txBody>
          <a:bodyPr>
            <a:spAutoFit/>
          </a:bodyPr>
          <a:lstStyle/>
          <a:p>
            <a:pPr marL="342900" indent="-342900">
              <a:defRPr/>
            </a:pPr>
            <a:r>
              <a:rPr lang="en-US" sz="2400" dirty="0">
                <a:latin typeface="David" pitchFamily="34" charset="-79"/>
                <a:cs typeface="David" pitchFamily="34" charset="-79"/>
              </a:rPr>
              <a:t>3-Lighting design</a:t>
            </a:r>
          </a:p>
          <a:p>
            <a:pPr>
              <a:defRPr/>
            </a:pPr>
            <a:r>
              <a:rPr lang="en-US" dirty="0">
                <a:latin typeface="David" pitchFamily="34" charset="-79"/>
                <a:cs typeface="David" pitchFamily="34" charset="-79"/>
              </a:rPr>
              <a:t>      Artificial lighting </a:t>
            </a:r>
            <a:endParaRPr lang="en-US" dirty="0"/>
          </a:p>
          <a:p>
            <a:pPr>
              <a:defRPr/>
            </a:pPr>
            <a:endParaRPr lang="en-US" dirty="0"/>
          </a:p>
          <a:p>
            <a:pPr>
              <a:defRPr/>
            </a:pPr>
            <a:r>
              <a:rPr lang="en-US" dirty="0"/>
              <a:t> </a:t>
            </a:r>
          </a:p>
        </p:txBody>
      </p:sp>
      <p:pic>
        <p:nvPicPr>
          <p:cNvPr id="108553" name="Picture 3" descr="http://2.bp.blogspot.com/_CDOnoOqogXc/ShFb7HjmfhI/AAAAAAAAACU/n2thYDN9lko/S220/Picture1.jpg"/>
          <p:cNvPicPr>
            <a:picLocks noChangeAspect="1" noChangeArrowheads="1"/>
          </p:cNvPicPr>
          <p:nvPr/>
        </p:nvPicPr>
        <p:blipFill>
          <a:blip r:embed="rId3" cstate="print"/>
          <a:srcRect/>
          <a:stretch>
            <a:fillRect/>
          </a:stretch>
        </p:blipFill>
        <p:spPr bwMode="auto">
          <a:xfrm>
            <a:off x="8001000" y="1219200"/>
            <a:ext cx="1143000" cy="685800"/>
          </a:xfrm>
          <a:prstGeom prst="rect">
            <a:avLst/>
          </a:prstGeom>
          <a:noFill/>
          <a:ln w="9525">
            <a:noFill/>
            <a:miter lim="800000"/>
            <a:headEnd/>
            <a:tailEnd/>
          </a:ln>
        </p:spPr>
      </p:pic>
      <p:sp>
        <p:nvSpPr>
          <p:cNvPr id="108554" name="TextBox 17"/>
          <p:cNvSpPr txBox="1">
            <a:spLocks noChangeArrowheads="1"/>
          </p:cNvSpPr>
          <p:nvPr/>
        </p:nvSpPr>
        <p:spPr bwMode="auto">
          <a:xfrm>
            <a:off x="0" y="2743200"/>
            <a:ext cx="2667000" cy="646113"/>
          </a:xfrm>
          <a:prstGeom prst="rect">
            <a:avLst/>
          </a:prstGeom>
          <a:noFill/>
          <a:ln w="9525">
            <a:noFill/>
            <a:miter lim="800000"/>
            <a:headEnd/>
            <a:tailEnd/>
          </a:ln>
        </p:spPr>
        <p:txBody>
          <a:bodyPr>
            <a:spAutoFit/>
          </a:bodyPr>
          <a:lstStyle/>
          <a:p>
            <a:pPr>
              <a:buFont typeface="Wingdings" pitchFamily="2" charset="2"/>
              <a:buChar char="Ø"/>
            </a:pPr>
            <a:r>
              <a:rPr lang="en-US" u="sng"/>
              <a:t>Whitecroft luminaries </a:t>
            </a:r>
            <a:r>
              <a:rPr lang="en-US"/>
              <a:t>was used for design. </a:t>
            </a:r>
          </a:p>
        </p:txBody>
      </p:sp>
      <p:pic>
        <p:nvPicPr>
          <p:cNvPr id="20" name="Picture 3" descr="http://2.bp.blogspot.com/_CDOnoOqogXc/ShFb7HjmfhI/AAAAAAAAACU/n2thYDN9lko/S220/Picture1.jpg"/>
          <p:cNvPicPr>
            <a:picLocks noChangeAspect="1" noChangeArrowheads="1"/>
          </p:cNvPicPr>
          <p:nvPr/>
        </p:nvPicPr>
        <p:blipFill>
          <a:blip r:embed="rId3" cstate="print"/>
          <a:srcRect/>
          <a:stretch>
            <a:fillRect/>
          </a:stretch>
        </p:blipFill>
        <p:spPr bwMode="auto">
          <a:xfrm>
            <a:off x="3657600" y="2209800"/>
            <a:ext cx="2438400" cy="17844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8556" name="TextBox 22"/>
          <p:cNvSpPr txBox="1">
            <a:spLocks noChangeArrowheads="1"/>
          </p:cNvSpPr>
          <p:nvPr/>
        </p:nvSpPr>
        <p:spPr bwMode="auto">
          <a:xfrm>
            <a:off x="0" y="2362200"/>
            <a:ext cx="2667000" cy="369888"/>
          </a:xfrm>
          <a:prstGeom prst="rect">
            <a:avLst/>
          </a:prstGeom>
          <a:noFill/>
          <a:ln w="9525">
            <a:noFill/>
            <a:miter lim="800000"/>
            <a:headEnd/>
            <a:tailEnd/>
          </a:ln>
        </p:spPr>
        <p:txBody>
          <a:bodyPr>
            <a:spAutoFit/>
          </a:bodyPr>
          <a:lstStyle/>
          <a:p>
            <a:pPr>
              <a:buFont typeface="Wingdings" pitchFamily="2" charset="2"/>
              <a:buChar char="Ø"/>
            </a:pPr>
            <a:r>
              <a:rPr lang="en-US"/>
              <a:t>Florescent lamp</a:t>
            </a:r>
          </a:p>
        </p:txBody>
      </p:sp>
      <p:sp>
        <p:nvSpPr>
          <p:cNvPr id="108557" name="TextBox 23"/>
          <p:cNvSpPr txBox="1">
            <a:spLocks noChangeArrowheads="1"/>
          </p:cNvSpPr>
          <p:nvPr/>
        </p:nvSpPr>
        <p:spPr bwMode="auto">
          <a:xfrm>
            <a:off x="0" y="3541713"/>
            <a:ext cx="3657600" cy="369887"/>
          </a:xfrm>
          <a:prstGeom prst="rect">
            <a:avLst/>
          </a:prstGeom>
          <a:noFill/>
          <a:ln w="9525">
            <a:noFill/>
            <a:miter lim="800000"/>
            <a:headEnd/>
            <a:tailEnd/>
          </a:ln>
        </p:spPr>
        <p:txBody>
          <a:bodyPr>
            <a:spAutoFit/>
          </a:bodyPr>
          <a:lstStyle/>
          <a:p>
            <a:pPr>
              <a:buFont typeface="Wingdings" pitchFamily="2" charset="2"/>
              <a:buChar char="Ø"/>
            </a:pPr>
            <a:r>
              <a:rPr lang="en-US"/>
              <a:t>8 type of whitecroft luminaries</a:t>
            </a:r>
          </a:p>
        </p:txBody>
      </p:sp>
      <p:pic>
        <p:nvPicPr>
          <p:cNvPr id="25" name="Picture 24"/>
          <p:cNvPicPr>
            <a:picLocks noChangeAspect="1" noChangeArrowheads="1"/>
          </p:cNvPicPr>
          <p:nvPr/>
        </p:nvPicPr>
        <p:blipFill>
          <a:blip r:embed="rId4" cstate="print"/>
          <a:srcRect/>
          <a:stretch>
            <a:fillRect/>
          </a:stretch>
        </p:blipFill>
        <p:spPr bwMode="auto">
          <a:xfrm>
            <a:off x="0" y="3962400"/>
            <a:ext cx="1079500" cy="1071563"/>
          </a:xfrm>
          <a:prstGeom prst="rect">
            <a:avLst/>
          </a:prstGeom>
          <a:noFill/>
          <a:ln w="9525">
            <a:solidFill>
              <a:schemeClr val="tx1"/>
            </a:solidFill>
            <a:miter lim="800000"/>
            <a:headEnd/>
            <a:tailEnd/>
          </a:ln>
        </p:spPr>
      </p:pic>
      <p:pic>
        <p:nvPicPr>
          <p:cNvPr id="26" name="Picture 25"/>
          <p:cNvPicPr>
            <a:picLocks noChangeAspect="1" noChangeArrowheads="1"/>
          </p:cNvPicPr>
          <p:nvPr/>
        </p:nvPicPr>
        <p:blipFill>
          <a:blip r:embed="rId5" cstate="print"/>
          <a:srcRect/>
          <a:stretch>
            <a:fillRect/>
          </a:stretch>
        </p:blipFill>
        <p:spPr bwMode="auto">
          <a:xfrm>
            <a:off x="1143000" y="3962400"/>
            <a:ext cx="1079500" cy="1071563"/>
          </a:xfrm>
          <a:prstGeom prst="rect">
            <a:avLst/>
          </a:prstGeom>
          <a:noFill/>
          <a:ln w="9525">
            <a:solidFill>
              <a:schemeClr val="tx1"/>
            </a:solidFill>
            <a:miter lim="800000"/>
            <a:headEnd/>
            <a:tailEnd/>
          </a:ln>
        </p:spPr>
      </p:pic>
      <p:pic>
        <p:nvPicPr>
          <p:cNvPr id="27" name="Picture 26"/>
          <p:cNvPicPr>
            <a:picLocks noChangeAspect="1" noChangeArrowheads="1"/>
          </p:cNvPicPr>
          <p:nvPr/>
        </p:nvPicPr>
        <p:blipFill>
          <a:blip r:embed="rId6" cstate="print"/>
          <a:srcRect/>
          <a:stretch>
            <a:fillRect/>
          </a:stretch>
        </p:blipFill>
        <p:spPr bwMode="auto">
          <a:xfrm>
            <a:off x="2286000" y="3962400"/>
            <a:ext cx="1079500" cy="1071563"/>
          </a:xfrm>
          <a:prstGeom prst="rect">
            <a:avLst/>
          </a:prstGeom>
          <a:noFill/>
          <a:ln w="9525">
            <a:solidFill>
              <a:schemeClr val="tx1"/>
            </a:solidFill>
            <a:miter lim="800000"/>
            <a:headEnd/>
            <a:tailEnd/>
          </a:ln>
        </p:spPr>
      </p:pic>
      <p:pic>
        <p:nvPicPr>
          <p:cNvPr id="28" name="Picture 27"/>
          <p:cNvPicPr>
            <a:picLocks noChangeAspect="1" noChangeArrowheads="1"/>
          </p:cNvPicPr>
          <p:nvPr/>
        </p:nvPicPr>
        <p:blipFill>
          <a:blip r:embed="rId7" cstate="print"/>
          <a:srcRect/>
          <a:stretch>
            <a:fillRect/>
          </a:stretch>
        </p:blipFill>
        <p:spPr bwMode="auto">
          <a:xfrm>
            <a:off x="0" y="5272088"/>
            <a:ext cx="1079500" cy="1071562"/>
          </a:xfrm>
          <a:prstGeom prst="rect">
            <a:avLst/>
          </a:prstGeom>
          <a:noFill/>
          <a:ln w="9525">
            <a:solidFill>
              <a:schemeClr val="tx1"/>
            </a:solidFill>
            <a:miter lim="800000"/>
            <a:headEnd/>
            <a:tailEnd/>
          </a:ln>
        </p:spPr>
      </p:pic>
      <p:pic>
        <p:nvPicPr>
          <p:cNvPr id="29" name="Picture 28"/>
          <p:cNvPicPr>
            <a:picLocks noChangeAspect="1" noChangeArrowheads="1"/>
          </p:cNvPicPr>
          <p:nvPr/>
        </p:nvPicPr>
        <p:blipFill>
          <a:blip r:embed="rId8" cstate="print"/>
          <a:srcRect/>
          <a:stretch>
            <a:fillRect/>
          </a:stretch>
        </p:blipFill>
        <p:spPr bwMode="auto">
          <a:xfrm>
            <a:off x="1143000" y="5257800"/>
            <a:ext cx="1079500" cy="1081088"/>
          </a:xfrm>
          <a:prstGeom prst="rect">
            <a:avLst/>
          </a:prstGeom>
          <a:noFill/>
          <a:ln w="9525">
            <a:solidFill>
              <a:schemeClr val="tx1"/>
            </a:solidFill>
            <a:miter lim="800000"/>
            <a:headEnd/>
            <a:tailEnd/>
          </a:ln>
        </p:spPr>
      </p:pic>
      <p:pic>
        <p:nvPicPr>
          <p:cNvPr id="30" name="Picture 29"/>
          <p:cNvPicPr>
            <a:picLocks noChangeAspect="1" noChangeArrowheads="1"/>
          </p:cNvPicPr>
          <p:nvPr/>
        </p:nvPicPr>
        <p:blipFill>
          <a:blip r:embed="rId9" cstate="print"/>
          <a:srcRect/>
          <a:stretch>
            <a:fillRect/>
          </a:stretch>
        </p:blipFill>
        <p:spPr bwMode="auto">
          <a:xfrm>
            <a:off x="2286000" y="5257800"/>
            <a:ext cx="1079500" cy="1081088"/>
          </a:xfrm>
          <a:prstGeom prst="rect">
            <a:avLst/>
          </a:prstGeom>
          <a:noFill/>
          <a:ln w="9525">
            <a:solidFill>
              <a:schemeClr val="tx1"/>
            </a:solidFill>
            <a:miter lim="800000"/>
            <a:headEnd/>
            <a:tailEnd/>
          </a:ln>
        </p:spPr>
      </p:pic>
      <p:sp>
        <p:nvSpPr>
          <p:cNvPr id="108564" name="TextBox 30"/>
          <p:cNvSpPr txBox="1">
            <a:spLocks noChangeArrowheads="1"/>
          </p:cNvSpPr>
          <p:nvPr/>
        </p:nvSpPr>
        <p:spPr bwMode="auto">
          <a:xfrm>
            <a:off x="6400800" y="5105400"/>
            <a:ext cx="2438400" cy="369888"/>
          </a:xfrm>
          <a:prstGeom prst="rect">
            <a:avLst/>
          </a:prstGeom>
          <a:noFill/>
          <a:ln w="9525">
            <a:noFill/>
            <a:miter lim="800000"/>
            <a:headEnd/>
            <a:tailEnd/>
          </a:ln>
        </p:spPr>
        <p:txBody>
          <a:bodyPr>
            <a:spAutoFit/>
          </a:bodyPr>
          <a:lstStyle/>
          <a:p>
            <a:r>
              <a:rPr lang="en-US"/>
              <a:t>Louvers luminaries</a:t>
            </a:r>
          </a:p>
        </p:txBody>
      </p:sp>
      <p:pic>
        <p:nvPicPr>
          <p:cNvPr id="108565" name="Picture 32"/>
          <p:cNvPicPr>
            <a:picLocks noChangeAspect="1" noChangeArrowheads="1"/>
          </p:cNvPicPr>
          <p:nvPr/>
        </p:nvPicPr>
        <p:blipFill>
          <a:blip r:embed="rId5" cstate="print"/>
          <a:srcRect/>
          <a:stretch>
            <a:fillRect/>
          </a:stretch>
        </p:blipFill>
        <p:spPr bwMode="auto">
          <a:xfrm>
            <a:off x="6324600" y="2209800"/>
            <a:ext cx="2590800" cy="2286000"/>
          </a:xfrm>
          <a:prstGeom prst="rect">
            <a:avLst/>
          </a:prstGeom>
          <a:noFill/>
          <a:ln w="9525">
            <a:solidFill>
              <a:schemeClr val="tx1"/>
            </a:solidFill>
            <a:miter lim="800000"/>
            <a:headEnd/>
            <a:tailEnd/>
          </a:ln>
        </p:spPr>
      </p:pic>
      <p:sp>
        <p:nvSpPr>
          <p:cNvPr id="34" name="Down Arrow 33"/>
          <p:cNvSpPr/>
          <p:nvPr/>
        </p:nvSpPr>
        <p:spPr>
          <a:xfrm>
            <a:off x="6553200" y="4114800"/>
            <a:ext cx="228600" cy="838200"/>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0-#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0-#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0-#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8" presetClass="emph" presetSubtype="0" fill="hold" grpId="0" nodeType="withEffect">
                                  <p:stCondLst>
                                    <p:cond delay="0"/>
                                  </p:stCondLst>
                                  <p:childTnLst>
                                    <p:animRot by="21600000">
                                      <p:cBhvr>
                                        <p:cTn id="35" dur="2000" fill="hold"/>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p:txBody>
          <a:bodyPr/>
          <a:lstStyle/>
          <a:p>
            <a:r>
              <a:rPr lang="en-US" sz="3200" smtClean="0"/>
              <a:t>2- Green Design Steps &amp; Simulation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10957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109573"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9575"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a:solidFill>
                  <a:schemeClr val="bg1"/>
                </a:solidFill>
              </a:rPr>
              <a:t>C-environmental design</a:t>
            </a:r>
          </a:p>
        </p:txBody>
      </p:sp>
      <p:sp>
        <p:nvSpPr>
          <p:cNvPr id="9" name="TextBox 8"/>
          <p:cNvSpPr txBox="1"/>
          <p:nvPr/>
        </p:nvSpPr>
        <p:spPr>
          <a:xfrm>
            <a:off x="1295400" y="1295400"/>
            <a:ext cx="6477000" cy="1292225"/>
          </a:xfrm>
          <a:prstGeom prst="rect">
            <a:avLst/>
          </a:prstGeom>
          <a:noFill/>
        </p:spPr>
        <p:txBody>
          <a:bodyPr>
            <a:spAutoFit/>
          </a:bodyPr>
          <a:lstStyle/>
          <a:p>
            <a:pPr marL="342900" indent="-342900">
              <a:defRPr/>
            </a:pPr>
            <a:r>
              <a:rPr lang="en-US" sz="2400" dirty="0">
                <a:latin typeface="David" pitchFamily="34" charset="-79"/>
                <a:cs typeface="David" pitchFamily="34" charset="-79"/>
              </a:rPr>
              <a:t>3-Lighting design</a:t>
            </a:r>
          </a:p>
          <a:p>
            <a:pPr>
              <a:defRPr/>
            </a:pPr>
            <a:r>
              <a:rPr lang="en-US" dirty="0">
                <a:latin typeface="David" pitchFamily="34" charset="-79"/>
                <a:cs typeface="David" pitchFamily="34" charset="-79"/>
              </a:rPr>
              <a:t>      Artificial lighting </a:t>
            </a:r>
            <a:endParaRPr lang="en-US" dirty="0"/>
          </a:p>
          <a:p>
            <a:pPr>
              <a:defRPr/>
            </a:pPr>
            <a:endParaRPr lang="en-US" dirty="0"/>
          </a:p>
          <a:p>
            <a:pPr>
              <a:defRPr/>
            </a:pPr>
            <a:r>
              <a:rPr lang="en-US" dirty="0"/>
              <a:t> </a:t>
            </a:r>
          </a:p>
        </p:txBody>
      </p:sp>
      <p:pic>
        <p:nvPicPr>
          <p:cNvPr id="109577" name="Picture 3" descr="http://2.bp.blogspot.com/_CDOnoOqogXc/ShFb7HjmfhI/AAAAAAAAACU/n2thYDN9lko/S220/Picture1.jpg"/>
          <p:cNvPicPr>
            <a:picLocks noChangeAspect="1" noChangeArrowheads="1"/>
          </p:cNvPicPr>
          <p:nvPr/>
        </p:nvPicPr>
        <p:blipFill>
          <a:blip r:embed="rId3" cstate="print"/>
          <a:srcRect/>
          <a:stretch>
            <a:fillRect/>
          </a:stretch>
        </p:blipFill>
        <p:spPr bwMode="auto">
          <a:xfrm>
            <a:off x="7543800" y="1219200"/>
            <a:ext cx="1600200" cy="960438"/>
          </a:xfrm>
          <a:prstGeom prst="rect">
            <a:avLst/>
          </a:prstGeom>
          <a:noFill/>
          <a:ln w="9525">
            <a:noFill/>
            <a:miter lim="800000"/>
            <a:headEnd/>
            <a:tailEnd/>
          </a:ln>
        </p:spPr>
      </p:pic>
      <p:sp>
        <p:nvSpPr>
          <p:cNvPr id="109578" name="TextBox 9"/>
          <p:cNvSpPr txBox="1">
            <a:spLocks noChangeArrowheads="1"/>
          </p:cNvSpPr>
          <p:nvPr/>
        </p:nvSpPr>
        <p:spPr bwMode="auto">
          <a:xfrm>
            <a:off x="609600" y="2209800"/>
            <a:ext cx="1447800" cy="646113"/>
          </a:xfrm>
          <a:prstGeom prst="rect">
            <a:avLst/>
          </a:prstGeom>
          <a:noFill/>
          <a:ln w="9525">
            <a:noFill/>
            <a:miter lim="800000"/>
            <a:headEnd/>
            <a:tailEnd/>
          </a:ln>
        </p:spPr>
        <p:txBody>
          <a:bodyPr>
            <a:spAutoFit/>
          </a:bodyPr>
          <a:lstStyle/>
          <a:p>
            <a:r>
              <a:rPr lang="en-US">
                <a:latin typeface="Brush Script MT" pitchFamily="66" charset="0"/>
              </a:rPr>
              <a:t>SAMPLE:.</a:t>
            </a:r>
          </a:p>
          <a:p>
            <a:endParaRPr lang="en-US">
              <a:latin typeface="Brush Script MT" pitchFamily="66" charset="0"/>
            </a:endParaRPr>
          </a:p>
        </p:txBody>
      </p:sp>
      <p:sp>
        <p:nvSpPr>
          <p:cNvPr id="109579" name="TextBox 11"/>
          <p:cNvSpPr txBox="1">
            <a:spLocks noChangeArrowheads="1"/>
          </p:cNvSpPr>
          <p:nvPr/>
        </p:nvSpPr>
        <p:spPr bwMode="auto">
          <a:xfrm>
            <a:off x="1905000" y="2209800"/>
            <a:ext cx="2209800" cy="369888"/>
          </a:xfrm>
          <a:prstGeom prst="rect">
            <a:avLst/>
          </a:prstGeom>
          <a:noFill/>
          <a:ln w="9525">
            <a:noFill/>
            <a:miter lim="800000"/>
            <a:headEnd/>
            <a:tailEnd/>
          </a:ln>
        </p:spPr>
        <p:txBody>
          <a:bodyPr>
            <a:spAutoFit/>
          </a:bodyPr>
          <a:lstStyle/>
          <a:p>
            <a:r>
              <a:rPr lang="en-US"/>
              <a:t>Department Fund</a:t>
            </a:r>
          </a:p>
        </p:txBody>
      </p:sp>
      <p:sp>
        <p:nvSpPr>
          <p:cNvPr id="109580" name="TextBox 12"/>
          <p:cNvSpPr txBox="1">
            <a:spLocks noChangeArrowheads="1"/>
          </p:cNvSpPr>
          <p:nvPr/>
        </p:nvSpPr>
        <p:spPr bwMode="auto">
          <a:xfrm>
            <a:off x="685800" y="2590800"/>
            <a:ext cx="3124200" cy="2032000"/>
          </a:xfrm>
          <a:prstGeom prst="rect">
            <a:avLst/>
          </a:prstGeom>
          <a:noFill/>
          <a:ln w="9525">
            <a:noFill/>
            <a:miter lim="800000"/>
            <a:headEnd/>
            <a:tailEnd/>
          </a:ln>
        </p:spPr>
        <p:txBody>
          <a:bodyPr>
            <a:spAutoFit/>
          </a:bodyPr>
          <a:lstStyle/>
          <a:p>
            <a:r>
              <a:rPr lang="en-US">
                <a:latin typeface="David" pitchFamily="34" charset="-79"/>
                <a:cs typeface="David" pitchFamily="34" charset="-79"/>
              </a:rPr>
              <a:t>Illumenance =250 lux</a:t>
            </a:r>
          </a:p>
          <a:p>
            <a:r>
              <a:rPr lang="en-US">
                <a:latin typeface="David" pitchFamily="34" charset="-79"/>
                <a:cs typeface="David" pitchFamily="34" charset="-79"/>
              </a:rPr>
              <a:t>Work plane =75cm</a:t>
            </a:r>
          </a:p>
          <a:p>
            <a:r>
              <a:rPr lang="en-US" u="sng">
                <a:latin typeface="David" pitchFamily="34" charset="-79"/>
                <a:cs typeface="David" pitchFamily="34" charset="-79"/>
              </a:rPr>
              <a:t>Whitecroft CS154HW COMFORT SURFACE T5</a:t>
            </a:r>
          </a:p>
          <a:p>
            <a:r>
              <a:rPr lang="en-US">
                <a:latin typeface="David" pitchFamily="34" charset="-79"/>
                <a:cs typeface="David" pitchFamily="34" charset="-79"/>
              </a:rPr>
              <a:t>#of lamps=4 lamps</a:t>
            </a:r>
          </a:p>
          <a:p>
            <a:endParaRPr lang="en-US">
              <a:latin typeface="David" pitchFamily="34" charset="-79"/>
              <a:cs typeface="David" pitchFamily="34" charset="-79"/>
            </a:endParaRPr>
          </a:p>
          <a:p>
            <a:endParaRPr lang="en-US">
              <a:latin typeface="David" pitchFamily="34" charset="-79"/>
              <a:cs typeface="David" pitchFamily="34" charset="-79"/>
            </a:endParaRPr>
          </a:p>
        </p:txBody>
      </p:sp>
      <p:pic>
        <p:nvPicPr>
          <p:cNvPr id="109581" name="Picture 13"/>
          <p:cNvPicPr>
            <a:picLocks noChangeAspect="1" noChangeArrowheads="1"/>
          </p:cNvPicPr>
          <p:nvPr/>
        </p:nvPicPr>
        <p:blipFill>
          <a:blip r:embed="rId4" cstate="print"/>
          <a:srcRect/>
          <a:stretch>
            <a:fillRect/>
          </a:stretch>
        </p:blipFill>
        <p:spPr bwMode="auto">
          <a:xfrm>
            <a:off x="735013" y="4572000"/>
            <a:ext cx="2465387" cy="1905000"/>
          </a:xfrm>
          <a:prstGeom prst="rect">
            <a:avLst/>
          </a:prstGeom>
          <a:noFill/>
          <a:ln w="9525">
            <a:solidFill>
              <a:schemeClr val="tx1"/>
            </a:solidFill>
            <a:miter lim="800000"/>
            <a:headEnd/>
            <a:tailEnd/>
          </a:ln>
        </p:spPr>
      </p:pic>
      <p:pic>
        <p:nvPicPr>
          <p:cNvPr id="15" name="Picture 14"/>
          <p:cNvPicPr/>
          <p:nvPr/>
        </p:nvPicPr>
        <p:blipFill>
          <a:blip r:embed="rId5" cstate="print"/>
          <a:srcRect/>
          <a:stretch>
            <a:fillRect/>
          </a:stretch>
        </p:blipFill>
        <p:spPr bwMode="auto">
          <a:xfrm>
            <a:off x="4724400" y="3200400"/>
            <a:ext cx="4114800"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9583" name="TextBox 16"/>
          <p:cNvSpPr txBox="1">
            <a:spLocks noChangeArrowheads="1"/>
          </p:cNvSpPr>
          <p:nvPr/>
        </p:nvSpPr>
        <p:spPr bwMode="auto">
          <a:xfrm>
            <a:off x="4953000" y="2286000"/>
            <a:ext cx="2971800" cy="369888"/>
          </a:xfrm>
          <a:prstGeom prst="rect">
            <a:avLst/>
          </a:prstGeom>
          <a:noFill/>
          <a:ln w="9525">
            <a:noFill/>
            <a:miter lim="800000"/>
            <a:headEnd/>
            <a:tailEnd/>
          </a:ln>
        </p:spPr>
        <p:txBody>
          <a:bodyPr>
            <a:spAutoFit/>
          </a:bodyPr>
          <a:lstStyle/>
          <a:p>
            <a:r>
              <a:rPr lang="en-US"/>
              <a:t>Laminar distributed </a:t>
            </a:r>
          </a:p>
        </p:txBody>
      </p:sp>
      <p:sp>
        <p:nvSpPr>
          <p:cNvPr id="18" name="Rectangle 17"/>
          <p:cNvSpPr/>
          <p:nvPr/>
        </p:nvSpPr>
        <p:spPr>
          <a:xfrm>
            <a:off x="5486400" y="3733800"/>
            <a:ext cx="228600" cy="685800"/>
          </a:xfrm>
          <a:prstGeom prst="rect">
            <a:avLst/>
          </a:prstGeom>
          <a:solidFill>
            <a:srgbClr val="FFC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5486400" y="5029200"/>
            <a:ext cx="228600" cy="685800"/>
          </a:xfrm>
          <a:prstGeom prst="rect">
            <a:avLst/>
          </a:prstGeom>
          <a:solidFill>
            <a:srgbClr val="FFC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p:cNvSpPr/>
          <p:nvPr/>
        </p:nvSpPr>
        <p:spPr>
          <a:xfrm>
            <a:off x="6934200" y="5029200"/>
            <a:ext cx="228600" cy="685800"/>
          </a:xfrm>
          <a:prstGeom prst="rect">
            <a:avLst/>
          </a:prstGeom>
          <a:solidFill>
            <a:srgbClr val="FFC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p:nvPr/>
        </p:nvSpPr>
        <p:spPr>
          <a:xfrm>
            <a:off x="6934200" y="3733800"/>
            <a:ext cx="228600" cy="685800"/>
          </a:xfrm>
          <a:prstGeom prst="rect">
            <a:avLst/>
          </a:prstGeom>
          <a:solidFill>
            <a:srgbClr val="FFC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amond(in)">
                                      <p:cBhvr>
                                        <p:cTn id="7" dur="1000"/>
                                        <p:tgtEl>
                                          <p:spTgt spid="21"/>
                                        </p:tgtEl>
                                      </p:cBhvr>
                                    </p:animEffect>
                                  </p:childTnLst>
                                </p:cTn>
                              </p:par>
                            </p:childTnLst>
                          </p:cTn>
                        </p:par>
                        <p:par>
                          <p:cTn id="8" fill="hold">
                            <p:stCondLst>
                              <p:cond delay="1000"/>
                            </p:stCondLst>
                            <p:childTnLst>
                              <p:par>
                                <p:cTn id="9" presetID="8"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diamond(in)">
                                      <p:cBhvr>
                                        <p:cTn id="11" dur="1000"/>
                                        <p:tgtEl>
                                          <p:spTgt spid="18"/>
                                        </p:tgtEl>
                                      </p:cBhvr>
                                    </p:animEffect>
                                  </p:childTnLst>
                                </p:cTn>
                              </p:par>
                            </p:childTnLst>
                          </p:cTn>
                        </p:par>
                        <p:par>
                          <p:cTn id="12" fill="hold">
                            <p:stCondLst>
                              <p:cond delay="2000"/>
                            </p:stCondLst>
                            <p:childTnLst>
                              <p:par>
                                <p:cTn id="13" presetID="8" presetClass="entr" presetSubtype="16"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diamond(in)">
                                      <p:cBhvr>
                                        <p:cTn id="15" dur="1000"/>
                                        <p:tgtEl>
                                          <p:spTgt spid="19"/>
                                        </p:tgtEl>
                                      </p:cBhvr>
                                    </p:animEffect>
                                  </p:childTnLst>
                                </p:cTn>
                              </p:par>
                            </p:childTnLst>
                          </p:cTn>
                        </p:par>
                        <p:par>
                          <p:cTn id="16" fill="hold">
                            <p:stCondLst>
                              <p:cond delay="3000"/>
                            </p:stCondLst>
                            <p:childTnLst>
                              <p:par>
                                <p:cTn id="17" presetID="8"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diamond(in)">
                                      <p:cBhvr>
                                        <p:cTn id="1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8735</TotalTime>
  <Words>4984</Words>
  <Application>Microsoft Office PowerPoint</Application>
  <PresentationFormat>On-screen Show (4:3)</PresentationFormat>
  <Paragraphs>1511</Paragraphs>
  <Slides>123</Slides>
  <Notes>1</Notes>
  <HiddenSlides>0</HiddenSlides>
  <MMClips>4</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123</vt:i4>
      </vt:variant>
    </vt:vector>
  </HeadingPairs>
  <TitlesOfParts>
    <vt:vector size="125" baseType="lpstr">
      <vt:lpstr>Office Theme</vt:lpstr>
      <vt:lpstr>Equation</vt:lpstr>
      <vt:lpstr>Slide 1</vt:lpstr>
      <vt:lpstr>Prepared By : Alaa’ Shaheen  -   Isra ‘ Abu-Saadeh  -  Isra’ AL-Karmi        </vt:lpstr>
      <vt:lpstr>Table of Contents</vt:lpstr>
      <vt:lpstr>1- Project Information</vt:lpstr>
      <vt:lpstr>1- Project Information</vt:lpstr>
      <vt:lpstr>1- Project Information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2- Green Design Steps &amp; Simulation</vt:lpstr>
      <vt:lpstr>Slide 123</vt:lpstr>
    </vt:vector>
  </TitlesOfParts>
  <Company>CCC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LaptopX</dc:creator>
  <cp:lastModifiedBy>Alaa shaheen</cp:lastModifiedBy>
  <cp:revision>541</cp:revision>
  <dcterms:created xsi:type="dcterms:W3CDTF">2010-05-11T13:30:29Z</dcterms:created>
  <dcterms:modified xsi:type="dcterms:W3CDTF">2011-05-25T07:01:09Z</dcterms:modified>
</cp:coreProperties>
</file>